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q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4FE227C-8734-45C0-81F3-650482B762C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-272880" y="1828800"/>
            <a:ext cx="8774640" cy="49359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822240" y="7040520"/>
            <a:ext cx="6584040" cy="57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4"/>
          </p:nvPr>
        </p:nvSpPr>
        <p:spPr>
          <a:xfrm>
            <a:off x="4660920" y="13897080"/>
            <a:ext cx="356616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F5A426-CCDC-489A-BC3A-B2633D61ADA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zx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-272880" y="1828800"/>
            <a:ext cx="8774640" cy="49359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822240" y="7040520"/>
            <a:ext cx="6584040" cy="57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5"/>
          </p:nvPr>
        </p:nvSpPr>
        <p:spPr>
          <a:xfrm>
            <a:off x="4660920" y="13897080"/>
            <a:ext cx="356616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3786B0-A5C1-4AC5-B519-F06D2134313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zx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-272880" y="1828800"/>
            <a:ext cx="8774640" cy="493596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822240" y="7040520"/>
            <a:ext cx="6584040" cy="57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6"/>
          </p:nvPr>
        </p:nvSpPr>
        <p:spPr>
          <a:xfrm>
            <a:off x="4660920" y="13897080"/>
            <a:ext cx="356616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BA59A4-20CF-443B-8964-9355340D87B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zx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-272880" y="1828800"/>
            <a:ext cx="8774640" cy="493596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822240" y="7040520"/>
            <a:ext cx="6584040" cy="57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7"/>
          </p:nvPr>
        </p:nvSpPr>
        <p:spPr>
          <a:xfrm>
            <a:off x="4660920" y="13897080"/>
            <a:ext cx="356616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214447-6423-484F-9B2F-0D45034AF4E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zx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-272880" y="1828800"/>
            <a:ext cx="8774640" cy="493596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822240" y="7040520"/>
            <a:ext cx="6584040" cy="57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8"/>
          </p:nvPr>
        </p:nvSpPr>
        <p:spPr>
          <a:xfrm>
            <a:off x="4660920" y="13897080"/>
            <a:ext cx="356616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1D63A7-AADA-40BD-8843-809F552B5A5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zx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-272880" y="1828800"/>
            <a:ext cx="8774640" cy="493596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822240" y="7040520"/>
            <a:ext cx="6584040" cy="57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9"/>
          </p:nvPr>
        </p:nvSpPr>
        <p:spPr>
          <a:xfrm>
            <a:off x="4660920" y="13897080"/>
            <a:ext cx="356616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1EF485-F534-493C-A68B-1B4D6C0965C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zx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-272880" y="1828800"/>
            <a:ext cx="8774640" cy="49359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822240" y="7040520"/>
            <a:ext cx="6584040" cy="57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0"/>
          </p:nvPr>
        </p:nvSpPr>
        <p:spPr>
          <a:xfrm>
            <a:off x="4660920" y="13897080"/>
            <a:ext cx="356616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378BC9-F196-482F-BF9B-A34F018B77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zx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-272880" y="1828800"/>
            <a:ext cx="8774640" cy="493596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822240" y="7040520"/>
            <a:ext cx="6584040" cy="57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11"/>
          </p:nvPr>
        </p:nvSpPr>
        <p:spPr>
          <a:xfrm>
            <a:off x="4660920" y="13897080"/>
            <a:ext cx="3566160" cy="73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8A368D-68EB-4D3E-A133-38B56258CA9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zxx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0f0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0f0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editar 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formato 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0f0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0f0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0f0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ue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par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edit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ar 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mat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títul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31520" y="327960"/>
            <a:ext cx="1316664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580" spc="-1" strike="noStrike">
                <a:solidFill>
                  <a:srgbClr val="000000"/>
                </a:solidFill>
                <a:latin typeface="Arial"/>
              </a:rPr>
              <a:t>Clique para editar o </a:t>
            </a:r>
            <a:r>
              <a:rPr b="0" lang="pt-BR" sz="3580" spc="-1" strike="noStrike">
                <a:solidFill>
                  <a:srgbClr val="000000"/>
                </a:solidFill>
                <a:latin typeface="Arial"/>
              </a:rPr>
              <a:t>formato do texto do </a:t>
            </a:r>
            <a:r>
              <a:rPr b="0" lang="pt-BR" sz="358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35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31520" y="1925280"/>
            <a:ext cx="1316664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22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4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24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8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4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24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3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4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24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90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24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24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4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0f0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37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7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slideLayout" Target="../slideLayouts/slideLayout7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 0"/>
          <p:cNvSpPr/>
          <p:nvPr/>
        </p:nvSpPr>
        <p:spPr>
          <a:xfrm>
            <a:off x="0" y="1800000"/>
            <a:ext cx="1458000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550"/>
              </a:lnSpc>
              <a:tabLst>
                <a:tab algn="l" pos="0"/>
              </a:tabLst>
            </a:pPr>
            <a:r>
              <a:rPr b="0" lang="pt-BR" sz="6000" spc="-1" strike="noStrike">
                <a:solidFill>
                  <a:srgbClr val="152d47"/>
                </a:solidFill>
                <a:latin typeface="Crimson Pro Semi Bold"/>
                <a:ea typeface="Crimson Pro Semi Bold"/>
              </a:rPr>
              <a:t>Relatório de Due </a:t>
            </a:r>
            <a:r>
              <a:rPr b="0" lang="en-US" sz="6000" spc="-1" strike="noStrike">
                <a:solidFill>
                  <a:srgbClr val="152d47"/>
                </a:solidFill>
                <a:latin typeface="Crimson Pro Semi Bold"/>
                <a:ea typeface="Crimson Pro Semi Bold"/>
              </a:rPr>
              <a:t>Diligence</a:t>
            </a:r>
            <a:endParaRPr b="0" lang="zxx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Rectangle 4"/>
          <p:cNvSpPr/>
          <p:nvPr/>
        </p:nvSpPr>
        <p:spPr>
          <a:xfrm>
            <a:off x="12678120" y="7688160"/>
            <a:ext cx="1886040" cy="5054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zxx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4715280" y="3113280"/>
            <a:ext cx="52372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zxx" sz="2800" spc="-1" strike="noStrike">
                <a:solidFill>
                  <a:srgbClr val="6e6e6e"/>
                </a:solidFill>
                <a:latin typeface="Arial"/>
              </a:rPr>
              <a:t>THIAGO ALVES DOS SANTOS</a:t>
            </a:r>
            <a:endParaRPr b="1" lang="zxx" sz="2800" spc="-1" strike="noStrike">
              <a:solidFill>
                <a:srgbClr val="6e6e6e"/>
              </a:solidFill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720000" y="4860000"/>
            <a:ext cx="13320000" cy="0"/>
          </a:xfrm>
          <a:prstGeom prst="line">
            <a:avLst/>
          </a:prstGeom>
          <a:ln w="0">
            <a:solidFill>
              <a:srgbClr val="b6b6b6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zxx" sz="2800" spc="-1" strike="noStrike">
              <a:solidFill>
                <a:srgbClr val="6e6e6e"/>
              </a:solidFill>
              <a:latin typeface="Arial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900000" y="5040000"/>
            <a:ext cx="13140000" cy="657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zxx" sz="2000" spc="-1" strike="noStrike">
                <a:solidFill>
                  <a:srgbClr val="6e6e6e"/>
                </a:solidFill>
                <a:latin typeface="Arial"/>
              </a:rPr>
              <a:t>Análise consolidada de informações cadastrais, patrimoniais e do </a:t>
            </a:r>
            <a:r>
              <a:rPr b="0" lang="zxx" sz="2000" spc="-1" strike="noStrike">
                <a:solidFill>
                  <a:srgbClr val="6e6e6e"/>
                </a:solidFill>
                <a:latin typeface="Arial"/>
              </a:rPr>
              <a:t>histórico processual para identificação de riscos, inconsistências e </a:t>
            </a:r>
            <a:r>
              <a:rPr b="0" lang="zxx" sz="2000" spc="-1" strike="noStrike">
                <a:solidFill>
                  <a:srgbClr val="6e6e6e"/>
                </a:solidFill>
                <a:latin typeface="Arial"/>
              </a:rPr>
              <a:t>subsídios para a estratégia jurídica. 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720000" y="4253760"/>
            <a:ext cx="13128120" cy="3126240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380000" y="1721880"/>
            <a:ext cx="6480000" cy="2238120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720000" y="1721880"/>
            <a:ext cx="6480000" cy="2238120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Text 0"/>
          <p:cNvSpPr/>
          <p:nvPr/>
        </p:nvSpPr>
        <p:spPr>
          <a:xfrm>
            <a:off x="793800" y="672840"/>
            <a:ext cx="708840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52d47"/>
                </a:solidFill>
                <a:latin typeface="Crimson Pro Semi Bold"/>
                <a:ea typeface="Crimson Pro Semi Bold"/>
              </a:rPr>
              <a:t>Identificação e Histórico de Endereços</a:t>
            </a:r>
            <a:endParaRPr b="0" lang="zxx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 2"/>
          <p:cNvSpPr/>
          <p:nvPr/>
        </p:nvSpPr>
        <p:spPr>
          <a:xfrm>
            <a:off x="1020600" y="19486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r>
              <a:rPr b="1" lang="en-US" sz="2200" spc="-1" strike="noStrike">
                <a:solidFill>
                  <a:srgbClr val="4c4c4d"/>
                </a:solidFill>
                <a:latin typeface="Crimson Pro Semi Bold"/>
                <a:ea typeface="Crimson Pro Semi Bold"/>
              </a:rPr>
              <a:t>Informaçõ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es Básicas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 3"/>
          <p:cNvSpPr/>
          <p:nvPr/>
        </p:nvSpPr>
        <p:spPr>
          <a:xfrm>
            <a:off x="1020600" y="2439000"/>
            <a:ext cx="59533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1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Nome</a:t>
            </a:r>
            <a:r>
              <a:rPr b="0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: Thiago Alves dos Santos</a:t>
            </a:r>
            <a:endParaRPr b="0" lang="zxx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 4"/>
          <p:cNvSpPr/>
          <p:nvPr/>
        </p:nvSpPr>
        <p:spPr>
          <a:xfrm>
            <a:off x="1020600" y="2937960"/>
            <a:ext cx="59533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1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CPF</a:t>
            </a:r>
            <a:r>
              <a:rPr b="0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: 059.095.585-36</a:t>
            </a:r>
            <a:endParaRPr b="0" lang="zxx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 5"/>
          <p:cNvSpPr/>
          <p:nvPr/>
        </p:nvSpPr>
        <p:spPr>
          <a:xfrm>
            <a:off x="1020600" y="3436920"/>
            <a:ext cx="59533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1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Data de Nascimento:</a:t>
            </a:r>
            <a:r>
              <a:rPr b="0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 21/12/1998</a:t>
            </a:r>
            <a:endParaRPr b="0" lang="zxx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 12"/>
          <p:cNvSpPr/>
          <p:nvPr/>
        </p:nvSpPr>
        <p:spPr>
          <a:xfrm>
            <a:off x="1020600" y="448056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c4c4d"/>
                </a:solidFill>
                <a:latin typeface="Crimson Pro Semi Bold"/>
                <a:ea typeface="Crimson Pro Semi Bold"/>
              </a:rPr>
              <a:t>Endereços Identificados</a:t>
            </a:r>
            <a:endParaRPr b="1" lang="zxx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 13"/>
          <p:cNvSpPr/>
          <p:nvPr/>
        </p:nvSpPr>
        <p:spPr>
          <a:xfrm>
            <a:off x="1260000" y="4970880"/>
            <a:ext cx="125881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216000" indent="-216000">
              <a:lnSpc>
                <a:spcPts val="2849"/>
              </a:lnSpc>
              <a:buClr>
                <a:srgbClr val="4c4c4d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1" lang="en-US" sz="1750" spc="-1" strike="noStrike">
                <a:solidFill>
                  <a:srgbClr val="c9211e"/>
                </a:solidFill>
                <a:latin typeface="Heebo"/>
                <a:ea typeface="Heebo"/>
              </a:rPr>
              <a:t>Rua Alberto José da Silva, 124. Bairro Belchior Central. Gaspar – SC</a:t>
            </a:r>
            <a:r>
              <a:rPr b="1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 </a:t>
            </a:r>
            <a:r>
              <a:rPr b="0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(Declarado na Presente Ação)</a:t>
            </a:r>
            <a:endParaRPr b="0" lang="zxx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 14"/>
          <p:cNvSpPr/>
          <p:nvPr/>
        </p:nvSpPr>
        <p:spPr>
          <a:xfrm>
            <a:off x="1271880" y="6120000"/>
            <a:ext cx="125881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216000" indent="-216000">
              <a:lnSpc>
                <a:spcPts val="2849"/>
              </a:lnSpc>
              <a:buClr>
                <a:srgbClr val="4c4c4d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Pedro II, 494, Centro, Eunápolis – BA. </a:t>
            </a:r>
            <a:endParaRPr b="0" lang="zxx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 15"/>
          <p:cNvSpPr/>
          <p:nvPr/>
        </p:nvSpPr>
        <p:spPr>
          <a:xfrm>
            <a:off x="1260000" y="5576400"/>
            <a:ext cx="125881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216000" indent="-216000">
              <a:lnSpc>
                <a:spcPts val="2849"/>
              </a:lnSpc>
              <a:buClr>
                <a:srgbClr val="4c4c4d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Rua Guilherme Leuders, 215, Blumenau – SC (Declarado na Ação trabalhista movida contra a Natural Distribuidora)</a:t>
            </a:r>
            <a:endParaRPr b="0" lang="zxx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tangle 19"/>
          <p:cNvSpPr/>
          <p:nvPr/>
        </p:nvSpPr>
        <p:spPr>
          <a:xfrm>
            <a:off x="12678120" y="7688160"/>
            <a:ext cx="1886040" cy="5054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zxx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7529400" y="437616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zxx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 21"/>
          <p:cNvSpPr/>
          <p:nvPr/>
        </p:nvSpPr>
        <p:spPr>
          <a:xfrm>
            <a:off x="7605720" y="198684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4c4c4d"/>
                </a:solidFill>
                <a:latin typeface="Crimson Pro Semi Bold"/>
                <a:ea typeface="Crimson Pro Semi Bold"/>
              </a:rPr>
              <a:t>Redes Sociais</a:t>
            </a:r>
            <a:endParaRPr b="1" lang="zxx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560000" y="2427840"/>
            <a:ext cx="2285280" cy="45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Não foi identificado.</a:t>
            </a:r>
            <a:endParaRPr b="0" lang="pt-BR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 23"/>
          <p:cNvSpPr/>
          <p:nvPr/>
        </p:nvSpPr>
        <p:spPr>
          <a:xfrm>
            <a:off x="1260000" y="6658200"/>
            <a:ext cx="125881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216000" indent="-216000">
              <a:lnSpc>
                <a:spcPts val="2849"/>
              </a:lnSpc>
              <a:buClr>
                <a:srgbClr val="4c4c4d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4c4c4d"/>
                </a:solidFill>
                <a:latin typeface="Heebo"/>
                <a:ea typeface="Heebo"/>
              </a:rPr>
              <a:t>Comtipo Araucária, Velha, Blumenau – SC.</a:t>
            </a:r>
            <a:endParaRPr b="0" lang="zxx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11700000" y="7740000"/>
            <a:ext cx="293040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7200000" y="5040000"/>
            <a:ext cx="6660000" cy="2520000"/>
          </a:xfrm>
          <a:prstGeom prst="roundRect">
            <a:avLst>
              <a:gd name="adj" fmla="val 16667"/>
            </a:avLst>
          </a:prstGeom>
          <a:solidFill>
            <a:srgbClr val="eff6ff"/>
          </a:solidFill>
          <a:ln w="0">
            <a:solidFill>
              <a:srgbClr val="004586"/>
            </a:solidFill>
          </a:ln>
        </p:spPr>
        <p:style>
          <a:lnRef idx="0"/>
          <a:fillRef idx="0"/>
          <a:effectRef idx="0"/>
          <a:fontRef idx="minor"/>
        </p:style>
        <p:txBody>
          <a:bodyPr lIns="89640" rIns="89640" tIns="44640" bIns="446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540000" y="5040000"/>
            <a:ext cx="6480000" cy="2520000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0">
            <a:solidFill>
              <a:srgbClr val="ff420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7200000" y="1800000"/>
            <a:ext cx="6660000" cy="2880000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540000" y="1800000"/>
            <a:ext cx="6480000" cy="2880000"/>
          </a:xfrm>
          <a:prstGeom prst="roundRect">
            <a:avLst>
              <a:gd name="adj" fmla="val 16667"/>
            </a:avLst>
          </a:prstGeom>
          <a:solidFill>
            <a:srgbClr val="f5f5f5"/>
          </a:solidFill>
          <a:ln w="3600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tangle 25"/>
          <p:cNvSpPr/>
          <p:nvPr/>
        </p:nvSpPr>
        <p:spPr>
          <a:xfrm>
            <a:off x="12678120" y="7688160"/>
            <a:ext cx="1886040" cy="5054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zxx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18" name="Text 0"/>
          <p:cNvSpPr/>
          <p:nvPr/>
        </p:nvSpPr>
        <p:spPr>
          <a:xfrm>
            <a:off x="753120" y="819000"/>
            <a:ext cx="6806880" cy="6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8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52d47"/>
                </a:solidFill>
                <a:latin typeface="Crimson Pro Semi Bold"/>
                <a:ea typeface="Crimson Pro Semi Bold"/>
              </a:rPr>
              <a:t>Levantamento Patrimonial e Financeiro</a:t>
            </a:r>
            <a:endParaRPr b="0" lang="zxx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Text 1"/>
          <p:cNvSpPr/>
          <p:nvPr/>
        </p:nvSpPr>
        <p:spPr>
          <a:xfrm>
            <a:off x="862920" y="2140200"/>
            <a:ext cx="593028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Bens Móveis (Veículos)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Text 18"/>
          <p:cNvSpPr/>
          <p:nvPr/>
        </p:nvSpPr>
        <p:spPr>
          <a:xfrm>
            <a:off x="862920" y="2666520"/>
            <a:ext cx="593028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Constam 3 veículos registrados em seu nome: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Text 22"/>
          <p:cNvSpPr/>
          <p:nvPr/>
        </p:nvSpPr>
        <p:spPr>
          <a:xfrm>
            <a:off x="1090440" y="3212640"/>
            <a:ext cx="5703480" cy="19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VW Gol 1.0 GIV (2008/2009)| 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MFK3F35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  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 25"/>
          <p:cNvSpPr/>
          <p:nvPr/>
        </p:nvSpPr>
        <p:spPr>
          <a:xfrm>
            <a:off x="1090440" y="3620160"/>
            <a:ext cx="5703480" cy="19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V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W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 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G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ol 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1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.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0 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(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2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0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1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2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/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2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0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1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3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) 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| 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M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J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M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7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D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0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5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 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Text 26"/>
          <p:cNvSpPr/>
          <p:nvPr/>
        </p:nvSpPr>
        <p:spPr>
          <a:xfrm>
            <a:off x="1090440" y="4026960"/>
            <a:ext cx="5703480" cy="19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Honda 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CG 150 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Titan 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ESD 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(2013/2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013) | 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OLC132</a:t>
            </a:r>
            <a:r>
              <a:rPr b="1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9</a:t>
            </a:r>
            <a:r>
              <a:rPr b="0" lang="en-US" sz="1300" spc="-1" strike="noStrike">
                <a:solidFill>
                  <a:srgbClr val="1e293b"/>
                </a:solidFill>
                <a:latin typeface="Segoe UI"/>
                <a:ea typeface="Segoe UI"/>
              </a:rPr>
              <a:t> 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 27"/>
          <p:cNvSpPr/>
          <p:nvPr/>
        </p:nvSpPr>
        <p:spPr>
          <a:xfrm>
            <a:off x="7589880" y="2139840"/>
            <a:ext cx="593028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Be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ns 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Im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óv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eis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 28"/>
          <p:cNvSpPr/>
          <p:nvPr/>
        </p:nvSpPr>
        <p:spPr>
          <a:xfrm>
            <a:off x="7535160" y="2553120"/>
            <a:ext cx="59302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Nenhuma propriedade imobiliária foi identificada em nome do investigado nos registros consultados.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Text 29"/>
          <p:cNvSpPr/>
          <p:nvPr/>
        </p:nvSpPr>
        <p:spPr>
          <a:xfrm>
            <a:off x="862920" y="5421600"/>
            <a:ext cx="593028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Pro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gra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mas 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Soci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ais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Text 30"/>
          <p:cNvSpPr/>
          <p:nvPr/>
        </p:nvSpPr>
        <p:spPr>
          <a:xfrm>
            <a:off x="862920" y="6017760"/>
            <a:ext cx="5930280" cy="82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Não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foram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encontra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dos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registros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de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recebim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ento de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Auxílio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Emerge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ncial ou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de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inscrição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no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CadÚnic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o (Bolsa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Família).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Text 31"/>
          <p:cNvSpPr/>
          <p:nvPr/>
        </p:nvSpPr>
        <p:spPr>
          <a:xfrm>
            <a:off x="7589880" y="5421600"/>
            <a:ext cx="593028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Vínculo 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Empregatício </a:t>
            </a: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(CLT)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Text 32"/>
          <p:cNvSpPr/>
          <p:nvPr/>
        </p:nvSpPr>
        <p:spPr>
          <a:xfrm>
            <a:off x="7589880" y="5947920"/>
            <a:ext cx="555012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Consta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vínculo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empreg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atício </a:t>
            </a:r>
            <a:r>
              <a:rPr b="1" lang="en-US" sz="1800" spc="-1" strike="noStrike">
                <a:solidFill>
                  <a:srgbClr val="004586"/>
                </a:solidFill>
                <a:latin typeface="Segoe UI"/>
                <a:ea typeface="Segoe UI"/>
              </a:rPr>
              <a:t>ativo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com a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empres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a: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Text 35"/>
          <p:cNvSpPr/>
          <p:nvPr/>
        </p:nvSpPr>
        <p:spPr>
          <a:xfrm>
            <a:off x="7589880" y="6379920"/>
            <a:ext cx="609012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1" lang="en-US" sz="1800" spc="-1" strike="noStrike">
                <a:solidFill>
                  <a:srgbClr val="1e40af"/>
                </a:solidFill>
                <a:latin typeface="Segoe UI"/>
                <a:ea typeface="Segoe UI"/>
              </a:rPr>
              <a:t>Regis &amp; Damon Transportes Ltda (18</a:t>
            </a:r>
            <a:r>
              <a:rPr b="1" lang="en-US" sz="1800" spc="-1" strike="noStrike">
                <a:solidFill>
                  <a:srgbClr val="1e40af"/>
                </a:solidFill>
                <a:latin typeface="Segoe UI"/>
                <a:ea typeface="Segoe UI"/>
              </a:rPr>
              <a:t>.854.824/0001-</a:t>
            </a:r>
            <a:r>
              <a:rPr b="1" lang="en-US" sz="1800" spc="-1" strike="noStrike">
                <a:solidFill>
                  <a:srgbClr val="1e40af"/>
                </a:solidFill>
                <a:latin typeface="Segoe UI"/>
                <a:ea typeface="Segoe UI"/>
              </a:rPr>
              <a:t>94)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Text 36"/>
          <p:cNvSpPr/>
          <p:nvPr/>
        </p:nvSpPr>
        <p:spPr>
          <a:xfrm>
            <a:off x="7589880" y="6914520"/>
            <a:ext cx="555012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Salário contratual registrado: </a:t>
            </a:r>
            <a:r>
              <a:rPr b="1" lang="en-US" sz="1800" spc="-1" strike="noStrike">
                <a:solidFill>
                  <a:srgbClr val="047857"/>
                </a:solidFill>
                <a:latin typeface="Segoe UI"/>
                <a:ea typeface="Segoe UI"/>
              </a:rPr>
              <a:t>R$3.116,00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 mensais.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11700000" y="7740000"/>
            <a:ext cx="293040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"/>
          <p:cNvSpPr/>
          <p:nvPr/>
        </p:nvSpPr>
        <p:spPr>
          <a:xfrm>
            <a:off x="11700000" y="7740000"/>
            <a:ext cx="293040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>
            <a:off x="12760560" y="7509600"/>
            <a:ext cx="1850400" cy="72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Text 16"/>
          <p:cNvSpPr/>
          <p:nvPr/>
        </p:nvSpPr>
        <p:spPr>
          <a:xfrm>
            <a:off x="700560" y="540000"/>
            <a:ext cx="46155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94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152d47"/>
                </a:solidFill>
                <a:latin typeface="Crimson Pro Semi Bold"/>
                <a:ea typeface="Crimson Pro Semi Bold"/>
              </a:rPr>
              <a:t>Análise de Atividade nos Endereços Declarados</a:t>
            </a:r>
            <a:endParaRPr b="0" lang="zx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Shape 3"/>
          <p:cNvSpPr/>
          <p:nvPr/>
        </p:nvSpPr>
        <p:spPr>
          <a:xfrm>
            <a:off x="522720" y="1241640"/>
            <a:ext cx="13837320" cy="5939280"/>
          </a:xfrm>
          <a:prstGeom prst="roundRect">
            <a:avLst>
              <a:gd name="adj" fmla="val 791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337" name="Text 20"/>
          <p:cNvSpPr/>
          <p:nvPr/>
        </p:nvSpPr>
        <p:spPr>
          <a:xfrm>
            <a:off x="683280" y="2480400"/>
            <a:ext cx="6350760" cy="5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zxx" sz="125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8" name="Text 24"/>
          <p:cNvSpPr/>
          <p:nvPr/>
        </p:nvSpPr>
        <p:spPr>
          <a:xfrm>
            <a:off x="7516800" y="2480400"/>
            <a:ext cx="6350760" cy="5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zxx" sz="1250" spc="-1" strike="noStrike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339" name=""/>
          <p:cNvSpPr/>
          <p:nvPr/>
        </p:nvSpPr>
        <p:spPr>
          <a:xfrm>
            <a:off x="680760" y="1421640"/>
            <a:ext cx="611928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4155"/>
                </a:solidFill>
                <a:latin typeface="Segoe UI"/>
                <a:ea typeface="Segoe UI"/>
              </a:rPr>
              <a:t>Constatação Factual</a:t>
            </a:r>
            <a:endParaRPr b="0" lang="zxx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7490160" y="381780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zxx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Text 17"/>
          <p:cNvSpPr/>
          <p:nvPr/>
        </p:nvSpPr>
        <p:spPr>
          <a:xfrm rot="21591600">
            <a:off x="691560" y="1940400"/>
            <a:ext cx="593028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500" spc="-1" strike="noStrike">
                <a:solidFill>
                  <a:srgbClr val="1e293b"/>
                </a:solidFill>
                <a:latin typeface="Segoe UI"/>
                <a:ea typeface="Segoe UI"/>
              </a:rPr>
              <a:t>No endereço residencial informado na presente ação (Rua Alberto José da Silva, 124, Gaspar-</a:t>
            </a:r>
            <a:r>
              <a:rPr b="0" lang="en-US" sz="1500" spc="-1" strike="noStrike">
                <a:solidFill>
                  <a:srgbClr val="1e293b"/>
                </a:solidFill>
                <a:latin typeface="Segoe UI"/>
                <a:ea typeface="Segoe UI"/>
              </a:rPr>
              <a:t>SC), foi identificada a sede da empresa individual JAIR RODOLFO STEFFENS, CNPJ </a:t>
            </a:r>
            <a:r>
              <a:rPr b="0" lang="en-US" sz="1500" spc="-1" strike="noStrike">
                <a:solidFill>
                  <a:srgbClr val="1e293b"/>
                </a:solidFill>
                <a:latin typeface="Segoe UI"/>
                <a:ea typeface="Segoe UI"/>
              </a:rPr>
              <a:t>57.513.346/0001-00, com atividade de "instalação e manutenção elétrica".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683280" y="3032640"/>
            <a:ext cx="5937480" cy="3789000"/>
          </a:xfrm>
          <a:prstGeom prst="rect">
            <a:avLst/>
          </a:prstGeom>
          <a:ln w="0">
            <a:solidFill>
              <a:srgbClr val="191919"/>
            </a:solidFill>
          </a:ln>
        </p:spPr>
      </p:pic>
      <p:sp>
        <p:nvSpPr>
          <p:cNvPr id="343" name="Text 33"/>
          <p:cNvSpPr/>
          <p:nvPr/>
        </p:nvSpPr>
        <p:spPr>
          <a:xfrm rot="21591600">
            <a:off x="7518240" y="1854360"/>
            <a:ext cx="593028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0" lang="en-US" sz="1500" spc="-1" strike="noStrike">
                <a:solidFill>
                  <a:srgbClr val="1e293b"/>
                </a:solidFill>
                <a:latin typeface="Segoe UI"/>
                <a:ea typeface="Segoe UI"/>
              </a:rPr>
              <a:t>No endereço residencial informado na ação trabalhista contra a </a:t>
            </a:r>
            <a:r>
              <a:rPr b="0" lang="en-US" sz="1500" spc="-1" strike="noStrike">
                <a:solidFill>
                  <a:srgbClr val="1e293b"/>
                </a:solidFill>
                <a:latin typeface="Segoe UI"/>
                <a:ea typeface="Segoe UI"/>
              </a:rPr>
              <a:t>Natural</a:t>
            </a:r>
            <a:r>
              <a:rPr b="0" lang="en-US" sz="1500" spc="-1" strike="noStrike">
                <a:solidFill>
                  <a:srgbClr val="1e293b"/>
                </a:solidFill>
                <a:latin typeface="Segoe UI"/>
                <a:ea typeface="Segoe UI"/>
              </a:rPr>
              <a:t> Distribuidora Rua Guilherme Leuders, 215, Blumenau – SC, </a:t>
            </a:r>
            <a:r>
              <a:rPr b="0" lang="en-US" sz="1500" spc="-1" strike="noStrike">
                <a:solidFill>
                  <a:srgbClr val="1e293b"/>
                </a:solidFill>
                <a:latin typeface="Segoe UI"/>
                <a:ea typeface="Segoe UI"/>
              </a:rPr>
              <a:t>foi identificada a sede da microempresa “VOSS CAR SERVICE”, CNPJ </a:t>
            </a:r>
            <a:r>
              <a:rPr b="0" lang="en-US" sz="1500" spc="-1" strike="noStrike">
                <a:solidFill>
                  <a:srgbClr val="1e293b"/>
                </a:solidFill>
                <a:latin typeface="Segoe UI"/>
                <a:ea typeface="Segoe UI"/>
              </a:rPr>
              <a:t>58.854.652/0001-73, com atividade de "Comércio a varejo de peças </a:t>
            </a:r>
            <a:r>
              <a:rPr b="0" lang="en-US" sz="1500" spc="-1" strike="noStrike">
                <a:solidFill>
                  <a:srgbClr val="1e293b"/>
                </a:solidFill>
                <a:latin typeface="Segoe UI"/>
                <a:ea typeface="Segoe UI"/>
              </a:rPr>
              <a:t>e acessórios novos para veículos automotores". 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7496640" y="3032640"/>
            <a:ext cx="6144120" cy="3834000"/>
          </a:xfrm>
          <a:prstGeom prst="rect">
            <a:avLst/>
          </a:prstGeom>
          <a:ln w="0">
            <a:solidFill>
              <a:srgbClr val="191919"/>
            </a:solidFill>
          </a:ln>
        </p:spPr>
      </p:pic>
      <p:sp>
        <p:nvSpPr>
          <p:cNvPr id="345" name=""/>
          <p:cNvSpPr/>
          <p:nvPr/>
        </p:nvSpPr>
        <p:spPr>
          <a:xfrm>
            <a:off x="683280" y="5381640"/>
            <a:ext cx="3777480" cy="540000"/>
          </a:xfrm>
          <a:prstGeom prst="rect">
            <a:avLst/>
          </a:prstGeom>
          <a:noFill/>
          <a:ln w="3600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7496640" y="5381640"/>
            <a:ext cx="3777480" cy="540000"/>
          </a:xfrm>
          <a:prstGeom prst="rect">
            <a:avLst/>
          </a:prstGeom>
          <a:noFill/>
          <a:ln w="36000">
            <a:solidFill>
              <a:srgbClr val="ff420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40000" y="7338600"/>
            <a:ext cx="13860000" cy="761400"/>
          </a:xfrm>
          <a:prstGeom prst="roundRect">
            <a:avLst>
              <a:gd name="adj" fmla="val 16667"/>
            </a:avLst>
          </a:prstGeom>
          <a:solidFill>
            <a:srgbClr val="fffc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720000" y="7371360"/>
            <a:ext cx="138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1800" spc="-1" strike="noStrike">
                <a:solidFill>
                  <a:srgbClr val="000000"/>
                </a:solidFill>
                <a:latin typeface="Arial"/>
              </a:rPr>
              <a:t>Nota de Análise: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Embora ambos CNPJs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estejam em nomes de terceiros, 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existência de empresas ativas nos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endereços declarados pelo reclamante 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um ponto relevante. Questiona-se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veracidade do domicílio informado ou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aprofundar relações comerciais.</a:t>
            </a:r>
            <a:endParaRPr b="1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ectangle 38"/>
          <p:cNvSpPr/>
          <p:nvPr/>
        </p:nvSpPr>
        <p:spPr>
          <a:xfrm>
            <a:off x="12678120" y="7787880"/>
            <a:ext cx="1819440" cy="306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zxx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50" name="Text 0"/>
          <p:cNvSpPr/>
          <p:nvPr/>
        </p:nvSpPr>
        <p:spPr>
          <a:xfrm>
            <a:off x="561960" y="441720"/>
            <a:ext cx="46155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949"/>
              </a:lnSpc>
              <a:tabLst>
                <a:tab algn="l" pos="0"/>
              </a:tabLst>
            </a:pPr>
            <a:r>
              <a:rPr b="0" lang="pt-BR" sz="3150" spc="-1" strike="noStrike">
                <a:solidFill>
                  <a:srgbClr val="152d47"/>
                </a:solidFill>
                <a:latin typeface="Crimson Pro Semi Bold"/>
                <a:ea typeface="Crimson Pro Semi Bold"/>
              </a:rPr>
              <a:t>Visão Geral e Análise Comparativa dos Processos</a:t>
            </a:r>
            <a:endParaRPr b="0" lang="zxx" sz="3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Shape 1"/>
          <p:cNvSpPr/>
          <p:nvPr/>
        </p:nvSpPr>
        <p:spPr>
          <a:xfrm>
            <a:off x="561960" y="1440000"/>
            <a:ext cx="8438040" cy="6120000"/>
          </a:xfrm>
          <a:prstGeom prst="roundRect">
            <a:avLst>
              <a:gd name="adj" fmla="val 791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pt-BR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886680" y="2431440"/>
            <a:ext cx="271080" cy="40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zxx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720000" y="1620000"/>
            <a:ext cx="8100000" cy="93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R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c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l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m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n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,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h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i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g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l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v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d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n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,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d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m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n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r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u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m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p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d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r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ã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d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c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m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p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r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m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n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p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r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c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u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l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r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l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v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n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n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l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i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r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r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ê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ç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õ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j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u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d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i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c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i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i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d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i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i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n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t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: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</a:t>
            </a:r>
            <a:endParaRPr b="0" lang="en-US" sz="1800" spc="-1" strike="noStrike">
              <a:solidFill>
                <a:srgbClr val="1e293b"/>
              </a:solidFill>
              <a:latin typeface="Segoe UI"/>
              <a:ea typeface="Segoe UI"/>
            </a:endParaRPr>
          </a:p>
        </p:txBody>
      </p:sp>
      <p:sp>
        <p:nvSpPr>
          <p:cNvPr id="354" name="Google Shape;46;p 1"/>
          <p:cNvSpPr/>
          <p:nvPr/>
        </p:nvSpPr>
        <p:spPr>
          <a:xfrm>
            <a:off x="9651240" y="1388160"/>
            <a:ext cx="4388760" cy="6351840"/>
          </a:xfrm>
          <a:prstGeom prst="rect">
            <a:avLst/>
          </a:prstGeom>
          <a:solidFill>
            <a:srgbClr val="e8e8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5" name="Google Shape;23;p 1" descr="preencoded.png"/>
          <p:cNvPicPr/>
          <p:nvPr/>
        </p:nvPicPr>
        <p:blipFill>
          <a:blip r:embed="rId1"/>
          <a:stretch/>
        </p:blipFill>
        <p:spPr>
          <a:xfrm>
            <a:off x="825480" y="2728440"/>
            <a:ext cx="304560" cy="245160"/>
          </a:xfrm>
          <a:prstGeom prst="rect">
            <a:avLst/>
          </a:prstGeom>
          <a:ln w="0">
            <a:noFill/>
          </a:ln>
        </p:spPr>
      </p:pic>
      <p:sp>
        <p:nvSpPr>
          <p:cNvPr id="356" name="Google Shape;24;p 1"/>
          <p:cNvSpPr/>
          <p:nvPr/>
        </p:nvSpPr>
        <p:spPr>
          <a:xfrm>
            <a:off x="1252080" y="2700000"/>
            <a:ext cx="424944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1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Ação Penal (Araguatins/TO)</a:t>
            </a:r>
            <a:endParaRPr b="0" lang="zxx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Google Shape;26;p 1"/>
          <p:cNvSpPr/>
          <p:nvPr/>
        </p:nvSpPr>
        <p:spPr>
          <a:xfrm>
            <a:off x="826920" y="3452400"/>
            <a:ext cx="97668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Status:</a:t>
            </a:r>
            <a:endParaRPr b="0" lang="zxx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Google Shape;27;p 1"/>
          <p:cNvSpPr/>
          <p:nvPr/>
        </p:nvSpPr>
        <p:spPr>
          <a:xfrm>
            <a:off x="1678680" y="3452400"/>
            <a:ext cx="6900120" cy="2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1e293b"/>
                </a:solidFill>
                <a:latin typeface="Segoe UI"/>
              </a:rPr>
              <a:t>Réu por violência doméstica </a:t>
            </a:r>
            <a:r>
              <a:rPr b="1" lang="en-US" sz="1600" spc="-1" strike="noStrike">
                <a:solidFill>
                  <a:srgbClr val="c9211e"/>
                </a:solidFill>
                <a:latin typeface="Segoe UI"/>
              </a:rPr>
              <a:t>(Prisão Em Flagrante)</a:t>
            </a:r>
            <a:r>
              <a:rPr b="0" lang="en-US" sz="1600" spc="-1" strike="noStrike">
                <a:solidFill>
                  <a:srgbClr val="1e293b"/>
                </a:solidFill>
                <a:latin typeface="Segoe UI"/>
              </a:rPr>
              <a:t>, processo paralisado</a:t>
            </a:r>
            <a:endParaRPr b="0" lang="en-US" sz="1600" spc="-1" strike="noStrike">
              <a:solidFill>
                <a:srgbClr val="1e293b"/>
              </a:solidFill>
              <a:latin typeface="Segoe UI"/>
              <a:ea typeface="Segoe UI"/>
            </a:endParaRPr>
          </a:p>
        </p:txBody>
      </p:sp>
      <p:sp>
        <p:nvSpPr>
          <p:cNvPr id="359" name="Google Shape;28;p 1"/>
          <p:cNvSpPr/>
          <p:nvPr/>
        </p:nvSpPr>
        <p:spPr>
          <a:xfrm>
            <a:off x="826920" y="3746880"/>
            <a:ext cx="101736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Motivo</a:t>
            </a:r>
            <a:r>
              <a:rPr b="1" lang="en-US" sz="16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:</a:t>
            </a:r>
            <a:endParaRPr b="0" lang="zxx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Google Shape;29;p 1"/>
          <p:cNvSpPr/>
          <p:nvPr/>
        </p:nvSpPr>
        <p:spPr>
          <a:xfrm>
            <a:off x="1678680" y="3728520"/>
            <a:ext cx="54903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just">
              <a:tabLst>
                <a:tab algn="l" pos="0"/>
              </a:tabLst>
            </a:pPr>
            <a:r>
              <a:rPr b="0" lang="en-US" sz="1600" spc="-1" strike="noStrike">
                <a:solidFill>
                  <a:srgbClr val="1e293b"/>
                </a:solidFill>
                <a:latin typeface="Segoe UI"/>
              </a:rPr>
              <a:t> </a:t>
            </a:r>
            <a:r>
              <a:rPr b="0" lang="en-US" sz="1600" spc="-1" strike="noStrike">
                <a:solidFill>
                  <a:srgbClr val="1e293b"/>
                </a:solidFill>
                <a:latin typeface="Segoe UI"/>
              </a:rPr>
              <a:t>Considerado em local incerto e “não sabido” desde 2022. </a:t>
            </a:r>
            <a:endParaRPr b="0" lang="en-US" sz="1600" spc="-1" strike="noStrike">
              <a:solidFill>
                <a:srgbClr val="1e293b"/>
              </a:solidFill>
              <a:latin typeface="Segoe UI"/>
              <a:ea typeface="Segoe UI"/>
            </a:endParaRPr>
          </a:p>
        </p:txBody>
      </p:sp>
      <p:pic>
        <p:nvPicPr>
          <p:cNvPr id="361" name="Google Shape;32;p 1" descr="preencoded.png"/>
          <p:cNvPicPr/>
          <p:nvPr/>
        </p:nvPicPr>
        <p:blipFill>
          <a:blip r:embed="rId2"/>
          <a:stretch/>
        </p:blipFill>
        <p:spPr>
          <a:xfrm>
            <a:off x="825480" y="4351680"/>
            <a:ext cx="304560" cy="245160"/>
          </a:xfrm>
          <a:prstGeom prst="rect">
            <a:avLst/>
          </a:prstGeom>
          <a:ln w="0">
            <a:noFill/>
          </a:ln>
        </p:spPr>
      </p:pic>
      <p:sp>
        <p:nvSpPr>
          <p:cNvPr id="362" name="Google Shape;33;p 1"/>
          <p:cNvSpPr/>
          <p:nvPr/>
        </p:nvSpPr>
        <p:spPr>
          <a:xfrm>
            <a:off x="1252080" y="4323240"/>
            <a:ext cx="54579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1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Ação Trabalhista 1 (vs. San Martino)</a:t>
            </a:r>
            <a:endParaRPr b="0" lang="zxx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Google Shape;35;p 1"/>
          <p:cNvSpPr/>
          <p:nvPr/>
        </p:nvSpPr>
        <p:spPr>
          <a:xfrm>
            <a:off x="826920" y="5074920"/>
            <a:ext cx="97668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Status:</a:t>
            </a:r>
            <a:endParaRPr b="0" lang="zxx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Google Shape;36;p 1"/>
          <p:cNvSpPr/>
          <p:nvPr/>
        </p:nvSpPr>
        <p:spPr>
          <a:xfrm>
            <a:off x="1653480" y="5074920"/>
            <a:ext cx="519300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0" lang="en-US" sz="1600" spc="-1" strike="noStrike">
                <a:solidFill>
                  <a:srgbClr val="1e293b"/>
                </a:solidFill>
                <a:latin typeface="Segoe UI"/>
                <a:ea typeface="Segoe UI"/>
              </a:rPr>
              <a:t> </a:t>
            </a:r>
            <a:r>
              <a:rPr b="0" lang="en-US" sz="1600" spc="-1" strike="noStrike">
                <a:solidFill>
                  <a:srgbClr val="1e293b"/>
                </a:solidFill>
                <a:latin typeface="Segoe UI"/>
                <a:ea typeface="Segoe UI"/>
              </a:rPr>
              <a:t>Reclamante em ação ajuizada em 12/02/2025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Google Shape;37;p 1"/>
          <p:cNvSpPr/>
          <p:nvPr/>
        </p:nvSpPr>
        <p:spPr>
          <a:xfrm>
            <a:off x="826920" y="5370480"/>
            <a:ext cx="257508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Domicílio Declarado:</a:t>
            </a:r>
            <a:endParaRPr b="0" lang="zxx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Google Shape;38;p 1"/>
          <p:cNvSpPr/>
          <p:nvPr/>
        </p:nvSpPr>
        <p:spPr>
          <a:xfrm>
            <a:off x="3041280" y="5370480"/>
            <a:ext cx="139752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2563eb"/>
                </a:solidFill>
                <a:latin typeface="Quattrocento Sans"/>
                <a:ea typeface="Quattrocento Sans"/>
              </a:rPr>
              <a:t>Gaspar/SC</a:t>
            </a:r>
            <a:endParaRPr b="0" lang="zxx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Google Shape;39;p 1" descr="preencoded.png"/>
          <p:cNvPicPr/>
          <p:nvPr/>
        </p:nvPicPr>
        <p:blipFill>
          <a:blip r:embed="rId3"/>
          <a:stretch/>
        </p:blipFill>
        <p:spPr>
          <a:xfrm>
            <a:off x="825480" y="5974200"/>
            <a:ext cx="304560" cy="245160"/>
          </a:xfrm>
          <a:prstGeom prst="rect">
            <a:avLst/>
          </a:prstGeom>
          <a:ln w="0">
            <a:noFill/>
          </a:ln>
        </p:spPr>
      </p:pic>
      <p:sp>
        <p:nvSpPr>
          <p:cNvPr id="368" name="Google Shape;40;p 1"/>
          <p:cNvSpPr/>
          <p:nvPr/>
        </p:nvSpPr>
        <p:spPr>
          <a:xfrm>
            <a:off x="1252080" y="5945040"/>
            <a:ext cx="714672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1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Ação Trabalhista 2 (vs. Natural Distribuidora)</a:t>
            </a:r>
            <a:endParaRPr b="0" lang="zxx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Google Shape;42;p 1"/>
          <p:cNvSpPr/>
          <p:nvPr/>
        </p:nvSpPr>
        <p:spPr>
          <a:xfrm>
            <a:off x="826920" y="6698160"/>
            <a:ext cx="97668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Status:</a:t>
            </a:r>
            <a:endParaRPr b="0" lang="zxx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Google Shape;43;p 1"/>
          <p:cNvSpPr/>
          <p:nvPr/>
        </p:nvSpPr>
        <p:spPr>
          <a:xfrm>
            <a:off x="1653480" y="6698880"/>
            <a:ext cx="656532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0" lang="en-US" sz="1600" spc="-1" strike="noStrike">
                <a:solidFill>
                  <a:srgbClr val="1e293b"/>
                </a:solidFill>
                <a:latin typeface="Segoe UI"/>
                <a:ea typeface="Segoe UI"/>
              </a:rPr>
              <a:t> </a:t>
            </a:r>
            <a:r>
              <a:rPr b="0" lang="en-US" sz="1600" spc="-1" strike="noStrike">
                <a:solidFill>
                  <a:srgbClr val="1e293b"/>
                </a:solidFill>
                <a:latin typeface="Segoe UI"/>
                <a:ea typeface="Segoe UI"/>
              </a:rPr>
              <a:t>Reclamante em ação ajuizada em 09/03/2025, </a:t>
            </a:r>
            <a:r>
              <a:rPr b="1" lang="en-US" sz="1600" spc="-1" strike="noStrike">
                <a:solidFill>
                  <a:srgbClr val="ff420e"/>
                </a:solidFill>
                <a:latin typeface="Segoe UI"/>
                <a:ea typeface="Segoe UI"/>
              </a:rPr>
              <a:t>resultou em acordo.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Google Shape;44;p 1"/>
          <p:cNvSpPr/>
          <p:nvPr/>
        </p:nvSpPr>
        <p:spPr>
          <a:xfrm>
            <a:off x="826920" y="6993360"/>
            <a:ext cx="257508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6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Domicílio Declarado:</a:t>
            </a:r>
            <a:endParaRPr b="0" lang="zxx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Google Shape;45;p 1"/>
          <p:cNvSpPr/>
          <p:nvPr/>
        </p:nvSpPr>
        <p:spPr>
          <a:xfrm>
            <a:off x="3062520" y="6993360"/>
            <a:ext cx="173628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600" spc="-1" strike="noStrike">
                <a:solidFill>
                  <a:srgbClr val="059669"/>
                </a:solidFill>
                <a:latin typeface="Quattrocento Sans"/>
                <a:ea typeface="Quattrocento Sans"/>
              </a:rPr>
              <a:t>Blumenau/SC</a:t>
            </a:r>
            <a:endParaRPr b="0" lang="zxx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720000" y="4676040"/>
            <a:ext cx="499284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Processo: 0000223-52.2025.5.12.0022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842040" y="3141000"/>
            <a:ext cx="491796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Processo: 0002472-76.2020.8.27.2707</a:t>
            </a:r>
            <a:endParaRPr b="0" lang="en-US" sz="1800" spc="-1" strike="noStrike">
              <a:solidFill>
                <a:srgbClr val="1e293b"/>
              </a:solidFill>
              <a:latin typeface="Segoe UI"/>
              <a:ea typeface="Segoe UI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720000" y="6354000"/>
            <a:ext cx="489780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Processo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: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0000207-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11.2025.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5.12.005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4"/>
          <a:stretch/>
        </p:blipFill>
        <p:spPr>
          <a:xfrm>
            <a:off x="9720000" y="1478880"/>
            <a:ext cx="4208760" cy="2121120"/>
          </a:xfrm>
          <a:prstGeom prst="rect">
            <a:avLst/>
          </a:prstGeom>
          <a:ln w="0">
            <a:solidFill>
              <a:srgbClr val="191919"/>
            </a:solidFill>
          </a:ln>
        </p:spPr>
      </p:pic>
      <p:pic>
        <p:nvPicPr>
          <p:cNvPr id="377" name="" descr=""/>
          <p:cNvPicPr/>
          <p:nvPr/>
        </p:nvPicPr>
        <p:blipFill>
          <a:blip r:embed="rId5"/>
          <a:stretch/>
        </p:blipFill>
        <p:spPr>
          <a:xfrm>
            <a:off x="9720000" y="3681360"/>
            <a:ext cx="4208760" cy="1898640"/>
          </a:xfrm>
          <a:prstGeom prst="rect">
            <a:avLst/>
          </a:prstGeom>
          <a:ln w="0">
            <a:solidFill>
              <a:srgbClr val="191919"/>
            </a:solidFill>
          </a:ln>
        </p:spPr>
      </p:pic>
      <p:pic>
        <p:nvPicPr>
          <p:cNvPr id="378" name="" descr=""/>
          <p:cNvPicPr/>
          <p:nvPr/>
        </p:nvPicPr>
        <p:blipFill>
          <a:blip r:embed="rId6"/>
          <a:srcRect l="0" t="0" r="0" b="3493"/>
          <a:stretch/>
        </p:blipFill>
        <p:spPr>
          <a:xfrm>
            <a:off x="9720000" y="5662440"/>
            <a:ext cx="4140000" cy="1897560"/>
          </a:xfrm>
          <a:prstGeom prst="rect">
            <a:avLst/>
          </a:prstGeom>
          <a:ln w="0">
            <a:solidFill>
              <a:srgbClr val="191919"/>
            </a:solidFill>
          </a:ln>
        </p:spPr>
      </p:pic>
      <p:sp>
        <p:nvSpPr>
          <p:cNvPr id="379" name=""/>
          <p:cNvSpPr/>
          <p:nvPr/>
        </p:nvSpPr>
        <p:spPr>
          <a:xfrm>
            <a:off x="11700000" y="7740000"/>
            <a:ext cx="293040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Rectangle 3"/>
          <p:cNvSpPr/>
          <p:nvPr/>
        </p:nvSpPr>
        <p:spPr>
          <a:xfrm>
            <a:off x="12678120" y="7787880"/>
            <a:ext cx="1819440" cy="306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zxx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381" name="Text 19"/>
          <p:cNvSpPr/>
          <p:nvPr/>
        </p:nvSpPr>
        <p:spPr>
          <a:xfrm>
            <a:off x="561960" y="441720"/>
            <a:ext cx="46155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949"/>
              </a:lnSpc>
              <a:tabLst>
                <a:tab algn="l" pos="0"/>
              </a:tabLst>
            </a:pPr>
            <a:r>
              <a:rPr b="0" lang="en-US" sz="3150" spc="-1" strike="noStrike">
                <a:solidFill>
                  <a:srgbClr val="152d47"/>
                </a:solidFill>
                <a:latin typeface="Crimson Pro Semi Bold"/>
                <a:ea typeface="Crimson Pro Semi Bold"/>
              </a:rPr>
              <a:t>A Contradição Central: Divergência de Domicílio</a:t>
            </a:r>
            <a:endParaRPr b="0" lang="zxx" sz="3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Shape 8"/>
          <p:cNvSpPr/>
          <p:nvPr/>
        </p:nvSpPr>
        <p:spPr>
          <a:xfrm>
            <a:off x="561960" y="1440000"/>
            <a:ext cx="9518040" cy="1080000"/>
          </a:xfrm>
          <a:prstGeom prst="roundRect">
            <a:avLst>
              <a:gd name="adj" fmla="val 791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720000" y="1550160"/>
            <a:ext cx="9360000" cy="96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 análise das petições iniciais das duas ações trabalhistas, protocoladas com apenas </a:t>
            </a:r>
            <a:r>
              <a:rPr b="1" lang="en-US" sz="2000" spc="-1" strike="noStrike">
                <a:solidFill>
                  <a:srgbClr val="ff420e"/>
                </a:solidFill>
                <a:latin typeface="Segoe UI"/>
              </a:rPr>
              <a:t>25 dias de diferença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, revela uma contradição fática sobre o domicílio do reclamante.</a:t>
            </a:r>
            <a:endParaRPr b="0" lang="en-US" sz="1800" spc="-1" strike="noStrike">
              <a:solidFill>
                <a:srgbClr val="1e293b"/>
              </a:solidFill>
              <a:latin typeface="Segoe UI"/>
              <a:ea typeface="Segoe UI"/>
            </a:endParaRPr>
          </a:p>
        </p:txBody>
      </p:sp>
      <p:sp>
        <p:nvSpPr>
          <p:cNvPr id="384" name="Shape 10"/>
          <p:cNvSpPr/>
          <p:nvPr/>
        </p:nvSpPr>
        <p:spPr>
          <a:xfrm>
            <a:off x="540000" y="6300000"/>
            <a:ext cx="9540000" cy="1440000"/>
          </a:xfrm>
          <a:prstGeom prst="roundRect">
            <a:avLst>
              <a:gd name="adj" fmla="val 791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385" name="Google Shape;80;p 2"/>
          <p:cNvSpPr/>
          <p:nvPr/>
        </p:nvSpPr>
        <p:spPr>
          <a:xfrm>
            <a:off x="10260000" y="1440000"/>
            <a:ext cx="4140000" cy="6300000"/>
          </a:xfrm>
          <a:prstGeom prst="rect">
            <a:avLst/>
          </a:prstGeom>
          <a:solidFill>
            <a:srgbClr val="e8e8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720000" y="6505560"/>
            <a:ext cx="9180000" cy="106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tabLst>
                <a:tab algn="l" pos="0"/>
              </a:tabLst>
            </a:pPr>
            <a:r>
              <a:rPr b="1" lang="en-US" sz="1800" spc="-1" strike="noStrike">
                <a:solidFill>
                  <a:srgbClr val="1e293b"/>
                </a:solidFill>
                <a:latin typeface="Segoe UI"/>
              </a:rPr>
              <a:t>Conclusão Parcial: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O Reclamante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apresentou ao Poder Judiciário </a:t>
            </a:r>
            <a:r>
              <a:rPr b="1" lang="en-US" sz="1800" spc="-1" strike="noStrike">
                <a:solidFill>
                  <a:srgbClr val="1e293b"/>
                </a:solidFill>
                <a:latin typeface="Segoe UI"/>
              </a:rPr>
              <a:t>dois </a:t>
            </a:r>
            <a:r>
              <a:rPr b="1" lang="en-US" sz="1800" spc="-1" strike="noStrike">
                <a:solidFill>
                  <a:srgbClr val="1e293b"/>
                </a:solidFill>
                <a:latin typeface="Segoe UI"/>
              </a:rPr>
              <a:t>domicílios distintos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 em um curto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intervalo, levantando fundadas dúvidas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sobre a veracidades de suas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informações e sua </a:t>
            </a:r>
            <a:r>
              <a:rPr b="1" lang="en-US" sz="1800" spc="-1" strike="noStrike">
                <a:solidFill>
                  <a:srgbClr val="1e293b"/>
                </a:solidFill>
                <a:latin typeface="Segoe UI"/>
              </a:rPr>
              <a:t>lealdade </a:t>
            </a:r>
            <a:r>
              <a:rPr b="1" lang="en-US" sz="1800" spc="-1" strike="noStrike">
                <a:solidFill>
                  <a:srgbClr val="1e293b"/>
                </a:solidFill>
                <a:latin typeface="Segoe UI"/>
              </a:rPr>
              <a:t>processual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</a:rPr>
              <a:t>. </a:t>
            </a:r>
            <a:endParaRPr b="0" lang="en-US" sz="1800" spc="-1" strike="noStrike">
              <a:solidFill>
                <a:srgbClr val="1e293b"/>
              </a:solidFill>
              <a:latin typeface="Segoe UI"/>
              <a:ea typeface="Segoe UI"/>
            </a:endParaRPr>
          </a:p>
        </p:txBody>
      </p:sp>
      <p:sp>
        <p:nvSpPr>
          <p:cNvPr id="387" name="Google Shape;63;p2"/>
          <p:cNvSpPr/>
          <p:nvPr/>
        </p:nvSpPr>
        <p:spPr>
          <a:xfrm>
            <a:off x="523080" y="2700000"/>
            <a:ext cx="9556920" cy="342000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388" name="Google Shape;64;p2"/>
          <p:cNvSpPr/>
          <p:nvPr/>
        </p:nvSpPr>
        <p:spPr>
          <a:xfrm>
            <a:off x="795960" y="2953800"/>
            <a:ext cx="4368600" cy="2806200"/>
          </a:xfrm>
          <a:prstGeom prst="rect">
            <a:avLst/>
          </a:prstGeom>
          <a:solidFill>
            <a:srgbClr val="eff6ff"/>
          </a:solidFill>
          <a:ln w="9525">
            <a:solidFill>
              <a:srgbClr val="bfdbf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Google Shape;65;p2" descr="preencoded.png"/>
          <p:cNvPicPr/>
          <p:nvPr/>
        </p:nvPicPr>
        <p:blipFill>
          <a:blip r:embed="rId1"/>
          <a:stretch/>
        </p:blipFill>
        <p:spPr>
          <a:xfrm>
            <a:off x="1003680" y="3179880"/>
            <a:ext cx="182880" cy="240120"/>
          </a:xfrm>
          <a:prstGeom prst="rect">
            <a:avLst/>
          </a:prstGeom>
          <a:ln w="0">
            <a:noFill/>
          </a:ln>
        </p:spPr>
      </p:pic>
      <p:sp>
        <p:nvSpPr>
          <p:cNvPr id="390" name="Google Shape;66;p2"/>
          <p:cNvSpPr/>
          <p:nvPr/>
        </p:nvSpPr>
        <p:spPr>
          <a:xfrm>
            <a:off x="795960" y="3194640"/>
            <a:ext cx="3492000" cy="22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1e40af"/>
                </a:solidFill>
                <a:latin typeface="Quattrocento Sans"/>
                <a:ea typeface="Quattrocento Sans"/>
              </a:rPr>
              <a:t>Processo vs. SAN MARTINO</a:t>
            </a:r>
            <a:endParaRPr b="0" lang="zx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Google Shape;67;p2"/>
          <p:cNvSpPr/>
          <p:nvPr/>
        </p:nvSpPr>
        <p:spPr>
          <a:xfrm>
            <a:off x="977760" y="3684600"/>
            <a:ext cx="411804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1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Data do Ajuizamento: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Google Shape;68;p2"/>
          <p:cNvSpPr/>
          <p:nvPr/>
        </p:nvSpPr>
        <p:spPr>
          <a:xfrm>
            <a:off x="977760" y="3982680"/>
            <a:ext cx="41180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1d4ed8"/>
                </a:solidFill>
                <a:latin typeface="Quattrocento Sans"/>
                <a:ea typeface="Quattrocento Sans"/>
              </a:rPr>
              <a:t>12 de Fevereiro de 2025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Google Shape;69;p2"/>
          <p:cNvSpPr/>
          <p:nvPr/>
        </p:nvSpPr>
        <p:spPr>
          <a:xfrm>
            <a:off x="977760" y="4440240"/>
            <a:ext cx="41180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1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Endereço Declarado</a:t>
            </a:r>
            <a:r>
              <a:rPr b="1" lang="en-US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: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Google Shape;70;p2"/>
          <p:cNvSpPr/>
          <p:nvPr/>
        </p:nvSpPr>
        <p:spPr>
          <a:xfrm>
            <a:off x="977760" y="4744440"/>
            <a:ext cx="411804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Rua Alberto José da Silva, 124</a:t>
            </a: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Google Shape;71;p2"/>
          <p:cNvSpPr/>
          <p:nvPr/>
        </p:nvSpPr>
        <p:spPr>
          <a:xfrm>
            <a:off x="977760" y="5026680"/>
            <a:ext cx="41180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dc2626"/>
                </a:solidFill>
                <a:latin typeface="Quattrocento Sans"/>
                <a:ea typeface="Quattrocento Sans"/>
              </a:rPr>
              <a:t>GASPAR/SC</a:t>
            </a:r>
            <a:endParaRPr b="0" lang="zxx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Google Shape;72;p2"/>
          <p:cNvSpPr/>
          <p:nvPr/>
        </p:nvSpPr>
        <p:spPr>
          <a:xfrm>
            <a:off x="5438160" y="2953800"/>
            <a:ext cx="4461840" cy="2806200"/>
          </a:xfrm>
          <a:prstGeom prst="rect">
            <a:avLst/>
          </a:prstGeom>
          <a:solidFill>
            <a:srgbClr val="ecfdf5"/>
          </a:solidFill>
          <a:ln w="9525">
            <a:solidFill>
              <a:srgbClr val="a7f3d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Google Shape;73;p2" descr="preencoded.png"/>
          <p:cNvPicPr/>
          <p:nvPr/>
        </p:nvPicPr>
        <p:blipFill>
          <a:blip r:embed="rId2"/>
          <a:stretch/>
        </p:blipFill>
        <p:spPr>
          <a:xfrm>
            <a:off x="5680080" y="3179880"/>
            <a:ext cx="305280" cy="240120"/>
          </a:xfrm>
          <a:prstGeom prst="rect">
            <a:avLst/>
          </a:prstGeom>
          <a:ln w="0">
            <a:noFill/>
          </a:ln>
        </p:spPr>
      </p:pic>
      <p:sp>
        <p:nvSpPr>
          <p:cNvPr id="398" name="Google Shape;74;p2"/>
          <p:cNvSpPr/>
          <p:nvPr/>
        </p:nvSpPr>
        <p:spPr>
          <a:xfrm>
            <a:off x="6082920" y="3189960"/>
            <a:ext cx="381708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65f46"/>
                </a:solidFill>
                <a:latin typeface="Quattrocento Sans"/>
                <a:ea typeface="Quattrocento Sans"/>
              </a:rPr>
              <a:t>Processo vs. NATURAL DISTRIBUIDORA</a:t>
            </a:r>
            <a:endParaRPr b="0" lang="zxx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Google Shape;75;p2"/>
          <p:cNvSpPr/>
          <p:nvPr/>
        </p:nvSpPr>
        <p:spPr>
          <a:xfrm>
            <a:off x="5688360" y="3690360"/>
            <a:ext cx="411804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1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Data do Ajuizamento: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Google Shape;76;p2"/>
          <p:cNvSpPr/>
          <p:nvPr/>
        </p:nvSpPr>
        <p:spPr>
          <a:xfrm>
            <a:off x="5688360" y="3989880"/>
            <a:ext cx="41180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47857"/>
                </a:solidFill>
                <a:latin typeface="Quattrocento Sans"/>
                <a:ea typeface="Quattrocento Sans"/>
              </a:rPr>
              <a:t>09 de Março de 2025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Google Shape;77;p2"/>
          <p:cNvSpPr/>
          <p:nvPr/>
        </p:nvSpPr>
        <p:spPr>
          <a:xfrm>
            <a:off x="5688360" y="4461120"/>
            <a:ext cx="4118040" cy="2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1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Endereço Declarado: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Google Shape;78;p2"/>
          <p:cNvSpPr/>
          <p:nvPr/>
        </p:nvSpPr>
        <p:spPr>
          <a:xfrm>
            <a:off x="5688360" y="4751640"/>
            <a:ext cx="4118040" cy="2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Rua Guilherme Lueders, 215</a:t>
            </a: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Google Shape;79;p2"/>
          <p:cNvSpPr/>
          <p:nvPr/>
        </p:nvSpPr>
        <p:spPr>
          <a:xfrm>
            <a:off x="5688360" y="5034240"/>
            <a:ext cx="4118040" cy="33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dc2626"/>
                </a:solidFill>
                <a:latin typeface="Quattrocento Sans"/>
                <a:ea typeface="Quattrocento Sans"/>
              </a:rPr>
              <a:t>BLUMENAU/SC</a:t>
            </a:r>
            <a:endParaRPr b="0" lang="zxx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3"/>
          <a:stretch/>
        </p:blipFill>
        <p:spPr>
          <a:xfrm>
            <a:off x="10440000" y="1620000"/>
            <a:ext cx="3780000" cy="2990880"/>
          </a:xfrm>
          <a:prstGeom prst="rect">
            <a:avLst/>
          </a:prstGeom>
          <a:ln w="0">
            <a:solidFill>
              <a:srgbClr val="191919"/>
            </a:solidFill>
          </a:ln>
        </p:spPr>
      </p:pic>
      <p:pic>
        <p:nvPicPr>
          <p:cNvPr id="405" name="" descr=""/>
          <p:cNvPicPr/>
          <p:nvPr/>
        </p:nvPicPr>
        <p:blipFill>
          <a:blip r:embed="rId4"/>
          <a:stretch/>
        </p:blipFill>
        <p:spPr>
          <a:xfrm>
            <a:off x="10440000" y="4987080"/>
            <a:ext cx="3731760" cy="2392920"/>
          </a:xfrm>
          <a:prstGeom prst="rect">
            <a:avLst/>
          </a:prstGeom>
          <a:ln w="0">
            <a:solidFill>
              <a:srgbClr val="191919"/>
            </a:solidFill>
          </a:ln>
        </p:spPr>
      </p:pic>
      <p:sp>
        <p:nvSpPr>
          <p:cNvPr id="406" name=""/>
          <p:cNvSpPr/>
          <p:nvPr/>
        </p:nvSpPr>
        <p:spPr>
          <a:xfrm>
            <a:off x="10440000" y="2160000"/>
            <a:ext cx="3780000" cy="360000"/>
          </a:xfrm>
          <a:prstGeom prst="rect">
            <a:avLst/>
          </a:prstGeom>
          <a:noFill/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"/>
          <p:cNvSpPr/>
          <p:nvPr/>
        </p:nvSpPr>
        <p:spPr>
          <a:xfrm>
            <a:off x="10391760" y="5400000"/>
            <a:ext cx="3780000" cy="360000"/>
          </a:xfrm>
          <a:prstGeom prst="rect">
            <a:avLst/>
          </a:prstGeom>
          <a:noFill/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"/>
          <p:cNvSpPr/>
          <p:nvPr/>
        </p:nvSpPr>
        <p:spPr>
          <a:xfrm>
            <a:off x="11700000" y="7740000"/>
            <a:ext cx="293040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"/>
          <p:cNvSpPr/>
          <p:nvPr/>
        </p:nvSpPr>
        <p:spPr>
          <a:xfrm>
            <a:off x="11700000" y="7740000"/>
            <a:ext cx="293040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11700000" y="7740000"/>
            <a:ext cx="293040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Rectangle 2"/>
          <p:cNvSpPr/>
          <p:nvPr/>
        </p:nvSpPr>
        <p:spPr>
          <a:xfrm>
            <a:off x="12678120" y="7787880"/>
            <a:ext cx="1819440" cy="306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endParaRPr b="0" lang="zxx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12" name="Text 11"/>
          <p:cNvSpPr/>
          <p:nvPr/>
        </p:nvSpPr>
        <p:spPr>
          <a:xfrm>
            <a:off x="561960" y="441720"/>
            <a:ext cx="46155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949"/>
              </a:lnSpc>
              <a:tabLst>
                <a:tab algn="l" pos="0"/>
              </a:tabLst>
            </a:pPr>
            <a:r>
              <a:rPr b="0" lang="en-US" sz="3150" spc="-1" strike="noStrike">
                <a:solidFill>
                  <a:srgbClr val="152d47"/>
                </a:solidFill>
                <a:latin typeface="Crimson Pro Semi Bold"/>
                <a:ea typeface="Crimson Pro Semi Bold"/>
              </a:rPr>
              <a:t>Síntese da Análise Processual</a:t>
            </a:r>
            <a:endParaRPr b="0" lang="zxx" sz="3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Shape 4"/>
          <p:cNvSpPr/>
          <p:nvPr/>
        </p:nvSpPr>
        <p:spPr>
          <a:xfrm>
            <a:off x="561960" y="1440000"/>
            <a:ext cx="9518040" cy="1080000"/>
          </a:xfrm>
          <a:prstGeom prst="roundRect">
            <a:avLst>
              <a:gd name="adj" fmla="val 791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720000" y="1620000"/>
            <a:ext cx="936000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A compilação dos factos permite traçar um perfil de comportamento processual e questionar a alegação de hipossuficiência do Reclamante: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Shape 5"/>
          <p:cNvSpPr/>
          <p:nvPr/>
        </p:nvSpPr>
        <p:spPr>
          <a:xfrm>
            <a:off x="561960" y="3240000"/>
            <a:ext cx="9518040" cy="2160000"/>
          </a:xfrm>
          <a:prstGeom prst="roundRect">
            <a:avLst>
              <a:gd name="adj" fmla="val 791"/>
            </a:avLst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pt-BR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416" name="Google Shape;80;p 1"/>
          <p:cNvSpPr/>
          <p:nvPr/>
        </p:nvSpPr>
        <p:spPr>
          <a:xfrm>
            <a:off x="10260000" y="1440000"/>
            <a:ext cx="4140000" cy="6480000"/>
          </a:xfrm>
          <a:prstGeom prst="rect">
            <a:avLst/>
          </a:prstGeom>
          <a:solidFill>
            <a:srgbClr val="e8e8e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7" name="Google Shape;107;p 1" descr="preencoded.png"/>
          <p:cNvPicPr/>
          <p:nvPr/>
        </p:nvPicPr>
        <p:blipFill>
          <a:blip r:embed="rId1"/>
          <a:stretch/>
        </p:blipFill>
        <p:spPr>
          <a:xfrm>
            <a:off x="720000" y="3435120"/>
            <a:ext cx="323640" cy="228240"/>
          </a:xfrm>
          <a:prstGeom prst="rect">
            <a:avLst/>
          </a:prstGeom>
          <a:ln w="0">
            <a:noFill/>
          </a:ln>
        </p:spPr>
      </p:pic>
      <p:sp>
        <p:nvSpPr>
          <p:cNvPr id="418" name="Google Shape;108;p 1"/>
          <p:cNvSpPr/>
          <p:nvPr/>
        </p:nvSpPr>
        <p:spPr>
          <a:xfrm>
            <a:off x="1148760" y="3404160"/>
            <a:ext cx="371124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1. Conduta Evasiva vs. Ativa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Google Shape;109;p 1"/>
          <p:cNvSpPr/>
          <p:nvPr/>
        </p:nvSpPr>
        <p:spPr>
          <a:xfrm>
            <a:off x="745920" y="3916800"/>
            <a:ext cx="411408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b91c1c"/>
                </a:solidFill>
                <a:latin typeface="Quattrocento Sans"/>
                <a:ea typeface="Quattrocento Sans"/>
              </a:rPr>
              <a:t>No Processo Criminal: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Google Shape;110;p 1"/>
          <p:cNvSpPr/>
          <p:nvPr/>
        </p:nvSpPr>
        <p:spPr>
          <a:xfrm>
            <a:off x="755280" y="4333680"/>
            <a:ext cx="410472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O réu demonstra </a:t>
            </a:r>
            <a:r>
              <a:rPr b="1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comportamento processual evasivo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, impedindo o andamento da justiça em Tocantins</a:t>
            </a:r>
            <a:r>
              <a:rPr b="0" lang="en-US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Google Shape;113;p 1"/>
          <p:cNvSpPr/>
          <p:nvPr/>
        </p:nvSpPr>
        <p:spPr>
          <a:xfrm>
            <a:off x="5578200" y="3916800"/>
            <a:ext cx="411408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47857"/>
                </a:solidFill>
                <a:latin typeface="Quattrocento Sans"/>
                <a:ea typeface="Quattrocento Sans"/>
              </a:rPr>
              <a:t>Nos Processos Trabalhistas: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Google Shape;114;p 1"/>
          <p:cNvSpPr/>
          <p:nvPr/>
        </p:nvSpPr>
        <p:spPr>
          <a:xfrm>
            <a:off x="5550480" y="4286160"/>
            <a:ext cx="362952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Apresenta-se </a:t>
            </a:r>
            <a:r>
              <a:rPr b="1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voluntariam</a:t>
            </a:r>
            <a:r>
              <a:rPr b="1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ente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 perante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a justiça em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Santa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Catarina para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pleitear </a:t>
            </a:r>
            <a:r>
              <a:rPr b="0" lang="en-US" sz="1800" spc="-1" strike="noStrike">
                <a:solidFill>
                  <a:srgbClr val="1e293b"/>
                </a:solidFill>
                <a:latin typeface="Segoe UI"/>
                <a:ea typeface="Segoe UI"/>
              </a:rPr>
              <a:t>direitos.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Google Shape;117;p 1"/>
          <p:cNvSpPr/>
          <p:nvPr/>
        </p:nvSpPr>
        <p:spPr>
          <a:xfrm>
            <a:off x="540000" y="5872320"/>
            <a:ext cx="9540000" cy="2047680"/>
          </a:xfrm>
          <a:prstGeom prst="rect">
            <a:avLst/>
          </a:prstGeom>
          <a:solidFill>
            <a:srgbClr val="f5f3ff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Google Shape;118;p 1" descr="preencoded.png"/>
          <p:cNvPicPr/>
          <p:nvPr/>
        </p:nvPicPr>
        <p:blipFill>
          <a:blip r:embed="rId2"/>
          <a:stretch/>
        </p:blipFill>
        <p:spPr>
          <a:xfrm>
            <a:off x="734400" y="6092280"/>
            <a:ext cx="272520" cy="228240"/>
          </a:xfrm>
          <a:prstGeom prst="rect">
            <a:avLst/>
          </a:prstGeom>
          <a:ln w="0">
            <a:noFill/>
          </a:ln>
        </p:spPr>
      </p:pic>
      <p:sp>
        <p:nvSpPr>
          <p:cNvPr id="425" name="Google Shape;119;p 1"/>
          <p:cNvSpPr/>
          <p:nvPr/>
        </p:nvSpPr>
        <p:spPr>
          <a:xfrm>
            <a:off x="1105560" y="6061320"/>
            <a:ext cx="645444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5b21b6"/>
                </a:solidFill>
                <a:latin typeface="Quattrocento Sans"/>
                <a:ea typeface="Quattrocento Sans"/>
              </a:rPr>
              <a:t>2. Credibilidade da Declaração de Hipossuficiência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6" name="Google Shape;120;p 1" descr="preencoded.png"/>
          <p:cNvPicPr/>
          <p:nvPr/>
        </p:nvPicPr>
        <p:blipFill>
          <a:blip r:embed="rId3"/>
          <a:stretch/>
        </p:blipFill>
        <p:spPr>
          <a:xfrm>
            <a:off x="699840" y="6660000"/>
            <a:ext cx="382680" cy="360000"/>
          </a:xfrm>
          <a:prstGeom prst="rect">
            <a:avLst/>
          </a:prstGeom>
          <a:ln w="0">
            <a:noFill/>
          </a:ln>
        </p:spPr>
      </p:pic>
      <p:pic>
        <p:nvPicPr>
          <p:cNvPr id="427" name="Google Shape;120;p 3" descr="preencoded.png"/>
          <p:cNvPicPr/>
          <p:nvPr/>
        </p:nvPicPr>
        <p:blipFill>
          <a:blip r:embed="rId4"/>
          <a:stretch/>
        </p:blipFill>
        <p:spPr>
          <a:xfrm>
            <a:off x="697320" y="7200000"/>
            <a:ext cx="382680" cy="360000"/>
          </a:xfrm>
          <a:prstGeom prst="rect">
            <a:avLst/>
          </a:prstGeom>
          <a:ln w="0">
            <a:noFill/>
          </a:ln>
        </p:spPr>
      </p:pic>
      <p:sp>
        <p:nvSpPr>
          <p:cNvPr id="428" name=""/>
          <p:cNvSpPr txBox="1"/>
          <p:nvPr/>
        </p:nvSpPr>
        <p:spPr>
          <a:xfrm>
            <a:off x="1080000" y="6660000"/>
            <a:ext cx="88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A contradição nos endereços afeta a </a:t>
            </a:r>
            <a:r>
              <a:rPr b="1" lang="zxx" sz="1800" spc="-1" strike="noStrike">
                <a:solidFill>
                  <a:srgbClr val="000000"/>
                </a:solidFill>
                <a:latin typeface="Arial"/>
              </a:rPr>
              <a:t>presunção de veracidade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 de suas alegações.</a:t>
            </a: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082520" y="7200000"/>
            <a:ext cx="89974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zxx" sz="1800" spc="-1" strike="noStrike">
                <a:solidFill>
                  <a:srgbClr val="000000"/>
                </a:solidFill>
                <a:latin typeface="Arial"/>
              </a:rPr>
              <a:t>Benefici</a:t>
            </a:r>
            <a:r>
              <a:rPr b="1" lang="zxx" sz="1800" spc="-1" strike="noStrike">
                <a:solidFill>
                  <a:srgbClr val="000000"/>
                </a:solidFill>
                <a:latin typeface="Arial"/>
              </a:rPr>
              <a:t>ário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 de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um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acordo </a:t>
            </a:r>
            <a:r>
              <a:rPr b="0" lang="zxx" sz="18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1" lang="zxx" sz="1800" spc="-1" strike="noStrike">
                <a:solidFill>
                  <a:srgbClr val="499245"/>
                </a:solidFill>
                <a:latin typeface="Arial"/>
              </a:rPr>
              <a:t>R$14.000</a:t>
            </a:r>
            <a:r>
              <a:rPr b="1" lang="zxx" sz="1800" spc="-1" strike="noStrike">
                <a:solidFill>
                  <a:srgbClr val="499245"/>
                </a:solidFill>
                <a:latin typeface="Arial"/>
              </a:rPr>
              <a:t>,00 </a:t>
            </a:r>
            <a:r>
              <a:rPr b="1" lang="zxx" sz="1800" spc="-1" strike="noStrike">
                <a:solidFill>
                  <a:srgbClr val="499245"/>
                </a:solidFill>
                <a:latin typeface="Arial"/>
              </a:rPr>
              <a:t>líquidos </a:t>
            </a:r>
            <a:r>
              <a:rPr b="1" lang="zxx" sz="1800" spc="-1" strike="noStrike">
                <a:solidFill>
                  <a:srgbClr val="499245"/>
                </a:solidFill>
                <a:latin typeface="Arial"/>
              </a:rPr>
              <a:t>em maio </a:t>
            </a:r>
            <a:r>
              <a:rPr b="1" lang="zxx" sz="1800" spc="-1" strike="noStrike">
                <a:solidFill>
                  <a:srgbClr val="499245"/>
                </a:solidFill>
                <a:latin typeface="Arial"/>
              </a:rPr>
              <a:t>de 2025.</a:t>
            </a:r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5"/>
          <a:stretch/>
        </p:blipFill>
        <p:spPr>
          <a:xfrm>
            <a:off x="10304640" y="1620000"/>
            <a:ext cx="3915360" cy="3240000"/>
          </a:xfrm>
          <a:prstGeom prst="rect">
            <a:avLst/>
          </a:prstGeom>
          <a:ln w="0">
            <a:solidFill>
              <a:srgbClr val="191919"/>
            </a:solidFill>
          </a:ln>
        </p:spPr>
      </p:pic>
      <p:sp>
        <p:nvSpPr>
          <p:cNvPr id="431" name=""/>
          <p:cNvSpPr/>
          <p:nvPr/>
        </p:nvSpPr>
        <p:spPr>
          <a:xfrm>
            <a:off x="10304640" y="3420000"/>
            <a:ext cx="3915000" cy="540000"/>
          </a:xfrm>
          <a:prstGeom prst="rect">
            <a:avLst/>
          </a:prstGeom>
          <a:noFill/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"/>
          <p:cNvSpPr/>
          <p:nvPr/>
        </p:nvSpPr>
        <p:spPr>
          <a:xfrm>
            <a:off x="10800000" y="3960000"/>
            <a:ext cx="1800000" cy="180000"/>
          </a:xfrm>
          <a:prstGeom prst="rect">
            <a:avLst/>
          </a:prstGeom>
          <a:noFill/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3" name="" descr=""/>
          <p:cNvPicPr/>
          <p:nvPr/>
        </p:nvPicPr>
        <p:blipFill>
          <a:blip r:embed="rId6"/>
          <a:stretch/>
        </p:blipFill>
        <p:spPr>
          <a:xfrm>
            <a:off x="10384560" y="4961520"/>
            <a:ext cx="3835440" cy="2778480"/>
          </a:xfrm>
          <a:prstGeom prst="rect">
            <a:avLst/>
          </a:prstGeom>
          <a:ln w="0">
            <a:solidFill>
              <a:srgbClr val="191919"/>
            </a:solidFill>
          </a:ln>
        </p:spPr>
      </p:pic>
      <p:sp>
        <p:nvSpPr>
          <p:cNvPr id="434" name=""/>
          <p:cNvSpPr/>
          <p:nvPr/>
        </p:nvSpPr>
        <p:spPr>
          <a:xfrm>
            <a:off x="10384560" y="5220000"/>
            <a:ext cx="3835440" cy="1440000"/>
          </a:xfrm>
          <a:prstGeom prst="rect">
            <a:avLst/>
          </a:prstGeom>
          <a:noFill/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10384560" y="7020000"/>
            <a:ext cx="3835440" cy="720000"/>
          </a:xfrm>
          <a:prstGeom prst="rect">
            <a:avLst/>
          </a:prstGeom>
          <a:noFill/>
          <a:ln w="36000">
            <a:solidFill>
              <a:srgbClr val="c9211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zxx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>
            <a:off x="720000" y="6660000"/>
            <a:ext cx="13320000" cy="1260000"/>
          </a:xfrm>
          <a:prstGeom prst="roundRect">
            <a:avLst>
              <a:gd name="adj" fmla="val 16667"/>
            </a:avLst>
          </a:prstGeom>
          <a:solidFill>
            <a:srgbClr val="f5f3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720000" y="5220000"/>
            <a:ext cx="13320000" cy="1260000"/>
          </a:xfrm>
          <a:prstGeom prst="roundRect">
            <a:avLst>
              <a:gd name="adj" fmla="val 16667"/>
            </a:avLst>
          </a:prstGeom>
          <a:solidFill>
            <a:srgbClr val="f5f3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>
            <a:off x="720000" y="3780000"/>
            <a:ext cx="13320000" cy="1260000"/>
          </a:xfrm>
          <a:prstGeom prst="roundRect">
            <a:avLst>
              <a:gd name="adj" fmla="val 16667"/>
            </a:avLst>
          </a:prstGeom>
          <a:solidFill>
            <a:srgbClr val="f5f3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"/>
          <p:cNvSpPr/>
          <p:nvPr/>
        </p:nvSpPr>
        <p:spPr>
          <a:xfrm>
            <a:off x="720000" y="2160000"/>
            <a:ext cx="13320000" cy="1440000"/>
          </a:xfrm>
          <a:prstGeom prst="roundRect">
            <a:avLst>
              <a:gd name="adj" fmla="val 16667"/>
            </a:avLst>
          </a:prstGeom>
          <a:solidFill>
            <a:srgbClr val="f5f3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zxx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Text 0"/>
          <p:cNvSpPr/>
          <p:nvPr/>
        </p:nvSpPr>
        <p:spPr>
          <a:xfrm>
            <a:off x="0" y="720000"/>
            <a:ext cx="1463040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52d47"/>
                </a:solidFill>
                <a:latin typeface="Crimson Pro Semi Bold"/>
                <a:ea typeface="Crimson Pro Semi Bold"/>
              </a:rPr>
              <a:t>Principais Conclusões</a:t>
            </a:r>
            <a:endParaRPr b="0" lang="zxx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Rectangle 12"/>
          <p:cNvSpPr/>
          <p:nvPr/>
        </p:nvSpPr>
        <p:spPr>
          <a:xfrm>
            <a:off x="12678120" y="7688160"/>
            <a:ext cx="1886040" cy="5054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zxx" sz="1800" spc="-1" strike="noStrike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442" name=""/>
          <p:cNvSpPr/>
          <p:nvPr/>
        </p:nvSpPr>
        <p:spPr>
          <a:xfrm>
            <a:off x="11700000" y="7740000"/>
            <a:ext cx="2930400" cy="48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3" name=""/>
          <p:cNvSpPr/>
          <p:nvPr/>
        </p:nvSpPr>
        <p:spPr>
          <a:xfrm>
            <a:off x="720000" y="1620000"/>
            <a:ext cx="13320000" cy="0"/>
          </a:xfrm>
          <a:prstGeom prst="line">
            <a:avLst/>
          </a:prstGeom>
          <a:ln w="0">
            <a:solidFill>
              <a:srgbClr val="b6b6b6"/>
            </a:solidFill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zxx" sz="2800" spc="-1" strike="noStrike">
              <a:solidFill>
                <a:srgbClr val="6e6e6e"/>
              </a:solidFill>
              <a:latin typeface="Arial"/>
            </a:endParaRPr>
          </a:p>
        </p:txBody>
      </p:sp>
      <p:sp>
        <p:nvSpPr>
          <p:cNvPr id="444" name="Google Shape;108;p 2"/>
          <p:cNvSpPr/>
          <p:nvPr/>
        </p:nvSpPr>
        <p:spPr>
          <a:xfrm>
            <a:off x="1080000" y="2394720"/>
            <a:ext cx="432000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Conduta Processual Contraditória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Google Shape;108;p 3"/>
          <p:cNvSpPr/>
          <p:nvPr/>
        </p:nvSpPr>
        <p:spPr>
          <a:xfrm>
            <a:off x="1080000" y="3960000"/>
            <a:ext cx="486000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Inconsistência de Domicílio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Google Shape;108;p 4"/>
          <p:cNvSpPr/>
          <p:nvPr/>
        </p:nvSpPr>
        <p:spPr>
          <a:xfrm>
            <a:off x="1080000" y="5384160"/>
            <a:ext cx="468000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Capacidade Financeira Comprovada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Google Shape;108;p 5"/>
          <p:cNvSpPr/>
          <p:nvPr/>
        </p:nvSpPr>
        <p:spPr>
          <a:xfrm>
            <a:off x="1080000" y="6840000"/>
            <a:ext cx="486000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Ausência de Vulnerabilidade Social</a:t>
            </a:r>
            <a:endParaRPr b="0" lang="zxx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Google Shape;110;p 2"/>
          <p:cNvSpPr/>
          <p:nvPr/>
        </p:nvSpPr>
        <p:spPr>
          <a:xfrm>
            <a:off x="1115280" y="2837880"/>
            <a:ext cx="1274472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 Reclamante é considerado "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em local incerto e não sabido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" pela Justiça Criminal de Tocantins, mas litiga ativamente na Justiça do Trabalho em Santa Catarina, indicando comportamento evasivo.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Google Shape;110;p 3"/>
          <p:cNvSpPr/>
          <p:nvPr/>
        </p:nvSpPr>
        <p:spPr>
          <a:xfrm>
            <a:off x="1080000" y="4320000"/>
            <a:ext cx="1274472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Declarou residir em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Gaspar/SC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(12/02/2025) e em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Blumenau/SC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(09/03/2025), apresentando dois endereços distintos em petições com apenas 25 dias de intervalo.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Google Shape;110;p 4"/>
          <p:cNvSpPr/>
          <p:nvPr/>
        </p:nvSpPr>
        <p:spPr>
          <a:xfrm>
            <a:off x="1080000" y="5760000"/>
            <a:ext cx="1274472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Possui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vínculo empregatício ativo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com salário registado de R$ 3.116,00, foi beneficiário de um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acordo judicial recente de R$ 14.000,00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e é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proprietário de três veículos.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Google Shape;110;p 5"/>
          <p:cNvSpPr/>
          <p:nvPr/>
        </p:nvSpPr>
        <p:spPr>
          <a:xfrm>
            <a:off x="1080000" y="7200000"/>
            <a:ext cx="1274472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just"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 pesquisa confirmou que o Reclamante </a:t>
            </a:r>
            <a:r>
              <a:rPr b="1" lang="en-US" sz="1800" spc="-1" strike="noStrike">
                <a:solidFill>
                  <a:srgbClr val="c9211e"/>
                </a:solidFill>
                <a:latin typeface="Arial"/>
              </a:rPr>
              <a:t>não está inscrito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em programas de assistência do Governo Federal, como o Auxílio Emergencial ou o CadÚnico (Bolsa Família).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Application>LibreOffice/7.4.7.2$Linux_X86_64 LibreOffice_project/40$Build-2</Application>
  <AppVersion>15.0000</AppVersion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2025-03-26T20:49:44Z</dcterms:created>
  <dc:creator>PptxGenJS</dc:creator>
  <dc:description/>
  <dc:language>pt-BR</dc:language>
  <cp:lastModifiedBy/>
  <dcterms:modified xsi:type="dcterms:W3CDTF">2025-06-09T11:39:29Z</dcterms:modified>
  <cp:revision>11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Custom</vt:lpwstr>
  </property>
  <property fmtid="{D5CDD505-2E9C-101B-9397-08002B2CF9AE}" pid="4" name="Slides">
    <vt:i4>6</vt:i4>
  </property>
</Properties>
</file>