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handoutMasterIdLst>
    <p:handoutMasterId r:id="rId28"/>
  </p:handoutMasterIdLst>
  <p:sldIdLst>
    <p:sldId id="256" r:id="rId2"/>
    <p:sldId id="289" r:id="rId3"/>
    <p:sldId id="257" r:id="rId4"/>
    <p:sldId id="258" r:id="rId5"/>
    <p:sldId id="267" r:id="rId6"/>
    <p:sldId id="259" r:id="rId7"/>
    <p:sldId id="287" r:id="rId8"/>
    <p:sldId id="261" r:id="rId9"/>
    <p:sldId id="288" r:id="rId10"/>
    <p:sldId id="273" r:id="rId11"/>
    <p:sldId id="286" r:id="rId12"/>
    <p:sldId id="290" r:id="rId13"/>
    <p:sldId id="270" r:id="rId14"/>
    <p:sldId id="279" r:id="rId15"/>
    <p:sldId id="281" r:id="rId16"/>
    <p:sldId id="285" r:id="rId17"/>
    <p:sldId id="272" r:id="rId18"/>
    <p:sldId id="276" r:id="rId19"/>
    <p:sldId id="277" r:id="rId20"/>
    <p:sldId id="278" r:id="rId21"/>
    <p:sldId id="264" r:id="rId22"/>
    <p:sldId id="275" r:id="rId23"/>
    <p:sldId id="265" r:id="rId24"/>
    <p:sldId id="282" r:id="rId25"/>
    <p:sldId id="283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866" autoAdjust="0"/>
  </p:normalViewPr>
  <p:slideViewPr>
    <p:cSldViewPr snapToGrid="0">
      <p:cViewPr varScale="1">
        <p:scale>
          <a:sx n="80" d="100"/>
          <a:sy n="80" d="100"/>
        </p:scale>
        <p:origin x="754" y="4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317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B3F40-FFB2-4D63-B737-A6A9BF25C66A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FFA92-4787-4B17-BE9A-D1ABC21E7F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5336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88F4-15AF-4D58-A6D5-AC70D7D96712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C7C2E3-EE4D-46E2-9E21-4338203A60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2621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6173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3056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42103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3692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2338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30362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0703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435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7924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14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43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2084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8744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1074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7218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888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F9F04-AE2C-4385-9612-F150B92E0A28}" type="datetime1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74D646DB-6134-48AE-82D0-CEA3D2E7296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2450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8410-A8E0-49A3-8BE4-62C1E033C743}" type="datetime1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843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3970-F6AA-4048-A039-E8FA8A848312}" type="datetime1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1985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AC6A-8165-4EBE-BA7E-7765492BBC6D}" type="datetime1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9296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420D0-E635-4A2A-9FBD-4461E45BDB1A}" type="datetime1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2158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6AD6-0303-46F5-8FC9-FD3ADB37C725}" type="datetime1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2843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F7A-9DDE-437A-8D0E-1FF20D7B9619}" type="datetime1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1672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DB51-C3A8-4249-957A-B3E4F6F6D469}" type="datetime1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862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B4AF-9E3E-498C-9443-DD02C5AFD0ED}" type="datetime1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7771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00E6-B2AA-4A71-AC58-71F2E31436CE}" type="datetime1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92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663FB-C57C-44CB-8124-CE10949D38DB}" type="datetime1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3879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BF0E-BD67-4C45-AAE6-FE4D02A1C082}" type="datetime1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06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0C89-5502-421D-AEA8-B63E2EC58294}" type="datetime1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671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4404F-3087-4E89-A570-943E06C1A526}" type="datetime1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4661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92E3-9C90-4996-B21C-280C8E3B042F}" type="datetime1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3049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EFED9-C812-4BD0-8B86-94C7F868155A}" type="datetime1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9283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8EEA5-295C-42E8-B333-B5F505999A49}" type="datetime1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accent1"/>
                </a:solidFill>
              </a:defRPr>
            </a:lvl1pPr>
          </a:lstStyle>
          <a:p>
            <a:fld id="{74D646DB-6134-48AE-82D0-CEA3D2E7296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6647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ingwebgl.com/blog/?page_id=1217" TargetMode="External"/><Relationship Id="rId2" Type="http://schemas.openxmlformats.org/officeDocument/2006/relationships/hyperlink" Target="https://webglfundamental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opengl.com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586" y="1389889"/>
            <a:ext cx="7255854" cy="3321820"/>
          </a:xfrm>
        </p:spPr>
        <p:txBody>
          <a:bodyPr/>
          <a:lstStyle/>
          <a:p>
            <a:pPr algn="l"/>
            <a:r>
              <a:rPr lang="en-US" altLang="zh-TW" dirty="0"/>
              <a:t>ICG 2021 Spring</a:t>
            </a:r>
            <a:br>
              <a:rPr lang="en-US" altLang="zh-TW" dirty="0"/>
            </a:br>
            <a:r>
              <a:rPr lang="en-US" altLang="zh-TW" dirty="0"/>
              <a:t>Homework1</a:t>
            </a:r>
            <a:br>
              <a:rPr lang="en-US" altLang="zh-TW" dirty="0"/>
            </a:br>
            <a:r>
              <a:rPr lang="en-US" altLang="zh-TW" dirty="0"/>
              <a:t>Guidance</a:t>
            </a:r>
            <a:br>
              <a:rPr lang="en-US" altLang="zh-TW" dirty="0"/>
            </a:br>
            <a:r>
              <a:rPr lang="en-US" altLang="zh-TW" dirty="0"/>
              <a:t>2021/03/18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586" y="5330193"/>
            <a:ext cx="4747346" cy="551147"/>
          </a:xfrm>
        </p:spPr>
        <p:txBody>
          <a:bodyPr>
            <a:normAutofit/>
          </a:bodyPr>
          <a:lstStyle/>
          <a:p>
            <a:pPr algn="l"/>
            <a:r>
              <a:rPr lang="zh-TW" altLang="en-US" sz="2400" dirty="0">
                <a:latin typeface="+mj-ea"/>
                <a:ea typeface="+mj-ea"/>
              </a:rPr>
              <a:t>網媒所碩二   聶偲帆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7032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Shader</a:t>
            </a:r>
            <a:r>
              <a:rPr lang="en-US" altLang="zh-TW" dirty="0"/>
              <a:t> Data (2/2)</a:t>
            </a:r>
            <a:endParaRPr lang="zh-TW" altLang="en-US" dirty="0"/>
          </a:p>
        </p:txBody>
      </p:sp>
      <p:pic>
        <p:nvPicPr>
          <p:cNvPr id="7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884" y="1336088"/>
            <a:ext cx="7424124" cy="5299586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8535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Load Models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1829927"/>
            <a:ext cx="8914341" cy="3880773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已經將大部分課程網的 </a:t>
            </a:r>
            <a:r>
              <a:rPr lang="en-US" altLang="zh-TW" sz="2800" dirty="0"/>
              <a:t>tri</a:t>
            </a:r>
            <a:r>
              <a:rPr lang="zh-TW" altLang="en-US" sz="2800" dirty="0"/>
              <a:t> 模型轉成 </a:t>
            </a:r>
            <a:r>
              <a:rPr lang="en-US" altLang="zh-TW" sz="2800" dirty="0"/>
              <a:t>json</a:t>
            </a:r>
            <a:r>
              <a:rPr lang="zh-TW" altLang="en-US" sz="2800" dirty="0"/>
              <a:t> 檔</a:t>
            </a:r>
            <a:endParaRPr lang="en-US" altLang="zh-TW" sz="2800" dirty="0"/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r>
              <a:rPr lang="en-US" altLang="zh-TW" sz="2400" dirty="0">
                <a:solidFill>
                  <a:schemeClr val="bg2">
                    <a:lumMod val="50000"/>
                  </a:schemeClr>
                </a:solidFill>
              </a:rPr>
              <a:t>Example   </a:t>
            </a:r>
            <a:r>
              <a:rPr lang="en-US" altLang="zh-TW" sz="2400" dirty="0" err="1">
                <a:solidFill>
                  <a:schemeClr val="bg2">
                    <a:lumMod val="50000"/>
                  </a:schemeClr>
                </a:solidFill>
              </a:rPr>
              <a:t>Csie.json</a:t>
            </a:r>
            <a:endParaRPr lang="en-US" altLang="zh-TW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057" y="3857625"/>
            <a:ext cx="7643910" cy="1662575"/>
          </a:xfrm>
          <a:prstGeom prst="rect">
            <a:avLst/>
          </a:prstGeom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633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Load Models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1829927"/>
            <a:ext cx="8914341" cy="3880773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將範例</a:t>
            </a:r>
            <a:r>
              <a:rPr lang="en-US" altLang="zh-TW" sz="2800" dirty="0"/>
              <a:t>code</a:t>
            </a:r>
            <a:r>
              <a:rPr lang="zh-TW" altLang="en-US" sz="2800" dirty="0"/>
              <a:t>的茶壺路徑替換成其他想要的模型即可。</a:t>
            </a:r>
            <a:endParaRPr lang="en-US" altLang="zh-TW" sz="2800" dirty="0"/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endParaRPr lang="zh-TW" altLang="en-US" sz="2800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0BB2F5F-B1EC-4F73-BF98-D1BF491D2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05" y="3150727"/>
            <a:ext cx="8429097" cy="2381391"/>
          </a:xfrm>
          <a:prstGeom prst="rect">
            <a:avLst/>
          </a:prstGeom>
        </p:spPr>
      </p:pic>
      <p:sp>
        <p:nvSpPr>
          <p:cNvPr id="8" name="圓角矩形 2">
            <a:extLst>
              <a:ext uri="{FF2B5EF4-FFF2-40B4-BE49-F238E27FC236}">
                <a16:creationId xmlns:a16="http://schemas.microsoft.com/office/drawing/2014/main" id="{38F50D21-B040-4F25-9E7A-659A05484542}"/>
              </a:ext>
            </a:extLst>
          </p:cNvPr>
          <p:cNvSpPr/>
          <p:nvPr/>
        </p:nvSpPr>
        <p:spPr>
          <a:xfrm>
            <a:off x="4609338" y="3562350"/>
            <a:ext cx="2486787" cy="3896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060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World transform</a:t>
            </a:r>
            <a:endParaRPr lang="zh-TW" alt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3121538" y="1650115"/>
            <a:ext cx="3289895" cy="3244037"/>
            <a:chOff x="3748859" y="2341969"/>
            <a:chExt cx="1818167" cy="1874875"/>
          </a:xfrm>
        </p:grpSpPr>
        <p:grpSp>
          <p:nvGrpSpPr>
            <p:cNvPr id="44" name="Group 43"/>
            <p:cNvGrpSpPr/>
            <p:nvPr/>
          </p:nvGrpSpPr>
          <p:grpSpPr>
            <a:xfrm>
              <a:off x="3748859" y="2341969"/>
              <a:ext cx="1818167" cy="1874875"/>
              <a:chOff x="984394" y="2341969"/>
              <a:chExt cx="1818167" cy="1874875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>
                <a:off x="1558552" y="3525728"/>
                <a:ext cx="1244009" cy="0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H="1" flipV="1">
                <a:off x="1555008" y="2341969"/>
                <a:ext cx="3544" cy="1183760"/>
              </a:xfrm>
              <a:prstGeom prst="straightConnector1">
                <a:avLst/>
              </a:prstGeom>
              <a:ln w="76200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H="1">
                <a:off x="984394" y="3532079"/>
                <a:ext cx="570615" cy="684765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Flowchart: Magnetic Disk 19"/>
            <p:cNvSpPr/>
            <p:nvPr/>
          </p:nvSpPr>
          <p:spPr>
            <a:xfrm>
              <a:off x="4113026" y="3057895"/>
              <a:ext cx="763772" cy="935665"/>
            </a:xfrm>
            <a:prstGeom prst="flowChartMagneticDisk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484680" y="5065001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Model coordinate</a:t>
            </a:r>
            <a:r>
              <a:rPr lang="en-US" altLang="zh-CN" dirty="0"/>
              <a:t>s</a:t>
            </a:r>
            <a:endParaRPr lang="zh-TW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821441" y="33290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x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233926" y="1473957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92D050"/>
                </a:solidFill>
              </a:rPr>
              <a:t>y</a:t>
            </a:r>
            <a:endParaRPr lang="zh-TW" altLang="en-US" dirty="0">
              <a:solidFill>
                <a:srgbClr val="92D05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000888" y="4323145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z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3358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World transform</a:t>
            </a:r>
            <a:endParaRPr lang="zh-TW" alt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098135" y="1620288"/>
            <a:ext cx="3755065" cy="3201876"/>
            <a:chOff x="3719623" y="2454645"/>
            <a:chExt cx="2178359" cy="1874875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4293781" y="3638404"/>
              <a:ext cx="1244009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 flipV="1">
              <a:off x="4290237" y="2454645"/>
              <a:ext cx="3544" cy="1183760"/>
            </a:xfrm>
            <a:prstGeom prst="straightConnector1">
              <a:avLst/>
            </a:prstGeom>
            <a:ln w="762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3719623" y="3644755"/>
              <a:ext cx="570615" cy="684765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2336435">
              <a:off x="5156191" y="3292846"/>
              <a:ext cx="741791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2336435" flipH="1" flipV="1">
              <a:off x="5424337" y="2456450"/>
              <a:ext cx="2114" cy="666015"/>
            </a:xfrm>
            <a:prstGeom prst="straightConnector1">
              <a:avLst/>
            </a:prstGeom>
            <a:ln w="762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2336435" flipH="1">
              <a:off x="4735817" y="2863571"/>
              <a:ext cx="410236" cy="444054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lowchart: Magnetic Disk 23"/>
            <p:cNvSpPr/>
            <p:nvPr/>
          </p:nvSpPr>
          <p:spPr>
            <a:xfrm rot="2336435">
              <a:off x="5054922" y="2836147"/>
              <a:ext cx="455430" cy="538422"/>
            </a:xfrm>
            <a:prstGeom prst="flowChartMagneticDisk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3907760" y="4822164"/>
            <a:ext cx="2052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World coordinate</a:t>
            </a:r>
            <a:r>
              <a:rPr lang="en-US" altLang="zh-CN" dirty="0"/>
              <a:t>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126" y="5606321"/>
            <a:ext cx="9806872" cy="396116"/>
          </a:xfrm>
          <a:prstGeom prst="rect">
            <a:avLst/>
          </a:prstGeom>
        </p:spPr>
      </p:pic>
      <p:sp>
        <p:nvSpPr>
          <p:cNvPr id="13" name="Rounded Rectangle 4"/>
          <p:cNvSpPr/>
          <p:nvPr/>
        </p:nvSpPr>
        <p:spPr>
          <a:xfrm>
            <a:off x="4535663" y="5214242"/>
            <a:ext cx="1565334" cy="115752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0556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World transform</a:t>
            </a:r>
            <a:endParaRPr lang="zh-TW" alt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098135" y="1620288"/>
            <a:ext cx="3755065" cy="3201876"/>
            <a:chOff x="3719623" y="2454645"/>
            <a:chExt cx="2178359" cy="1874875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4293781" y="3638404"/>
              <a:ext cx="1244009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 flipV="1">
              <a:off x="4290237" y="2454645"/>
              <a:ext cx="3544" cy="1183760"/>
            </a:xfrm>
            <a:prstGeom prst="straightConnector1">
              <a:avLst/>
            </a:prstGeom>
            <a:ln w="762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3719623" y="3644755"/>
              <a:ext cx="570615" cy="684765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2336435">
              <a:off x="5156191" y="3292846"/>
              <a:ext cx="741791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2336435" flipH="1" flipV="1">
              <a:off x="5424337" y="2456450"/>
              <a:ext cx="2114" cy="666015"/>
            </a:xfrm>
            <a:prstGeom prst="straightConnector1">
              <a:avLst/>
            </a:prstGeom>
            <a:ln w="762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2336435" flipH="1">
              <a:off x="4735817" y="2863571"/>
              <a:ext cx="410236" cy="444054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lowchart: Magnetic Disk 23"/>
            <p:cNvSpPr/>
            <p:nvPr/>
          </p:nvSpPr>
          <p:spPr>
            <a:xfrm rot="2336435">
              <a:off x="5054922" y="2836147"/>
              <a:ext cx="455430" cy="538422"/>
            </a:xfrm>
            <a:prstGeom prst="flowChartMagneticDisk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3907760" y="4822164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Camera coordinate</a:t>
            </a:r>
            <a:r>
              <a:rPr lang="en-US" altLang="zh-CN" dirty="0"/>
              <a:t>s</a:t>
            </a:r>
            <a:endParaRPr lang="zh-TW" altLang="en-US" dirty="0"/>
          </a:p>
        </p:txBody>
      </p:sp>
      <p:grpSp>
        <p:nvGrpSpPr>
          <p:cNvPr id="12" name="群組 30"/>
          <p:cNvGrpSpPr/>
          <p:nvPr/>
        </p:nvGrpSpPr>
        <p:grpSpPr>
          <a:xfrm rot="569804">
            <a:off x="6935901" y="1073612"/>
            <a:ext cx="1500198" cy="1443609"/>
            <a:chOff x="6000760" y="1000132"/>
            <a:chExt cx="3000396" cy="2786082"/>
          </a:xfrm>
        </p:grpSpPr>
        <p:cxnSp>
          <p:nvCxnSpPr>
            <p:cNvPr id="13" name="直線單箭頭接點 19"/>
            <p:cNvCxnSpPr/>
            <p:nvPr/>
          </p:nvCxnSpPr>
          <p:spPr>
            <a:xfrm rot="5400000" flipH="1" flipV="1">
              <a:off x="6215868" y="1856594"/>
              <a:ext cx="1714512" cy="158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20"/>
            <p:cNvCxnSpPr/>
            <p:nvPr/>
          </p:nvCxnSpPr>
          <p:spPr>
            <a:xfrm>
              <a:off x="7072330" y="2714644"/>
              <a:ext cx="1928826" cy="158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21"/>
            <p:cNvCxnSpPr/>
            <p:nvPr/>
          </p:nvCxnSpPr>
          <p:spPr>
            <a:xfrm rot="5400000">
              <a:off x="6000760" y="2714644"/>
              <a:ext cx="1071570" cy="107157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手繪多邊形 22"/>
            <p:cNvSpPr/>
            <p:nvPr/>
          </p:nvSpPr>
          <p:spPr>
            <a:xfrm>
              <a:off x="6357950" y="1785926"/>
              <a:ext cx="2000168" cy="357190"/>
            </a:xfrm>
            <a:custGeom>
              <a:avLst/>
              <a:gdLst>
                <a:gd name="connsiteX0" fmla="*/ 0 w 2000232"/>
                <a:gd name="connsiteY0" fmla="*/ 0 h 500066"/>
                <a:gd name="connsiteX1" fmla="*/ 2000232 w 2000232"/>
                <a:gd name="connsiteY1" fmla="*/ 0 h 500066"/>
                <a:gd name="connsiteX2" fmla="*/ 2000232 w 2000232"/>
                <a:gd name="connsiteY2" fmla="*/ 500066 h 500066"/>
                <a:gd name="connsiteX3" fmla="*/ 0 w 2000232"/>
                <a:gd name="connsiteY3" fmla="*/ 500066 h 500066"/>
                <a:gd name="connsiteX4" fmla="*/ 0 w 2000232"/>
                <a:gd name="connsiteY4" fmla="*/ 0 h 500066"/>
                <a:gd name="connsiteX0" fmla="*/ 428596 w 2000232"/>
                <a:gd name="connsiteY0" fmla="*/ 0 h 500066"/>
                <a:gd name="connsiteX1" fmla="*/ 2000232 w 2000232"/>
                <a:gd name="connsiteY1" fmla="*/ 0 h 500066"/>
                <a:gd name="connsiteX2" fmla="*/ 2000232 w 2000232"/>
                <a:gd name="connsiteY2" fmla="*/ 500066 h 500066"/>
                <a:gd name="connsiteX3" fmla="*/ 0 w 2000232"/>
                <a:gd name="connsiteY3" fmla="*/ 500066 h 500066"/>
                <a:gd name="connsiteX4" fmla="*/ 428596 w 2000232"/>
                <a:gd name="connsiteY4" fmla="*/ 0 h 500066"/>
                <a:gd name="connsiteX0" fmla="*/ 428596 w 2285952"/>
                <a:gd name="connsiteY0" fmla="*/ 0 h 500066"/>
                <a:gd name="connsiteX1" fmla="*/ 2285952 w 2285952"/>
                <a:gd name="connsiteY1" fmla="*/ 0 h 500066"/>
                <a:gd name="connsiteX2" fmla="*/ 2000232 w 2285952"/>
                <a:gd name="connsiteY2" fmla="*/ 500066 h 500066"/>
                <a:gd name="connsiteX3" fmla="*/ 0 w 2285952"/>
                <a:gd name="connsiteY3" fmla="*/ 500066 h 500066"/>
                <a:gd name="connsiteX4" fmla="*/ 428596 w 2285952"/>
                <a:gd name="connsiteY4" fmla="*/ 0 h 500066"/>
                <a:gd name="connsiteX0" fmla="*/ 428596 w 2428796"/>
                <a:gd name="connsiteY0" fmla="*/ 0 h 500066"/>
                <a:gd name="connsiteX1" fmla="*/ 2428796 w 2428796"/>
                <a:gd name="connsiteY1" fmla="*/ 0 h 500066"/>
                <a:gd name="connsiteX2" fmla="*/ 2000232 w 2428796"/>
                <a:gd name="connsiteY2" fmla="*/ 500066 h 500066"/>
                <a:gd name="connsiteX3" fmla="*/ 0 w 2428796"/>
                <a:gd name="connsiteY3" fmla="*/ 500066 h 500066"/>
                <a:gd name="connsiteX4" fmla="*/ 428596 w 2428796"/>
                <a:gd name="connsiteY4" fmla="*/ 0 h 500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8796" h="500066">
                  <a:moveTo>
                    <a:pt x="428596" y="0"/>
                  </a:moveTo>
                  <a:lnTo>
                    <a:pt x="2428796" y="0"/>
                  </a:lnTo>
                  <a:lnTo>
                    <a:pt x="2000232" y="500066"/>
                  </a:lnTo>
                  <a:lnTo>
                    <a:pt x="0" y="500066"/>
                  </a:lnTo>
                  <a:lnTo>
                    <a:pt x="428596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0" name="矩形 23"/>
            <p:cNvSpPr/>
            <p:nvPr/>
          </p:nvSpPr>
          <p:spPr>
            <a:xfrm>
              <a:off x="6357950" y="2143116"/>
              <a:ext cx="1643074" cy="10001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5" name="手繪多邊形 24"/>
            <p:cNvSpPr/>
            <p:nvPr/>
          </p:nvSpPr>
          <p:spPr>
            <a:xfrm>
              <a:off x="8001024" y="1785926"/>
              <a:ext cx="357190" cy="1357346"/>
            </a:xfrm>
            <a:custGeom>
              <a:avLst/>
              <a:gdLst>
                <a:gd name="connsiteX0" fmla="*/ 0 w 428628"/>
                <a:gd name="connsiteY0" fmla="*/ 0 h 1000132"/>
                <a:gd name="connsiteX1" fmla="*/ 428628 w 428628"/>
                <a:gd name="connsiteY1" fmla="*/ 0 h 1000132"/>
                <a:gd name="connsiteX2" fmla="*/ 428628 w 428628"/>
                <a:gd name="connsiteY2" fmla="*/ 1000132 h 1000132"/>
                <a:gd name="connsiteX3" fmla="*/ 0 w 428628"/>
                <a:gd name="connsiteY3" fmla="*/ 1000132 h 1000132"/>
                <a:gd name="connsiteX4" fmla="*/ 0 w 428628"/>
                <a:gd name="connsiteY4" fmla="*/ 0 h 1000132"/>
                <a:gd name="connsiteX0" fmla="*/ 0 w 428628"/>
                <a:gd name="connsiteY0" fmla="*/ 357214 h 1357346"/>
                <a:gd name="connsiteX1" fmla="*/ 428628 w 428628"/>
                <a:gd name="connsiteY1" fmla="*/ 0 h 1357346"/>
                <a:gd name="connsiteX2" fmla="*/ 428628 w 428628"/>
                <a:gd name="connsiteY2" fmla="*/ 1357346 h 1357346"/>
                <a:gd name="connsiteX3" fmla="*/ 0 w 428628"/>
                <a:gd name="connsiteY3" fmla="*/ 1357346 h 1357346"/>
                <a:gd name="connsiteX4" fmla="*/ 0 w 428628"/>
                <a:gd name="connsiteY4" fmla="*/ 357214 h 1357346"/>
                <a:gd name="connsiteX0" fmla="*/ 0 w 428628"/>
                <a:gd name="connsiteY0" fmla="*/ 357214 h 1357346"/>
                <a:gd name="connsiteX1" fmla="*/ 428628 w 428628"/>
                <a:gd name="connsiteY1" fmla="*/ 0 h 1357346"/>
                <a:gd name="connsiteX2" fmla="*/ 428628 w 428628"/>
                <a:gd name="connsiteY2" fmla="*/ 1357346 h 1357346"/>
                <a:gd name="connsiteX3" fmla="*/ 0 w 428628"/>
                <a:gd name="connsiteY3" fmla="*/ 1357346 h 1357346"/>
                <a:gd name="connsiteX4" fmla="*/ 0 w 428628"/>
                <a:gd name="connsiteY4" fmla="*/ 357214 h 1357346"/>
                <a:gd name="connsiteX0" fmla="*/ 0 w 428628"/>
                <a:gd name="connsiteY0" fmla="*/ 357214 h 1357346"/>
                <a:gd name="connsiteX1" fmla="*/ 428628 w 428628"/>
                <a:gd name="connsiteY1" fmla="*/ 0 h 1357346"/>
                <a:gd name="connsiteX2" fmla="*/ 428628 w 428628"/>
                <a:gd name="connsiteY2" fmla="*/ 1000132 h 1357346"/>
                <a:gd name="connsiteX3" fmla="*/ 0 w 428628"/>
                <a:gd name="connsiteY3" fmla="*/ 1357346 h 1357346"/>
                <a:gd name="connsiteX4" fmla="*/ 0 w 428628"/>
                <a:gd name="connsiteY4" fmla="*/ 357214 h 1357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8" h="1357346">
                  <a:moveTo>
                    <a:pt x="0" y="357214"/>
                  </a:moveTo>
                  <a:lnTo>
                    <a:pt x="428628" y="0"/>
                  </a:lnTo>
                  <a:lnTo>
                    <a:pt x="428628" y="1000132"/>
                  </a:lnTo>
                  <a:lnTo>
                    <a:pt x="0" y="1357346"/>
                  </a:lnTo>
                  <a:lnTo>
                    <a:pt x="0" y="357214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6" name="橢圓 25"/>
            <p:cNvSpPr/>
            <p:nvPr/>
          </p:nvSpPr>
          <p:spPr>
            <a:xfrm>
              <a:off x="6715140" y="2571744"/>
              <a:ext cx="431916" cy="25442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7" name="弧形 26"/>
            <p:cNvSpPr/>
            <p:nvPr/>
          </p:nvSpPr>
          <p:spPr>
            <a:xfrm rot="19902877">
              <a:off x="6786578" y="2428868"/>
              <a:ext cx="571504" cy="500066"/>
            </a:xfrm>
            <a:prstGeom prst="arc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cxnSp>
          <p:nvCxnSpPr>
            <p:cNvPr id="28" name="直線接點 27"/>
            <p:cNvCxnSpPr>
              <a:stCxn id="26" idx="1"/>
              <a:endCxn id="27" idx="0"/>
            </p:cNvCxnSpPr>
            <p:nvPr/>
          </p:nvCxnSpPr>
          <p:spPr>
            <a:xfrm rot="5400000" flipH="1" flipV="1">
              <a:off x="6790980" y="2446136"/>
              <a:ext cx="150281" cy="1754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>
              <a:stCxn id="27" idx="2"/>
              <a:endCxn id="26" idx="5"/>
            </p:cNvCxnSpPr>
            <p:nvPr/>
          </p:nvCxnSpPr>
          <p:spPr>
            <a:xfrm rot="5400000">
              <a:off x="7081177" y="2546120"/>
              <a:ext cx="245412" cy="240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圖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126" y="5606321"/>
            <a:ext cx="9806872" cy="396116"/>
          </a:xfrm>
          <a:prstGeom prst="rect">
            <a:avLst/>
          </a:prstGeom>
        </p:spPr>
      </p:pic>
      <p:sp>
        <p:nvSpPr>
          <p:cNvPr id="31" name="Rounded Rectangle 4"/>
          <p:cNvSpPr/>
          <p:nvPr/>
        </p:nvSpPr>
        <p:spPr>
          <a:xfrm>
            <a:off x="2908091" y="5214242"/>
            <a:ext cx="1424071" cy="115752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3084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Transformations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60705"/>
            <a:ext cx="8596668" cy="4980658"/>
          </a:xfrm>
        </p:spPr>
        <p:txBody>
          <a:bodyPr/>
          <a:lstStyle/>
          <a:p>
            <a:endParaRPr lang="en-US" altLang="zh-CN" sz="2400" dirty="0"/>
          </a:p>
          <a:p>
            <a:r>
              <a:rPr lang="en-US" altLang="zh-CN" sz="2400" dirty="0"/>
              <a:t>Fundamental Transformations:</a:t>
            </a:r>
          </a:p>
          <a:p>
            <a:pPr lvl="1"/>
            <a:r>
              <a:rPr lang="en-US" altLang="zh-CN" sz="2200" dirty="0"/>
              <a:t>Translation</a:t>
            </a:r>
            <a:r>
              <a:rPr lang="zh-TW" altLang="en-US" sz="2200" dirty="0"/>
              <a:t>、</a:t>
            </a:r>
            <a:r>
              <a:rPr lang="en-US" altLang="zh-TW" sz="2200" dirty="0"/>
              <a:t>Scale</a:t>
            </a:r>
            <a:r>
              <a:rPr lang="zh-TW" altLang="en-US" sz="2200" dirty="0"/>
              <a:t>、</a:t>
            </a:r>
            <a:r>
              <a:rPr lang="en-US" altLang="zh-TW" sz="2200" dirty="0"/>
              <a:t>Rotation</a:t>
            </a:r>
            <a:r>
              <a:rPr lang="zh-TW" altLang="en-US" sz="2200" dirty="0"/>
              <a:t>、</a:t>
            </a:r>
            <a:r>
              <a:rPr lang="en-US" altLang="zh-TW" sz="2200" dirty="0"/>
              <a:t>Shear</a:t>
            </a:r>
          </a:p>
          <a:p>
            <a:pPr lvl="1"/>
            <a:r>
              <a:rPr lang="en-US" altLang="zh-CN" sz="2200" dirty="0"/>
              <a:t>Order of matrix multiplication may affect final result</a:t>
            </a:r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dirty="0"/>
              <a:t>Homogeneous Coordinates</a:t>
            </a:r>
          </a:p>
          <a:p>
            <a:endParaRPr lang="zh-TW" altLang="en-US" dirty="0"/>
          </a:p>
        </p:txBody>
      </p:sp>
      <p:pic>
        <p:nvPicPr>
          <p:cNvPr id="5" name="內容版面配置區 3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293" y="3948067"/>
            <a:ext cx="6165966" cy="2093295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087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Translation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4" y="1505347"/>
            <a:ext cx="7814840" cy="3847306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A4A5DED-2098-414E-8ADB-2C459638D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5520111"/>
            <a:ext cx="6768657" cy="81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498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Scale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" t="5423" r="19463" b="47178"/>
          <a:stretch/>
        </p:blipFill>
        <p:spPr>
          <a:xfrm>
            <a:off x="677334" y="1930400"/>
            <a:ext cx="9224986" cy="3009014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9737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Rotate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688492"/>
            <a:ext cx="3494616" cy="4213267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0229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Environment Setup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84339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Download sample code from course website</a:t>
            </a:r>
          </a:p>
          <a:p>
            <a:r>
              <a:rPr lang="en-US" altLang="zh-TW" sz="2400" dirty="0"/>
              <a:t>Follow steps in </a:t>
            </a:r>
            <a:r>
              <a:rPr lang="en-US" altLang="zh-TW" sz="2400" b="1" dirty="0"/>
              <a:t>HW1_Guide.pdf</a:t>
            </a:r>
            <a:r>
              <a:rPr lang="en-US" altLang="zh-TW" sz="2400" dirty="0"/>
              <a:t> file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464" y="2924001"/>
            <a:ext cx="5911786" cy="3715850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8354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Shear</a:t>
            </a:r>
            <a:endParaRPr lang="zh-TW" altLang="en-US" dirty="0"/>
          </a:p>
        </p:txBody>
      </p:sp>
      <p:pic>
        <p:nvPicPr>
          <p:cNvPr id="5" name="圖片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3" y="1540577"/>
            <a:ext cx="6343237" cy="4250623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987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Requirements</a:t>
            </a:r>
            <a:r>
              <a:rPr lang="zh-TW" altLang="en-US" dirty="0"/>
              <a:t> </a:t>
            </a:r>
            <a:r>
              <a:rPr lang="en-US" altLang="zh-TW" dirty="0"/>
              <a:t>Again</a:t>
            </a:r>
            <a:r>
              <a:rPr lang="zh-TW" altLang="en-US" dirty="0"/>
              <a:t> </a:t>
            </a:r>
            <a:r>
              <a:rPr lang="en-US" altLang="zh-TW" dirty="0"/>
              <a:t>(Due to 2020/05/13)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Calibri" panose="020F0502020204030204" pitchFamily="34" charset="0"/>
              </a:rPr>
              <a:t>Implement</a:t>
            </a:r>
            <a:r>
              <a:rPr lang="en-US" altLang="zh-TW" sz="2400" b="1" dirty="0">
                <a:latin typeface="Calibri" panose="020F0502020204030204" pitchFamily="34" charset="0"/>
              </a:rPr>
              <a:t> Flat, </a:t>
            </a:r>
            <a:r>
              <a:rPr lang="en-US" altLang="zh-TW" sz="2400" b="1" dirty="0" err="1">
                <a:latin typeface="Calibri" panose="020F0502020204030204" pitchFamily="34" charset="0"/>
              </a:rPr>
              <a:t>Gouraud</a:t>
            </a:r>
            <a:r>
              <a:rPr lang="en-US" altLang="zh-TW" sz="2400" b="1" dirty="0">
                <a:latin typeface="Calibri" panose="020F0502020204030204" pitchFamily="34" charset="0"/>
              </a:rPr>
              <a:t>, and </a:t>
            </a:r>
            <a:r>
              <a:rPr lang="en-US" altLang="zh-TW" sz="2400" b="1" dirty="0" err="1">
                <a:latin typeface="Calibri" panose="020F0502020204030204" pitchFamily="34" charset="0"/>
              </a:rPr>
              <a:t>Phong</a:t>
            </a:r>
            <a:r>
              <a:rPr lang="en-US" altLang="zh-TW" sz="2400" b="1" dirty="0">
                <a:latin typeface="Calibri" panose="020F0502020204030204" pitchFamily="34" charset="0"/>
              </a:rPr>
              <a:t> shading with </a:t>
            </a:r>
            <a:r>
              <a:rPr lang="en-US" altLang="zh-TW" sz="2400" b="1" dirty="0" err="1">
                <a:latin typeface="Calibri" panose="020F0502020204030204" pitchFamily="34" charset="0"/>
              </a:rPr>
              <a:t>Phong</a:t>
            </a:r>
            <a:r>
              <a:rPr lang="en-US" altLang="zh-TW" sz="2400" b="1" dirty="0">
                <a:latin typeface="Calibri" panose="020F0502020204030204" pitchFamily="34" charset="0"/>
              </a:rPr>
              <a:t> reflection model </a:t>
            </a:r>
            <a:r>
              <a:rPr lang="en-US" altLang="zh-TW" sz="2400" dirty="0">
                <a:latin typeface="Calibri" panose="020F0502020204030204" pitchFamily="34" charset="0"/>
              </a:rPr>
              <a:t>in </a:t>
            </a:r>
            <a:r>
              <a:rPr lang="en-US" altLang="zh-TW" sz="2400" dirty="0" err="1">
                <a:latin typeface="Calibri" panose="020F0502020204030204" pitchFamily="34" charset="0"/>
              </a:rPr>
              <a:t>shaders</a:t>
            </a:r>
            <a:r>
              <a:rPr lang="en-US" altLang="zh-TW" sz="2400" dirty="0">
                <a:latin typeface="Calibri" panose="020F0502020204030204" pitchFamily="34" charset="0"/>
              </a:rPr>
              <a:t>. </a:t>
            </a:r>
          </a:p>
          <a:p>
            <a:r>
              <a:rPr lang="en-US" altLang="zh-TW" sz="2400" b="1" dirty="0">
                <a:latin typeface="Calibri" panose="020F0502020204030204" pitchFamily="34" charset="0"/>
              </a:rPr>
              <a:t>Enable multiple transformations</a:t>
            </a:r>
            <a:r>
              <a:rPr lang="en-US" altLang="zh-TW" sz="2400" dirty="0">
                <a:latin typeface="Calibri" panose="020F0502020204030204" pitchFamily="34" charset="0"/>
              </a:rPr>
              <a:t> </a:t>
            </a:r>
            <a:r>
              <a:rPr lang="en-US" altLang="zh-TW" sz="2400" b="1" dirty="0">
                <a:latin typeface="Calibri" panose="020F0502020204030204" pitchFamily="34" charset="0"/>
              </a:rPr>
              <a:t>(four fundamental transformations) on objects in a scene</a:t>
            </a:r>
            <a:r>
              <a:rPr lang="en-US" altLang="zh-TW" sz="2400" dirty="0">
                <a:latin typeface="Calibri" panose="020F0502020204030204" pitchFamily="34" charset="0"/>
              </a:rPr>
              <a:t>. You are free to use those provided model files and arrange them to form the scene on your own style. </a:t>
            </a:r>
          </a:p>
          <a:p>
            <a:r>
              <a:rPr lang="en-US" altLang="zh-TW" sz="2400" dirty="0">
                <a:latin typeface="Calibri" panose="020F0502020204030204" pitchFamily="34" charset="0"/>
              </a:rPr>
              <a:t>At least </a:t>
            </a:r>
            <a:r>
              <a:rPr lang="en-US" altLang="zh-TW" sz="2400" b="1" dirty="0">
                <a:latin typeface="Calibri" panose="020F0502020204030204" pitchFamily="34" charset="0"/>
              </a:rPr>
              <a:t>3 objects</a:t>
            </a:r>
            <a:r>
              <a:rPr lang="en-US" altLang="zh-TW" sz="2400" dirty="0">
                <a:latin typeface="Calibri" panose="020F0502020204030204" pitchFamily="34" charset="0"/>
              </a:rPr>
              <a:t> &amp;</a:t>
            </a:r>
            <a:r>
              <a:rPr lang="zh-TW" altLang="en-US" sz="2400" dirty="0">
                <a:latin typeface="Calibri" panose="020F0502020204030204" pitchFamily="34" charset="0"/>
              </a:rPr>
              <a:t> </a:t>
            </a:r>
            <a:r>
              <a:rPr lang="en-US" altLang="zh-TW" sz="2400" dirty="0">
                <a:latin typeface="Calibri" panose="020F0502020204030204" pitchFamily="34" charset="0"/>
              </a:rPr>
              <a:t>at least </a:t>
            </a:r>
            <a:r>
              <a:rPr lang="en-US" altLang="zh-TW" sz="2400" b="1" dirty="0">
                <a:latin typeface="Calibri" panose="020F0502020204030204" pitchFamily="34" charset="0"/>
              </a:rPr>
              <a:t>3 light sources</a:t>
            </a:r>
          </a:p>
          <a:p>
            <a:r>
              <a:rPr lang="en-US" altLang="zh-TW" sz="2400" dirty="0">
                <a:latin typeface="Calibri" panose="020F0502020204030204" pitchFamily="34" charset="0"/>
              </a:rPr>
              <a:t>Bonus: Special effects on shading / lighting / animation, …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3249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 Example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84" y="2155444"/>
            <a:ext cx="3712711" cy="2772157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105" y="2155444"/>
            <a:ext cx="3876953" cy="2772157"/>
          </a:xfrm>
          <a:prstGeom prst="rect">
            <a:avLst/>
          </a:prstGeom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132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hlinkClick r:id="rId2"/>
              </a:rPr>
              <a:t>https://webglfundamentals.org/</a:t>
            </a:r>
            <a:endParaRPr lang="en-US" altLang="zh-TW" sz="2400" dirty="0"/>
          </a:p>
          <a:p>
            <a:r>
              <a:rPr lang="en-US" altLang="zh-TW" sz="2400" dirty="0">
                <a:hlinkClick r:id="rId3"/>
              </a:rPr>
              <a:t>http://learningwebgl.com/blog/?page_id=1217</a:t>
            </a:r>
            <a:endParaRPr lang="en-US" altLang="zh-TW" sz="2400" dirty="0"/>
          </a:p>
          <a:p>
            <a:r>
              <a:rPr lang="en-US" altLang="zh-TW" sz="2400" dirty="0">
                <a:hlinkClick r:id="rId4"/>
              </a:rPr>
              <a:t>https://learnopengl.com/</a:t>
            </a:r>
            <a:endParaRPr lang="en-US" altLang="zh-TW" sz="2400" dirty="0"/>
          </a:p>
          <a:p>
            <a:pPr marL="0" indent="0">
              <a:buNone/>
            </a:pPr>
            <a:endParaRPr lang="zh-TW" altLang="en-US" sz="24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6264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 Hours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3551"/>
            <a:ext cx="8771466" cy="3907762"/>
          </a:xfrm>
        </p:spPr>
        <p:txBody>
          <a:bodyPr>
            <a:normAutofit fontScale="77500" lnSpcReduction="20000"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聶偲帆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(CSIE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R505)</a:t>
            </a:r>
            <a:endParaRPr lang="en-US" altLang="zh-CN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r08944017@csie.ntu.edu.tw</a:t>
            </a:r>
          </a:p>
          <a:p>
            <a:pPr lvl="1"/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Thursday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16:00</a:t>
            </a:r>
            <a:r>
              <a:rPr lang="en-US" altLang="zh-CN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~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17:00</a:t>
            </a:r>
          </a:p>
          <a:p>
            <a:pPr marL="457200" lvl="1" indent="0">
              <a:buNone/>
            </a:pPr>
            <a:endParaRPr lang="en-US" altLang="zh-CN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李建德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(CSIE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R505)</a:t>
            </a:r>
          </a:p>
          <a:p>
            <a:pPr lvl="1"/>
            <a:r>
              <a:rPr lang="en-US" altLang="zh-CN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r08922180@ntu.edu.tw</a:t>
            </a:r>
          </a:p>
          <a:p>
            <a:pPr lvl="1"/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Thursday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15:00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16:00</a:t>
            </a:r>
          </a:p>
          <a:p>
            <a:pPr lvl="1"/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/>
              <a:t>陳禹樵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(CSIE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R505)</a:t>
            </a:r>
          </a:p>
          <a:p>
            <a:pPr lvl="1"/>
            <a:r>
              <a:rPr lang="en-US" altLang="zh-CN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sorevan@cmlab.csie.ntu.edu.tw</a:t>
            </a:r>
          </a:p>
          <a:p>
            <a:pPr lvl="1"/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Tuesday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10:00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11:00</a:t>
            </a:r>
            <a:endParaRPr lang="en-US" altLang="zh-CN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68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232" y="2725479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dirty="0">
                <a:latin typeface="+mn-ea"/>
                <a:ea typeface="+mn-ea"/>
              </a:rPr>
              <a:t>Q</a:t>
            </a:r>
            <a:r>
              <a:rPr lang="zh-TW" altLang="en-US" sz="6000" dirty="0">
                <a:latin typeface="+mn-ea"/>
                <a:ea typeface="+mn-ea"/>
              </a:rPr>
              <a:t> </a:t>
            </a:r>
            <a:r>
              <a:rPr lang="en-US" altLang="zh-TW" sz="6000" dirty="0">
                <a:latin typeface="+mn-ea"/>
                <a:ea typeface="+mn-ea"/>
              </a:rPr>
              <a:t>&amp;</a:t>
            </a:r>
            <a:r>
              <a:rPr lang="zh-TW" altLang="en-US" sz="6000" dirty="0">
                <a:latin typeface="+mn-ea"/>
                <a:ea typeface="+mn-ea"/>
              </a:rPr>
              <a:t> </a:t>
            </a:r>
            <a:r>
              <a:rPr lang="en-US" altLang="zh-TW" sz="6000" dirty="0">
                <a:latin typeface="+mn-ea"/>
                <a:ea typeface="+mn-ea"/>
              </a:rPr>
              <a:t>A</a:t>
            </a:r>
            <a:endParaRPr lang="zh-TW" altLang="en-US" sz="6000" dirty="0">
              <a:latin typeface="+mn-ea"/>
              <a:ea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259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Requirements</a:t>
            </a:r>
            <a:r>
              <a:rPr lang="zh-TW" altLang="en-US" dirty="0"/>
              <a:t>   </a:t>
            </a:r>
            <a:r>
              <a:rPr lang="en-US" altLang="zh-TW" dirty="0"/>
              <a:t>(Due to 2021/05/13)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sz="2800" dirty="0">
                <a:latin typeface="Calibri" panose="020F0502020204030204" pitchFamily="34" charset="0"/>
              </a:rPr>
              <a:t>Implement</a:t>
            </a:r>
            <a:r>
              <a:rPr lang="en-US" altLang="zh-TW" sz="2800" b="1" dirty="0">
                <a:latin typeface="Calibri" panose="020F0502020204030204" pitchFamily="34" charset="0"/>
              </a:rPr>
              <a:t> Flat, </a:t>
            </a:r>
            <a:r>
              <a:rPr lang="en-US" altLang="zh-TW" sz="2800" b="1" dirty="0" err="1">
                <a:latin typeface="Calibri" panose="020F0502020204030204" pitchFamily="34" charset="0"/>
              </a:rPr>
              <a:t>Gouraud</a:t>
            </a:r>
            <a:r>
              <a:rPr lang="en-US" altLang="zh-TW" sz="2800" b="1" dirty="0">
                <a:latin typeface="Calibri" panose="020F0502020204030204" pitchFamily="34" charset="0"/>
              </a:rPr>
              <a:t>, and </a:t>
            </a:r>
            <a:r>
              <a:rPr lang="en-US" altLang="zh-TW" sz="2800" b="1" dirty="0" err="1">
                <a:latin typeface="Calibri" panose="020F0502020204030204" pitchFamily="34" charset="0"/>
              </a:rPr>
              <a:t>Phong</a:t>
            </a:r>
            <a:r>
              <a:rPr lang="en-US" altLang="zh-TW" sz="2800" b="1" dirty="0">
                <a:latin typeface="Calibri" panose="020F0502020204030204" pitchFamily="34" charset="0"/>
              </a:rPr>
              <a:t> shading with </a:t>
            </a:r>
            <a:r>
              <a:rPr lang="en-US" altLang="zh-TW" sz="2800" b="1" dirty="0" err="1">
                <a:latin typeface="Calibri" panose="020F0502020204030204" pitchFamily="34" charset="0"/>
              </a:rPr>
              <a:t>Phong</a:t>
            </a:r>
            <a:r>
              <a:rPr lang="en-US" altLang="zh-TW" sz="2800" b="1" dirty="0">
                <a:latin typeface="Calibri" panose="020F0502020204030204" pitchFamily="34" charset="0"/>
              </a:rPr>
              <a:t> reflection model </a:t>
            </a:r>
            <a:r>
              <a:rPr lang="en-US" altLang="zh-TW" sz="2800" dirty="0">
                <a:latin typeface="Calibri" panose="020F0502020204030204" pitchFamily="34" charset="0"/>
              </a:rPr>
              <a:t>in </a:t>
            </a:r>
            <a:r>
              <a:rPr lang="en-US" altLang="zh-TW" sz="2800" dirty="0" err="1">
                <a:latin typeface="Calibri" panose="020F0502020204030204" pitchFamily="34" charset="0"/>
              </a:rPr>
              <a:t>shaders</a:t>
            </a:r>
            <a:r>
              <a:rPr lang="en-US" altLang="zh-TW" sz="2800" dirty="0">
                <a:latin typeface="Calibri" panose="020F0502020204030204" pitchFamily="34" charset="0"/>
              </a:rPr>
              <a:t>. </a:t>
            </a:r>
          </a:p>
          <a:p>
            <a:r>
              <a:rPr lang="en-US" altLang="zh-TW" sz="2800" b="1" dirty="0">
                <a:latin typeface="Calibri" panose="020F0502020204030204" pitchFamily="34" charset="0"/>
              </a:rPr>
              <a:t>Enable multiple transformations</a:t>
            </a:r>
            <a:r>
              <a:rPr lang="en-US" altLang="zh-TW" sz="2800" dirty="0">
                <a:latin typeface="Calibri" panose="020F0502020204030204" pitchFamily="34" charset="0"/>
              </a:rPr>
              <a:t> </a:t>
            </a:r>
            <a:r>
              <a:rPr lang="en-US" altLang="zh-TW" sz="2800" b="1" dirty="0">
                <a:latin typeface="Calibri" panose="020F0502020204030204" pitchFamily="34" charset="0"/>
              </a:rPr>
              <a:t>(four fundamental transformations) on objects in a scene</a:t>
            </a:r>
            <a:r>
              <a:rPr lang="en-US" altLang="zh-TW" sz="2800" dirty="0">
                <a:latin typeface="Calibri" panose="020F0502020204030204" pitchFamily="34" charset="0"/>
              </a:rPr>
              <a:t>. You are free to use those provided model files and arrange them to form the scene on your own style. </a:t>
            </a:r>
          </a:p>
          <a:p>
            <a:r>
              <a:rPr lang="en-US" altLang="zh-TW" sz="2800" dirty="0">
                <a:latin typeface="Calibri" panose="020F0502020204030204" pitchFamily="34" charset="0"/>
              </a:rPr>
              <a:t>At least </a:t>
            </a:r>
            <a:r>
              <a:rPr lang="en-US" altLang="zh-TW" sz="2800" b="1" dirty="0">
                <a:latin typeface="Calibri" panose="020F0502020204030204" pitchFamily="34" charset="0"/>
              </a:rPr>
              <a:t>3 objects</a:t>
            </a:r>
            <a:r>
              <a:rPr lang="en-US" altLang="zh-TW" sz="2800" dirty="0">
                <a:latin typeface="Calibri" panose="020F0502020204030204" pitchFamily="34" charset="0"/>
              </a:rPr>
              <a:t> &amp;</a:t>
            </a:r>
            <a:r>
              <a:rPr lang="zh-TW" altLang="en-US" sz="2800" dirty="0">
                <a:latin typeface="Calibri" panose="020F0502020204030204" pitchFamily="34" charset="0"/>
              </a:rPr>
              <a:t> </a:t>
            </a:r>
            <a:r>
              <a:rPr lang="en-US" altLang="zh-TW" sz="2800" dirty="0">
                <a:latin typeface="Calibri" panose="020F0502020204030204" pitchFamily="34" charset="0"/>
              </a:rPr>
              <a:t>at least </a:t>
            </a:r>
            <a:r>
              <a:rPr lang="en-US" altLang="zh-TW" sz="2800" b="1" dirty="0">
                <a:latin typeface="Calibri" panose="020F0502020204030204" pitchFamily="34" charset="0"/>
              </a:rPr>
              <a:t>3 light sources</a:t>
            </a:r>
          </a:p>
          <a:p>
            <a:r>
              <a:rPr lang="en-US" altLang="zh-TW" sz="2800" dirty="0">
                <a:latin typeface="Calibri" panose="020F0502020204030204" pitchFamily="34" charset="0"/>
              </a:rPr>
              <a:t>Bonus: Special effects on shading / lighting / animation, …</a:t>
            </a:r>
          </a:p>
          <a:p>
            <a:endParaRPr lang="zh-TW" altLang="en-US" sz="24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66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Phong</a:t>
            </a:r>
            <a:r>
              <a:rPr lang="en-US" altLang="zh-TW" dirty="0"/>
              <a:t> Reflection Model</a:t>
            </a:r>
            <a:endParaRPr lang="zh-TW" altLang="en-US" dirty="0"/>
          </a:p>
        </p:txBody>
      </p:sp>
      <p:pic>
        <p:nvPicPr>
          <p:cNvPr id="5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4592"/>
          <a:stretch/>
        </p:blipFill>
        <p:spPr>
          <a:xfrm>
            <a:off x="382587" y="2409825"/>
            <a:ext cx="9232189" cy="2808523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9844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Shading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274889"/>
            <a:ext cx="8596668" cy="3880773"/>
          </a:xfrm>
        </p:spPr>
        <p:txBody>
          <a:bodyPr>
            <a:normAutofit/>
          </a:bodyPr>
          <a:lstStyle/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Flat Shading: </a:t>
            </a:r>
            <a:r>
              <a:rPr lang="en-US" altLang="zh-TW" sz="2400" dirty="0">
                <a:solidFill>
                  <a:srgbClr val="FF0000"/>
                </a:solidFill>
              </a:rPr>
              <a:t>Constant</a:t>
            </a:r>
            <a:r>
              <a:rPr lang="en-US" altLang="zh-TW" sz="2400" dirty="0"/>
              <a:t> normal on the whole surface</a:t>
            </a:r>
          </a:p>
          <a:p>
            <a:r>
              <a:rPr lang="en-US" altLang="zh-TW" sz="2400" dirty="0" err="1"/>
              <a:t>Gouraud</a:t>
            </a:r>
            <a:r>
              <a:rPr lang="en-US" altLang="zh-TW" sz="2400" dirty="0"/>
              <a:t> Shading: </a:t>
            </a:r>
            <a:r>
              <a:rPr lang="en-US" altLang="zh-TW" sz="2400" dirty="0">
                <a:solidFill>
                  <a:srgbClr val="FF0000"/>
                </a:solidFill>
              </a:rPr>
              <a:t>Different</a:t>
            </a:r>
            <a:r>
              <a:rPr lang="en-US" altLang="zh-TW" sz="2400" dirty="0"/>
              <a:t> vertex normal, interpolated </a:t>
            </a:r>
            <a:r>
              <a:rPr lang="en-US" altLang="zh-TW" sz="2400" dirty="0">
                <a:solidFill>
                  <a:srgbClr val="FF0000"/>
                </a:solidFill>
              </a:rPr>
              <a:t>vertex color</a:t>
            </a:r>
            <a:r>
              <a:rPr lang="en-US" altLang="zh-TW" sz="2400" dirty="0"/>
              <a:t> on a fragment</a:t>
            </a:r>
          </a:p>
          <a:p>
            <a:r>
              <a:rPr lang="en-US" altLang="zh-TW" sz="2400" dirty="0" err="1"/>
              <a:t>Phong</a:t>
            </a:r>
            <a:r>
              <a:rPr lang="en-US" altLang="zh-TW" sz="2400" dirty="0"/>
              <a:t> Shading: </a:t>
            </a:r>
            <a:r>
              <a:rPr lang="en-US" altLang="zh-TW" sz="2400" dirty="0">
                <a:solidFill>
                  <a:srgbClr val="FF0000"/>
                </a:solidFill>
              </a:rPr>
              <a:t>Different</a:t>
            </a:r>
            <a:r>
              <a:rPr lang="en-US" altLang="zh-TW" sz="2400" dirty="0"/>
              <a:t> vertex normal, interpolated </a:t>
            </a:r>
            <a:r>
              <a:rPr lang="en-US" altLang="zh-TW" sz="2400" dirty="0">
                <a:solidFill>
                  <a:srgbClr val="FF0000"/>
                </a:solidFill>
              </a:rPr>
              <a:t>vertex normal</a:t>
            </a:r>
            <a:r>
              <a:rPr lang="en-US" altLang="zh-TW" sz="2400" dirty="0"/>
              <a:t> on a fragment</a:t>
            </a:r>
            <a:endParaRPr lang="zh-TW" altLang="en-US" sz="2400" dirty="0"/>
          </a:p>
          <a:p>
            <a:endParaRPr lang="zh-TW" altLang="en-US" sz="2400" dirty="0"/>
          </a:p>
        </p:txBody>
      </p:sp>
      <p:pic>
        <p:nvPicPr>
          <p:cNvPr id="4" name="內容版面配置區 5"/>
          <p:cNvPicPr>
            <a:picLocks noChangeAspect="1"/>
          </p:cNvPicPr>
          <p:nvPr/>
        </p:nvPicPr>
        <p:blipFill rotWithShape="1">
          <a:blip r:embed="rId3"/>
          <a:srcRect t="35151" b="26167"/>
          <a:stretch/>
        </p:blipFill>
        <p:spPr>
          <a:xfrm>
            <a:off x="1060579" y="1647136"/>
            <a:ext cx="7083295" cy="2051733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3397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Rendering Pipeline</a:t>
            </a:r>
            <a:endParaRPr lang="zh-TW" altLang="en-US" dirty="0"/>
          </a:p>
        </p:txBody>
      </p:sp>
      <p:pic>
        <p:nvPicPr>
          <p:cNvPr id="1028" name="Picture 4" descr="Image result for rendering pipelin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73" t="40334" r="6578" b="20445"/>
          <a:stretch/>
        </p:blipFill>
        <p:spPr bwMode="auto">
          <a:xfrm>
            <a:off x="2270298" y="2894464"/>
            <a:ext cx="5521152" cy="380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6" y="1890485"/>
            <a:ext cx="9040784" cy="845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1327323" y="1823129"/>
            <a:ext cx="1524000" cy="97971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Rounded Rectangle 5"/>
          <p:cNvSpPr/>
          <p:nvPr/>
        </p:nvSpPr>
        <p:spPr>
          <a:xfrm>
            <a:off x="7114893" y="1841045"/>
            <a:ext cx="1524000" cy="97971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8109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Graphics API &amp; </a:t>
            </a:r>
            <a:r>
              <a:rPr lang="en-US" altLang="zh-TW" dirty="0" err="1"/>
              <a:t>Shader</a:t>
            </a:r>
            <a:r>
              <a:rPr lang="en-US" altLang="zh-TW" dirty="0"/>
              <a:t> Language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1221337"/>
              </p:ext>
            </p:extLst>
          </p:nvPr>
        </p:nvGraphicFramePr>
        <p:xfrm>
          <a:off x="688274" y="2336801"/>
          <a:ext cx="8596312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2701531098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4107040896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Graphics API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Shader</a:t>
                      </a:r>
                      <a:r>
                        <a:rPr lang="en-US" altLang="zh-TW" dirty="0"/>
                        <a:t> Language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510046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OpenGL / </a:t>
                      </a:r>
                      <a:r>
                        <a:rPr lang="en-US" altLang="zh-TW" dirty="0" err="1"/>
                        <a:t>WebGL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GLSL (OpenGL Shading Language)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321527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DirectX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HLSL (High Level Shading Language)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076737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Vulkan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SPIR-V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219444"/>
                  </a:ext>
                </a:extLst>
              </a:tr>
            </a:tbl>
          </a:graphicData>
        </a:graphic>
      </p:graphicFrame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6994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Shader</a:t>
            </a:r>
            <a:r>
              <a:rPr lang="en-US" altLang="zh-TW" dirty="0"/>
              <a:t> (GLSL)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270000"/>
            <a:ext cx="5876925" cy="231457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3777885"/>
            <a:ext cx="7625418" cy="2987277"/>
          </a:xfrm>
          <a:prstGeom prst="rect">
            <a:avLst/>
          </a:prstGeom>
        </p:spPr>
      </p:pic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3233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Shader</a:t>
            </a:r>
            <a:r>
              <a:rPr lang="en-US" altLang="zh-TW" dirty="0"/>
              <a:t> Data (1/2)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270000"/>
            <a:ext cx="5876925" cy="231457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3777885"/>
            <a:ext cx="7625418" cy="2987277"/>
          </a:xfrm>
          <a:prstGeom prst="rect">
            <a:avLst/>
          </a:prstGeom>
        </p:spPr>
      </p:pic>
      <p:sp>
        <p:nvSpPr>
          <p:cNvPr id="3" name="圓角矩形 2"/>
          <p:cNvSpPr/>
          <p:nvPr/>
        </p:nvSpPr>
        <p:spPr>
          <a:xfrm>
            <a:off x="1389888" y="3974592"/>
            <a:ext cx="3169920" cy="46329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1389888" y="4601908"/>
            <a:ext cx="3169920" cy="46329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1389888" y="5199316"/>
            <a:ext cx="3169920" cy="34804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10" name="圓角矩形 6">
            <a:extLst>
              <a:ext uri="{FF2B5EF4-FFF2-40B4-BE49-F238E27FC236}">
                <a16:creationId xmlns:a16="http://schemas.microsoft.com/office/drawing/2014/main" id="{79799BAA-C086-4D3C-8D3C-D71355B1AE49}"/>
              </a:ext>
            </a:extLst>
          </p:cNvPr>
          <p:cNvSpPr/>
          <p:nvPr/>
        </p:nvSpPr>
        <p:spPr>
          <a:xfrm>
            <a:off x="1485138" y="1998185"/>
            <a:ext cx="3169920" cy="34804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93843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1894</TotalTime>
  <Words>480</Words>
  <Application>Microsoft Office PowerPoint</Application>
  <PresentationFormat>寬螢幕</PresentationFormat>
  <Paragraphs>121</Paragraphs>
  <Slides>25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1" baseType="lpstr">
      <vt:lpstr>微軟正黑體</vt:lpstr>
      <vt:lpstr>Arial</vt:lpstr>
      <vt:lpstr>Calibri</vt:lpstr>
      <vt:lpstr>Trebuchet MS</vt:lpstr>
      <vt:lpstr>Wingdings 3</vt:lpstr>
      <vt:lpstr>Facet</vt:lpstr>
      <vt:lpstr>ICG 2021 Spring Homework1 Guidance 2021/03/18</vt:lpstr>
      <vt:lpstr>Environment Setup</vt:lpstr>
      <vt:lpstr>Requirements   (Due to 2021/05/13)</vt:lpstr>
      <vt:lpstr>Phong Reflection Model</vt:lpstr>
      <vt:lpstr>Shading</vt:lpstr>
      <vt:lpstr>Rendering Pipeline</vt:lpstr>
      <vt:lpstr>Graphics API &amp; Shader Language</vt:lpstr>
      <vt:lpstr>Shader (GLSL)</vt:lpstr>
      <vt:lpstr>Shader Data (1/2)</vt:lpstr>
      <vt:lpstr>Shader Data (2/2)</vt:lpstr>
      <vt:lpstr>Load Models</vt:lpstr>
      <vt:lpstr>Load Models</vt:lpstr>
      <vt:lpstr>World transform</vt:lpstr>
      <vt:lpstr>World transform</vt:lpstr>
      <vt:lpstr>World transform</vt:lpstr>
      <vt:lpstr>Transformations</vt:lpstr>
      <vt:lpstr>Translation</vt:lpstr>
      <vt:lpstr>Scale</vt:lpstr>
      <vt:lpstr>Rotate</vt:lpstr>
      <vt:lpstr>Shear</vt:lpstr>
      <vt:lpstr>Requirements Again (Due to 2020/05/13)</vt:lpstr>
      <vt:lpstr>Result Example</vt:lpstr>
      <vt:lpstr>Reference</vt:lpstr>
      <vt:lpstr>TA Hours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ICG 2017 Fall Homework1 Guidance</dc:title>
  <dc:creator>陈熊猫</dc:creator>
  <cp:lastModifiedBy>asusb85</cp:lastModifiedBy>
  <cp:revision>118</cp:revision>
  <dcterms:created xsi:type="dcterms:W3CDTF">2017-09-30T17:24:05Z</dcterms:created>
  <dcterms:modified xsi:type="dcterms:W3CDTF">2021-03-17T08:23:46Z</dcterms:modified>
</cp:coreProperties>
</file>