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3" r:id="rId2"/>
    <p:sldId id="315" r:id="rId3"/>
    <p:sldId id="377" r:id="rId4"/>
    <p:sldId id="318" r:id="rId5"/>
    <p:sldId id="378" r:id="rId6"/>
    <p:sldId id="379" r:id="rId7"/>
    <p:sldId id="322" r:id="rId8"/>
    <p:sldId id="365" r:id="rId9"/>
    <p:sldId id="320" r:id="rId10"/>
    <p:sldId id="384" r:id="rId11"/>
    <p:sldId id="385" r:id="rId12"/>
    <p:sldId id="399" r:id="rId13"/>
    <p:sldId id="325" r:id="rId14"/>
    <p:sldId id="387" r:id="rId15"/>
    <p:sldId id="391" r:id="rId16"/>
    <p:sldId id="389" r:id="rId17"/>
    <p:sldId id="388" r:id="rId18"/>
    <p:sldId id="336" r:id="rId19"/>
    <p:sldId id="393" r:id="rId20"/>
    <p:sldId id="398" r:id="rId21"/>
    <p:sldId id="394" r:id="rId22"/>
    <p:sldId id="358" r:id="rId23"/>
    <p:sldId id="395" r:id="rId24"/>
    <p:sldId id="294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263"/>
            <p14:sldId id="315"/>
            <p14:sldId id="377"/>
            <p14:sldId id="318"/>
            <p14:sldId id="378"/>
            <p14:sldId id="379"/>
            <p14:sldId id="322"/>
            <p14:sldId id="365"/>
            <p14:sldId id="320"/>
            <p14:sldId id="384"/>
            <p14:sldId id="385"/>
            <p14:sldId id="399"/>
            <p14:sldId id="325"/>
          </p14:sldIdLst>
        </p14:section>
        <p14:section name="설계단계" id="{079FB007-4044-4E60-AD09-4E9512A5438F}">
          <p14:sldIdLst>
            <p14:sldId id="387"/>
            <p14:sldId id="391"/>
            <p14:sldId id="389"/>
            <p14:sldId id="388"/>
            <p14:sldId id="336"/>
            <p14:sldId id="393"/>
            <p14:sldId id="398"/>
            <p14:sldId id="394"/>
            <p14:sldId id="358"/>
            <p14:sldId id="395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8" autoAdjust="0"/>
    <p:restoredTop sz="94766" autoAdjust="0"/>
  </p:normalViewPr>
  <p:slideViewPr>
    <p:cSldViewPr>
      <p:cViewPr varScale="1">
        <p:scale>
          <a:sx n="78" d="100"/>
          <a:sy n="78" d="100"/>
        </p:scale>
        <p:origin x="141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3" d="100"/>
          <a:sy n="123" d="100"/>
        </p:scale>
        <p:origin x="4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emf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7348" y="3750595"/>
            <a:ext cx="7614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rgbClr val="77787B"/>
                </a:solidFill>
              </a:rPr>
              <a:t>모듈화를 통한 </a:t>
            </a:r>
            <a:r>
              <a:rPr lang="ko-KR" altLang="en-US" sz="2400" b="1" spc="-150" dirty="0" err="1">
                <a:solidFill>
                  <a:srgbClr val="77787B"/>
                </a:solidFill>
              </a:rPr>
              <a:t>유니버셜</a:t>
            </a:r>
            <a:r>
              <a:rPr lang="ko-KR" altLang="en-US" sz="2400" b="1" spc="-150" dirty="0">
                <a:solidFill>
                  <a:srgbClr val="77787B"/>
                </a:solidFill>
              </a:rPr>
              <a:t> 모바일 로봇 플랫폼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5107216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2022. 07. 11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UMrobot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문석준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김태겸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장재우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최석원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백 용 호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44DEB43-4AD9-9C13-E95D-27AA1A857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29066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서비스 구성도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50" b="1">
                <a:solidFill>
                  <a:schemeClr val="bg1"/>
                </a:solidFill>
                <a:latin typeface="+mn-ea"/>
                <a:cs typeface="+mj-cs"/>
              </a:rPr>
              <a:t>서비스 </a:t>
            </a:r>
            <a:r>
              <a:rPr lang="ko-KR" altLang="en-US" sz="1050" b="1" dirty="0">
                <a:solidFill>
                  <a:schemeClr val="bg1"/>
                </a:solidFill>
                <a:latin typeface="+mn-ea"/>
                <a:cs typeface="+mj-cs"/>
              </a:rPr>
              <a:t>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사용자가 로봇에 접근하여 디스플레이를 통해 방역 버튼을 누른다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로봇이 방역 대상을 인식하면서 자율 방역을 수행한다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모든 대상에 대해서 방역을 수행하거나 사용자의 중단 요청이 있을 경우 방역 수행을 중지한다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2CC6534-4664-9C8A-F8A5-4EC04CC36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CFCEE3-851A-75EB-FB4D-6B907F5D08C8}"/>
              </a:ext>
            </a:extLst>
          </p:cNvPr>
          <p:cNvSpPr txBox="1"/>
          <p:nvPr/>
        </p:nvSpPr>
        <p:spPr>
          <a:xfrm>
            <a:off x="424356" y="1628800"/>
            <a:ext cx="2699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방역 모듈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ACCD9B4-856E-B802-80F1-5282B7100F1F}"/>
              </a:ext>
            </a:extLst>
          </p:cNvPr>
          <p:cNvGrpSpPr/>
          <p:nvPr/>
        </p:nvGrpSpPr>
        <p:grpSpPr>
          <a:xfrm>
            <a:off x="493524" y="2494133"/>
            <a:ext cx="3749124" cy="2682503"/>
            <a:chOff x="493524" y="2793161"/>
            <a:chExt cx="3749124" cy="2682503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E1FF08B-F4B3-3FA5-12C8-28807A6DF531}"/>
                </a:ext>
              </a:extLst>
            </p:cNvPr>
            <p:cNvGrpSpPr/>
            <p:nvPr/>
          </p:nvGrpSpPr>
          <p:grpSpPr>
            <a:xfrm>
              <a:off x="520604" y="2884726"/>
              <a:ext cx="3722044" cy="2590938"/>
              <a:chOff x="2144359" y="1488680"/>
              <a:chExt cx="7427904" cy="5170612"/>
            </a:xfrm>
          </p:grpSpPr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C946AD47-EBE9-CFC7-A915-970E8D4E86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4359" y="1488680"/>
                <a:ext cx="7427904" cy="5170612"/>
              </a:xfrm>
              <a:prstGeom prst="rect">
                <a:avLst/>
              </a:prstGeom>
            </p:spPr>
          </p:pic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27565CE-3B43-C755-E133-580E4D977306}"/>
                  </a:ext>
                </a:extLst>
              </p:cNvPr>
              <p:cNvSpPr/>
              <p:nvPr/>
            </p:nvSpPr>
            <p:spPr>
              <a:xfrm>
                <a:off x="4960619" y="2245055"/>
                <a:ext cx="583653" cy="623875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2010F0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2</a:t>
                </a:r>
                <a:endParaRPr lang="ko-KR" altLang="en-US" sz="1600" b="1" dirty="0">
                  <a:solidFill>
                    <a:srgbClr val="2010F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EE02DF8B-1F5F-F572-C461-3FA2DE1CD037}"/>
                  </a:ext>
                </a:extLst>
              </p:cNvPr>
              <p:cNvSpPr/>
              <p:nvPr/>
            </p:nvSpPr>
            <p:spPr>
              <a:xfrm>
                <a:off x="4575809" y="2805125"/>
                <a:ext cx="583653" cy="623875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2010F0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3</a:t>
                </a:r>
                <a:endParaRPr lang="ko-KR" altLang="en-US" sz="1600" b="1" dirty="0">
                  <a:solidFill>
                    <a:srgbClr val="2010F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3C8E3AF0-4E72-81A6-C704-1B1FD29F75C7}"/>
                  </a:ext>
                </a:extLst>
              </p:cNvPr>
              <p:cNvSpPr/>
              <p:nvPr/>
            </p:nvSpPr>
            <p:spPr>
              <a:xfrm>
                <a:off x="5425439" y="4452173"/>
                <a:ext cx="583653" cy="623875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2010F0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4</a:t>
                </a:r>
                <a:endParaRPr lang="ko-KR" altLang="en-US" sz="1600" b="1" dirty="0">
                  <a:solidFill>
                    <a:srgbClr val="2010F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5A1B4856-AE12-A4BF-5533-AA7F005A8EB6}"/>
                  </a:ext>
                </a:extLst>
              </p:cNvPr>
              <p:cNvSpPr/>
              <p:nvPr/>
            </p:nvSpPr>
            <p:spPr>
              <a:xfrm>
                <a:off x="6006004" y="6035416"/>
                <a:ext cx="1000586" cy="623875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2010F0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5</a:t>
                </a:r>
                <a:endParaRPr lang="ko-KR" altLang="en-US" sz="1600" b="1" dirty="0">
                  <a:solidFill>
                    <a:srgbClr val="2010F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2DDEE676-3081-08C0-4846-5DF1B0C3255C}"/>
                  </a:ext>
                </a:extLst>
              </p:cNvPr>
              <p:cNvSpPr/>
              <p:nvPr/>
            </p:nvSpPr>
            <p:spPr>
              <a:xfrm>
                <a:off x="6544084" y="2855783"/>
                <a:ext cx="583653" cy="623875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2010F0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1</a:t>
                </a:r>
                <a:endParaRPr lang="ko-KR" altLang="en-US" sz="1600" b="1" dirty="0">
                  <a:solidFill>
                    <a:srgbClr val="2010F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E50558-3C80-0854-9A0B-F019C92BF00D}"/>
                </a:ext>
              </a:extLst>
            </p:cNvPr>
            <p:cNvSpPr/>
            <p:nvPr/>
          </p:nvSpPr>
          <p:spPr>
            <a:xfrm>
              <a:off x="3169190" y="4065593"/>
              <a:ext cx="143186" cy="14318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87A38BBC-CB6D-631E-371F-94B17FE3BA13}"/>
                </a:ext>
              </a:extLst>
            </p:cNvPr>
            <p:cNvCxnSpPr>
              <a:stCxn id="40" idx="1"/>
              <a:endCxn id="39" idx="2"/>
            </p:cNvCxnSpPr>
            <p:nvPr/>
          </p:nvCxnSpPr>
          <p:spPr>
            <a:xfrm flipH="1" flipV="1">
              <a:off x="2871491" y="3882383"/>
              <a:ext cx="318668" cy="204178"/>
            </a:xfrm>
            <a:prstGeom prst="straightConnector1">
              <a:avLst/>
            </a:prstGeom>
            <a:ln w="53975">
              <a:solidFill>
                <a:srgbClr val="2010F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603B4B34-5724-D194-BD66-4C7555AAA991}"/>
                </a:ext>
              </a:extLst>
            </p:cNvPr>
            <p:cNvCxnSpPr>
              <a:cxnSpLocks/>
              <a:stCxn id="39" idx="2"/>
              <a:endCxn id="35" idx="1"/>
            </p:cNvCxnSpPr>
            <p:nvPr/>
          </p:nvCxnSpPr>
          <p:spPr>
            <a:xfrm flipH="1" flipV="1">
              <a:off x="1931802" y="3420046"/>
              <a:ext cx="939689" cy="462338"/>
            </a:xfrm>
            <a:prstGeom prst="straightConnector1">
              <a:avLst/>
            </a:prstGeom>
            <a:ln w="53975">
              <a:solidFill>
                <a:srgbClr val="2010F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B3E1BCD-3518-5539-FE84-9F979A0863B3}"/>
                </a:ext>
              </a:extLst>
            </p:cNvPr>
            <p:cNvCxnSpPr>
              <a:cxnSpLocks/>
              <a:stCxn id="35" idx="1"/>
              <a:endCxn id="36" idx="3"/>
            </p:cNvCxnSpPr>
            <p:nvPr/>
          </p:nvCxnSpPr>
          <p:spPr>
            <a:xfrm>
              <a:off x="1931802" y="3420046"/>
              <a:ext cx="99638" cy="280645"/>
            </a:xfrm>
            <a:prstGeom prst="straightConnector1">
              <a:avLst/>
            </a:prstGeom>
            <a:ln w="53975">
              <a:solidFill>
                <a:srgbClr val="2010F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3E64034D-6299-9F0D-16F8-9542FB368A63}"/>
                </a:ext>
              </a:extLst>
            </p:cNvPr>
            <p:cNvCxnSpPr>
              <a:cxnSpLocks/>
              <a:stCxn id="36" idx="3"/>
              <a:endCxn id="37" idx="3"/>
            </p:cNvCxnSpPr>
            <p:nvPr/>
          </p:nvCxnSpPr>
          <p:spPr>
            <a:xfrm>
              <a:off x="2031440" y="3700691"/>
              <a:ext cx="425741" cy="825318"/>
            </a:xfrm>
            <a:prstGeom prst="straightConnector1">
              <a:avLst/>
            </a:prstGeom>
            <a:ln w="53975">
              <a:solidFill>
                <a:srgbClr val="2010F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66AD1EB7-4AE0-9CB5-65FC-2DC219CAE0E5}"/>
                </a:ext>
              </a:extLst>
            </p:cNvPr>
            <p:cNvCxnSpPr>
              <a:cxnSpLocks/>
              <a:stCxn id="37" idx="3"/>
              <a:endCxn id="38" idx="0"/>
            </p:cNvCxnSpPr>
            <p:nvPr/>
          </p:nvCxnSpPr>
          <p:spPr>
            <a:xfrm>
              <a:off x="2457181" y="4526009"/>
              <a:ext cx="249144" cy="637037"/>
            </a:xfrm>
            <a:prstGeom prst="straightConnector1">
              <a:avLst/>
            </a:prstGeom>
            <a:ln w="53975">
              <a:solidFill>
                <a:srgbClr val="2010F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5183B4CB-EE5A-6400-ADA5-861839C9CA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59" t="14718" r="12309" b="13771"/>
            <a:stretch/>
          </p:blipFill>
          <p:spPr>
            <a:xfrm>
              <a:off x="493524" y="2793161"/>
              <a:ext cx="3749124" cy="25909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7734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서비스 구성도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50" b="1">
                <a:solidFill>
                  <a:schemeClr val="bg1"/>
                </a:solidFill>
                <a:latin typeface="+mn-ea"/>
                <a:cs typeface="+mj-cs"/>
              </a:rPr>
              <a:t>서비스 </a:t>
            </a:r>
            <a:r>
              <a:rPr lang="ko-KR" altLang="en-US" sz="1050" b="1" dirty="0">
                <a:solidFill>
                  <a:schemeClr val="bg1"/>
                </a:solidFill>
                <a:latin typeface="+mn-ea"/>
                <a:cs typeface="+mj-cs"/>
              </a:rPr>
              <a:t>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사용자가 로봇에 접근하여 디스플레이를 통해 청소 버튼을 누른다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로봇이 벽면을 추종하면서 자율 청소 수행한다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사용자의 중단 요청이 있을 경우 청소를 중지한다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2CC6534-4664-9C8A-F8A5-4EC04CC36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CFCEE3-851A-75EB-FB4D-6B907F5D08C8}"/>
              </a:ext>
            </a:extLst>
          </p:cNvPr>
          <p:cNvSpPr txBox="1"/>
          <p:nvPr/>
        </p:nvSpPr>
        <p:spPr>
          <a:xfrm>
            <a:off x="424356" y="1628800"/>
            <a:ext cx="2699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청소 모듈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EFB8294-981C-3F7E-ED6A-316069D72959}"/>
              </a:ext>
            </a:extLst>
          </p:cNvPr>
          <p:cNvCxnSpPr>
            <a:cxnSpLocks/>
          </p:cNvCxnSpPr>
          <p:nvPr/>
        </p:nvCxnSpPr>
        <p:spPr>
          <a:xfrm>
            <a:off x="1154368" y="2494133"/>
            <a:ext cx="242743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C6A4187-2792-9FD3-68D4-D1764D9C86B9}"/>
              </a:ext>
            </a:extLst>
          </p:cNvPr>
          <p:cNvCxnSpPr>
            <a:cxnSpLocks/>
          </p:cNvCxnSpPr>
          <p:nvPr/>
        </p:nvCxnSpPr>
        <p:spPr>
          <a:xfrm flipH="1">
            <a:off x="1143173" y="2479915"/>
            <a:ext cx="27472" cy="26300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4B17F6D-B01B-DC35-D67B-46196C287E8E}"/>
              </a:ext>
            </a:extLst>
          </p:cNvPr>
          <p:cNvCxnSpPr>
            <a:cxnSpLocks/>
          </p:cNvCxnSpPr>
          <p:nvPr/>
        </p:nvCxnSpPr>
        <p:spPr>
          <a:xfrm flipV="1">
            <a:off x="2403985" y="3429156"/>
            <a:ext cx="1192606" cy="3115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4CC7343-3CC1-D888-8388-F097BE98085B}"/>
              </a:ext>
            </a:extLst>
          </p:cNvPr>
          <p:cNvCxnSpPr>
            <a:cxnSpLocks/>
          </p:cNvCxnSpPr>
          <p:nvPr/>
        </p:nvCxnSpPr>
        <p:spPr>
          <a:xfrm>
            <a:off x="2416652" y="3444732"/>
            <a:ext cx="0" cy="160781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그림 51">
            <a:extLst>
              <a:ext uri="{FF2B5EF4-FFF2-40B4-BE49-F238E27FC236}">
                <a16:creationId xmlns:a16="http://schemas.microsoft.com/office/drawing/2014/main" id="{CE1C2FCF-EDA0-7D2C-3FCC-FF36647DB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8663" y1="10000" x2="38532" y2="138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4386" y="3774071"/>
            <a:ext cx="730710" cy="651223"/>
          </a:xfrm>
          <a:prstGeom prst="rect">
            <a:avLst/>
          </a:prstGeom>
        </p:spPr>
      </p:pic>
      <p:sp>
        <p:nvSpPr>
          <p:cNvPr id="53" name="화살표: 원형 52">
            <a:extLst>
              <a:ext uri="{FF2B5EF4-FFF2-40B4-BE49-F238E27FC236}">
                <a16:creationId xmlns:a16="http://schemas.microsoft.com/office/drawing/2014/main" id="{D66A1732-14D8-F342-007F-F00C956EBAE2}"/>
              </a:ext>
            </a:extLst>
          </p:cNvPr>
          <p:cNvSpPr/>
          <p:nvPr/>
        </p:nvSpPr>
        <p:spPr>
          <a:xfrm>
            <a:off x="1526819" y="3547233"/>
            <a:ext cx="422522" cy="552449"/>
          </a:xfrm>
          <a:prstGeom prst="circular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506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1945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하드웨어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센서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B3AE1AF-4C9E-5A2F-7DC6-D0CA980BD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CA4A8FD-200C-7C74-796D-23DFAA52D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856" y="1579931"/>
            <a:ext cx="7164288" cy="496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99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0250DDD-3774-1CD0-0183-79F49CB30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025" name="_x269260608">
            <a:extLst>
              <a:ext uri="{FF2B5EF4-FFF2-40B4-BE49-F238E27FC236}">
                <a16:creationId xmlns:a16="http://schemas.microsoft.com/office/drawing/2014/main" id="{948C51AF-56F7-8D4A-021B-9A5F5E5C9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90128"/>
            <a:ext cx="6192688" cy="485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903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5D0FC91-6E61-9A55-D66F-A85EBB985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2049" name="_x269262552">
            <a:extLst>
              <a:ext uri="{FF2B5EF4-FFF2-40B4-BE49-F238E27FC236}">
                <a16:creationId xmlns:a16="http://schemas.microsoft.com/office/drawing/2014/main" id="{552302AB-A2C6-6D22-5BC2-0477E6DF1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32" y="1639435"/>
            <a:ext cx="8811220" cy="442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5B11E3-6E2D-D2F5-CB12-741BCB313298}"/>
              </a:ext>
            </a:extLst>
          </p:cNvPr>
          <p:cNvSpPr txBox="1"/>
          <p:nvPr/>
        </p:nvSpPr>
        <p:spPr>
          <a:xfrm>
            <a:off x="323528" y="1196751"/>
            <a:ext cx="269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기능 흐름도</a:t>
            </a:r>
          </a:p>
        </p:txBody>
      </p:sp>
    </p:spTree>
    <p:extLst>
      <p:ext uri="{BB962C8B-B14F-4D97-AF65-F5344CB8AC3E}">
        <p14:creationId xmlns:p14="http://schemas.microsoft.com/office/powerpoint/2010/main" val="2232679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5D0FC91-6E61-9A55-D66F-A85EBB985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3073" name="_x269261544">
            <a:extLst>
              <a:ext uri="{FF2B5EF4-FFF2-40B4-BE49-F238E27FC236}">
                <a16:creationId xmlns:a16="http://schemas.microsoft.com/office/drawing/2014/main" id="{71285815-E0B4-B8A5-770B-EAB4BB532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52076"/>
            <a:ext cx="8555434" cy="437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048771-B9F1-88C7-7170-0BCAD2D6C47C}"/>
              </a:ext>
            </a:extLst>
          </p:cNvPr>
          <p:cNvSpPr txBox="1"/>
          <p:nvPr/>
        </p:nvSpPr>
        <p:spPr>
          <a:xfrm>
            <a:off x="323528" y="1196751"/>
            <a:ext cx="269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배달 모듈 기능 흐름도</a:t>
            </a:r>
          </a:p>
        </p:txBody>
      </p:sp>
    </p:spTree>
    <p:extLst>
      <p:ext uri="{BB962C8B-B14F-4D97-AF65-F5344CB8AC3E}">
        <p14:creationId xmlns:p14="http://schemas.microsoft.com/office/powerpoint/2010/main" val="307095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5D0FC91-6E61-9A55-D66F-A85EBB985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5B11E3-6E2D-D2F5-CB12-741BCB313298}"/>
              </a:ext>
            </a:extLst>
          </p:cNvPr>
          <p:cNvSpPr txBox="1"/>
          <p:nvPr/>
        </p:nvSpPr>
        <p:spPr>
          <a:xfrm>
            <a:off x="323528" y="1196751"/>
            <a:ext cx="269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방역 모듈 기능 흐름도</a:t>
            </a:r>
          </a:p>
        </p:txBody>
      </p:sp>
      <p:pic>
        <p:nvPicPr>
          <p:cNvPr id="5121" name="_x271852568">
            <a:extLst>
              <a:ext uri="{FF2B5EF4-FFF2-40B4-BE49-F238E27FC236}">
                <a16:creationId xmlns:a16="http://schemas.microsoft.com/office/drawing/2014/main" id="{FE70AF9A-48E1-03B0-C65B-71B4B8B63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54" y="1817440"/>
            <a:ext cx="8703426" cy="434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992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5D0FC91-6E61-9A55-D66F-A85EBB985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5B11E3-6E2D-D2F5-CB12-741BCB313298}"/>
              </a:ext>
            </a:extLst>
          </p:cNvPr>
          <p:cNvSpPr txBox="1"/>
          <p:nvPr/>
        </p:nvSpPr>
        <p:spPr>
          <a:xfrm>
            <a:off x="323528" y="1196751"/>
            <a:ext cx="269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청소 모듈 기능 흐름도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3155A25-F980-9CA7-0096-8792C9F9C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271844000">
            <a:extLst>
              <a:ext uri="{FF2B5EF4-FFF2-40B4-BE49-F238E27FC236}">
                <a16:creationId xmlns:a16="http://schemas.microsoft.com/office/drawing/2014/main" id="{BC89E338-BE14-9ECA-34D5-39CE25EFC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32" y="1767034"/>
            <a:ext cx="8629747" cy="444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813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알고리즘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명세서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F1760E3-63DD-8558-72DF-DD77483B4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1E28DD6-B1C9-E2D1-4E5F-FD10EEFE947D}"/>
              </a:ext>
            </a:extLst>
          </p:cNvPr>
          <p:cNvSpPr/>
          <p:nvPr/>
        </p:nvSpPr>
        <p:spPr>
          <a:xfrm>
            <a:off x="3124200" y="1417355"/>
            <a:ext cx="2895600" cy="36512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사용자 명령 입력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4EAF76B-8D48-3F38-C7C5-5E5324C0F8B5}"/>
              </a:ext>
            </a:extLst>
          </p:cNvPr>
          <p:cNvSpPr/>
          <p:nvPr/>
        </p:nvSpPr>
        <p:spPr>
          <a:xfrm>
            <a:off x="338416" y="2222424"/>
            <a:ext cx="2376264" cy="36512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청소 알고리즘 실행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249F168-2E3D-1891-6737-0B12F2591E7E}"/>
              </a:ext>
            </a:extLst>
          </p:cNvPr>
          <p:cNvSpPr/>
          <p:nvPr/>
        </p:nvSpPr>
        <p:spPr>
          <a:xfrm>
            <a:off x="3383868" y="2222424"/>
            <a:ext cx="2376264" cy="36512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배달 알고리즘 실행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C758133-7A49-72D9-EE06-48128A9BC257}"/>
              </a:ext>
            </a:extLst>
          </p:cNvPr>
          <p:cNvSpPr/>
          <p:nvPr/>
        </p:nvSpPr>
        <p:spPr>
          <a:xfrm>
            <a:off x="6429320" y="2222423"/>
            <a:ext cx="2376264" cy="36512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방역 알고리즘 실행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96FB7E3-F039-1230-5ECC-063159CB9132}"/>
              </a:ext>
            </a:extLst>
          </p:cNvPr>
          <p:cNvSpPr/>
          <p:nvPr/>
        </p:nvSpPr>
        <p:spPr>
          <a:xfrm>
            <a:off x="914480" y="3068960"/>
            <a:ext cx="1224136" cy="36512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벽면 탐색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F6DD2A2-5E40-DF83-0730-FB60DAB6E185}"/>
              </a:ext>
            </a:extLst>
          </p:cNvPr>
          <p:cNvSpPr/>
          <p:nvPr/>
        </p:nvSpPr>
        <p:spPr>
          <a:xfrm>
            <a:off x="3725906" y="3082232"/>
            <a:ext cx="1692188" cy="36512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목적지 입력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B1F6275-9E3B-D33D-8709-BD579BBF4E08}"/>
              </a:ext>
            </a:extLst>
          </p:cNvPr>
          <p:cNvSpPr/>
          <p:nvPr/>
        </p:nvSpPr>
        <p:spPr>
          <a:xfrm>
            <a:off x="6771358" y="3125936"/>
            <a:ext cx="1692188" cy="36512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목표지점 이동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5552858-5060-5CB7-7E55-B4B8B9FBE49F}"/>
              </a:ext>
            </a:extLst>
          </p:cNvPr>
          <p:cNvSpPr/>
          <p:nvPr/>
        </p:nvSpPr>
        <p:spPr>
          <a:xfrm>
            <a:off x="6771358" y="3983325"/>
            <a:ext cx="1692188" cy="36512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문손잡이 인식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54E5EE5-1649-9D43-2080-5B2C956C0599}"/>
              </a:ext>
            </a:extLst>
          </p:cNvPr>
          <p:cNvSpPr/>
          <p:nvPr/>
        </p:nvSpPr>
        <p:spPr>
          <a:xfrm>
            <a:off x="6771358" y="4840714"/>
            <a:ext cx="1692188" cy="36512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소독액</a:t>
            </a:r>
            <a:r>
              <a:rPr lang="ko-KR" altLang="en-US" b="1" dirty="0"/>
              <a:t> 분사</a:t>
            </a: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6E9F5E93-D864-C679-80F5-7D94CEC0A304}"/>
              </a:ext>
            </a:extLst>
          </p:cNvPr>
          <p:cNvCxnSpPr>
            <a:stCxn id="27" idx="3"/>
            <a:endCxn id="20" idx="3"/>
          </p:cNvCxnSpPr>
          <p:nvPr/>
        </p:nvCxnSpPr>
        <p:spPr>
          <a:xfrm flipV="1">
            <a:off x="8463546" y="3308499"/>
            <a:ext cx="12700" cy="171477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79355C5-F243-C5FB-0456-934D8DC83756}"/>
              </a:ext>
            </a:extLst>
          </p:cNvPr>
          <p:cNvCxnSpPr>
            <a:stCxn id="26" idx="3"/>
          </p:cNvCxnSpPr>
          <p:nvPr/>
        </p:nvCxnSpPr>
        <p:spPr>
          <a:xfrm flipV="1">
            <a:off x="8463546" y="4165887"/>
            <a:ext cx="21291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843E2B6-8DE5-5132-56B5-97831176A158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7617452" y="4348450"/>
            <a:ext cx="0" cy="49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4BC4984-96AE-0FE8-E936-E4A4E6FDC2BC}"/>
              </a:ext>
            </a:extLst>
          </p:cNvPr>
          <p:cNvCxnSpPr>
            <a:stCxn id="20" idx="2"/>
            <a:endCxn id="26" idx="0"/>
          </p:cNvCxnSpPr>
          <p:nvPr/>
        </p:nvCxnSpPr>
        <p:spPr>
          <a:xfrm>
            <a:off x="7617452" y="3491061"/>
            <a:ext cx="0" cy="49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4C9F820-25CF-6AB1-E264-10B24DA1B869}"/>
              </a:ext>
            </a:extLst>
          </p:cNvPr>
          <p:cNvCxnSpPr>
            <a:stCxn id="17" idx="2"/>
            <a:endCxn id="20" idx="0"/>
          </p:cNvCxnSpPr>
          <p:nvPr/>
        </p:nvCxnSpPr>
        <p:spPr>
          <a:xfrm>
            <a:off x="7617452" y="2587548"/>
            <a:ext cx="0" cy="538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2E523C2-A763-A8E1-F9BE-E7F2E55A56E1}"/>
              </a:ext>
            </a:extLst>
          </p:cNvPr>
          <p:cNvSpPr/>
          <p:nvPr/>
        </p:nvSpPr>
        <p:spPr>
          <a:xfrm>
            <a:off x="3722850" y="3942040"/>
            <a:ext cx="1692188" cy="36512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목적지 이동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9C3D7B3-61F8-F847-0D24-E37384680AB8}"/>
              </a:ext>
            </a:extLst>
          </p:cNvPr>
          <p:cNvSpPr/>
          <p:nvPr/>
        </p:nvSpPr>
        <p:spPr>
          <a:xfrm>
            <a:off x="3722850" y="4840713"/>
            <a:ext cx="1692188" cy="36512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복귀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ADDB3E2-CCAA-8BC3-502B-635DFD667A88}"/>
              </a:ext>
            </a:extLst>
          </p:cNvPr>
          <p:cNvSpPr/>
          <p:nvPr/>
        </p:nvSpPr>
        <p:spPr>
          <a:xfrm>
            <a:off x="908368" y="3905327"/>
            <a:ext cx="1224136" cy="36512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벽면 추종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D6A50E7-231F-AFB0-46E8-DF5C35FF0A63}"/>
              </a:ext>
            </a:extLst>
          </p:cNvPr>
          <p:cNvSpPr/>
          <p:nvPr/>
        </p:nvSpPr>
        <p:spPr>
          <a:xfrm>
            <a:off x="908368" y="4840712"/>
            <a:ext cx="1224136" cy="36512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청소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7E5790C-AFAB-222E-1533-436F29FC935A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1526548" y="2587549"/>
            <a:ext cx="0" cy="481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55C98E0-3CDF-397F-9D31-6C2826104D83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>
            <a:off x="4572000" y="2587549"/>
            <a:ext cx="0" cy="494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F70D81F-28F2-F919-3F86-BA18416E6A0F}"/>
              </a:ext>
            </a:extLst>
          </p:cNvPr>
          <p:cNvCxnSpPr>
            <a:stCxn id="18" idx="2"/>
            <a:endCxn id="35" idx="0"/>
          </p:cNvCxnSpPr>
          <p:nvPr/>
        </p:nvCxnSpPr>
        <p:spPr>
          <a:xfrm flipH="1">
            <a:off x="1520436" y="3434085"/>
            <a:ext cx="6112" cy="47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B301841-549C-B26B-8BCF-13D8CC3B5F39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1520436" y="4270452"/>
            <a:ext cx="0" cy="57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9F21EBB-F475-EACB-B7A3-2F3AB00FA95D}"/>
              </a:ext>
            </a:extLst>
          </p:cNvPr>
          <p:cNvCxnSpPr>
            <a:stCxn id="19" idx="2"/>
            <a:endCxn id="33" idx="0"/>
          </p:cNvCxnSpPr>
          <p:nvPr/>
        </p:nvCxnSpPr>
        <p:spPr>
          <a:xfrm flipH="1">
            <a:off x="4568944" y="3447357"/>
            <a:ext cx="3056" cy="494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F0E4E9E-39AD-1A92-7E3B-EE21BADA7EFA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4568944" y="4307165"/>
            <a:ext cx="0" cy="533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733C7785-619A-C1BA-C7BB-757D2F9D8E4B}"/>
              </a:ext>
            </a:extLst>
          </p:cNvPr>
          <p:cNvCxnSpPr>
            <a:stCxn id="34" idx="3"/>
            <a:endCxn id="2" idx="3"/>
          </p:cNvCxnSpPr>
          <p:nvPr/>
        </p:nvCxnSpPr>
        <p:spPr>
          <a:xfrm flipV="1">
            <a:off x="5415038" y="1599918"/>
            <a:ext cx="604762" cy="3423358"/>
          </a:xfrm>
          <a:prstGeom prst="bentConnector3">
            <a:avLst>
              <a:gd name="adj1" fmla="val 1378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0F71939-E7BC-4818-2E7D-13674A1F1071}"/>
              </a:ext>
            </a:extLst>
          </p:cNvPr>
          <p:cNvCxnSpPr>
            <a:stCxn id="27" idx="1"/>
          </p:cNvCxnSpPr>
          <p:nvPr/>
        </p:nvCxnSpPr>
        <p:spPr>
          <a:xfrm flipH="1" flipV="1">
            <a:off x="6258076" y="5023274"/>
            <a:ext cx="513282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BB9EA922-C6CB-2873-A9D8-5AF20E46109A}"/>
              </a:ext>
            </a:extLst>
          </p:cNvPr>
          <p:cNvCxnSpPr>
            <a:stCxn id="36" idx="3"/>
          </p:cNvCxnSpPr>
          <p:nvPr/>
        </p:nvCxnSpPr>
        <p:spPr>
          <a:xfrm>
            <a:off x="2132504" y="5023275"/>
            <a:ext cx="2436440" cy="9260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E3DABA9B-02C6-6AA6-F821-9289B4298940}"/>
              </a:ext>
            </a:extLst>
          </p:cNvPr>
          <p:cNvCxnSpPr/>
          <p:nvPr/>
        </p:nvCxnSpPr>
        <p:spPr>
          <a:xfrm rot="10800000" flipV="1">
            <a:off x="4568944" y="5023274"/>
            <a:ext cx="1689132" cy="926006"/>
          </a:xfrm>
          <a:prstGeom prst="bentConnector3">
            <a:avLst>
              <a:gd name="adj1" fmla="val 3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F57F8612-4AD8-4E2C-6DCA-AAE5F0FB29D1}"/>
              </a:ext>
            </a:extLst>
          </p:cNvPr>
          <p:cNvCxnSpPr>
            <a:cxnSpLocks/>
            <a:stCxn id="35" idx="3"/>
            <a:endCxn id="18" idx="3"/>
          </p:cNvCxnSpPr>
          <p:nvPr/>
        </p:nvCxnSpPr>
        <p:spPr>
          <a:xfrm flipV="1">
            <a:off x="2132504" y="3251523"/>
            <a:ext cx="6112" cy="836367"/>
          </a:xfrm>
          <a:prstGeom prst="bentConnector3">
            <a:avLst>
              <a:gd name="adj1" fmla="val 38401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969799F1-1531-55F2-C6AD-E4B7C57C54B2}"/>
              </a:ext>
            </a:extLst>
          </p:cNvPr>
          <p:cNvCxnSpPr>
            <a:cxnSpLocks/>
            <a:stCxn id="18" idx="1"/>
            <a:endCxn id="18" idx="0"/>
          </p:cNvCxnSpPr>
          <p:nvPr/>
        </p:nvCxnSpPr>
        <p:spPr>
          <a:xfrm rot="10800000" flipH="1">
            <a:off x="914480" y="3068961"/>
            <a:ext cx="612068" cy="182563"/>
          </a:xfrm>
          <a:prstGeom prst="bentConnector4">
            <a:avLst>
              <a:gd name="adj1" fmla="val -37349"/>
              <a:gd name="adj2" fmla="val 2252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471DA74-D713-BEDF-4A04-5A7F0D636D3A}"/>
              </a:ext>
            </a:extLst>
          </p:cNvPr>
          <p:cNvSpPr txBox="1"/>
          <p:nvPr/>
        </p:nvSpPr>
        <p:spPr>
          <a:xfrm>
            <a:off x="1018982" y="3522211"/>
            <a:ext cx="501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1"/>
                </a:solidFill>
              </a:rPr>
              <a:t>성공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809FDBE-9343-84AF-1037-5F78EAF23152}"/>
              </a:ext>
            </a:extLst>
          </p:cNvPr>
          <p:cNvSpPr txBox="1"/>
          <p:nvPr/>
        </p:nvSpPr>
        <p:spPr>
          <a:xfrm>
            <a:off x="1033141" y="4430802"/>
            <a:ext cx="501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1"/>
                </a:solidFill>
              </a:rPr>
              <a:t>성공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D1FD180-2545-F673-D7B8-CE586E154FB9}"/>
              </a:ext>
            </a:extLst>
          </p:cNvPr>
          <p:cNvSpPr txBox="1"/>
          <p:nvPr/>
        </p:nvSpPr>
        <p:spPr>
          <a:xfrm>
            <a:off x="4085647" y="3552359"/>
            <a:ext cx="501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1"/>
                </a:solidFill>
              </a:rPr>
              <a:t>성공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564653-20AD-5D7F-91C3-87E51C3E616E}"/>
              </a:ext>
            </a:extLst>
          </p:cNvPr>
          <p:cNvSpPr txBox="1"/>
          <p:nvPr/>
        </p:nvSpPr>
        <p:spPr>
          <a:xfrm>
            <a:off x="4071657" y="2723343"/>
            <a:ext cx="501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1"/>
                </a:solidFill>
              </a:rPr>
              <a:t>성공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653319F-767F-4501-1866-3A815EF78604}"/>
              </a:ext>
            </a:extLst>
          </p:cNvPr>
          <p:cNvSpPr txBox="1"/>
          <p:nvPr/>
        </p:nvSpPr>
        <p:spPr>
          <a:xfrm>
            <a:off x="4085647" y="4451032"/>
            <a:ext cx="501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1"/>
                </a:solidFill>
              </a:rPr>
              <a:t>성공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C7C3DFB-9B13-6DF1-E16F-1A2FB8D99AF7}"/>
              </a:ext>
            </a:extLst>
          </p:cNvPr>
          <p:cNvSpPr txBox="1"/>
          <p:nvPr/>
        </p:nvSpPr>
        <p:spPr>
          <a:xfrm>
            <a:off x="7036732" y="3604807"/>
            <a:ext cx="501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1"/>
                </a:solidFill>
              </a:rPr>
              <a:t>성공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2571786-B59F-03F6-BA07-3605F9EE23E4}"/>
              </a:ext>
            </a:extLst>
          </p:cNvPr>
          <p:cNvSpPr txBox="1"/>
          <p:nvPr/>
        </p:nvSpPr>
        <p:spPr>
          <a:xfrm>
            <a:off x="7036732" y="4417082"/>
            <a:ext cx="501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1"/>
                </a:solidFill>
              </a:rPr>
              <a:t>성공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5B9E3A-86B6-0733-5B63-F14697C48E33}"/>
              </a:ext>
            </a:extLst>
          </p:cNvPr>
          <p:cNvSpPr txBox="1"/>
          <p:nvPr/>
        </p:nvSpPr>
        <p:spPr>
          <a:xfrm>
            <a:off x="7617452" y="2696390"/>
            <a:ext cx="501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1"/>
                </a:solidFill>
              </a:rPr>
              <a:t>성공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094A864-1986-B9FA-555A-FF2AD3F3870B}"/>
              </a:ext>
            </a:extLst>
          </p:cNvPr>
          <p:cNvSpPr txBox="1"/>
          <p:nvPr/>
        </p:nvSpPr>
        <p:spPr>
          <a:xfrm>
            <a:off x="1601592" y="2664623"/>
            <a:ext cx="501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1"/>
                </a:solidFill>
              </a:rPr>
              <a:t>성공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AD8BE63-F004-872A-3599-1BC5EBCC91CB}"/>
              </a:ext>
            </a:extLst>
          </p:cNvPr>
          <p:cNvSpPr txBox="1"/>
          <p:nvPr/>
        </p:nvSpPr>
        <p:spPr>
          <a:xfrm>
            <a:off x="136197" y="2934699"/>
            <a:ext cx="501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1"/>
                </a:solidFill>
              </a:rPr>
              <a:t>실패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649731B-499B-B2AA-7EF7-C96C0BB36B08}"/>
              </a:ext>
            </a:extLst>
          </p:cNvPr>
          <p:cNvSpPr txBox="1"/>
          <p:nvPr/>
        </p:nvSpPr>
        <p:spPr>
          <a:xfrm>
            <a:off x="2385344" y="3561110"/>
            <a:ext cx="501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1"/>
                </a:solidFill>
              </a:rPr>
              <a:t>실패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30E9948-1C4E-F385-26FE-959694083684}"/>
              </a:ext>
            </a:extLst>
          </p:cNvPr>
          <p:cNvSpPr txBox="1"/>
          <p:nvPr/>
        </p:nvSpPr>
        <p:spPr>
          <a:xfrm>
            <a:off x="8673554" y="4027387"/>
            <a:ext cx="501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1"/>
                </a:solidFill>
              </a:rPr>
              <a:t>실패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CF4C529-1FF7-9000-33BC-F3ADD28D292B}"/>
              </a:ext>
            </a:extLst>
          </p:cNvPr>
          <p:cNvSpPr txBox="1"/>
          <p:nvPr/>
        </p:nvSpPr>
        <p:spPr>
          <a:xfrm>
            <a:off x="8642546" y="4893913"/>
            <a:ext cx="501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1"/>
                </a:solidFill>
              </a:rPr>
              <a:t>실패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0102C1-37B4-95B9-0BDC-15412C692698}"/>
              </a:ext>
            </a:extLst>
          </p:cNvPr>
          <p:cNvSpPr txBox="1"/>
          <p:nvPr/>
        </p:nvSpPr>
        <p:spPr>
          <a:xfrm>
            <a:off x="2556701" y="4716939"/>
            <a:ext cx="501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1"/>
                </a:solidFill>
              </a:rPr>
              <a:t>종료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C74862E-0C35-BBDD-B50E-1D65F98DDAB5}"/>
              </a:ext>
            </a:extLst>
          </p:cNvPr>
          <p:cNvSpPr txBox="1"/>
          <p:nvPr/>
        </p:nvSpPr>
        <p:spPr>
          <a:xfrm>
            <a:off x="5392590" y="4775058"/>
            <a:ext cx="501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1"/>
                </a:solidFill>
              </a:rPr>
              <a:t>성공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A68241D-ABFA-90CD-662F-93089925D9C2}"/>
              </a:ext>
            </a:extLst>
          </p:cNvPr>
          <p:cNvSpPr txBox="1"/>
          <p:nvPr/>
        </p:nvSpPr>
        <p:spPr>
          <a:xfrm>
            <a:off x="6341631" y="5032412"/>
            <a:ext cx="501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1"/>
                </a:solidFill>
              </a:rPr>
              <a:t>종료</a:t>
            </a:r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250AC60A-D81D-6989-8507-0215FA944B4F}"/>
              </a:ext>
            </a:extLst>
          </p:cNvPr>
          <p:cNvCxnSpPr>
            <a:stCxn id="2" idx="2"/>
            <a:endCxn id="14" idx="0"/>
          </p:cNvCxnSpPr>
          <p:nvPr/>
        </p:nvCxnSpPr>
        <p:spPr>
          <a:xfrm rot="5400000">
            <a:off x="2829302" y="479726"/>
            <a:ext cx="439944" cy="30454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660168B0-4113-9471-AF77-8DC46B8E09E2}"/>
              </a:ext>
            </a:extLst>
          </p:cNvPr>
          <p:cNvCxnSpPr>
            <a:stCxn id="2" idx="2"/>
            <a:endCxn id="16" idx="0"/>
          </p:cNvCxnSpPr>
          <p:nvPr/>
        </p:nvCxnSpPr>
        <p:spPr>
          <a:xfrm>
            <a:off x="4572000" y="1782480"/>
            <a:ext cx="0" cy="439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A64DE024-CE08-3FA4-622D-D8949ECB4A36}"/>
              </a:ext>
            </a:extLst>
          </p:cNvPr>
          <p:cNvCxnSpPr>
            <a:stCxn id="2" idx="2"/>
            <a:endCxn id="17" idx="0"/>
          </p:cNvCxnSpPr>
          <p:nvPr/>
        </p:nvCxnSpPr>
        <p:spPr>
          <a:xfrm rot="16200000" flipH="1">
            <a:off x="5874755" y="479725"/>
            <a:ext cx="439943" cy="30454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C6D4601-D65A-14B3-82FB-3B58E71991AE}"/>
              </a:ext>
            </a:extLst>
          </p:cNvPr>
          <p:cNvSpPr txBox="1"/>
          <p:nvPr/>
        </p:nvSpPr>
        <p:spPr>
          <a:xfrm>
            <a:off x="1520436" y="1743402"/>
            <a:ext cx="1036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accent1"/>
                </a:solidFill>
              </a:rPr>
              <a:t>청소 명령</a:t>
            </a:r>
            <a:endParaRPr lang="ko-KR" altLang="en-US" sz="1200" dirty="0">
              <a:solidFill>
                <a:schemeClr val="accent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4DBF0AD-A3C4-53C9-771B-2D31648C6833}"/>
              </a:ext>
            </a:extLst>
          </p:cNvPr>
          <p:cNvSpPr txBox="1"/>
          <p:nvPr/>
        </p:nvSpPr>
        <p:spPr>
          <a:xfrm>
            <a:off x="4578112" y="1774105"/>
            <a:ext cx="1036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accent1"/>
                </a:solidFill>
              </a:rPr>
              <a:t>배달 명령</a:t>
            </a:r>
            <a:endParaRPr lang="ko-KR" altLang="en-US" sz="1200" dirty="0">
              <a:solidFill>
                <a:schemeClr val="accent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5A59148-EEEC-22BE-BB2F-B106CFCC0E8A}"/>
              </a:ext>
            </a:extLst>
          </p:cNvPr>
          <p:cNvSpPr txBox="1"/>
          <p:nvPr/>
        </p:nvSpPr>
        <p:spPr>
          <a:xfrm>
            <a:off x="7175253" y="1743402"/>
            <a:ext cx="1036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1"/>
                </a:solidFill>
              </a:rPr>
              <a:t>방역 명령</a:t>
            </a:r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50AA7383-90C0-A11B-3F48-1A862844606D}"/>
              </a:ext>
            </a:extLst>
          </p:cNvPr>
          <p:cNvCxnSpPr>
            <a:stCxn id="14" idx="3"/>
            <a:endCxn id="2" idx="1"/>
          </p:cNvCxnSpPr>
          <p:nvPr/>
        </p:nvCxnSpPr>
        <p:spPr>
          <a:xfrm flipV="1">
            <a:off x="2714680" y="1599918"/>
            <a:ext cx="409520" cy="8050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4D43B944-C427-7C51-07C1-6C460AB27F75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5760132" y="2404986"/>
            <a:ext cx="66918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5B2C34C3-AB90-C3BC-D029-D52EA3AF7024}"/>
              </a:ext>
            </a:extLst>
          </p:cNvPr>
          <p:cNvSpPr txBox="1"/>
          <p:nvPr/>
        </p:nvSpPr>
        <p:spPr>
          <a:xfrm>
            <a:off x="2665610" y="2436935"/>
            <a:ext cx="501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1"/>
                </a:solidFill>
              </a:rPr>
              <a:t>실패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46A7E96-5D51-5BF9-1002-01AD6D9A4F4B}"/>
              </a:ext>
            </a:extLst>
          </p:cNvPr>
          <p:cNvSpPr txBox="1"/>
          <p:nvPr/>
        </p:nvSpPr>
        <p:spPr>
          <a:xfrm>
            <a:off x="5715746" y="2469997"/>
            <a:ext cx="501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1"/>
                </a:solidFill>
              </a:rPr>
              <a:t>실패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EA6CC44-AF51-1694-FFE6-F0D159477BCC}"/>
              </a:ext>
            </a:extLst>
          </p:cNvPr>
          <p:cNvSpPr txBox="1"/>
          <p:nvPr/>
        </p:nvSpPr>
        <p:spPr>
          <a:xfrm>
            <a:off x="6223755" y="2552312"/>
            <a:ext cx="501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1"/>
                </a:solidFill>
              </a:rPr>
              <a:t>실패</a:t>
            </a:r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97786913-93FA-C3EB-FF61-6323E76E510C}"/>
              </a:ext>
            </a:extLst>
          </p:cNvPr>
          <p:cNvCxnSpPr>
            <a:stCxn id="34" idx="2"/>
            <a:endCxn id="34" idx="1"/>
          </p:cNvCxnSpPr>
          <p:nvPr/>
        </p:nvCxnSpPr>
        <p:spPr>
          <a:xfrm rot="5400000" flipH="1">
            <a:off x="4054616" y="4691510"/>
            <a:ext cx="182562" cy="846094"/>
          </a:xfrm>
          <a:prstGeom prst="bentConnector4">
            <a:avLst>
              <a:gd name="adj1" fmla="val -125218"/>
              <a:gd name="adj2" fmla="val 1270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1A3F82CD-C491-EFE6-16CD-34B164CA3F0D}"/>
              </a:ext>
            </a:extLst>
          </p:cNvPr>
          <p:cNvSpPr txBox="1"/>
          <p:nvPr/>
        </p:nvSpPr>
        <p:spPr>
          <a:xfrm>
            <a:off x="3898656" y="5405276"/>
            <a:ext cx="501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1"/>
                </a:solidFill>
              </a:rPr>
              <a:t>실패</a:t>
            </a:r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9578CFEE-0FF9-43CA-EB1D-680A8F9F71FA}"/>
              </a:ext>
            </a:extLst>
          </p:cNvPr>
          <p:cNvCxnSpPr>
            <a:stCxn id="36" idx="1"/>
            <a:endCxn id="35" idx="1"/>
          </p:cNvCxnSpPr>
          <p:nvPr/>
        </p:nvCxnSpPr>
        <p:spPr>
          <a:xfrm rot="10800000">
            <a:off x="908368" y="4087891"/>
            <a:ext cx="12700" cy="93538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0A461DF8-A1C6-10BB-AA98-97D7814F14D7}"/>
              </a:ext>
            </a:extLst>
          </p:cNvPr>
          <p:cNvSpPr txBox="1"/>
          <p:nvPr/>
        </p:nvSpPr>
        <p:spPr>
          <a:xfrm>
            <a:off x="181902" y="4417082"/>
            <a:ext cx="501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1"/>
                </a:solidFill>
              </a:rPr>
              <a:t>성공</a:t>
            </a:r>
          </a:p>
        </p:txBody>
      </p: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C0ED8889-143F-48EA-2CB8-A48D018843B1}"/>
              </a:ext>
            </a:extLst>
          </p:cNvPr>
          <p:cNvCxnSpPr>
            <a:stCxn id="33" idx="1"/>
            <a:endCxn id="19" idx="1"/>
          </p:cNvCxnSpPr>
          <p:nvPr/>
        </p:nvCxnSpPr>
        <p:spPr>
          <a:xfrm rot="10800000" flipH="1">
            <a:off x="3722850" y="3264795"/>
            <a:ext cx="3056" cy="859808"/>
          </a:xfrm>
          <a:prstGeom prst="bentConnector3">
            <a:avLst>
              <a:gd name="adj1" fmla="val -74803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74D9515-2277-9216-762E-1C7CB7796342}"/>
              </a:ext>
            </a:extLst>
          </p:cNvPr>
          <p:cNvSpPr txBox="1"/>
          <p:nvPr/>
        </p:nvSpPr>
        <p:spPr>
          <a:xfrm>
            <a:off x="2995812" y="3542804"/>
            <a:ext cx="501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1"/>
                </a:solidFill>
              </a:rPr>
              <a:t>실패</a:t>
            </a:r>
          </a:p>
        </p:txBody>
      </p: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4EAAB28B-3679-0327-9DE8-F7AA974602BC}"/>
              </a:ext>
            </a:extLst>
          </p:cNvPr>
          <p:cNvCxnSpPr>
            <a:stCxn id="20" idx="1"/>
            <a:endCxn id="20" idx="0"/>
          </p:cNvCxnSpPr>
          <p:nvPr/>
        </p:nvCxnSpPr>
        <p:spPr>
          <a:xfrm rot="10800000" flipH="1">
            <a:off x="6771358" y="3125937"/>
            <a:ext cx="846094" cy="182563"/>
          </a:xfrm>
          <a:prstGeom prst="bentConnector4">
            <a:avLst>
              <a:gd name="adj1" fmla="val -27018"/>
              <a:gd name="adj2" fmla="val 2252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118387DA-093F-6C4B-1779-F37E6D8EDA53}"/>
              </a:ext>
            </a:extLst>
          </p:cNvPr>
          <p:cNvSpPr txBox="1"/>
          <p:nvPr/>
        </p:nvSpPr>
        <p:spPr>
          <a:xfrm>
            <a:off x="6808392" y="2657700"/>
            <a:ext cx="501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1"/>
                </a:solidFill>
              </a:rPr>
              <a:t>실패</a:t>
            </a:r>
          </a:p>
        </p:txBody>
      </p:sp>
    </p:spTree>
    <p:extLst>
      <p:ext uri="{BB962C8B-B14F-4D97-AF65-F5344CB8AC3E}">
        <p14:creationId xmlns:p14="http://schemas.microsoft.com/office/powerpoint/2010/main" val="356934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7A6EAB-088A-2FE9-494A-CD295D1F6EBD}"/>
              </a:ext>
            </a:extLst>
          </p:cNvPr>
          <p:cNvSpPr txBox="1"/>
          <p:nvPr/>
        </p:nvSpPr>
        <p:spPr>
          <a:xfrm>
            <a:off x="234302" y="1473901"/>
            <a:ext cx="87280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유니버설 모바일 로봇 전체 알고리즘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모바일 로봇은 </a:t>
            </a:r>
            <a:r>
              <a:rPr lang="en-US" altLang="ko-KR" dirty="0"/>
              <a:t>GUI</a:t>
            </a:r>
            <a:r>
              <a:rPr lang="ko-KR" altLang="en-US" dirty="0"/>
              <a:t>를 통해 사용자의 명령을 대기한다</a:t>
            </a:r>
            <a:r>
              <a:rPr lang="en-US" altLang="ko-KR" dirty="0"/>
              <a:t>. </a:t>
            </a:r>
            <a:r>
              <a:rPr lang="ko-KR" altLang="en-US" dirty="0"/>
              <a:t>명령 입력 시 어떤 임무에 대한 명령인지에 따라서 각 임무를 수행하도록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청소의 경우 벽면을 탐색하며 실패 시 이를 반복한다</a:t>
            </a:r>
            <a:r>
              <a:rPr lang="en-US" altLang="ko-KR" dirty="0"/>
              <a:t>. </a:t>
            </a:r>
            <a:r>
              <a:rPr lang="ko-KR" altLang="en-US" dirty="0"/>
              <a:t>탐색 성공 시 벽면을 추종하며 청소를 수행하고 사용자의 종료 요청 시 까지 이를 반복한다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배달의 경우 목적지를 입력 받고 목적지로 이동한 후 복귀한다</a:t>
            </a:r>
            <a:r>
              <a:rPr lang="en-US" altLang="ko-KR" dirty="0"/>
              <a:t>. </a:t>
            </a:r>
            <a:r>
              <a:rPr lang="ko-KR" altLang="en-US" dirty="0"/>
              <a:t>이동 실패 시 목적지를 재입력 받는다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방역의 경우 방역 목표로 이동하여 문손잡이를 인식하고 소독액을 분사한다</a:t>
            </a:r>
            <a:r>
              <a:rPr lang="en-US" altLang="ko-KR" dirty="0"/>
              <a:t>. </a:t>
            </a:r>
            <a:r>
              <a:rPr lang="ko-KR" altLang="en-US" dirty="0"/>
              <a:t>도중에 실패 시 목표 지점으로 다시 이동한다</a:t>
            </a:r>
            <a:r>
              <a:rPr lang="en-US" altLang="ko-KR" dirty="0"/>
              <a:t>.</a:t>
            </a:r>
            <a:r>
              <a:rPr lang="ko-KR" altLang="en-US" dirty="0"/>
              <a:t> 사용자의 종료 요청 시 까지 이를 반복한다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48354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EEA1A17-52D9-0172-6FD5-AA022E480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2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환경 분석서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2EF5200-CCC6-B366-F7F1-B649E5A71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56FEBDF3-EEA8-C36F-2261-B0E68EFCB619}"/>
              </a:ext>
            </a:extLst>
          </p:cNvPr>
          <p:cNvGrpSpPr/>
          <p:nvPr/>
        </p:nvGrpSpPr>
        <p:grpSpPr>
          <a:xfrm>
            <a:off x="319708" y="1656942"/>
            <a:ext cx="8453533" cy="3100146"/>
            <a:chOff x="810927" y="1994263"/>
            <a:chExt cx="10359314" cy="3799049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B14E331-1906-2F20-6AE7-9D4A6BF7CBFD}"/>
                </a:ext>
              </a:extLst>
            </p:cNvPr>
            <p:cNvGrpSpPr/>
            <p:nvPr/>
          </p:nvGrpSpPr>
          <p:grpSpPr>
            <a:xfrm>
              <a:off x="810927" y="1994263"/>
              <a:ext cx="4481508" cy="3799049"/>
              <a:chOff x="1618391" y="2017174"/>
              <a:chExt cx="2997412" cy="2664732"/>
            </a:xfrm>
          </p:grpSpPr>
          <p:pic>
            <p:nvPicPr>
              <p:cNvPr id="14" name="_x219298896">
                <a:extLst>
                  <a:ext uri="{FF2B5EF4-FFF2-40B4-BE49-F238E27FC236}">
                    <a16:creationId xmlns:a16="http://schemas.microsoft.com/office/drawing/2014/main" id="{2059C396-86DF-D0D6-F094-9003625690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63598" y="2017174"/>
                <a:ext cx="2952205" cy="24704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8158AD-BFF1-4501-B6DD-E8F44877F619}"/>
                  </a:ext>
                </a:extLst>
              </p:cNvPr>
              <p:cNvSpPr txBox="1"/>
              <p:nvPr/>
            </p:nvSpPr>
            <p:spPr>
              <a:xfrm>
                <a:off x="1618391" y="4487613"/>
                <a:ext cx="2997412" cy="194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kern="0" spc="0" dirty="0">
                    <a:solidFill>
                      <a:srgbClr val="000000"/>
                    </a:solidFill>
                    <a:effectLst/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국제 </a:t>
                </a:r>
                <a:r>
                  <a:rPr lang="en-US" altLang="ko-KR" sz="1200" kern="0" spc="0" dirty="0">
                    <a:solidFill>
                      <a:srgbClr val="000000"/>
                    </a:solidFill>
                    <a:effectLst/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AMR </a:t>
                </a:r>
                <a:r>
                  <a:rPr lang="ko-KR" altLang="en-US" sz="1200" kern="0" spc="0" dirty="0">
                    <a:solidFill>
                      <a:srgbClr val="000000"/>
                    </a:solidFill>
                    <a:effectLst/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시장 규모 및 전망</a:t>
                </a:r>
                <a:r>
                  <a:rPr lang="en-US" altLang="ko-KR" sz="1200" kern="0" spc="0" dirty="0">
                    <a:solidFill>
                      <a:srgbClr val="000000"/>
                    </a:solidFill>
                    <a:effectLst/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(</a:t>
                </a:r>
                <a:r>
                  <a:rPr lang="ko-KR" altLang="en-US" sz="1200" kern="0" spc="0" dirty="0">
                    <a:solidFill>
                      <a:srgbClr val="000000"/>
                    </a:solidFill>
                    <a:effectLst/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출처</a:t>
                </a:r>
                <a:r>
                  <a:rPr lang="en-US" altLang="ko-KR" sz="1200" kern="0" spc="0" dirty="0">
                    <a:solidFill>
                      <a:srgbClr val="000000"/>
                    </a:solidFill>
                    <a:effectLst/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: </a:t>
                </a:r>
                <a:r>
                  <a:rPr lang="ko-KR" altLang="en-US" sz="1200" kern="0" spc="0" dirty="0">
                    <a:solidFill>
                      <a:srgbClr val="000000"/>
                    </a:solidFill>
                    <a:effectLst/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연구개발특구진흥재단</a:t>
                </a:r>
                <a:r>
                  <a:rPr lang="en-US" altLang="ko-KR" sz="1200" kern="0" spc="0" dirty="0">
                    <a:solidFill>
                      <a:srgbClr val="000000"/>
                    </a:solidFill>
                    <a:effectLst/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)</a:t>
                </a:r>
                <a:endParaRPr lang="ko-KR" altLang="en-US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pic>
          <p:nvPicPr>
            <p:cNvPr id="16" name="Picture 2" descr="LUXMEN">
              <a:extLst>
                <a:ext uri="{FF2B5EF4-FFF2-40B4-BE49-F238E27FC236}">
                  <a16:creationId xmlns:a16="http://schemas.microsoft.com/office/drawing/2014/main" id="{A2F24793-72EB-56E4-00A4-C50ED231E2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0510" y="1994263"/>
              <a:ext cx="5149731" cy="352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BC3D204-64EE-1D11-3F12-675D83AFFFBA}"/>
              </a:ext>
            </a:extLst>
          </p:cNvPr>
          <p:cNvSpPr txBox="1"/>
          <p:nvPr/>
        </p:nvSpPr>
        <p:spPr>
          <a:xfrm>
            <a:off x="424356" y="5013176"/>
            <a:ext cx="8396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조사자료에 따르면 로봇 시장은 지속적으로 성장할 것으로 예상된다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중에서도 서비스 로봇 시장의 성장률이 가장 두드러진다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84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1945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하드웨어 설계도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748E45B-C7B3-319C-8F3F-F186E58F6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600CF3BF-B0D6-68F1-CF5B-BDC1818AE638}"/>
              </a:ext>
            </a:extLst>
          </p:cNvPr>
          <p:cNvGrpSpPr/>
          <p:nvPr/>
        </p:nvGrpSpPr>
        <p:grpSpPr>
          <a:xfrm>
            <a:off x="426780" y="1328333"/>
            <a:ext cx="8556872" cy="5149786"/>
            <a:chOff x="426780" y="1328333"/>
            <a:chExt cx="8556872" cy="5149786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281A8EDD-1421-071D-E3FA-6F6AFA1DD6DB}"/>
                </a:ext>
              </a:extLst>
            </p:cNvPr>
            <p:cNvSpPr/>
            <p:nvPr/>
          </p:nvSpPr>
          <p:spPr>
            <a:xfrm>
              <a:off x="4840140" y="3356696"/>
              <a:ext cx="1550762" cy="1008108"/>
            </a:xfrm>
            <a:prstGeom prst="roundRect">
              <a:avLst/>
            </a:prstGeom>
            <a:noFill/>
            <a:ln w="38100">
              <a:solidFill>
                <a:srgbClr val="003399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Jetson AGX Xavier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9C455C3-3BDD-705D-742D-CE315E89BD0A}"/>
                </a:ext>
              </a:extLst>
            </p:cNvPr>
            <p:cNvSpPr/>
            <p:nvPr/>
          </p:nvSpPr>
          <p:spPr>
            <a:xfrm>
              <a:off x="2180896" y="3803080"/>
              <a:ext cx="1800200" cy="651598"/>
            </a:xfrm>
            <a:prstGeom prst="roundRect">
              <a:avLst/>
            </a:prstGeom>
            <a:noFill/>
            <a:ln w="38100">
              <a:solidFill>
                <a:srgbClr val="003399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2D LiDAR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(RPLIDAR-S1)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3B35CBE-B06D-3F7C-CA47-4C12BBC27628}"/>
                </a:ext>
              </a:extLst>
            </p:cNvPr>
            <p:cNvSpPr/>
            <p:nvPr/>
          </p:nvSpPr>
          <p:spPr>
            <a:xfrm>
              <a:off x="1983014" y="3055222"/>
              <a:ext cx="2195964" cy="651598"/>
            </a:xfrm>
            <a:prstGeom prst="roundRect">
              <a:avLst/>
            </a:prstGeom>
            <a:noFill/>
            <a:ln w="38100">
              <a:solidFill>
                <a:srgbClr val="003399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Depth Camera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(RealSense D435i)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71A197B-3D85-94BA-94E8-C84F5D1FD5C0}"/>
                </a:ext>
              </a:extLst>
            </p:cNvPr>
            <p:cNvSpPr/>
            <p:nvPr/>
          </p:nvSpPr>
          <p:spPr>
            <a:xfrm>
              <a:off x="1993730" y="5089827"/>
              <a:ext cx="1731652" cy="576064"/>
            </a:xfrm>
            <a:prstGeom prst="roundRect">
              <a:avLst/>
            </a:prstGeom>
            <a:noFill/>
            <a:ln w="38100">
              <a:solidFill>
                <a:srgbClr val="003399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STMG491RE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9E94F413-5C00-DA9F-9443-6FD134B866E8}"/>
                </a:ext>
              </a:extLst>
            </p:cNvPr>
            <p:cNvSpPr/>
            <p:nvPr/>
          </p:nvSpPr>
          <p:spPr>
            <a:xfrm>
              <a:off x="6810077" y="3572718"/>
              <a:ext cx="933644" cy="576064"/>
            </a:xfrm>
            <a:prstGeom prst="roundRect">
              <a:avLst/>
            </a:prstGeom>
            <a:noFill/>
            <a:ln w="38100">
              <a:solidFill>
                <a:srgbClr val="003399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19V </a:t>
              </a:r>
              <a:r>
                <a:rPr lang="ko-KR" altLang="en-US" b="1" dirty="0">
                  <a:solidFill>
                    <a:schemeClr val="tx1"/>
                  </a:solidFill>
                </a:rPr>
                <a:t>배터리</a:t>
              </a: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19C6F38-9D7E-49A8-2172-9FFA58C9F8FD}"/>
                </a:ext>
              </a:extLst>
            </p:cNvPr>
            <p:cNvSpPr/>
            <p:nvPr/>
          </p:nvSpPr>
          <p:spPr>
            <a:xfrm>
              <a:off x="674243" y="3572718"/>
              <a:ext cx="933644" cy="576064"/>
            </a:xfrm>
            <a:prstGeom prst="roundRect">
              <a:avLst/>
            </a:prstGeom>
            <a:noFill/>
            <a:ln w="38100">
              <a:solidFill>
                <a:srgbClr val="003399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12V </a:t>
              </a:r>
              <a:r>
                <a:rPr lang="ko-KR" altLang="en-US" b="1" dirty="0">
                  <a:solidFill>
                    <a:schemeClr val="tx1"/>
                  </a:solidFill>
                </a:rPr>
                <a:t>배터리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FEA4CB31-B3E7-E4D6-663F-FDCDBB1AC328}"/>
                </a:ext>
              </a:extLst>
            </p:cNvPr>
            <p:cNvSpPr/>
            <p:nvPr/>
          </p:nvSpPr>
          <p:spPr>
            <a:xfrm>
              <a:off x="426780" y="5902055"/>
              <a:ext cx="933644" cy="576064"/>
            </a:xfrm>
            <a:prstGeom prst="roundRect">
              <a:avLst/>
            </a:prstGeom>
            <a:noFill/>
            <a:ln w="38100">
              <a:solidFill>
                <a:srgbClr val="003399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16.8V </a:t>
              </a:r>
              <a:r>
                <a:rPr lang="ko-KR" altLang="en-US" b="1" dirty="0">
                  <a:solidFill>
                    <a:schemeClr val="tx1"/>
                  </a:solidFill>
                </a:rPr>
                <a:t>배터리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3CFAE23F-32BE-98C1-F50B-CA505B474256}"/>
                </a:ext>
              </a:extLst>
            </p:cNvPr>
            <p:cNvSpPr/>
            <p:nvPr/>
          </p:nvSpPr>
          <p:spPr>
            <a:xfrm>
              <a:off x="426780" y="5089823"/>
              <a:ext cx="933644" cy="576064"/>
            </a:xfrm>
            <a:prstGeom prst="roundRect">
              <a:avLst/>
            </a:prstGeom>
            <a:noFill/>
            <a:ln w="38100">
              <a:solidFill>
                <a:srgbClr val="003399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16.8V </a:t>
              </a:r>
              <a:r>
                <a:rPr lang="ko-KR" altLang="en-US" b="1" dirty="0">
                  <a:solidFill>
                    <a:schemeClr val="tx1"/>
                  </a:solidFill>
                </a:rPr>
                <a:t>배터리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1ED1CA8-2994-5AF2-C7BB-D58DDB641681}"/>
                </a:ext>
              </a:extLst>
            </p:cNvPr>
            <p:cNvGrpSpPr/>
            <p:nvPr/>
          </p:nvGrpSpPr>
          <p:grpSpPr>
            <a:xfrm>
              <a:off x="4308741" y="4766979"/>
              <a:ext cx="2260860" cy="1221752"/>
              <a:chOff x="5812297" y="1309941"/>
              <a:chExt cx="2260860" cy="1221752"/>
            </a:xfrm>
          </p:grpSpPr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605893A7-EB2B-2930-9D29-4979CAA03472}"/>
                  </a:ext>
                </a:extLst>
              </p:cNvPr>
              <p:cNvSpPr/>
              <p:nvPr/>
            </p:nvSpPr>
            <p:spPr>
              <a:xfrm>
                <a:off x="5812297" y="1309941"/>
                <a:ext cx="1803660" cy="764552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003399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</a:rPr>
                  <a:t>모터 드라이버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(DCMD-400-D)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B03F2E21-7AC6-171E-5EE0-79C78B2C46F2}"/>
                  </a:ext>
                </a:extLst>
              </p:cNvPr>
              <p:cNvSpPr/>
              <p:nvPr/>
            </p:nvSpPr>
            <p:spPr>
              <a:xfrm>
                <a:off x="5964697" y="1462341"/>
                <a:ext cx="1803660" cy="764552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003399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</a:rPr>
                  <a:t>모터 드라이버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(DCMD-400-D)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15CDAC23-7729-F8EC-425B-14271EF69696}"/>
                  </a:ext>
                </a:extLst>
              </p:cNvPr>
              <p:cNvSpPr/>
              <p:nvPr/>
            </p:nvSpPr>
            <p:spPr>
              <a:xfrm>
                <a:off x="6117097" y="1614741"/>
                <a:ext cx="1803660" cy="764552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003399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</a:rPr>
                  <a:t>모터 드라이버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(DCMD-400-D)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87CEB909-C3C2-1D23-CCE1-67B60F952244}"/>
                  </a:ext>
                </a:extLst>
              </p:cNvPr>
              <p:cNvSpPr/>
              <p:nvPr/>
            </p:nvSpPr>
            <p:spPr>
              <a:xfrm>
                <a:off x="6269497" y="1767141"/>
                <a:ext cx="1803660" cy="764552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003399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</a:rPr>
                  <a:t>모터 드라이버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(DCMD-400-D)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9E4CC38-0FCB-7B71-FF99-9E3F0C5C7640}"/>
                </a:ext>
              </a:extLst>
            </p:cNvPr>
            <p:cNvGrpSpPr/>
            <p:nvPr/>
          </p:nvGrpSpPr>
          <p:grpSpPr>
            <a:xfrm>
              <a:off x="6975690" y="4919379"/>
              <a:ext cx="2007962" cy="991872"/>
              <a:chOff x="9252520" y="2290799"/>
              <a:chExt cx="2007962" cy="991872"/>
            </a:xfrm>
          </p:grpSpPr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0AE86A33-BAB2-C111-1804-1E8C964D95C7}"/>
                  </a:ext>
                </a:extLst>
              </p:cNvPr>
              <p:cNvSpPr/>
              <p:nvPr/>
            </p:nvSpPr>
            <p:spPr>
              <a:xfrm>
                <a:off x="9252520" y="2290799"/>
                <a:ext cx="1550762" cy="534672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003399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err="1">
                    <a:solidFill>
                      <a:schemeClr val="tx1"/>
                    </a:solidFill>
                  </a:rPr>
                  <a:t>엔코더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 모터</a:t>
                </a: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F461C8E9-78ED-4524-135A-01B7493C8FE3}"/>
                  </a:ext>
                </a:extLst>
              </p:cNvPr>
              <p:cNvSpPr/>
              <p:nvPr/>
            </p:nvSpPr>
            <p:spPr>
              <a:xfrm>
                <a:off x="9404920" y="2443199"/>
                <a:ext cx="1550762" cy="534672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003399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err="1">
                    <a:solidFill>
                      <a:schemeClr val="tx1"/>
                    </a:solidFill>
                  </a:rPr>
                  <a:t>엔코더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 모터</a:t>
                </a:r>
              </a:p>
            </p:txBody>
          </p: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261C2E60-D50F-D31B-BCBE-EFEF8090C38A}"/>
                  </a:ext>
                </a:extLst>
              </p:cNvPr>
              <p:cNvSpPr/>
              <p:nvPr/>
            </p:nvSpPr>
            <p:spPr>
              <a:xfrm>
                <a:off x="9557320" y="2595599"/>
                <a:ext cx="1550762" cy="534672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003399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err="1">
                    <a:solidFill>
                      <a:schemeClr val="tx1"/>
                    </a:solidFill>
                  </a:rPr>
                  <a:t>엔코더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 모터</a:t>
                </a:r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08FD12BC-90DB-2E0F-28F9-7469584813DF}"/>
                  </a:ext>
                </a:extLst>
              </p:cNvPr>
              <p:cNvSpPr/>
              <p:nvPr/>
            </p:nvSpPr>
            <p:spPr>
              <a:xfrm>
                <a:off x="9709720" y="2747999"/>
                <a:ext cx="1550762" cy="534672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003399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err="1">
                    <a:solidFill>
                      <a:schemeClr val="tx1"/>
                    </a:solidFill>
                  </a:rPr>
                  <a:t>엔코더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 모터</a:t>
                </a:r>
              </a:p>
            </p:txBody>
          </p:sp>
        </p:grp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1CBA6DAA-F3A2-6688-27B0-08628B8B38B5}"/>
                </a:ext>
              </a:extLst>
            </p:cNvPr>
            <p:cNvSpPr/>
            <p:nvPr/>
          </p:nvSpPr>
          <p:spPr>
            <a:xfrm>
              <a:off x="701282" y="1437217"/>
              <a:ext cx="1832027" cy="1008108"/>
            </a:xfrm>
            <a:prstGeom prst="roundRect">
              <a:avLst/>
            </a:prstGeom>
            <a:noFill/>
            <a:ln w="38100">
              <a:solidFill>
                <a:srgbClr val="003399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배달 모듈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(Arduino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Uno, </a:t>
              </a:r>
            </a:p>
            <a:p>
              <a:pPr algn="ctr"/>
              <a:r>
                <a:rPr lang="ko-KR" altLang="en-US" b="1" dirty="0" err="1">
                  <a:solidFill>
                    <a:schemeClr val="tx1"/>
                  </a:solidFill>
                </a:rPr>
                <a:t>서보</a:t>
              </a:r>
              <a:r>
                <a:rPr lang="ko-KR" altLang="en-US" b="1" dirty="0">
                  <a:solidFill>
                    <a:schemeClr val="tx1"/>
                  </a:solidFill>
                </a:rPr>
                <a:t> 모터</a:t>
              </a:r>
              <a:r>
                <a:rPr lang="en-US" altLang="ko-KR" b="1" dirty="0">
                  <a:solidFill>
                    <a:schemeClr val="tx1"/>
                  </a:solidFill>
                </a:rPr>
                <a:t>)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832CE52C-D25F-CB85-0173-32759B3E5FE2}"/>
                </a:ext>
              </a:extLst>
            </p:cNvPr>
            <p:cNvSpPr/>
            <p:nvPr/>
          </p:nvSpPr>
          <p:spPr>
            <a:xfrm>
              <a:off x="3720328" y="1428487"/>
              <a:ext cx="1832027" cy="1008108"/>
            </a:xfrm>
            <a:prstGeom prst="roundRect">
              <a:avLst/>
            </a:prstGeom>
            <a:noFill/>
            <a:ln w="38100">
              <a:solidFill>
                <a:srgbClr val="003399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방역 모듈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(Arduino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Uno, </a:t>
              </a:r>
            </a:p>
            <a:p>
              <a:pPr algn="ctr"/>
              <a:r>
                <a:rPr lang="ko-KR" altLang="en-US" b="1" dirty="0" err="1">
                  <a:solidFill>
                    <a:schemeClr val="tx1"/>
                  </a:solidFill>
                </a:rPr>
                <a:t>서보</a:t>
              </a:r>
              <a:r>
                <a:rPr lang="ko-KR" altLang="en-US" b="1" dirty="0">
                  <a:solidFill>
                    <a:schemeClr val="tx1"/>
                  </a:solidFill>
                </a:rPr>
                <a:t> 모터</a:t>
              </a:r>
              <a:r>
                <a:rPr lang="en-US" altLang="ko-KR" b="1" dirty="0">
                  <a:solidFill>
                    <a:schemeClr val="tx1"/>
                  </a:solidFill>
                </a:rPr>
                <a:t>)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D38B8200-22DA-0713-4E1B-EF42BC04262C}"/>
                </a:ext>
              </a:extLst>
            </p:cNvPr>
            <p:cNvSpPr/>
            <p:nvPr/>
          </p:nvSpPr>
          <p:spPr>
            <a:xfrm>
              <a:off x="6764813" y="1433255"/>
              <a:ext cx="1832027" cy="1008108"/>
            </a:xfrm>
            <a:prstGeom prst="roundRect">
              <a:avLst/>
            </a:prstGeom>
            <a:noFill/>
            <a:ln w="38100">
              <a:solidFill>
                <a:srgbClr val="003399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청소 모듈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(Arduino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Uno, </a:t>
              </a:r>
            </a:p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흡입 모터</a:t>
              </a:r>
              <a:r>
                <a:rPr lang="en-US" altLang="ko-KR" b="1" dirty="0">
                  <a:solidFill>
                    <a:schemeClr val="tx1"/>
                  </a:solidFill>
                </a:rPr>
                <a:t>)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7BE36A8F-0B78-0073-331D-FA5D579EDA8C}"/>
                </a:ext>
              </a:extLst>
            </p:cNvPr>
            <p:cNvCxnSpPr>
              <a:cxnSpLocks/>
              <a:stCxn id="24" idx="1"/>
              <a:endCxn id="46" idx="1"/>
            </p:cNvCxnSpPr>
            <p:nvPr/>
          </p:nvCxnSpPr>
          <p:spPr>
            <a:xfrm rot="10800000">
              <a:off x="536709" y="1937190"/>
              <a:ext cx="137534" cy="1923561"/>
            </a:xfrm>
            <a:prstGeom prst="bentConnector3">
              <a:avLst>
                <a:gd name="adj1" fmla="val 266213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16095E4-EBE3-90BA-08F4-22A86913D22E}"/>
                </a:ext>
              </a:extLst>
            </p:cNvPr>
            <p:cNvSpPr/>
            <p:nvPr/>
          </p:nvSpPr>
          <p:spPr>
            <a:xfrm>
              <a:off x="536709" y="1328333"/>
              <a:ext cx="8210330" cy="1217712"/>
            </a:xfrm>
            <a:prstGeom prst="roundRect">
              <a:avLst/>
            </a:prstGeom>
            <a:noFill/>
            <a:ln w="38100">
              <a:solidFill>
                <a:srgbClr val="003399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80B93C88-6A32-5B80-8FD6-B6AE1B24819F}"/>
                </a:ext>
              </a:extLst>
            </p:cNvPr>
            <p:cNvSpPr/>
            <p:nvPr/>
          </p:nvSpPr>
          <p:spPr>
            <a:xfrm>
              <a:off x="2859556" y="1754455"/>
              <a:ext cx="598809" cy="515127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OR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60958913-829F-83EF-81EA-6C94894C15EA}"/>
                </a:ext>
              </a:extLst>
            </p:cNvPr>
            <p:cNvSpPr/>
            <p:nvPr/>
          </p:nvSpPr>
          <p:spPr>
            <a:xfrm>
              <a:off x="5891736" y="1754454"/>
              <a:ext cx="598809" cy="515127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OR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연결선: 꺾임 49">
              <a:extLst>
                <a:ext uri="{FF2B5EF4-FFF2-40B4-BE49-F238E27FC236}">
                  <a16:creationId xmlns:a16="http://schemas.microsoft.com/office/drawing/2014/main" id="{769E8974-E043-8D44-ABB6-EA19EC2E0EAA}"/>
                </a:ext>
              </a:extLst>
            </p:cNvPr>
            <p:cNvCxnSpPr>
              <a:cxnSpLocks/>
              <a:stCxn id="24" idx="3"/>
              <a:endCxn id="14" idx="1"/>
            </p:cNvCxnSpPr>
            <p:nvPr/>
          </p:nvCxnSpPr>
          <p:spPr>
            <a:xfrm>
              <a:off x="1607887" y="3860750"/>
              <a:ext cx="573009" cy="268129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8BFC214F-6D80-6471-7719-D38F7F022E83}"/>
                </a:ext>
              </a:extLst>
            </p:cNvPr>
            <p:cNvCxnSpPr>
              <a:cxnSpLocks/>
              <a:stCxn id="15" idx="3"/>
              <a:endCxn id="2" idx="1"/>
            </p:cNvCxnSpPr>
            <p:nvPr/>
          </p:nvCxnSpPr>
          <p:spPr>
            <a:xfrm>
              <a:off x="4178978" y="3381021"/>
              <a:ext cx="661162" cy="479729"/>
            </a:xfrm>
            <a:prstGeom prst="bentConnector3">
              <a:avLst>
                <a:gd name="adj1" fmla="val 35129"/>
              </a:avLst>
            </a:prstGeom>
            <a:ln w="28575">
              <a:solidFill>
                <a:srgbClr val="3B5A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8CF0F00A-F465-7077-E19E-BA03902D0B81}"/>
                </a:ext>
              </a:extLst>
            </p:cNvPr>
            <p:cNvCxnSpPr>
              <a:cxnSpLocks/>
              <a:stCxn id="14" idx="3"/>
              <a:endCxn id="2" idx="1"/>
            </p:cNvCxnSpPr>
            <p:nvPr/>
          </p:nvCxnSpPr>
          <p:spPr>
            <a:xfrm flipV="1">
              <a:off x="3981096" y="3860750"/>
              <a:ext cx="859044" cy="268129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3B5A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연결선: 꺾임 59">
              <a:extLst>
                <a:ext uri="{FF2B5EF4-FFF2-40B4-BE49-F238E27FC236}">
                  <a16:creationId xmlns:a16="http://schemas.microsoft.com/office/drawing/2014/main" id="{4A1BD15D-6DD6-1F12-3903-E757C54AB0EC}"/>
                </a:ext>
              </a:extLst>
            </p:cNvPr>
            <p:cNvCxnSpPr>
              <a:cxnSpLocks/>
              <a:stCxn id="18" idx="1"/>
              <a:endCxn id="2" idx="3"/>
            </p:cNvCxnSpPr>
            <p:nvPr/>
          </p:nvCxnSpPr>
          <p:spPr>
            <a:xfrm rot="10800000">
              <a:off x="6390903" y="3860750"/>
              <a:ext cx="419175" cy="127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45196C76-7E1A-98AE-1176-4E45AB3F26F7}"/>
                </a:ext>
              </a:extLst>
            </p:cNvPr>
            <p:cNvCxnSpPr>
              <a:cxnSpLocks/>
              <a:stCxn id="2" idx="2"/>
              <a:endCxn id="16" idx="0"/>
            </p:cNvCxnSpPr>
            <p:nvPr/>
          </p:nvCxnSpPr>
          <p:spPr>
            <a:xfrm rot="5400000">
              <a:off x="3875028" y="3349333"/>
              <a:ext cx="725023" cy="2755965"/>
            </a:xfrm>
            <a:prstGeom prst="bentConnector3">
              <a:avLst>
                <a:gd name="adj1" fmla="val 35083"/>
              </a:avLst>
            </a:prstGeom>
            <a:ln w="28575">
              <a:solidFill>
                <a:srgbClr val="3B5A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4E91C65-9DEC-E9ED-6649-F82279A00BC0}"/>
                </a:ext>
              </a:extLst>
            </p:cNvPr>
            <p:cNvCxnSpPr>
              <a:cxnSpLocks/>
              <a:stCxn id="27" idx="3"/>
              <a:endCxn id="16" idx="1"/>
            </p:cNvCxnSpPr>
            <p:nvPr/>
          </p:nvCxnSpPr>
          <p:spPr>
            <a:xfrm>
              <a:off x="1360424" y="5377855"/>
              <a:ext cx="633306" cy="4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연결선: 꺾임 73">
              <a:extLst>
                <a:ext uri="{FF2B5EF4-FFF2-40B4-BE49-F238E27FC236}">
                  <a16:creationId xmlns:a16="http://schemas.microsoft.com/office/drawing/2014/main" id="{A06F4140-3DFB-73D8-7E84-49B4A1CC2B56}"/>
                </a:ext>
              </a:extLst>
            </p:cNvPr>
            <p:cNvCxnSpPr>
              <a:cxnSpLocks/>
              <a:stCxn id="16" idx="3"/>
              <a:endCxn id="29" idx="1"/>
            </p:cNvCxnSpPr>
            <p:nvPr/>
          </p:nvCxnSpPr>
          <p:spPr>
            <a:xfrm flipV="1">
              <a:off x="3725382" y="5149255"/>
              <a:ext cx="583359" cy="228604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3B5A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연결선: 꺾임 76">
              <a:extLst>
                <a:ext uri="{FF2B5EF4-FFF2-40B4-BE49-F238E27FC236}">
                  <a16:creationId xmlns:a16="http://schemas.microsoft.com/office/drawing/2014/main" id="{B48ACED8-6329-E598-B149-242063F23E25}"/>
                </a:ext>
              </a:extLst>
            </p:cNvPr>
            <p:cNvCxnSpPr>
              <a:cxnSpLocks/>
              <a:stCxn id="37" idx="3"/>
              <a:endCxn id="38" idx="1"/>
            </p:cNvCxnSpPr>
            <p:nvPr/>
          </p:nvCxnSpPr>
          <p:spPr>
            <a:xfrm flipV="1">
              <a:off x="6569601" y="5186715"/>
              <a:ext cx="406089" cy="41974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3B5A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id="{15703E12-EB9E-C988-502D-39EE1D943F42}"/>
                </a:ext>
              </a:extLst>
            </p:cNvPr>
            <p:cNvCxnSpPr>
              <a:cxnSpLocks/>
              <a:stCxn id="51" idx="3"/>
              <a:endCxn id="37" idx="2"/>
            </p:cNvCxnSpPr>
            <p:nvPr/>
          </p:nvCxnSpPr>
          <p:spPr>
            <a:xfrm flipV="1">
              <a:off x="3722855" y="5988731"/>
              <a:ext cx="1944916" cy="196184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213BFCFA-9248-4D27-6087-A73A4DDFE226}"/>
                </a:ext>
              </a:extLst>
            </p:cNvPr>
            <p:cNvSpPr/>
            <p:nvPr/>
          </p:nvSpPr>
          <p:spPr>
            <a:xfrm>
              <a:off x="1950027" y="4663530"/>
              <a:ext cx="977040" cy="307581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Serial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통신</a:t>
              </a:r>
            </a:p>
          </p:txBody>
        </p: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380AA8E7-FB6B-77EC-1A3E-C02149792703}"/>
                </a:ext>
              </a:extLst>
            </p:cNvPr>
            <p:cNvSpPr/>
            <p:nvPr/>
          </p:nvSpPr>
          <p:spPr>
            <a:xfrm>
              <a:off x="6569601" y="5620819"/>
              <a:ext cx="666352" cy="276064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PWM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CD5A99CE-E7AC-578B-8F77-2C4207217F7E}"/>
                </a:ext>
              </a:extLst>
            </p:cNvPr>
            <p:cNvSpPr/>
            <p:nvPr/>
          </p:nvSpPr>
          <p:spPr>
            <a:xfrm>
              <a:off x="4840140" y="2652481"/>
              <a:ext cx="1550762" cy="386527"/>
            </a:xfrm>
            <a:prstGeom prst="roundRect">
              <a:avLst/>
            </a:prstGeom>
            <a:noFill/>
            <a:ln w="38100">
              <a:solidFill>
                <a:srgbClr val="003399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Limit</a:t>
              </a:r>
              <a:r>
                <a:rPr lang="ko-KR" altLang="en-US" b="1" dirty="0">
                  <a:solidFill>
                    <a:schemeClr val="tx1"/>
                  </a:solidFill>
                </a:rPr>
                <a:t> 스위치</a:t>
              </a:r>
            </a:p>
          </p:txBody>
        </p: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5AFF9D09-4186-FC22-835C-23652DA0686C}"/>
                </a:ext>
              </a:extLst>
            </p:cNvPr>
            <p:cNvCxnSpPr>
              <a:cxnSpLocks/>
              <a:stCxn id="46" idx="2"/>
              <a:endCxn id="89" idx="1"/>
            </p:cNvCxnSpPr>
            <p:nvPr/>
          </p:nvCxnSpPr>
          <p:spPr>
            <a:xfrm rot="16200000" flipH="1">
              <a:off x="4591157" y="2596762"/>
              <a:ext cx="299700" cy="198266"/>
            </a:xfrm>
            <a:prstGeom prst="bentConnector2">
              <a:avLst/>
            </a:prstGeom>
            <a:ln w="28575">
              <a:solidFill>
                <a:srgbClr val="3B5A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연결선: 꺾임 96">
              <a:extLst>
                <a:ext uri="{FF2B5EF4-FFF2-40B4-BE49-F238E27FC236}">
                  <a16:creationId xmlns:a16="http://schemas.microsoft.com/office/drawing/2014/main" id="{F1F31B65-7CF4-DBDB-9F72-428F4D2854F8}"/>
                </a:ext>
              </a:extLst>
            </p:cNvPr>
            <p:cNvCxnSpPr>
              <a:cxnSpLocks/>
              <a:stCxn id="89" idx="2"/>
              <a:endCxn id="2" idx="0"/>
            </p:cNvCxnSpPr>
            <p:nvPr/>
          </p:nvCxnSpPr>
          <p:spPr>
            <a:xfrm rot="5400000">
              <a:off x="5456677" y="3197852"/>
              <a:ext cx="317688" cy="127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3B5A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4CBAD094-0AE1-5A5A-1F79-5F597B3EF7F8}"/>
                </a:ext>
              </a:extLst>
            </p:cNvPr>
            <p:cNvSpPr/>
            <p:nvPr/>
          </p:nvSpPr>
          <p:spPr>
            <a:xfrm>
              <a:off x="5540751" y="3049986"/>
              <a:ext cx="683785" cy="317688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GPIO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548EB8BE-A4D0-5531-B9A1-C18642C2BD68}"/>
                </a:ext>
              </a:extLst>
            </p:cNvPr>
            <p:cNvSpPr/>
            <p:nvPr/>
          </p:nvSpPr>
          <p:spPr>
            <a:xfrm>
              <a:off x="1996257" y="5896883"/>
              <a:ext cx="1726598" cy="576064"/>
            </a:xfrm>
            <a:prstGeom prst="roundRect">
              <a:avLst/>
            </a:prstGeom>
            <a:noFill/>
            <a:ln w="38100">
              <a:solidFill>
                <a:srgbClr val="003399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24V Converter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0BCF40F4-DD34-38FB-BE56-E2C87522AC61}"/>
                </a:ext>
              </a:extLst>
            </p:cNvPr>
            <p:cNvCxnSpPr>
              <a:cxnSpLocks/>
              <a:stCxn id="26" idx="3"/>
              <a:endCxn id="51" idx="1"/>
            </p:cNvCxnSpPr>
            <p:nvPr/>
          </p:nvCxnSpPr>
          <p:spPr>
            <a:xfrm flipV="1">
              <a:off x="1360424" y="6184915"/>
              <a:ext cx="635833" cy="5172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1067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268020"/>
              </p:ext>
            </p:extLst>
          </p:nvPr>
        </p:nvGraphicFramePr>
        <p:xfrm>
          <a:off x="298210" y="1402398"/>
          <a:ext cx="8547580" cy="4438787"/>
        </p:xfrm>
        <a:graphic>
          <a:graphicData uri="http://schemas.openxmlformats.org/drawingml/2006/table">
            <a:tbl>
              <a:tblPr/>
              <a:tblGrid>
                <a:gridCol w="123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7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45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MOD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MOD-Disinfection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방역 임무를 수행하기 위한 알고리즘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MOD-Cleaning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청소 임무를 수행하기 위한 알고리즘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MOD-Delivery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배달 임무를 수행하기 위한 알고리즘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GUI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GUI-01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디스플레이에 사용자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GUI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를 띄우고 각 모듈 알고리즘에 필요한 정보를 전달한다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775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CONT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CONT-01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제어 명령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STM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과 통신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7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CONT-02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메카넘휠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Kinematics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계산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7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CONT-03 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조종기와 통신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7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CONT-STM-01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모터 제어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4340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EC9C0C35-7EBB-FAD0-D100-56DA60D7D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08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B348050-A08B-A1A0-113E-96DF24165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FB811D4-AFDC-BB9E-D5C8-0FBF5C39D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88" y="1823358"/>
            <a:ext cx="3488901" cy="42112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FB17D3-B3DA-2601-92D0-78C34371CCAE}"/>
              </a:ext>
            </a:extLst>
          </p:cNvPr>
          <p:cNvSpPr txBox="1"/>
          <p:nvPr/>
        </p:nvSpPr>
        <p:spPr>
          <a:xfrm>
            <a:off x="4716016" y="1700808"/>
            <a:ext cx="41044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방역 임무를 수행하기 위해 작성 중인 코드이다</a:t>
            </a:r>
            <a:r>
              <a:rPr lang="en-US" altLang="ko-KR" dirty="0"/>
              <a:t>. </a:t>
            </a:r>
            <a:r>
              <a:rPr lang="ko-KR" altLang="en-US" dirty="0"/>
              <a:t>더욱 정밀하고 효과적인 방역을 수행하기 위해</a:t>
            </a:r>
            <a:r>
              <a:rPr lang="en-US" altLang="ko-KR" dirty="0"/>
              <a:t> </a:t>
            </a:r>
            <a:r>
              <a:rPr lang="ko-KR" altLang="en-US" dirty="0"/>
              <a:t>문 손잡이를 인식하여 </a:t>
            </a:r>
            <a:r>
              <a:rPr lang="ko-KR" altLang="en-US" dirty="0" err="1"/>
              <a:t>소독액</a:t>
            </a:r>
            <a:r>
              <a:rPr lang="ko-KR" altLang="en-US" dirty="0"/>
              <a:t> 분사구와의 에러를 구하여 필요한 제어 값을 구하는 코드이다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PD </a:t>
            </a:r>
            <a:r>
              <a:rPr lang="ko-KR" altLang="en-US" dirty="0"/>
              <a:t>제어를 활용하며 </a:t>
            </a:r>
            <a:r>
              <a:rPr lang="en-US" altLang="ko-KR" dirty="0"/>
              <a:t>X</a:t>
            </a:r>
            <a:r>
              <a:rPr lang="ko-KR" altLang="en-US" dirty="0"/>
              <a:t>축 정렬과</a:t>
            </a:r>
            <a:r>
              <a:rPr lang="en-US" altLang="ko-KR" dirty="0"/>
              <a:t> Y</a:t>
            </a:r>
            <a:r>
              <a:rPr lang="ko-KR" altLang="en-US" dirty="0"/>
              <a:t>축 정렬 </a:t>
            </a:r>
            <a:r>
              <a:rPr lang="en-US" altLang="ko-KR" dirty="0"/>
              <a:t>2</a:t>
            </a:r>
            <a:r>
              <a:rPr lang="ko-KR" altLang="en-US" dirty="0"/>
              <a:t>단계로 수행하여 안전하고 정밀하게 임무를 수행할 수 있도록 코드를 작성하였다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459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(2)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B348050-A08B-A1A0-113E-96DF24165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FB17D3-B3DA-2601-92D0-78C34371CCAE}"/>
              </a:ext>
            </a:extLst>
          </p:cNvPr>
          <p:cNvSpPr txBox="1"/>
          <p:nvPr/>
        </p:nvSpPr>
        <p:spPr>
          <a:xfrm>
            <a:off x="5436096" y="1700808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청소 모듈을 장착하여 동작 시 주변 벽을 탐색하고 로봇의 다음 액션을 정하는 코드이다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A7B8D0-09C3-3B2B-F71C-2FDC10CBD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713603"/>
            <a:ext cx="4931649" cy="414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84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978DA02-8E04-BF07-75D9-D2B0F35623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5550" y="29066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환경 분석서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16" y="1369871"/>
            <a:ext cx="7876108" cy="469949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2EF5200-CCC6-B366-F7F1-B649E5A71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52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DD3B169-7181-A523-F9C8-1CD0C0FD0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3661C8AF-5274-ED5F-CB50-36E627F42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45" y="1520727"/>
            <a:ext cx="3186820" cy="234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D1F072F-4B13-F0D7-BAC9-E2912CDF1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0830" y="1493843"/>
            <a:ext cx="4464496" cy="234887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3034382-5651-53CD-9F1D-A2AEFF9094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2768" y="4142102"/>
            <a:ext cx="3854063" cy="296074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9C0128C-CBB5-D3A2-665C-721FD8ACCD04}"/>
              </a:ext>
            </a:extLst>
          </p:cNvPr>
          <p:cNvCxnSpPr/>
          <p:nvPr/>
        </p:nvCxnSpPr>
        <p:spPr>
          <a:xfrm>
            <a:off x="5652120" y="3212976"/>
            <a:ext cx="21602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B3687D7-3325-6E76-AD18-FF7F02252710}"/>
              </a:ext>
            </a:extLst>
          </p:cNvPr>
          <p:cNvCxnSpPr>
            <a:cxnSpLocks/>
          </p:cNvCxnSpPr>
          <p:nvPr/>
        </p:nvCxnSpPr>
        <p:spPr>
          <a:xfrm>
            <a:off x="4092768" y="3356992"/>
            <a:ext cx="9112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62C7486-050D-A244-2C5B-31D20B07FFED}"/>
              </a:ext>
            </a:extLst>
          </p:cNvPr>
          <p:cNvSpPr txBox="1"/>
          <p:nvPr/>
        </p:nvSpPr>
        <p:spPr>
          <a:xfrm>
            <a:off x="539552" y="4581128"/>
            <a:ext cx="7575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삼성은 서비스 로봇 시장에서도 가정용 서비스 로봇 시장에 주목하고 있으며 삼성이 이미 자리잡은 가전 제품 시장과의 결합을 통해 시너지 효과를 노리고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제목 12">
            <a:extLst>
              <a:ext uri="{FF2B5EF4-FFF2-40B4-BE49-F238E27FC236}">
                <a16:creationId xmlns:a16="http://schemas.microsoft.com/office/drawing/2014/main" id="{0F9D71DB-B645-94BF-A040-EEBACA201E17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환경 분석서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9774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DD3B169-7181-A523-F9C8-1CD0C0FD0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DBBB522-BD1D-4F2E-8FC4-C0D414078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97" y="1556792"/>
            <a:ext cx="3777122" cy="300812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E688DD2-A39C-2BA4-3E58-431E655961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6185" r="4675"/>
          <a:stretch/>
        </p:blipFill>
        <p:spPr>
          <a:xfrm>
            <a:off x="4701059" y="1556792"/>
            <a:ext cx="2742619" cy="304733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118FD4C-54F6-FC8D-123B-5E7B471BC877}"/>
              </a:ext>
            </a:extLst>
          </p:cNvPr>
          <p:cNvSpPr/>
          <p:nvPr/>
        </p:nvSpPr>
        <p:spPr>
          <a:xfrm>
            <a:off x="6459710" y="2439502"/>
            <a:ext cx="916177" cy="11526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035DD0-3D21-0C48-D23C-978E0C6C11B7}"/>
              </a:ext>
            </a:extLst>
          </p:cNvPr>
          <p:cNvSpPr txBox="1"/>
          <p:nvPr/>
        </p:nvSpPr>
        <p:spPr>
          <a:xfrm>
            <a:off x="539552" y="4839543"/>
            <a:ext cx="7575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LG</a:t>
            </a:r>
            <a:r>
              <a:rPr lang="ko-KR" altLang="en-US" dirty="0"/>
              <a:t>의 경우 삼성과 달리 대표적인 실내 서비스 로봇의 </a:t>
            </a:r>
            <a:r>
              <a:rPr lang="en-US" altLang="ko-KR" dirty="0"/>
              <a:t>4</a:t>
            </a:r>
            <a:r>
              <a:rPr lang="ko-KR" altLang="en-US" dirty="0"/>
              <a:t>가지 종류</a:t>
            </a:r>
            <a:r>
              <a:rPr lang="en-US" altLang="ko-KR" dirty="0"/>
              <a:t>(</a:t>
            </a:r>
            <a:r>
              <a:rPr lang="ko-KR" altLang="en-US" dirty="0"/>
              <a:t>서빙</a:t>
            </a:r>
            <a:r>
              <a:rPr lang="en-US" altLang="ko-KR" dirty="0"/>
              <a:t>, </a:t>
            </a:r>
            <a:r>
              <a:rPr lang="ko-KR" altLang="en-US" dirty="0"/>
              <a:t>방역</a:t>
            </a:r>
            <a:r>
              <a:rPr lang="en-US" altLang="ko-KR" dirty="0"/>
              <a:t>, </a:t>
            </a:r>
            <a:r>
              <a:rPr lang="ko-KR" altLang="en-US" dirty="0"/>
              <a:t>안내</a:t>
            </a:r>
            <a:r>
              <a:rPr lang="en-US" altLang="ko-KR" dirty="0"/>
              <a:t>, </a:t>
            </a:r>
            <a:r>
              <a:rPr lang="ko-KR" altLang="en-US" dirty="0"/>
              <a:t>배달</a:t>
            </a:r>
            <a:r>
              <a:rPr lang="en-US" altLang="ko-KR" dirty="0"/>
              <a:t>)</a:t>
            </a:r>
            <a:r>
              <a:rPr lang="ko-KR" altLang="en-US" dirty="0"/>
              <a:t>에 집중하고 있으며 차별화된 전략으로는 다양한 환경 솔루션을 제시한다는 점을 들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제목 12">
            <a:extLst>
              <a:ext uri="{FF2B5EF4-FFF2-40B4-BE49-F238E27FC236}">
                <a16:creationId xmlns:a16="http://schemas.microsoft.com/office/drawing/2014/main" id="{724BCBFF-62F4-8B52-6606-FCA5F941FD53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환경 분석서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99910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DD3B169-7181-A523-F9C8-1CD0C0FD0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7E2E09FD-4832-AEBF-4383-1078AF51A257}"/>
              </a:ext>
            </a:extLst>
          </p:cNvPr>
          <p:cNvGrpSpPr/>
          <p:nvPr/>
        </p:nvGrpSpPr>
        <p:grpSpPr>
          <a:xfrm>
            <a:off x="313268" y="1412776"/>
            <a:ext cx="8291180" cy="3703805"/>
            <a:chOff x="313268" y="1528339"/>
            <a:chExt cx="11703450" cy="5231680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CD41359-D050-5E95-C7BB-FDA38345B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21270" y="1528339"/>
              <a:ext cx="2488217" cy="3545588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CDF42A2B-7F92-5462-5010-CFB4ED348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48242" y="1528339"/>
              <a:ext cx="4468476" cy="3545588"/>
            </a:xfrm>
            <a:prstGeom prst="rect">
              <a:avLst/>
            </a:prstGeom>
          </p:spPr>
        </p:pic>
        <p:pic>
          <p:nvPicPr>
            <p:cNvPr id="20" name="Picture 8" descr="우아한형제들 배달의민족 서빙로봇 딜리플레이트 렌탈로 인건비 비용 감소 효과 - 프라임코스트 활용 : 네이버 블로그">
              <a:extLst>
                <a:ext uri="{FF2B5EF4-FFF2-40B4-BE49-F238E27FC236}">
                  <a16:creationId xmlns:a16="http://schemas.microsoft.com/office/drawing/2014/main" id="{F713BDE0-9805-2BE3-67B4-ABAC23BBE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68" y="1528339"/>
              <a:ext cx="4469247" cy="3541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75D0D678-57CD-4872-C532-149C98C6B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3268" y="5216720"/>
              <a:ext cx="4950050" cy="1543299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962B729E-ACED-8A93-115C-31F72632C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13358" y="5206656"/>
              <a:ext cx="4950050" cy="155336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E1E957E-3FE7-0A34-6269-C88952CA40EA}"/>
              </a:ext>
            </a:extLst>
          </p:cNvPr>
          <p:cNvSpPr txBox="1"/>
          <p:nvPr/>
        </p:nvSpPr>
        <p:spPr>
          <a:xfrm>
            <a:off x="323528" y="5373216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우아한 형제들의 경우 서빙 로봇에 집중하는 것을 알 수 있으며 로봇 보증</a:t>
            </a:r>
            <a:r>
              <a:rPr lang="en-US" altLang="ko-KR" dirty="0"/>
              <a:t>, </a:t>
            </a:r>
            <a:r>
              <a:rPr lang="ko-KR" altLang="en-US" dirty="0"/>
              <a:t>기술 지원 솔루션이라는 상품과 함께 판매중인 것을 알 수 있다</a:t>
            </a:r>
            <a:r>
              <a:rPr lang="en-US" altLang="ko-KR" dirty="0"/>
              <a:t>. </a:t>
            </a:r>
            <a:r>
              <a:rPr lang="ko-KR" altLang="en-US" dirty="0"/>
              <a:t>이러한 예시를 통해 서비스 로봇 중에서도 서빙 로봇은 시장 진출 초기 단계임을 파악할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제목 12">
            <a:extLst>
              <a:ext uri="{FF2B5EF4-FFF2-40B4-BE49-F238E27FC236}">
                <a16:creationId xmlns:a16="http://schemas.microsoft.com/office/drawing/2014/main" id="{5D0173C3-83D0-141C-A330-4B86C2D55B67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환경 분석서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743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965E45D-62B9-14FB-6987-61377E7C8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5F04F12-D232-B5C2-AB37-63E8FC2A2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831775"/>
              </p:ext>
            </p:extLst>
          </p:nvPr>
        </p:nvGraphicFramePr>
        <p:xfrm>
          <a:off x="355427" y="1630332"/>
          <a:ext cx="8433146" cy="4005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297">
                  <a:extLst>
                    <a:ext uri="{9D8B030D-6E8A-4147-A177-3AD203B41FA5}">
                      <a16:colId xmlns:a16="http://schemas.microsoft.com/office/drawing/2014/main" val="4159187869"/>
                    </a:ext>
                  </a:extLst>
                </a:gridCol>
                <a:gridCol w="1222570">
                  <a:extLst>
                    <a:ext uri="{9D8B030D-6E8A-4147-A177-3AD203B41FA5}">
                      <a16:colId xmlns:a16="http://schemas.microsoft.com/office/drawing/2014/main" val="4262005357"/>
                    </a:ext>
                  </a:extLst>
                </a:gridCol>
                <a:gridCol w="1229434">
                  <a:extLst>
                    <a:ext uri="{9D8B030D-6E8A-4147-A177-3AD203B41FA5}">
                      <a16:colId xmlns:a16="http://schemas.microsoft.com/office/drawing/2014/main" val="493136638"/>
                    </a:ext>
                  </a:extLst>
                </a:gridCol>
                <a:gridCol w="1229434">
                  <a:extLst>
                    <a:ext uri="{9D8B030D-6E8A-4147-A177-3AD203B41FA5}">
                      <a16:colId xmlns:a16="http://schemas.microsoft.com/office/drawing/2014/main" val="76245518"/>
                    </a:ext>
                  </a:extLst>
                </a:gridCol>
                <a:gridCol w="2025436">
                  <a:extLst>
                    <a:ext uri="{9D8B030D-6E8A-4147-A177-3AD203B41FA5}">
                      <a16:colId xmlns:a16="http://schemas.microsoft.com/office/drawing/2014/main" val="3640726308"/>
                    </a:ext>
                  </a:extLst>
                </a:gridCol>
                <a:gridCol w="1489975">
                  <a:extLst>
                    <a:ext uri="{9D8B030D-6E8A-4147-A177-3AD203B41FA5}">
                      <a16:colId xmlns:a16="http://schemas.microsoft.com/office/drawing/2014/main" val="169051232"/>
                    </a:ext>
                  </a:extLst>
                </a:gridCol>
              </a:tblGrid>
              <a:tr h="777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요구사항 </a:t>
                      </a:r>
                      <a:r>
                        <a:rPr lang="en-US" altLang="ko-KR" sz="1100" i="1" dirty="0"/>
                        <a:t>ID</a:t>
                      </a:r>
                      <a:endParaRPr lang="ko-KR" altLang="en-US" sz="11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요구사항명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기능 </a:t>
                      </a:r>
                      <a:r>
                        <a:rPr lang="en-US" altLang="ko-KR" sz="1100" dirty="0"/>
                        <a:t>ID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기능명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세부사항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특이사항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341463"/>
                  </a:ext>
                </a:extLst>
              </a:tr>
              <a:tr h="83619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/>
                        <a:t>UMbot</a:t>
                      </a:r>
                      <a:endParaRPr lang="ko-KR" altLang="en-US" sz="2400" b="1" dirty="0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모듈화 서비스 로봇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UMbot_platform</a:t>
                      </a:r>
                      <a:endParaRPr lang="en-US" altLang="ko-KR" sz="1100" dirty="0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기반 플랫폼 모바일 로봇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모든 모듈이 호환 가능한 자율주행 모바일 플랫폼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작동에 필요한 센서는 전부 플랫폼에서 보유함으로써 단가를 낮춘다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615258"/>
                  </a:ext>
                </a:extLst>
              </a:tr>
              <a:tr h="7778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UMbot_disinfecttion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방역 모듈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소독액</a:t>
                      </a:r>
                      <a:r>
                        <a:rPr lang="ko-KR" altLang="en-US" sz="1100" dirty="0"/>
                        <a:t> 분사를 통한 방역이 가능한 모듈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문고리를 향해 소독액을 분사하여 방역을 수행한다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390816"/>
                  </a:ext>
                </a:extLst>
              </a:tr>
              <a:tr h="7778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UMbot_delivery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배달 모듈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물건이 수납 가능하며 보안장치를 가지고 있는 모듈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잠금 장치를 통해 목적지까지 안전하게 배달물을 배달한다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962408"/>
                  </a:ext>
                </a:extLst>
              </a:tr>
              <a:tr h="83619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UMbot_cleaning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청소 모듈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바닥에 먼지를 흡입할 수 있는 모듈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벽을 따라 주행하며 흡입 모터를 사용해 바닥의 먼지를 흡입한다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886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041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C78B012-C655-DA45-A32E-44E4AF32F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75D019D8-F1E6-D130-5C9F-292AC6E81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840204"/>
              </p:ext>
            </p:extLst>
          </p:nvPr>
        </p:nvGraphicFramePr>
        <p:xfrm>
          <a:off x="251520" y="1226228"/>
          <a:ext cx="4176462" cy="4800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117601259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305067482"/>
                    </a:ext>
                  </a:extLst>
                </a:gridCol>
                <a:gridCol w="2736302">
                  <a:extLst>
                    <a:ext uri="{9D8B030D-6E8A-4147-A177-3AD203B41FA5}">
                      <a16:colId xmlns:a16="http://schemas.microsoft.com/office/drawing/2014/main" val="18294804"/>
                    </a:ext>
                  </a:extLst>
                </a:gridCol>
              </a:tblGrid>
              <a:tr h="1707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5498880"/>
                  </a:ext>
                </a:extLst>
              </a:tr>
              <a:tr h="646581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S/W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지도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로봇의 실내 자율주행을 위한 실내 지도를 작성할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4847733"/>
                  </a:ext>
                </a:extLst>
              </a:tr>
              <a:tr h="64658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위치 인식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로봇이 작성된 지도를 기반으로 본인의 위치를 인식할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572431"/>
                  </a:ext>
                </a:extLst>
              </a:tr>
              <a:tr h="64658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경로 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로봇이 작성된 지도를 기반으로 현재 위치로부터 목적지까지 효율적인 경로를 생성할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8683113"/>
                  </a:ext>
                </a:extLst>
              </a:tr>
              <a:tr h="64658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문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문손잡이 인식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로봇이 </a:t>
                      </a:r>
                      <a:r>
                        <a:rPr lang="ko-KR" altLang="en-US" sz="1000" dirty="0" err="1"/>
                        <a:t>딥러닝을</a:t>
                      </a:r>
                      <a:r>
                        <a:rPr lang="ko-KR" altLang="en-US" sz="1000" dirty="0"/>
                        <a:t> 활용하여 이미지 상에서의 문과 문 손잡이의 위치를 파악할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868461"/>
                  </a:ext>
                </a:extLst>
              </a:tr>
              <a:tr h="64658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방역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로봇이 방역 대상을 인식하고 정밀하게 접근하여 소독액을 분사하는 방식의 방역 임무를 수행할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1705590"/>
                  </a:ext>
                </a:extLst>
              </a:tr>
              <a:tr h="64658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배달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로봇이 배달을 위한 목적지를 입력 받고 물건을 보관한 상태에서 보안을 유지하며 목적지까지 도달하는 배달 임무를 수행할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9122222"/>
                  </a:ext>
                </a:extLst>
              </a:tr>
              <a:tr h="64658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청소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로봇이 벽면을 추종하면서 일정한 거리를 유지한 상태로 먼지를 흡입하며 청소 임무를 수행할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9021104"/>
                  </a:ext>
                </a:extLst>
              </a:tr>
            </a:tbl>
          </a:graphicData>
        </a:graphic>
      </p:graphicFrame>
      <p:graphicFrame>
        <p:nvGraphicFramePr>
          <p:cNvPr id="15" name="표 4">
            <a:extLst>
              <a:ext uri="{FF2B5EF4-FFF2-40B4-BE49-F238E27FC236}">
                <a16:creationId xmlns:a16="http://schemas.microsoft.com/office/drawing/2014/main" id="{25F5D03F-CA25-0335-5F65-918DEB2AA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843815"/>
              </p:ext>
            </p:extLst>
          </p:nvPr>
        </p:nvGraphicFramePr>
        <p:xfrm>
          <a:off x="4711407" y="2519389"/>
          <a:ext cx="4176462" cy="2214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117601259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305067482"/>
                    </a:ext>
                  </a:extLst>
                </a:gridCol>
                <a:gridCol w="2736302">
                  <a:extLst>
                    <a:ext uri="{9D8B030D-6E8A-4147-A177-3AD203B41FA5}">
                      <a16:colId xmlns:a16="http://schemas.microsoft.com/office/drawing/2014/main" val="18294804"/>
                    </a:ext>
                  </a:extLst>
                </a:gridCol>
              </a:tblGrid>
              <a:tr h="1707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5498880"/>
                  </a:ext>
                </a:extLst>
              </a:tr>
              <a:tr h="64658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H/W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메카넘휠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메카넘휠을</a:t>
                      </a:r>
                      <a:r>
                        <a:rPr lang="ko-KR" altLang="en-US" sz="1000" dirty="0"/>
                        <a:t> 사용하여 전진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후진 뿐 아니라 좌우로도 자연스럽게 이동이 가능하다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4847733"/>
                  </a:ext>
                </a:extLst>
              </a:tr>
              <a:tr h="64658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속도제어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각 모터마다 속도제어를 수행하여 일정한 속도를 유지하며 로봇을 제어할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572431"/>
                  </a:ext>
                </a:extLst>
              </a:tr>
              <a:tr h="64658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전류제어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모듈 등으로 인해 로봇의 전체 하중에 변화가 생기더라도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전류제어를 통해 항상 일정한 속도를 추종할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8683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130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서비스 구성도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50" b="1">
                <a:solidFill>
                  <a:schemeClr val="bg1"/>
                </a:solidFill>
                <a:latin typeface="+mn-ea"/>
                <a:cs typeface="+mj-cs"/>
              </a:rPr>
              <a:t>서비스 </a:t>
            </a:r>
            <a:r>
              <a:rPr lang="ko-KR" altLang="en-US" sz="1050" b="1" dirty="0">
                <a:solidFill>
                  <a:schemeClr val="bg1"/>
                </a:solidFill>
                <a:latin typeface="+mn-ea"/>
                <a:cs typeface="+mj-cs"/>
              </a:rPr>
              <a:t>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사용자가 로봇에 접근하여 디스플레이를 통해 목적지를 입력한다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물건을 수납함에 넣고 비밀번호를 입력한 후 출발 버튼을 클릭한다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로봇이 목적지에 도착하면 수령인이 비밀번호를 입력하고 물건을 수령한다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로봇이 기존의 위치로 복귀한다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2CC6534-4664-9C8A-F8A5-4EC04CC36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8C017285-459D-29DE-EBCF-D26141716CF3}"/>
              </a:ext>
            </a:extLst>
          </p:cNvPr>
          <p:cNvGrpSpPr/>
          <p:nvPr/>
        </p:nvGrpSpPr>
        <p:grpSpPr>
          <a:xfrm>
            <a:off x="459994" y="2494133"/>
            <a:ext cx="3816183" cy="2654843"/>
            <a:chOff x="399532" y="2233426"/>
            <a:chExt cx="3816183" cy="2654843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780B2DE-50A4-7E11-DD9D-118FFEAD1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098" y="2250989"/>
              <a:ext cx="3788617" cy="2637280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58CCDBB-FC94-6614-C2BF-0B2E53A9549E}"/>
                </a:ext>
              </a:extLst>
            </p:cNvPr>
            <p:cNvSpPr/>
            <p:nvPr/>
          </p:nvSpPr>
          <p:spPr>
            <a:xfrm>
              <a:off x="1487599" y="2531398"/>
              <a:ext cx="134088" cy="146316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2835C3F-DD4A-CBC9-2945-30D6FB105E1F}"/>
                </a:ext>
              </a:extLst>
            </p:cNvPr>
            <p:cNvSpPr/>
            <p:nvPr/>
          </p:nvSpPr>
          <p:spPr>
            <a:xfrm>
              <a:off x="2367947" y="4110367"/>
              <a:ext cx="145747" cy="14574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3BEC790F-1A63-CCAC-6F83-AD03A2CB38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3694" y="3388571"/>
              <a:ext cx="224883" cy="721796"/>
            </a:xfrm>
            <a:prstGeom prst="straightConnector1">
              <a:avLst/>
            </a:prstGeom>
            <a:ln w="53975">
              <a:solidFill>
                <a:srgbClr val="2010F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F57D4B7-2639-C7B9-EFE6-F851DC90FD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34371" y="3064317"/>
              <a:ext cx="404206" cy="324253"/>
            </a:xfrm>
            <a:prstGeom prst="straightConnector1">
              <a:avLst/>
            </a:prstGeom>
            <a:ln w="53975">
              <a:solidFill>
                <a:srgbClr val="2010F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6F625F0D-3439-BE84-73F0-E282A6A886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8097" y="3064317"/>
              <a:ext cx="666274" cy="0"/>
            </a:xfrm>
            <a:prstGeom prst="straightConnector1">
              <a:avLst/>
            </a:prstGeom>
            <a:ln w="53975">
              <a:solidFill>
                <a:srgbClr val="2010F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22366B5A-43B4-638D-E344-E92AA94D67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7052" y="2620135"/>
              <a:ext cx="111045" cy="444182"/>
            </a:xfrm>
            <a:prstGeom prst="straightConnector1">
              <a:avLst/>
            </a:prstGeom>
            <a:ln w="53975">
              <a:solidFill>
                <a:srgbClr val="2010F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002294D-66B8-05A2-F05E-A6BFDBF373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59" t="14718" r="12309" b="13771"/>
            <a:stretch/>
          </p:blipFill>
          <p:spPr>
            <a:xfrm>
              <a:off x="399532" y="2233426"/>
              <a:ext cx="3816182" cy="2637280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9CFCEE3-851A-75EB-FB4D-6B907F5D08C8}"/>
              </a:ext>
            </a:extLst>
          </p:cNvPr>
          <p:cNvSpPr txBox="1"/>
          <p:nvPr/>
        </p:nvSpPr>
        <p:spPr>
          <a:xfrm>
            <a:off x="424356" y="1628800"/>
            <a:ext cx="2699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배달 모듈</a:t>
            </a:r>
          </a:p>
        </p:txBody>
      </p:sp>
    </p:spTree>
    <p:extLst>
      <p:ext uri="{BB962C8B-B14F-4D97-AF65-F5344CB8AC3E}">
        <p14:creationId xmlns:p14="http://schemas.microsoft.com/office/powerpoint/2010/main" val="1128181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</TotalTime>
  <Words>1017</Words>
  <Application>Microsoft Office PowerPoint</Application>
  <PresentationFormat>화면 슬라이드 쇼(4:3)</PresentationFormat>
  <Paragraphs>225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G마켓 산스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문석준</cp:lastModifiedBy>
  <cp:revision>333</cp:revision>
  <dcterms:created xsi:type="dcterms:W3CDTF">2014-04-16T00:55:54Z</dcterms:created>
  <dcterms:modified xsi:type="dcterms:W3CDTF">2022-07-11T09:09:40Z</dcterms:modified>
</cp:coreProperties>
</file>