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6" r:id="rId1"/>
    <p:sldMasterId id="2147483648" r:id="rId2"/>
  </p:sldMasterIdLst>
  <p:notesMasterIdLst>
    <p:notesMasterId r:id="rId12"/>
  </p:notesMasterIdLst>
  <p:sldIdLst>
    <p:sldId id="268" r:id="rId3"/>
    <p:sldId id="269" r:id="rId4"/>
    <p:sldId id="267" r:id="rId5"/>
    <p:sldId id="270" r:id="rId6"/>
    <p:sldId id="272" r:id="rId7"/>
    <p:sldId id="271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E"/>
    <a:srgbClr val="3A3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1B527-8464-4A8D-92F6-0938425E1DA5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17411-F379-439F-96F3-025087DAA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8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:a16="http://schemas.microsoft.com/office/drawing/2014/main" id="{8888A8AD-23D5-42E1-BCF9-84785A001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79724" y="5278509"/>
            <a:ext cx="3308465" cy="4518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학번 이름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27D33FDC-59C7-4A69-90E5-95E9062B5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2354" y="1276728"/>
            <a:ext cx="8487294" cy="1330842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00007E"/>
                </a:solidFill>
              </a:defRPr>
            </a:lvl1pPr>
          </a:lstStyle>
          <a:p>
            <a:r>
              <a:rPr lang="ko-KR" altLang="en-US" dirty="0" err="1"/>
              <a:t>로봇학실험</a:t>
            </a:r>
            <a:r>
              <a:rPr lang="ko-KR" altLang="en-US" dirty="0"/>
              <a:t> </a:t>
            </a:r>
            <a:r>
              <a:rPr lang="en-US" altLang="ko-KR" dirty="0"/>
              <a:t>#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과제 양식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71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068529-0201-4542-B374-CF3767D6C26B}"/>
              </a:ext>
            </a:extLst>
          </p:cNvPr>
          <p:cNvGrpSpPr/>
          <p:nvPr userDrawn="1"/>
        </p:nvGrpSpPr>
        <p:grpSpPr>
          <a:xfrm>
            <a:off x="860449" y="1137413"/>
            <a:ext cx="3516998" cy="548390"/>
            <a:chOff x="860449" y="1137413"/>
            <a:chExt cx="3516998" cy="54839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12826A-EE3F-471F-80C0-370F455B37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60FC68-C31A-4D20-9C63-F2BBC0F4D6D8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67ECDE0-AA87-4847-835D-6FF87554390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08449" y="121774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2" name="제목 개체 틀 1">
            <a:extLst>
              <a:ext uri="{FF2B5EF4-FFF2-40B4-BE49-F238E27FC236}">
                <a16:creationId xmlns:a16="http://schemas.microsoft.com/office/drawing/2014/main" id="{282312EF-4F47-4C3D-9897-9802BFE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" name="슬라이드 번호 개체 틀 5">
            <a:extLst>
              <a:ext uri="{FF2B5EF4-FFF2-40B4-BE49-F238E27FC236}">
                <a16:creationId xmlns:a16="http://schemas.microsoft.com/office/drawing/2014/main" id="{B15F9604-CC8A-4935-81E0-8D93F3056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45E370CD-1BF7-45D4-B89E-E32391A64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0449" y="121497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2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068529-0201-4542-B374-CF3767D6C26B}"/>
              </a:ext>
            </a:extLst>
          </p:cNvPr>
          <p:cNvGrpSpPr/>
          <p:nvPr userDrawn="1"/>
        </p:nvGrpSpPr>
        <p:grpSpPr>
          <a:xfrm>
            <a:off x="860449" y="1137413"/>
            <a:ext cx="3516998" cy="548390"/>
            <a:chOff x="860449" y="1137413"/>
            <a:chExt cx="3516998" cy="54839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12826A-EE3F-471F-80C0-370F455B37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60FC68-C31A-4D20-9C63-F2BBC0F4D6D8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67ECDE0-AA87-4847-835D-6FF87554390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08449" y="121774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2" name="제목 개체 틀 1">
            <a:extLst>
              <a:ext uri="{FF2B5EF4-FFF2-40B4-BE49-F238E27FC236}">
                <a16:creationId xmlns:a16="http://schemas.microsoft.com/office/drawing/2014/main" id="{282312EF-4F47-4C3D-9897-9802BFE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" name="슬라이드 번호 개체 틀 5">
            <a:extLst>
              <a:ext uri="{FF2B5EF4-FFF2-40B4-BE49-F238E27FC236}">
                <a16:creationId xmlns:a16="http://schemas.microsoft.com/office/drawing/2014/main" id="{B15F9604-CC8A-4935-81E0-8D93F3056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45E370CD-1BF7-45D4-B89E-E32391A64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0449" y="121497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3725D0B-E3AA-411F-8C2D-C329EE0B8B3B}"/>
              </a:ext>
            </a:extLst>
          </p:cNvPr>
          <p:cNvGrpSpPr/>
          <p:nvPr userDrawn="1"/>
        </p:nvGrpSpPr>
        <p:grpSpPr>
          <a:xfrm>
            <a:off x="860449" y="2179517"/>
            <a:ext cx="3516998" cy="548390"/>
            <a:chOff x="860449" y="1137413"/>
            <a:chExt cx="3516998" cy="54839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8CE7256-E40E-4872-864F-DC5CA2006206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911B6ED-6CED-498B-B6A3-254EB304AC63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9464637B-5F83-4E21-98F8-27D34182E4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8449" y="2259850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A7925684-72F1-4D87-A5E8-E5C7F51114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0449" y="2257075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65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068529-0201-4542-B374-CF3767D6C26B}"/>
              </a:ext>
            </a:extLst>
          </p:cNvPr>
          <p:cNvGrpSpPr/>
          <p:nvPr userDrawn="1"/>
        </p:nvGrpSpPr>
        <p:grpSpPr>
          <a:xfrm>
            <a:off x="860449" y="1137413"/>
            <a:ext cx="3516998" cy="548390"/>
            <a:chOff x="860449" y="1137413"/>
            <a:chExt cx="3516998" cy="54839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12826A-EE3F-471F-80C0-370F455B37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60FC68-C31A-4D20-9C63-F2BBC0F4D6D8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67ECDE0-AA87-4847-835D-6FF87554390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08449" y="121774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2" name="제목 개체 틀 1">
            <a:extLst>
              <a:ext uri="{FF2B5EF4-FFF2-40B4-BE49-F238E27FC236}">
                <a16:creationId xmlns:a16="http://schemas.microsoft.com/office/drawing/2014/main" id="{282312EF-4F47-4C3D-9897-9802BFE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" name="슬라이드 번호 개체 틀 5">
            <a:extLst>
              <a:ext uri="{FF2B5EF4-FFF2-40B4-BE49-F238E27FC236}">
                <a16:creationId xmlns:a16="http://schemas.microsoft.com/office/drawing/2014/main" id="{B15F9604-CC8A-4935-81E0-8D93F3056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45E370CD-1BF7-45D4-B89E-E32391A64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0449" y="121497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3725D0B-E3AA-411F-8C2D-C329EE0B8B3B}"/>
              </a:ext>
            </a:extLst>
          </p:cNvPr>
          <p:cNvGrpSpPr/>
          <p:nvPr userDrawn="1"/>
        </p:nvGrpSpPr>
        <p:grpSpPr>
          <a:xfrm>
            <a:off x="860449" y="2179517"/>
            <a:ext cx="3516998" cy="548390"/>
            <a:chOff x="860449" y="1137413"/>
            <a:chExt cx="3516998" cy="54839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8CE7256-E40E-4872-864F-DC5CA2006206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911B6ED-6CED-498B-B6A3-254EB304AC63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9464637B-5F83-4E21-98F8-27D34182E4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8449" y="2259850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A7925684-72F1-4D87-A5E8-E5C7F51114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0449" y="2257075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7E2A135-732D-4345-A0C7-B60FA7CD6891}"/>
              </a:ext>
            </a:extLst>
          </p:cNvPr>
          <p:cNvGrpSpPr/>
          <p:nvPr userDrawn="1"/>
        </p:nvGrpSpPr>
        <p:grpSpPr>
          <a:xfrm>
            <a:off x="860448" y="3213231"/>
            <a:ext cx="3516998" cy="548390"/>
            <a:chOff x="860449" y="1137413"/>
            <a:chExt cx="3516998" cy="548390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8C8B788-E3F5-4AE0-9009-7FEA619B3192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9352ED4-1372-4CE5-82C2-A08BA26763BA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13FF738F-E2B0-4A13-AB27-243C040B31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08448" y="3293564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A5B362F8-491A-468D-8DB7-B817D575B8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448" y="3290789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74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068529-0201-4542-B374-CF3767D6C26B}"/>
              </a:ext>
            </a:extLst>
          </p:cNvPr>
          <p:cNvGrpSpPr/>
          <p:nvPr userDrawn="1"/>
        </p:nvGrpSpPr>
        <p:grpSpPr>
          <a:xfrm>
            <a:off x="860449" y="1137413"/>
            <a:ext cx="3516998" cy="548390"/>
            <a:chOff x="860449" y="1137413"/>
            <a:chExt cx="3516998" cy="54839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12826A-EE3F-471F-80C0-370F455B37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60FC68-C31A-4D20-9C63-F2BBC0F4D6D8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67ECDE0-AA87-4847-835D-6FF87554390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08449" y="121774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2" name="제목 개체 틀 1">
            <a:extLst>
              <a:ext uri="{FF2B5EF4-FFF2-40B4-BE49-F238E27FC236}">
                <a16:creationId xmlns:a16="http://schemas.microsoft.com/office/drawing/2014/main" id="{282312EF-4F47-4C3D-9897-9802BFE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" name="슬라이드 번호 개체 틀 5">
            <a:extLst>
              <a:ext uri="{FF2B5EF4-FFF2-40B4-BE49-F238E27FC236}">
                <a16:creationId xmlns:a16="http://schemas.microsoft.com/office/drawing/2014/main" id="{B15F9604-CC8A-4935-81E0-8D93F3056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45E370CD-1BF7-45D4-B89E-E32391A64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0449" y="121497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3725D0B-E3AA-411F-8C2D-C329EE0B8B3B}"/>
              </a:ext>
            </a:extLst>
          </p:cNvPr>
          <p:cNvGrpSpPr/>
          <p:nvPr userDrawn="1"/>
        </p:nvGrpSpPr>
        <p:grpSpPr>
          <a:xfrm>
            <a:off x="860447" y="2093349"/>
            <a:ext cx="3516998" cy="548390"/>
            <a:chOff x="860449" y="1137413"/>
            <a:chExt cx="3516998" cy="54839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8CE7256-E40E-4872-864F-DC5CA2006206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911B6ED-6CED-498B-B6A3-254EB304AC63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9464637B-5F83-4E21-98F8-27D34182E4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8447" y="2173682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A7925684-72F1-4D87-A5E8-E5C7F51114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0447" y="2170907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7E2A135-732D-4345-A0C7-B60FA7CD6891}"/>
              </a:ext>
            </a:extLst>
          </p:cNvPr>
          <p:cNvGrpSpPr/>
          <p:nvPr userDrawn="1"/>
        </p:nvGrpSpPr>
        <p:grpSpPr>
          <a:xfrm>
            <a:off x="860446" y="3047305"/>
            <a:ext cx="3516998" cy="548390"/>
            <a:chOff x="860449" y="1137413"/>
            <a:chExt cx="3516998" cy="548390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8C8B788-E3F5-4AE0-9009-7FEA619B3192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9352ED4-1372-4CE5-82C2-A08BA26763BA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13FF738F-E2B0-4A13-AB27-243C040B31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08446" y="3127638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A5B362F8-491A-468D-8DB7-B817D575B8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446" y="3124863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9447935-287C-4E37-B6C7-C0A9C9FE72CF}"/>
              </a:ext>
            </a:extLst>
          </p:cNvPr>
          <p:cNvGrpSpPr/>
          <p:nvPr userDrawn="1"/>
        </p:nvGrpSpPr>
        <p:grpSpPr>
          <a:xfrm>
            <a:off x="860445" y="4072477"/>
            <a:ext cx="3516998" cy="548390"/>
            <a:chOff x="860449" y="1137413"/>
            <a:chExt cx="3516998" cy="548390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13F1AAA-355F-4F2D-95DC-F0CF497A7362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EFF867-5172-4352-A89B-A0CFF0704E50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텍스트 개체 틀 23">
            <a:extLst>
              <a:ext uri="{FF2B5EF4-FFF2-40B4-BE49-F238E27FC236}">
                <a16:creationId xmlns:a16="http://schemas.microsoft.com/office/drawing/2014/main" id="{0C372C1E-97C7-4FBB-B102-BCEC501D2A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08445" y="4152810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2ADFF82E-CA87-4FAF-852F-B18228B947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0445" y="4150035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9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068529-0201-4542-B374-CF3767D6C26B}"/>
              </a:ext>
            </a:extLst>
          </p:cNvPr>
          <p:cNvGrpSpPr/>
          <p:nvPr userDrawn="1"/>
        </p:nvGrpSpPr>
        <p:grpSpPr>
          <a:xfrm>
            <a:off x="860449" y="1137413"/>
            <a:ext cx="3516998" cy="548390"/>
            <a:chOff x="860449" y="1137413"/>
            <a:chExt cx="3516998" cy="54839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12826A-EE3F-471F-80C0-370F455B37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60FC68-C31A-4D20-9C63-F2BBC0F4D6D8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67ECDE0-AA87-4847-835D-6FF87554390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08449" y="121774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2" name="제목 개체 틀 1">
            <a:extLst>
              <a:ext uri="{FF2B5EF4-FFF2-40B4-BE49-F238E27FC236}">
                <a16:creationId xmlns:a16="http://schemas.microsoft.com/office/drawing/2014/main" id="{282312EF-4F47-4C3D-9897-9802BFE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" name="슬라이드 번호 개체 틀 5">
            <a:extLst>
              <a:ext uri="{FF2B5EF4-FFF2-40B4-BE49-F238E27FC236}">
                <a16:creationId xmlns:a16="http://schemas.microsoft.com/office/drawing/2014/main" id="{B15F9604-CC8A-4935-81E0-8D93F3056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45E370CD-1BF7-45D4-B89E-E32391A64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0449" y="121497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3725D0B-E3AA-411F-8C2D-C329EE0B8B3B}"/>
              </a:ext>
            </a:extLst>
          </p:cNvPr>
          <p:cNvGrpSpPr/>
          <p:nvPr userDrawn="1"/>
        </p:nvGrpSpPr>
        <p:grpSpPr>
          <a:xfrm>
            <a:off x="860447" y="2020853"/>
            <a:ext cx="3516998" cy="548390"/>
            <a:chOff x="860449" y="1137413"/>
            <a:chExt cx="3516998" cy="54839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8CE7256-E40E-4872-864F-DC5CA2006206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911B6ED-6CED-498B-B6A3-254EB304AC63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9464637B-5F83-4E21-98F8-27D34182E4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8447" y="210118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A7925684-72F1-4D87-A5E8-E5C7F51114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0447" y="209841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7E2A135-732D-4345-A0C7-B60FA7CD6891}"/>
              </a:ext>
            </a:extLst>
          </p:cNvPr>
          <p:cNvGrpSpPr/>
          <p:nvPr userDrawn="1"/>
        </p:nvGrpSpPr>
        <p:grpSpPr>
          <a:xfrm>
            <a:off x="860447" y="2987921"/>
            <a:ext cx="3516998" cy="548390"/>
            <a:chOff x="860449" y="1137413"/>
            <a:chExt cx="3516998" cy="548390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8C8B788-E3F5-4AE0-9009-7FEA619B3192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9352ED4-1372-4CE5-82C2-A08BA26763BA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13FF738F-E2B0-4A13-AB27-243C040B31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08447" y="3068254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A5B362F8-491A-468D-8DB7-B817D575B8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447" y="3065479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9447935-287C-4E37-B6C7-C0A9C9FE72CF}"/>
              </a:ext>
            </a:extLst>
          </p:cNvPr>
          <p:cNvGrpSpPr/>
          <p:nvPr userDrawn="1"/>
        </p:nvGrpSpPr>
        <p:grpSpPr>
          <a:xfrm>
            <a:off x="860447" y="3946599"/>
            <a:ext cx="3516998" cy="548390"/>
            <a:chOff x="860449" y="1137413"/>
            <a:chExt cx="3516998" cy="548390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13F1AAA-355F-4F2D-95DC-F0CF497A7362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EFF867-5172-4352-A89B-A0CFF0704E50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텍스트 개체 틀 23">
            <a:extLst>
              <a:ext uri="{FF2B5EF4-FFF2-40B4-BE49-F238E27FC236}">
                <a16:creationId xmlns:a16="http://schemas.microsoft.com/office/drawing/2014/main" id="{0C372C1E-97C7-4FBB-B102-BCEC501D2A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08447" y="4026932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2ADFF82E-CA87-4FAF-852F-B18228B947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0447" y="4024157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D63AB5F-1239-416D-A3F4-FEB12A45F377}"/>
              </a:ext>
            </a:extLst>
          </p:cNvPr>
          <p:cNvGrpSpPr/>
          <p:nvPr userDrawn="1"/>
        </p:nvGrpSpPr>
        <p:grpSpPr>
          <a:xfrm>
            <a:off x="860446" y="4906392"/>
            <a:ext cx="3516998" cy="548390"/>
            <a:chOff x="860449" y="1137413"/>
            <a:chExt cx="3516998" cy="548390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7A1DDF6-EE61-4168-8E1C-3698F2A6C180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A377522-C0BA-483F-A1B7-0EC793108483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95A51F68-0BC9-4788-8304-BEB941CA92F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08446" y="4986725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8BE13C96-E92B-46C2-A076-E71C741B45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0446" y="4983950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50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2F8883F-DDB0-42BE-9CAF-74E1FDCD327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400"/>
            </a:lvl1pPr>
            <a:lvl2pPr marL="685800" indent="-228600">
              <a:buFont typeface="Wingdings" panose="05000000000000000000" pitchFamily="2" charset="2"/>
              <a:buChar char="u"/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제목 개체 틀 1">
            <a:extLst>
              <a:ext uri="{FF2B5EF4-FFF2-40B4-BE49-F238E27FC236}">
                <a16:creationId xmlns:a16="http://schemas.microsoft.com/office/drawing/2014/main" id="{6D6A9D4E-01D0-43FE-9C8B-647880E8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7C04BEAE-0089-4432-A7C8-5411A715B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94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78F829-B0D5-4066-A9CF-8943A6298880}"/>
              </a:ext>
            </a:extLst>
          </p:cNvPr>
          <p:cNvSpPr/>
          <p:nvPr userDrawn="1"/>
        </p:nvSpPr>
        <p:spPr>
          <a:xfrm>
            <a:off x="1806804" y="1127650"/>
            <a:ext cx="8578391" cy="1583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dirty="0">
              <a:solidFill>
                <a:srgbClr val="00007E"/>
              </a:solidFill>
              <a:latin typeface="+mj-lt"/>
            </a:endParaRPr>
          </a:p>
        </p:txBody>
      </p:sp>
      <p:sp>
        <p:nvSpPr>
          <p:cNvPr id="10" name="텍스트 개체 틀 14">
            <a:extLst>
              <a:ext uri="{FF2B5EF4-FFF2-40B4-BE49-F238E27FC236}">
                <a16:creationId xmlns:a16="http://schemas.microsoft.com/office/drawing/2014/main" id="{EA083E94-B1A0-41AE-839D-3C77FF3293AA}"/>
              </a:ext>
            </a:extLst>
          </p:cNvPr>
          <p:cNvSpPr txBox="1">
            <a:spLocks/>
          </p:cNvSpPr>
          <p:nvPr userDrawn="1"/>
        </p:nvSpPr>
        <p:spPr>
          <a:xfrm>
            <a:off x="2434936" y="3252530"/>
            <a:ext cx="599209" cy="59889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00007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5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A58A3D2-442B-4375-AE74-321312A01FDB}"/>
              </a:ext>
            </a:extLst>
          </p:cNvPr>
          <p:cNvGrpSpPr/>
          <p:nvPr userDrawn="1"/>
        </p:nvGrpSpPr>
        <p:grpSpPr>
          <a:xfrm>
            <a:off x="214650" y="310744"/>
            <a:ext cx="434914" cy="434914"/>
            <a:chOff x="3599876" y="1726020"/>
            <a:chExt cx="434914" cy="43491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8DAE274-506A-4485-AF21-0FBE3160699B}"/>
                </a:ext>
              </a:extLst>
            </p:cNvPr>
            <p:cNvSpPr/>
            <p:nvPr userDrawn="1"/>
          </p:nvSpPr>
          <p:spPr>
            <a:xfrm>
              <a:off x="3613212" y="1740023"/>
              <a:ext cx="360000" cy="36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2619638E-65E6-4B76-BEE7-A03008187AE1}"/>
                </a:ext>
              </a:extLst>
            </p:cNvPr>
            <p:cNvSpPr/>
            <p:nvPr userDrawn="1"/>
          </p:nvSpPr>
          <p:spPr>
            <a:xfrm rot="10800000" flipH="1">
              <a:off x="3599876" y="2112644"/>
              <a:ext cx="434914" cy="45719"/>
            </a:xfrm>
            <a:prstGeom prst="parallelogram">
              <a:avLst>
                <a:gd name="adj" fmla="val 1021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A766ABE2-1D82-4D78-9E3D-C9ACBBCBFAEF}"/>
                </a:ext>
              </a:extLst>
            </p:cNvPr>
            <p:cNvSpPr/>
            <p:nvPr userDrawn="1"/>
          </p:nvSpPr>
          <p:spPr>
            <a:xfrm rot="16200000">
              <a:off x="3794474" y="1920617"/>
              <a:ext cx="434914" cy="45719"/>
            </a:xfrm>
            <a:prstGeom prst="parallelogram">
              <a:avLst>
                <a:gd name="adj" fmla="val 1021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5C9F4C4-D527-4437-B65A-EF0052576D9C}"/>
              </a:ext>
            </a:extLst>
          </p:cNvPr>
          <p:cNvCxnSpPr>
            <a:cxnSpLocks/>
          </p:cNvCxnSpPr>
          <p:nvPr userDrawn="1"/>
        </p:nvCxnSpPr>
        <p:spPr>
          <a:xfrm>
            <a:off x="407986" y="843508"/>
            <a:ext cx="11381937" cy="0"/>
          </a:xfrm>
          <a:prstGeom prst="line">
            <a:avLst/>
          </a:prstGeom>
          <a:ln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126242-4D2D-4736-B631-AE84B298AE42}"/>
              </a:ext>
            </a:extLst>
          </p:cNvPr>
          <p:cNvSpPr/>
          <p:nvPr userDrawn="1"/>
        </p:nvSpPr>
        <p:spPr>
          <a:xfrm>
            <a:off x="11789923" y="102568"/>
            <a:ext cx="402077" cy="2664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F3CB8387-7419-464B-BB62-C2E861820F6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6"/>
            <a:ext cx="1523982" cy="507994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20BC47-3E75-4C8C-AFEE-47415DD019CA}"/>
              </a:ext>
            </a:extLst>
          </p:cNvPr>
          <p:cNvCxnSpPr>
            <a:cxnSpLocks/>
          </p:cNvCxnSpPr>
          <p:nvPr userDrawn="1"/>
        </p:nvCxnSpPr>
        <p:spPr>
          <a:xfrm>
            <a:off x="1379220" y="6520502"/>
            <a:ext cx="10410703" cy="0"/>
          </a:xfrm>
          <a:prstGeom prst="line">
            <a:avLst/>
          </a:prstGeom>
          <a:ln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9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49" r:id="rId3"/>
    <p:sldLayoutId id="2147483658" r:id="rId4"/>
    <p:sldLayoutId id="2147483661" r:id="rId5"/>
    <p:sldLayoutId id="2147483655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27F7E0E3-7F27-4EFD-8409-4C3E1F4DF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9724" y="3987965"/>
            <a:ext cx="3308465" cy="1742386"/>
          </a:xfrm>
        </p:spPr>
        <p:txBody>
          <a:bodyPr/>
          <a:lstStyle/>
          <a:p>
            <a:r>
              <a:rPr lang="en-US" altLang="ko-KR" dirty="0"/>
              <a:t>2017741025 </a:t>
            </a:r>
            <a:r>
              <a:rPr lang="ko-KR" altLang="en-US" dirty="0"/>
              <a:t>장재우</a:t>
            </a:r>
            <a:endParaRPr lang="en-US" altLang="ko-KR" dirty="0"/>
          </a:p>
          <a:p>
            <a:r>
              <a:rPr lang="en-US" altLang="ko-KR" dirty="0"/>
              <a:t>2017741052 </a:t>
            </a:r>
            <a:r>
              <a:rPr lang="ko-KR" altLang="en-US" dirty="0"/>
              <a:t>최석원</a:t>
            </a:r>
            <a:endParaRPr lang="en-US" altLang="ko-KR" dirty="0"/>
          </a:p>
          <a:p>
            <a:r>
              <a:rPr lang="en-US" altLang="ko-KR" dirty="0"/>
              <a:t>2016741012 </a:t>
            </a:r>
            <a:r>
              <a:rPr lang="ko-KR" altLang="en-US" dirty="0" err="1"/>
              <a:t>문석준</a:t>
            </a:r>
            <a:endParaRPr lang="en-US" altLang="ko-KR" dirty="0"/>
          </a:p>
          <a:p>
            <a:r>
              <a:rPr lang="en-US" altLang="ko-KR" dirty="0"/>
              <a:t>2017741021 </a:t>
            </a:r>
            <a:r>
              <a:rPr lang="ko-KR" altLang="en-US" dirty="0" err="1"/>
              <a:t>김태겸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98B59C-E3EF-48EB-9828-C6E7EC62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Weekly Report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82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EEA07C1-C598-483A-8A62-0B9EF05449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Mecanum</a:t>
            </a:r>
            <a:r>
              <a:rPr lang="en-US" altLang="ko-KR" dirty="0"/>
              <a:t> Wheel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0959B68-A441-4F0C-83FC-89ABAE22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AE6E44-FCCB-47B9-A2B4-4E97633E5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D90D85-20DF-4F2D-AB6F-C6CFBCD4C0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A1DAB26-7FEC-46B7-B32A-6EA35D9D53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08447" y="2173682"/>
            <a:ext cx="3193339" cy="375486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Hardware Design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D00E44A-E22D-4EC0-90BD-A88AF4B98E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593936-E3C3-46CD-920D-84E010158F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08446" y="3127638"/>
            <a:ext cx="3193339" cy="375486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Hardware Design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B40DCB9-9895-4185-9726-EF28DE1087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33CA17E2-F7CF-4B4D-B9CB-BC3CFE605A9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Scenario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D0969813-BB29-4CA0-8EE2-56B53266A3C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54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B6A70BB-6A52-4105-8EED-F7BFC6E3A38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Movements to any directions</a:t>
            </a:r>
          </a:p>
          <a:p>
            <a:r>
              <a:rPr lang="en-US" altLang="ko-KR" dirty="0"/>
              <a:t>Easy to rotation in place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C678B7-3775-4D2E-AD63-4D2A4BD5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Mecanum</a:t>
            </a:r>
            <a:r>
              <a:rPr lang="en-US" altLang="ko-KR" dirty="0"/>
              <a:t> Wheel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D4E7D6-E098-4E86-8D8D-6A1DEE58D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188AC8-4FEC-46BE-B860-EEA962B54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457" y="2560688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39F6EC-50C7-459D-82BC-E417AB03B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243" y="256068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45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1ED632E-8583-4E06-A140-2349C45E517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Problem about existing robots</a:t>
            </a:r>
          </a:p>
          <a:p>
            <a:pPr lvl="1"/>
            <a:r>
              <a:rPr lang="en-US" altLang="ko-KR" dirty="0"/>
              <a:t>One robot, one purpose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0F94847-ABCC-4D79-A7DB-26A0E841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Hardware Design 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4470C4-E990-464C-A033-E1A14E88C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2052" name="Picture 4" descr="로보티즈, 일반 자율주행 로봇 배송 서비스 실시">
            <a:extLst>
              <a:ext uri="{FF2B5EF4-FFF2-40B4-BE49-F238E27FC236}">
                <a16:creationId xmlns:a16="http://schemas.microsoft.com/office/drawing/2014/main" id="{62C26D53-B5D0-43C5-B10B-8D4CCBF3D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38" y="3095878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ECA0C95-0FBC-4B43-92D2-A5464D43F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064" y="2975266"/>
            <a:ext cx="3931491" cy="262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57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1ED632E-8583-4E06-A140-2349C45E517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Delivery + Disinfection = Focus on Multipurpose</a:t>
            </a:r>
          </a:p>
          <a:p>
            <a:pPr lvl="1"/>
            <a:r>
              <a:rPr lang="en-US" altLang="ko-KR" dirty="0"/>
              <a:t>Delivery</a:t>
            </a:r>
          </a:p>
          <a:p>
            <a:pPr lvl="2"/>
            <a:r>
              <a:rPr lang="en-US" altLang="ko-KR" dirty="0"/>
              <a:t>Food, paper or some packages</a:t>
            </a:r>
          </a:p>
          <a:p>
            <a:pPr lvl="2"/>
            <a:r>
              <a:rPr lang="en-US" altLang="ko-KR" dirty="0"/>
              <a:t>Separated container</a:t>
            </a:r>
          </a:p>
          <a:p>
            <a:pPr lvl="3"/>
            <a:r>
              <a:rPr lang="en-US" altLang="ko-KR" dirty="0"/>
              <a:t>Food</a:t>
            </a:r>
          </a:p>
          <a:p>
            <a:pPr lvl="3"/>
            <a:r>
              <a:rPr lang="en-US" altLang="ko-KR" dirty="0"/>
              <a:t>Package or paper(no food)</a:t>
            </a:r>
          </a:p>
          <a:p>
            <a:pPr lvl="1"/>
            <a:r>
              <a:rPr lang="en-US" altLang="ko-KR" dirty="0"/>
              <a:t>Disinfection</a:t>
            </a:r>
          </a:p>
          <a:p>
            <a:pPr lvl="2"/>
            <a:r>
              <a:rPr lang="en-US" altLang="ko-KR" dirty="0"/>
              <a:t>Air cleaner</a:t>
            </a:r>
          </a:p>
          <a:p>
            <a:pPr lvl="2"/>
            <a:r>
              <a:rPr lang="en-US" altLang="ko-KR" dirty="0"/>
              <a:t>Detect doorknob and spray disinfectant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0F94847-ABCC-4D79-A7DB-26A0E841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Hardware Design 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4470C4-E990-464C-A033-E1A14E88C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ECD7D6-627A-4304-B97F-EEC90FFE3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166" y="1630627"/>
            <a:ext cx="3277509" cy="24427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814304-7F20-4C6D-A194-061B6C40C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169" y="4043675"/>
            <a:ext cx="3490271" cy="244275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68A046-6C9F-4466-8E3F-2378C59AFE8A}"/>
              </a:ext>
            </a:extLst>
          </p:cNvPr>
          <p:cNvSpPr/>
          <p:nvPr/>
        </p:nvSpPr>
        <p:spPr>
          <a:xfrm>
            <a:off x="8722100" y="1253331"/>
            <a:ext cx="1431639" cy="10618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Spray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Air cleaner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8E62A02-07F6-4260-A155-342480F131C6}"/>
              </a:ext>
            </a:extLst>
          </p:cNvPr>
          <p:cNvSpPr/>
          <p:nvPr/>
        </p:nvSpPr>
        <p:spPr>
          <a:xfrm>
            <a:off x="8828484" y="3777142"/>
            <a:ext cx="1431639" cy="10618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Spray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Air cleaner</a:t>
            </a:r>
          </a:p>
        </p:txBody>
      </p:sp>
    </p:spTree>
    <p:extLst>
      <p:ext uri="{BB962C8B-B14F-4D97-AF65-F5344CB8AC3E}">
        <p14:creationId xmlns:p14="http://schemas.microsoft.com/office/powerpoint/2010/main" val="264523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1ED632E-8583-4E06-A140-2349C45E517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Problem about existing robots</a:t>
            </a:r>
          </a:p>
          <a:p>
            <a:pPr lvl="1"/>
            <a:r>
              <a:rPr lang="en-US" altLang="ko-KR" dirty="0"/>
              <a:t>Fixed hardware and uncomfortable pose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0F94847-ABCC-4D79-A7DB-26A0E841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Hardware Design 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4470C4-E990-464C-A033-E1A14E88C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3074" name="Picture 2" descr="사진 세상] &amp;quot;이젠 음식 배달도 자율주행 로봇에 맡기세요&amp;quot;">
            <a:extLst>
              <a:ext uri="{FF2B5EF4-FFF2-40B4-BE49-F238E27FC236}">
                <a16:creationId xmlns:a16="http://schemas.microsoft.com/office/drawing/2014/main" id="{C1E257F3-BFF4-41C1-9C4A-8FC75C792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40878"/>
            <a:ext cx="3097965" cy="206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음식 배달 로봇 상용화 : 한글과컴퓨터">
            <a:extLst>
              <a:ext uri="{FF2B5EF4-FFF2-40B4-BE49-F238E27FC236}">
                <a16:creationId xmlns:a16="http://schemas.microsoft.com/office/drawing/2014/main" id="{3A67D110-6A20-4093-88AC-6031D6005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833" y="2749312"/>
            <a:ext cx="2571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르포) 배달의민족 &amp;#39;캠퍼스 로봇&amp;#39; 절반의 성공, 로봇 오퍼레이터 없이 혼자 주행해야">
            <a:extLst>
              <a:ext uri="{FF2B5EF4-FFF2-40B4-BE49-F238E27FC236}">
                <a16:creationId xmlns:a16="http://schemas.microsoft.com/office/drawing/2014/main" id="{D24DAB01-CA1A-41A2-A101-E09A39FA4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385" y="3658467"/>
            <a:ext cx="3857228" cy="182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3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1ED632E-8583-4E06-A140-2349C45E517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Focus on just Delivery and Usability</a:t>
            </a:r>
          </a:p>
          <a:p>
            <a:pPr lvl="1"/>
            <a:r>
              <a:rPr lang="en-US" altLang="ko-KR" dirty="0"/>
              <a:t>Liftable container</a:t>
            </a:r>
          </a:p>
          <a:p>
            <a:pPr lvl="2"/>
            <a:r>
              <a:rPr lang="en-US" altLang="ko-KR" dirty="0"/>
              <a:t>While moving</a:t>
            </a:r>
          </a:p>
          <a:p>
            <a:pPr lvl="3"/>
            <a:r>
              <a:rPr lang="en-US" altLang="ko-KR" dirty="0"/>
              <a:t>Lift-down container</a:t>
            </a:r>
          </a:p>
          <a:p>
            <a:pPr lvl="3"/>
            <a:r>
              <a:rPr lang="en-US" altLang="ko-KR" dirty="0"/>
              <a:t>Sustain stability when moving</a:t>
            </a:r>
          </a:p>
          <a:p>
            <a:pPr lvl="2"/>
            <a:r>
              <a:rPr lang="en-US" altLang="ko-KR" dirty="0"/>
              <a:t>While put on / pick up</a:t>
            </a:r>
          </a:p>
          <a:p>
            <a:pPr lvl="3"/>
            <a:r>
              <a:rPr lang="en-US" altLang="ko-KR" dirty="0"/>
              <a:t>Lift-up container</a:t>
            </a:r>
          </a:p>
          <a:p>
            <a:pPr lvl="3"/>
            <a:r>
              <a:rPr lang="en-US" altLang="ko-KR" dirty="0"/>
              <a:t>More convenience for user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0F94847-ABCC-4D79-A7DB-26A0E841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Hardware Design 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4470C4-E990-464C-A033-E1A14E88C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DFEAD3-E246-4EE3-BF78-B8DA985D7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181" y="995635"/>
            <a:ext cx="4116309" cy="26815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8EF05A-925A-4404-921D-EB112823C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042" y="3677195"/>
            <a:ext cx="4102448" cy="2681559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7BDD868-B5EE-4E20-844B-4CB6398DAA29}"/>
              </a:ext>
            </a:extLst>
          </p:cNvPr>
          <p:cNvSpPr/>
          <p:nvPr/>
        </p:nvSpPr>
        <p:spPr>
          <a:xfrm>
            <a:off x="8316118" y="1555442"/>
            <a:ext cx="1146434" cy="42021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package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DA9F623-DF7A-45B8-87AF-F216B9DC13E8}"/>
              </a:ext>
            </a:extLst>
          </p:cNvPr>
          <p:cNvSpPr/>
          <p:nvPr/>
        </p:nvSpPr>
        <p:spPr>
          <a:xfrm>
            <a:off x="8316105" y="3871020"/>
            <a:ext cx="1146434" cy="42021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package</a:t>
            </a:r>
          </a:p>
        </p:txBody>
      </p:sp>
    </p:spTree>
    <p:extLst>
      <p:ext uri="{BB962C8B-B14F-4D97-AF65-F5344CB8AC3E}">
        <p14:creationId xmlns:p14="http://schemas.microsoft.com/office/powerpoint/2010/main" val="190377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7F9A73A-A15F-41DE-B05B-5099ECB13DA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Common Action</a:t>
            </a:r>
          </a:p>
          <a:p>
            <a:pPr lvl="1"/>
            <a:r>
              <a:rPr lang="en-US" altLang="ko-KR" dirty="0"/>
              <a:t>Stay and wait user at fixed location(and charging)</a:t>
            </a:r>
          </a:p>
          <a:p>
            <a:pPr lvl="1"/>
            <a:r>
              <a:rPr lang="en-US" altLang="ko-KR" dirty="0"/>
              <a:t>User inputs delivery command</a:t>
            </a:r>
          </a:p>
          <a:p>
            <a:pPr lvl="1"/>
            <a:r>
              <a:rPr lang="en-US" altLang="ko-KR" dirty="0"/>
              <a:t>Move to destination, complete mission and come back to station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For Design 1</a:t>
            </a:r>
          </a:p>
          <a:p>
            <a:pPr lvl="1"/>
            <a:r>
              <a:rPr lang="en-US" altLang="ko-KR" dirty="0"/>
              <a:t>No delivery command / At fixed time</a:t>
            </a:r>
          </a:p>
          <a:p>
            <a:pPr lvl="2"/>
            <a:r>
              <a:rPr lang="en-US" altLang="ko-KR" dirty="0"/>
              <a:t>Move around a floor and spray disinfectant on the doorknob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For Design 2</a:t>
            </a:r>
          </a:p>
          <a:p>
            <a:pPr lvl="1"/>
            <a:r>
              <a:rPr lang="en-US" altLang="ko-KR" dirty="0"/>
              <a:t>Detect human and check recipient when executing delivery</a:t>
            </a:r>
          </a:p>
          <a:p>
            <a:pPr lvl="2"/>
            <a:r>
              <a:rPr lang="en-US" altLang="ko-KR" dirty="0"/>
              <a:t>If detect recipient, hand over package without going destination and return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F9CBD6E-96E6-42C4-9BC8-053F0F7E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Scenario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5E2932-7C21-4C21-BFB0-29E380FBB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11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E28FB3E-3D96-4210-8D1F-94BD8F50F29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807296" y="2787304"/>
            <a:ext cx="4577408" cy="128339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7200" dirty="0"/>
              <a:t>Thank you</a:t>
            </a:r>
            <a:endParaRPr lang="ko-KR" altLang="en-US" sz="7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0633681-4DD1-49A5-9BAC-000112FD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3CB485-01C5-4AD8-BA64-FD6AAB781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231268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로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220</Words>
  <Application>Microsoft Office PowerPoint</Application>
  <PresentationFormat>와이드스크린</PresentationFormat>
  <Paragraphs>73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Wingdings</vt:lpstr>
      <vt:lpstr>제목</vt:lpstr>
      <vt:lpstr>로실 테마</vt:lpstr>
      <vt:lpstr>Weekly Report</vt:lpstr>
      <vt:lpstr>Index</vt:lpstr>
      <vt:lpstr>Mecanum Wheel</vt:lpstr>
      <vt:lpstr>Hardware Design 1</vt:lpstr>
      <vt:lpstr>Hardware Design 1</vt:lpstr>
      <vt:lpstr>Hardware Design 2</vt:lpstr>
      <vt:lpstr>Hardware Design 2</vt:lpstr>
      <vt:lpstr>Scenario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문석준</dc:creator>
  <cp:lastModifiedBy>M SJ</cp:lastModifiedBy>
  <cp:revision>122</cp:revision>
  <dcterms:created xsi:type="dcterms:W3CDTF">2021-03-12T05:32:12Z</dcterms:created>
  <dcterms:modified xsi:type="dcterms:W3CDTF">2022-01-19T15:24:23Z</dcterms:modified>
</cp:coreProperties>
</file>