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F4B183"/>
    <a:srgbClr val="CFD5EA"/>
    <a:srgbClr val="E9EBF5"/>
    <a:srgbClr val="AEAFB4"/>
    <a:srgbClr val="B3927B"/>
    <a:srgbClr val="ED7D31"/>
    <a:srgbClr val="B078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36989-92C9-4791-B88E-B5FE487FE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31B0A6-B9A0-4965-B96B-CA60CF4DE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EA8A0-78CE-4730-BD85-83413321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DD830-E4F3-4865-9ED5-D75F483C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169D9-1B1B-4268-B758-F8267E5F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4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8C40D-3826-40D6-9456-EE05FF0C4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5D8D65-0E36-406E-AC3E-A4E3F8DE9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2D9EDD-9747-4E18-BECD-D045815DE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4703F-4C52-479D-940C-1538B796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AF265B-5816-4071-800B-61889148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14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3DCBCE-AEDC-460E-9ED8-C71A721CD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F70A5F-FBC2-4E1A-8C4C-3FA9C116B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A62FD-3598-43E3-A80A-4B8E2E0F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1E9E3-68C7-4B93-B0F7-E9610F05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BE522B-317F-4B97-9E0A-75B1563E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1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F3787-E62D-4A70-9E8A-3212BF98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4A74E-21DD-4D7F-94F6-E16B701D9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CC2E-FFD8-4EB5-B8B4-0C0D9627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21E06-8FF5-4A57-9D11-808659AE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71174-DC40-4598-9E09-CE7A52DB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55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36647-849A-4235-A97F-123122E1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532344-0087-487A-BD89-AAD896384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25B0F-8B82-4AF0-87DC-FF9AAFEA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BB424-D428-4DCB-8DF7-46017F46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655DE4-7427-4755-863B-53B5EA48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32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4AD24-2D27-418F-AF44-3E4EF925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036EE-31E0-4016-804E-64DA0EA81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2E3619-DB80-411A-9F53-5114417C6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9D4806-52C4-4BDB-8AA6-31E2E14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125AF7-B7DE-4DB9-9D00-1E5B1A97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E50651-4552-4B4E-BB8D-CD9CDA19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17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87EFF-DEB5-4EE7-A83F-24495270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414813-CEF1-49E8-801B-F01669555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A629F9-985B-46DE-9542-F32F16499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C39B8B-823E-4264-8CE6-0ADE63126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A078D4-84D5-49C4-AD12-2F26B189E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3993FC-E60C-44E7-A8F2-67A5DCD7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FD4A03-27C9-4E83-A137-05DD584A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E54456-0CC4-47AD-8E4F-3474AE6A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9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E1409-EDC9-4099-AB22-08C1271B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16E76D-188B-4D36-B38B-158A08FF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047E33-35B1-4867-A3E9-E247DBD4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4037DF-2A76-40AB-905F-3097A267F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8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99727C-CABC-4F41-ADB9-E25B6AEFE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B284E3-72A2-467B-83C5-51DF64CC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E909DC-4857-43E6-843B-92DC8BC9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20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2A8FB-58E4-4A82-BB44-4676808D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F18879-9CD5-48FD-B16C-2AA388A83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5B2795-8DBE-4BD0-94E7-BC25666D6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0B05DC-322D-4016-B21C-5ABC1B57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2CF2A-FAE0-454F-A36B-018DF8462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3D7898-1168-468D-BBEF-B1CD1D32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4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0FB00-FF89-4A15-AA4B-A81711C27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02761F-11C3-4441-99E7-BCF225593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2DAA2A-34FA-44B3-9ECA-A4ECFB751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F57297-50F3-4CA5-A36A-118F8A736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DA3F-6236-4EB7-A29E-6D08A450910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4BF91A-8F88-49FF-81A7-D542AF6C0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84C9EF-9880-4B3F-98C3-8CA02DD1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21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5C9B30-9B22-4817-AEBC-380C94CF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0D4534-F623-42FC-A75A-2F5F43413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F0C28-64F4-4E3E-88E5-315C96B76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1DA3F-6236-4EB7-A29E-6D08A450910B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B316A-D1A7-43A6-B2C3-2228EF85A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E61DCF-BA9D-40CF-BD2B-5FE3F2B64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5861D-B6AD-4B46-AF6A-C517699C4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4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7E4209B6-B6EC-4531-8074-BCC78F1A4E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0775199"/>
                  </p:ext>
                </p:extLst>
              </p:nvPr>
            </p:nvGraphicFramePr>
            <p:xfrm>
              <a:off x="470966" y="45719"/>
              <a:ext cx="9646425" cy="61621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46">
                      <a:extLst>
                        <a:ext uri="{9D8B030D-6E8A-4147-A177-3AD203B41FA5}">
                          <a16:colId xmlns:a16="http://schemas.microsoft.com/office/drawing/2014/main" val="3695139699"/>
                        </a:ext>
                      </a:extLst>
                    </a:gridCol>
                    <a:gridCol w="1591594">
                      <a:extLst>
                        <a:ext uri="{9D8B030D-6E8A-4147-A177-3AD203B41FA5}">
                          <a16:colId xmlns:a16="http://schemas.microsoft.com/office/drawing/2014/main" val="3270448207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2700927802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2274918419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883694053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615473470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4229526744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3116491015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2846500718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980323252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2509700483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3742751936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2106125871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3817062475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2473502924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554001325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4247617621"/>
                        </a:ext>
                      </a:extLst>
                    </a:gridCol>
                  </a:tblGrid>
                  <a:tr h="298168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진행 목표</a:t>
                          </a:r>
                          <a:endParaRPr lang="en-US" altLang="ko-KR" sz="1200" dirty="0"/>
                        </a:p>
                        <a:p>
                          <a:pPr algn="ctr" latinLnBrk="1"/>
                          <a:r>
                            <a:rPr lang="en-US" altLang="ko-KR" sz="1200" dirty="0"/>
                            <a:t>HW Team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3M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/>
                            <a:t>4M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5M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8902404"/>
                      </a:ext>
                    </a:extLst>
                  </a:tr>
                  <a:tr h="298168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4w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5w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4w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5w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4w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5w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69577917"/>
                      </a:ext>
                    </a:extLst>
                  </a:tr>
                  <a:tr h="39755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dirty="0"/>
                            <a:t>Hardware  </a:t>
                          </a:r>
                          <a:r>
                            <a:rPr lang="ko-KR" altLang="en-US" sz="900" b="1" dirty="0"/>
                            <a:t>제작</a:t>
                          </a:r>
                          <a:endParaRPr lang="en-US" altLang="ko-KR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dirty="0"/>
                            <a:t>Mobile platform</a:t>
                          </a:r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9386759"/>
                      </a:ext>
                    </a:extLst>
                  </a:tr>
                  <a:tr h="397557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Hardware Design</a:t>
                          </a:r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4B18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4B18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4B18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4B18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4B18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4B18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4B18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F4B18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F4B18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4B18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8440483"/>
                      </a:ext>
                    </a:extLst>
                  </a:tr>
                  <a:tr h="397557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800" dirty="0"/>
                            <a:t>Circuit Design</a:t>
                          </a:r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4143138"/>
                      </a:ext>
                    </a:extLst>
                  </a:tr>
                  <a:tr h="39755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dirty="0"/>
                            <a:t>Controller Design</a:t>
                          </a:r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dirty="0"/>
                            <a:t>Motor Control</a:t>
                          </a:r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518446"/>
                      </a:ext>
                    </a:extLst>
                  </a:tr>
                  <a:tr h="397557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Current control</a:t>
                          </a:r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934663"/>
                      </a:ext>
                    </a:extLst>
                  </a:tr>
                  <a:tr h="397557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Velocity control</a:t>
                          </a:r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8493815"/>
                      </a:ext>
                    </a:extLst>
                  </a:tr>
                  <a:tr h="397557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ko-KR" altLang="en-US" sz="800" b="0" i="1" smtClean="0">
                                  <a:latin typeface="Cambria Math" panose="02040503050406030204" pitchFamily="18" charset="0"/>
                                </a:rPr>
                                <m:t>제</m:t>
                              </m:r>
                            </m:oMath>
                          </a14:m>
                          <a:r>
                            <a:rPr lang="ko-KR" altLang="en-US" sz="800" dirty="0"/>
                            <a:t>어</a:t>
                          </a:r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5871411"/>
                      </a:ext>
                    </a:extLst>
                  </a:tr>
                  <a:tr h="397557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800" dirty="0"/>
                            <a:t>Hardware test</a:t>
                          </a:r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297571"/>
                      </a:ext>
                    </a:extLst>
                  </a:tr>
                  <a:tr h="39755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dirty="0"/>
                            <a:t>Module </a:t>
                          </a:r>
                          <a:r>
                            <a:rPr lang="ko-KR" altLang="en-US" sz="900" b="1" dirty="0"/>
                            <a:t>제작</a:t>
                          </a:r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dirty="0"/>
                            <a:t>Total three modules</a:t>
                          </a:r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369839"/>
                      </a:ext>
                    </a:extLst>
                  </a:tr>
                  <a:tr h="397557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Delivery</a:t>
                          </a:r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F4B18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F4B18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5482104"/>
                      </a:ext>
                    </a:extLst>
                  </a:tr>
                  <a:tr h="397557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Disinfection</a:t>
                          </a:r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F4B18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F4B18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7168873"/>
                      </a:ext>
                    </a:extLst>
                  </a:tr>
                  <a:tr h="397557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Cleaning</a:t>
                          </a:r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F4B18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F4B18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8859131"/>
                      </a:ext>
                    </a:extLst>
                  </a:tr>
                  <a:tr h="39755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통신</a:t>
                          </a:r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dirty="0"/>
                            <a:t>MCU and Xavier</a:t>
                          </a:r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4149077"/>
                      </a:ext>
                    </a:extLst>
                  </a:tr>
                  <a:tr h="397557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Cortex-Xavier</a:t>
                          </a:r>
                        </a:p>
                        <a:p>
                          <a:pPr algn="ctr" latinLnBrk="1"/>
                          <a:r>
                            <a:rPr lang="en-US" altLang="ko-KR" sz="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Communication</a:t>
                          </a:r>
                          <a:endParaRPr lang="ko-KR" altLang="en-US" sz="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55993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7E4209B6-B6EC-4531-8074-BCC78F1A4E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0775199"/>
                  </p:ext>
                </p:extLst>
              </p:nvPr>
            </p:nvGraphicFramePr>
            <p:xfrm>
              <a:off x="470966" y="45719"/>
              <a:ext cx="9646425" cy="61621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46">
                      <a:extLst>
                        <a:ext uri="{9D8B030D-6E8A-4147-A177-3AD203B41FA5}">
                          <a16:colId xmlns:a16="http://schemas.microsoft.com/office/drawing/2014/main" val="3695139699"/>
                        </a:ext>
                      </a:extLst>
                    </a:gridCol>
                    <a:gridCol w="1591594">
                      <a:extLst>
                        <a:ext uri="{9D8B030D-6E8A-4147-A177-3AD203B41FA5}">
                          <a16:colId xmlns:a16="http://schemas.microsoft.com/office/drawing/2014/main" val="3270448207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2700927802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2274918419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883694053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615473470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4229526744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3116491015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2846500718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980323252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2509700483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3742751936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2106125871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3817062475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2473502924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554001325"/>
                        </a:ext>
                      </a:extLst>
                    </a:gridCol>
                    <a:gridCol w="477719">
                      <a:extLst>
                        <a:ext uri="{9D8B030D-6E8A-4147-A177-3AD203B41FA5}">
                          <a16:colId xmlns:a16="http://schemas.microsoft.com/office/drawing/2014/main" val="4247617621"/>
                        </a:ext>
                      </a:extLst>
                    </a:gridCol>
                  </a:tblGrid>
                  <a:tr h="298168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진행 목표</a:t>
                          </a:r>
                          <a:endParaRPr lang="en-US" altLang="ko-KR" sz="1200" dirty="0"/>
                        </a:p>
                        <a:p>
                          <a:pPr algn="ctr" latinLnBrk="1"/>
                          <a:r>
                            <a:rPr lang="en-US" altLang="ko-KR" sz="1200" dirty="0"/>
                            <a:t>HW Team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3M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/>
                            <a:t>4M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5M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8902404"/>
                      </a:ext>
                    </a:extLst>
                  </a:tr>
                  <a:tr h="298168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4w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5w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4w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5w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2w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3w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4w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5w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69577917"/>
                      </a:ext>
                    </a:extLst>
                  </a:tr>
                  <a:tr h="39755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dirty="0"/>
                            <a:t>Hardware  </a:t>
                          </a:r>
                          <a:r>
                            <a:rPr lang="ko-KR" altLang="en-US" sz="900" b="1" dirty="0"/>
                            <a:t>제작</a:t>
                          </a:r>
                          <a:endParaRPr lang="en-US" altLang="ko-KR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dirty="0"/>
                            <a:t>Mobile platform</a:t>
                          </a:r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9386759"/>
                      </a:ext>
                    </a:extLst>
                  </a:tr>
                  <a:tr h="397557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Hardware Design</a:t>
                          </a:r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4B18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4B18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4B18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4B18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4B18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4B18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4B18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F4B18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F4B18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4B18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8440483"/>
                      </a:ext>
                    </a:extLst>
                  </a:tr>
                  <a:tr h="397557">
                    <a:tc>
                      <a:txBody>
                        <a:bodyPr/>
                        <a:lstStyle/>
                        <a:p>
                          <a:pPr algn="ctr" latinLnBrk="1"/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800" dirty="0"/>
                            <a:t>Circuit Design</a:t>
                          </a:r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 altLang="en-US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4143138"/>
                      </a:ext>
                    </a:extLst>
                  </a:tr>
                  <a:tr h="39755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dirty="0"/>
                            <a:t>Controller Design</a:t>
                          </a:r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dirty="0"/>
                            <a:t>Motor Control</a:t>
                          </a:r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518446"/>
                      </a:ext>
                    </a:extLst>
                  </a:tr>
                  <a:tr h="397557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Current control</a:t>
                          </a:r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0934663"/>
                      </a:ext>
                    </a:extLst>
                  </a:tr>
                  <a:tr h="397557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Velocity control</a:t>
                          </a:r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8493815"/>
                      </a:ext>
                    </a:extLst>
                  </a:tr>
                  <a:tr h="397557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322" t="-755385" r="-452107" b="-70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5871411"/>
                      </a:ext>
                    </a:extLst>
                  </a:tr>
                  <a:tr h="397557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800" dirty="0"/>
                            <a:t>Hardware test</a:t>
                          </a:r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297571"/>
                      </a:ext>
                    </a:extLst>
                  </a:tr>
                  <a:tr h="39755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dirty="0"/>
                            <a:t>Module </a:t>
                          </a:r>
                          <a:r>
                            <a:rPr lang="ko-KR" altLang="en-US" sz="900" b="1" dirty="0"/>
                            <a:t>제작</a:t>
                          </a:r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dirty="0"/>
                            <a:t>Total three modules</a:t>
                          </a:r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369839"/>
                      </a:ext>
                    </a:extLst>
                  </a:tr>
                  <a:tr h="397557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Delivery</a:t>
                          </a:r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F4B18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F4B18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5482104"/>
                      </a:ext>
                    </a:extLst>
                  </a:tr>
                  <a:tr h="397557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Disinfection</a:t>
                          </a:r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F4B18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F4B18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7168873"/>
                      </a:ext>
                    </a:extLst>
                  </a:tr>
                  <a:tr h="397557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/>
                            <a:t>Cleaning</a:t>
                          </a:r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F4B18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F4B18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8859131"/>
                      </a:ext>
                    </a:extLst>
                  </a:tr>
                  <a:tr h="39755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900" b="1" dirty="0"/>
                            <a:t>통신</a:t>
                          </a:r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900" b="1" dirty="0"/>
                            <a:t>MCU and Xavier</a:t>
                          </a:r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900" b="1" dirty="0"/>
                        </a:p>
                      </a:txBody>
                      <a:tcPr anchor="ctr">
                        <a:solidFill>
                          <a:srgbClr val="CFD5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4149077"/>
                      </a:ext>
                    </a:extLst>
                  </a:tr>
                  <a:tr h="397557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Cortex-Xavier</a:t>
                          </a:r>
                        </a:p>
                        <a:p>
                          <a:pPr algn="ctr" latinLnBrk="1"/>
                          <a:r>
                            <a:rPr lang="en-US" altLang="ko-KR" sz="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Communication</a:t>
                          </a:r>
                          <a:endParaRPr lang="ko-KR" altLang="en-US" sz="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:endParaRPr lang="en-US" altLang="ko-KR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FFD9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800" dirty="0"/>
                        </a:p>
                      </a:txBody>
                      <a:tcPr anchor="ctr">
                        <a:solidFill>
                          <a:srgbClr val="E9EB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559935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2D6928C-F5E8-4BA1-9E0D-44B7FCAE0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707436"/>
              </p:ext>
            </p:extLst>
          </p:nvPr>
        </p:nvGraphicFramePr>
        <p:xfrm>
          <a:off x="10583911" y="5458581"/>
          <a:ext cx="1059590" cy="7492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9590">
                  <a:extLst>
                    <a:ext uri="{9D8B030D-6E8A-4147-A177-3AD203B41FA5}">
                      <a16:colId xmlns:a16="http://schemas.microsoft.com/office/drawing/2014/main" val="3298016167"/>
                    </a:ext>
                  </a:extLst>
                </a:gridCol>
              </a:tblGrid>
              <a:tr h="374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장재우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208983"/>
                  </a:ext>
                </a:extLst>
              </a:tr>
              <a:tr h="374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김태겸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92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566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60</Words>
  <Application>Microsoft Office PowerPoint</Application>
  <PresentationFormat>와이드스크린</PresentationFormat>
  <Paragraphs>41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장재우 010-3711-8213</dc:creator>
  <cp:lastModifiedBy>문석준</cp:lastModifiedBy>
  <cp:revision>37</cp:revision>
  <dcterms:created xsi:type="dcterms:W3CDTF">2022-02-19T11:17:26Z</dcterms:created>
  <dcterms:modified xsi:type="dcterms:W3CDTF">2022-02-23T22:08:41Z</dcterms:modified>
</cp:coreProperties>
</file>