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6" r:id="rId1"/>
    <p:sldMasterId id="2147483648" r:id="rId2"/>
  </p:sldMasterIdLst>
  <p:notesMasterIdLst>
    <p:notesMasterId r:id="rId15"/>
  </p:notesMasterIdLst>
  <p:sldIdLst>
    <p:sldId id="268" r:id="rId3"/>
    <p:sldId id="287" r:id="rId4"/>
    <p:sldId id="276" r:id="rId5"/>
    <p:sldId id="277" r:id="rId6"/>
    <p:sldId id="278" r:id="rId7"/>
    <p:sldId id="279" r:id="rId8"/>
    <p:sldId id="280" r:id="rId9"/>
    <p:sldId id="281" r:id="rId10"/>
    <p:sldId id="284" r:id="rId11"/>
    <p:sldId id="285" r:id="rId12"/>
    <p:sldId id="286" r:id="rId13"/>
    <p:sldId id="2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E"/>
    <a:srgbClr val="3A3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1B527-8464-4A8D-92F6-0938425E1DA5}" type="datetimeFigureOut">
              <a:rPr lang="ko-KR" altLang="en-US" smtClean="0"/>
              <a:t>2022-02-23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7411-F379-439F-96F3-025087DAA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2">
            <a:extLst>
              <a:ext uri="{FF2B5EF4-FFF2-40B4-BE49-F238E27FC236}">
                <a16:creationId xmlns:a16="http://schemas.microsoft.com/office/drawing/2014/main" id="{8888A8AD-23D5-42E1-BCF9-84785A001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79724" y="5278509"/>
            <a:ext cx="3308465" cy="4518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학번 이름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D33FDC-59C7-4A69-90E5-95E9062B5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2354" y="1276728"/>
            <a:ext cx="8487294" cy="1330842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0007E"/>
                </a:solidFill>
              </a:defRPr>
            </a:lvl1pPr>
          </a:lstStyle>
          <a:p>
            <a:r>
              <a:rPr lang="ko-KR" altLang="en-US" dirty="0" err="1"/>
              <a:t>로봇학실험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과제 양식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71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65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9" y="2179517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9" y="225985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9" y="225707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8" y="321323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8" y="329356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8" y="329078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74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93349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7368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17090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6" y="3047305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6" y="3127638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6" y="3124863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5" y="4072477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5" y="4152810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5" y="4150035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9D068529-0201-4542-B374-CF3767D6C26B}"/>
              </a:ext>
            </a:extLst>
          </p:cNvPr>
          <p:cNvGrpSpPr/>
          <p:nvPr userDrawn="1"/>
        </p:nvGrpSpPr>
        <p:grpSpPr>
          <a:xfrm>
            <a:off x="860449" y="1137413"/>
            <a:ext cx="3516998" cy="548390"/>
            <a:chOff x="860449" y="1137413"/>
            <a:chExt cx="3516998" cy="54839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12826A-EE3F-471F-80C0-370F455B3769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260FC68-C31A-4D20-9C63-F2BBC0F4D6D8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67ECDE0-AA87-4847-835D-6FF875543904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08449" y="121774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2" name="제목 개체 틀 1">
            <a:extLst>
              <a:ext uri="{FF2B5EF4-FFF2-40B4-BE49-F238E27FC236}">
                <a16:creationId xmlns:a16="http://schemas.microsoft.com/office/drawing/2014/main" id="{282312EF-4F47-4C3D-9897-9802BFED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" name="슬라이드 번호 개체 틀 5">
            <a:extLst>
              <a:ext uri="{FF2B5EF4-FFF2-40B4-BE49-F238E27FC236}">
                <a16:creationId xmlns:a16="http://schemas.microsoft.com/office/drawing/2014/main" id="{B15F9604-CC8A-4935-81E0-8D93F3056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5" name="텍스트 개체 틀 23">
            <a:extLst>
              <a:ext uri="{FF2B5EF4-FFF2-40B4-BE49-F238E27FC236}">
                <a16:creationId xmlns:a16="http://schemas.microsoft.com/office/drawing/2014/main" id="{45E370CD-1BF7-45D4-B89E-E32391A64F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449" y="121497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3725D0B-E3AA-411F-8C2D-C329EE0B8B3B}"/>
              </a:ext>
            </a:extLst>
          </p:cNvPr>
          <p:cNvGrpSpPr/>
          <p:nvPr userDrawn="1"/>
        </p:nvGrpSpPr>
        <p:grpSpPr>
          <a:xfrm>
            <a:off x="860447" y="2020853"/>
            <a:ext cx="3516998" cy="548390"/>
            <a:chOff x="860449" y="1137413"/>
            <a:chExt cx="3516998" cy="548390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8CE7256-E40E-4872-864F-DC5CA20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911B6ED-6CED-498B-B6A3-254EB304AC6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텍스트 개체 틀 23">
            <a:extLst>
              <a:ext uri="{FF2B5EF4-FFF2-40B4-BE49-F238E27FC236}">
                <a16:creationId xmlns:a16="http://schemas.microsoft.com/office/drawing/2014/main" id="{9464637B-5F83-4E21-98F8-27D34182E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8447" y="2101186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1" name="텍스트 개체 틀 23">
            <a:extLst>
              <a:ext uri="{FF2B5EF4-FFF2-40B4-BE49-F238E27FC236}">
                <a16:creationId xmlns:a16="http://schemas.microsoft.com/office/drawing/2014/main" id="{A7925684-72F1-4D87-A5E8-E5C7F51114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0447" y="2098411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7E2A135-732D-4345-A0C7-B60FA7CD6891}"/>
              </a:ext>
            </a:extLst>
          </p:cNvPr>
          <p:cNvGrpSpPr/>
          <p:nvPr userDrawn="1"/>
        </p:nvGrpSpPr>
        <p:grpSpPr>
          <a:xfrm>
            <a:off x="860447" y="2987921"/>
            <a:ext cx="3516998" cy="548390"/>
            <a:chOff x="860449" y="1137413"/>
            <a:chExt cx="3516998" cy="548390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8C8B788-E3F5-4AE0-9009-7FEA619B31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352ED4-1372-4CE5-82C2-A08BA26763BA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텍스트 개체 틀 23">
            <a:extLst>
              <a:ext uri="{FF2B5EF4-FFF2-40B4-BE49-F238E27FC236}">
                <a16:creationId xmlns:a16="http://schemas.microsoft.com/office/drawing/2014/main" id="{13FF738F-E2B0-4A13-AB27-243C040B31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8447" y="3068254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56" name="텍스트 개체 틀 23">
            <a:extLst>
              <a:ext uri="{FF2B5EF4-FFF2-40B4-BE49-F238E27FC236}">
                <a16:creationId xmlns:a16="http://schemas.microsoft.com/office/drawing/2014/main" id="{A5B362F8-491A-468D-8DB7-B817D575B8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447" y="3065479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447935-287C-4E37-B6C7-C0A9C9FE72CF}"/>
              </a:ext>
            </a:extLst>
          </p:cNvPr>
          <p:cNvGrpSpPr/>
          <p:nvPr userDrawn="1"/>
        </p:nvGrpSpPr>
        <p:grpSpPr>
          <a:xfrm>
            <a:off x="860447" y="3946599"/>
            <a:ext cx="3516998" cy="548390"/>
            <a:chOff x="860449" y="1137413"/>
            <a:chExt cx="3516998" cy="54839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13F1AAA-355F-4F2D-95DC-F0CF497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EFF867-5172-4352-A89B-A0CFF0704E50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텍스트 개체 틀 23">
            <a:extLst>
              <a:ext uri="{FF2B5EF4-FFF2-40B4-BE49-F238E27FC236}">
                <a16:creationId xmlns:a16="http://schemas.microsoft.com/office/drawing/2014/main" id="{0C372C1E-97C7-4FBB-B102-BCEC501D2A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08447" y="4026932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23" name="텍스트 개체 틀 23">
            <a:extLst>
              <a:ext uri="{FF2B5EF4-FFF2-40B4-BE49-F238E27FC236}">
                <a16:creationId xmlns:a16="http://schemas.microsoft.com/office/drawing/2014/main" id="{2ADFF82E-CA87-4FAF-852F-B18228B9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447" y="4024157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D63AB5F-1239-416D-A3F4-FEB12A45F377}"/>
              </a:ext>
            </a:extLst>
          </p:cNvPr>
          <p:cNvGrpSpPr/>
          <p:nvPr userDrawn="1"/>
        </p:nvGrpSpPr>
        <p:grpSpPr>
          <a:xfrm>
            <a:off x="860446" y="4906392"/>
            <a:ext cx="3516998" cy="548390"/>
            <a:chOff x="860449" y="1137413"/>
            <a:chExt cx="3516998" cy="54839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7A1DDF6-EE61-4168-8E1C-3698F2A6C180}"/>
                </a:ext>
              </a:extLst>
            </p:cNvPr>
            <p:cNvCxnSpPr>
              <a:cxnSpLocks/>
            </p:cNvCxnSpPr>
            <p:nvPr/>
          </p:nvCxnSpPr>
          <p:spPr>
            <a:xfrm>
              <a:off x="860449" y="1677413"/>
              <a:ext cx="3516998" cy="8390"/>
            </a:xfrm>
            <a:prstGeom prst="line">
              <a:avLst/>
            </a:prstGeom>
            <a:ln>
              <a:solidFill>
                <a:srgbClr val="6EB2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A377522-C0BA-483F-A1B7-0EC793108483}"/>
                </a:ext>
              </a:extLst>
            </p:cNvPr>
            <p:cNvSpPr/>
            <p:nvPr/>
          </p:nvSpPr>
          <p:spPr>
            <a:xfrm>
              <a:off x="860449" y="1137413"/>
              <a:ext cx="648000" cy="54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텍스트 개체 틀 23">
            <a:extLst>
              <a:ext uri="{FF2B5EF4-FFF2-40B4-BE49-F238E27FC236}">
                <a16:creationId xmlns:a16="http://schemas.microsoft.com/office/drawing/2014/main" id="{95A51F68-0BC9-4788-8304-BEB941CA92F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08446" y="4986725"/>
            <a:ext cx="2868997" cy="375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30" name="텍스트 개체 틀 23">
            <a:extLst>
              <a:ext uri="{FF2B5EF4-FFF2-40B4-BE49-F238E27FC236}">
                <a16:creationId xmlns:a16="http://schemas.microsoft.com/office/drawing/2014/main" id="{8BE13C96-E92B-46C2-A076-E71C741B45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0446" y="4983950"/>
            <a:ext cx="648000" cy="3754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50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F8883F-DDB0-42BE-9CAF-74E1FDCD32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400"/>
            </a:lvl1pPr>
            <a:lvl2pPr marL="685800" indent="-228600">
              <a:buFont typeface="Wingdings" panose="05000000000000000000" pitchFamily="2" charset="2"/>
              <a:buChar char="u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6D6A9D4E-01D0-43FE-9C8B-647880E8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30" y="26181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C04BEAE-0089-4432-A7C8-5411A715B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0"/>
            <a:ext cx="412865" cy="473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9E1B995-0F38-48C0-B041-DBEEF5C02F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9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8F829-B0D5-4066-A9CF-8943A6298880}"/>
              </a:ext>
            </a:extLst>
          </p:cNvPr>
          <p:cNvSpPr/>
          <p:nvPr userDrawn="1"/>
        </p:nvSpPr>
        <p:spPr>
          <a:xfrm>
            <a:off x="1806804" y="1127650"/>
            <a:ext cx="8578391" cy="158313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dirty="0">
              <a:solidFill>
                <a:srgbClr val="00007E"/>
              </a:solidFill>
              <a:latin typeface="+mj-lt"/>
            </a:endParaRP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EA083E94-B1A0-41AE-839D-3C77FF3293AA}"/>
              </a:ext>
            </a:extLst>
          </p:cNvPr>
          <p:cNvSpPr txBox="1">
            <a:spLocks/>
          </p:cNvSpPr>
          <p:nvPr userDrawn="1"/>
        </p:nvSpPr>
        <p:spPr>
          <a:xfrm>
            <a:off x="2434936" y="3252530"/>
            <a:ext cx="599209" cy="59889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00007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5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A58A3D2-442B-4375-AE74-321312A01FDB}"/>
              </a:ext>
            </a:extLst>
          </p:cNvPr>
          <p:cNvGrpSpPr/>
          <p:nvPr userDrawn="1"/>
        </p:nvGrpSpPr>
        <p:grpSpPr>
          <a:xfrm>
            <a:off x="214650" y="310744"/>
            <a:ext cx="434914" cy="434914"/>
            <a:chOff x="3599876" y="1726020"/>
            <a:chExt cx="434914" cy="4349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AE274-506A-4485-AF21-0FBE3160699B}"/>
                </a:ext>
              </a:extLst>
            </p:cNvPr>
            <p:cNvSpPr/>
            <p:nvPr userDrawn="1"/>
          </p:nvSpPr>
          <p:spPr>
            <a:xfrm>
              <a:off x="3613212" y="1740023"/>
              <a:ext cx="360000" cy="36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2619638E-65E6-4B76-BEE7-A03008187AE1}"/>
                </a:ext>
              </a:extLst>
            </p:cNvPr>
            <p:cNvSpPr/>
            <p:nvPr userDrawn="1"/>
          </p:nvSpPr>
          <p:spPr>
            <a:xfrm rot="10800000" flipH="1">
              <a:off x="3599876" y="2112644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A766ABE2-1D82-4D78-9E3D-C9ACBBCBFAEF}"/>
                </a:ext>
              </a:extLst>
            </p:cNvPr>
            <p:cNvSpPr/>
            <p:nvPr userDrawn="1"/>
          </p:nvSpPr>
          <p:spPr>
            <a:xfrm rot="16200000">
              <a:off x="3794474" y="1920617"/>
              <a:ext cx="434914" cy="45719"/>
            </a:xfrm>
            <a:prstGeom prst="parallelogram">
              <a:avLst>
                <a:gd name="adj" fmla="val 10212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5C9F4C4-D527-4437-B65A-EF0052576D9C}"/>
              </a:ext>
            </a:extLst>
          </p:cNvPr>
          <p:cNvCxnSpPr>
            <a:cxnSpLocks/>
          </p:cNvCxnSpPr>
          <p:nvPr userDrawn="1"/>
        </p:nvCxnSpPr>
        <p:spPr>
          <a:xfrm>
            <a:off x="407986" y="843508"/>
            <a:ext cx="11381937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26242-4D2D-4736-B631-AE84B298AE42}"/>
              </a:ext>
            </a:extLst>
          </p:cNvPr>
          <p:cNvSpPr/>
          <p:nvPr userDrawn="1"/>
        </p:nvSpPr>
        <p:spPr>
          <a:xfrm>
            <a:off x="11789923" y="102568"/>
            <a:ext cx="402077" cy="2664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3CB8387-7419-464B-BB62-C2E861820F6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6"/>
            <a:ext cx="1523982" cy="50799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20BC47-3E75-4C8C-AFEE-47415DD019CA}"/>
              </a:ext>
            </a:extLst>
          </p:cNvPr>
          <p:cNvCxnSpPr>
            <a:cxnSpLocks/>
          </p:cNvCxnSpPr>
          <p:nvPr userDrawn="1"/>
        </p:nvCxnSpPr>
        <p:spPr>
          <a:xfrm>
            <a:off x="1379220" y="6520502"/>
            <a:ext cx="10410703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49" r:id="rId3"/>
    <p:sldLayoutId id="2147483658" r:id="rId4"/>
    <p:sldLayoutId id="2147483661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27F7E0E3-7F27-4EFD-8409-4C3E1F4DF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9724" y="3987965"/>
            <a:ext cx="3308465" cy="1742386"/>
          </a:xfrm>
        </p:spPr>
        <p:txBody>
          <a:bodyPr/>
          <a:lstStyle/>
          <a:p>
            <a:r>
              <a:rPr lang="en-US" altLang="ko-KR" dirty="0"/>
              <a:t>2017741025 </a:t>
            </a:r>
            <a:r>
              <a:rPr lang="ko-KR" altLang="en-US" dirty="0"/>
              <a:t>장재우</a:t>
            </a:r>
            <a:endParaRPr lang="en-US" altLang="ko-KR" dirty="0"/>
          </a:p>
          <a:p>
            <a:r>
              <a:rPr lang="en-US" altLang="ko-KR" dirty="0"/>
              <a:t>2017741052 </a:t>
            </a:r>
            <a:r>
              <a:rPr lang="ko-KR" altLang="en-US" dirty="0"/>
              <a:t>최석원</a:t>
            </a:r>
            <a:endParaRPr lang="en-US" altLang="ko-KR" dirty="0"/>
          </a:p>
          <a:p>
            <a:r>
              <a:rPr lang="en-US" altLang="ko-KR" dirty="0"/>
              <a:t>2016741012 </a:t>
            </a:r>
            <a:r>
              <a:rPr lang="ko-KR" altLang="en-US" dirty="0" err="1"/>
              <a:t>문석준</a:t>
            </a:r>
            <a:endParaRPr lang="en-US" altLang="ko-KR" dirty="0"/>
          </a:p>
          <a:p>
            <a:r>
              <a:rPr lang="en-US" altLang="ko-KR" dirty="0"/>
              <a:t>2017741021 </a:t>
            </a:r>
            <a:r>
              <a:rPr lang="ko-KR" altLang="en-US" dirty="0" err="1"/>
              <a:t>김태겸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98B59C-E3EF-48EB-9828-C6E7EC62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F2CACC5F-85C5-4691-A1A1-0CFAE9C97B88}"/>
              </a:ext>
            </a:extLst>
          </p:cNvPr>
          <p:cNvSpPr txBox="1">
            <a:spLocks/>
          </p:cNvSpPr>
          <p:nvPr/>
        </p:nvSpPr>
        <p:spPr>
          <a:xfrm>
            <a:off x="10339648" y="6368410"/>
            <a:ext cx="1852352" cy="48959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7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Feb</a:t>
            </a:r>
            <a:r>
              <a:rPr lang="ko-KR" altLang="en-US" sz="2000" dirty="0"/>
              <a:t> </a:t>
            </a:r>
            <a:r>
              <a:rPr lang="en-US" altLang="ko-KR" sz="2000" dirty="0"/>
              <a:t>24, 2022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78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HW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9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 - SW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AD46A4-2D0B-40CD-A684-5117E39EA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85" y="929009"/>
            <a:ext cx="9021830" cy="55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28FB3E-3D96-4210-8D1F-94BD8F50F2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07296" y="2787304"/>
            <a:ext cx="4577408" cy="12833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7200" dirty="0"/>
              <a:t>Thank you</a:t>
            </a:r>
            <a:endParaRPr lang="ko-KR" altLang="en-US" sz="7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633681-4DD1-49A5-9BAC-000112FD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3CB485-01C5-4AD8-BA64-FD6AAB78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3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4095A5D-BD81-4F72-9CE9-2927291F1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1B8E76-84DE-4F08-8A85-F2057C4A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DA851D-95B6-41AD-B682-FC2EDC049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E6A865-5152-4FD8-8B9F-C45A6FCB2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BAB87D-31CB-47CB-8F29-58C6C80314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8447" y="2101186"/>
            <a:ext cx="3450903" cy="37548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System Architecture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3886697-0593-45A1-9F97-0AEAF73F86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10137DD-4490-4C86-ABA9-D1F0BFA99B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Progress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B4EFB5B-3338-4E85-90F4-575647DD52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C83B8AF-AF6B-4195-B1FB-91ADDC8168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Schedule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2D03323-DC84-4418-97CB-A266A12C86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2C89570-A945-4F09-952F-23A4864D5E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KWIX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27023D4-BB51-47B9-BE24-35223AB7D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Problem about existing robots</a:t>
            </a:r>
          </a:p>
          <a:p>
            <a:pPr lvl="1"/>
            <a:r>
              <a:rPr lang="en-US" altLang="ko-KR" dirty="0"/>
              <a:t>One robot, one purpose</a:t>
            </a:r>
          </a:p>
          <a:p>
            <a:pPr lvl="1"/>
            <a:r>
              <a:rPr lang="en-US" altLang="ko-KR" dirty="0"/>
              <a:t>Fixed hardware, low adaptability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Picture 4" descr="로보티즈, 일반 자율주행 로봇 배송 서비스 실시">
            <a:extLst>
              <a:ext uri="{FF2B5EF4-FFF2-40B4-BE49-F238E27FC236}">
                <a16:creationId xmlns:a16="http://schemas.microsoft.com/office/drawing/2014/main" id="{E1C09344-BCDF-4DE7-AFDA-8C7783379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24" y="3429000"/>
            <a:ext cx="3033165" cy="18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ED3AC20-8102-401E-AD58-C8597B3F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39" y="3429000"/>
            <a:ext cx="2841988" cy="18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G전자, 물걸레 전용 로봇청소기 출시 &amp;lt; 가젯·컨슈머 &amp;lt; 라이프 &amp;lt; 기사본문 - 테크월드뉴스 - 김경한 기자">
            <a:extLst>
              <a:ext uri="{FF2B5EF4-FFF2-40B4-BE49-F238E27FC236}">
                <a16:creationId xmlns:a16="http://schemas.microsoft.com/office/drawing/2014/main" id="{519415FF-6BC9-4CFD-8259-07CAB3FE2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 t="4696" r="8102" b="4144"/>
          <a:stretch/>
        </p:blipFill>
        <p:spPr bwMode="auto">
          <a:xfrm>
            <a:off x="8416577" y="3333750"/>
            <a:ext cx="2463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Proposal</a:t>
            </a:r>
          </a:p>
          <a:p>
            <a:pPr lvl="1"/>
            <a:r>
              <a:rPr lang="en-US" altLang="ko-KR" dirty="0"/>
              <a:t>One robot, many possibility</a:t>
            </a:r>
          </a:p>
          <a:p>
            <a:pPr lvl="1"/>
            <a:r>
              <a:rPr lang="en-US" altLang="ko-KR" dirty="0"/>
              <a:t>Changeable hardware, high adaptability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Robot platform + modules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8C9E37-2A39-4D45-B63D-8F39612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70" y="4151303"/>
            <a:ext cx="4626607" cy="20064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BCB60-B29C-4CA2-9661-633C33173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763" y="3363790"/>
            <a:ext cx="3280834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Robot platform</a:t>
            </a:r>
          </a:p>
          <a:p>
            <a:pPr lvl="1"/>
            <a:r>
              <a:rPr lang="en-US" altLang="ko-KR" dirty="0"/>
              <a:t>Jetson AGX Xavier</a:t>
            </a:r>
          </a:p>
          <a:p>
            <a:pPr lvl="2"/>
            <a:r>
              <a:rPr lang="en-US" altLang="ko-KR" dirty="0"/>
              <a:t>Powerful GPU performance, fast computational processing power</a:t>
            </a:r>
          </a:p>
          <a:p>
            <a:pPr lvl="1"/>
            <a:r>
              <a:rPr lang="en-US" altLang="ko-KR" dirty="0"/>
              <a:t>LiDAR + Depth camera</a:t>
            </a:r>
          </a:p>
          <a:p>
            <a:pPr lvl="2"/>
            <a:r>
              <a:rPr lang="en-US" altLang="ko-KR" dirty="0"/>
              <a:t>SLAM &amp; Detection based autonomous actions</a:t>
            </a:r>
          </a:p>
          <a:p>
            <a:pPr lvl="1"/>
            <a:r>
              <a:rPr lang="en-US" altLang="ko-KR" dirty="0" err="1"/>
              <a:t>Mecanum</a:t>
            </a:r>
            <a:r>
              <a:rPr lang="en-US" altLang="ko-KR" dirty="0"/>
              <a:t> wheels</a:t>
            </a:r>
          </a:p>
          <a:p>
            <a:pPr lvl="2"/>
            <a:r>
              <a:rPr lang="en-US" altLang="ko-KR" dirty="0"/>
              <a:t>Move in all directions easily</a:t>
            </a:r>
          </a:p>
          <a:p>
            <a:pPr lvl="1"/>
            <a:r>
              <a:rPr lang="en-US" altLang="ko-KR" dirty="0"/>
              <a:t>Easy to connect modules</a:t>
            </a:r>
          </a:p>
          <a:p>
            <a:pPr lvl="2"/>
            <a:r>
              <a:rPr lang="en-US" altLang="ko-KR" dirty="0"/>
              <a:t>Use the limited switch to find out what module is connected</a:t>
            </a:r>
          </a:p>
          <a:p>
            <a:pPr lvl="2"/>
            <a:r>
              <a:rPr lang="en-US" altLang="ko-KR" dirty="0"/>
              <a:t>Power supply to the module using magnetic cable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84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Modules</a:t>
            </a:r>
          </a:p>
          <a:p>
            <a:pPr lvl="1"/>
            <a:r>
              <a:rPr lang="en-US" altLang="ko-KR" dirty="0"/>
              <a:t>Delivery</a:t>
            </a:r>
          </a:p>
          <a:p>
            <a:pPr lvl="2"/>
            <a:r>
              <a:rPr lang="en-US" altLang="ko-KR" dirty="0"/>
              <a:t>Get user input by GUI</a:t>
            </a:r>
          </a:p>
          <a:p>
            <a:pPr lvl="2"/>
            <a:r>
              <a:rPr lang="en-US" altLang="ko-KR" dirty="0"/>
              <a:t>Localization &amp; navigation to the goal</a:t>
            </a:r>
          </a:p>
          <a:p>
            <a:pPr lvl="1"/>
            <a:r>
              <a:rPr lang="en-US" altLang="ko-KR" dirty="0"/>
              <a:t>Disinfection</a:t>
            </a:r>
          </a:p>
          <a:p>
            <a:pPr lvl="2"/>
            <a:r>
              <a:rPr lang="en-US" altLang="ko-KR" dirty="0"/>
              <a:t>Move around and detect door &amp; doorknob</a:t>
            </a:r>
          </a:p>
          <a:p>
            <a:pPr lvl="2"/>
            <a:r>
              <a:rPr lang="en-US" altLang="ko-KR" dirty="0"/>
              <a:t>Spray disinfectant to doorknob</a:t>
            </a:r>
          </a:p>
          <a:p>
            <a:pPr lvl="1"/>
            <a:r>
              <a:rPr lang="en-US" altLang="ko-KR" dirty="0"/>
              <a:t>Cleaning</a:t>
            </a:r>
          </a:p>
          <a:p>
            <a:pPr lvl="2"/>
            <a:r>
              <a:rPr lang="en-US" altLang="ko-KR" dirty="0"/>
              <a:t>Global exploration based on wall following algorithm</a:t>
            </a:r>
          </a:p>
          <a:p>
            <a:pPr lvl="2"/>
            <a:r>
              <a:rPr lang="en-US" altLang="ko-KR" dirty="0"/>
              <a:t>Cleaning floor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Concept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20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8" name="그림 67" descr="텍스트, 스크린샷, 검은색, 화면이(가) 표시된 사진&#10;&#10;자동 생성된 설명">
            <a:extLst>
              <a:ext uri="{FF2B5EF4-FFF2-40B4-BE49-F238E27FC236}">
                <a16:creationId xmlns:a16="http://schemas.microsoft.com/office/drawing/2014/main" id="{67BF0BC8-A736-4102-83C2-B6D29CE8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" y="1171366"/>
            <a:ext cx="10163057" cy="48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0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Hardware Design</a:t>
            </a:r>
          </a:p>
          <a:p>
            <a:r>
              <a:rPr lang="en-US" altLang="ko-KR" dirty="0" err="1"/>
              <a:t>Mecanum</a:t>
            </a:r>
            <a:r>
              <a:rPr lang="en-US" altLang="ko-KR" dirty="0"/>
              <a:t> wheel kinematics</a:t>
            </a:r>
          </a:p>
          <a:p>
            <a:r>
              <a:rPr lang="en-US" altLang="ko-KR" dirty="0"/>
              <a:t>Detection using YOLOv5</a:t>
            </a:r>
          </a:p>
          <a:p>
            <a:r>
              <a:rPr lang="en-US" altLang="ko-KR" dirty="0"/>
              <a:t>Show bounding box on point cloud map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51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358144-0DE9-49D3-8B7B-60B2ABCE7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To do</a:t>
            </a:r>
          </a:p>
          <a:p>
            <a:pPr lvl="1"/>
            <a:r>
              <a:rPr lang="en-US" altLang="ko-KR" dirty="0"/>
              <a:t>Motor selection</a:t>
            </a:r>
          </a:p>
          <a:p>
            <a:pPr lvl="1"/>
            <a:r>
              <a:rPr lang="en-US" altLang="ko-KR" dirty="0"/>
              <a:t>Consideration about suspension</a:t>
            </a:r>
          </a:p>
          <a:p>
            <a:pPr lvl="1"/>
            <a:r>
              <a:rPr lang="en-US" altLang="ko-KR" dirty="0"/>
              <a:t>Case design</a:t>
            </a:r>
          </a:p>
          <a:p>
            <a:pPr lvl="1"/>
            <a:r>
              <a:rPr lang="en-US" altLang="ko-KR" dirty="0"/>
              <a:t>Module design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Consideration about motor controller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Find or make doorknob dataset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AF900A-A49F-4BA0-83D9-6FF6FF84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3287B-D2E0-4AC1-BF93-1BA8F500B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E1B995-0F38-48C0-B041-DBEEF5C02F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68716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로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213</Words>
  <Application>Microsoft Office PowerPoint</Application>
  <PresentationFormat>와이드스크린</PresentationFormat>
  <Paragraphs>80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Wingdings</vt:lpstr>
      <vt:lpstr>제목</vt:lpstr>
      <vt:lpstr>로실 테마</vt:lpstr>
      <vt:lpstr>Weekly Report</vt:lpstr>
      <vt:lpstr>Index</vt:lpstr>
      <vt:lpstr>Project Concept</vt:lpstr>
      <vt:lpstr>Project Concept</vt:lpstr>
      <vt:lpstr>Project Concept</vt:lpstr>
      <vt:lpstr>Project Concept</vt:lpstr>
      <vt:lpstr>System Architecture</vt:lpstr>
      <vt:lpstr>Progress</vt:lpstr>
      <vt:lpstr>Progress</vt:lpstr>
      <vt:lpstr>Schedule - HW</vt:lpstr>
      <vt:lpstr>Schedule - SW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문석준</dc:creator>
  <cp:lastModifiedBy>M SJ</cp:lastModifiedBy>
  <cp:revision>193</cp:revision>
  <dcterms:created xsi:type="dcterms:W3CDTF">2021-03-12T05:32:12Z</dcterms:created>
  <dcterms:modified xsi:type="dcterms:W3CDTF">2022-02-23T16:00:06Z</dcterms:modified>
</cp:coreProperties>
</file>