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16"/>
  </p:notesMasterIdLst>
  <p:sldIdLst>
    <p:sldId id="268" r:id="rId3"/>
    <p:sldId id="292" r:id="rId4"/>
    <p:sldId id="276" r:id="rId5"/>
    <p:sldId id="291" r:id="rId6"/>
    <p:sldId id="289" r:id="rId7"/>
    <p:sldId id="277" r:id="rId8"/>
    <p:sldId id="278" r:id="rId9"/>
    <p:sldId id="293" r:id="rId10"/>
    <p:sldId id="279" r:id="rId11"/>
    <p:sldId id="280" r:id="rId12"/>
    <p:sldId id="285" r:id="rId13"/>
    <p:sldId id="286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obotailab.net/people/junghyunoh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github.com/GYEOMGYEOM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wodnek199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github.com/msjun23" TargetMode="External"/><Relationship Id="rId4" Type="http://schemas.openxmlformats.org/officeDocument/2006/relationships/hyperlink" Target="https://github.com/csw609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24" y="3987965"/>
            <a:ext cx="3308465" cy="1742386"/>
          </a:xfrm>
        </p:spPr>
        <p:txBody>
          <a:bodyPr/>
          <a:lstStyle/>
          <a:p>
            <a:r>
              <a:rPr lang="en-US" altLang="ko-KR" dirty="0"/>
              <a:t>2016741012 </a:t>
            </a:r>
            <a:r>
              <a:rPr lang="ko-KR" altLang="en-US" dirty="0"/>
              <a:t>문석준</a:t>
            </a:r>
            <a:endParaRPr lang="en-US" altLang="ko-KR" dirty="0"/>
          </a:p>
          <a:p>
            <a:r>
              <a:rPr lang="en-US" altLang="ko-KR" dirty="0"/>
              <a:t>2017741021 </a:t>
            </a:r>
            <a:r>
              <a:rPr lang="ko-KR" altLang="en-US" dirty="0" err="1"/>
              <a:t>김태겸</a:t>
            </a:r>
            <a:endParaRPr lang="en-US" altLang="ko-KR" dirty="0"/>
          </a:p>
          <a:p>
            <a:r>
              <a:rPr lang="en-US" altLang="ko-KR" dirty="0"/>
              <a:t>2017741025 </a:t>
            </a:r>
            <a:r>
              <a:rPr lang="ko-KR" altLang="en-US" dirty="0"/>
              <a:t>장재우</a:t>
            </a:r>
            <a:endParaRPr lang="en-US" altLang="ko-KR" dirty="0"/>
          </a:p>
          <a:p>
            <a:r>
              <a:rPr lang="en-US" altLang="ko-KR" dirty="0"/>
              <a:t>2017741052 </a:t>
            </a:r>
            <a:r>
              <a:rPr lang="ko-KR" altLang="en-US" dirty="0"/>
              <a:t>최석원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F2CACC5F-85C5-4691-A1A1-0CFAE9C97B88}"/>
              </a:ext>
            </a:extLst>
          </p:cNvPr>
          <p:cNvSpPr txBox="1">
            <a:spLocks/>
          </p:cNvSpPr>
          <p:nvPr/>
        </p:nvSpPr>
        <p:spPr>
          <a:xfrm>
            <a:off x="10339648" y="6368410"/>
            <a:ext cx="1852352" cy="48959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7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Mar</a:t>
            </a:r>
            <a:r>
              <a:rPr lang="ko-KR" altLang="en-US" sz="2000" dirty="0"/>
              <a:t> </a:t>
            </a:r>
            <a:r>
              <a:rPr lang="en-US" altLang="ko-KR" sz="2000" dirty="0"/>
              <a:t>14, 2022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F61F9-BC1E-4F6C-9805-40D4EC7E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2" y="1026421"/>
            <a:ext cx="10281136" cy="50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23637-DF9A-4FCB-84E4-8AE3357A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80" y="969761"/>
            <a:ext cx="9817350" cy="548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SW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5" name="개체 4">
            <a:hlinkClick r:id="" action="ppaction://ole?verb=0"/>
            <a:extLst>
              <a:ext uri="{FF2B5EF4-FFF2-40B4-BE49-F238E27FC236}">
                <a16:creationId xmlns:a16="http://schemas.microsoft.com/office/drawing/2014/main" id="{E4273D35-1BA7-4684-A04A-D479E94FB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46832"/>
              </p:ext>
            </p:extLst>
          </p:nvPr>
        </p:nvGraphicFramePr>
        <p:xfrm>
          <a:off x="1186542" y="886117"/>
          <a:ext cx="9818915" cy="552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resentation" r:id="rId3" imgW="6096208" imgH="3429300" progId="PowerPoint.Show.12">
                  <p:embed/>
                </p:oleObj>
              </mc:Choice>
              <mc:Fallback>
                <p:oleObj name="Presentation" r:id="rId3" imgW="6096208" imgH="34293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542" y="886117"/>
                        <a:ext cx="9818915" cy="552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94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8FB3E-3D96-4210-8D1F-94BD8F50F2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7296" y="2787304"/>
            <a:ext cx="4577408" cy="1283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33681-4DD1-49A5-9BAC-000112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CB485-01C5-4AD8-BA64-FD6AAB78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D2D7F2-9F0F-4101-8F6B-B053CAD889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14B1FA-9925-4EAF-AA54-BDD2DDF4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9922D-B5A4-4004-ADC3-67ADD01AB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DB7BEE-0610-4CEC-A8FA-CDA562ACD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C4BEDCD-D659-43A4-8AC2-FB3103A23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Project Concept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8C88C57-0F18-49F7-A5B8-15EF7D3071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CB46BAC-0A3C-4EF4-8C23-8047060C52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8446" y="3127638"/>
            <a:ext cx="3758879" cy="37548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System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D84D020-42EE-4B05-8002-3E52FBE80A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7968A94-2CE9-4973-ACFD-D65DDB4EDA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Schedule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DED8706-8EFF-4E79-B3D9-13AFC98726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90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광역딜</a:t>
            </a:r>
            <a:endParaRPr lang="en-US" altLang="ko-KR" dirty="0"/>
          </a:p>
          <a:p>
            <a:pPr lvl="1"/>
            <a:r>
              <a:rPr lang="ko-KR" altLang="en-US" dirty="0"/>
              <a:t>광범위 영역을 타깃으로 하는 모바일 로봇을 제작하는 것이 주 목표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Advisor</a:t>
            </a:r>
          </a:p>
          <a:p>
            <a:pPr lvl="1"/>
            <a:r>
              <a:rPr lang="en-US" altLang="ko-KR" b="1" i="0" u="none" strike="noStrike" dirty="0" err="1">
                <a:effectLst/>
                <a:latin typeface="-apple-system"/>
                <a:hlinkClick r:id="rId2"/>
              </a:rPr>
              <a:t>Junghyun</a:t>
            </a:r>
            <a:r>
              <a:rPr lang="en-US" altLang="ko-KR" b="1" i="0" u="none" strike="noStrike" dirty="0">
                <a:effectLst/>
                <a:latin typeface="-apple-system"/>
                <a:hlinkClick r:id="rId2"/>
              </a:rPr>
              <a:t> Oh</a:t>
            </a:r>
            <a:r>
              <a:rPr lang="en-US" altLang="ko-KR" b="0" i="0" dirty="0">
                <a:effectLst/>
                <a:latin typeface="-apple-system"/>
              </a:rPr>
              <a:t>, Ph.D.</a:t>
            </a:r>
          </a:p>
          <a:p>
            <a:pPr lvl="1"/>
            <a:endParaRPr lang="en-US" altLang="ko-KR" b="0" i="0" dirty="0">
              <a:effectLst/>
              <a:latin typeface="-apple-system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09E6C5-FD99-49D9-B28C-A0A8D883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23" y="3429000"/>
            <a:ext cx="7544454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</a:p>
          <a:p>
            <a:pPr lvl="1"/>
            <a:r>
              <a:rPr lang="en-US" altLang="ko-KR" b="1" i="0" u="none" strike="noStrike" dirty="0" err="1">
                <a:effectLst/>
                <a:latin typeface="-apple-system"/>
                <a:hlinkClick r:id="rId2"/>
              </a:rPr>
              <a:t>Jaewoo</a:t>
            </a:r>
            <a:r>
              <a:rPr lang="en-US" altLang="ko-KR" b="1" i="0" u="none" strike="noStrike" dirty="0">
                <a:effectLst/>
                <a:latin typeface="-apple-system"/>
                <a:hlinkClick r:id="rId2"/>
              </a:rPr>
              <a:t> Jang</a:t>
            </a:r>
            <a:endParaRPr lang="en-US" altLang="ko-KR" dirty="0"/>
          </a:p>
          <a:p>
            <a:pPr lvl="2"/>
            <a:r>
              <a:rPr lang="en-US" altLang="ko-KR" dirty="0"/>
              <a:t>Team leader, Motor Control</a:t>
            </a:r>
          </a:p>
          <a:p>
            <a:pPr lvl="1"/>
            <a:r>
              <a:rPr lang="en-US" altLang="ko-KR" b="1" i="0" u="none" strike="noStrike" dirty="0" err="1">
                <a:effectLst/>
                <a:latin typeface="-apple-system"/>
                <a:hlinkClick r:id="rId3"/>
              </a:rPr>
              <a:t>Taegyeom</a:t>
            </a:r>
            <a:r>
              <a:rPr lang="en-US" altLang="ko-KR" b="1" i="0" u="none" strike="noStrike" dirty="0">
                <a:effectLst/>
                <a:latin typeface="-apple-system"/>
                <a:hlinkClick r:id="rId3"/>
              </a:rPr>
              <a:t> </a:t>
            </a:r>
            <a:r>
              <a:rPr lang="en-US" altLang="ko-KR" b="1" i="0" u="none" strike="noStrike" dirty="0" err="1">
                <a:effectLst/>
                <a:latin typeface="-apple-system"/>
                <a:hlinkClick r:id="rId3"/>
              </a:rPr>
              <a:t>Gim</a:t>
            </a:r>
            <a:endParaRPr lang="en-US" altLang="ko-KR" dirty="0"/>
          </a:p>
          <a:p>
            <a:pPr lvl="2"/>
            <a:r>
              <a:rPr lang="en-US" altLang="ko-KR" dirty="0"/>
              <a:t>Hardware Design</a:t>
            </a:r>
          </a:p>
          <a:p>
            <a:pPr lvl="1"/>
            <a:r>
              <a:rPr lang="en-US" altLang="ko-KR" b="1" i="0" u="none" strike="noStrike" dirty="0" err="1">
                <a:effectLst/>
                <a:latin typeface="-apple-system"/>
                <a:hlinkClick r:id="rId4"/>
              </a:rPr>
              <a:t>Seokwon</a:t>
            </a:r>
            <a:r>
              <a:rPr lang="en-US" altLang="ko-KR" b="1" i="0" u="none" strike="noStrike" dirty="0">
                <a:effectLst/>
                <a:latin typeface="-apple-system"/>
                <a:hlinkClick r:id="rId4"/>
              </a:rPr>
              <a:t> Choi</a:t>
            </a:r>
            <a:endParaRPr lang="en-US" altLang="ko-KR" dirty="0"/>
          </a:p>
          <a:p>
            <a:pPr lvl="2"/>
            <a:r>
              <a:rPr lang="en-US" altLang="ko-KR" dirty="0"/>
              <a:t>SLAM</a:t>
            </a:r>
          </a:p>
          <a:p>
            <a:pPr lvl="1"/>
            <a:r>
              <a:rPr lang="en-US" altLang="ko-KR" b="1" i="0" u="none" strike="noStrike" dirty="0" err="1">
                <a:effectLst/>
                <a:latin typeface="-apple-system"/>
                <a:hlinkClick r:id="rId5"/>
              </a:rPr>
              <a:t>Seokjun</a:t>
            </a:r>
            <a:r>
              <a:rPr lang="en-US" altLang="ko-KR" b="1" i="0" u="none" strike="noStrike" dirty="0">
                <a:effectLst/>
                <a:latin typeface="-apple-system"/>
                <a:hlinkClick r:id="rId5"/>
              </a:rPr>
              <a:t> Moon</a:t>
            </a:r>
            <a:endParaRPr lang="en-US" altLang="ko-KR" dirty="0"/>
          </a:p>
          <a:p>
            <a:pPr lvl="2"/>
            <a:r>
              <a:rPr lang="en-US" altLang="ko-KR" dirty="0"/>
              <a:t>Detection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Team 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3F7CCA-0CF9-45C4-91FF-169FB8794626}"/>
              </a:ext>
            </a:extLst>
          </p:cNvPr>
          <p:cNvGrpSpPr/>
          <p:nvPr/>
        </p:nvGrpSpPr>
        <p:grpSpPr>
          <a:xfrm>
            <a:off x="5918741" y="1253331"/>
            <a:ext cx="3981479" cy="5167473"/>
            <a:chOff x="5918741" y="1253331"/>
            <a:chExt cx="3981479" cy="516747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EF5E52B-A9C3-43CD-9CB9-D2A089F5D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741" y="1253331"/>
              <a:ext cx="1719812" cy="2487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17499F2C-A9B8-4A8E-BDC8-7AB35FA08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7" t="6487"/>
            <a:stretch/>
          </p:blipFill>
          <p:spPr bwMode="auto">
            <a:xfrm>
              <a:off x="5918741" y="3837153"/>
              <a:ext cx="1895249" cy="258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B4847C0-D08E-41C2-B2EC-13A7FAE680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5" t="28740" r="20934"/>
            <a:stretch/>
          </p:blipFill>
          <p:spPr bwMode="auto">
            <a:xfrm>
              <a:off x="7831551" y="3031339"/>
              <a:ext cx="1972171" cy="338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FE9B17-FB4F-432A-A607-CB9295E82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518"/>
            <a:stretch/>
          </p:blipFill>
          <p:spPr>
            <a:xfrm>
              <a:off x="7735052" y="1253331"/>
              <a:ext cx="2165168" cy="2132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2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Problem about existing robots</a:t>
            </a:r>
          </a:p>
          <a:p>
            <a:pPr lvl="1"/>
            <a:r>
              <a:rPr lang="en-US" altLang="ko-KR" dirty="0"/>
              <a:t>One robot, one purpose</a:t>
            </a:r>
          </a:p>
          <a:p>
            <a:pPr lvl="1"/>
            <a:r>
              <a:rPr lang="en-US" altLang="ko-KR" dirty="0"/>
              <a:t>Fixed hardware, low adaptability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3CAA17-E987-4847-BAFB-7A504BC960AA}"/>
              </a:ext>
            </a:extLst>
          </p:cNvPr>
          <p:cNvGrpSpPr/>
          <p:nvPr/>
        </p:nvGrpSpPr>
        <p:grpSpPr>
          <a:xfrm>
            <a:off x="1070324" y="3333750"/>
            <a:ext cx="9810053" cy="2095500"/>
            <a:chOff x="1070324" y="3333750"/>
            <a:chExt cx="9810053" cy="2095500"/>
          </a:xfrm>
        </p:grpSpPr>
        <p:pic>
          <p:nvPicPr>
            <p:cNvPr id="5" name="Picture 4" descr="로보티즈, 일반 자율주행 로봇 배송 서비스 실시">
              <a:extLst>
                <a:ext uri="{FF2B5EF4-FFF2-40B4-BE49-F238E27FC236}">
                  <a16:creationId xmlns:a16="http://schemas.microsoft.com/office/drawing/2014/main" id="{E1C09344-BCDF-4DE7-AFDA-8C7783379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324" y="3429000"/>
              <a:ext cx="3033165" cy="189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BED3AC20-8102-401E-AD58-C8597B3FA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039" y="3429000"/>
              <a:ext cx="2841988" cy="1895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LG전자, 물걸레 전용 로봇청소기 출시 &amp;lt; 가젯·컨슈머 &amp;lt; 라이프 &amp;lt; 기사본문 - 테크월드뉴스 - 김경한 기자">
              <a:extLst>
                <a:ext uri="{FF2B5EF4-FFF2-40B4-BE49-F238E27FC236}">
                  <a16:creationId xmlns:a16="http://schemas.microsoft.com/office/drawing/2014/main" id="{519415FF-6BC9-4CFD-8259-07CAB3FE20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3" t="4696" r="8102" b="4144"/>
            <a:stretch/>
          </p:blipFill>
          <p:spPr bwMode="auto">
            <a:xfrm>
              <a:off x="8416577" y="3333750"/>
              <a:ext cx="24638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749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</a:p>
          <a:p>
            <a:pPr lvl="1"/>
            <a:r>
              <a:rPr lang="en-US" altLang="ko-KR" dirty="0"/>
              <a:t>One robot, many possibility</a:t>
            </a:r>
          </a:p>
          <a:p>
            <a:pPr lvl="1"/>
            <a:r>
              <a:rPr lang="en-US" altLang="ko-KR" dirty="0"/>
              <a:t>Changeable hardware, high adaptability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Robot platform + modules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8C9E37-2A39-4D45-B63D-8F39612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03" y="4151303"/>
            <a:ext cx="4626607" cy="2006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EF1DAF-3DD6-43B3-93E7-E4D6730D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59" y="3652036"/>
            <a:ext cx="4154152" cy="2505754"/>
          </a:xfrm>
          <a:prstGeom prst="rect">
            <a:avLst/>
          </a:prstGeom>
        </p:spPr>
      </p:pic>
      <p:pic>
        <p:nvPicPr>
          <p:cNvPr id="2050" name="Picture 2" descr="한 남성이 지난 4월 모스크바 중심가에서 주문 음식을 얀덱스 배달로봇에서 꺼내는 모습. [AFP=연합뉴스]">
            <a:extLst>
              <a:ext uri="{FF2B5EF4-FFF2-40B4-BE49-F238E27FC236}">
                <a16:creationId xmlns:a16="http://schemas.microsoft.com/office/drawing/2014/main" id="{53EC642D-A534-4855-A107-583879FC3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1" t="50000" r="50000" b="21650"/>
          <a:stretch/>
        </p:blipFill>
        <p:spPr bwMode="auto">
          <a:xfrm>
            <a:off x="6407303" y="2209845"/>
            <a:ext cx="1538042" cy="17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로봇신문사 모바일 모바일 사이트, 마이크로 콘트롤스, 방역로봇 사업 진출">
            <a:extLst>
              <a:ext uri="{FF2B5EF4-FFF2-40B4-BE49-F238E27FC236}">
                <a16:creationId xmlns:a16="http://schemas.microsoft.com/office/drawing/2014/main" id="{B4415DB9-AA4D-48AD-8DCA-B5AC99E67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" b="35331"/>
          <a:stretch/>
        </p:blipFill>
        <p:spPr bwMode="auto">
          <a:xfrm>
            <a:off x="8023465" y="2209845"/>
            <a:ext cx="2061590" cy="17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캐스돈 다이슨 코드프리 장난감 청소기 : 다나와 가격비교">
            <a:extLst>
              <a:ext uri="{FF2B5EF4-FFF2-40B4-BE49-F238E27FC236}">
                <a16:creationId xmlns:a16="http://schemas.microsoft.com/office/drawing/2014/main" id="{E3CC8E7D-ECD3-41D0-A76F-8D002626D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3" r="29113"/>
          <a:stretch/>
        </p:blipFill>
        <p:spPr bwMode="auto">
          <a:xfrm>
            <a:off x="10163175" y="1146563"/>
            <a:ext cx="1190625" cy="27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64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Robot platform</a:t>
            </a:r>
          </a:p>
          <a:p>
            <a:pPr lvl="1"/>
            <a:r>
              <a:rPr lang="en-US" altLang="ko-KR" dirty="0"/>
              <a:t>Jetson AGX Xavier</a:t>
            </a:r>
          </a:p>
          <a:p>
            <a:pPr lvl="2"/>
            <a:r>
              <a:rPr lang="en-US" altLang="ko-KR" dirty="0"/>
              <a:t>Powerful GPU performance, fast computational processing power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LiDAR + Depth camera</a:t>
            </a:r>
          </a:p>
          <a:p>
            <a:pPr lvl="2"/>
            <a:r>
              <a:rPr lang="en-US" altLang="ko-KR" dirty="0"/>
              <a:t>SLAM &amp; Detection based autonomous actions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6" name="Picture 4" descr="Jetson AGX Xavier Developer Kit | NVIDIA Developer">
            <a:extLst>
              <a:ext uri="{FF2B5EF4-FFF2-40B4-BE49-F238E27FC236}">
                <a16:creationId xmlns:a16="http://schemas.microsoft.com/office/drawing/2014/main" id="{4AC120A3-DD2E-4800-A788-9D7F0D39B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6" t="16389" r="21788" b="14167"/>
          <a:stretch/>
        </p:blipFill>
        <p:spPr bwMode="auto">
          <a:xfrm>
            <a:off x="1778729" y="3428999"/>
            <a:ext cx="2802602" cy="287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PLiDAR S1 Portable ToF Laser Scanner Kit - 40M Range [114090021] / 디바이스마트">
            <a:extLst>
              <a:ext uri="{FF2B5EF4-FFF2-40B4-BE49-F238E27FC236}">
                <a16:creationId xmlns:a16="http://schemas.microsoft.com/office/drawing/2014/main" id="{A723BECF-CBC3-42DE-8B2F-CA478F698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8333" r="28833" b="26334"/>
          <a:stretch/>
        </p:blipFill>
        <p:spPr bwMode="auto">
          <a:xfrm>
            <a:off x="6096000" y="3612757"/>
            <a:ext cx="2013760" cy="25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el® RealSense™ Depth Camera D435i (82635D435IDK5P,82635D435IDKMP) /  디바이스마트">
            <a:extLst>
              <a:ext uri="{FF2B5EF4-FFF2-40B4-BE49-F238E27FC236}">
                <a16:creationId xmlns:a16="http://schemas.microsoft.com/office/drawing/2014/main" id="{AA4C33A4-49CC-4A88-A68D-3536A2012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28666" r="6833" b="36333"/>
          <a:stretch/>
        </p:blipFill>
        <p:spPr bwMode="auto">
          <a:xfrm>
            <a:off x="8247791" y="4799057"/>
            <a:ext cx="3106010" cy="131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4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Robot platform</a:t>
            </a:r>
          </a:p>
          <a:p>
            <a:pPr lvl="1"/>
            <a:r>
              <a:rPr lang="en-US" altLang="ko-KR" dirty="0" err="1"/>
              <a:t>Mecanum</a:t>
            </a:r>
            <a:r>
              <a:rPr lang="en-US" altLang="ko-KR" dirty="0"/>
              <a:t> wheels</a:t>
            </a:r>
          </a:p>
          <a:p>
            <a:pPr lvl="2"/>
            <a:r>
              <a:rPr lang="en-US" altLang="ko-KR" dirty="0"/>
              <a:t>Move in all directions easily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Easy to connect modules</a:t>
            </a:r>
          </a:p>
          <a:p>
            <a:pPr lvl="2"/>
            <a:r>
              <a:rPr lang="en-US" altLang="ko-KR" dirty="0"/>
              <a:t>Use the limit switch to find out what module is connected</a:t>
            </a:r>
          </a:p>
          <a:p>
            <a:pPr lvl="2"/>
            <a:r>
              <a:rPr lang="en-US" altLang="ko-KR" dirty="0"/>
              <a:t>Power supply to the module using magnetic cable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082" name="Picture 10" descr="NEXUS Robot] NEX-14165 Basic 152mm 알루미늄 메카넘휠 셋트(4pcs) 메카닉부품 &gt; 로봇베이스/프레임 &gt;  휠/캐터필러 &gt; 옴니휠/메카넘휠 (주)엘레파츠 - 엘레파츠">
            <a:extLst>
              <a:ext uri="{FF2B5EF4-FFF2-40B4-BE49-F238E27FC236}">
                <a16:creationId xmlns:a16="http://schemas.microsoft.com/office/drawing/2014/main" id="{79C1FD78-CF06-43C4-9746-81E667BB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55" y="3798866"/>
            <a:ext cx="2471929" cy="247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0BC57B-6DA8-4AB0-BEAE-7512E4AD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04" y="4634205"/>
            <a:ext cx="2212670" cy="16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6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Delivery</a:t>
            </a:r>
          </a:p>
          <a:p>
            <a:pPr lvl="2"/>
            <a:r>
              <a:rPr lang="en-US" altLang="ko-KR" dirty="0"/>
              <a:t>Get user input by GUI</a:t>
            </a:r>
          </a:p>
          <a:p>
            <a:pPr lvl="2"/>
            <a:r>
              <a:rPr lang="en-US" altLang="ko-KR" dirty="0"/>
              <a:t>Localization &amp; navigation to the goal</a:t>
            </a:r>
          </a:p>
          <a:p>
            <a:pPr lvl="1"/>
            <a:r>
              <a:rPr lang="en-US" altLang="ko-KR" dirty="0"/>
              <a:t>Disinfection</a:t>
            </a:r>
          </a:p>
          <a:p>
            <a:pPr lvl="2"/>
            <a:r>
              <a:rPr lang="en-US" altLang="ko-KR" dirty="0"/>
              <a:t>Move around and detect door &amp; doorknob</a:t>
            </a:r>
          </a:p>
          <a:p>
            <a:pPr lvl="2"/>
            <a:r>
              <a:rPr lang="en-US" altLang="ko-KR" dirty="0"/>
              <a:t>Spray disinfectant to doorknob</a:t>
            </a:r>
          </a:p>
          <a:p>
            <a:pPr lvl="1"/>
            <a:r>
              <a:rPr lang="en-US" altLang="ko-KR" dirty="0"/>
              <a:t>Cleaning</a:t>
            </a:r>
          </a:p>
          <a:p>
            <a:pPr lvl="2"/>
            <a:r>
              <a:rPr lang="en-US" altLang="ko-KR" dirty="0"/>
              <a:t>Global exploration based on wall following algorithm</a:t>
            </a:r>
          </a:p>
          <a:p>
            <a:pPr lvl="2"/>
            <a:r>
              <a:rPr lang="en-US" altLang="ko-KR" dirty="0"/>
              <a:t>Cleaning floor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20233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221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맑은 고딕</vt:lpstr>
      <vt:lpstr>Arial</vt:lpstr>
      <vt:lpstr>Wingdings</vt:lpstr>
      <vt:lpstr>제목</vt:lpstr>
      <vt:lpstr>로실 테마</vt:lpstr>
      <vt:lpstr>Presentation</vt:lpstr>
      <vt:lpstr>Weekly Report</vt:lpstr>
      <vt:lpstr>Index</vt:lpstr>
      <vt:lpstr>Team Introduction</vt:lpstr>
      <vt:lpstr>Team Introduction</vt:lpstr>
      <vt:lpstr>Project Concept</vt:lpstr>
      <vt:lpstr>Project Concept</vt:lpstr>
      <vt:lpstr>Project Concept</vt:lpstr>
      <vt:lpstr>Project Concept</vt:lpstr>
      <vt:lpstr>Project Concept</vt:lpstr>
      <vt:lpstr>System Architecture</vt:lpstr>
      <vt:lpstr>Schedule - HW</vt:lpstr>
      <vt:lpstr>Schedule - SW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문석준</cp:lastModifiedBy>
  <cp:revision>237</cp:revision>
  <dcterms:created xsi:type="dcterms:W3CDTF">2021-03-12T05:32:12Z</dcterms:created>
  <dcterms:modified xsi:type="dcterms:W3CDTF">2022-03-15T10:40:36Z</dcterms:modified>
</cp:coreProperties>
</file>