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7432000" cy="41148000"/>
  <p:notesSz cx="6858000" cy="9144000"/>
  <p:embeddedFontLst>
    <p:embeddedFont>
      <p:font typeface="Avenir" panose="02000503020000020003" pitchFamily="2" charset="0"/>
      <p:regular r:id="rId4"/>
      <p:italic r:id="rId5"/>
    </p:embeddedFont>
    <p:embeddedFont>
      <p:font typeface="Calibri" panose="020F0502020204030204" pitchFamily="34" charset="0"/>
      <p:regular r:id="rId6"/>
      <p:bold r:id="rId7"/>
      <p:italic r:id="rId8"/>
      <p:boldItalic r:id="rId9"/>
    </p:embeddedFont>
    <p:embeddedFont>
      <p:font typeface="Open Sans" panose="020B0606030504020204" pitchFamily="34" charset="0"/>
      <p:regular r:id="rId10"/>
      <p:bold r:id="rId11"/>
      <p:italic r:id="rId12"/>
      <p:boldItalic r:id="rId13"/>
    </p:embeddedFont>
    <p:embeddedFont>
      <p:font typeface="Segoe UI" panose="020B0502040204020203"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2lCnrPOAb5FD/7LHIg2ZKJEG5R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FF7"/>
    <a:srgbClr val="F7E8C9"/>
    <a:srgbClr val="0056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0"/>
    <p:restoredTop sz="94626"/>
  </p:normalViewPr>
  <p:slideViewPr>
    <p:cSldViewPr snapToGrid="0">
      <p:cViewPr>
        <p:scale>
          <a:sx n="51" d="100"/>
          <a:sy n="51" d="100"/>
        </p:scale>
        <p:origin x="1184" y="-6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customschemas.google.com/relationships/presentationmetadata" Target="metadata"/><Relationship Id="rId3" Type="http://schemas.openxmlformats.org/officeDocument/2006/relationships/notesMaster" Target="notesMasters/notesMaster1.xml"/><Relationship Id="rId21" Type="http://schemas.openxmlformats.org/officeDocument/2006/relationships/theme" Target="theme/theme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13288" y="685800"/>
            <a:ext cx="2032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685800"/>
            <a:ext cx="228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8127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508760" y="30510488"/>
            <a:ext cx="4937700" cy="1752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2" name="Google Shape;52;p9"/>
          <p:cNvSpPr txBox="1">
            <a:spLocks noGrp="1"/>
          </p:cNvSpPr>
          <p:nvPr>
            <p:ph type="ftr" idx="11"/>
          </p:nvPr>
        </p:nvSpPr>
        <p:spPr>
          <a:xfrm>
            <a:off x="7269480" y="30510488"/>
            <a:ext cx="7406700" cy="17526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499080" y="30510488"/>
            <a:ext cx="4937700" cy="1752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3840"/>
              <a:buFont typeface="Arial"/>
              <a:buNone/>
              <a:defRPr sz="384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2" name="Rectangle 1">
            <a:extLst>
              <a:ext uri="{FF2B5EF4-FFF2-40B4-BE49-F238E27FC236}">
                <a16:creationId xmlns:a16="http://schemas.microsoft.com/office/drawing/2014/main" id="{9EED5D48-3F72-906A-55ED-B3ECB2E410D4}"/>
              </a:ext>
            </a:extLst>
          </p:cNvPr>
          <p:cNvSpPr/>
          <p:nvPr userDrawn="1"/>
        </p:nvSpPr>
        <p:spPr>
          <a:xfrm>
            <a:off x="0" y="1"/>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F123D09-D505-2D72-9FDF-F22657DAD764}"/>
              </a:ext>
            </a:extLst>
          </p:cNvPr>
          <p:cNvSpPr txBox="1"/>
          <p:nvPr userDrawn="1"/>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Introduction</a:t>
            </a:r>
            <a:endParaRPr dirty="0">
              <a:solidFill>
                <a:srgbClr val="F7E8C9"/>
              </a:solidFill>
            </a:endParaRPr>
          </a:p>
        </p:txBody>
      </p:sp>
      <p:sp>
        <p:nvSpPr>
          <p:cNvPr id="4" name="TextBox 3">
            <a:extLst>
              <a:ext uri="{FF2B5EF4-FFF2-40B4-BE49-F238E27FC236}">
                <a16:creationId xmlns:a16="http://schemas.microsoft.com/office/drawing/2014/main" id="{B01DE082-BBA3-F7F3-B09A-8EC0F313C953}"/>
              </a:ext>
            </a:extLst>
          </p:cNvPr>
          <p:cNvSpPr txBox="1"/>
          <p:nvPr userDrawn="1"/>
        </p:nvSpPr>
        <p:spPr>
          <a:xfrm>
            <a:off x="1353365" y="15028144"/>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Goals</a:t>
            </a:r>
            <a:endParaRPr dirty="0">
              <a:solidFill>
                <a:srgbClr val="005698"/>
              </a:solidFill>
            </a:endParaRPr>
          </a:p>
        </p:txBody>
      </p:sp>
      <p:sp>
        <p:nvSpPr>
          <p:cNvPr id="5" name="TextBox 4">
            <a:extLst>
              <a:ext uri="{FF2B5EF4-FFF2-40B4-BE49-F238E27FC236}">
                <a16:creationId xmlns:a16="http://schemas.microsoft.com/office/drawing/2014/main" id="{DEF8380A-832F-A6B6-C1F9-9B5CD9ACF8AD}"/>
              </a:ext>
            </a:extLst>
          </p:cNvPr>
          <p:cNvSpPr txBox="1"/>
          <p:nvPr userDrawn="1"/>
        </p:nvSpPr>
        <p:spPr>
          <a:xfrm>
            <a:off x="353909" y="24341062"/>
            <a:ext cx="12824209"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Initial Course Syllabus</a:t>
            </a:r>
          </a:p>
        </p:txBody>
      </p:sp>
      <p:sp>
        <p:nvSpPr>
          <p:cNvPr id="11" name="TextBox 10">
            <a:extLst>
              <a:ext uri="{FF2B5EF4-FFF2-40B4-BE49-F238E27FC236}">
                <a16:creationId xmlns:a16="http://schemas.microsoft.com/office/drawing/2014/main" id="{22A23F01-9E02-4446-6C13-799C5356DEAA}"/>
              </a:ext>
            </a:extLst>
          </p:cNvPr>
          <p:cNvSpPr txBox="1"/>
          <p:nvPr userDrawn="1"/>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Modified Course Syllabus</a:t>
            </a:r>
          </a:p>
        </p:txBody>
      </p:sp>
      <p:sp>
        <p:nvSpPr>
          <p:cNvPr id="12" name="TextBox 11">
            <a:extLst>
              <a:ext uri="{FF2B5EF4-FFF2-40B4-BE49-F238E27FC236}">
                <a16:creationId xmlns:a16="http://schemas.microsoft.com/office/drawing/2014/main" id="{15C29343-6EDC-AE68-B797-41EF96CDE4F1}"/>
              </a:ext>
            </a:extLst>
          </p:cNvPr>
          <p:cNvSpPr txBox="1"/>
          <p:nvPr userDrawn="1"/>
        </p:nvSpPr>
        <p:spPr>
          <a:xfrm>
            <a:off x="14253880" y="13701905"/>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Science Gateways Resources Used</a:t>
            </a:r>
          </a:p>
        </p:txBody>
      </p:sp>
      <p:sp>
        <p:nvSpPr>
          <p:cNvPr id="13" name="TextBox 12">
            <a:extLst>
              <a:ext uri="{FF2B5EF4-FFF2-40B4-BE49-F238E27FC236}">
                <a16:creationId xmlns:a16="http://schemas.microsoft.com/office/drawing/2014/main" id="{2880188C-D200-BCF3-EE90-1777C6DC0C02}"/>
              </a:ext>
            </a:extLst>
          </p:cNvPr>
          <p:cNvSpPr txBox="1"/>
          <p:nvPr userDrawn="1"/>
        </p:nvSpPr>
        <p:spPr>
          <a:xfrm>
            <a:off x="14253880" y="1823535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Expansions</a:t>
            </a:r>
          </a:p>
        </p:txBody>
      </p:sp>
      <p:sp>
        <p:nvSpPr>
          <p:cNvPr id="14" name="TextBox 13">
            <a:extLst>
              <a:ext uri="{FF2B5EF4-FFF2-40B4-BE49-F238E27FC236}">
                <a16:creationId xmlns:a16="http://schemas.microsoft.com/office/drawing/2014/main" id="{F66738B9-6F90-2871-3A72-7C14C05BA3ED}"/>
              </a:ext>
            </a:extLst>
          </p:cNvPr>
          <p:cNvSpPr txBox="1"/>
          <p:nvPr userDrawn="1"/>
        </p:nvSpPr>
        <p:spPr>
          <a:xfrm>
            <a:off x="14253880" y="2600959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References</a:t>
            </a:r>
          </a:p>
        </p:txBody>
      </p:sp>
      <p:pic>
        <p:nvPicPr>
          <p:cNvPr id="15" name="Picture 14" descr="A close-up of a paper&#10;&#10;AI-generated content may be incorrect.">
            <a:extLst>
              <a:ext uri="{FF2B5EF4-FFF2-40B4-BE49-F238E27FC236}">
                <a16:creationId xmlns:a16="http://schemas.microsoft.com/office/drawing/2014/main" id="{774F7CEC-BFE8-05B1-E633-E35F5F05D48B}"/>
              </a:ext>
            </a:extLst>
          </p:cNvPr>
          <p:cNvPicPr>
            <a:picLocks noChangeAspect="1"/>
          </p:cNvPicPr>
          <p:nvPr userDrawn="1"/>
        </p:nvPicPr>
        <p:blipFill>
          <a:blip r:embed="rId3"/>
          <a:stretch>
            <a:fillRect/>
          </a:stretch>
        </p:blipFill>
        <p:spPr>
          <a:xfrm>
            <a:off x="0" y="113368"/>
            <a:ext cx="9032240" cy="2258060"/>
          </a:xfrm>
          <a:prstGeom prst="rect">
            <a:avLst/>
          </a:prstGeom>
        </p:spPr>
      </p:pic>
      <p:sp>
        <p:nvSpPr>
          <p:cNvPr id="17" name="Rectangle 16">
            <a:extLst>
              <a:ext uri="{FF2B5EF4-FFF2-40B4-BE49-F238E27FC236}">
                <a16:creationId xmlns:a16="http://schemas.microsoft.com/office/drawing/2014/main" id="{456E00BB-07F5-B12B-FB16-2EE4C241F9E3}"/>
              </a:ext>
            </a:extLst>
          </p:cNvPr>
          <p:cNvSpPr/>
          <p:nvPr userDrawn="1"/>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D2C8402F-92CB-58E0-7AAC-CF81BEAB28F6}"/>
              </a:ext>
            </a:extLst>
          </p:cNvPr>
          <p:cNvGrpSpPr/>
          <p:nvPr userDrawn="1"/>
        </p:nvGrpSpPr>
        <p:grpSpPr>
          <a:xfrm>
            <a:off x="-1" y="39940992"/>
            <a:ext cx="10113511" cy="1091684"/>
            <a:chOff x="0" y="3683700"/>
            <a:chExt cx="4029900" cy="435000"/>
          </a:xfrm>
        </p:grpSpPr>
        <p:sp>
          <p:nvSpPr>
            <p:cNvPr id="19" name="Google Shape;69;p15">
              <a:extLst>
                <a:ext uri="{FF2B5EF4-FFF2-40B4-BE49-F238E27FC236}">
                  <a16:creationId xmlns:a16="http://schemas.microsoft.com/office/drawing/2014/main" id="{C33D35C7-7A28-7800-62CA-00C1EAC2D7BC}"/>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0" name="Google Shape;70;p15">
              <a:extLst>
                <a:ext uri="{FF2B5EF4-FFF2-40B4-BE49-F238E27FC236}">
                  <a16:creationId xmlns:a16="http://schemas.microsoft.com/office/drawing/2014/main" id="{CA093001-51C4-55E4-7895-F272958D6B16}"/>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1" name="Google Shape;71;p15" descr="A green and white logo&#10;&#10;Description automatically generated">
              <a:extLst>
                <a:ext uri="{FF2B5EF4-FFF2-40B4-BE49-F238E27FC236}">
                  <a16:creationId xmlns:a16="http://schemas.microsoft.com/office/drawing/2014/main" id="{B746B043-1391-EF27-6D2F-4607B9E28D12}"/>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2" name="Google Shape;72;p15" descr="A blue and orange logo&#10;&#10;Description automatically generated">
              <a:extLst>
                <a:ext uri="{FF2B5EF4-FFF2-40B4-BE49-F238E27FC236}">
                  <a16:creationId xmlns:a16="http://schemas.microsoft.com/office/drawing/2014/main" id="{37719B56-AD07-9505-75D4-91BE8469EBD8}"/>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3" name="Google Shape;73;p15">
              <a:extLst>
                <a:ext uri="{FF2B5EF4-FFF2-40B4-BE49-F238E27FC236}">
                  <a16:creationId xmlns:a16="http://schemas.microsoft.com/office/drawing/2014/main" id="{E9F39FB3-DEFE-C141-71AF-D0AC4C69BE06}"/>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4" name="Google Shape;74;p15">
            <a:extLst>
              <a:ext uri="{FF2B5EF4-FFF2-40B4-BE49-F238E27FC236}">
                <a16:creationId xmlns:a16="http://schemas.microsoft.com/office/drawing/2014/main" id="{423893AE-4BB5-6401-58A0-25D396418059}"/>
              </a:ext>
            </a:extLst>
          </p:cNvPr>
          <p:cNvSpPr txBox="1"/>
          <p:nvPr userDrawn="1"/>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5" name="Picture 24" descr="A qr code on a white background&#10;&#10;AI-generated content may be incorrect.">
            <a:extLst>
              <a:ext uri="{FF2B5EF4-FFF2-40B4-BE49-F238E27FC236}">
                <a16:creationId xmlns:a16="http://schemas.microsoft.com/office/drawing/2014/main" id="{6A8EFF9E-DE5C-9305-1F52-125DA7C1E3C4}"/>
              </a:ext>
            </a:extLst>
          </p:cNvPr>
          <p:cNvPicPr>
            <a:picLocks noChangeAspect="1"/>
          </p:cNvPicPr>
          <p:nvPr userDrawn="1"/>
        </p:nvPicPr>
        <p:blipFill>
          <a:blip r:embed="rId8"/>
          <a:stretch>
            <a:fillRect/>
          </a:stretch>
        </p:blipFill>
        <p:spPr>
          <a:xfrm>
            <a:off x="26070345" y="39825670"/>
            <a:ext cx="1207006" cy="1207006"/>
          </a:xfrm>
          <a:prstGeom prst="rect">
            <a:avLst/>
          </a:prstGeom>
        </p:spPr>
      </p:pic>
      <p:sp>
        <p:nvSpPr>
          <p:cNvPr id="26" name="TextBox 25">
            <a:extLst>
              <a:ext uri="{FF2B5EF4-FFF2-40B4-BE49-F238E27FC236}">
                <a16:creationId xmlns:a16="http://schemas.microsoft.com/office/drawing/2014/main" id="{066A6139-67D7-4938-3837-A60ABC2FA6EB}"/>
              </a:ext>
            </a:extLst>
          </p:cNvPr>
          <p:cNvSpPr txBox="1"/>
          <p:nvPr userDrawn="1"/>
        </p:nvSpPr>
        <p:spPr>
          <a:xfrm>
            <a:off x="1353365" y="8411907"/>
            <a:ext cx="11824751"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Target Course Description</a:t>
            </a:r>
            <a:endParaRPr dirty="0">
              <a:solidFill>
                <a:srgbClr val="005698"/>
              </a:solidFill>
            </a:endParaRPr>
          </a:p>
        </p:txBody>
      </p:sp>
      <p:pic>
        <p:nvPicPr>
          <p:cNvPr id="27" name="Graphic 26">
            <a:extLst>
              <a:ext uri="{FF2B5EF4-FFF2-40B4-BE49-F238E27FC236}">
                <a16:creationId xmlns:a16="http://schemas.microsoft.com/office/drawing/2014/main" id="{ADE639D2-2274-4015-4C0E-1ACD757C80E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28" name="TextBox 27">
            <a:extLst>
              <a:ext uri="{FF2B5EF4-FFF2-40B4-BE49-F238E27FC236}">
                <a16:creationId xmlns:a16="http://schemas.microsoft.com/office/drawing/2014/main" id="{E6DFE9A1-A4BA-53BB-D846-E23DA22E3A63}"/>
              </a:ext>
            </a:extLst>
          </p:cNvPr>
          <p:cNvSpPr txBox="1"/>
          <p:nvPr userDrawn="1"/>
        </p:nvSpPr>
        <p:spPr>
          <a:xfrm>
            <a:off x="24715694" y="1536442"/>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sp>
        <p:nvSpPr>
          <p:cNvPr id="30" name="TextBox 29">
            <a:extLst>
              <a:ext uri="{FF2B5EF4-FFF2-40B4-BE49-F238E27FC236}">
                <a16:creationId xmlns:a16="http://schemas.microsoft.com/office/drawing/2014/main" id="{DA0DA89B-06AD-C36A-7509-CBF5BFE975E6}"/>
              </a:ext>
            </a:extLst>
          </p:cNvPr>
          <p:cNvSpPr txBox="1"/>
          <p:nvPr userDrawn="1"/>
        </p:nvSpPr>
        <p:spPr>
          <a:xfrm>
            <a:off x="14253880" y="30278083"/>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Authors</a:t>
            </a:r>
            <a:endParaRPr dirty="0">
              <a:solidFill>
                <a:srgbClr val="F7E8C9"/>
              </a:solidFill>
            </a:endParaRPr>
          </a:p>
        </p:txBody>
      </p:sp>
      <p:sp>
        <p:nvSpPr>
          <p:cNvPr id="31" name="TextBox 30">
            <a:extLst>
              <a:ext uri="{FF2B5EF4-FFF2-40B4-BE49-F238E27FC236}">
                <a16:creationId xmlns:a16="http://schemas.microsoft.com/office/drawing/2014/main" id="{A70FDB91-5DC8-9B81-17FA-D23A47E9A80E}"/>
              </a:ext>
            </a:extLst>
          </p:cNvPr>
          <p:cNvSpPr txBox="1"/>
          <p:nvPr userDrawn="1"/>
        </p:nvSpPr>
        <p:spPr>
          <a:xfrm>
            <a:off x="14253880" y="965706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Mentor Suggestions</a:t>
            </a:r>
            <a:endParaRPr dirty="0">
              <a:solidFill>
                <a:srgbClr val="F7E8C9"/>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000" b="1" i="0" u="none" strike="noStrike" cap="none">
          <a:solidFill>
            <a:srgbClr val="F7E8C9"/>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moodle.dallastown.k12.pa.us/pluginfile.php/379743/mod_resource/content/1/Java%20Text%20-%20Liang.pdf"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hyperlink" Target="mailto:Sajida.faiyaz@austincc.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hyperlink" Target="mailto:afields@tacc.utexas.edu" TargetMode="External"/><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4C79B-7372-A37A-5093-06B65F2F724B}"/>
              </a:ext>
            </a:extLst>
          </p:cNvPr>
          <p:cNvSpPr/>
          <p:nvPr/>
        </p:nvSpPr>
        <p:spPr>
          <a:xfrm>
            <a:off x="0" y="1"/>
            <a:ext cx="27432000" cy="23714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353910"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Introduction</a:t>
            </a:r>
            <a:endParaRPr dirty="0">
              <a:solidFill>
                <a:srgbClr val="F7E8C9"/>
              </a:solidFill>
            </a:endParaRPr>
          </a:p>
        </p:txBody>
      </p:sp>
      <p:sp>
        <p:nvSpPr>
          <p:cNvPr id="6" name="TextBox 5"/>
          <p:cNvSpPr txBox="1"/>
          <p:nvPr/>
        </p:nvSpPr>
        <p:spPr>
          <a:xfrm>
            <a:off x="14253881" y="2686884"/>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Modified Course Syllabus</a:t>
            </a:r>
          </a:p>
        </p:txBody>
      </p:sp>
      <p:sp>
        <p:nvSpPr>
          <p:cNvPr id="9" name="TextBox 8"/>
          <p:cNvSpPr txBox="1"/>
          <p:nvPr/>
        </p:nvSpPr>
        <p:spPr>
          <a:xfrm>
            <a:off x="14253880" y="2600959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dirty="0">
                <a:solidFill>
                  <a:srgbClr val="F7E8C9"/>
                </a:solidFill>
              </a:rPr>
              <a:t>References</a:t>
            </a:r>
          </a:p>
        </p:txBody>
      </p:sp>
      <p:pic>
        <p:nvPicPr>
          <p:cNvPr id="18" name="Picture 17" descr="A close-up of a paper&#10;&#10;AI-generated content may be incorrect.">
            <a:extLst>
              <a:ext uri="{FF2B5EF4-FFF2-40B4-BE49-F238E27FC236}">
                <a16:creationId xmlns:a16="http://schemas.microsoft.com/office/drawing/2014/main" id="{4C267CA0-B799-FE2D-82F3-69F2B24E2B47}"/>
              </a:ext>
            </a:extLst>
          </p:cNvPr>
          <p:cNvPicPr>
            <a:picLocks noChangeAspect="1"/>
          </p:cNvPicPr>
          <p:nvPr/>
        </p:nvPicPr>
        <p:blipFill>
          <a:blip r:embed="rId3"/>
          <a:stretch>
            <a:fillRect/>
          </a:stretch>
        </p:blipFill>
        <p:spPr>
          <a:xfrm>
            <a:off x="0" y="113368"/>
            <a:ext cx="9032240" cy="2258060"/>
          </a:xfrm>
          <a:prstGeom prst="rect">
            <a:avLst/>
          </a:prstGeom>
        </p:spPr>
      </p:pic>
      <p:sp>
        <p:nvSpPr>
          <p:cNvPr id="2" name="TextBox 1"/>
          <p:cNvSpPr txBox="1"/>
          <p:nvPr/>
        </p:nvSpPr>
        <p:spPr>
          <a:xfrm>
            <a:off x="8434299" y="371679"/>
            <a:ext cx="16879336" cy="1754326"/>
          </a:xfrm>
          <a:prstGeom prst="rect">
            <a:avLst/>
          </a:prstGeom>
          <a:noFill/>
        </p:spPr>
        <p:txBody>
          <a:bodyPr wrap="square">
            <a:spAutoFit/>
          </a:bodyPr>
          <a:lstStyle/>
          <a:p>
            <a:pPr>
              <a:defRPr sz="6000" b="1">
                <a:solidFill>
                  <a:srgbClr val="004C99"/>
                </a:solidFill>
              </a:defRPr>
            </a:pPr>
            <a:r>
              <a:rPr lang="en-US" sz="5400" dirty="0">
                <a:solidFill>
                  <a:srgbClr val="F7E8C9"/>
                </a:solidFill>
              </a:rPr>
              <a:t>INTEGRATING CLOUD COMPUTING TOOLS IN INTRODUCTORY PROGRAMMING INSTRUCTION</a:t>
            </a:r>
          </a:p>
        </p:txBody>
      </p:sp>
      <p:sp>
        <p:nvSpPr>
          <p:cNvPr id="19" name="Rectangle 18">
            <a:extLst>
              <a:ext uri="{FF2B5EF4-FFF2-40B4-BE49-F238E27FC236}">
                <a16:creationId xmlns:a16="http://schemas.microsoft.com/office/drawing/2014/main" id="{BB8C6531-1CFA-6680-703D-4F8B1867032F}"/>
              </a:ext>
            </a:extLst>
          </p:cNvPr>
          <p:cNvSpPr/>
          <p:nvPr/>
        </p:nvSpPr>
        <p:spPr>
          <a:xfrm>
            <a:off x="0" y="39716778"/>
            <a:ext cx="27432000" cy="1457028"/>
          </a:xfrm>
          <a:prstGeom prst="rect">
            <a:avLst/>
          </a:prstGeom>
          <a:solidFill>
            <a:srgbClr val="0056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B64A0CF-8114-883B-852B-475C1FD1F676}"/>
              </a:ext>
            </a:extLst>
          </p:cNvPr>
          <p:cNvGrpSpPr/>
          <p:nvPr/>
        </p:nvGrpSpPr>
        <p:grpSpPr>
          <a:xfrm>
            <a:off x="-1" y="39940992"/>
            <a:ext cx="10113511" cy="1091684"/>
            <a:chOff x="0" y="3683700"/>
            <a:chExt cx="4029900" cy="435000"/>
          </a:xfrm>
        </p:grpSpPr>
        <p:sp>
          <p:nvSpPr>
            <p:cNvPr id="20" name="Google Shape;69;p15">
              <a:extLst>
                <a:ext uri="{FF2B5EF4-FFF2-40B4-BE49-F238E27FC236}">
                  <a16:creationId xmlns:a16="http://schemas.microsoft.com/office/drawing/2014/main" id="{0C3782D3-3369-AD89-E256-F0B0CF554462}"/>
                </a:ext>
              </a:extLst>
            </p:cNvPr>
            <p:cNvSpPr/>
            <p:nvPr/>
          </p:nvSpPr>
          <p:spPr>
            <a:xfrm>
              <a:off x="0" y="3683700"/>
              <a:ext cx="4029900" cy="435000"/>
            </a:xfrm>
            <a:prstGeom prst="rect">
              <a:avLst/>
            </a:prstGeom>
            <a:solidFill>
              <a:schemeClr val="lt1"/>
            </a:solidFill>
            <a:ln w="8300" cap="flat" cmpd="sng">
              <a:solidFill>
                <a:schemeClr val="dk2"/>
              </a:solidFill>
              <a:prstDash val="solid"/>
              <a:round/>
              <a:headEnd type="none" w="sm" len="sm"/>
              <a:tailEnd type="none" w="sm" len="sm"/>
            </a:ln>
          </p:spPr>
          <p:txBody>
            <a:bodyPr spcFirstLastPara="1" wrap="square" lIns="79675" tIns="79675" rIns="79675" bIns="79675" anchor="ctr" anchorCtr="0">
              <a:noAutofit/>
            </a:bodyPr>
            <a:lstStyle/>
            <a:p>
              <a:pPr marL="0" lvl="0" indent="0" algn="ctr" rtl="0">
                <a:spcBef>
                  <a:spcPts val="0"/>
                </a:spcBef>
                <a:spcAft>
                  <a:spcPts val="0"/>
                </a:spcAft>
                <a:buNone/>
              </a:pPr>
              <a:endParaRPr sz="1219">
                <a:latin typeface="Calibri"/>
                <a:ea typeface="Calibri"/>
                <a:cs typeface="Calibri"/>
                <a:sym typeface="Calibri"/>
              </a:endParaRPr>
            </a:p>
          </p:txBody>
        </p:sp>
        <p:pic>
          <p:nvPicPr>
            <p:cNvPr id="21" name="Google Shape;70;p15">
              <a:extLst>
                <a:ext uri="{FF2B5EF4-FFF2-40B4-BE49-F238E27FC236}">
                  <a16:creationId xmlns:a16="http://schemas.microsoft.com/office/drawing/2014/main" id="{90B0E71C-9A5A-57B9-B2D4-E029C364720B}"/>
                </a:ext>
              </a:extLst>
            </p:cNvPr>
            <p:cNvPicPr preferRelativeResize="0"/>
            <p:nvPr/>
          </p:nvPicPr>
          <p:blipFill rotWithShape="1">
            <a:blip r:embed="rId4">
              <a:alphaModFix/>
            </a:blip>
            <a:srcRect/>
            <a:stretch/>
          </p:blipFill>
          <p:spPr>
            <a:xfrm>
              <a:off x="141022" y="3749892"/>
              <a:ext cx="1037645" cy="309910"/>
            </a:xfrm>
            <a:prstGeom prst="rect">
              <a:avLst/>
            </a:prstGeom>
            <a:noFill/>
            <a:ln>
              <a:noFill/>
            </a:ln>
          </p:spPr>
        </p:pic>
        <p:pic>
          <p:nvPicPr>
            <p:cNvPr id="22" name="Google Shape;71;p15" descr="A green and white logo&#10;&#10;Description automatically generated">
              <a:extLst>
                <a:ext uri="{FF2B5EF4-FFF2-40B4-BE49-F238E27FC236}">
                  <a16:creationId xmlns:a16="http://schemas.microsoft.com/office/drawing/2014/main" id="{B57B68C1-FDCA-72F2-7EFD-5330C247B196}"/>
                </a:ext>
              </a:extLst>
            </p:cNvPr>
            <p:cNvPicPr preferRelativeResize="0"/>
            <p:nvPr/>
          </p:nvPicPr>
          <p:blipFill rotWithShape="1">
            <a:blip r:embed="rId5">
              <a:alphaModFix/>
            </a:blip>
            <a:srcRect/>
            <a:stretch/>
          </p:blipFill>
          <p:spPr>
            <a:xfrm>
              <a:off x="1254133" y="3715341"/>
              <a:ext cx="737581" cy="379034"/>
            </a:xfrm>
            <a:prstGeom prst="rect">
              <a:avLst/>
            </a:prstGeom>
            <a:noFill/>
            <a:ln>
              <a:noFill/>
            </a:ln>
          </p:spPr>
        </p:pic>
        <p:pic>
          <p:nvPicPr>
            <p:cNvPr id="23" name="Google Shape;72;p15" descr="A blue and orange logo&#10;&#10;Description automatically generated">
              <a:extLst>
                <a:ext uri="{FF2B5EF4-FFF2-40B4-BE49-F238E27FC236}">
                  <a16:creationId xmlns:a16="http://schemas.microsoft.com/office/drawing/2014/main" id="{54A2883F-52F9-10E8-FD61-0467F17FE830}"/>
                </a:ext>
              </a:extLst>
            </p:cNvPr>
            <p:cNvPicPr preferRelativeResize="0"/>
            <p:nvPr/>
          </p:nvPicPr>
          <p:blipFill rotWithShape="1">
            <a:blip r:embed="rId6">
              <a:alphaModFix/>
            </a:blip>
            <a:srcRect/>
            <a:stretch/>
          </p:blipFill>
          <p:spPr>
            <a:xfrm>
              <a:off x="2033110" y="3745992"/>
              <a:ext cx="1108279" cy="317732"/>
            </a:xfrm>
            <a:prstGeom prst="rect">
              <a:avLst/>
            </a:prstGeom>
            <a:noFill/>
            <a:ln>
              <a:noFill/>
            </a:ln>
          </p:spPr>
        </p:pic>
        <p:pic>
          <p:nvPicPr>
            <p:cNvPr id="24" name="Google Shape;73;p15">
              <a:extLst>
                <a:ext uri="{FF2B5EF4-FFF2-40B4-BE49-F238E27FC236}">
                  <a16:creationId xmlns:a16="http://schemas.microsoft.com/office/drawing/2014/main" id="{ACA11398-BAB7-2B3E-DCFC-52D7042408DB}"/>
                </a:ext>
              </a:extLst>
            </p:cNvPr>
            <p:cNvPicPr preferRelativeResize="0"/>
            <p:nvPr/>
          </p:nvPicPr>
          <p:blipFill rotWithShape="1">
            <a:blip r:embed="rId7">
              <a:alphaModFix/>
            </a:blip>
            <a:srcRect/>
            <a:stretch/>
          </p:blipFill>
          <p:spPr>
            <a:xfrm>
              <a:off x="3182783" y="3745992"/>
              <a:ext cx="811556" cy="317732"/>
            </a:xfrm>
            <a:prstGeom prst="rect">
              <a:avLst/>
            </a:prstGeom>
            <a:noFill/>
            <a:ln>
              <a:noFill/>
            </a:ln>
          </p:spPr>
        </p:pic>
      </p:grpSp>
      <p:sp>
        <p:nvSpPr>
          <p:cNvPr id="26" name="Google Shape;74;p15">
            <a:extLst>
              <a:ext uri="{FF2B5EF4-FFF2-40B4-BE49-F238E27FC236}">
                <a16:creationId xmlns:a16="http://schemas.microsoft.com/office/drawing/2014/main" id="{6B248727-0E2C-F2B1-B8CD-9CC2CA337C4F}"/>
              </a:ext>
            </a:extLst>
          </p:cNvPr>
          <p:cNvSpPr txBox="1"/>
          <p:nvPr/>
        </p:nvSpPr>
        <p:spPr>
          <a:xfrm>
            <a:off x="11899249" y="40144447"/>
            <a:ext cx="14171096" cy="68477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4000" b="1" i="0" u="none" strike="noStrike" cap="none" dirty="0">
                <a:solidFill>
                  <a:schemeClr val="bg1"/>
                </a:solidFill>
                <a:latin typeface="Avenir"/>
                <a:ea typeface="Avenir"/>
                <a:cs typeface="Avenir"/>
                <a:sym typeface="Avenir"/>
              </a:rPr>
              <a:t>Event Site: </a:t>
            </a:r>
            <a:r>
              <a:rPr lang="en" sz="4000" b="0" i="0" u="none" strike="noStrike" cap="none" dirty="0">
                <a:solidFill>
                  <a:schemeClr val="bg1"/>
                </a:solidFill>
                <a:latin typeface="Avenir"/>
                <a:ea typeface="Avenir"/>
                <a:cs typeface="Avenir"/>
                <a:sym typeface="Avenir"/>
              </a:rPr>
              <a:t>https://</a:t>
            </a:r>
            <a:r>
              <a:rPr lang="en" sz="4000" b="0" i="0" u="none" strike="noStrike" cap="none" dirty="0" err="1">
                <a:solidFill>
                  <a:schemeClr val="bg1"/>
                </a:solidFill>
                <a:latin typeface="Avenir"/>
                <a:ea typeface="Avenir"/>
                <a:cs typeface="Avenir"/>
                <a:sym typeface="Avenir"/>
              </a:rPr>
              <a:t>hackhpc.github.io</a:t>
            </a:r>
            <a:r>
              <a:rPr lang="en" sz="4000" b="0" i="0" u="none" strike="noStrike" cap="none" dirty="0">
                <a:solidFill>
                  <a:schemeClr val="bg1"/>
                </a:solidFill>
                <a:latin typeface="Avenir"/>
                <a:ea typeface="Avenir"/>
                <a:cs typeface="Avenir"/>
                <a:sym typeface="Avenir"/>
              </a:rPr>
              <a:t>/facultyhack-gateways2</a:t>
            </a:r>
            <a:r>
              <a:rPr lang="en" sz="4000" dirty="0">
                <a:solidFill>
                  <a:schemeClr val="bg1"/>
                </a:solidFill>
                <a:latin typeface="Avenir"/>
                <a:ea typeface="Avenir"/>
                <a:cs typeface="Avenir"/>
                <a:sym typeface="Avenir"/>
              </a:rPr>
              <a:t>5</a:t>
            </a:r>
            <a:endParaRPr sz="2800" dirty="0">
              <a:solidFill>
                <a:schemeClr val="bg1"/>
              </a:solidFill>
            </a:endParaRPr>
          </a:p>
        </p:txBody>
      </p:sp>
      <p:pic>
        <p:nvPicPr>
          <p:cNvPr id="28" name="Picture 27" descr="A qr code on a white background&#10;&#10;AI-generated content may be incorrect.">
            <a:extLst>
              <a:ext uri="{FF2B5EF4-FFF2-40B4-BE49-F238E27FC236}">
                <a16:creationId xmlns:a16="http://schemas.microsoft.com/office/drawing/2014/main" id="{D7C7E461-90CF-111D-48A6-BC5162F09726}"/>
              </a:ext>
            </a:extLst>
          </p:cNvPr>
          <p:cNvPicPr>
            <a:picLocks noChangeAspect="1"/>
          </p:cNvPicPr>
          <p:nvPr/>
        </p:nvPicPr>
        <p:blipFill>
          <a:blip r:embed="rId8"/>
          <a:stretch>
            <a:fillRect/>
          </a:stretch>
        </p:blipFill>
        <p:spPr>
          <a:xfrm>
            <a:off x="26070345" y="39825670"/>
            <a:ext cx="1207006" cy="1207006"/>
          </a:xfrm>
          <a:prstGeom prst="rect">
            <a:avLst/>
          </a:prstGeom>
        </p:spPr>
      </p:pic>
      <p:pic>
        <p:nvPicPr>
          <p:cNvPr id="35" name="Graphic 34">
            <a:extLst>
              <a:ext uri="{FF2B5EF4-FFF2-40B4-BE49-F238E27FC236}">
                <a16:creationId xmlns:a16="http://schemas.microsoft.com/office/drawing/2014/main" id="{0CE00AC2-6AD6-91C2-1152-95FDC03606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418542" y="171386"/>
            <a:ext cx="1310610" cy="1310610"/>
          </a:xfrm>
          <a:prstGeom prst="rect">
            <a:avLst/>
          </a:prstGeom>
        </p:spPr>
      </p:pic>
      <p:sp>
        <p:nvSpPr>
          <p:cNvPr id="36" name="TextBox 35">
            <a:extLst>
              <a:ext uri="{FF2B5EF4-FFF2-40B4-BE49-F238E27FC236}">
                <a16:creationId xmlns:a16="http://schemas.microsoft.com/office/drawing/2014/main" id="{2119AF72-D483-7118-C541-86D3209C2CAF}"/>
              </a:ext>
            </a:extLst>
          </p:cNvPr>
          <p:cNvSpPr txBox="1"/>
          <p:nvPr/>
        </p:nvSpPr>
        <p:spPr>
          <a:xfrm>
            <a:off x="24715694" y="1536442"/>
            <a:ext cx="2716306" cy="738664"/>
          </a:xfrm>
          <a:prstGeom prst="rect">
            <a:avLst/>
          </a:prstGeom>
          <a:noFill/>
        </p:spPr>
        <p:txBody>
          <a:bodyPr wrap="square" rtlCol="0">
            <a:spAutoFit/>
          </a:bodyPr>
          <a:lstStyle/>
          <a:p>
            <a:pPr algn="ctr"/>
            <a:r>
              <a:rPr lang="en-US" dirty="0">
                <a:solidFill>
                  <a:srgbClr val="F7E8C9"/>
                </a:solidFill>
              </a:rPr>
              <a:t>SGX3 is funded by the </a:t>
            </a:r>
            <a:br>
              <a:rPr lang="en-US" dirty="0">
                <a:solidFill>
                  <a:srgbClr val="F7E8C9"/>
                </a:solidFill>
              </a:rPr>
            </a:br>
            <a:r>
              <a:rPr lang="en-US" dirty="0">
                <a:solidFill>
                  <a:srgbClr val="F7E8C9"/>
                </a:solidFill>
              </a:rPr>
              <a:t>National Science Foundation </a:t>
            </a:r>
            <a:br>
              <a:rPr lang="en-US" dirty="0">
                <a:solidFill>
                  <a:srgbClr val="F7E8C9"/>
                </a:solidFill>
              </a:rPr>
            </a:br>
            <a:r>
              <a:rPr lang="en-US" dirty="0">
                <a:solidFill>
                  <a:srgbClr val="F7E8C9"/>
                </a:solidFill>
              </a:rPr>
              <a:t>under award number 2231406.</a:t>
            </a:r>
          </a:p>
        </p:txBody>
      </p:sp>
      <p:graphicFrame>
        <p:nvGraphicFramePr>
          <p:cNvPr id="38" name="Table 37">
            <a:extLst>
              <a:ext uri="{FF2B5EF4-FFF2-40B4-BE49-F238E27FC236}">
                <a16:creationId xmlns:a16="http://schemas.microsoft.com/office/drawing/2014/main" id="{BE3F8066-4E44-8128-BE6B-6BB05936583C}"/>
              </a:ext>
            </a:extLst>
          </p:cNvPr>
          <p:cNvGraphicFramePr>
            <a:graphicFrameLocks noGrp="1"/>
          </p:cNvGraphicFramePr>
          <p:nvPr>
            <p:extLst>
              <p:ext uri="{D42A27DB-BD31-4B8C-83A1-F6EECF244321}">
                <p14:modId xmlns:p14="http://schemas.microsoft.com/office/powerpoint/2010/main" val="3467732612"/>
              </p:ext>
            </p:extLst>
          </p:nvPr>
        </p:nvGraphicFramePr>
        <p:xfrm>
          <a:off x="14780617" y="31492896"/>
          <a:ext cx="11289728" cy="7910778"/>
        </p:xfrm>
        <a:graphic>
          <a:graphicData uri="http://schemas.openxmlformats.org/drawingml/2006/table">
            <a:tbl>
              <a:tblPr firstRow="1" bandRow="1">
                <a:tableStyleId>{5940675A-B579-460E-94D1-54222C63F5DA}</a:tableStyleId>
              </a:tblPr>
              <a:tblGrid>
                <a:gridCol w="4574942">
                  <a:extLst>
                    <a:ext uri="{9D8B030D-6E8A-4147-A177-3AD203B41FA5}">
                      <a16:colId xmlns:a16="http://schemas.microsoft.com/office/drawing/2014/main" val="3544158007"/>
                    </a:ext>
                  </a:extLst>
                </a:gridCol>
                <a:gridCol w="6714786">
                  <a:extLst>
                    <a:ext uri="{9D8B030D-6E8A-4147-A177-3AD203B41FA5}">
                      <a16:colId xmlns:a16="http://schemas.microsoft.com/office/drawing/2014/main" val="2953335247"/>
                    </a:ext>
                  </a:extLst>
                </a:gridCol>
              </a:tblGrid>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a:solidFill>
                            <a:srgbClr val="005698"/>
                          </a:solidFill>
                        </a:rPr>
                        <a:t>Swanier, Cheryl</a:t>
                      </a:r>
                      <a:br>
                        <a:rPr lang="en-US" b="1" dirty="0">
                          <a:solidFill>
                            <a:srgbClr val="005698"/>
                          </a:solidFill>
                        </a:rPr>
                      </a:br>
                      <a:endParaRPr lang="en-US" b="1" dirty="0">
                        <a:solidFill>
                          <a:srgbClr val="005698"/>
                        </a:solidFill>
                      </a:endParaRPr>
                    </a:p>
                    <a:p>
                      <a:pPr marL="285750" lvl="2" indent="-285750">
                        <a:buFont typeface="Arial" panose="020B0604020202020204" pitchFamily="34" charset="0"/>
                        <a:buChar char="•"/>
                        <a:defRPr>
                          <a:solidFill>
                            <a:srgbClr val="004C99"/>
                          </a:solidFill>
                        </a:defRPr>
                      </a:pPr>
                      <a:r>
                        <a:rPr lang="en-US" sz="1800" b="1" dirty="0">
                          <a:solidFill>
                            <a:schemeClr val="tx1"/>
                          </a:solidFill>
                        </a:rPr>
                        <a:t>Role: Faculty Participant </a:t>
                      </a:r>
                    </a:p>
                    <a:p>
                      <a:pPr marL="285750" lvl="2" indent="-285750">
                        <a:buFont typeface="Arial" panose="020B0604020202020204" pitchFamily="34" charset="0"/>
                        <a:buChar char="•"/>
                        <a:defRPr>
                          <a:solidFill>
                            <a:srgbClr val="004C99"/>
                          </a:solidFill>
                        </a:defRPr>
                      </a:pPr>
                      <a:r>
                        <a:rPr lang="en-US" sz="1800" b="1" dirty="0">
                          <a:solidFill>
                            <a:schemeClr val="tx1"/>
                          </a:solidFill>
                        </a:rPr>
                        <a:t>Voorhees University</a:t>
                      </a:r>
                    </a:p>
                    <a:p>
                      <a:pPr marL="285750" lvl="2" indent="-285750">
                        <a:buFont typeface="Arial" panose="020B0604020202020204" pitchFamily="34" charset="0"/>
                        <a:buChar char="•"/>
                        <a:defRPr>
                          <a:solidFill>
                            <a:srgbClr val="004C99"/>
                          </a:solidFill>
                        </a:defRPr>
                      </a:pPr>
                      <a:r>
                        <a:rPr lang="en-US" sz="1800" b="1" dirty="0" err="1">
                          <a:solidFill>
                            <a:schemeClr val="tx1"/>
                          </a:solidFill>
                        </a:rPr>
                        <a:t>cswanier@msn.com</a:t>
                      </a:r>
                      <a:endParaRPr lang="en-US" sz="1800" b="1" dirty="0">
                        <a:solidFill>
                          <a:schemeClr val="tx1"/>
                        </a:solidFill>
                      </a:endParaRPr>
                    </a:p>
                    <a:p>
                      <a:endParaRPr lang="en-US" dirty="0"/>
                    </a:p>
                  </a:txBody>
                  <a:tcPr anchor="ctr">
                    <a:lnL w="12700" cmpd="sng">
                      <a:no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9216803"/>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a:solidFill>
                            <a:srgbClr val="005698"/>
                          </a:solidFill>
                        </a:rPr>
                        <a:t>Fields, Alexander</a:t>
                      </a:r>
                      <a:br>
                        <a:rPr lang="en-US" b="1" dirty="0">
                          <a:solidFill>
                            <a:srgbClr val="005698"/>
                          </a:solidFill>
                        </a:rPr>
                      </a:b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Role: Faculty Mentor</a:t>
                      </a:r>
                    </a:p>
                    <a:p>
                      <a:pPr marL="285750" indent="-285750">
                        <a:buFont typeface="Arial" panose="020B0604020202020204" pitchFamily="34" charset="0"/>
                        <a:buChar char="•"/>
                        <a:defRPr>
                          <a:solidFill>
                            <a:srgbClr val="004C99"/>
                          </a:solidFill>
                        </a:defRPr>
                      </a:pPr>
                      <a:r>
                        <a:rPr lang="en-US" sz="1800" b="1" dirty="0">
                          <a:solidFill>
                            <a:schemeClr val="tx1"/>
                          </a:solidFill>
                        </a:rPr>
                        <a:t>Texas Advanced Computing</a:t>
                      </a:r>
                    </a:p>
                    <a:p>
                      <a:pPr marL="285750" indent="-285750">
                        <a:buFont typeface="Arial" panose="020B0604020202020204" pitchFamily="34" charset="0"/>
                        <a:buChar char="•"/>
                        <a:defRPr>
                          <a:solidFill>
                            <a:srgbClr val="004C99"/>
                          </a:solidFill>
                        </a:defRPr>
                      </a:pPr>
                      <a:r>
                        <a:rPr lang="en-US" sz="1800" b="1" dirty="0">
                          <a:solidFill>
                            <a:schemeClr val="tx1"/>
                          </a:solidFill>
                          <a:hlinkClick r:id="rId11"/>
                        </a:rPr>
                        <a:t>afields@tacc.utexas.edu</a:t>
                      </a:r>
                      <a:r>
                        <a:rPr lang="en-US" sz="1800" b="1" dirty="0">
                          <a:solidFill>
                            <a:schemeClr val="tx1"/>
                          </a:solidFill>
                        </a:rPr>
                        <a:t> </a:t>
                      </a:r>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9360617"/>
                  </a:ext>
                </a:extLst>
              </a:tr>
              <a:tr h="26369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005698"/>
                          </a:solidFill>
                        </a:rPr>
                        <a:t>[Insert Picture]</a:t>
                      </a:r>
                    </a:p>
                    <a:p>
                      <a:pPr algn="ctr"/>
                      <a:endParaRPr lang="en-US" dirty="0"/>
                    </a:p>
                  </a:txBody>
                  <a:tcPr anchor="ctr">
                    <a:lnL w="1905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defRPr sz="2800">
                          <a:solidFill>
                            <a:srgbClr val="004C99"/>
                          </a:solidFill>
                        </a:defRPr>
                      </a:pPr>
                      <a:r>
                        <a:rPr lang="en-US" b="1" dirty="0" err="1">
                          <a:solidFill>
                            <a:srgbClr val="005698"/>
                          </a:solidFill>
                        </a:rPr>
                        <a:t>Faiyaz</a:t>
                      </a:r>
                      <a:r>
                        <a:rPr lang="en-US" b="1" dirty="0">
                          <a:solidFill>
                            <a:srgbClr val="005698"/>
                          </a:solidFill>
                        </a:rPr>
                        <a:t>, Sajida</a:t>
                      </a:r>
                      <a:br>
                        <a:rPr lang="en-US" b="1" dirty="0">
                          <a:solidFill>
                            <a:srgbClr val="005698"/>
                          </a:solidFill>
                        </a:rPr>
                      </a:br>
                      <a:endParaRPr lang="en-US" b="1" dirty="0">
                        <a:solidFill>
                          <a:srgbClr val="005698"/>
                        </a:solidFill>
                      </a:endParaRPr>
                    </a:p>
                    <a:p>
                      <a:pPr marL="285750" indent="-285750">
                        <a:buFont typeface="Arial" panose="020B0604020202020204" pitchFamily="34" charset="0"/>
                        <a:buChar char="•"/>
                        <a:defRPr>
                          <a:solidFill>
                            <a:srgbClr val="004C99"/>
                          </a:solidFill>
                        </a:defRPr>
                      </a:pPr>
                      <a:r>
                        <a:rPr lang="en-US" sz="1800" b="1" dirty="0">
                          <a:solidFill>
                            <a:schemeClr val="tx1"/>
                          </a:solidFill>
                        </a:rPr>
                        <a:t>Role: Faculty Mentor</a:t>
                      </a:r>
                    </a:p>
                    <a:p>
                      <a:pPr marL="285750" indent="-285750">
                        <a:buFont typeface="Arial" panose="020B0604020202020204" pitchFamily="34" charset="0"/>
                        <a:buChar char="•"/>
                        <a:defRPr>
                          <a:solidFill>
                            <a:srgbClr val="004C99"/>
                          </a:solidFill>
                        </a:defRPr>
                      </a:pPr>
                      <a:r>
                        <a:rPr lang="en-US" sz="1800" b="1" dirty="0">
                          <a:solidFill>
                            <a:schemeClr val="tx1"/>
                          </a:solidFill>
                        </a:rPr>
                        <a:t>Austin Community College</a:t>
                      </a:r>
                    </a:p>
                    <a:p>
                      <a:pPr marL="285750" indent="-285750">
                        <a:buFont typeface="Arial" panose="020B0604020202020204" pitchFamily="34" charset="0"/>
                        <a:buChar char="•"/>
                        <a:defRPr>
                          <a:solidFill>
                            <a:srgbClr val="004C99"/>
                          </a:solidFill>
                        </a:defRPr>
                      </a:pPr>
                      <a:r>
                        <a:rPr lang="en-US" sz="1400" b="0" i="0" u="sng" strike="noStrike" cap="none" dirty="0">
                          <a:solidFill>
                            <a:schemeClr val="tx1"/>
                          </a:solidFill>
                          <a:effectLst/>
                          <a:latin typeface="+mn-lt"/>
                          <a:ea typeface="+mn-ea"/>
                          <a:cs typeface="+mn-cs"/>
                          <a:sym typeface="Arial"/>
                          <a:hlinkClick r:id="rId12"/>
                        </a:rPr>
                        <a:t>Sajida.faiyaz@austincc.edu</a:t>
                      </a:r>
                      <a:r>
                        <a:rPr lang="en-US" sz="1400" b="0" i="0" u="none" strike="noStrike" cap="none" dirty="0">
                          <a:solidFill>
                            <a:schemeClr val="tx1"/>
                          </a:solidFill>
                          <a:effectLst/>
                          <a:latin typeface="+mn-lt"/>
                          <a:ea typeface="+mn-ea"/>
                          <a:cs typeface="+mn-cs"/>
                          <a:sym typeface="Arial"/>
                        </a:rPr>
                        <a:t> </a:t>
                      </a:r>
                      <a:endParaRPr lang="en-US" dirty="0"/>
                    </a:p>
                  </a:txBody>
                  <a:tcPr anchor="ctr">
                    <a:lnL w="12700" cmpd="sng">
                      <a:noFill/>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0679069"/>
                  </a:ext>
                </a:extLst>
              </a:tr>
            </a:tbl>
          </a:graphicData>
        </a:graphic>
      </p:graphicFrame>
      <p:sp>
        <p:nvSpPr>
          <p:cNvPr id="44" name="TextBox 43">
            <a:extLst>
              <a:ext uri="{FF2B5EF4-FFF2-40B4-BE49-F238E27FC236}">
                <a16:creationId xmlns:a16="http://schemas.microsoft.com/office/drawing/2014/main" id="{2275EA5B-C8A9-EFC0-947D-62561998B2A8}"/>
              </a:ext>
            </a:extLst>
          </p:cNvPr>
          <p:cNvSpPr txBox="1"/>
          <p:nvPr/>
        </p:nvSpPr>
        <p:spPr>
          <a:xfrm>
            <a:off x="14253880" y="30278083"/>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Authors</a:t>
            </a:r>
            <a:endParaRPr dirty="0">
              <a:solidFill>
                <a:srgbClr val="F7E8C9"/>
              </a:solidFill>
            </a:endParaRPr>
          </a:p>
        </p:txBody>
      </p:sp>
      <p:sp>
        <p:nvSpPr>
          <p:cNvPr id="45" name="TextBox 44">
            <a:extLst>
              <a:ext uri="{FF2B5EF4-FFF2-40B4-BE49-F238E27FC236}">
                <a16:creationId xmlns:a16="http://schemas.microsoft.com/office/drawing/2014/main" id="{6D53E101-7345-4A95-4ABE-0F92745E7BAD}"/>
              </a:ext>
            </a:extLst>
          </p:cNvPr>
          <p:cNvSpPr txBox="1"/>
          <p:nvPr/>
        </p:nvSpPr>
        <p:spPr>
          <a:xfrm>
            <a:off x="14253880" y="9657060"/>
            <a:ext cx="12824210" cy="646331"/>
          </a:xfrm>
          <a:prstGeom prst="rect">
            <a:avLst/>
          </a:prstGeom>
          <a:solidFill>
            <a:srgbClr val="005698"/>
          </a:solidFill>
        </p:spPr>
        <p:txBody>
          <a:bodyPr wrap="square" lIns="457200" anchor="ctr">
            <a:spAutoFit/>
          </a:bodyPr>
          <a:lstStyle/>
          <a:p>
            <a:pPr>
              <a:defRPr sz="3600" b="1">
                <a:solidFill>
                  <a:srgbClr val="004C99"/>
                </a:solidFill>
              </a:defRPr>
            </a:pPr>
            <a:r>
              <a:rPr lang="en-US" dirty="0">
                <a:solidFill>
                  <a:srgbClr val="F7E8C9"/>
                </a:solidFill>
              </a:rPr>
              <a:t>Mentor Suggestions</a:t>
            </a:r>
            <a:endParaRPr dirty="0">
              <a:solidFill>
                <a:srgbClr val="F7E8C9"/>
              </a:solidFill>
            </a:endParaRPr>
          </a:p>
        </p:txBody>
      </p:sp>
      <p:sp>
        <p:nvSpPr>
          <p:cNvPr id="46" name="TextBox 45">
            <a:extLst>
              <a:ext uri="{FF2B5EF4-FFF2-40B4-BE49-F238E27FC236}">
                <a16:creationId xmlns:a16="http://schemas.microsoft.com/office/drawing/2014/main" id="{DAD6B43F-610E-3209-A4F3-35EF16527FDF}"/>
              </a:ext>
            </a:extLst>
          </p:cNvPr>
          <p:cNvSpPr txBox="1"/>
          <p:nvPr/>
        </p:nvSpPr>
        <p:spPr>
          <a:xfrm>
            <a:off x="1353365" y="3499332"/>
            <a:ext cx="11824752" cy="4708981"/>
          </a:xfrm>
          <a:prstGeom prst="rect">
            <a:avLst/>
          </a:prstGeom>
          <a:noFill/>
        </p:spPr>
        <p:txBody>
          <a:bodyPr wrap="square" rtlCol="0">
            <a:spAutoFit/>
          </a:bodyPr>
          <a:lstStyle/>
          <a:p>
            <a:pPr algn="just"/>
            <a:r>
              <a:rPr lang="en-US" sz="2000" b="0" i="0" u="none" strike="noStrike" dirty="0">
                <a:solidFill>
                  <a:srgbClr val="000000"/>
                </a:solidFill>
                <a:effectLst/>
              </a:rPr>
              <a:t>Welcome to CMP224, an Introductory Java Programming course. This course aims to build not only programming skills but also a collaborative learning environment where everyone is encouraged to participate, ask questions, and support one another. Success in this course requires preparation, consistent effort, and mutual respect. Students are expected to come to class ready to engage, work hard, and contribute to a community that values learning and growth. The 3 credits course meets three times a week for 50 minutes. </a:t>
            </a:r>
          </a:p>
          <a:p>
            <a:pPr algn="just"/>
            <a:endParaRPr lang="en-US" sz="2000" b="0" i="0" u="none" strike="noStrike" dirty="0">
              <a:solidFill>
                <a:srgbClr val="000000"/>
              </a:solidFill>
              <a:effectLst/>
            </a:endParaRPr>
          </a:p>
          <a:p>
            <a:pPr algn="just"/>
            <a:r>
              <a:rPr lang="en-US" sz="2000" b="0" i="0" u="none" strike="noStrike" dirty="0">
                <a:solidFill>
                  <a:srgbClr val="000000"/>
                </a:solidFill>
                <a:effectLst/>
              </a:rPr>
              <a:t>Assignments are a key part of the learning process and are designed to challenge students to explore beyond what is covered in lectures. It is normal to encounter concepts during assignments that are unfamiliar at first — this is part of the learning journey. Students are encouraged to think critically, seek help early, collaborate appropriately with peers, and make use of available resources such as office hours and discussion forums. While exams will focus on conceptual understanding with simpler coding tasks, programming assignments will involve more complex design and implementation work, requiring deeper engagement and more time. With consistent effort, all students are capable of succeeding in this course.</a:t>
            </a:r>
          </a:p>
        </p:txBody>
      </p:sp>
      <p:sp>
        <p:nvSpPr>
          <p:cNvPr id="49" name="TextBox 48">
            <a:extLst>
              <a:ext uri="{FF2B5EF4-FFF2-40B4-BE49-F238E27FC236}">
                <a16:creationId xmlns:a16="http://schemas.microsoft.com/office/drawing/2014/main" id="{E2483862-32B4-5303-E742-3678FA848F10}"/>
              </a:ext>
            </a:extLst>
          </p:cNvPr>
          <p:cNvSpPr txBox="1"/>
          <p:nvPr/>
        </p:nvSpPr>
        <p:spPr>
          <a:xfrm>
            <a:off x="14307236" y="3402775"/>
            <a:ext cx="13027477" cy="6222216"/>
          </a:xfrm>
          <a:prstGeom prst="rect">
            <a:avLst/>
          </a:prstGeom>
          <a:noFill/>
        </p:spPr>
        <p:txBody>
          <a:bodyPr wrap="square">
            <a:spAutoFit/>
          </a:bodyPr>
          <a:lstStyle/>
          <a:p>
            <a:pPr marL="457200" algn="l" rtl="0" fontAlgn="base">
              <a:spcBef>
                <a:spcPts val="0"/>
              </a:spcBef>
              <a:spcAft>
                <a:spcPts val="0"/>
              </a:spcAft>
            </a:pPr>
            <a:endParaRPr lang="en-US" sz="1800" dirty="0">
              <a:latin typeface="Arial" panose="020B0604020202020204" pitchFamily="34" charset="0"/>
            </a:endParaRPr>
          </a:p>
          <a:p>
            <a:pPr marL="457200" algn="l" rtl="0" fontAlgn="base">
              <a:spcBef>
                <a:spcPts val="0"/>
              </a:spcBef>
              <a:spcAft>
                <a:spcPts val="0"/>
              </a:spcAft>
            </a:pPr>
            <a:r>
              <a:rPr lang="en-US" sz="2000" b="1" dirty="0">
                <a:latin typeface="Arial" panose="020B0604020202020204" pitchFamily="34" charset="0"/>
              </a:rPr>
              <a:t>Course Goals</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Understanding Core Programming Concepts: Students will grasp essential programming principles such as variables, data types, control structures (loops, conditionals), functions, and basic data structures (arrays, lists).</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Developing Problem-Solving Skills: Students will learn to analyze problems, create logical algorithms, and translate solutions into code, fostering critical thinking and computational reasoning.</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Writing Clean, Efficient Code: Students will practice coding with clarity, proper documentation, and organization, emphasizing best practices for readability and maintainability.</a:t>
            </a:r>
          </a:p>
          <a:p>
            <a:pPr marL="914400" indent="-457200" algn="l" rtl="0" fontAlgn="base">
              <a:spcBef>
                <a:spcPts val="0"/>
              </a:spcBef>
              <a:spcAft>
                <a:spcPts val="0"/>
              </a:spcAft>
              <a:buFont typeface="+mj-lt"/>
              <a:buAutoNum type="arabicPeriod"/>
            </a:pPr>
            <a:r>
              <a:rPr lang="en-US" sz="2000" b="1" i="0" u="none" strike="noStrike" dirty="0">
                <a:solidFill>
                  <a:srgbClr val="000000"/>
                </a:solidFill>
                <a:effectLst/>
                <a:latin typeface="Arial" panose="020B0604020202020204" pitchFamily="34" charset="0"/>
              </a:rPr>
              <a:t>Science Gateway Goal</a:t>
            </a:r>
            <a:r>
              <a:rPr lang="en-US" sz="2000" b="0" i="0" u="none" strike="noStrike" dirty="0">
                <a:solidFill>
                  <a:srgbClr val="000000"/>
                </a:solidFill>
                <a:effectLst/>
                <a:latin typeface="Arial" panose="020B0604020202020204" pitchFamily="34" charset="0"/>
              </a:rPr>
              <a:t>: Introduce students to SGX3 resources (</a:t>
            </a:r>
            <a:r>
              <a:rPr lang="en-US" sz="2000" b="1" i="0" u="none" strike="noStrike" dirty="0">
                <a:solidFill>
                  <a:srgbClr val="000000"/>
                </a:solidFill>
                <a:effectLst/>
                <a:latin typeface="Arial" panose="020B0604020202020204" pitchFamily="34" charset="0"/>
              </a:rPr>
              <a:t>Jetstream2</a:t>
            </a:r>
            <a:r>
              <a:rPr lang="en-US" sz="2000" b="0" i="0" u="none" strike="noStrike" dirty="0">
                <a:solidFill>
                  <a:srgbClr val="000000"/>
                </a:solidFill>
                <a:effectLst/>
                <a:latin typeface="Arial" panose="020B0604020202020204" pitchFamily="34" charset="0"/>
              </a:rPr>
              <a:t>)</a:t>
            </a:r>
          </a:p>
          <a:p>
            <a:pPr marL="457200" algn="l" rtl="0" fontAlgn="base">
              <a:spcBef>
                <a:spcPts val="0"/>
              </a:spcBef>
              <a:spcAft>
                <a:spcPts val="0"/>
              </a:spcAft>
              <a:buFont typeface="Arial" panose="020B0604020202020204" pitchFamily="34" charset="0"/>
              <a:buChar char="•"/>
            </a:pPr>
            <a:endParaRPr lang="en-US" sz="2000" dirty="0">
              <a:latin typeface="Arial" panose="020B0604020202020204" pitchFamily="34" charset="0"/>
            </a:endParaRPr>
          </a:p>
          <a:p>
            <a:pPr marL="457200" algn="l" rtl="0" fontAlgn="base">
              <a:spcBef>
                <a:spcPts val="0"/>
              </a:spcBef>
              <a:spcAft>
                <a:spcPts val="0"/>
              </a:spcAft>
            </a:pPr>
            <a:endParaRPr lang="en-US" sz="2000" b="0" i="0" u="none" strike="noStrike" dirty="0">
              <a:solidFill>
                <a:srgbClr val="000000"/>
              </a:solidFill>
              <a:effectLst/>
              <a:latin typeface="Arial" panose="020B0604020202020204" pitchFamily="34" charset="0"/>
            </a:endParaRPr>
          </a:p>
          <a:p>
            <a:pPr marL="0" marR="0">
              <a:lnSpc>
                <a:spcPts val="1375"/>
              </a:lnSpc>
              <a:spcBef>
                <a:spcPts val="0"/>
              </a:spcBef>
              <a:spcAft>
                <a:spcPts val="0"/>
              </a:spcAft>
            </a:pPr>
            <a:r>
              <a:rPr lang="en-US" sz="2000" b="1" dirty="0">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Grade</a:t>
            </a:r>
            <a:r>
              <a:rPr lang="en-US" sz="2000" b="1" spc="-20"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computation</a:t>
            </a:r>
            <a:endParaRPr lang="en-US" sz="2000" b="1" spc="-10" dirty="0">
              <a:effectLst/>
              <a:latin typeface="Arial" panose="020B0604020202020204" pitchFamily="34" charset="0"/>
              <a:ea typeface="Times New Roman" panose="02020603050405020304" pitchFamily="18" charset="0"/>
            </a:endParaRPr>
          </a:p>
          <a:p>
            <a:pPr marL="0" marR="0">
              <a:lnSpc>
                <a:spcPts val="1375"/>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Software Installation Readiness - (Virtual Machine – Jetstream2, GitHub):</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10%</a:t>
            </a:r>
          </a:p>
          <a:p>
            <a:pPr marL="800100" marR="0" lvl="1" indent="-342900">
              <a:lnSpc>
                <a:spcPts val="1375"/>
              </a:lnSpc>
              <a:spcBef>
                <a:spcPts val="0"/>
              </a:spcBef>
              <a:spcAft>
                <a:spcPts val="0"/>
              </a:spcAft>
              <a:buSzPts val="1200"/>
              <a:buFont typeface="Arial" panose="020B0604020202020204" pitchFamily="34"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5"/>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Lab</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work: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20%</a:t>
            </a:r>
          </a:p>
          <a:p>
            <a:pPr marL="800100" marR="0" lvl="1" indent="-342900">
              <a:lnSpc>
                <a:spcPts val="1375"/>
              </a:lnSpc>
              <a:spcBef>
                <a:spcPts val="15"/>
              </a:spcBef>
              <a:spcAft>
                <a:spcPts val="0"/>
              </a:spcAft>
              <a:buSzPts val="1200"/>
              <a:buFont typeface="Arial" panose="020B0604020202020204" pitchFamily="34"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Quizzes: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10%</a:t>
            </a: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Projects: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p>
          <a:p>
            <a:pPr marL="800100" marR="0" lvl="1" indent="-342900">
              <a:lnSpc>
                <a:spcPts val="1375"/>
              </a:lnSpc>
              <a:spcBef>
                <a:spcPts val="10"/>
              </a:spcBef>
              <a:spcAft>
                <a:spcPts val="0"/>
              </a:spcAft>
              <a:buSzPts val="1200"/>
              <a:buFont typeface="Arial" panose="020B0604020202020204" pitchFamily="34"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Exams: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gn="l" rtl="0" fontAlgn="base">
              <a:spcBef>
                <a:spcPts val="0"/>
              </a:spcBef>
              <a:spcAft>
                <a:spcPts val="0"/>
              </a:spcAft>
            </a:pPr>
            <a:endParaRPr lang="en-US" sz="1800" b="0" i="0" u="none" strike="noStrike" dirty="0">
              <a:solidFill>
                <a:srgbClr val="000000"/>
              </a:solidFill>
              <a:effectLst/>
              <a:latin typeface="Arial" panose="020B0604020202020204" pitchFamily="34" charset="0"/>
            </a:endParaRPr>
          </a:p>
          <a:p>
            <a:pPr algn="just">
              <a:spcAft>
                <a:spcPts val="1125"/>
              </a:spcAft>
              <a:buNone/>
            </a:pPr>
            <a:endParaRPr lang="en-US" b="0" i="0" dirty="0">
              <a:solidFill>
                <a:srgbClr val="000000"/>
              </a:solidFill>
              <a:effectLst/>
              <a:latin typeface="Open Sans" panose="020B0606030504020204" pitchFamily="34" charset="0"/>
            </a:endParaRPr>
          </a:p>
        </p:txBody>
      </p:sp>
      <p:sp>
        <p:nvSpPr>
          <p:cNvPr id="51" name="TextBox 50">
            <a:extLst>
              <a:ext uri="{FF2B5EF4-FFF2-40B4-BE49-F238E27FC236}">
                <a16:creationId xmlns:a16="http://schemas.microsoft.com/office/drawing/2014/main" id="{4E82D619-4DEA-B375-2F31-A95FD0C61C4F}"/>
              </a:ext>
            </a:extLst>
          </p:cNvPr>
          <p:cNvSpPr txBox="1"/>
          <p:nvPr/>
        </p:nvSpPr>
        <p:spPr>
          <a:xfrm>
            <a:off x="14253880" y="19384299"/>
            <a:ext cx="12824210" cy="1323439"/>
          </a:xfrm>
          <a:prstGeom prst="rect">
            <a:avLst/>
          </a:prstGeom>
          <a:noFill/>
        </p:spPr>
        <p:txBody>
          <a:bodyPr wrap="square">
            <a:spAutoFit/>
          </a:bodyPr>
          <a:lstStyle/>
          <a:p>
            <a:pPr algn="l" rtl="0">
              <a:spcBef>
                <a:spcPts val="0"/>
              </a:spcBef>
              <a:spcAft>
                <a:spcPts val="0"/>
              </a:spcAft>
            </a:pPr>
            <a:r>
              <a:rPr lang="en-US" sz="2000" b="1" i="0" u="none" strike="noStrike" dirty="0">
                <a:solidFill>
                  <a:srgbClr val="000000"/>
                </a:solidFill>
                <a:effectLst/>
                <a:latin typeface="Arial" panose="020B0604020202020204" pitchFamily="34" charset="0"/>
              </a:rPr>
              <a:t>Suggested Expansion Topics</a:t>
            </a:r>
            <a:endParaRPr lang="en-US" sz="2000" b="0" i="0" u="none" strike="noStrike" dirty="0">
              <a:solidFill>
                <a:srgbClr val="242424"/>
              </a:solidFill>
              <a:effectLst/>
              <a:latin typeface="Segoe UI" panose="020B0502040204020203" pitchFamily="34" charset="0"/>
            </a:endParaRPr>
          </a:p>
          <a:p>
            <a:pPr marL="342900" lvl="2"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Git: introductory tutorial and hands-on workshop</a:t>
            </a:r>
          </a:p>
          <a:p>
            <a:pPr marL="342900" lvl="2"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Artificial Intelligence with Java</a:t>
            </a:r>
          </a:p>
          <a:p>
            <a:pPr marL="342900" lvl="2" indent="-342900">
              <a:buFont typeface="Arial" panose="020B0604020202020204" pitchFamily="34" charset="0"/>
              <a:buChar char="•"/>
            </a:pPr>
            <a:r>
              <a:rPr lang="en-US" sz="2000" b="0" i="0" u="none" strike="noStrike" dirty="0">
                <a:solidFill>
                  <a:srgbClr val="000000"/>
                </a:solidFill>
                <a:effectLst/>
                <a:latin typeface="Arial" panose="020B0604020202020204" pitchFamily="34" charset="0"/>
              </a:rPr>
              <a:t>Understanding APIs: concepts and building APIs with Java</a:t>
            </a:r>
          </a:p>
        </p:txBody>
      </p:sp>
      <p:sp>
        <p:nvSpPr>
          <p:cNvPr id="53" name="TextBox 52">
            <a:extLst>
              <a:ext uri="{FF2B5EF4-FFF2-40B4-BE49-F238E27FC236}">
                <a16:creationId xmlns:a16="http://schemas.microsoft.com/office/drawing/2014/main" id="{F0B8A442-4A53-5BC8-0B87-13029B9CDFC5}"/>
              </a:ext>
            </a:extLst>
          </p:cNvPr>
          <p:cNvSpPr txBox="1"/>
          <p:nvPr/>
        </p:nvSpPr>
        <p:spPr>
          <a:xfrm>
            <a:off x="1327534" y="17878344"/>
            <a:ext cx="11824752" cy="646331"/>
          </a:xfrm>
          <a:prstGeom prst="rect">
            <a:avLst/>
          </a:prstGeom>
          <a:noFill/>
        </p:spPr>
        <p:txBody>
          <a:bodyPr wrap="square">
            <a:spAutoFit/>
          </a:bodyPr>
          <a:lstStyle/>
          <a:p>
            <a:pPr marL="342900" marR="12700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R="127000" lvl="0">
              <a:lnSpc>
                <a:spcPct val="100000"/>
              </a:lnSpc>
              <a:spcBef>
                <a:spcPts val="0"/>
              </a:spcBef>
              <a:spcAft>
                <a:spcPts val="0"/>
              </a:spcAft>
              <a:buSzPts val="1200"/>
              <a:tabLst>
                <a:tab pos="528320" algn="l"/>
              </a:tabLst>
            </a:pPr>
            <a:endParaRPr lang="en-US" sz="1800" spc="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2F955DE6-67A3-57E9-6229-D248D7ED4104}"/>
              </a:ext>
            </a:extLst>
          </p:cNvPr>
          <p:cNvSpPr txBox="1"/>
          <p:nvPr/>
        </p:nvSpPr>
        <p:spPr>
          <a:xfrm>
            <a:off x="353911" y="25285964"/>
            <a:ext cx="12824208" cy="7449668"/>
          </a:xfrm>
          <a:prstGeom prst="rect">
            <a:avLst/>
          </a:prstGeom>
          <a:noFill/>
        </p:spPr>
        <p:txBody>
          <a:bodyPr wrap="square">
            <a:spAutoFit/>
          </a:bodyPr>
          <a:lstStyle/>
          <a:p>
            <a:pPr marL="71120" marR="0">
              <a:lnSpc>
                <a:spcPts val="1375"/>
              </a:lnSpc>
              <a:spcBef>
                <a:spcPts val="0"/>
              </a:spcBef>
              <a:spcAft>
                <a:spcPts val="0"/>
              </a:spcAft>
            </a:pPr>
            <a:endParaRPr lang="en-US" sz="1100" b="1" dirty="0">
              <a:effectLst/>
              <a:latin typeface="Arial" panose="020B0604020202020204" pitchFamily="34" charset="0"/>
              <a:ea typeface="Times New Roman" panose="02020603050405020304" pitchFamily="18" charset="0"/>
            </a:endParaRPr>
          </a:p>
          <a:p>
            <a:pPr marL="0" marR="0" algn="just">
              <a:spcBef>
                <a:spcPts val="345"/>
              </a:spcBef>
              <a:spcAft>
                <a:spcPts val="600"/>
              </a:spcAft>
            </a:pPr>
            <a:r>
              <a:rPr lang="en-US" sz="2000" b="1" kern="0" dirty="0">
                <a:effectLst/>
                <a:latin typeface="Arial" panose="020B0604020202020204" pitchFamily="34" charset="0"/>
              </a:rPr>
              <a:t>Course</a:t>
            </a:r>
            <a:r>
              <a:rPr lang="en-US" sz="2000" b="1" kern="0" spc="-15" dirty="0">
                <a:effectLst/>
                <a:latin typeface="Arial" panose="020B0604020202020204" pitchFamily="34" charset="0"/>
              </a:rPr>
              <a:t> </a:t>
            </a:r>
            <a:r>
              <a:rPr lang="en-US" sz="2000" b="1" kern="0" spc="-10" dirty="0">
                <a:effectLst/>
                <a:latin typeface="Arial" panose="020B0604020202020204" pitchFamily="34" charset="0"/>
              </a:rPr>
              <a:t>goals:</a:t>
            </a:r>
            <a:endParaRPr lang="en-US" sz="2000" b="1" kern="0" dirty="0">
              <a:effectLst/>
              <a:latin typeface="Calibri" panose="020F0502020204030204" pitchFamily="34" charset="0"/>
            </a:endParaRPr>
          </a:p>
          <a:p>
            <a:pPr marL="71120" marR="0" algn="just">
              <a:lnSpc>
                <a:spcPts val="1375"/>
              </a:lnSpc>
              <a:spcBef>
                <a:spcPts val="15"/>
              </a:spcBef>
              <a:spcAft>
                <a:spcPts val="0"/>
              </a:spcAft>
            </a:pPr>
            <a:r>
              <a:rPr lang="en-US" sz="2000" dirty="0">
                <a:effectLst/>
                <a:latin typeface="Arial" panose="020B0604020202020204" pitchFamily="34" charset="0"/>
                <a:ea typeface="Times New Roman" panose="02020603050405020304" pitchFamily="18" charset="0"/>
              </a:rPr>
              <a:t>By</a:t>
            </a:r>
            <a:r>
              <a:rPr lang="en-US" sz="2000" spc="-20"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the</a:t>
            </a:r>
            <a:r>
              <a:rPr lang="en-US" sz="2000" spc="-10"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end</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of</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this</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course,</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successful</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students</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will</a:t>
            </a:r>
            <a:r>
              <a:rPr lang="en-US" sz="2000" spc="-5"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be</a:t>
            </a:r>
            <a:r>
              <a:rPr lang="en-US" sz="2000" spc="-10" dirty="0">
                <a:effectLst/>
                <a:latin typeface="Arial" panose="020B0604020202020204" pitchFamily="34" charset="0"/>
                <a:ea typeface="Times New Roman" panose="02020603050405020304" pitchFamily="18" charset="0"/>
              </a:rPr>
              <a:t> </a:t>
            </a:r>
            <a:r>
              <a:rPr lang="en-US" sz="2000" dirty="0">
                <a:effectLst/>
                <a:latin typeface="Arial" panose="020B0604020202020204" pitchFamily="34" charset="0"/>
                <a:ea typeface="Times New Roman" panose="02020603050405020304" pitchFamily="18" charset="0"/>
              </a:rPr>
              <a:t>able</a:t>
            </a:r>
            <a:r>
              <a:rPr lang="en-US" sz="2000" spc="-10" dirty="0">
                <a:effectLst/>
                <a:latin typeface="Arial" panose="020B0604020202020204" pitchFamily="34" charset="0"/>
                <a:ea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rPr>
              <a:t>to:</a:t>
            </a:r>
            <a:endParaRPr lang="en-US" sz="2000" dirty="0">
              <a:effectLst/>
              <a:latin typeface="Times New Roman" panose="02020603050405020304" pitchFamily="18" charset="0"/>
              <a:ea typeface="Times New Roman" panose="02020603050405020304" pitchFamily="18" charset="0"/>
            </a:endParaRPr>
          </a:p>
          <a:p>
            <a:pPr marL="342900" marR="342265" lvl="0" indent="-342900" algn="just">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Demonstrate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knowledge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understanding</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of</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fundamental</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constructs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such</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 variables,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expressions,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assignments,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input</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output</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operations,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control</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constructs,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objects, classes, methods, and recursion.</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0" lvl="0" indent="-342900">
              <a:spcBef>
                <a:spcPts val="5"/>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Deploy appropriate theory, practices and tools for problem definition, specification, design, implementation,</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testing</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of</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that</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use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basic</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constructs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listed</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the previous item.</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59309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Use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object-oriented</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design</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(inheritance,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interfaces,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polymorphism,</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abstract</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classes)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 mechanism for problem solving as well as facilitating modularity and software reuse.</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918845" lvl="0" indent="-342900">
              <a:lnSpc>
                <a:spcPct val="100000"/>
              </a:lnSpc>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Work</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productively</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part</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of</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team</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demonstrate</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your</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ability</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for</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organization, communication, and collaboration in teams.</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Demonstrate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honesty</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and</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professionalism</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by</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adhering</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to</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the</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Voorhees</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Academic</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Honesty</a:t>
            </a:r>
            <a:r>
              <a:rPr lang="en-US" sz="2000" spc="-2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Policy, as well as policies that are specific to this course.</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127000" lvl="0" indent="-342900">
              <a:lnSpc>
                <a:spcPct val="100000"/>
              </a:lnSpc>
              <a:spcBef>
                <a:spcPts val="0"/>
              </a:spcBef>
              <a:spcAft>
                <a:spcPts val="0"/>
              </a:spcAft>
              <a:buSzPts val="1200"/>
              <a:buFont typeface="Times New Roman" panose="02020603050405020304" pitchFamily="18" charset="0"/>
              <a:buAutoNum type="arabicPeriod"/>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1120" marR="0">
              <a:lnSpc>
                <a:spcPts val="1375"/>
              </a:lnSpc>
              <a:spcBef>
                <a:spcPts val="0"/>
              </a:spcBef>
              <a:spcAft>
                <a:spcPts val="0"/>
              </a:spcAft>
            </a:pPr>
            <a:endParaRPr lang="en-US" sz="2000" b="1" dirty="0">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endParaRPr lang="en-US" sz="2000" b="1" dirty="0">
              <a:effectLst/>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endParaRPr lang="en-US" sz="2000" b="1" dirty="0">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endParaRPr lang="en-US" sz="2000" b="1" dirty="0">
              <a:effectLst/>
              <a:latin typeface="Arial" panose="020B0604020202020204" pitchFamily="34" charset="0"/>
              <a:ea typeface="Times New Roman" panose="02020603050405020304" pitchFamily="18" charset="0"/>
            </a:endParaRPr>
          </a:p>
          <a:p>
            <a:pPr marL="71120" marR="0">
              <a:lnSpc>
                <a:spcPts val="1375"/>
              </a:lnSpc>
              <a:spcBef>
                <a:spcPts val="0"/>
              </a:spcBef>
              <a:spcAft>
                <a:spcPts val="0"/>
              </a:spcAft>
            </a:pPr>
            <a:r>
              <a:rPr lang="en-US" sz="2000" b="1" dirty="0">
                <a:effectLst/>
                <a:latin typeface="Arial" panose="020B0604020202020204" pitchFamily="34" charset="0"/>
                <a:ea typeface="Times New Roman" panose="02020603050405020304" pitchFamily="18" charset="0"/>
              </a:rPr>
              <a:t>Grade</a:t>
            </a:r>
            <a:r>
              <a:rPr lang="en-US" sz="2000" b="1" spc="-20"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computation</a:t>
            </a:r>
            <a:r>
              <a:rPr lang="en-US" sz="2000" b="1" spc="-5"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will</a:t>
            </a:r>
            <a:r>
              <a:rPr lang="en-US" sz="2000" b="1" spc="-5"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be</a:t>
            </a:r>
            <a:r>
              <a:rPr lang="en-US" sz="2000" b="1" spc="-10" dirty="0">
                <a:effectLst/>
                <a:latin typeface="Arial" panose="020B0604020202020204" pitchFamily="34" charset="0"/>
                <a:ea typeface="Times New Roman" panose="02020603050405020304" pitchFamily="18" charset="0"/>
              </a:rPr>
              <a:t> </a:t>
            </a:r>
            <a:r>
              <a:rPr lang="en-US" sz="2000" b="1" dirty="0">
                <a:effectLst/>
                <a:latin typeface="Arial" panose="020B0604020202020204" pitchFamily="34" charset="0"/>
                <a:ea typeface="Times New Roman" panose="02020603050405020304" pitchFamily="18" charset="0"/>
              </a:rPr>
              <a:t>as </a:t>
            </a:r>
            <a:r>
              <a:rPr lang="en-US" sz="2000" b="1" spc="-10" dirty="0">
                <a:effectLst/>
                <a:latin typeface="Arial" panose="020B0604020202020204" pitchFamily="34" charset="0"/>
                <a:ea typeface="Times New Roman" panose="02020603050405020304" pitchFamily="18" charset="0"/>
              </a:rPr>
              <a:t>follows:</a:t>
            </a:r>
          </a:p>
          <a:p>
            <a:pPr marL="71120" marR="0">
              <a:lnSpc>
                <a:spcPts val="1375"/>
              </a:lnSpc>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Software Installation Readiness:</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 10%</a:t>
            </a:r>
          </a:p>
          <a:p>
            <a:pPr marL="457200" marR="0" lvl="1">
              <a:lnSpc>
                <a:spcPts val="1375"/>
              </a:lnSpc>
              <a:spcBef>
                <a:spcPts val="0"/>
              </a:spcBef>
              <a:spcAft>
                <a:spcPts val="0"/>
              </a:spcAft>
              <a:buSzPts val="1200"/>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5"/>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Lab</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work: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20%</a:t>
            </a:r>
          </a:p>
          <a:p>
            <a:pPr marL="742950" marR="0" lvl="1" indent="-285750">
              <a:lnSpc>
                <a:spcPts val="1375"/>
              </a:lnSpc>
              <a:spcBef>
                <a:spcPts val="15"/>
              </a:spcBef>
              <a:spcAft>
                <a:spcPts val="0"/>
              </a:spcAft>
              <a:buSzPts val="1200"/>
              <a:buFont typeface="Times New Roman" panose="02020603050405020304" pitchFamily="18" charset="0"/>
              <a:buChar char="●"/>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Quizzes:</a:t>
            </a:r>
            <a:r>
              <a:rPr lang="en-US" sz="20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10%</a:t>
            </a:r>
          </a:p>
          <a:p>
            <a:pPr marL="457200" marR="0" lvl="1">
              <a:lnSpc>
                <a:spcPts val="1375"/>
              </a:lnSpc>
              <a:spcBef>
                <a:spcPts val="0"/>
              </a:spcBef>
              <a:spcAft>
                <a:spcPts val="0"/>
              </a:spcAft>
              <a:buSzPts val="1200"/>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1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Programming</a:t>
            </a:r>
            <a:r>
              <a:rPr lang="en-US" sz="2000" spc="-1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Projects: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p>
          <a:p>
            <a:pPr marL="457200" marR="0" lvl="1">
              <a:lnSpc>
                <a:spcPts val="1375"/>
              </a:lnSpc>
              <a:spcBef>
                <a:spcPts val="10"/>
              </a:spcBef>
              <a:spcAft>
                <a:spcPts val="0"/>
              </a:spcAft>
              <a:buSzPts val="1200"/>
              <a:tabLst>
                <a:tab pos="528320" algn="l"/>
              </a:tabLst>
            </a:pP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nSpc>
                <a:spcPts val="1375"/>
              </a:lnSpc>
              <a:spcBef>
                <a:spcPts val="0"/>
              </a:spcBef>
              <a:spcAft>
                <a:spcPts val="0"/>
              </a:spcAft>
              <a:buSzPts val="1200"/>
              <a:buFont typeface="Times New Roman" panose="02020603050405020304" pitchFamily="18" charset="0"/>
              <a:buChar char="●"/>
              <a:tabLst>
                <a:tab pos="528320" algn="l"/>
              </a:tabLst>
            </a:pPr>
            <a:r>
              <a:rPr lang="en-US" sz="2000" spc="0" dirty="0">
                <a:effectLst/>
                <a:latin typeface="Arial" panose="020B0604020202020204" pitchFamily="34" charset="0"/>
                <a:ea typeface="Times New Roman" panose="02020603050405020304" pitchFamily="18" charset="0"/>
                <a:cs typeface="Times New Roman" panose="02020603050405020304" pitchFamily="18" charset="0"/>
              </a:rPr>
              <a:t>Exams:</a:t>
            </a:r>
            <a:r>
              <a:rPr lang="en-US" sz="2000" spc="-5" dirty="0">
                <a:effectLst/>
                <a:latin typeface="Arial" panose="020B0604020202020204" pitchFamily="34" charset="0"/>
                <a:ea typeface="Times New Roman" panose="02020603050405020304" pitchFamily="18" charset="0"/>
                <a:cs typeface="Times New Roman" panose="02020603050405020304" pitchFamily="18" charset="0"/>
              </a:rPr>
              <a:t> </a:t>
            </a:r>
            <a:r>
              <a:rPr lang="en-US" sz="2000" spc="-25" dirty="0">
                <a:effectLst/>
                <a:latin typeface="Arial" panose="020B0604020202020204" pitchFamily="34" charset="0"/>
                <a:ea typeface="Times New Roman" panose="02020603050405020304" pitchFamily="18" charset="0"/>
                <a:cs typeface="Times New Roman" panose="02020603050405020304" pitchFamily="18" charset="0"/>
              </a:rPr>
              <a:t>30%</a:t>
            </a:r>
            <a:endParaRPr lang="en-US" sz="2000" spc="0" dirty="0">
              <a:effectLst/>
              <a:latin typeface="Calibri" panose="020F0502020204030204" pitchFamily="34" charset="0"/>
              <a:ea typeface="Times New Roman" panose="02020603050405020304" pitchFamily="18" charset="0"/>
              <a:cs typeface="Times New Roman" panose="02020603050405020304" pitchFamily="18" charset="0"/>
            </a:endParaRPr>
          </a:p>
          <a:p>
            <a:pPr marL="71120" marR="0">
              <a:lnSpc>
                <a:spcPts val="1375"/>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
        <p:nvSpPr>
          <p:cNvPr id="57" name="TextBox 56">
            <a:extLst>
              <a:ext uri="{FF2B5EF4-FFF2-40B4-BE49-F238E27FC236}">
                <a16:creationId xmlns:a16="http://schemas.microsoft.com/office/drawing/2014/main" id="{5B0EC4B8-9F8E-1435-081C-4AB78AA922AC}"/>
              </a:ext>
            </a:extLst>
          </p:cNvPr>
          <p:cNvSpPr txBox="1"/>
          <p:nvPr/>
        </p:nvSpPr>
        <p:spPr>
          <a:xfrm>
            <a:off x="14253877" y="27083590"/>
            <a:ext cx="12824210" cy="948978"/>
          </a:xfrm>
          <a:prstGeom prst="rect">
            <a:avLst/>
          </a:prstGeom>
          <a:noFill/>
        </p:spPr>
        <p:txBody>
          <a:bodyPr wrap="square">
            <a:spAutoFit/>
          </a:bodyPr>
          <a:lstStyle/>
          <a:p>
            <a:pPr marL="0" marR="0" fontAlgn="base">
              <a:spcBef>
                <a:spcPts val="150"/>
              </a:spcBef>
              <a:spcAft>
                <a:spcPts val="150"/>
              </a:spcAft>
            </a:pPr>
            <a:r>
              <a:rPr lang="en-US" sz="1800" dirty="0">
                <a:solidFill>
                  <a:srgbClr val="000000"/>
                </a:solidFill>
                <a:effectLst/>
                <a:latin typeface="Arial" panose="020B0604020202020204" pitchFamily="34" charset="0"/>
                <a:ea typeface="Arial" panose="020B0604020202020204" pitchFamily="34" charset="0"/>
              </a:rPr>
              <a:t>Textbook: </a:t>
            </a:r>
            <a:r>
              <a:rPr lang="en-US" sz="1800" dirty="0">
                <a:solidFill>
                  <a:srgbClr val="000000"/>
                </a:solidFill>
                <a:effectLst/>
                <a:latin typeface="Arial" panose="020B0604020202020204" pitchFamily="34" charset="0"/>
                <a:ea typeface="Calibri" panose="020F0502020204030204" pitchFamily="34" charset="0"/>
              </a:rPr>
              <a:t>Introduction to Java Programming, 10th Ed., by Y. Daniel Liang, Prentice-Hall, 2014, </a:t>
            </a:r>
            <a:endParaRPr lang="en-US" sz="1800" dirty="0">
              <a:effectLst/>
              <a:latin typeface="Calibri" panose="020F0502020204030204" pitchFamily="34" charset="0"/>
              <a:ea typeface="Calibri" panose="020F0502020204030204" pitchFamily="34" charset="0"/>
            </a:endParaRPr>
          </a:p>
          <a:p>
            <a:pPr marL="342900" marR="0" indent="-342900">
              <a:spcBef>
                <a:spcPts val="0"/>
              </a:spcBef>
              <a:spcAft>
                <a:spcPts val="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ISBN-0133813460.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pPr>
            <a:r>
              <a:rPr lang="en-US" sz="1800" u="sng" dirty="0">
                <a:solidFill>
                  <a:srgbClr val="0000FF"/>
                </a:solidFill>
                <a:effectLst/>
                <a:latin typeface="Calibri" panose="020F0502020204030204" pitchFamily="34" charset="0"/>
                <a:ea typeface="Calibri" panose="020F0502020204030204" pitchFamily="34" charset="0"/>
                <a:hlinkClick r:id="rId13"/>
              </a:rPr>
              <a:t>https://moodle.dallastown.k12.pa.us/pluginfile.php/379743/mod_resource/content/1/Java%20Text%20-%20Liang.pdf</a:t>
            </a:r>
            <a:endParaRPr lang="en-US" sz="1800" dirty="0">
              <a:effectLst/>
              <a:latin typeface="Calibri" panose="020F0502020204030204" pitchFamily="34" charset="0"/>
              <a:ea typeface="Calibri" panose="020F0502020204030204" pitchFamily="34" charset="0"/>
            </a:endParaRPr>
          </a:p>
        </p:txBody>
      </p:sp>
      <p:sp>
        <p:nvSpPr>
          <p:cNvPr id="59" name="TextBox 58">
            <a:extLst>
              <a:ext uri="{FF2B5EF4-FFF2-40B4-BE49-F238E27FC236}">
                <a16:creationId xmlns:a16="http://schemas.microsoft.com/office/drawing/2014/main" id="{669DBD55-F782-20EB-0192-976EC2B5D9FF}"/>
              </a:ext>
            </a:extLst>
          </p:cNvPr>
          <p:cNvSpPr txBox="1"/>
          <p:nvPr/>
        </p:nvSpPr>
        <p:spPr>
          <a:xfrm>
            <a:off x="14220972" y="14596622"/>
            <a:ext cx="12857115" cy="4411464"/>
          </a:xfrm>
          <a:prstGeom prst="rect">
            <a:avLst/>
          </a:prstGeom>
          <a:noFill/>
        </p:spPr>
        <p:txBody>
          <a:bodyPr wrap="square">
            <a:spAutoFit/>
          </a:bodyPr>
          <a:lstStyle/>
          <a:p>
            <a:pPr algn="just">
              <a:spcAft>
                <a:spcPts val="1125"/>
              </a:spcAft>
              <a:buNone/>
            </a:pPr>
            <a:r>
              <a:rPr lang="en-US" sz="2000" b="1" dirty="0">
                <a:latin typeface="Open Sans" panose="020B0606030504020204" pitchFamily="34" charset="0"/>
              </a:rPr>
              <a:t>Jetstream2</a:t>
            </a:r>
          </a:p>
          <a:p>
            <a:pPr algn="l"/>
            <a:r>
              <a:rPr lang="en-US" b="0" i="0" u="none" strike="noStrike" dirty="0">
                <a:solidFill>
                  <a:srgbClr val="000000"/>
                </a:solidFill>
                <a:effectLst/>
              </a:rPr>
              <a:t>In this course, </a:t>
            </a:r>
            <a:r>
              <a:rPr lang="en-US" b="1" i="0" u="none" strike="noStrike" dirty="0">
                <a:solidFill>
                  <a:srgbClr val="000000"/>
                </a:solidFill>
                <a:effectLst/>
              </a:rPr>
              <a:t>Jetstream2 is being used to provide students with consistent, on-demand computing environments</a:t>
            </a:r>
            <a:r>
              <a:rPr lang="en-US" b="0" i="0" u="none" strike="noStrike" dirty="0">
                <a:solidFill>
                  <a:srgbClr val="000000"/>
                </a:solidFill>
                <a:effectLst/>
              </a:rPr>
              <a:t> for coding, testing, and running Java programs and other software tools. This approach eliminates issues related to hardware or software differences on personal computers and ensures that every student can access the same setup, regardless of their device.</a:t>
            </a:r>
          </a:p>
          <a:p>
            <a:pPr algn="l"/>
            <a:endParaRPr lang="en-US" b="0" i="0" u="none" strike="noStrike" dirty="0">
              <a:solidFill>
                <a:srgbClr val="000000"/>
              </a:solidFill>
              <a:effectLst/>
            </a:endParaRPr>
          </a:p>
          <a:p>
            <a:pPr algn="l"/>
            <a:r>
              <a:rPr lang="en-US" b="0" i="0" u="none" strike="noStrike" dirty="0">
                <a:solidFill>
                  <a:srgbClr val="000000"/>
                </a:solidFill>
                <a:effectLst/>
              </a:rPr>
              <a:t>By working with Jetstream2, students will also gain experience using cloud infrastructure—an increasingly important skill in both academia and industry. Through this platform, you will learn how to interact with virtual machines, manage computing environments, and explore how scalable systems can support software development and data processing tasks.</a:t>
            </a:r>
          </a:p>
          <a:p>
            <a:pPr algn="l"/>
            <a:endParaRPr lang="en-US" b="1" dirty="0"/>
          </a:p>
          <a:p>
            <a:pPr algn="just">
              <a:spcAft>
                <a:spcPts val="1125"/>
              </a:spcAft>
            </a:pPr>
            <a:r>
              <a:rPr lang="en-US" b="1" i="0" u="none" strike="noStrike" dirty="0">
                <a:solidFill>
                  <a:srgbClr val="000000"/>
                </a:solidFill>
                <a:effectLst/>
              </a:rPr>
              <a:t>Jetstream2</a:t>
            </a:r>
            <a:r>
              <a:rPr lang="en-US" b="0" i="0" u="none" strike="noStrike" dirty="0">
                <a:solidFill>
                  <a:srgbClr val="000000"/>
                </a:solidFill>
                <a:effectLst/>
              </a:rPr>
              <a:t> is a cloud-based computing environment funded by the National Science Foundation (NSF) and designed to support research and education across a wide range of scientific disciplines. It is a part of the </a:t>
            </a:r>
            <a:r>
              <a:rPr lang="en-US" b="1" i="0" u="none" strike="noStrike" dirty="0">
                <a:solidFill>
                  <a:srgbClr val="000000"/>
                </a:solidFill>
                <a:effectLst/>
              </a:rPr>
              <a:t>XSEDE</a:t>
            </a:r>
            <a:r>
              <a:rPr lang="en-US" b="0" i="0" u="none" strike="noStrike" dirty="0">
                <a:solidFill>
                  <a:srgbClr val="000000"/>
                </a:solidFill>
                <a:effectLst/>
              </a:rPr>
              <a:t> (Extreme Science and Engineering Discovery Environment) and is operated by Indiana University in collaboration with several partner institutions.</a:t>
            </a:r>
          </a:p>
          <a:p>
            <a:pPr algn="just">
              <a:spcAft>
                <a:spcPts val="1125"/>
              </a:spcAft>
              <a:buNone/>
            </a:pPr>
            <a:r>
              <a:rPr lang="en-US" b="0" i="0" u="none" strike="noStrike" dirty="0">
                <a:solidFill>
                  <a:srgbClr val="000000"/>
                </a:solidFill>
                <a:effectLst/>
                <a:latin typeface="-webkit-standard"/>
              </a:rPr>
              <a:t>Jetstream2 provides users with access to powerful virtual machines (VMs) that function similarly to cloud computing services like Amazon Web Services (AWS) or Microsoft Azure, but specifically geared toward academic use. It enables students, researchers, and educators to run computational workloads, host data analysis environments, and explore complex scientific problems using scalable resources—all from a web-based interface.</a:t>
            </a:r>
          </a:p>
          <a:p>
            <a:pPr algn="just">
              <a:spcAft>
                <a:spcPts val="1125"/>
              </a:spcAft>
              <a:buNone/>
            </a:pPr>
            <a:endParaRPr lang="en-US" dirty="0">
              <a:latin typeface="-webkit-standard"/>
            </a:endParaRPr>
          </a:p>
          <a:p>
            <a:pPr algn="just">
              <a:spcAft>
                <a:spcPts val="1125"/>
              </a:spcAft>
              <a:buNone/>
            </a:pPr>
            <a:endParaRPr lang="en-US" b="0" i="0" dirty="0">
              <a:solidFill>
                <a:srgbClr val="000000"/>
              </a:solidFill>
              <a:effectLst/>
              <a:latin typeface="Open Sans" panose="020B0606030504020204" pitchFamily="34" charset="0"/>
            </a:endParaRPr>
          </a:p>
        </p:txBody>
      </p:sp>
      <p:sp>
        <p:nvSpPr>
          <p:cNvPr id="61" name="TextBox 60">
            <a:extLst>
              <a:ext uri="{FF2B5EF4-FFF2-40B4-BE49-F238E27FC236}">
                <a16:creationId xmlns:a16="http://schemas.microsoft.com/office/drawing/2014/main" id="{8B5206BB-0D24-569E-DFE3-6E377AA3D457}"/>
              </a:ext>
            </a:extLst>
          </p:cNvPr>
          <p:cNvSpPr txBox="1"/>
          <p:nvPr/>
        </p:nvSpPr>
        <p:spPr>
          <a:xfrm>
            <a:off x="14253877" y="10501911"/>
            <a:ext cx="12824210" cy="3108543"/>
          </a:xfrm>
          <a:prstGeom prst="rect">
            <a:avLst/>
          </a:prstGeom>
          <a:noFill/>
        </p:spPr>
        <p:txBody>
          <a:bodyPr wrap="square">
            <a:spAutoFit/>
          </a:bodyPr>
          <a:lstStyle/>
          <a:p>
            <a:pPr algn="l" rtl="0">
              <a:spcBef>
                <a:spcPts val="0"/>
              </a:spcBef>
              <a:spcAft>
                <a:spcPts val="0"/>
              </a:spcAft>
            </a:pPr>
            <a:r>
              <a:rPr lang="en-US" b="1" i="0" u="none" strike="noStrike" dirty="0">
                <a:solidFill>
                  <a:srgbClr val="000000"/>
                </a:solidFill>
                <a:effectLst/>
                <a:latin typeface="Arial" panose="020B0604020202020204" pitchFamily="34" charset="0"/>
              </a:rPr>
              <a:t>Mentor Feedback:</a:t>
            </a:r>
            <a:endParaRPr lang="en-US" b="0" i="0" u="none" strike="noStrike" dirty="0">
              <a:solidFill>
                <a:srgbClr val="242424"/>
              </a:solidFill>
              <a:effectLst/>
              <a:latin typeface="Segoe UI" panose="020B0502040204020203" pitchFamily="34" charset="0"/>
            </a:endParaRP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Does the class meet once or twice a week? It looks like some of the weeks could be combined to free up more time for better pacing and exposure. From the looks of it:</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 1 and 2 could be covered in week 1. </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Weeks 3, 4, and 5 could be covered in week 3. </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Weeks 6 and 7 could be covered in week 6.</a:t>
            </a:r>
          </a:p>
          <a:p>
            <a:pPr marL="742950" lvl="1" indent="-285750"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Weeks 9 and 10 could be covered in week 9. </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 the course syllabus, please provide more details on the projects students will complete. Will they be self-directed, or will faculty provide guidance (e.g., developing a CRUD application)? Also, clarify the timeline for these projects.</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Include the schedule for quizzes so that students know what checkpoints to expect and when.</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Specify which IDE students will be using (e.g., Eclipse, VS Code, etc.). Having a standardized toolset may help reduce technical issues during debugging.</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Expand on Jetstream2 by giving context and background information for those who may not be familiar with the service. Explain its purpose and why it is being used in the course.</a:t>
            </a:r>
          </a:p>
          <a:p>
            <a:pPr algn="l" rtl="0">
              <a:spcBef>
                <a:spcPts val="0"/>
              </a:spcBef>
              <a:spcAft>
                <a:spcPts val="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What resources are being used when teaching students to write clean and efficient code? </a:t>
            </a:r>
          </a:p>
        </p:txBody>
      </p:sp>
      <p:graphicFrame>
        <p:nvGraphicFramePr>
          <p:cNvPr id="63" name="Table 62">
            <a:extLst>
              <a:ext uri="{FF2B5EF4-FFF2-40B4-BE49-F238E27FC236}">
                <a16:creationId xmlns:a16="http://schemas.microsoft.com/office/drawing/2014/main" id="{29D1CFE2-D743-671C-4AF3-A058E46F527F}"/>
              </a:ext>
            </a:extLst>
          </p:cNvPr>
          <p:cNvGraphicFramePr>
            <a:graphicFrameLocks noGrp="1"/>
          </p:cNvGraphicFramePr>
          <p:nvPr>
            <p:extLst>
              <p:ext uri="{D42A27DB-BD31-4B8C-83A1-F6EECF244321}">
                <p14:modId xmlns:p14="http://schemas.microsoft.com/office/powerpoint/2010/main" val="1726547742"/>
              </p:ext>
            </p:extLst>
          </p:nvPr>
        </p:nvGraphicFramePr>
        <p:xfrm>
          <a:off x="1272493" y="9579044"/>
          <a:ext cx="11879793" cy="13945683"/>
        </p:xfrm>
        <a:graphic>
          <a:graphicData uri="http://schemas.openxmlformats.org/drawingml/2006/table">
            <a:tbl>
              <a:tblPr firstRow="1" bandRow="1">
                <a:tableStyleId>{46F890A9-2807-4EBB-B81D-B2AA78EC7F39}</a:tableStyleId>
              </a:tblPr>
              <a:tblGrid>
                <a:gridCol w="2913155">
                  <a:extLst>
                    <a:ext uri="{9D8B030D-6E8A-4147-A177-3AD203B41FA5}">
                      <a16:colId xmlns:a16="http://schemas.microsoft.com/office/drawing/2014/main" val="676671448"/>
                    </a:ext>
                  </a:extLst>
                </a:gridCol>
                <a:gridCol w="8966638">
                  <a:extLst>
                    <a:ext uri="{9D8B030D-6E8A-4147-A177-3AD203B41FA5}">
                      <a16:colId xmlns:a16="http://schemas.microsoft.com/office/drawing/2014/main" val="1267472654"/>
                    </a:ext>
                  </a:extLst>
                </a:gridCol>
              </a:tblGrid>
              <a:tr h="622990">
                <a:tc>
                  <a:txBody>
                    <a:bodyPr/>
                    <a:lstStyle/>
                    <a:p>
                      <a:pPr algn="r"/>
                      <a:r>
                        <a:rPr lang="en-US" sz="1800" b="1" dirty="0">
                          <a:solidFill>
                            <a:schemeClr val="tx1"/>
                          </a:solidFill>
                        </a:rPr>
                        <a:t>Course Name:</a:t>
                      </a:r>
                    </a:p>
                  </a:txBody>
                  <a:tcPr anchor="ctr">
                    <a:lnL w="28575" cap="flat" cmpd="sng" algn="ctr">
                      <a:solidFill>
                        <a:srgbClr val="005698"/>
                      </a:solidFill>
                      <a:prstDash val="solid"/>
                      <a:round/>
                      <a:headEnd type="none" w="med" len="med"/>
                      <a:tailEnd type="none" w="med" len="med"/>
                    </a:lnL>
                    <a:lnT w="28575" cap="flat" cmpd="sng" algn="ctr">
                      <a:solidFill>
                        <a:srgbClr val="005698"/>
                      </a:solidFill>
                      <a:prstDash val="solid"/>
                      <a:round/>
                      <a:headEnd type="none" w="med" len="med"/>
                      <a:tailEnd type="none" w="med" len="med"/>
                    </a:lnT>
                    <a:solidFill>
                      <a:srgbClr val="EBEFF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effectLst/>
                          <a:latin typeface="+mn-lt"/>
                          <a:ea typeface="+mn-ea"/>
                          <a:cs typeface="+mn-cs"/>
                          <a:sym typeface="Arial"/>
                        </a:rPr>
                        <a:t>Computer Programming I (Java I) </a:t>
                      </a:r>
                    </a:p>
                    <a:p>
                      <a:endParaRPr lang="en-US" sz="1800" b="1" dirty="0">
                        <a:solidFill>
                          <a:schemeClr val="tx1"/>
                        </a:solidFill>
                      </a:endParaRPr>
                    </a:p>
                  </a:txBody>
                  <a:tcPr anchor="ctr">
                    <a:lnR w="28575" cap="flat" cmpd="sng" algn="ctr">
                      <a:solidFill>
                        <a:srgbClr val="005698"/>
                      </a:solidFill>
                      <a:prstDash val="solid"/>
                      <a:round/>
                      <a:headEnd type="none" w="med" len="med"/>
                      <a:tailEnd type="none" w="med" len="med"/>
                    </a:lnR>
                    <a:lnT w="28575" cap="flat" cmpd="sng" algn="ctr">
                      <a:solidFill>
                        <a:srgbClr val="005698"/>
                      </a:solidFill>
                      <a:prstDash val="solid"/>
                      <a:round/>
                      <a:headEnd type="none" w="med" len="med"/>
                      <a:tailEnd type="none" w="med" len="med"/>
                    </a:lnT>
                    <a:solidFill>
                      <a:srgbClr val="EBEFF7"/>
                    </a:solidFill>
                  </a:tcPr>
                </a:tc>
                <a:extLst>
                  <a:ext uri="{0D108BD9-81ED-4DB2-BD59-A6C34878D82A}">
                    <a16:rowId xmlns:a16="http://schemas.microsoft.com/office/drawing/2014/main" val="3147513868"/>
                  </a:ext>
                </a:extLst>
              </a:tr>
              <a:tr h="934485">
                <a:tc>
                  <a:txBody>
                    <a:bodyPr/>
                    <a:lstStyle/>
                    <a:p>
                      <a:pPr algn="r"/>
                      <a:r>
                        <a:rPr lang="en-US" sz="1800" b="1" dirty="0">
                          <a:solidFill>
                            <a:schemeClr val="tx1"/>
                          </a:solidFill>
                        </a:rPr>
                        <a:t>Course Number:</a:t>
                      </a:r>
                    </a:p>
                  </a:txBody>
                  <a:tcPr anchor="ctr">
                    <a:lnL w="28575" cap="flat" cmpd="sng" algn="ctr">
                      <a:solidFill>
                        <a:srgbClr val="005698"/>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cap="none" dirty="0">
                          <a:solidFill>
                            <a:schemeClr val="tx1"/>
                          </a:solidFill>
                          <a:effectLst/>
                          <a:latin typeface="+mn-lt"/>
                          <a:ea typeface="+mn-ea"/>
                          <a:cs typeface="+mn-cs"/>
                          <a:sym typeface="Arial"/>
                        </a:rPr>
                        <a:t>CMP 224 VU </a:t>
                      </a:r>
                    </a:p>
                    <a:p>
                      <a:endParaRPr lang="en-US" sz="2000" b="1" dirty="0">
                        <a:solidFill>
                          <a:schemeClr val="tx1"/>
                        </a:solidFill>
                      </a:endParaRPr>
                    </a:p>
                    <a:p>
                      <a:endParaRPr lang="en-US" sz="2000" b="1" dirty="0">
                        <a:solidFill>
                          <a:schemeClr val="tx1"/>
                        </a:solidFill>
                      </a:endParaRP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97264617"/>
                  </a:ext>
                </a:extLst>
              </a:tr>
              <a:tr h="368130">
                <a:tc>
                  <a:txBody>
                    <a:bodyPr/>
                    <a:lstStyle/>
                    <a:p>
                      <a:pPr algn="r"/>
                      <a:r>
                        <a:rPr lang="en-US" sz="1800" b="1" dirty="0">
                          <a:solidFill>
                            <a:schemeClr val="tx1"/>
                          </a:solidFill>
                        </a:rPr>
                        <a:t>Department:</a:t>
                      </a:r>
                    </a:p>
                  </a:txBody>
                  <a:tcPr anchor="ctr">
                    <a:lnL w="28575" cap="flat" cmpd="sng" algn="ctr">
                      <a:solidFill>
                        <a:srgbClr val="005698"/>
                      </a:solidFill>
                      <a:prstDash val="solid"/>
                      <a:round/>
                      <a:headEnd type="none" w="med" len="med"/>
                      <a:tailEnd type="none" w="med" len="med"/>
                    </a:lnL>
                  </a:tcPr>
                </a:tc>
                <a:tc>
                  <a:txBody>
                    <a:bodyPr/>
                    <a:lstStyle/>
                    <a:p>
                      <a:r>
                        <a:rPr lang="en-US" sz="2000" b="1" dirty="0">
                          <a:solidFill>
                            <a:schemeClr val="tx1"/>
                          </a:solidFill>
                        </a:rPr>
                        <a:t>School of Science, Technology, Health, and Human Services</a:t>
                      </a:r>
                    </a:p>
                  </a:txBody>
                  <a:tcPr anchor="ctr">
                    <a:lnR w="28575" cap="flat" cmpd="sng" algn="ctr">
                      <a:solidFill>
                        <a:srgbClr val="005698"/>
                      </a:solidFill>
                      <a:prstDash val="solid"/>
                      <a:round/>
                      <a:headEnd type="none" w="med" len="med"/>
                      <a:tailEnd type="none" w="med" len="med"/>
                    </a:lnR>
                    <a:solidFill>
                      <a:srgbClr val="EBEFF7"/>
                    </a:solidFill>
                  </a:tcPr>
                </a:tc>
                <a:extLst>
                  <a:ext uri="{0D108BD9-81ED-4DB2-BD59-A6C34878D82A}">
                    <a16:rowId xmlns:a16="http://schemas.microsoft.com/office/drawing/2014/main" val="1438324315"/>
                  </a:ext>
                </a:extLst>
              </a:tr>
              <a:tr h="368130">
                <a:tc>
                  <a:txBody>
                    <a:bodyPr/>
                    <a:lstStyle/>
                    <a:p>
                      <a:pPr algn="r"/>
                      <a:r>
                        <a:rPr lang="en-US" sz="1800" b="1" dirty="0">
                          <a:solidFill>
                            <a:schemeClr val="tx1"/>
                          </a:solidFill>
                        </a:rPr>
                        <a:t>Anticipated Enrollment:</a:t>
                      </a:r>
                    </a:p>
                  </a:txBody>
                  <a:tcPr anchor="ctr">
                    <a:lnL w="28575" cap="flat" cmpd="sng" algn="ctr">
                      <a:solidFill>
                        <a:srgbClr val="005698"/>
                      </a:solidFill>
                      <a:prstDash val="solid"/>
                      <a:round/>
                      <a:headEnd type="none" w="med" len="med"/>
                      <a:tailEnd type="none" w="med" len="med"/>
                    </a:lnL>
                  </a:tcPr>
                </a:tc>
                <a:tc>
                  <a:txBody>
                    <a:bodyPr/>
                    <a:lstStyle/>
                    <a:p>
                      <a:r>
                        <a:rPr lang="en-US" sz="2000" b="1" dirty="0">
                          <a:solidFill>
                            <a:schemeClr val="tx1"/>
                          </a:solidFill>
                        </a:rPr>
                        <a:t>10</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3301363"/>
                  </a:ext>
                </a:extLst>
              </a:tr>
              <a:tr h="368130">
                <a:tc>
                  <a:txBody>
                    <a:bodyPr/>
                    <a:lstStyle/>
                    <a:p>
                      <a:pPr algn="r"/>
                      <a:r>
                        <a:rPr lang="en-US" sz="1800" b="1" dirty="0">
                          <a:solidFill>
                            <a:schemeClr val="tx1"/>
                          </a:solidFill>
                        </a:rPr>
                        <a:t>Prerequisites:</a:t>
                      </a:r>
                    </a:p>
                  </a:txBody>
                  <a:tcPr anchor="ctr">
                    <a:lnL w="28575" cap="flat" cmpd="sng" algn="ctr">
                      <a:solidFill>
                        <a:srgbClr val="005698"/>
                      </a:solidFill>
                      <a:prstDash val="solid"/>
                      <a:round/>
                      <a:headEnd type="none" w="med" len="med"/>
                      <a:tailEnd type="none" w="med" len="med"/>
                    </a:lnL>
                  </a:tcPr>
                </a:tc>
                <a:tc>
                  <a:txBody>
                    <a:bodyPr/>
                    <a:lstStyle/>
                    <a:p>
                      <a:r>
                        <a:rPr lang="en-US" sz="2000" b="1" dirty="0">
                          <a:solidFill>
                            <a:schemeClr val="tx1"/>
                          </a:solidFill>
                        </a:rPr>
                        <a:t>None</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3153091182"/>
                  </a:ext>
                </a:extLst>
              </a:tr>
              <a:tr h="8049157">
                <a:tc>
                  <a:txBody>
                    <a:bodyPr/>
                    <a:lstStyle/>
                    <a:p>
                      <a:pPr algn="r"/>
                      <a:r>
                        <a:rPr lang="en-US" sz="1800" b="1" dirty="0">
                          <a:solidFill>
                            <a:schemeClr val="tx1"/>
                          </a:solidFill>
                        </a:rPr>
                        <a:t>Key Content:</a:t>
                      </a:r>
                    </a:p>
                  </a:txBody>
                  <a:tcPr anchor="ctr">
                    <a:lnL w="28575" cap="flat" cmpd="sng" algn="ctr">
                      <a:solidFill>
                        <a:srgbClr val="005698"/>
                      </a:solidFill>
                      <a:prstDash val="solid"/>
                      <a:round/>
                      <a:headEnd type="none" w="med" len="med"/>
                      <a:tailEnd type="none" w="med" len="med"/>
                    </a:lnL>
                  </a:tcPr>
                </a:tc>
                <a:tc>
                  <a:txBody>
                    <a:bodyPr/>
                    <a:lstStyle/>
                    <a:p>
                      <a:r>
                        <a:rPr lang="en-US" sz="1600" b="0" i="0" u="none" strike="noStrike" cap="none" dirty="0">
                          <a:solidFill>
                            <a:schemeClr val="dk1"/>
                          </a:solidFill>
                          <a:effectLst/>
                          <a:latin typeface="+mn-lt"/>
                          <a:ea typeface="+mn-ea"/>
                          <a:cs typeface="+mn-cs"/>
                          <a:sym typeface="Arial"/>
                        </a:rPr>
                        <a:t>Week 1: Intro to Java; Installation of  SGX3 Resources: Jetstream2 VM, VS Code</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2: Understanding the concept of Java – Video</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3: Basic Objects.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4: Branch Statement, Variables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5: Implementation of Objects, Basic Methods and Classes.</a:t>
                      </a:r>
                    </a:p>
                    <a:p>
                      <a:r>
                        <a:rPr lang="en-US" sz="1600" b="0" i="0" u="none" strike="noStrike" cap="none" dirty="0">
                          <a:solidFill>
                            <a:schemeClr val="dk1"/>
                          </a:solidFill>
                          <a:effectLst/>
                          <a:latin typeface="+mn-lt"/>
                          <a:ea typeface="+mn-ea"/>
                          <a:cs typeface="+mn-cs"/>
                          <a:sym typeface="Arial"/>
                        </a:rPr>
                        <a:t>               Virtual Thursday Lab.</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6: Conditional Statements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7: Loops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8: Algorithm development</a:t>
                      </a:r>
                    </a:p>
                    <a:p>
                      <a:r>
                        <a:rPr lang="en-US" sz="1600" b="0" i="0" u="none" strike="noStrike" cap="none" dirty="0">
                          <a:solidFill>
                            <a:schemeClr val="dk1"/>
                          </a:solidFill>
                          <a:effectLst/>
                          <a:latin typeface="+mn-lt"/>
                          <a:ea typeface="+mn-ea"/>
                          <a:cs typeface="+mn-cs"/>
                          <a:sym typeface="Arial"/>
                        </a:rPr>
                        <a:t>              Exam 1</a:t>
                      </a:r>
                    </a:p>
                    <a:p>
                      <a:r>
                        <a:rPr lang="en-US" sz="1600" b="0" i="0" u="none" strike="noStrike" cap="none" dirty="0">
                          <a:solidFill>
                            <a:schemeClr val="dk1"/>
                          </a:solidFill>
                          <a:effectLst/>
                          <a:latin typeface="+mn-lt"/>
                          <a:ea typeface="+mn-ea"/>
                          <a:cs typeface="+mn-cs"/>
                          <a:sym typeface="Arial"/>
                        </a:rPr>
                        <a:t>Week 9: Arrays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10: Object references</a:t>
                      </a:r>
                    </a:p>
                    <a:p>
                      <a:r>
                        <a:rPr lang="en-US" sz="1600" b="0" i="0" u="none" strike="noStrike" cap="none" dirty="0">
                          <a:solidFill>
                            <a:schemeClr val="dk1"/>
                          </a:solidFill>
                          <a:effectLst/>
                          <a:latin typeface="+mn-lt"/>
                          <a:ea typeface="+mn-ea"/>
                          <a:cs typeface="+mn-cs"/>
                          <a:sym typeface="Arial"/>
                        </a:rPr>
                        <a:t>                Array Lists</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11: Reviews</a:t>
                      </a:r>
                    </a:p>
                    <a:p>
                      <a:r>
                        <a:rPr lang="en-US" sz="1600" b="0" i="0" u="none" strike="noStrike" cap="none" dirty="0">
                          <a:solidFill>
                            <a:schemeClr val="dk1"/>
                          </a:solidFill>
                          <a:effectLst/>
                          <a:latin typeface="+mn-lt"/>
                          <a:ea typeface="+mn-ea"/>
                          <a:cs typeface="+mn-cs"/>
                          <a:sym typeface="Arial"/>
                        </a:rPr>
                        <a:t>                Virtual Lab</a:t>
                      </a:r>
                    </a:p>
                    <a:p>
                      <a:r>
                        <a:rPr lang="en-US" sz="1600" b="0" i="0" u="none" strike="noStrike" cap="none" dirty="0">
                          <a:solidFill>
                            <a:schemeClr val="dk1"/>
                          </a:solidFill>
                          <a:effectLst/>
                          <a:latin typeface="+mn-lt"/>
                          <a:ea typeface="+mn-ea"/>
                          <a:cs typeface="+mn-cs"/>
                          <a:sym typeface="Arial"/>
                        </a:rPr>
                        <a:t> </a:t>
                      </a:r>
                    </a:p>
                    <a:p>
                      <a:r>
                        <a:rPr lang="en-US" sz="1600" b="0" i="0" u="none" strike="noStrike" cap="none" dirty="0">
                          <a:solidFill>
                            <a:schemeClr val="dk1"/>
                          </a:solidFill>
                          <a:effectLst/>
                          <a:latin typeface="+mn-lt"/>
                          <a:ea typeface="+mn-ea"/>
                          <a:cs typeface="+mn-cs"/>
                          <a:sym typeface="Arial"/>
                        </a:rPr>
                        <a:t>Week 12: Testing our Programs</a:t>
                      </a:r>
                    </a:p>
                    <a:p>
                      <a:r>
                        <a:rPr lang="en-US" sz="1600" b="0" i="0" u="none" strike="noStrike" cap="none" dirty="0">
                          <a:solidFill>
                            <a:schemeClr val="dk1"/>
                          </a:solidFill>
                          <a:effectLst/>
                          <a:latin typeface="+mn-lt"/>
                          <a:ea typeface="+mn-ea"/>
                          <a:cs typeface="+mn-cs"/>
                          <a:sym typeface="Arial"/>
                        </a:rPr>
                        <a:t> </a:t>
                      </a:r>
                    </a:p>
                    <a:p>
                      <a:r>
                        <a:rPr lang="en-US" sz="1600" b="0" i="0" u="none" strike="noStrike" cap="none" dirty="0">
                          <a:solidFill>
                            <a:schemeClr val="dk1"/>
                          </a:solidFill>
                          <a:effectLst/>
                          <a:latin typeface="+mn-lt"/>
                          <a:ea typeface="+mn-ea"/>
                          <a:cs typeface="+mn-cs"/>
                          <a:sym typeface="Arial"/>
                        </a:rPr>
                        <a:t>Week 13: Recursion</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14: File Input/Output</a:t>
                      </a:r>
                    </a:p>
                    <a:p>
                      <a:r>
                        <a:rPr lang="en-US" sz="1600" b="0" i="0" u="none" strike="noStrike" cap="none" dirty="0">
                          <a:solidFill>
                            <a:schemeClr val="dk1"/>
                          </a:solidFill>
                          <a:effectLst/>
                          <a:latin typeface="+mn-lt"/>
                          <a:ea typeface="+mn-ea"/>
                          <a:cs typeface="+mn-cs"/>
                          <a:sym typeface="Arial"/>
                        </a:rPr>
                        <a:t>                Weekly Quiz</a:t>
                      </a:r>
                    </a:p>
                    <a:p>
                      <a:r>
                        <a:rPr lang="en-US" sz="1600" b="0" i="0" u="none" strike="noStrike" cap="none" dirty="0">
                          <a:solidFill>
                            <a:schemeClr val="dk1"/>
                          </a:solidFill>
                          <a:effectLst/>
                          <a:latin typeface="+mn-lt"/>
                          <a:ea typeface="+mn-ea"/>
                          <a:cs typeface="+mn-cs"/>
                          <a:sym typeface="Arial"/>
                        </a:rPr>
                        <a:t>Week 15: Course summary and reviews, Final Project Due</a:t>
                      </a:r>
                      <a:br>
                        <a:rPr lang="en-US" sz="1600" b="0" i="0" u="none" strike="noStrike" cap="none" dirty="0">
                          <a:solidFill>
                            <a:schemeClr val="dk1"/>
                          </a:solidFill>
                          <a:effectLst/>
                          <a:latin typeface="+mn-lt"/>
                          <a:ea typeface="+mn-ea"/>
                          <a:cs typeface="+mn-cs"/>
                          <a:sym typeface="Arial"/>
                        </a:rPr>
                      </a:br>
                      <a:r>
                        <a:rPr lang="en-US" sz="1600" b="0" i="0" u="none" strike="noStrike" cap="none" dirty="0">
                          <a:solidFill>
                            <a:schemeClr val="dk1"/>
                          </a:solidFill>
                          <a:effectLst/>
                          <a:latin typeface="+mn-lt"/>
                          <a:ea typeface="+mn-ea"/>
                          <a:cs typeface="+mn-cs"/>
                          <a:sym typeface="Arial"/>
                        </a:rPr>
                        <a:t>                Final Exam</a:t>
                      </a: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2720263563"/>
                  </a:ext>
                </a:extLst>
              </a:tr>
              <a:tr h="2576643">
                <a:tc>
                  <a: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solidFill>
                            <a:schemeClr val="tx1"/>
                          </a:solidFill>
                        </a:rPr>
                        <a:t>Description:</a:t>
                      </a:r>
                    </a:p>
                  </a:txBody>
                  <a:tcPr anchor="ctr">
                    <a:lnL w="28575" cap="flat" cmpd="sng" algn="ctr">
                      <a:solidFill>
                        <a:srgbClr val="005698"/>
                      </a:solidFill>
                      <a:prstDash val="solid"/>
                      <a:round/>
                      <a:headEnd type="none" w="med" len="med"/>
                      <a:tailEnd type="none" w="med" len="med"/>
                    </a:ln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latin typeface="Times New Roman" panose="02020603050405020304" pitchFamily="18" charset="0"/>
                          <a:ea typeface="Times New Roman" panose="02020603050405020304" pitchFamily="18" charset="0"/>
                        </a:rPr>
                        <a:t>CMP 224 introduces problem solving and computer programming using the programming language Java. The course teaches how real-world problems can be solved computationally using the object-oriented metaphor that underlies Java. Some of the concepts and techniques covered in the course include data types, expressions, objects, methods, conditionals, iteration,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testing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debugging,</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interactive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abstraction,</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interfaces,</a:t>
                      </a:r>
                      <a:r>
                        <a:rPr lang="en-US" sz="1600" spc="-2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inheritance, polymorphism, and arrays. No previous programming experience is required; however, this course is intended for Computer Science majors or those who plan on applying to the major. Non-majors are strongly encouraged to take one of our programming courses designed for non-majors. Use of a laptop computer on which you can install software is required. </a:t>
                      </a:r>
                    </a:p>
                    <a:p>
                      <a:pPr algn="just"/>
                      <a:endParaRPr lang="en-US" sz="2000" b="1" dirty="0">
                        <a:solidFill>
                          <a:schemeClr val="tx1"/>
                        </a:solidFill>
                      </a:endParaRPr>
                    </a:p>
                  </a:txBody>
                  <a:tcPr anchor="ctr">
                    <a:lnR w="28575" cap="flat" cmpd="sng" algn="ctr">
                      <a:solidFill>
                        <a:srgbClr val="005698"/>
                      </a:solidFill>
                      <a:prstDash val="solid"/>
                      <a:round/>
                      <a:headEnd type="none" w="med" len="med"/>
                      <a:tailEnd type="none" w="med" len="med"/>
                    </a:lnR>
                  </a:tcPr>
                </a:tc>
                <a:extLst>
                  <a:ext uri="{0D108BD9-81ED-4DB2-BD59-A6C34878D82A}">
                    <a16:rowId xmlns:a16="http://schemas.microsoft.com/office/drawing/2014/main" val="1561602999"/>
                  </a:ext>
                </a:extLst>
              </a:tr>
              <a:tr h="339813">
                <a:tc>
                  <a:txBody>
                    <a:bodyPr/>
                    <a:lstStyle/>
                    <a:p>
                      <a:pPr algn="r"/>
                      <a:r>
                        <a:rPr lang="en-US" sz="1800" b="1" dirty="0">
                          <a:solidFill>
                            <a:schemeClr val="tx1"/>
                          </a:solidFill>
                        </a:rPr>
                        <a:t>Project Repo:</a:t>
                      </a:r>
                    </a:p>
                  </a:txBody>
                  <a:tcPr anchor="ctr">
                    <a:lnL w="28575" cap="flat" cmpd="sng" algn="ctr">
                      <a:solidFill>
                        <a:srgbClr val="005698"/>
                      </a:solidFill>
                      <a:prstDash val="solid"/>
                      <a:round/>
                      <a:headEnd type="none" w="med" len="med"/>
                      <a:tailEnd type="none" w="med" len="med"/>
                    </a:lnL>
                    <a:lnB w="28575" cap="flat" cmpd="sng" algn="ctr">
                      <a:solidFill>
                        <a:srgbClr val="005698"/>
                      </a:solidFill>
                      <a:prstDash val="solid"/>
                      <a:round/>
                      <a:headEnd type="none" w="med" len="med"/>
                      <a:tailEnd type="none" w="med" len="med"/>
                    </a:lnB>
                  </a:tcPr>
                </a:tc>
                <a:tc>
                  <a:txBody>
                    <a:bodyPr/>
                    <a:lstStyle/>
                    <a:p>
                      <a:endParaRPr lang="en-US" sz="1800" b="1" dirty="0">
                        <a:solidFill>
                          <a:schemeClr val="tx1"/>
                        </a:solidFill>
                      </a:endParaRPr>
                    </a:p>
                  </a:txBody>
                  <a:tcPr anchor="ctr">
                    <a:lnR w="28575" cap="flat" cmpd="sng" algn="ctr">
                      <a:solidFill>
                        <a:srgbClr val="005698"/>
                      </a:solidFill>
                      <a:prstDash val="solid"/>
                      <a:round/>
                      <a:headEnd type="none" w="med" len="med"/>
                      <a:tailEnd type="none" w="med" len="med"/>
                    </a:lnR>
                    <a:lnB w="28575" cap="flat" cmpd="sng" algn="ctr">
                      <a:solidFill>
                        <a:srgbClr val="005698"/>
                      </a:solidFill>
                      <a:prstDash val="solid"/>
                      <a:round/>
                      <a:headEnd type="none" w="med" len="med"/>
                      <a:tailEnd type="none" w="med" len="med"/>
                    </a:lnB>
                  </a:tcPr>
                </a:tc>
                <a:extLst>
                  <a:ext uri="{0D108BD9-81ED-4DB2-BD59-A6C34878D82A}">
                    <a16:rowId xmlns:a16="http://schemas.microsoft.com/office/drawing/2014/main" val="2615131255"/>
                  </a:ext>
                </a:extLst>
              </a:tr>
            </a:tbl>
          </a:graphicData>
        </a:graphic>
      </p:graphicFrame>
      <p:sp>
        <p:nvSpPr>
          <p:cNvPr id="13" name="TextBox 12">
            <a:extLst>
              <a:ext uri="{FF2B5EF4-FFF2-40B4-BE49-F238E27FC236}">
                <a16:creationId xmlns:a16="http://schemas.microsoft.com/office/drawing/2014/main" id="{485CE9B7-C6DB-B4A1-7350-587A1A39CB10}"/>
              </a:ext>
            </a:extLst>
          </p:cNvPr>
          <p:cNvSpPr txBox="1"/>
          <p:nvPr/>
        </p:nvSpPr>
        <p:spPr>
          <a:xfrm>
            <a:off x="353910" y="35398263"/>
            <a:ext cx="11797231" cy="2862322"/>
          </a:xfrm>
          <a:prstGeom prst="rect">
            <a:avLst/>
          </a:prstGeom>
          <a:noFill/>
        </p:spPr>
        <p:txBody>
          <a:bodyPr wrap="square" rtlCol="0">
            <a:spAutoFit/>
          </a:bodyPr>
          <a:lstStyle/>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Understanding Core Programming Concepts: Students will grasp essential programming principles such as variables, data types, control structures (loops, conditionals), functions, and basic data structures (arrays, lists).</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Developing Problem-Solving Skills: Students will learn to analyze problems, create logical algorithms, and translate solutions into code, fostering critical thinking and computational reasoning.</a:t>
            </a:r>
          </a:p>
          <a:p>
            <a:pPr marL="914400" indent="-457200" algn="l"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Writing Clean, Efficient Code: Students will practice coding with clarity, proper documentation, and organization, emphasizing best practices for readability and maintainability.</a:t>
            </a:r>
          </a:p>
          <a:p>
            <a:pPr marL="914400" indent="-457200" algn="l" rtl="0" fontAlgn="base">
              <a:spcBef>
                <a:spcPts val="0"/>
              </a:spcBef>
              <a:spcAft>
                <a:spcPts val="0"/>
              </a:spcAft>
              <a:buFont typeface="+mj-lt"/>
              <a:buAutoNum type="arabicPeriod"/>
            </a:pPr>
            <a:r>
              <a:rPr lang="en-US" sz="2000" b="1" i="0" u="none" strike="noStrike" dirty="0">
                <a:solidFill>
                  <a:srgbClr val="000000"/>
                </a:solidFill>
                <a:effectLst/>
                <a:latin typeface="Arial" panose="020B0604020202020204" pitchFamily="34" charset="0"/>
              </a:rPr>
              <a:t>Science Gateway Goal</a:t>
            </a:r>
            <a:r>
              <a:rPr lang="en-US" sz="2000" b="0" i="0" u="none" strike="noStrike" dirty="0">
                <a:solidFill>
                  <a:srgbClr val="000000"/>
                </a:solidFill>
                <a:effectLst/>
                <a:latin typeface="Arial" panose="020B0604020202020204" pitchFamily="34" charset="0"/>
              </a:rPr>
              <a:t>: Introduce students to SGX3 resources (</a:t>
            </a:r>
            <a:r>
              <a:rPr lang="en-US" sz="2000" b="1" i="0" u="none" strike="noStrike" dirty="0">
                <a:solidFill>
                  <a:srgbClr val="000000"/>
                </a:solidFill>
                <a:effectLst/>
                <a:latin typeface="Arial" panose="020B0604020202020204" pitchFamily="34" charset="0"/>
              </a:rPr>
              <a:t>Jetstream2</a:t>
            </a:r>
            <a:r>
              <a:rPr lang="en-US" sz="2000" b="0" i="0" u="none" strike="noStrike" dirty="0">
                <a:solidFill>
                  <a:srgbClr val="000000"/>
                </a:solidFill>
                <a:effectLst/>
                <a:latin typeface="Arial" panose="020B0604020202020204" pitchFamily="34" charset="0"/>
              </a:rPr>
              <a:t>)</a:t>
            </a:r>
          </a:p>
        </p:txBody>
      </p:sp>
      <p:sp>
        <p:nvSpPr>
          <p:cNvPr id="37" name="TextBox 36">
            <a:extLst>
              <a:ext uri="{FF2B5EF4-FFF2-40B4-BE49-F238E27FC236}">
                <a16:creationId xmlns:a16="http://schemas.microsoft.com/office/drawing/2014/main" id="{575C617E-CCA6-C2C3-65F2-0358049226C5}"/>
              </a:ext>
            </a:extLst>
          </p:cNvPr>
          <p:cNvSpPr txBox="1"/>
          <p:nvPr/>
        </p:nvSpPr>
        <p:spPr>
          <a:xfrm>
            <a:off x="353910" y="34229065"/>
            <a:ext cx="11824752" cy="646331"/>
          </a:xfrm>
          <a:prstGeom prst="rect">
            <a:avLst/>
          </a:prstGeom>
          <a:solidFill>
            <a:schemeClr val="bg1"/>
          </a:solidFill>
          <a:ln w="12700">
            <a:solidFill>
              <a:srgbClr val="005698"/>
            </a:solidFill>
          </a:ln>
        </p:spPr>
        <p:txBody>
          <a:bodyPr wrap="square" lIns="457200" anchor="ctr">
            <a:spAutoFit/>
          </a:bodyPr>
          <a:lstStyle/>
          <a:p>
            <a:pPr>
              <a:defRPr sz="3600" b="1">
                <a:solidFill>
                  <a:srgbClr val="004C99"/>
                </a:solidFill>
              </a:defRPr>
            </a:pPr>
            <a:r>
              <a:rPr lang="en-US" dirty="0">
                <a:solidFill>
                  <a:srgbClr val="005698"/>
                </a:solidFill>
              </a:rPr>
              <a:t>Goals</a:t>
            </a:r>
            <a:endParaRPr dirty="0">
              <a:solidFill>
                <a:srgbClr val="005698"/>
              </a:solidFill>
            </a:endParaRPr>
          </a:p>
        </p:txBody>
      </p:sp>
      <p:sp>
        <p:nvSpPr>
          <p:cNvPr id="39" name="TextBox 38">
            <a:extLst>
              <a:ext uri="{FF2B5EF4-FFF2-40B4-BE49-F238E27FC236}">
                <a16:creationId xmlns:a16="http://schemas.microsoft.com/office/drawing/2014/main" id="{B140D46C-467C-C3C9-A8DF-6BAA34FF7B6E}"/>
              </a:ext>
            </a:extLst>
          </p:cNvPr>
          <p:cNvSpPr txBox="1"/>
          <p:nvPr/>
        </p:nvSpPr>
        <p:spPr>
          <a:xfrm>
            <a:off x="481263" y="24039095"/>
            <a:ext cx="184731" cy="1384995"/>
          </a:xfrm>
          <a:prstGeom prst="rect">
            <a:avLst/>
          </a:prstGeom>
          <a:noFill/>
        </p:spPr>
        <p:txBody>
          <a:bodyPr wrap="none" rtlCol="0">
            <a:sp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descr="Cloud Computing Is Key To Your Business ...">
            <a:extLst>
              <a:ext uri="{FF2B5EF4-FFF2-40B4-BE49-F238E27FC236}">
                <a16:creationId xmlns:a16="http://schemas.microsoft.com/office/drawing/2014/main" id="{6CF13930-800F-EC52-7EA3-F6618CA42F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98800" y="20737008"/>
            <a:ext cx="8407400" cy="52398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cultyHack25_Poster_Template" id="{88B96D14-41E2-E94D-8FCA-92532D59F986}" vid="{3CE10445-F4DD-CD41-832A-45EE8C66EBE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562</TotalTime>
  <Words>1637</Words>
  <Application>Microsoft Macintosh PowerPoint</Application>
  <PresentationFormat>Custom</PresentationFormat>
  <Paragraphs>149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Times New Roman</vt:lpstr>
      <vt:lpstr>-webkit-standard</vt:lpstr>
      <vt:lpstr>Calibri</vt:lpstr>
      <vt:lpstr>Avenir</vt:lpstr>
      <vt:lpstr>Segoe UI</vt:lpstr>
      <vt:lpstr>Open Sans</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Wood</dc:creator>
  <cp:lastModifiedBy>Anna R. Swanier</cp:lastModifiedBy>
  <cp:revision>30</cp:revision>
  <dcterms:created xsi:type="dcterms:W3CDTF">2022-08-16T17:08:39Z</dcterms:created>
  <dcterms:modified xsi:type="dcterms:W3CDTF">2025-09-26T23:20:16Z</dcterms:modified>
</cp:coreProperties>
</file>