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950BD-50A8-D04E-B444-BF3048E67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voulez</a:t>
            </a:r>
            <a:r>
              <a:rPr lang="en-US" dirty="0"/>
              <a:t> du vin?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31CEF4-57C1-BF41-BB28-9FA9C1FD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Does the use of foreign language advertising in wine increase customer’s purchase likelihood?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C6EEE6B-296F-FD47-906E-46518934471E}"/>
              </a:ext>
            </a:extLst>
          </p:cNvPr>
          <p:cNvSpPr txBox="1">
            <a:spLocks/>
          </p:cNvSpPr>
          <p:nvPr/>
        </p:nvSpPr>
        <p:spPr>
          <a:xfrm>
            <a:off x="8015591" y="5721785"/>
            <a:ext cx="3559149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bg1"/>
                </a:solidFill>
              </a:rPr>
              <a:t>Presentation for W241 Project</a:t>
            </a:r>
          </a:p>
          <a:p>
            <a:r>
              <a:rPr lang="en-US" cap="none" dirty="0">
                <a:solidFill>
                  <a:schemeClr val="bg1"/>
                </a:solidFill>
              </a:rPr>
              <a:t>Rory Liu, Charlotte </a:t>
            </a:r>
            <a:r>
              <a:rPr lang="en-US" cap="none" dirty="0" err="1">
                <a:solidFill>
                  <a:schemeClr val="bg1"/>
                </a:solidFill>
              </a:rPr>
              <a:t>Swavola</a:t>
            </a:r>
            <a:r>
              <a:rPr lang="en-US" cap="none" dirty="0">
                <a:solidFill>
                  <a:schemeClr val="bg1"/>
                </a:solidFill>
              </a:rPr>
              <a:t>, Sharad </a:t>
            </a:r>
            <a:r>
              <a:rPr lang="en-US" cap="none" dirty="0" err="1">
                <a:solidFill>
                  <a:schemeClr val="bg1"/>
                </a:solidFill>
              </a:rPr>
              <a:t>Varadarajan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07413"/>
            <a:ext cx="11284085" cy="8159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Response gathering: Qualtrics survey + Mechanical Turk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Pilot study done with 100 respondent to understand feasibility and potential bugs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/>
              <a:t>Sample size: 1200 in main survey + 600 in follow-up validation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97460-42DE-1E49-893B-8DE0EEDC5C85}"/>
              </a:ext>
            </a:extLst>
          </p:cNvPr>
          <p:cNvSpPr/>
          <p:nvPr/>
        </p:nvSpPr>
        <p:spPr>
          <a:xfrm>
            <a:off x="425549" y="2003898"/>
            <a:ext cx="5352681" cy="368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1EC7E-4B13-F046-96AA-58C49BABF5D7}"/>
              </a:ext>
            </a:extLst>
          </p:cNvPr>
          <p:cNvSpPr/>
          <p:nvPr/>
        </p:nvSpPr>
        <p:spPr>
          <a:xfrm>
            <a:off x="6385362" y="2003897"/>
            <a:ext cx="5352681" cy="368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051D-4284-0E4A-A4B3-99CE12564FAD}"/>
              </a:ext>
            </a:extLst>
          </p:cNvPr>
          <p:cNvSpPr/>
          <p:nvPr/>
        </p:nvSpPr>
        <p:spPr>
          <a:xfrm>
            <a:off x="425549" y="2003897"/>
            <a:ext cx="5352681" cy="3501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Multi-factorial Design: 3 x 2 x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92590-EF2D-8249-B381-77B2ECE191E9}"/>
              </a:ext>
            </a:extLst>
          </p:cNvPr>
          <p:cNvSpPr/>
          <p:nvPr/>
        </p:nvSpPr>
        <p:spPr>
          <a:xfrm>
            <a:off x="6385361" y="2003897"/>
            <a:ext cx="5352681" cy="3501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 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4E4037-5341-624F-9E74-166C6F10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90679"/>
              </p:ext>
            </p:extLst>
          </p:nvPr>
        </p:nvGraphicFramePr>
        <p:xfrm>
          <a:off x="698713" y="2909867"/>
          <a:ext cx="4806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06">
                  <a:extLst>
                    <a:ext uri="{9D8B030D-6E8A-4147-A177-3AD203B41FA5}">
                      <a16:colId xmlns:a16="http://schemas.microsoft.com/office/drawing/2014/main" val="2614823901"/>
                    </a:ext>
                  </a:extLst>
                </a:gridCol>
                <a:gridCol w="968880">
                  <a:extLst>
                    <a:ext uri="{9D8B030D-6E8A-4147-A177-3AD203B41FA5}">
                      <a16:colId xmlns:a16="http://schemas.microsoft.com/office/drawing/2014/main" val="1925010680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719441544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920461551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4152022875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1860528292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2289093837"/>
                    </a:ext>
                  </a:extLst>
                </a:gridCol>
                <a:gridCol w="462561">
                  <a:extLst>
                    <a:ext uri="{9D8B030D-6E8A-4147-A177-3AD203B41FA5}">
                      <a16:colId xmlns:a16="http://schemas.microsoft.com/office/drawing/2014/main" val="80586502"/>
                    </a:ext>
                  </a:extLst>
                </a:gridCol>
              </a:tblGrid>
              <a:tr h="370840">
                <a:tc rowSpan="4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Page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425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French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9606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Flavor Profile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762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4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145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Country of Origin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46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60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2955934-0AA5-4A4E-9B42-FA09769CCAED}"/>
              </a:ext>
            </a:extLst>
          </p:cNvPr>
          <p:cNvSpPr/>
          <p:nvPr/>
        </p:nvSpPr>
        <p:spPr>
          <a:xfrm>
            <a:off x="7055709" y="2496917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Demographics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(language, income, gender)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B7B14-A870-F44A-AEB8-193D39ABA97A}"/>
              </a:ext>
            </a:extLst>
          </p:cNvPr>
          <p:cNvSpPr/>
          <p:nvPr/>
        </p:nvSpPr>
        <p:spPr>
          <a:xfrm>
            <a:off x="7055709" y="3092375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Wine Habits </a:t>
            </a:r>
          </a:p>
          <a:p>
            <a:pPr algn="ctr"/>
            <a:r>
              <a:rPr lang="en-US" sz="1200" dirty="0"/>
              <a:t>(drink frequency, preference, purchase frequency)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3F68B-9FC9-1C49-B008-2FF853A3DC80}"/>
              </a:ext>
            </a:extLst>
          </p:cNvPr>
          <p:cNvSpPr/>
          <p:nvPr/>
        </p:nvSpPr>
        <p:spPr>
          <a:xfrm>
            <a:off x="7055709" y="3666307"/>
            <a:ext cx="3521676" cy="12516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Treatment</a:t>
            </a:r>
            <a:r>
              <a:rPr lang="en-US" sz="1200" dirty="0"/>
              <a:t> (Randomized group 1-12 shown different simulated  purchasing page)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99DF0-C998-6F43-8ADE-9C41FD7F5C1C}"/>
              </a:ext>
            </a:extLst>
          </p:cNvPr>
          <p:cNvSpPr/>
          <p:nvPr/>
        </p:nvSpPr>
        <p:spPr>
          <a:xfrm>
            <a:off x="7259635" y="4130868"/>
            <a:ext cx="3113824" cy="26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Guess the cost of shown wine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E4046-F0E2-8D4C-84DB-4EB2CE079674}"/>
              </a:ext>
            </a:extLst>
          </p:cNvPr>
          <p:cNvSpPr/>
          <p:nvPr/>
        </p:nvSpPr>
        <p:spPr>
          <a:xfrm>
            <a:off x="7259635" y="4473208"/>
            <a:ext cx="3113824" cy="265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Would you consider purchasing at 50? 35? 25?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273F1-40E4-1641-A3A7-531ADDA2944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8816547" y="2954117"/>
            <a:ext cx="0" cy="1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1C4A4B-22BD-1844-BDA5-2482E639A93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816547" y="3549575"/>
            <a:ext cx="0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FBDFE-E2C2-F941-8DC7-139F6C39F4F5}"/>
              </a:ext>
            </a:extLst>
          </p:cNvPr>
          <p:cNvSpPr/>
          <p:nvPr/>
        </p:nvSpPr>
        <p:spPr>
          <a:xfrm>
            <a:off x="7055709" y="5054534"/>
            <a:ext cx="3521676" cy="457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Baseline </a:t>
            </a:r>
            <a:r>
              <a:rPr lang="en-US" sz="1200" dirty="0"/>
              <a:t>(for test group only)</a:t>
            </a:r>
          </a:p>
          <a:p>
            <a:pPr algn="ctr"/>
            <a:r>
              <a:rPr lang="en-US" sz="1200" dirty="0"/>
              <a:t>Guess the cost of a gallon of milk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9D9E5-F081-FE46-86FC-AD0E84DA6AA0}"/>
              </a:ext>
            </a:extLst>
          </p:cNvPr>
          <p:cNvCxnSpPr>
            <a:endCxn id="23" idx="0"/>
          </p:cNvCxnSpPr>
          <p:nvPr/>
        </p:nvCxnSpPr>
        <p:spPr>
          <a:xfrm>
            <a:off x="8816547" y="4916276"/>
            <a:ext cx="0" cy="1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3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CHECKS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r>
              <a:rPr lang="en-US" dirty="0"/>
              <a:t>Cleaning (dups, etc.)</a:t>
            </a:r>
          </a:p>
          <a:p>
            <a:r>
              <a:rPr lang="en-US" dirty="0"/>
              <a:t>Covariate balance check</a:t>
            </a:r>
          </a:p>
        </p:txBody>
      </p:sp>
    </p:spTree>
    <p:extLst>
      <p:ext uri="{BB962C8B-B14F-4D97-AF65-F5344CB8AC3E}">
        <p14:creationId xmlns:p14="http://schemas.microsoft.com/office/powerpoint/2010/main" val="179888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DB5003-B4A4-7A48-B5E7-5BE7A1F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82470-8729-6C44-974C-8D624D2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3" y="1964987"/>
            <a:ext cx="11303540" cy="34910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8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70</TotalTime>
  <Words>182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Vous voulez du vin? </vt:lpstr>
      <vt:lpstr>BACKGROUND AND motivation</vt:lpstr>
      <vt:lpstr>Experimental Design</vt:lpstr>
      <vt:lpstr>Data processing AND CHECKS</vt:lpstr>
      <vt:lpstr>findings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Vous voulez du vin? </dc:title>
  <dc:creator>Rory Liu</dc:creator>
  <cp:lastModifiedBy>Rory Liu</cp:lastModifiedBy>
  <cp:revision>5</cp:revision>
  <dcterms:created xsi:type="dcterms:W3CDTF">2018-08-12T21:20:46Z</dcterms:created>
  <dcterms:modified xsi:type="dcterms:W3CDTF">2018-08-12T22:31:31Z</dcterms:modified>
</cp:coreProperties>
</file>