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media/image1.jpeg" ContentType="image/jpeg"/>
  <Override PartName="/ppt/media/image2.png" ContentType="image/png"/>
  <Override PartName="/ppt/media/image4.jpeg" ContentType="image/jpeg"/>
  <Override PartName="/ppt/media/image3.svg" ContentType="image/svg"/>
  <Override PartName="/ppt/media/image6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23.jpeg" ContentType="image/jpeg"/>
  <Override PartName="/ppt/media/image9.png" ContentType="image/png"/>
  <Override PartName="/ppt/media/image10.svg" ContentType="image/svg"/>
  <Override PartName="/ppt/media/image11.png" ContentType="image/png"/>
  <Override PartName="/ppt/media/image12.svg" ContentType="image/svg"/>
  <Override PartName="/ppt/media/image20.png" ContentType="image/png"/>
  <Override PartName="/ppt/media/image13.png" ContentType="image/png"/>
  <Override PartName="/ppt/media/image14.svg" ContentType="image/svg"/>
  <Override PartName="/ppt/media/image22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1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  <p:sldMasterId id="2147483657" r:id="rId5"/>
    <p:sldMasterId id="2147483659" r:id="rId6"/>
    <p:sldMasterId id="2147483662" r:id="rId7"/>
    <p:sldMasterId id="2147483664" r:id="rId8"/>
    <p:sldMasterId id="2147483666" r:id="rId9"/>
    <p:sldMasterId id="2147483669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Grey-Eleg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en-US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9EBDEA-9876-4FC7-834F-91E9F73050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en-US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6E6A3CF-50C8-44DD-AFA5-69EAB4E70C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Jigsa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en-US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51C97F5-1205-45EF-ACFE-5B89F3E543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en-US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D229FB3C-E3C3-4668-BA63-2A1F4998C2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en-US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A7C3211C-5B87-47E6-BD90-9641CCE7BA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en-US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FF870622-221C-4740-BA0A-B3DB717BA52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Grey-Eleg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en-US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AE0322-5815-48EF-81C5-5A69CBF99C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en-US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007166C-A793-4EB1-BBF8-C55100385F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en-US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4B1A503-8038-4423-BB94-5976B03BFE2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en-US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E8E4BC4-F34D-41B0-A0F8-F562E68C63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en-US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0B2480D-4AFA-40C3-A30D-A360D22CD8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en-US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5B71571-4838-4469-B540-BE11DF9A9F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dgm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en-US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D9DD801-E461-4ED6-B6C8-80595A1119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en-US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69E0086-5EBA-4B8F-843E-9DD04764D7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2.png"/><Relationship Id="rId11" Type="http://schemas.openxmlformats.org/officeDocument/2006/relationships/image" Target="../media/image3.svg"/><Relationship Id="rId12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7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10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slideLayout" Target="../slideLayouts/slideLayout11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1.jpeg"/><Relationship Id="rId15" Type="http://schemas.openxmlformats.org/officeDocument/2006/relationships/image" Target="../media/image1.jpeg"/><Relationship Id="rId16" Type="http://schemas.openxmlformats.org/officeDocument/2006/relationships/image" Target="../media/image1.jpeg"/><Relationship Id="rId17" Type="http://schemas.openxmlformats.org/officeDocument/2006/relationships/slideLayout" Target="../slideLayouts/slideLayout12.xml"/><Relationship Id="rId18" Type="http://schemas.openxmlformats.org/officeDocument/2006/relationships/slideLayout" Target="../slideLayouts/slideLayout13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"/>
          <p:cNvGrpSpPr/>
          <p:nvPr/>
        </p:nvGrpSpPr>
        <p:grpSpPr>
          <a:xfrm>
            <a:off x="0" y="0"/>
            <a:ext cx="10080720" cy="4114800"/>
            <a:chOff x="0" y="0"/>
            <a:chExt cx="10080720" cy="4114800"/>
          </a:xfrm>
        </p:grpSpPr>
        <p:sp>
          <p:nvSpPr>
            <p:cNvPr id="1" name="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2" name="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3" name=""/>
            <p:cNvSpPr/>
            <p:nvPr/>
          </p:nvSpPr>
          <p:spPr>
            <a:xfrm>
              <a:off x="0" y="1280160"/>
              <a:ext cx="1554480" cy="64008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</a:endParaRPr>
            </a:p>
          </p:txBody>
        </p:sp>
        <p:sp>
          <p:nvSpPr>
            <p:cNvPr id="4" name=""/>
            <p:cNvSpPr/>
            <p:nvPr/>
          </p:nvSpPr>
          <p:spPr>
            <a:xfrm>
              <a:off x="914400" y="1920240"/>
              <a:ext cx="1280160" cy="18288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2194560" y="548640"/>
              <a:ext cx="1280160" cy="18288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3474720" y="118872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4206240" y="0"/>
              <a:ext cx="1463040" cy="91440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4663440" y="914400"/>
              <a:ext cx="1005840" cy="4572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474720" y="1737360"/>
              <a:ext cx="3108960" cy="10058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114800" y="2743200"/>
              <a:ext cx="1463040" cy="10058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6583680" y="1463040"/>
              <a:ext cx="1554480" cy="45720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7315200" y="1920240"/>
              <a:ext cx="1463040" cy="164592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743200" y="2377440"/>
              <a:ext cx="548640" cy="8229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8595360" y="0"/>
              <a:ext cx="1485360" cy="1463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6766560" y="0"/>
              <a:ext cx="274320" cy="10058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1554480" y="0"/>
              <a:ext cx="182880" cy="91440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0" y="3017520"/>
              <a:ext cx="365760" cy="10972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9601200" y="2560320"/>
              <a:ext cx="365760" cy="155448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8778240" y="182880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</p:grpSp>
      <p:sp>
        <p:nvSpPr>
          <p:cNvPr id="20" name=""/>
          <p:cNvSpPr/>
          <p:nvPr/>
        </p:nvSpPr>
        <p:spPr>
          <a:xfrm>
            <a:off x="7560000" y="4320000"/>
            <a:ext cx="0" cy="126000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t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4114800"/>
            <a:ext cx="7020000" cy="14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lnSpcReduction="9999"/>
          </a:bodyPr>
          <a:p>
            <a:pPr indent="0" algn="r">
              <a:buNone/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Click to edit the title text format</a:t>
            </a:r>
            <a:endParaRPr b="1" lang="en-US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68000" y="468000"/>
            <a:ext cx="9144000" cy="36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Noto Sans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Noto Sans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Noto Sans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Noto Sans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Noto Sans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Noto Sans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1"/>
          </p:nvPr>
        </p:nvSpPr>
        <p:spPr>
          <a:xfrm>
            <a:off x="7740000" y="4860000"/>
            <a:ext cx="205200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ftr" idx="2"/>
          </p:nvPr>
        </p:nvSpPr>
        <p:spPr>
          <a:xfrm>
            <a:off x="7740000" y="4392000"/>
            <a:ext cx="205200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sldNum" idx="3"/>
          </p:nvPr>
        </p:nvSpPr>
        <p:spPr>
          <a:xfrm>
            <a:off x="7740000" y="5166000"/>
            <a:ext cx="205200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6D079ABD-BAC9-4924-A41D-0FE643B62730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"/>
          <p:cNvGrpSpPr/>
          <p:nvPr/>
        </p:nvGrpSpPr>
        <p:grpSpPr>
          <a:xfrm>
            <a:off x="8540280" y="5065920"/>
            <a:ext cx="1280160" cy="548640"/>
            <a:chOff x="8540280" y="5065920"/>
            <a:chExt cx="1280160" cy="548640"/>
          </a:xfrm>
        </p:grpSpPr>
        <p:sp>
          <p:nvSpPr>
            <p:cNvPr id="31" name=""/>
            <p:cNvSpPr/>
            <p:nvPr/>
          </p:nvSpPr>
          <p:spPr>
            <a:xfrm flipV="1" rot="21598800">
              <a:off x="9637560" y="5431680"/>
              <a:ext cx="182880" cy="182880"/>
            </a:xfrm>
            <a:prstGeom prst="ellipse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32" name=""/>
            <p:cNvSpPr/>
            <p:nvPr/>
          </p:nvSpPr>
          <p:spPr>
            <a:xfrm flipV="1" rot="21598800">
              <a:off x="9271800" y="543168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33" name=""/>
            <p:cNvSpPr/>
            <p:nvPr/>
          </p:nvSpPr>
          <p:spPr>
            <a:xfrm flipV="1" rot="21598800">
              <a:off x="8906400" y="543168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34" name=""/>
            <p:cNvSpPr/>
            <p:nvPr/>
          </p:nvSpPr>
          <p:spPr>
            <a:xfrm flipV="1" rot="21598800">
              <a:off x="8540280" y="5431680"/>
              <a:ext cx="182880" cy="182880"/>
            </a:xfrm>
            <a:prstGeom prst="ellipse">
              <a:avLst/>
            </a:prstGeom>
            <a:blipFill rotWithShape="0">
              <a:blip r:embed="rId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35" name=""/>
            <p:cNvSpPr/>
            <p:nvPr/>
          </p:nvSpPr>
          <p:spPr>
            <a:xfrm flipV="1" rot="21598800">
              <a:off x="8540280" y="5065920"/>
              <a:ext cx="182880" cy="182880"/>
            </a:xfrm>
            <a:prstGeom prst="ellipse">
              <a:avLst/>
            </a:prstGeom>
            <a:blipFill rotWithShape="0">
              <a:blip r:embed="rId6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36" name=""/>
            <p:cNvSpPr/>
            <p:nvPr/>
          </p:nvSpPr>
          <p:spPr>
            <a:xfrm flipV="1" rot="21598800">
              <a:off x="8906400" y="5065920"/>
              <a:ext cx="182880" cy="182880"/>
            </a:xfrm>
            <a:prstGeom prst="ellipse">
              <a:avLst/>
            </a:prstGeom>
            <a:blipFill rotWithShape="0">
              <a:blip r:embed="rId7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37" name=""/>
            <p:cNvSpPr/>
            <p:nvPr/>
          </p:nvSpPr>
          <p:spPr>
            <a:xfrm flipV="1" rot="21598800">
              <a:off x="9271800" y="5066280"/>
              <a:ext cx="182880" cy="182880"/>
            </a:xfrm>
            <a:prstGeom prst="ellipse">
              <a:avLst/>
            </a:prstGeom>
            <a:blipFill rotWithShape="0">
              <a:blip r:embed="rId8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38" name=""/>
            <p:cNvSpPr/>
            <p:nvPr/>
          </p:nvSpPr>
          <p:spPr>
            <a:xfrm flipV="1" rot="21598800">
              <a:off x="9637560" y="5065920"/>
              <a:ext cx="182880" cy="182880"/>
            </a:xfrm>
            <a:prstGeom prst="ellipse">
              <a:avLst/>
            </a:prstGeom>
            <a:blipFill rotWithShape="0">
              <a:blip r:embed="rId9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</p:grpSp>
      <p:sp>
        <p:nvSpPr>
          <p:cNvPr id="39" name=""/>
          <p:cNvSpPr/>
          <p:nvPr/>
        </p:nvSpPr>
        <p:spPr>
          <a:xfrm>
            <a:off x="1499760" y="1774080"/>
            <a:ext cx="2926080" cy="2926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0" name=""/>
          <p:cNvSpPr/>
          <p:nvPr/>
        </p:nvSpPr>
        <p:spPr>
          <a:xfrm>
            <a:off x="1225080" y="1134360"/>
            <a:ext cx="1189080" cy="1188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1" name=""/>
          <p:cNvSpPr/>
          <p:nvPr/>
        </p:nvSpPr>
        <p:spPr>
          <a:xfrm>
            <a:off x="3420000" y="4242960"/>
            <a:ext cx="640080" cy="640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/>
        </p:blipFill>
        <p:spPr>
          <a:xfrm>
            <a:off x="4349520" y="792360"/>
            <a:ext cx="5526000" cy="414540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Click to edit the title text format</a:t>
            </a:r>
            <a:endParaRPr b="1" lang="en-US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61632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Noto Sans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Noto Sans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Noto Sans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Noto Sans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Noto Sans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Noto Sans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4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5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6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F5A28847-1422-409D-918C-3841BE4E29BA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51" name="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54" name="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55" name="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56" name="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</p:grpSp>
      <p:sp>
        <p:nvSpPr>
          <p:cNvPr id="57" name="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5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58" name="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6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59" name="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7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60" name="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61" name="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62" name="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63" name="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64" name=""/>
          <p:cNvSpPr/>
          <p:nvPr/>
        </p:nvSpPr>
        <p:spPr>
          <a:xfrm flipH="1" flipV="1">
            <a:off x="914040" y="2835000"/>
            <a:ext cx="91440" cy="16459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60000" y="468000"/>
            <a:ext cx="8280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5000" lnSpcReduction="9999"/>
          </a:bodyPr>
          <a:p>
            <a:pPr indent="0" algn="ctr">
              <a:buNone/>
            </a:pPr>
            <a:r>
              <a:rPr b="1" lang="en-US" sz="4400" strike="noStrike" u="wavyHeavy">
                <a:solidFill>
                  <a:srgbClr val="000000"/>
                </a:solidFill>
                <a:uFillTx/>
                <a:latin typeface="Noto Sans"/>
              </a:rPr>
              <a:t>Click to edit the title text format</a:t>
            </a:r>
            <a:endParaRPr b="1" lang="en-US" sz="4400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60000" y="1800000"/>
            <a:ext cx="828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Noto Sans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Noto Sans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Noto Sans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Noto Sans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Noto Sans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Noto Sans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dt" idx="7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ftr" idx="8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sldNum" idx="9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52F27641-33EE-4E46-801C-E4079CA6D814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8"/>
    <p:sldLayoutId id="2147483655" r:id="rId9"/>
    <p:sldLayoutId id="2147483656" r:id="rId10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"/>
          <p:cNvSpPr/>
          <p:nvPr/>
        </p:nvSpPr>
        <p:spPr>
          <a:xfrm>
            <a:off x="822960" y="24688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82" name=""/>
          <p:cNvSpPr/>
          <p:nvPr/>
        </p:nvSpPr>
        <p:spPr>
          <a:xfrm>
            <a:off x="4480560" y="15544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83" name=""/>
          <p:cNvSpPr/>
          <p:nvPr/>
        </p:nvSpPr>
        <p:spPr>
          <a:xfrm>
            <a:off x="6583680" y="310896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84" name=""/>
          <p:cNvSpPr/>
          <p:nvPr/>
        </p:nvSpPr>
        <p:spPr>
          <a:xfrm>
            <a:off x="1554480" y="4114800"/>
            <a:ext cx="914400" cy="657360"/>
          </a:xfrm>
          <a:custGeom>
            <a:avLst/>
            <a:gdLst/>
            <a:ahLst/>
            <a:rect l="0" t="0" r="r" b="b"/>
            <a:pathLst>
              <a:path fill="none"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85" name=""/>
          <p:cNvSpPr/>
          <p:nvPr/>
        </p:nvSpPr>
        <p:spPr>
          <a:xfrm>
            <a:off x="3657600" y="1188720"/>
            <a:ext cx="822960" cy="640080"/>
          </a:xfrm>
          <a:custGeom>
            <a:avLst/>
            <a:gdLst/>
            <a:ahLst/>
            <a:rect l="0" t="0" r="r" b="b"/>
            <a:pathLst>
              <a:path fill="none" w="2286" h="1778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86" name=""/>
          <p:cNvSpPr/>
          <p:nvPr/>
        </p:nvSpPr>
        <p:spPr>
          <a:xfrm>
            <a:off x="7955280" y="2011680"/>
            <a:ext cx="1464120" cy="1188720"/>
          </a:xfrm>
          <a:custGeom>
            <a:avLst/>
            <a:gdLst/>
            <a:ahLst/>
            <a:rect l="0" t="0" r="r" b="b"/>
            <a:pathLst>
              <a:path fill="none" w="4067" h="3302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87" name="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88" name=""/>
          <p:cNvSpPr/>
          <p:nvPr/>
        </p:nvSpPr>
        <p:spPr>
          <a:xfrm>
            <a:off x="3931920" y="466344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89" name=""/>
          <p:cNvSpPr/>
          <p:nvPr/>
        </p:nvSpPr>
        <p:spPr>
          <a:xfrm>
            <a:off x="8412480" y="1280160"/>
            <a:ext cx="1097280" cy="100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Click to edit the title text format</a:t>
            </a:r>
            <a:endParaRPr b="1" lang="en-US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Noto Sans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Noto Sans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Noto Sans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Noto Sans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Noto Sans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Noto Sans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dt" idx="10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ftr" idx="11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A67ABF4F-BE18-4E77-AB07-52BCA4F0F722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"/>
          <p:cNvSpPr/>
          <p:nvPr/>
        </p:nvSpPr>
        <p:spPr>
          <a:xfrm>
            <a:off x="2103480" y="36583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98" name=""/>
          <p:cNvSpPr/>
          <p:nvPr/>
        </p:nvSpPr>
        <p:spPr>
          <a:xfrm>
            <a:off x="823320" y="-27324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99" name=""/>
          <p:cNvSpPr/>
          <p:nvPr/>
        </p:nvSpPr>
        <p:spPr>
          <a:xfrm>
            <a:off x="7955640" y="310968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100" name=""/>
          <p:cNvSpPr/>
          <p:nvPr/>
        </p:nvSpPr>
        <p:spPr>
          <a:xfrm>
            <a:off x="9601560" y="9151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grpSp>
        <p:nvGrpSpPr>
          <p:cNvPr id="101" name=""/>
          <p:cNvGrpSpPr/>
          <p:nvPr/>
        </p:nvGrpSpPr>
        <p:grpSpPr>
          <a:xfrm>
            <a:off x="3836880" y="1151280"/>
            <a:ext cx="2339640" cy="4334400"/>
            <a:chOff x="3836880" y="1151280"/>
            <a:chExt cx="2339640" cy="4334400"/>
          </a:xfrm>
        </p:grpSpPr>
        <p:sp>
          <p:nvSpPr>
            <p:cNvPr id="102" name=""/>
            <p:cNvSpPr/>
            <p:nvPr/>
          </p:nvSpPr>
          <p:spPr>
            <a:xfrm flipH="1" flipV="1" rot="5400000">
              <a:off x="4759200" y="380700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03" name=""/>
            <p:cNvSpPr/>
            <p:nvPr/>
          </p:nvSpPr>
          <p:spPr>
            <a:xfrm flipH="1" flipV="1" rot="5400000">
              <a:off x="3882600" y="271872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04" name=""/>
            <p:cNvSpPr/>
            <p:nvPr/>
          </p:nvSpPr>
          <p:spPr>
            <a:xfrm flipH="1" flipV="1" rot="5400000">
              <a:off x="4759200" y="245664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05" name=""/>
            <p:cNvSpPr/>
            <p:nvPr/>
          </p:nvSpPr>
          <p:spPr>
            <a:xfrm flipH="1" flipV="1" rot="5400000">
              <a:off x="3882600" y="136800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</a:endParaRPr>
            </a:p>
          </p:txBody>
        </p:sp>
        <p:sp>
          <p:nvSpPr>
            <p:cNvPr id="106" name=""/>
            <p:cNvSpPr/>
            <p:nvPr/>
          </p:nvSpPr>
          <p:spPr>
            <a:xfrm flipH="1" flipV="1" rot="5400000">
              <a:off x="4759200" y="11055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</a:endParaRPr>
            </a:p>
          </p:txBody>
        </p:sp>
        <p:sp>
          <p:nvSpPr>
            <p:cNvPr id="107" name=""/>
            <p:cNvSpPr/>
            <p:nvPr/>
          </p:nvSpPr>
          <p:spPr>
            <a:xfrm flipH="1" flipV="1" rot="5400000">
              <a:off x="3882600" y="40683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</p:grpSp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Click to edit the title text format</a:t>
            </a:r>
            <a:endParaRPr b="1" lang="en-US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Noto Sans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Noto Sans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Noto Sans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Noto Sans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Noto Sans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Noto Sans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dt" idx="13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ftr" idx="14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sldNum" idx="15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FD0B9C1D-9820-4539-BDA9-18ED8B410744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2"/>
    <p:sldLayoutId id="2147483661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"/>
          <p:cNvSpPr/>
          <p:nvPr/>
        </p:nvSpPr>
        <p:spPr>
          <a:xfrm>
            <a:off x="677196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18" name=""/>
          <p:cNvSpPr/>
          <p:nvPr/>
        </p:nvSpPr>
        <p:spPr>
          <a:xfrm>
            <a:off x="5813280" y="38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19" name=""/>
          <p:cNvSpPr/>
          <p:nvPr/>
        </p:nvSpPr>
        <p:spPr>
          <a:xfrm>
            <a:off x="7589520" y="256032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120" name=""/>
          <p:cNvSpPr/>
          <p:nvPr/>
        </p:nvSpPr>
        <p:spPr>
          <a:xfrm>
            <a:off x="3200400" y="7315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121" name=""/>
          <p:cNvSpPr/>
          <p:nvPr/>
        </p:nvSpPr>
        <p:spPr>
          <a:xfrm>
            <a:off x="1424160" y="34891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122" name=""/>
          <p:cNvSpPr/>
          <p:nvPr/>
        </p:nvSpPr>
        <p:spPr>
          <a:xfrm>
            <a:off x="700920" y="1900080"/>
            <a:ext cx="1402200" cy="1848960"/>
          </a:xfrm>
          <a:custGeom>
            <a:avLst/>
            <a:gdLst/>
            <a:ahLst/>
            <a:rect l="0" t="0" r="r" b="b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23" name=""/>
          <p:cNvSpPr/>
          <p:nvPr/>
        </p:nvSpPr>
        <p:spPr>
          <a:xfrm>
            <a:off x="3931920" y="2011680"/>
            <a:ext cx="975960" cy="1371600"/>
          </a:xfrm>
          <a:custGeom>
            <a:avLst/>
            <a:gdLst/>
            <a:ahLst/>
            <a:rect l="0" t="0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24" name=""/>
          <p:cNvSpPr/>
          <p:nvPr/>
        </p:nvSpPr>
        <p:spPr>
          <a:xfrm>
            <a:off x="7724880" y="2103120"/>
            <a:ext cx="779040" cy="1463040"/>
          </a:xfrm>
          <a:custGeom>
            <a:avLst/>
            <a:gdLst/>
            <a:ahLst/>
            <a:rect l="0" t="0" r="r" b="b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25" name=""/>
          <p:cNvSpPr/>
          <p:nvPr/>
        </p:nvSpPr>
        <p:spPr>
          <a:xfrm>
            <a:off x="1424160" y="47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26" name=""/>
          <p:cNvSpPr/>
          <p:nvPr/>
        </p:nvSpPr>
        <p:spPr>
          <a:xfrm>
            <a:off x="288720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Click to edit the title text format</a:t>
            </a:r>
            <a:endParaRPr b="1" lang="en-US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Noto Sans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Noto Sans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Noto Sans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Noto Sans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Noto Sans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Noto Sans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16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ftr" idx="17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sldNum" idx="18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1276E935-A523-48F6-B51B-A73EC4356662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"/>
          <p:cNvGrpSpPr/>
          <p:nvPr/>
        </p:nvGrpSpPr>
        <p:grpSpPr>
          <a:xfrm>
            <a:off x="2982960" y="1548000"/>
            <a:ext cx="5982480" cy="3187440"/>
            <a:chOff x="2982960" y="1548000"/>
            <a:chExt cx="5982480" cy="3187440"/>
          </a:xfrm>
        </p:grpSpPr>
        <p:sp>
          <p:nvSpPr>
            <p:cNvPr id="135" name=""/>
            <p:cNvSpPr/>
            <p:nvPr/>
          </p:nvSpPr>
          <p:spPr>
            <a:xfrm>
              <a:off x="3570480" y="1888200"/>
              <a:ext cx="4927320" cy="26233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36" name=""/>
            <p:cNvSpPr/>
            <p:nvPr/>
          </p:nvSpPr>
          <p:spPr>
            <a:xfrm>
              <a:off x="3763800" y="1585440"/>
              <a:ext cx="4927320" cy="26233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000" bIns="54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37" name=""/>
            <p:cNvSpPr txBox="1"/>
            <p:nvPr/>
          </p:nvSpPr>
          <p:spPr>
            <a:xfrm>
              <a:off x="3844800" y="1548000"/>
              <a:ext cx="1097280" cy="1474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en-US" sz="8000" strike="noStrike" u="none">
                  <a:solidFill>
                    <a:srgbClr val="000000"/>
                  </a:solidFill>
                  <a:uFillTx/>
                  <a:latin typeface="Noto Sans"/>
                </a:rPr>
                <a:t>“</a:t>
              </a:r>
              <a:endParaRPr b="0" lang="en-US" sz="80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38" name=""/>
            <p:cNvSpPr txBox="1"/>
            <p:nvPr/>
          </p:nvSpPr>
          <p:spPr>
            <a:xfrm>
              <a:off x="7868160" y="3399840"/>
              <a:ext cx="1097280" cy="1335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en-US" sz="7200" strike="noStrike" u="none">
                  <a:solidFill>
                    <a:srgbClr val="000000"/>
                  </a:solidFill>
                  <a:uFillTx/>
                  <a:latin typeface="Noto Sans"/>
                </a:rPr>
                <a:t>”</a:t>
              </a:r>
              <a:endParaRPr b="0" lang="en-US" sz="72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39" name=""/>
            <p:cNvSpPr/>
            <p:nvPr/>
          </p:nvSpPr>
          <p:spPr>
            <a:xfrm>
              <a:off x="2982960" y="4117320"/>
              <a:ext cx="1044720" cy="30276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>
                  <a:alpha val="0"/>
                </a:srgbClr>
              </a:bgClr>
            </a:patt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</p:grpSp>
      <p:grpSp>
        <p:nvGrpSpPr>
          <p:cNvPr id="140" name=""/>
          <p:cNvGrpSpPr/>
          <p:nvPr/>
        </p:nvGrpSpPr>
        <p:grpSpPr>
          <a:xfrm>
            <a:off x="-908280" y="-402480"/>
            <a:ext cx="3760920" cy="6495840"/>
            <a:chOff x="-908280" y="-402480"/>
            <a:chExt cx="3760920" cy="6495840"/>
          </a:xfrm>
        </p:grpSpPr>
        <p:sp>
          <p:nvSpPr>
            <p:cNvPr id="141" name=""/>
            <p:cNvSpPr/>
            <p:nvPr/>
          </p:nvSpPr>
          <p:spPr>
            <a:xfrm>
              <a:off x="-228960" y="5161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42" name=""/>
            <p:cNvSpPr/>
            <p:nvPr/>
          </p:nvSpPr>
          <p:spPr>
            <a:xfrm rot="5358000">
              <a:off x="-219960" y="448884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</a:endParaRPr>
            </a:p>
          </p:txBody>
        </p:sp>
        <p:sp>
          <p:nvSpPr>
            <p:cNvPr id="143" name=""/>
            <p:cNvSpPr/>
            <p:nvPr/>
          </p:nvSpPr>
          <p:spPr>
            <a:xfrm>
              <a:off x="-228960" y="3826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44" name=""/>
            <p:cNvSpPr/>
            <p:nvPr/>
          </p:nvSpPr>
          <p:spPr>
            <a:xfrm rot="5358000">
              <a:off x="-222120" y="3154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45" name=""/>
            <p:cNvSpPr/>
            <p:nvPr/>
          </p:nvSpPr>
          <p:spPr>
            <a:xfrm>
              <a:off x="455040" y="4477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</a:endParaRPr>
            </a:p>
          </p:txBody>
        </p:sp>
        <p:sp>
          <p:nvSpPr>
            <p:cNvPr id="146" name=""/>
            <p:cNvSpPr/>
            <p:nvPr/>
          </p:nvSpPr>
          <p:spPr>
            <a:xfrm rot="5358000">
              <a:off x="4705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47" name=""/>
            <p:cNvSpPr/>
            <p:nvPr/>
          </p:nvSpPr>
          <p:spPr>
            <a:xfrm>
              <a:off x="1158840" y="5170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48" name=""/>
            <p:cNvSpPr/>
            <p:nvPr/>
          </p:nvSpPr>
          <p:spPr>
            <a:xfrm rot="5358000">
              <a:off x="46152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49" name=""/>
            <p:cNvSpPr/>
            <p:nvPr/>
          </p:nvSpPr>
          <p:spPr>
            <a:xfrm flipH="1" rot="16242000">
              <a:off x="-232200" y="179388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</a:endParaRPr>
            </a:p>
          </p:txBody>
        </p:sp>
        <p:sp>
          <p:nvSpPr>
            <p:cNvPr id="150" name=""/>
            <p:cNvSpPr/>
            <p:nvPr/>
          </p:nvSpPr>
          <p:spPr>
            <a:xfrm flipH="1" rot="16242000">
              <a:off x="419760" y="246996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51" name=""/>
            <p:cNvSpPr/>
            <p:nvPr/>
          </p:nvSpPr>
          <p:spPr>
            <a:xfrm flipH="1">
              <a:off x="-246600" y="2462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</a:endParaRPr>
            </a:p>
          </p:txBody>
        </p:sp>
        <p:sp>
          <p:nvSpPr>
            <p:cNvPr id="152" name=""/>
            <p:cNvSpPr/>
            <p:nvPr/>
          </p:nvSpPr>
          <p:spPr>
            <a:xfrm>
              <a:off x="1107720" y="1135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53" name=""/>
            <p:cNvSpPr/>
            <p:nvPr/>
          </p:nvSpPr>
          <p:spPr>
            <a:xfrm rot="5358000">
              <a:off x="1103040" y="18018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</a:endParaRPr>
            </a:p>
          </p:txBody>
        </p:sp>
        <p:sp>
          <p:nvSpPr>
            <p:cNvPr id="154" name=""/>
            <p:cNvSpPr/>
            <p:nvPr/>
          </p:nvSpPr>
          <p:spPr>
            <a:xfrm rot="5358000">
              <a:off x="414360" y="11430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55" name=""/>
            <p:cNvSpPr/>
            <p:nvPr/>
          </p:nvSpPr>
          <p:spPr>
            <a:xfrm>
              <a:off x="439200" y="18111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</a:endParaRPr>
            </a:p>
          </p:txBody>
        </p:sp>
        <p:sp>
          <p:nvSpPr>
            <p:cNvPr id="156" name=""/>
            <p:cNvSpPr/>
            <p:nvPr/>
          </p:nvSpPr>
          <p:spPr>
            <a:xfrm>
              <a:off x="423720" y="451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57" name=""/>
            <p:cNvSpPr/>
            <p:nvPr/>
          </p:nvSpPr>
          <p:spPr>
            <a:xfrm rot="5358000">
              <a:off x="-246600" y="4388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58" name=""/>
            <p:cNvSpPr/>
            <p:nvPr/>
          </p:nvSpPr>
          <p:spPr>
            <a:xfrm rot="5358000">
              <a:off x="434880" y="-2462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</a:endParaRPr>
            </a:p>
          </p:txBody>
        </p:sp>
        <p:sp>
          <p:nvSpPr>
            <p:cNvPr id="159" name=""/>
            <p:cNvSpPr/>
            <p:nvPr/>
          </p:nvSpPr>
          <p:spPr>
            <a:xfrm>
              <a:off x="1779480" y="179460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60" name=""/>
            <p:cNvSpPr/>
            <p:nvPr/>
          </p:nvSpPr>
          <p:spPr>
            <a:xfrm>
              <a:off x="1106280" y="-257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61" name=""/>
            <p:cNvSpPr/>
            <p:nvPr/>
          </p:nvSpPr>
          <p:spPr>
            <a:xfrm>
              <a:off x="-908280" y="17906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</p:grpSp>
      <p:sp>
        <p:nvSpPr>
          <p:cNvPr id="162" name=""/>
          <p:cNvSpPr/>
          <p:nvPr/>
        </p:nvSpPr>
        <p:spPr>
          <a:xfrm>
            <a:off x="8538120" y="3877200"/>
            <a:ext cx="975960" cy="1371600"/>
          </a:xfrm>
          <a:custGeom>
            <a:avLst/>
            <a:gdLst/>
            <a:ahLst/>
            <a:rect l="0" t="0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txBody>
          <a:bodyPr lIns="108360" rIns="108360" tIns="63360" bIns="6336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63" name=""/>
          <p:cNvSpPr/>
          <p:nvPr/>
        </p:nvSpPr>
        <p:spPr>
          <a:xfrm>
            <a:off x="7372080" y="497448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164" name=""/>
          <p:cNvSpPr/>
          <p:nvPr/>
        </p:nvSpPr>
        <p:spPr>
          <a:xfrm>
            <a:off x="7868160" y="-329040"/>
            <a:ext cx="2011680" cy="20116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40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5000" lnSpcReduction="9999"/>
          </a:bodyPr>
          <a:p>
            <a:pPr indent="0" algn="ctr">
              <a:buNone/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Click to edit the title text format</a:t>
            </a:r>
            <a:endParaRPr b="1" lang="en-US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2000" cy="194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Noto Sans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Noto Sans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Noto Sans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Noto Sans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Noto Sans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Noto Sans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dt" idx="19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ftr" idx="20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sldNum" idx="21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A850B047-9ED6-401A-A38E-92841A4C05AA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6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"/>
          <p:cNvSpPr/>
          <p:nvPr/>
        </p:nvSpPr>
        <p:spPr>
          <a:xfrm>
            <a:off x="8266320" y="41155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173" name=""/>
          <p:cNvSpPr/>
          <p:nvPr/>
        </p:nvSpPr>
        <p:spPr>
          <a:xfrm>
            <a:off x="7717680" y="-54828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grpSp>
        <p:nvGrpSpPr>
          <p:cNvPr id="174" name=""/>
          <p:cNvGrpSpPr/>
          <p:nvPr/>
        </p:nvGrpSpPr>
        <p:grpSpPr>
          <a:xfrm>
            <a:off x="-147240" y="69480"/>
            <a:ext cx="915480" cy="915480"/>
            <a:chOff x="-147240" y="69480"/>
            <a:chExt cx="915480" cy="915480"/>
          </a:xfrm>
        </p:grpSpPr>
        <p:sp>
          <p:nvSpPr>
            <p:cNvPr id="175" name=""/>
            <p:cNvSpPr/>
            <p:nvPr/>
          </p:nvSpPr>
          <p:spPr>
            <a:xfrm flipV="1" rot="5395800">
              <a:off x="219240" y="801000"/>
              <a:ext cx="182880" cy="182880"/>
            </a:xfrm>
            <a:prstGeom prst="ellipse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76" name=""/>
            <p:cNvSpPr/>
            <p:nvPr/>
          </p:nvSpPr>
          <p:spPr>
            <a:xfrm flipV="1" rot="5395800">
              <a:off x="218880" y="43524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77" name=""/>
            <p:cNvSpPr/>
            <p:nvPr/>
          </p:nvSpPr>
          <p:spPr>
            <a:xfrm flipV="1" rot="5395800">
              <a:off x="218520" y="698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78" name=""/>
            <p:cNvSpPr/>
            <p:nvPr/>
          </p:nvSpPr>
          <p:spPr>
            <a:xfrm flipV="1" rot="5395800">
              <a:off x="584280" y="69120"/>
              <a:ext cx="182880" cy="182880"/>
            </a:xfrm>
            <a:prstGeom prst="ellipse">
              <a:avLst/>
            </a:prstGeom>
            <a:blipFill rotWithShape="0">
              <a:blip r:embed="rId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79" name=""/>
            <p:cNvSpPr/>
            <p:nvPr/>
          </p:nvSpPr>
          <p:spPr>
            <a:xfrm flipV="1" rot="5395800">
              <a:off x="584280" y="434880"/>
              <a:ext cx="182880" cy="182880"/>
            </a:xfrm>
            <a:prstGeom prst="ellipse">
              <a:avLst/>
            </a:prstGeom>
            <a:blipFill rotWithShape="0">
              <a:blip r:embed="rId6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80" name=""/>
            <p:cNvSpPr/>
            <p:nvPr/>
          </p:nvSpPr>
          <p:spPr>
            <a:xfrm flipV="1" rot="5395800">
              <a:off x="585000" y="801000"/>
              <a:ext cx="182880" cy="182880"/>
            </a:xfrm>
            <a:prstGeom prst="ellipse">
              <a:avLst/>
            </a:prstGeom>
            <a:blipFill rotWithShape="0">
              <a:blip r:embed="rId7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81" name=""/>
            <p:cNvSpPr/>
            <p:nvPr/>
          </p:nvSpPr>
          <p:spPr>
            <a:xfrm flipV="1" rot="5395800">
              <a:off x="-146160" y="801360"/>
              <a:ext cx="182880" cy="182880"/>
            </a:xfrm>
            <a:prstGeom prst="ellipse">
              <a:avLst/>
            </a:prstGeom>
            <a:blipFill rotWithShape="0">
              <a:blip r:embed="rId8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82" name=""/>
            <p:cNvSpPr/>
            <p:nvPr/>
          </p:nvSpPr>
          <p:spPr>
            <a:xfrm flipV="1" rot="5395800">
              <a:off x="-146880" y="435960"/>
              <a:ext cx="182880" cy="182880"/>
            </a:xfrm>
            <a:prstGeom prst="ellipse">
              <a:avLst/>
            </a:prstGeom>
            <a:blipFill rotWithShape="0">
              <a:blip r:embed="rId9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83" name=""/>
            <p:cNvSpPr/>
            <p:nvPr/>
          </p:nvSpPr>
          <p:spPr>
            <a:xfrm flipV="1" rot="5395800">
              <a:off x="-146880" y="69840"/>
              <a:ext cx="182880" cy="182880"/>
            </a:xfrm>
            <a:prstGeom prst="ellipse">
              <a:avLst/>
            </a:prstGeom>
            <a:blipFill rotWithShape="0">
              <a:blip r:embed="rId10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</p:grpSp>
      <p:grpSp>
        <p:nvGrpSpPr>
          <p:cNvPr id="184" name=""/>
          <p:cNvGrpSpPr/>
          <p:nvPr/>
        </p:nvGrpSpPr>
        <p:grpSpPr>
          <a:xfrm>
            <a:off x="9545040" y="4646160"/>
            <a:ext cx="549720" cy="915480"/>
            <a:chOff x="9545040" y="4646160"/>
            <a:chExt cx="549720" cy="915480"/>
          </a:xfrm>
        </p:grpSpPr>
        <p:sp>
          <p:nvSpPr>
            <p:cNvPr id="185" name=""/>
            <p:cNvSpPr/>
            <p:nvPr/>
          </p:nvSpPr>
          <p:spPr>
            <a:xfrm flipV="1" rot="5395800">
              <a:off x="9911520" y="5377320"/>
              <a:ext cx="182880" cy="182880"/>
            </a:xfrm>
            <a:prstGeom prst="ellipse">
              <a:avLst/>
            </a:prstGeom>
            <a:blipFill rotWithShape="0">
              <a:blip r:embed="rId11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86" name=""/>
            <p:cNvSpPr/>
            <p:nvPr/>
          </p:nvSpPr>
          <p:spPr>
            <a:xfrm flipV="1" rot="5395800">
              <a:off x="9911160" y="5011920"/>
              <a:ext cx="182880" cy="182880"/>
            </a:xfrm>
            <a:prstGeom prst="ellipse">
              <a:avLst/>
            </a:prstGeom>
            <a:blipFill rotWithShape="0">
              <a:blip r:embed="rId1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87" name=""/>
            <p:cNvSpPr/>
            <p:nvPr/>
          </p:nvSpPr>
          <p:spPr>
            <a:xfrm flipV="1" rot="5395800">
              <a:off x="9910440" y="4645800"/>
              <a:ext cx="182880" cy="182880"/>
            </a:xfrm>
            <a:prstGeom prst="ellipse">
              <a:avLst/>
            </a:prstGeom>
            <a:blipFill rotWithShape="0">
              <a:blip r:embed="rId1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88" name=""/>
            <p:cNvSpPr/>
            <p:nvPr/>
          </p:nvSpPr>
          <p:spPr>
            <a:xfrm flipV="1" rot="5395800">
              <a:off x="9545400" y="537804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89" name=""/>
            <p:cNvSpPr/>
            <p:nvPr/>
          </p:nvSpPr>
          <p:spPr>
            <a:xfrm flipV="1" rot="5395800">
              <a:off x="9545400" y="5011920"/>
              <a:ext cx="182880" cy="182880"/>
            </a:xfrm>
            <a:prstGeom prst="ellipse">
              <a:avLst/>
            </a:prstGeom>
            <a:blipFill rotWithShape="0">
              <a:blip r:embed="rId1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90" name=""/>
            <p:cNvSpPr/>
            <p:nvPr/>
          </p:nvSpPr>
          <p:spPr>
            <a:xfrm flipV="1" rot="5395800">
              <a:off x="9545040" y="4646160"/>
              <a:ext cx="182880" cy="182880"/>
            </a:xfrm>
            <a:prstGeom prst="ellipse">
              <a:avLst/>
            </a:prstGeom>
            <a:blipFill rotWithShape="0">
              <a:blip r:embed="rId16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</p:grpSp>
      <p:sp>
        <p:nvSpPr>
          <p:cNvPr id="191" name=""/>
          <p:cNvSpPr/>
          <p:nvPr/>
        </p:nvSpPr>
        <p:spPr>
          <a:xfrm>
            <a:off x="-146160" y="31093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Click to edit the title text format</a:t>
            </a:r>
            <a:endParaRPr b="1" lang="en-US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324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32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Noto Sans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2" marL="288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Noto Sans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3" marL="504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Noto Sans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4" marL="72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Noto Sans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5" marL="93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Noto Sans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6" marL="115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Noto Sans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dt" idx="2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ftr" idx="2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sldNum" idx="2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C9E02C86-70CA-4364-80E8-80D1A7348D2B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7"/>
    <p:sldLayoutId id="2147483668" r:id="rId18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"/>
          <p:cNvSpPr/>
          <p:nvPr/>
        </p:nvSpPr>
        <p:spPr>
          <a:xfrm rot="18876000">
            <a:off x="8646120" y="-40572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04" name=""/>
          <p:cNvSpPr/>
          <p:nvPr/>
        </p:nvSpPr>
        <p:spPr>
          <a:xfrm rot="18876000">
            <a:off x="8666280" y="398304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05" name=""/>
          <p:cNvSpPr/>
          <p:nvPr/>
        </p:nvSpPr>
        <p:spPr>
          <a:xfrm rot="18964800">
            <a:off x="994320" y="591588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206" name=""/>
          <p:cNvSpPr/>
          <p:nvPr/>
        </p:nvSpPr>
        <p:spPr>
          <a:xfrm rot="18964800">
            <a:off x="-1296720" y="551376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207" name=""/>
          <p:cNvSpPr/>
          <p:nvPr/>
        </p:nvSpPr>
        <p:spPr>
          <a:xfrm rot="18964800">
            <a:off x="3682080" y="339480"/>
            <a:ext cx="3457800" cy="9223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208" name=""/>
          <p:cNvSpPr/>
          <p:nvPr/>
        </p:nvSpPr>
        <p:spPr>
          <a:xfrm rot="18964800">
            <a:off x="1446120" y="-75852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209" name=""/>
          <p:cNvSpPr/>
          <p:nvPr/>
        </p:nvSpPr>
        <p:spPr>
          <a:xfrm rot="18964800">
            <a:off x="-727200" y="3295080"/>
            <a:ext cx="2588760" cy="5130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Click to edit the title text format</a:t>
            </a:r>
            <a:endParaRPr b="1" lang="en-US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Noto Sans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Noto Sans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Noto Sans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Noto Sans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Noto Sans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Noto Sans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dt" idx="25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ftr" idx="26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sldNum" idx="27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CD0D5BE8-DEE0-4756-A8FD-381444C5C7F8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svg"/><Relationship Id="rId3" Type="http://schemas.openxmlformats.org/officeDocument/2006/relationships/image" Target="../media/image11.png"/><Relationship Id="rId4" Type="http://schemas.openxmlformats.org/officeDocument/2006/relationships/image" Target="../media/image12.svg"/><Relationship Id="rId5" Type="http://schemas.openxmlformats.org/officeDocument/2006/relationships/image" Target="../media/image13.png"/><Relationship Id="rId6" Type="http://schemas.openxmlformats.org/officeDocument/2006/relationships/image" Target="../media/image14.svg"/><Relationship Id="rId7" Type="http://schemas.openxmlformats.org/officeDocument/2006/relationships/slideLayout" Target="../slideLayouts/slideLayout1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60000" y="4233600"/>
            <a:ext cx="7020000" cy="7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55000" lnSpcReduction="19999"/>
          </a:bodyPr>
          <a:p>
            <a:pPr indent="0" algn="r">
              <a:buNone/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A Distributed Solver for Linear Equations</a:t>
            </a:r>
            <a:endParaRPr b="1" lang="en-US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subTitle"/>
          </p:nvPr>
        </p:nvSpPr>
        <p:spPr>
          <a:xfrm>
            <a:off x="360000" y="5091120"/>
            <a:ext cx="702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Noto Sans"/>
              </a:rPr>
              <a:t>By:  Christopher Sweeney</a:t>
            </a:r>
            <a:endParaRPr b="0" lang="en-US" sz="20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818BB197-4ABD-4CA3-82E6-8B89DC71738B}" type="datetime1">
              <a:rPr lang="en-US"/>
              <a:t>12/06/24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Server Setup</a:t>
            </a:r>
            <a:endParaRPr b="1" lang="en-US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468000" y="16002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32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Noto Sans"/>
              </a:rPr>
              <a:t>NotifyClientsAutoGuessChangedClientRpc</a:t>
            </a:r>
            <a:endParaRPr b="0" lang="en-US" sz="1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32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Noto Sans"/>
              </a:rPr>
              <a:t>NotifyClientsMatrixSetupCompleteClientRpc</a:t>
            </a:r>
            <a:endParaRPr b="0" lang="en-US" sz="1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32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Noto Sans"/>
              </a:rPr>
              <a:t>NotifyClientNewTurnUIClientRpc</a:t>
            </a:r>
            <a:endParaRPr b="0" lang="en-US" sz="1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32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Noto Sans"/>
              </a:rPr>
              <a:t>NotifyClientsWinnerClientRpc</a:t>
            </a:r>
            <a:endParaRPr b="0" lang="en-US" sz="1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32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Noto Sans"/>
              </a:rPr>
              <a:t>NotifyNeighborsClientRpc</a:t>
            </a:r>
            <a:endParaRPr b="0" lang="en-US" sz="1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32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Noto Sans"/>
              </a:rPr>
              <a:t>NotifyClientNeighborGuessesClientRpc</a:t>
            </a:r>
            <a:endParaRPr b="0" lang="en-US" sz="10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pic>
        <p:nvPicPr>
          <p:cNvPr id="273" name="" descr=""/>
          <p:cNvPicPr/>
          <p:nvPr/>
        </p:nvPicPr>
        <p:blipFill>
          <a:blip r:embed="rId1"/>
          <a:stretch/>
        </p:blipFill>
        <p:spPr>
          <a:xfrm>
            <a:off x="228600" y="3886200"/>
            <a:ext cx="9601200" cy="171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Client Networking</a:t>
            </a:r>
            <a:endParaRPr b="1" lang="en-US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4800600" y="3657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324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Noto Sans"/>
              </a:rPr>
              <a:t>ServerRPCs in ClientControl script:</a:t>
            </a:r>
            <a:endParaRPr b="0" lang="en-US" sz="20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373680" y="1600200"/>
            <a:ext cx="556992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324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Noto Sans"/>
              </a:rPr>
              <a:t>ClientCanvas Network Object</a:t>
            </a:r>
            <a:endParaRPr b="0" lang="en-US" sz="2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324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Noto Sans"/>
              </a:rPr>
              <a:t>ClientRPCs in ClientControl script:</a:t>
            </a:r>
            <a:endParaRPr b="0" lang="en-US" sz="2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32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  <a:ea typeface="Noto Sans CJK SC"/>
              </a:rPr>
              <a:t>OnMatrixSetupComplete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()</a:t>
            </a:r>
            <a:endParaRPr b="0" lang="en-US" sz="1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32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  <a:ea typeface="Noto Sans CJK SC"/>
              </a:rPr>
              <a:t>NewTurnUI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()</a:t>
            </a:r>
            <a:endParaRPr b="0" lang="en-US" sz="1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32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  <a:ea typeface="Noto Sans CJK SC"/>
              </a:rPr>
              <a:t>OnWinnerAnnounced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()</a:t>
            </a:r>
            <a:endParaRPr b="0" lang="en-US" sz="1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32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  <a:ea typeface="Noto Sans CJK SC"/>
              </a:rPr>
              <a:t>SetNeighbors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()</a:t>
            </a:r>
            <a:endParaRPr b="0" lang="en-US" sz="1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32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  <a:ea typeface="Noto Sans CJK SC"/>
              </a:rPr>
              <a:t>UpdateNeighborGuesses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()</a:t>
            </a:r>
            <a:endParaRPr b="0" lang="en-US" sz="1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324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pic>
        <p:nvPicPr>
          <p:cNvPr id="277" name="" descr=""/>
          <p:cNvPicPr/>
          <p:nvPr/>
        </p:nvPicPr>
        <p:blipFill>
          <a:blip r:embed="rId1"/>
          <a:stretch/>
        </p:blipFill>
        <p:spPr>
          <a:xfrm>
            <a:off x="3865680" y="4114800"/>
            <a:ext cx="5506920" cy="114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500" lnSpcReduction="19999"/>
          </a:bodyPr>
          <a:p>
            <a:pPr indent="0" algn="ctr">
              <a:buNone/>
            </a:pPr>
            <a:br>
              <a:rPr sz="4200"/>
            </a:br>
            <a:r>
              <a:rPr b="1" lang="en-US" sz="2800" strike="noStrike" u="none">
                <a:solidFill>
                  <a:srgbClr val="000000"/>
                </a:solidFill>
                <a:uFillTx/>
                <a:latin typeface="Noto Sans"/>
              </a:rPr>
              <a:t>Adapting an Optimized Algorithm to use with </a:t>
            </a:r>
            <a:r>
              <a:rPr b="1" lang="en-US" sz="2800" strike="noStrike" u="none">
                <a:solidFill>
                  <a:srgbClr val="000000"/>
                </a:solidFill>
                <a:uFillTx/>
                <a:latin typeface="Noto Sans"/>
              </a:rPr>
              <a:t>Unity</a:t>
            </a:r>
            <a:endParaRPr b="1" lang="en-US" sz="2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The chosen method is based on work from Mou, Lio, and Morse:</a:t>
            </a:r>
            <a:endParaRPr b="0" lang="en-US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1542600" y="2971800"/>
            <a:ext cx="7144200" cy="1171080"/>
          </a:xfrm>
          <a:prstGeom prst="rect">
            <a:avLst/>
          </a:prstGeom>
          <a:ln w="0">
            <a:noFill/>
          </a:ln>
        </p:spPr>
      </p:pic>
      <p:sp>
        <p:nvSpPr>
          <p:cNvPr id="281" name=""/>
          <p:cNvSpPr txBox="1"/>
          <p:nvPr/>
        </p:nvSpPr>
        <p:spPr>
          <a:xfrm>
            <a:off x="2057400" y="4343400"/>
            <a:ext cx="16002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trike="noStrike" u="none">
                <a:solidFill>
                  <a:srgbClr val="000000"/>
                </a:solidFill>
                <a:uFillTx/>
                <a:latin typeface="Noto Sans"/>
              </a:rPr>
              <a:t>Client’s guess</a:t>
            </a:r>
            <a:endParaRPr b="0" lang="en-US" sz="1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82" name=""/>
          <p:cNvSpPr txBox="1"/>
          <p:nvPr/>
        </p:nvSpPr>
        <p:spPr>
          <a:xfrm>
            <a:off x="2743200" y="4800600"/>
            <a:ext cx="1828800" cy="50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trike="noStrike" u="none">
                <a:solidFill>
                  <a:srgbClr val="000000"/>
                </a:solidFill>
                <a:uFillTx/>
                <a:latin typeface="Noto Sans"/>
              </a:rPr>
              <a:t>Number of neighbors</a:t>
            </a:r>
            <a:endParaRPr b="0" lang="en-US" sz="1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83" name=""/>
          <p:cNvSpPr txBox="1"/>
          <p:nvPr/>
        </p:nvSpPr>
        <p:spPr>
          <a:xfrm>
            <a:off x="4114800" y="4343400"/>
            <a:ext cx="1371600" cy="50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trike="noStrike" u="none">
                <a:solidFill>
                  <a:srgbClr val="000000"/>
                </a:solidFill>
                <a:uFillTx/>
                <a:latin typeface="Noto Sans"/>
              </a:rPr>
              <a:t>Projection parameter</a:t>
            </a:r>
            <a:endParaRPr b="0" lang="en-US" sz="1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84" name=""/>
          <p:cNvSpPr txBox="1"/>
          <p:nvPr/>
        </p:nvSpPr>
        <p:spPr>
          <a:xfrm>
            <a:off x="5486400" y="2743200"/>
            <a:ext cx="16002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trike="noStrike" u="none">
                <a:solidFill>
                  <a:srgbClr val="000000"/>
                </a:solidFill>
                <a:uFillTx/>
                <a:latin typeface="Noto Sans"/>
              </a:rPr>
              <a:t>Client’s guess</a:t>
            </a:r>
            <a:endParaRPr b="0" lang="en-US" sz="1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6629400" y="4631040"/>
            <a:ext cx="16002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trike="noStrike" u="none">
                <a:solidFill>
                  <a:srgbClr val="000000"/>
                </a:solidFill>
                <a:uFillTx/>
                <a:latin typeface="Noto Sans"/>
              </a:rPr>
              <a:t>Neighbor’s guess</a:t>
            </a:r>
            <a:endParaRPr b="0" lang="en-US" sz="1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86" name=""/>
          <p:cNvSpPr/>
          <p:nvPr/>
        </p:nvSpPr>
        <p:spPr>
          <a:xfrm flipV="1">
            <a:off x="2514600" y="3657600"/>
            <a:ext cx="685800" cy="685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87" name=""/>
          <p:cNvSpPr/>
          <p:nvPr/>
        </p:nvSpPr>
        <p:spPr>
          <a:xfrm flipV="1">
            <a:off x="3429000" y="3886200"/>
            <a:ext cx="457200" cy="9144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88" name=""/>
          <p:cNvSpPr/>
          <p:nvPr/>
        </p:nvSpPr>
        <p:spPr>
          <a:xfrm flipV="1">
            <a:off x="4572000" y="3657600"/>
            <a:ext cx="0" cy="685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89" name=""/>
          <p:cNvSpPr/>
          <p:nvPr/>
        </p:nvSpPr>
        <p:spPr>
          <a:xfrm flipV="1">
            <a:off x="5257800" y="3657600"/>
            <a:ext cx="0" cy="40932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90" name=""/>
          <p:cNvSpPr/>
          <p:nvPr/>
        </p:nvSpPr>
        <p:spPr>
          <a:xfrm flipV="1">
            <a:off x="7315200" y="3886200"/>
            <a:ext cx="0" cy="7448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" descr=""/>
          <p:cNvPicPr/>
          <p:nvPr/>
        </p:nvPicPr>
        <p:blipFill>
          <a:blip r:embed="rId1"/>
          <a:stretch/>
        </p:blipFill>
        <p:spPr>
          <a:xfrm>
            <a:off x="0" y="1828800"/>
            <a:ext cx="4114800" cy="2313360"/>
          </a:xfrm>
          <a:prstGeom prst="rect">
            <a:avLst/>
          </a:prstGeom>
          <a:ln w="0">
            <a:noFill/>
          </a:ln>
        </p:spPr>
      </p:pic>
      <p:pic>
        <p:nvPicPr>
          <p:cNvPr id="292" name="" descr=""/>
          <p:cNvPicPr/>
          <p:nvPr/>
        </p:nvPicPr>
        <p:blipFill>
          <a:blip r:embed="rId2"/>
          <a:stretch/>
        </p:blipFill>
        <p:spPr>
          <a:xfrm>
            <a:off x="5339880" y="685800"/>
            <a:ext cx="4718520" cy="4526640"/>
          </a:xfrm>
          <a:prstGeom prst="rect">
            <a:avLst/>
          </a:prstGeom>
          <a:ln w="0">
            <a:noFill/>
          </a:ln>
        </p:spPr>
      </p:pic>
      <p:sp>
        <p:nvSpPr>
          <p:cNvPr id="293" name=""/>
          <p:cNvSpPr/>
          <p:nvPr/>
        </p:nvSpPr>
        <p:spPr>
          <a:xfrm>
            <a:off x="4114800" y="2514600"/>
            <a:ext cx="1143000" cy="9144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092600" y="882360"/>
            <a:ext cx="8280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500" lnSpcReduction="9999"/>
          </a:bodyPr>
          <a:p>
            <a:pPr indent="0" algn="ctr">
              <a:buNone/>
            </a:pPr>
            <a:r>
              <a:rPr b="1" lang="en-US" sz="4400" strike="noStrike" u="wavyHeavy">
                <a:solidFill>
                  <a:srgbClr val="000000"/>
                </a:solidFill>
                <a:uFillTx/>
                <a:latin typeface="Noto Sans"/>
              </a:rPr>
              <a:t>Dual Algorithmic Convergence</a:t>
            </a:r>
            <a:endParaRPr b="1" lang="en-US" sz="4400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1371600" y="1969560"/>
            <a:ext cx="81684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Noto Sans"/>
              </a:rPr>
              <a:t>Distributed algorithm relies on differentiated clients</a:t>
            </a:r>
            <a:endParaRPr b="0" lang="en-US" sz="22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Noto Sans"/>
              </a:rPr>
              <a:t>Solution known, so cost function is used</a:t>
            </a:r>
            <a:endParaRPr b="0" lang="en-US" sz="22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Noto Sans"/>
              </a:rPr>
              <a:t>Gradient descent optimization + signal averaging </a:t>
            </a:r>
            <a:r>
              <a:rPr b="0" lang="en-US" sz="1300" strike="noStrike" u="none">
                <a:solidFill>
                  <a:srgbClr val="000000"/>
                </a:solidFill>
                <a:uFillTx/>
                <a:latin typeface="Noto Sans"/>
              </a:rPr>
              <a:t>(Chong 231)</a:t>
            </a:r>
            <a:endParaRPr b="0" lang="en-US" sz="13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Noto Sans"/>
              </a:rPr>
              <a:t>Faster server would speed up former</a:t>
            </a:r>
            <a:endParaRPr b="0" lang="en-US" sz="22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Noto Sans"/>
              </a:rPr>
              <a:t>More/faster clients would speed up latter</a:t>
            </a:r>
            <a:endParaRPr b="0" lang="en-US" sz="2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Distributed Difficulties</a:t>
            </a:r>
            <a:endParaRPr b="1" lang="en-US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Network Objects require serialization, some types need custom</a:t>
            </a:r>
            <a:endParaRPr b="0" lang="en-US" sz="32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Host/Server ambiguity and lots of gates</a:t>
            </a:r>
            <a:endParaRPr b="0" lang="en-US" sz="32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Handing control flow to clients and back to server can get stuck</a:t>
            </a:r>
            <a:endParaRPr b="0" lang="en-US" sz="32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Slider behavior is erratic, disturbs algorithm</a:t>
            </a:r>
            <a:endParaRPr b="0" lang="en-US" sz="32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Noto Sans"/>
              </a:rPr>
              <a:t>Lots of listeners and clamping</a:t>
            </a:r>
            <a:endParaRPr b="0" lang="en-US" sz="28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Neighbor assignment easy, neighbor guess handling is hard</a:t>
            </a:r>
            <a:endParaRPr b="0" lang="en-US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Extending the Solver</a:t>
            </a:r>
            <a:endParaRPr b="1" lang="en-US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Noto Sans"/>
              </a:rPr>
              <a:t>Building nearest neighbor graph to visualize algorithm</a:t>
            </a:r>
            <a:endParaRPr b="0" lang="en-US" sz="2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Noto Sans"/>
              </a:rPr>
              <a:t>Allow real-time matrix manipulation, just like sliders</a:t>
            </a:r>
            <a:endParaRPr b="0" lang="en-US" sz="2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Noto Sans"/>
              </a:rPr>
              <a:t>Neighbor strategies and network topology templates</a:t>
            </a:r>
            <a:endParaRPr b="0" lang="en-US" sz="2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Noto Sans"/>
              </a:rPr>
              <a:t>Piping in linear system – home automation, PID, wireless</a:t>
            </a:r>
            <a:endParaRPr b="0" lang="en-US" sz="2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Noto Sans"/>
              </a:rPr>
              <a:t>Matrix randomization, schemas, lessons</a:t>
            </a:r>
            <a:endParaRPr b="0" lang="en-US" sz="2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"/>
          <p:cNvSpPr/>
          <p:nvPr/>
        </p:nvSpPr>
        <p:spPr>
          <a:xfrm>
            <a:off x="5873400" y="1190520"/>
            <a:ext cx="4094280" cy="4094280"/>
          </a:xfrm>
          <a:custGeom>
            <a:avLst/>
            <a:gdLst/>
            <a:ahLst/>
            <a:rect l="0" t="0" r="r" b="b"/>
            <a:pathLst>
              <a:path w="11373" h="11373">
                <a:moveTo>
                  <a:pt x="0" y="5726"/>
                </a:moveTo>
                <a:lnTo>
                  <a:pt x="5646" y="0"/>
                </a:lnTo>
                <a:lnTo>
                  <a:pt x="11373" y="5648"/>
                </a:lnTo>
                <a:lnTo>
                  <a:pt x="5727" y="11373"/>
                </a:lnTo>
                <a:lnTo>
                  <a:pt x="5725" y="11373"/>
                </a:lnTo>
                <a:lnTo>
                  <a:pt x="0" y="5728"/>
                </a:lnTo>
                <a:lnTo>
                  <a:pt x="0" y="5726"/>
                </a:lnTo>
                <a:close/>
              </a:path>
            </a:pathLst>
          </a:custGeom>
          <a:blipFill rotWithShape="0">
            <a:blip r:embed="rId1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Works Cited</a:t>
            </a:r>
            <a:endParaRPr b="1" lang="en-US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0" y="1434600"/>
            <a:ext cx="10237320" cy="382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50" strike="noStrike" u="none">
                <a:solidFill>
                  <a:srgbClr val="000000"/>
                </a:solidFill>
                <a:uFillTx/>
                <a:latin typeface="Noto Sans"/>
              </a:rPr>
              <a:t>Mou, S., Lio, J., &amp; Morse, A. S. (10/03/2024). A distributed algorithm for solving a linear algebraic</a:t>
            </a:r>
            <a:endParaRPr b="0" lang="en-US" sz="1050" strike="noStrike" u="none">
              <a:solidFill>
                <a:srgbClr val="000000"/>
              </a:solidFill>
              <a:uFillTx/>
              <a:latin typeface="Noto Sans"/>
            </a:endParaRPr>
          </a:p>
          <a:p>
            <a:r>
              <a:rPr b="0" lang="en-US" sz="1050" strike="noStrike" u="none">
                <a:solidFill>
                  <a:srgbClr val="000000"/>
                </a:solidFill>
                <a:uFillTx/>
                <a:latin typeface="Noto Sans"/>
              </a:rPr>
              <a:t>	</a:t>
            </a:r>
            <a:r>
              <a:rPr b="0" lang="en-US" sz="1050" strike="noStrike" u="none">
                <a:solidFill>
                  <a:srgbClr val="000000"/>
                </a:solidFill>
                <a:uFillTx/>
                <a:latin typeface="Noto Sans"/>
              </a:rPr>
              <a:t>equation. Retrieved from https://arxiv.org/pdf/1503.00808</a:t>
            </a:r>
            <a:br>
              <a:rPr sz="1050"/>
            </a:br>
            <a:endParaRPr b="0" lang="en-US" sz="1050" strike="noStrike" u="none">
              <a:solidFill>
                <a:srgbClr val="000000"/>
              </a:solidFill>
              <a:uFillTx/>
              <a:latin typeface="Noto Sans"/>
            </a:endParaRPr>
          </a:p>
          <a:p>
            <a:r>
              <a:rPr b="0" lang="en-US" sz="1050" strike="noStrike" u="none">
                <a:solidFill>
                  <a:srgbClr val="000000"/>
                </a:solidFill>
                <a:uFillTx/>
                <a:latin typeface="Noto Sans"/>
              </a:rPr>
              <a:t>Olfati-Saber, R., Fax, J. A., &amp; Murray, R. M. (2007). Consensus and cooperation in networked multi- </a:t>
            </a:r>
            <a:endParaRPr b="0" lang="en-US" sz="1050" strike="noStrike" u="none">
              <a:solidFill>
                <a:srgbClr val="000000"/>
              </a:solidFill>
              <a:uFillTx/>
              <a:latin typeface="Noto Sans"/>
            </a:endParaRPr>
          </a:p>
          <a:p>
            <a:r>
              <a:rPr b="0" lang="en-US" sz="1050" strike="noStrike" u="none">
                <a:solidFill>
                  <a:srgbClr val="000000"/>
                </a:solidFill>
                <a:uFillTx/>
                <a:latin typeface="Noto Sans"/>
              </a:rPr>
              <a:t>	</a:t>
            </a:r>
            <a:r>
              <a:rPr b="0" lang="en-US" sz="1050" strike="noStrike" u="none">
                <a:solidFill>
                  <a:srgbClr val="000000"/>
                </a:solidFill>
                <a:uFillTx/>
                <a:latin typeface="Noto Sans"/>
              </a:rPr>
              <a:t>agent systems. Retrieved from https://labs.engineering.asu.edu/acs/wp-content/</a:t>
            </a:r>
            <a:br>
              <a:rPr sz="1050"/>
            </a:br>
            <a:r>
              <a:rPr b="0" lang="en-US" sz="1050" strike="noStrike" u="none">
                <a:solidFill>
                  <a:srgbClr val="000000"/>
                </a:solidFill>
                <a:uFillTx/>
                <a:latin typeface="Noto Sans"/>
              </a:rPr>
              <a:t>	</a:t>
            </a:r>
            <a:r>
              <a:rPr b="0" lang="en-US" sz="1050" strike="noStrike" u="none">
                <a:solidFill>
                  <a:srgbClr val="000000"/>
                </a:solidFill>
                <a:uFillTx/>
                <a:latin typeface="Noto Sans"/>
              </a:rPr>
              <a:t>uploads/sites/33/2016/09/Consensus-and-Cooperation-in-Networked-Multi-</a:t>
            </a:r>
            <a:br>
              <a:rPr sz="1050"/>
            </a:br>
            <a:r>
              <a:rPr b="0" lang="en-US" sz="1050" strike="noStrike" u="none">
                <a:solidFill>
                  <a:srgbClr val="000000"/>
                </a:solidFill>
                <a:uFillTx/>
                <a:latin typeface="Noto Sans"/>
              </a:rPr>
              <a:t>	</a:t>
            </a:r>
            <a:r>
              <a:rPr b="0" lang="en-US" sz="1050" strike="noStrike" u="none">
                <a:solidFill>
                  <a:srgbClr val="000000"/>
                </a:solidFill>
                <a:uFillTx/>
                <a:latin typeface="Noto Sans"/>
              </a:rPr>
              <a:t>Agent-Systems-2007.pdf</a:t>
            </a:r>
            <a:br>
              <a:rPr sz="1050"/>
            </a:br>
            <a:endParaRPr b="0" lang="en-US" sz="1050" strike="noStrike" u="none">
              <a:solidFill>
                <a:srgbClr val="000000"/>
              </a:solidFill>
              <a:uFillTx/>
              <a:latin typeface="Noto Sans"/>
            </a:endParaRPr>
          </a:p>
          <a:p>
            <a:r>
              <a:rPr b="0" lang="en-US" sz="1050" strike="noStrike" u="none">
                <a:solidFill>
                  <a:srgbClr val="000000"/>
                </a:solidFill>
                <a:uFillTx/>
                <a:latin typeface="Noto Sans"/>
              </a:rPr>
              <a:t>Stack Overflow. (n.d.). Computational intensity of transposing a matrix vs. calculating the inverse. </a:t>
            </a:r>
            <a:br>
              <a:rPr sz="1050"/>
            </a:br>
            <a:r>
              <a:rPr b="0" lang="en-US" sz="1050" strike="noStrike" u="none">
                <a:solidFill>
                  <a:srgbClr val="000000"/>
                </a:solidFill>
                <a:uFillTx/>
                <a:latin typeface="Noto Sans"/>
              </a:rPr>
              <a:t>	</a:t>
            </a:r>
            <a:r>
              <a:rPr b="0" lang="en-US" sz="1050" strike="noStrike" u="none">
                <a:solidFill>
                  <a:srgbClr val="000000"/>
                </a:solidFill>
                <a:uFillTx/>
                <a:latin typeface="Noto Sans"/>
              </a:rPr>
              <a:t>Retrieved November 27, 2024, from https://stackoverflow.com/questions/7446389/computational</a:t>
            </a:r>
            <a:br>
              <a:rPr sz="1050"/>
            </a:br>
            <a:r>
              <a:rPr b="0" lang="en-US" sz="1050" strike="noStrike" u="none">
                <a:solidFill>
                  <a:srgbClr val="000000"/>
                </a:solidFill>
                <a:uFillTx/>
                <a:latin typeface="Noto Sans"/>
              </a:rPr>
              <a:t>	</a:t>
            </a:r>
            <a:r>
              <a:rPr b="0" lang="en-US" sz="1050" strike="noStrike" u="none">
                <a:solidFill>
                  <a:srgbClr val="000000"/>
                </a:solidFill>
                <a:uFillTx/>
                <a:latin typeface="Noto Sans"/>
              </a:rPr>
              <a:t>-intensity-of-transposing-a-matrix-vs-calculting-the-inverse</a:t>
            </a:r>
            <a:endParaRPr b="0" lang="en-US" sz="1050" strike="noStrike" u="none">
              <a:solidFill>
                <a:srgbClr val="000000"/>
              </a:solidFill>
              <a:uFillTx/>
              <a:latin typeface="Noto Sans"/>
            </a:endParaRPr>
          </a:p>
          <a:p>
            <a:r>
              <a:rPr b="0" lang="en-US" sz="1050" strike="noStrike" u="none">
                <a:solidFill>
                  <a:srgbClr val="000000"/>
                </a:solidFill>
                <a:uFillTx/>
                <a:latin typeface="Noto Sans"/>
              </a:rPr>
              <a:t>Chen, X. (n.d.). Kaczmarz Algorithm, row action methods, and statistical learning algorithms. Iowa State University.</a:t>
            </a:r>
            <a:br>
              <a:rPr sz="1050"/>
            </a:br>
            <a:r>
              <a:rPr b="0" lang="en-US" sz="1050" strike="noStrike" u="none">
                <a:solidFill>
                  <a:srgbClr val="000000"/>
                </a:solidFill>
                <a:uFillTx/>
                <a:latin typeface="Noto Sans"/>
              </a:rPr>
              <a:t>	</a:t>
            </a:r>
            <a:r>
              <a:rPr b="0" lang="en-US" sz="1050" strike="noStrike" u="none">
                <a:solidFill>
                  <a:srgbClr val="000000"/>
                </a:solidFill>
                <a:uFillTx/>
                <a:latin typeface="Noto Sans"/>
              </a:rPr>
              <a:t>https://faculty.sites.iastate.edu/esweber/files/inline-files/KaczmarzSGDrevised.pdf </a:t>
            </a:r>
            <a:endParaRPr b="0" lang="en-US" sz="1050" strike="noStrike" u="none">
              <a:solidFill>
                <a:srgbClr val="000000"/>
              </a:solidFill>
              <a:uFillTx/>
              <a:latin typeface="Noto Sans"/>
            </a:endParaRPr>
          </a:p>
          <a:p>
            <a:r>
              <a:rPr b="0" lang="en-US" sz="1050" strike="noStrike" u="none">
                <a:solidFill>
                  <a:srgbClr val="000000"/>
                </a:solidFill>
                <a:uFillTx/>
                <a:latin typeface="Noto Sans"/>
              </a:rPr>
              <a:t>Chong, E. K. P., &amp; Zak, S. H. (2013). An introduction to optimization (4th ed.). Wiley. </a:t>
            </a:r>
            <a:endParaRPr b="0" lang="en-US" sz="1050" strike="noStrike" u="none">
              <a:solidFill>
                <a:srgbClr val="000000"/>
              </a:solidFill>
              <a:uFillTx/>
              <a:latin typeface="Noto Sans"/>
            </a:endParaRPr>
          </a:p>
          <a:p>
            <a:endParaRPr b="0" lang="en-US" sz="1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US" sz="3200" strike="noStrike" u="wavyHeavy">
                <a:solidFill>
                  <a:srgbClr val="000000"/>
                </a:solidFill>
                <a:uFillTx/>
                <a:latin typeface="Noto Sans"/>
              </a:rPr>
              <a:t>A History of Linear Equations</a:t>
            </a:r>
            <a:endParaRPr b="1" lang="en-US" sz="3200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1260000" y="1800000"/>
            <a:ext cx="828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Noto Sans"/>
              </a:rPr>
              <a:t>Gottfried Leibniz (1646-1716)  - German polymath of mathematics, philosophy, science, and politics</a:t>
            </a:r>
            <a:endParaRPr b="0" lang="en-US" sz="105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Noto Sans"/>
              </a:rPr>
              <a:t>Arranged the coefficients of a system of linear equations to find the solution(s) - </a:t>
            </a:r>
            <a:endParaRPr b="0" lang="en-US" sz="105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Noto Sans"/>
              </a:rPr>
              <a:t>Later developed by German mathematician Gauss (1777-1855)</a:t>
            </a:r>
            <a:endParaRPr b="0" lang="en-US" sz="105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r>
              <a:rPr b="0" lang="en-US" sz="1050" strike="noStrike" u="none">
                <a:solidFill>
                  <a:srgbClr val="000000"/>
                </a:solidFill>
                <a:uFillTx/>
                <a:latin typeface="Noto Sans"/>
              </a:rPr>
              <a:t>in the West - Japanese mathematician Seki Takakazu (1642-1708) developed it in the East</a:t>
            </a:r>
            <a:endParaRPr b="0" lang="en-US" sz="105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0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21" name=""/>
          <p:cNvSpPr txBox="1"/>
          <p:nvPr/>
        </p:nvSpPr>
        <p:spPr>
          <a:xfrm>
            <a:off x="4965120" y="2711160"/>
            <a:ext cx="180720" cy="26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4279320" y="3168360"/>
            <a:ext cx="1207080" cy="163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8333640" y="1600200"/>
            <a:ext cx="1496160" cy="1828800"/>
          </a:xfrm>
          <a:prstGeom prst="rect">
            <a:avLst/>
          </a:prstGeom>
          <a:ln w="0">
            <a:noFill/>
          </a:ln>
        </p:spPr>
      </p:pic>
      <p:pic>
        <p:nvPicPr>
          <p:cNvPr id="224" name="" descr=""/>
          <p:cNvPicPr/>
          <p:nvPr/>
        </p:nvPicPr>
        <p:blipFill>
          <a:blip r:embed="rId2"/>
          <a:stretch/>
        </p:blipFill>
        <p:spPr>
          <a:xfrm>
            <a:off x="1078200" y="3429000"/>
            <a:ext cx="2122200" cy="170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260000" y="468000"/>
            <a:ext cx="8280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US" sz="3600" strike="noStrike" u="wavyHeavy">
                <a:solidFill>
                  <a:srgbClr val="000000"/>
                </a:solidFill>
                <a:uFillTx/>
                <a:latin typeface="Noto Sans"/>
              </a:rPr>
              <a:t>What are Linear Equations?</a:t>
            </a:r>
            <a:endParaRPr b="1" lang="en-US" sz="3600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1260000" y="1800000"/>
            <a:ext cx="3312000" cy="368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A system of equations with variable of degree one</a:t>
            </a:r>
            <a:endParaRPr b="0" lang="en-US" sz="1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Acts a linear mapping, or transformation</a:t>
            </a:r>
            <a:endParaRPr b="0" lang="en-US" sz="1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Presented in the form Ax=b</a:t>
            </a:r>
            <a:endParaRPr b="0" lang="en-US" sz="1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A in the linear system</a:t>
            </a:r>
            <a:endParaRPr b="0" lang="en-US" sz="1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x is an observed vector space</a:t>
            </a:r>
            <a:endParaRPr b="0" lang="en-US" sz="1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b is the resulting vector space after linear transformation</a:t>
            </a:r>
            <a:endParaRPr b="0" lang="en-US" sz="1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Contrasts with radical, quadratic, cubic, and higher/lower order functions</a:t>
            </a:r>
            <a:endParaRPr b="0" lang="en-US" sz="1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Noto Sans"/>
              </a:rPr>
              <a:t>Applications in various fields of research, computing and machines</a:t>
            </a:r>
            <a:endParaRPr b="0" lang="en-US" sz="13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6044040" y="1600200"/>
            <a:ext cx="3557160" cy="1828800"/>
          </a:xfrm>
          <a:prstGeom prst="rect">
            <a:avLst/>
          </a:prstGeom>
          <a:ln w="0">
            <a:noFill/>
          </a:ln>
        </p:spPr>
      </p:pic>
      <p:pic>
        <p:nvPicPr>
          <p:cNvPr id="228" name="" descr=""/>
          <p:cNvPicPr/>
          <p:nvPr/>
        </p:nvPicPr>
        <p:blipFill>
          <a:blip r:embed="rId2"/>
          <a:stretch/>
        </p:blipFill>
        <p:spPr>
          <a:xfrm>
            <a:off x="5318280" y="3429000"/>
            <a:ext cx="2454120" cy="182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Linear Systems in Action</a:t>
            </a:r>
            <a:endParaRPr b="1" lang="en-US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324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Noto Sans"/>
              </a:rPr>
              <a:t>Transformations, isomorphisms</a:t>
            </a:r>
            <a:endParaRPr b="0" lang="en-US" sz="22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324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Noto Sans"/>
              </a:rPr>
              <a:t>Beamforming, error correction</a:t>
            </a:r>
            <a:endParaRPr b="0" lang="en-US" sz="22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324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Noto Sans"/>
              </a:rPr>
              <a:t>Massive MIMO</a:t>
            </a:r>
            <a:endParaRPr b="0" lang="en-US" sz="22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324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Noto Sans"/>
              </a:rPr>
              <a:t>Time-series data</a:t>
            </a:r>
            <a:endParaRPr b="0" lang="en-US" sz="22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324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Noto Sans"/>
              </a:rPr>
              <a:t>Production monitoring, reporting</a:t>
            </a:r>
            <a:endParaRPr b="0" lang="en-US" sz="22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324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Noto Sans"/>
              </a:rPr>
              <a:t>Token embeddings, weights</a:t>
            </a:r>
            <a:endParaRPr b="0" lang="en-US" sz="2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2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324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ans"/>
              </a:rPr>
              <a:t>Computer vision, graphics</a:t>
            </a:r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324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ans"/>
              </a:rPr>
              <a:t>Wireless networking (5G, IoT)</a:t>
            </a:r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324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ans"/>
              </a:rPr>
              <a:t>Radio arrays</a:t>
            </a:r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324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ans"/>
              </a:rPr>
              <a:t>HF trading, Folding@Home</a:t>
            </a:r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324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ans"/>
              </a:rPr>
              <a:t>Smart manufacturing/cities</a:t>
            </a:r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324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ans"/>
              </a:rPr>
              <a:t>LLMs and neural networks</a:t>
            </a:r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68000" y="10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US" sz="2800" strike="noStrike" u="none">
                <a:solidFill>
                  <a:srgbClr val="000000"/>
                </a:solidFill>
                <a:uFillTx/>
                <a:latin typeface="Noto Sans"/>
              </a:rPr>
              <a:t>Common Algorithms to Solve Linear Equations</a:t>
            </a:r>
            <a:endParaRPr b="1" lang="en-US" sz="2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468000" y="1080000"/>
            <a:ext cx="3132000" cy="14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Square Matrices (m=n)</a:t>
            </a:r>
            <a:endParaRPr b="0" lang="en-US" sz="36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trike="noStrike" u="none">
                <a:solidFill>
                  <a:srgbClr val="000000"/>
                </a:solidFill>
                <a:uFillTx/>
                <a:latin typeface="Noto Sans"/>
              </a:rPr>
              <a:t>Gaussian Elimination </a:t>
            </a:r>
            <a:r>
              <a:rPr b="0" lang="en-US" sz="2200" strike="noStrike" u="none">
                <a:solidFill>
                  <a:srgbClr val="000000"/>
                </a:solidFill>
                <a:uFillTx/>
                <a:latin typeface="Noto Sans"/>
              </a:rPr>
              <a:t>(Chen)</a:t>
            </a:r>
            <a:endParaRPr b="0" lang="en-US" sz="22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trike="noStrike" u="none">
                <a:solidFill>
                  <a:srgbClr val="000000"/>
                </a:solidFill>
                <a:uFillTx/>
                <a:latin typeface="Noto Sans"/>
              </a:rPr>
              <a:t>LU Decomposition</a:t>
            </a:r>
            <a:endParaRPr b="0" lang="en-US" sz="26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468000" y="2592000"/>
            <a:ext cx="3132000" cy="14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500" lnSpcReduction="19999"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Under-determined (m&lt;n)</a:t>
            </a:r>
            <a:endParaRPr b="0" lang="en-US" sz="36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Noto Sans"/>
              </a:rPr>
              <a:t>Pseudoinverse</a:t>
            </a:r>
            <a:endParaRPr b="0" lang="en-US" sz="28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Noto Sans"/>
              </a:rPr>
              <a:t>Minimum Norm (O(n</a:t>
            </a:r>
            <a:r>
              <a:rPr b="0" lang="en-US" sz="2800" strike="noStrike" u="none" baseline="33000">
                <a:solidFill>
                  <a:srgbClr val="000000"/>
                </a:solidFill>
                <a:uFillTx/>
                <a:latin typeface="Noto Sans"/>
              </a:rPr>
              <a:t>2-3</a:t>
            </a:r>
            <a:r>
              <a:rPr b="0" lang="en-US" sz="2800" strike="noStrike" u="none">
                <a:solidFill>
                  <a:srgbClr val="000000"/>
                </a:solidFill>
                <a:uFillTx/>
                <a:latin typeface="Noto Sans"/>
              </a:rPr>
              <a:t>) !!!</a:t>
            </a:r>
            <a:endParaRPr b="0" lang="en-US" sz="28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Noto Sans"/>
              </a:rPr>
              <a:t>Kaczmarz's Algorithm</a:t>
            </a:r>
            <a:r>
              <a:rPr b="0" lang="en-US" sz="2600" strike="noStrike" u="none">
                <a:solidFill>
                  <a:srgbClr val="000000"/>
                </a:solidFill>
                <a:uFillTx/>
                <a:latin typeface="Noto Sans"/>
              </a:rPr>
              <a:t> (Stack)</a:t>
            </a:r>
            <a:endParaRPr b="0" lang="en-US" sz="26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468000" y="4104000"/>
            <a:ext cx="3132000" cy="14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Noto Sans"/>
              </a:rPr>
              <a:t>Over-determined (m&gt;n)</a:t>
            </a:r>
            <a:endParaRPr b="0" lang="en-US" sz="4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Noto Sans"/>
              </a:rPr>
              <a:t>Least</a:t>
            </a:r>
            <a:r>
              <a:rPr b="0" lang="en-US" sz="2800" strike="noStrike" u="none">
                <a:solidFill>
                  <a:srgbClr val="000000"/>
                </a:solidFill>
                <a:uFillTx/>
                <a:latin typeface="Noto Sans"/>
              </a:rPr>
              <a:t> Squares</a:t>
            </a:r>
            <a:endParaRPr b="0" lang="en-US" sz="28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Noto Sans"/>
              </a:rPr>
              <a:t>SVD</a:t>
            </a:r>
            <a:endParaRPr b="0" lang="en-US" sz="2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/>
          </p:nvPr>
        </p:nvSpPr>
        <p:spPr>
          <a:xfrm>
            <a:off x="6408000" y="1796400"/>
            <a:ext cx="3132000" cy="14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800" strike="noStrike" u="none">
                <a:solidFill>
                  <a:srgbClr val="000000"/>
                </a:solidFill>
                <a:uFillTx/>
                <a:latin typeface="Noto Sans"/>
              </a:rPr>
              <a:t>Sparse</a:t>
            </a:r>
            <a:endParaRPr b="0" lang="en-US" sz="48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Noto Sans"/>
              </a:rPr>
              <a:t>Sparse LU</a:t>
            </a:r>
            <a:endParaRPr b="0" lang="en-US" sz="28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Noto Sans"/>
              </a:rPr>
              <a:t>Conjugate Gradient</a:t>
            </a:r>
            <a:endParaRPr b="0" lang="en-US" sz="2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37" name="PlaceHolder 6"/>
          <p:cNvSpPr>
            <a:spLocks noGrp="1"/>
          </p:cNvSpPr>
          <p:nvPr>
            <p:ph/>
          </p:nvPr>
        </p:nvSpPr>
        <p:spPr>
          <a:xfrm>
            <a:off x="6408000" y="3429000"/>
            <a:ext cx="3132000" cy="14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Ill-conditioned</a:t>
            </a:r>
            <a:endParaRPr b="0" lang="en-US" sz="32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ans"/>
              </a:rPr>
              <a:t>Regularization</a:t>
            </a:r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ans"/>
              </a:rPr>
              <a:t>SVD</a:t>
            </a:r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"/>
          <p:cNvGrpSpPr/>
          <p:nvPr/>
        </p:nvGrpSpPr>
        <p:grpSpPr>
          <a:xfrm>
            <a:off x="4445640" y="1542960"/>
            <a:ext cx="1188720" cy="274320"/>
            <a:chOff x="4445640" y="1542960"/>
            <a:chExt cx="1188720" cy="274320"/>
          </a:xfrm>
        </p:grpSpPr>
        <p:sp>
          <p:nvSpPr>
            <p:cNvPr id="239" name=""/>
            <p:cNvSpPr/>
            <p:nvPr/>
          </p:nvSpPr>
          <p:spPr>
            <a:xfrm>
              <a:off x="4445640" y="1542960"/>
              <a:ext cx="274320" cy="27432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240" name=""/>
            <p:cNvSpPr/>
            <p:nvPr/>
          </p:nvSpPr>
          <p:spPr>
            <a:xfrm>
              <a:off x="4902840" y="1542960"/>
              <a:ext cx="274320" cy="27432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</a:endParaRPr>
            </a:p>
          </p:txBody>
        </p:sp>
        <p:sp>
          <p:nvSpPr>
            <p:cNvPr id="241" name=""/>
            <p:cNvSpPr/>
            <p:nvPr/>
          </p:nvSpPr>
          <p:spPr>
            <a:xfrm>
              <a:off x="5360040" y="1542960"/>
              <a:ext cx="274320" cy="274320"/>
            </a:xfrm>
            <a:prstGeom prst="ellipse">
              <a:avLst/>
            </a:prstGeom>
            <a:solidFill>
              <a:srgbClr val="2f455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</a:endParaRPr>
            </a:p>
          </p:txBody>
        </p:sp>
      </p:grpSp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260000" y="468000"/>
            <a:ext cx="8280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77500" lnSpcReduction="19999"/>
          </a:bodyPr>
          <a:p>
            <a:pPr indent="0" algn="ctr">
              <a:buNone/>
            </a:pPr>
            <a:r>
              <a:rPr b="1" lang="en-US" sz="4400" strike="noStrike" u="wavyHeavy">
                <a:solidFill>
                  <a:srgbClr val="000000"/>
                </a:solidFill>
                <a:uFillTx/>
                <a:latin typeface="Noto Sans"/>
              </a:rPr>
              <a:t>Solving with a Distributed Algorithm</a:t>
            </a:r>
            <a:endParaRPr b="1" lang="en-US" sz="4400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1162800" y="2057400"/>
            <a:ext cx="7752600" cy="274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Noto Sans"/>
              </a:rPr>
              <a:t>Distributing workload allows for:</a:t>
            </a:r>
            <a:endParaRPr b="0" lang="en-US" sz="2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Noto Sans"/>
              </a:rPr>
              <a:t>Larger linear systems, scalability</a:t>
            </a:r>
            <a:endParaRPr b="0" lang="en-US" sz="21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Noto Sans"/>
              </a:rPr>
              <a:t>Parallelism</a:t>
            </a:r>
            <a:endParaRPr b="0" lang="en-US" sz="21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Noto Sans"/>
              </a:rPr>
              <a:t>Increased capabilities, with trade-offs:</a:t>
            </a:r>
            <a:endParaRPr b="0" lang="en-US" sz="2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Noto Sans"/>
              </a:rPr>
              <a:t>Bandwidth and latency</a:t>
            </a:r>
            <a:endParaRPr b="0" lang="en-US" sz="21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Noto Sans"/>
              </a:rPr>
              <a:t>Fault tolerance</a:t>
            </a:r>
            <a:endParaRPr b="0" lang="en-US" sz="21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Noto Sans"/>
              </a:rPr>
              <a:t>Higher initial costs, except when hardware limited 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Noto Sans"/>
              </a:rPr>
              <a:t>(Oltafi-Saber)</a:t>
            </a:r>
            <a:endParaRPr b="0" lang="en-US" sz="1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"/>
          <p:cNvGrpSpPr/>
          <p:nvPr/>
        </p:nvGrpSpPr>
        <p:grpSpPr>
          <a:xfrm>
            <a:off x="914400" y="2103120"/>
            <a:ext cx="1463040" cy="1463040"/>
            <a:chOff x="914400" y="2103120"/>
            <a:chExt cx="1463040" cy="1463040"/>
          </a:xfrm>
        </p:grpSpPr>
        <p:sp>
          <p:nvSpPr>
            <p:cNvPr id="245" name=""/>
            <p:cNvSpPr/>
            <p:nvPr/>
          </p:nvSpPr>
          <p:spPr>
            <a:xfrm>
              <a:off x="914400" y="2103120"/>
              <a:ext cx="1463040" cy="146304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pic>
          <p:nvPicPr>
            <p:cNvPr id="246" name="" descr=""/>
            <p:cNvPicPr/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/>
          </p:blipFill>
          <p:spPr>
            <a:xfrm>
              <a:off x="1188720" y="2377440"/>
              <a:ext cx="914400" cy="914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47" name=""/>
          <p:cNvGrpSpPr/>
          <p:nvPr/>
        </p:nvGrpSpPr>
        <p:grpSpPr>
          <a:xfrm>
            <a:off x="4297680" y="2103120"/>
            <a:ext cx="1463040" cy="1463040"/>
            <a:chOff x="4297680" y="2103120"/>
            <a:chExt cx="1463040" cy="1463040"/>
          </a:xfrm>
        </p:grpSpPr>
        <p:sp>
          <p:nvSpPr>
            <p:cNvPr id="248" name=""/>
            <p:cNvSpPr/>
            <p:nvPr/>
          </p:nvSpPr>
          <p:spPr>
            <a:xfrm>
              <a:off x="4297680" y="2103120"/>
              <a:ext cx="1463040" cy="146304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</a:endParaRPr>
            </a:p>
          </p:txBody>
        </p:sp>
        <p:pic>
          <p:nvPicPr>
            <p:cNvPr id="249" name="" descr=""/>
            <p:cNvPicPr/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/>
          </p:blipFill>
          <p:spPr>
            <a:xfrm>
              <a:off x="4572000" y="2370600"/>
              <a:ext cx="921240" cy="921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50" name=""/>
          <p:cNvGrpSpPr/>
          <p:nvPr/>
        </p:nvGrpSpPr>
        <p:grpSpPr>
          <a:xfrm>
            <a:off x="7570080" y="2103120"/>
            <a:ext cx="1463040" cy="1463040"/>
            <a:chOff x="7570080" y="2103120"/>
            <a:chExt cx="1463040" cy="1463040"/>
          </a:xfrm>
        </p:grpSpPr>
        <p:sp>
          <p:nvSpPr>
            <p:cNvPr id="251" name=""/>
            <p:cNvSpPr/>
            <p:nvPr/>
          </p:nvSpPr>
          <p:spPr>
            <a:xfrm>
              <a:off x="7570080" y="2103120"/>
              <a:ext cx="1463040" cy="1463040"/>
            </a:xfrm>
            <a:prstGeom prst="ellipse">
              <a:avLst/>
            </a:prstGeom>
            <a:solidFill>
              <a:srgbClr val="2f4550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</a:endParaRPr>
            </a:p>
          </p:txBody>
        </p:sp>
        <p:pic>
          <p:nvPicPr>
            <p:cNvPr id="252" name="" descr=""/>
            <p:cNvPicPr/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/>
          </p:blipFill>
          <p:spPr>
            <a:xfrm>
              <a:off x="7844400" y="2286000"/>
              <a:ext cx="993240" cy="993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53" name=""/>
          <p:cNvGrpSpPr/>
          <p:nvPr/>
        </p:nvGrpSpPr>
        <p:grpSpPr>
          <a:xfrm>
            <a:off x="4445640" y="1542960"/>
            <a:ext cx="1188720" cy="274320"/>
            <a:chOff x="4445640" y="1542960"/>
            <a:chExt cx="1188720" cy="274320"/>
          </a:xfrm>
        </p:grpSpPr>
        <p:sp>
          <p:nvSpPr>
            <p:cNvPr id="254" name=""/>
            <p:cNvSpPr/>
            <p:nvPr/>
          </p:nvSpPr>
          <p:spPr>
            <a:xfrm>
              <a:off x="4445640" y="1542960"/>
              <a:ext cx="274320" cy="27432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255" name=""/>
            <p:cNvSpPr/>
            <p:nvPr/>
          </p:nvSpPr>
          <p:spPr>
            <a:xfrm>
              <a:off x="4902840" y="1542960"/>
              <a:ext cx="274320" cy="27432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</a:endParaRPr>
            </a:p>
          </p:txBody>
        </p:sp>
        <p:sp>
          <p:nvSpPr>
            <p:cNvPr id="256" name=""/>
            <p:cNvSpPr/>
            <p:nvPr/>
          </p:nvSpPr>
          <p:spPr>
            <a:xfrm>
              <a:off x="5360040" y="1542960"/>
              <a:ext cx="274320" cy="274320"/>
            </a:xfrm>
            <a:prstGeom prst="ellipse">
              <a:avLst/>
            </a:prstGeom>
            <a:solidFill>
              <a:srgbClr val="2f455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</a:endParaRPr>
            </a:p>
          </p:txBody>
        </p:sp>
      </p:grpSp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5000" lnSpcReduction="9999"/>
          </a:bodyPr>
          <a:p>
            <a:pPr indent="0" algn="ctr">
              <a:buNone/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Solving with a Distributed Algorithm</a:t>
            </a:r>
            <a:endParaRPr b="1" lang="en-US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468000" y="3564000"/>
            <a:ext cx="295200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324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Noto Sans"/>
              </a:rPr>
              <a:t>Server sets up a linear system for clients to guess the solution</a:t>
            </a:r>
            <a:endParaRPr b="0" lang="en-US" sz="2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3528000" y="3564000"/>
            <a:ext cx="295200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324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Noto Sans"/>
              </a:rPr>
              <a:t>Clients send guesses, receive feedback and neighbors’ guesses</a:t>
            </a:r>
            <a:endParaRPr b="0" lang="en-US" sz="2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6588000" y="3564000"/>
            <a:ext cx="295200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324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Noto Sans"/>
              </a:rPr>
              <a:t>Clients race to and quickly converge on solution, finishing the “game”</a:t>
            </a:r>
            <a:endParaRPr b="0" lang="en-US" sz="2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Program Control Flow</a:t>
            </a:r>
            <a:endParaRPr b="1" lang="en-US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324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uFillTx/>
                <a:latin typeface="Noto Sans"/>
              </a:rPr>
              <a:t>Server sets up A and x, calculates b</a:t>
            </a:r>
            <a:endParaRPr b="0" lang="en-US" sz="26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324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uFillTx/>
                <a:latin typeface="Noto Sans"/>
              </a:rPr>
              <a:t>Clients guess by moving sliders and send to server</a:t>
            </a:r>
            <a:endParaRPr b="0" lang="en-US" sz="26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1"/>
          <a:stretch/>
        </p:blipFill>
        <p:spPr>
          <a:xfrm>
            <a:off x="5896080" y="2857680"/>
            <a:ext cx="2790720" cy="2400120"/>
          </a:xfrm>
          <a:prstGeom prst="rect">
            <a:avLst/>
          </a:prstGeom>
          <a:ln w="0">
            <a:noFill/>
          </a:ln>
        </p:spPr>
      </p:pic>
      <p:pic>
        <p:nvPicPr>
          <p:cNvPr id="265" name="" descr=""/>
          <p:cNvPicPr/>
          <p:nvPr/>
        </p:nvPicPr>
        <p:blipFill>
          <a:blip r:embed="rId2"/>
          <a:stretch/>
        </p:blipFill>
        <p:spPr>
          <a:xfrm>
            <a:off x="526680" y="2737080"/>
            <a:ext cx="4731120" cy="259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Matrix Network Object</a:t>
            </a:r>
            <a:endParaRPr b="1" lang="en-US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324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Noto Sans"/>
              </a:rPr>
              <a:t>Handles “game board”</a:t>
            </a:r>
            <a:endParaRPr b="0" lang="en-US" sz="28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3" marL="504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Noto Sans"/>
              </a:rPr>
              <a:t>Shared between server and all clients</a:t>
            </a:r>
            <a:endParaRPr b="0" lang="en-US" sz="2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3" marL="504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Noto Sans"/>
              </a:rPr>
              <a:t>Attributes public except for the NetworkList&lt;float&gt; solutionVector</a:t>
            </a:r>
            <a:endParaRPr b="0" lang="en-US" sz="2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1"/>
          <a:stretch/>
        </p:blipFill>
        <p:spPr>
          <a:xfrm>
            <a:off x="5257800" y="1462320"/>
            <a:ext cx="3972960" cy="402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</TotalTime>
  <Application>LibreOffice/24.8.3.2$Windows_X86_64 LibreOffice_project/48a6bac9e7e268aeb4c3483fcf825c94556d9f92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2024-12-05T14:51:00Z</dcterms:created>
  <dc:creator/>
  <dc:description>
               Grey Elegant - LibreOffice Impress Template
                    by Ahmad Bayhaqi Saputra
This template is made as an answer to Indonesian LibreOffice Community and
Gimpscape ID's call-to-arms to contribute to the 10th anniversary of
LibreOffice celebration.
Content Material :
- icons,
  This template used icons from https://material.io and https://icons8.com/icons
- illustrations,
  This template used illustrations sourced at https://icons8.com/illustrations
- Photos,
  This template used photos sourced at https://unsplash.com
Credits:
This work is licensed under the Creative Commons Attribution-ShareAlike 4.0
International License by Ahmad Bayhaqi Saputra &lt;bayhaqisptr04@gmail.com&gt;.
To view a copy of this license, visit https://creativecommons.org/licenses/by-sa/4.0/legalcode
or send a letter to Creative Commons, PO Box 1866, Mountain View, CA 94042, USA.
Illustrations by Pixeltrue https://icons8.com/illustrations/author/5ec7b0e101d0360016f3d1b3 on icon8 (master slide "Table of content")
Photo by Dave Hoefler https://unsplash.com/fr/@iamthedave on Unsplash https://unsplash.com/fr/licence (slide 9)
    </dc:description>
  <dc:language>en-US</dc:language>
  <cp:lastModifiedBy/>
  <dcterms:modified xsi:type="dcterms:W3CDTF">2024-12-06T22:24:18Z</dcterms:modified>
  <cp:revision>2</cp:revision>
  <dc:subject/>
  <dc:title>Grey Elegant</dc:title>
</cp:coreProperties>
</file>