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4" r:id="rId5"/>
    <p:sldId id="258" r:id="rId6"/>
    <p:sldId id="368" r:id="rId7"/>
    <p:sldId id="369" r:id="rId8"/>
  </p:sldIdLst>
  <p:sldSz cx="12198350" cy="6858000"/>
  <p:notesSz cx="6858000" cy="9144000"/>
  <p:defaultTextStyle>
    <a:defPPr>
      <a:defRPr lang="zh-CN"/>
    </a:defPPr>
    <a:lvl1pPr lvl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defRPr sz="1800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5"/>
        <p:guide pos="3842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4371" y="1143000"/>
            <a:ext cx="548925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444" y="365125"/>
            <a:ext cx="2630269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283" y="1709738"/>
            <a:ext cx="10521077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283" y="4589463"/>
            <a:ext cx="1052107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637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415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365125"/>
            <a:ext cx="10521077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392" y="1778438"/>
            <a:ext cx="487611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392" y="2665379"/>
            <a:ext cx="487611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197" y="1778438"/>
            <a:ext cx="4900127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197" y="2665379"/>
            <a:ext cx="4900127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457200"/>
            <a:ext cx="393428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888" y="987425"/>
            <a:ext cx="617541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5" y="2057400"/>
            <a:ext cx="393428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457200"/>
            <a:ext cx="416751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888" y="457201"/>
            <a:ext cx="6175415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5" y="2057400"/>
            <a:ext cx="416751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EA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5"/>
          <p:cNvGrpSpPr/>
          <p:nvPr/>
        </p:nvGrpSpPr>
        <p:grpSpPr>
          <a:xfrm>
            <a:off x="11210925" y="6365875"/>
            <a:ext cx="360363" cy="360363"/>
            <a:chOff x="0" y="0"/>
            <a:chExt cx="360000" cy="360000"/>
          </a:xfrm>
        </p:grpSpPr>
        <p:sp>
          <p:nvSpPr>
            <p:cNvPr id="1027" name="椭圆 15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" name="燕尾形 16">
              <a:hlinkClick r:id="" action="ppaction://hlinkshowjump?jump=previousslide"/>
            </p:cNvPr>
            <p:cNvSpPr/>
            <p:nvPr/>
          </p:nvSpPr>
          <p:spPr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9" name="矩形 6"/>
          <p:cNvSpPr/>
          <p:nvPr/>
        </p:nvSpPr>
        <p:spPr>
          <a:xfrm>
            <a:off x="0" y="333375"/>
            <a:ext cx="12198350" cy="431800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0" name="矩形 8"/>
          <p:cNvSpPr/>
          <p:nvPr/>
        </p:nvSpPr>
        <p:spPr>
          <a:xfrm>
            <a:off x="6243638" y="333375"/>
            <a:ext cx="1223962" cy="431800"/>
          </a:xfrm>
          <a:prstGeom prst="rect">
            <a:avLst/>
          </a:prstGeom>
          <a:noFill/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图形绘制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31" name="矩形 11"/>
          <p:cNvSpPr/>
          <p:nvPr/>
        </p:nvSpPr>
        <p:spPr>
          <a:xfrm>
            <a:off x="7491413" y="333375"/>
            <a:ext cx="1223962" cy="431800"/>
          </a:xfrm>
          <a:prstGeom prst="rect">
            <a:avLst/>
          </a:prstGeom>
          <a:noFill/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图片处理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32" name="矩形 12"/>
          <p:cNvSpPr/>
          <p:nvPr/>
        </p:nvSpPr>
        <p:spPr>
          <a:xfrm>
            <a:off x="8739188" y="333375"/>
            <a:ext cx="1223962" cy="431800"/>
          </a:xfrm>
          <a:prstGeom prst="rect">
            <a:avLst/>
          </a:prstGeom>
          <a:noFill/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图表设计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33" name="矩形 13"/>
          <p:cNvSpPr/>
          <p:nvPr/>
        </p:nvSpPr>
        <p:spPr>
          <a:xfrm>
            <a:off x="9986963" y="333375"/>
            <a:ext cx="1223962" cy="431800"/>
          </a:xfrm>
          <a:prstGeom prst="rect">
            <a:avLst/>
          </a:prstGeom>
          <a:noFill/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典型案例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34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5" name="椭圆 19"/>
          <p:cNvSpPr/>
          <p:nvPr/>
        </p:nvSpPr>
        <p:spPr>
          <a:xfrm>
            <a:off x="268288" y="373063"/>
            <a:ext cx="358775" cy="358775"/>
          </a:xfrm>
          <a:prstGeom prst="ellipse">
            <a:avLst/>
          </a:prstGeom>
          <a:solidFill>
            <a:srgbClr val="FFFFFF">
              <a:alpha val="34000"/>
            </a:srgbClr>
          </a:solidFill>
          <a:ln w="25400">
            <a:noFill/>
          </a:ln>
        </p:spPr>
        <p:txBody>
          <a:bodyPr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36" name="TextBox 15"/>
          <p:cNvSpPr/>
          <p:nvPr/>
        </p:nvSpPr>
        <p:spPr>
          <a:xfrm>
            <a:off x="122238" y="382588"/>
            <a:ext cx="650875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z="1600" dirty="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grpSp>
        <p:nvGrpSpPr>
          <p:cNvPr id="1037" name="组合 4"/>
          <p:cNvGrpSpPr/>
          <p:nvPr/>
        </p:nvGrpSpPr>
        <p:grpSpPr>
          <a:xfrm>
            <a:off x="11715750" y="6365875"/>
            <a:ext cx="360363" cy="360363"/>
            <a:chOff x="0" y="0"/>
            <a:chExt cx="360000" cy="360000"/>
          </a:xfrm>
        </p:grpSpPr>
        <p:sp>
          <p:nvSpPr>
            <p:cNvPr id="1038" name="椭圆 2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9" name="燕尾形 3">
              <a:hlinkClick r:id="" action="ppaction://hlinkshowjump?jump=nextslide"/>
            </p:cNvPr>
            <p:cNvSpPr/>
            <p:nvPr/>
          </p:nvSpPr>
          <p:spPr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eaLnBrk="1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defRPr sz="1800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6" name="图片 5" descr="favicon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347980"/>
            <a:ext cx="6166485" cy="6162040"/>
          </a:xfrm>
          <a:prstGeom prst="rect">
            <a:avLst/>
          </a:prstGeom>
        </p:spPr>
      </p:pic>
      <p:sp>
        <p:nvSpPr>
          <p:cNvPr id="3090" name="TextBox 1"/>
          <p:cNvSpPr/>
          <p:nvPr/>
        </p:nvSpPr>
        <p:spPr>
          <a:xfrm>
            <a:off x="85090" y="1967865"/>
            <a:ext cx="12164695" cy="3661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8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第</a:t>
            </a:r>
            <a:r>
              <a:rPr lang="en-US" altLang="zh-CN" sz="8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2</a:t>
            </a:r>
            <a:r>
              <a:rPr lang="zh-CN" altLang="en-US" sz="8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期：珞珈小讲坛</a:t>
            </a:r>
            <a:endParaRPr lang="en-US" altLang="zh-CN" sz="4800" b="1">
              <a:solidFill>
                <a:srgbClr val="5C3F4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经典繁仿黑" pitchFamily="1" charset="-122"/>
            </a:endParaRPr>
          </a:p>
          <a:p>
            <a:pPr algn="ctr"/>
            <a:r>
              <a:rPr lang="en-US" altLang="zh-CN" sz="4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07,03,2019</a:t>
            </a:r>
            <a:endParaRPr lang="en-US" altLang="zh-CN" sz="4800" b="1">
              <a:solidFill>
                <a:srgbClr val="5C3F4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经典繁仿黑" pitchFamily="1" charset="-122"/>
            </a:endParaRPr>
          </a:p>
          <a:p>
            <a:pPr algn="ctr"/>
            <a:r>
              <a:rPr lang="en-US" altLang="zh-CN" sz="4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C406</a:t>
            </a:r>
            <a:r>
              <a:rPr lang="zh-CN" altLang="en-US" sz="4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讨论室</a:t>
            </a:r>
            <a:r>
              <a:rPr lang="en-US" altLang="zh-CN" sz="4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 18:45</a:t>
            </a:r>
            <a:endParaRPr lang="en-US" altLang="zh-CN" sz="4800" b="1">
              <a:solidFill>
                <a:srgbClr val="5C3F4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经典繁仿黑" pitchFamily="1" charset="-122"/>
            </a:endParaRPr>
          </a:p>
          <a:p>
            <a:pPr algn="ctr"/>
            <a:r>
              <a:rPr lang="zh-CN" altLang="en-US" sz="4800" b="1">
                <a:solidFill>
                  <a:srgbClr val="5C3F4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经典繁仿黑" pitchFamily="1" charset="-122"/>
              </a:rPr>
              <a:t> </a:t>
            </a:r>
            <a:endParaRPr lang="en-US" altLang="zh-CN" sz="4800" b="1">
              <a:solidFill>
                <a:srgbClr val="5C3F4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经典繁仿黑" pitchFamily="1" charset="-122"/>
            </a:endParaRPr>
          </a:p>
        </p:txBody>
      </p:sp>
      <p:pic>
        <p:nvPicPr>
          <p:cNvPr id="7" name="图片 6" descr="favicon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87995" y="92710"/>
            <a:ext cx="6097905" cy="6092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6146" name="组合 5"/>
          <p:cNvGrpSpPr/>
          <p:nvPr/>
        </p:nvGrpSpPr>
        <p:grpSpPr>
          <a:xfrm>
            <a:off x="11210925" y="6365875"/>
            <a:ext cx="360363" cy="360363"/>
            <a:chOff x="0" y="0"/>
            <a:chExt cx="360000" cy="360000"/>
          </a:xfrm>
        </p:grpSpPr>
        <p:sp>
          <p:nvSpPr>
            <p:cNvPr id="6147" name="椭圆 15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8" name="燕尾形 16">
              <a:hlinkClick r:id="" action="ppaction://hlinkshowjump?jump=previousslide"/>
            </p:cNvPr>
            <p:cNvSpPr/>
            <p:nvPr/>
          </p:nvSpPr>
          <p:spPr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矩形 6"/>
          <p:cNvSpPr/>
          <p:nvPr/>
        </p:nvSpPr>
        <p:spPr>
          <a:xfrm>
            <a:off x="0" y="333375"/>
            <a:ext cx="12198350" cy="431800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椭圆 19"/>
          <p:cNvSpPr/>
          <p:nvPr/>
        </p:nvSpPr>
        <p:spPr>
          <a:xfrm>
            <a:off x="268288" y="373063"/>
            <a:ext cx="358775" cy="358775"/>
          </a:xfrm>
          <a:prstGeom prst="ellipse">
            <a:avLst/>
          </a:prstGeom>
          <a:solidFill>
            <a:srgbClr val="FFFFFF">
              <a:alpha val="34000"/>
            </a:srgbClr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* </a:t>
            </a:r>
            <a:endParaRPr lang="en-US" altLang="zh-CN" sz="160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grpSp>
        <p:nvGrpSpPr>
          <p:cNvPr id="6157" name="组合 4"/>
          <p:cNvGrpSpPr/>
          <p:nvPr/>
        </p:nvGrpSpPr>
        <p:grpSpPr>
          <a:xfrm>
            <a:off x="11715750" y="6365875"/>
            <a:ext cx="360363" cy="360363"/>
            <a:chOff x="0" y="0"/>
            <a:chExt cx="360000" cy="360000"/>
          </a:xfrm>
        </p:grpSpPr>
        <p:sp>
          <p:nvSpPr>
            <p:cNvPr id="6158" name="椭圆 2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9" name="燕尾形 3">
              <a:hlinkClick r:id="" action="ppaction://hlinkshowjump?jump=nextslide"/>
            </p:cNvPr>
            <p:cNvSpPr/>
            <p:nvPr/>
          </p:nvSpPr>
          <p:spPr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61" name="TextBox 8"/>
          <p:cNvSpPr/>
          <p:nvPr/>
        </p:nvSpPr>
        <p:spPr>
          <a:xfrm>
            <a:off x="769938" y="353060"/>
            <a:ext cx="5114925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为什么要举办技术沙龙？</a:t>
            </a:r>
            <a:endParaRPr lang="zh-CN" altLang="en-US" sz="2000" dirty="0">
              <a:solidFill>
                <a:schemeClr val="bg1"/>
              </a:solidFill>
              <a:latin typeface="华康俪金黑W8(P)" pitchFamily="2" charset="-122"/>
              <a:ea typeface="华康俪金黑W8(P)" pitchFamily="2" charset="-122"/>
              <a:sym typeface="华康俪金黑W8(P)" pitchFamily="2" charset="-122"/>
            </a:endParaRPr>
          </a:p>
        </p:txBody>
      </p:sp>
      <p:sp>
        <p:nvSpPr>
          <p:cNvPr id="6163" name="TextBox 6"/>
          <p:cNvSpPr/>
          <p:nvPr/>
        </p:nvSpPr>
        <p:spPr>
          <a:xfrm>
            <a:off x="770255" y="1957705"/>
            <a:ext cx="108572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buFont typeface="Calibri" panose="020F0502020204030204" charset="0"/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创办本技术沙龙，旨在提升大家的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技术视野、科技前沿、演讲能力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，倾听更多来自身边小伙伴的声音。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50000"/>
              </a:lnSpc>
              <a:buFont typeface="Calibri" panose="020F0502020204030204" charset="0"/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秉持着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“轻松学习，倾听分享”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的目的，大家可以选择自己最擅长和感兴趣的点展开研讨，在分享的过程中也是对自我的一次升华。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50000"/>
              </a:lnSpc>
              <a:buFont typeface="Calibri" panose="020F0502020204030204" charset="0"/>
              <a:buNone/>
            </a:pPr>
            <a:endParaRPr lang="en-US" altLang="zh-CN"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1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5538" y="4479925"/>
            <a:ext cx="4803775" cy="237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4" name="椭圆 8"/>
          <p:cNvSpPr/>
          <p:nvPr/>
        </p:nvSpPr>
        <p:spPr>
          <a:xfrm>
            <a:off x="2174875" y="1844675"/>
            <a:ext cx="1655763" cy="1655763"/>
          </a:xfrm>
          <a:prstGeom prst="ellipse">
            <a:avLst/>
          </a:prstGeom>
          <a:solidFill>
            <a:srgbClr val="FF8C00"/>
          </a:solidFill>
          <a:ln w="254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技术视野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15" name="椭圆 9"/>
          <p:cNvSpPr/>
          <p:nvPr/>
        </p:nvSpPr>
        <p:spPr>
          <a:xfrm>
            <a:off x="4203700" y="1844675"/>
            <a:ext cx="1655763" cy="1655763"/>
          </a:xfrm>
          <a:prstGeom prst="ellipse">
            <a:avLst/>
          </a:prstGeom>
          <a:solidFill>
            <a:srgbClr val="FF8C00"/>
          </a:solidFill>
          <a:ln w="254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前沿科技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16" name="椭圆 10"/>
          <p:cNvSpPr/>
          <p:nvPr/>
        </p:nvSpPr>
        <p:spPr>
          <a:xfrm>
            <a:off x="6230938" y="1844675"/>
            <a:ext cx="1655762" cy="1655763"/>
          </a:xfrm>
          <a:prstGeom prst="ellipse">
            <a:avLst/>
          </a:prstGeom>
          <a:solidFill>
            <a:srgbClr val="FF8C00"/>
          </a:solidFill>
          <a:ln w="254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畅所欲言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17" name="椭圆 11"/>
          <p:cNvSpPr/>
          <p:nvPr/>
        </p:nvSpPr>
        <p:spPr>
          <a:xfrm>
            <a:off x="8259763" y="1844675"/>
            <a:ext cx="1655762" cy="1655763"/>
          </a:xfrm>
          <a:prstGeom prst="ellipse">
            <a:avLst/>
          </a:prstGeom>
          <a:solidFill>
            <a:srgbClr val="FF8C00"/>
          </a:solidFill>
          <a:ln w="254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话题研讨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118" name="组合 12"/>
          <p:cNvGrpSpPr/>
          <p:nvPr/>
        </p:nvGrpSpPr>
        <p:grpSpPr>
          <a:xfrm>
            <a:off x="3562350" y="5719763"/>
            <a:ext cx="692150" cy="692150"/>
            <a:chOff x="0" y="0"/>
            <a:chExt cx="692150" cy="692150"/>
          </a:xfrm>
        </p:grpSpPr>
        <p:sp>
          <p:nvSpPr>
            <p:cNvPr id="4119" name="椭圆 13"/>
            <p:cNvSpPr/>
            <p:nvPr/>
          </p:nvSpPr>
          <p:spPr>
            <a:xfrm>
              <a:off x="0" y="0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 cap="flat" cmpd="sng">
              <a:solidFill>
                <a:srgbClr val="FF8C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  <p:sp>
          <p:nvSpPr>
            <p:cNvPr id="4120" name="椭圆 14"/>
            <p:cNvSpPr/>
            <p:nvPr/>
          </p:nvSpPr>
          <p:spPr>
            <a:xfrm>
              <a:off x="76200" y="76200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txBody>
            <a:bodyPr anchor="ctr"/>
            <a:p>
              <a:pPr algn="ctr"/>
              <a:r>
                <a:rPr lang="en-US" altLang="zh-CN">
                  <a:solidFill>
                    <a:srgbClr val="FFFFFF"/>
                  </a:solidFill>
                  <a:latin typeface="Impact" panose="020B0806030902050204" pitchFamily="2" charset="0"/>
                  <a:ea typeface="宋体" panose="02010600030101010101" pitchFamily="2" charset="-122"/>
                  <a:sym typeface="Impact" panose="020B0806030902050204" pitchFamily="2" charset="0"/>
                </a:rPr>
                <a:t>1</a:t>
              </a:r>
              <a:endParaRPr lang="en-US" altLang="zh-CN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</p:grpSp>
      <p:grpSp>
        <p:nvGrpSpPr>
          <p:cNvPr id="4121" name="组合 15"/>
          <p:cNvGrpSpPr/>
          <p:nvPr/>
        </p:nvGrpSpPr>
        <p:grpSpPr>
          <a:xfrm>
            <a:off x="4903788" y="4391025"/>
            <a:ext cx="692150" cy="692150"/>
            <a:chOff x="0" y="0"/>
            <a:chExt cx="692150" cy="692150"/>
          </a:xfrm>
        </p:grpSpPr>
        <p:sp>
          <p:nvSpPr>
            <p:cNvPr id="4122" name="椭圆 16"/>
            <p:cNvSpPr/>
            <p:nvPr/>
          </p:nvSpPr>
          <p:spPr>
            <a:xfrm>
              <a:off x="0" y="0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 cap="flat" cmpd="sng">
              <a:solidFill>
                <a:srgbClr val="FF8C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  <p:sp>
          <p:nvSpPr>
            <p:cNvPr id="4123" name="椭圆 17"/>
            <p:cNvSpPr/>
            <p:nvPr/>
          </p:nvSpPr>
          <p:spPr>
            <a:xfrm>
              <a:off x="76200" y="76200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txBody>
            <a:bodyPr anchor="ctr"/>
            <a:p>
              <a:pPr algn="ctr"/>
              <a:r>
                <a:rPr lang="en-US" altLang="zh-CN">
                  <a:solidFill>
                    <a:srgbClr val="FFFFFF"/>
                  </a:solidFill>
                  <a:latin typeface="Impact" panose="020B0806030902050204" pitchFamily="2" charset="0"/>
                  <a:ea typeface="宋体" panose="02010600030101010101" pitchFamily="2" charset="-122"/>
                  <a:sym typeface="Impact" panose="020B0806030902050204" pitchFamily="2" charset="0"/>
                </a:rPr>
                <a:t>2</a:t>
              </a:r>
              <a:endParaRPr lang="en-US" altLang="zh-CN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</p:grpSp>
      <p:grpSp>
        <p:nvGrpSpPr>
          <p:cNvPr id="4124" name="组合 18"/>
          <p:cNvGrpSpPr/>
          <p:nvPr/>
        </p:nvGrpSpPr>
        <p:grpSpPr>
          <a:xfrm>
            <a:off x="6519863" y="4391025"/>
            <a:ext cx="692150" cy="692150"/>
            <a:chOff x="0" y="0"/>
            <a:chExt cx="692150" cy="692150"/>
          </a:xfrm>
        </p:grpSpPr>
        <p:sp>
          <p:nvSpPr>
            <p:cNvPr id="4125" name="椭圆 19"/>
            <p:cNvSpPr/>
            <p:nvPr/>
          </p:nvSpPr>
          <p:spPr>
            <a:xfrm>
              <a:off x="0" y="0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 cap="flat" cmpd="sng">
              <a:solidFill>
                <a:srgbClr val="FF8C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  <p:sp>
          <p:nvSpPr>
            <p:cNvPr id="4126" name="椭圆 20"/>
            <p:cNvSpPr/>
            <p:nvPr/>
          </p:nvSpPr>
          <p:spPr>
            <a:xfrm>
              <a:off x="73025" y="76200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txBody>
            <a:bodyPr anchor="ctr"/>
            <a:p>
              <a:pPr algn="ctr"/>
              <a:r>
                <a:rPr lang="en-US" altLang="zh-CN">
                  <a:solidFill>
                    <a:srgbClr val="FFFFFF"/>
                  </a:solidFill>
                  <a:latin typeface="Impact" panose="020B0806030902050204" pitchFamily="2" charset="0"/>
                  <a:ea typeface="宋体" panose="02010600030101010101" pitchFamily="2" charset="-122"/>
                  <a:sym typeface="Impact" panose="020B0806030902050204" pitchFamily="2" charset="0"/>
                </a:rPr>
                <a:t>3</a:t>
              </a:r>
              <a:endParaRPr lang="en-US" altLang="zh-CN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</p:grpSp>
      <p:grpSp>
        <p:nvGrpSpPr>
          <p:cNvPr id="4127" name="组合 21"/>
          <p:cNvGrpSpPr/>
          <p:nvPr/>
        </p:nvGrpSpPr>
        <p:grpSpPr>
          <a:xfrm>
            <a:off x="7853363" y="5719763"/>
            <a:ext cx="693737" cy="692150"/>
            <a:chOff x="0" y="0"/>
            <a:chExt cx="693737" cy="692150"/>
          </a:xfrm>
        </p:grpSpPr>
        <p:sp>
          <p:nvSpPr>
            <p:cNvPr id="4128" name="椭圆 22"/>
            <p:cNvSpPr/>
            <p:nvPr/>
          </p:nvSpPr>
          <p:spPr>
            <a:xfrm>
              <a:off x="0" y="0"/>
              <a:ext cx="693737" cy="692150"/>
            </a:xfrm>
            <a:prstGeom prst="ellipse">
              <a:avLst/>
            </a:prstGeom>
            <a:solidFill>
              <a:schemeClr val="bg1"/>
            </a:solidFill>
            <a:ln w="6350" cap="flat" cmpd="sng">
              <a:solidFill>
                <a:srgbClr val="FF8C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  <p:sp>
          <p:nvSpPr>
            <p:cNvPr id="4129" name="椭圆 23"/>
            <p:cNvSpPr/>
            <p:nvPr/>
          </p:nvSpPr>
          <p:spPr>
            <a:xfrm>
              <a:off x="76200" y="76200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txBody>
            <a:bodyPr anchor="ctr"/>
            <a:p>
              <a:pPr algn="ctr"/>
              <a:r>
                <a:rPr lang="en-US" altLang="zh-CN">
                  <a:solidFill>
                    <a:srgbClr val="FFFFFF"/>
                  </a:solidFill>
                  <a:latin typeface="Impact" panose="020B0806030902050204" pitchFamily="2" charset="0"/>
                  <a:ea typeface="宋体" panose="02010600030101010101" pitchFamily="2" charset="-122"/>
                  <a:sym typeface="Impact" panose="020B0806030902050204" pitchFamily="2" charset="0"/>
                </a:rPr>
                <a:t>4</a:t>
              </a:r>
              <a:endParaRPr lang="en-US" altLang="zh-CN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</p:grpSp>
      <p:sp>
        <p:nvSpPr>
          <p:cNvPr id="4130" name="任意多边形 24"/>
          <p:cNvSpPr/>
          <p:nvPr/>
        </p:nvSpPr>
        <p:spPr>
          <a:xfrm rot="5400000">
            <a:off x="7693025" y="4498975"/>
            <a:ext cx="2376488" cy="523875"/>
          </a:xfrm>
          <a:custGeom>
            <a:avLst/>
            <a:gdLst>
              <a:gd name="txL" fmla="*/ 0 w 1799772"/>
              <a:gd name="txT" fmla="*/ 0 h 232228"/>
              <a:gd name="txR" fmla="*/ 1799772 w 1799772"/>
              <a:gd name="txB" fmla="*/ 232228 h 232228"/>
            </a:gdLst>
            <a:ahLst/>
            <a:cxnLst>
              <a:cxn ang="0">
                <a:pos x="1799772" y="232228"/>
              </a:cxn>
              <a:cxn ang="0">
                <a:pos x="1524000" y="0"/>
              </a:cxn>
              <a:cxn ang="0">
                <a:pos x="0" y="0"/>
              </a:cxn>
            </a:cxnLst>
            <a:rect l="txL" t="txT" r="txR" b="tx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95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31" name="任意多边形 25"/>
          <p:cNvSpPr/>
          <p:nvPr/>
        </p:nvSpPr>
        <p:spPr>
          <a:xfrm rot="5400000">
            <a:off x="4660900" y="3910013"/>
            <a:ext cx="738188" cy="107950"/>
          </a:xfrm>
          <a:custGeom>
            <a:avLst/>
            <a:gdLst>
              <a:gd name="txL" fmla="*/ 0 w 740229"/>
              <a:gd name="txT" fmla="*/ 0 h 406400"/>
              <a:gd name="txR" fmla="*/ 740229 w 740229"/>
              <a:gd name="txB" fmla="*/ 406400 h 406400"/>
            </a:gdLst>
            <a:ahLst/>
            <a:cxnLst>
              <a:cxn ang="0">
                <a:pos x="740229" y="0"/>
              </a:cxn>
              <a:cxn ang="0">
                <a:pos x="580572" y="406400"/>
              </a:cxn>
              <a:cxn ang="0">
                <a:pos x="0" y="406400"/>
              </a:cxn>
            </a:cxnLst>
            <a:rect l="txL" t="txT" r="txR" b="tx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 cap="flat" cmpd="sng">
            <a:solidFill>
              <a:srgbClr val="FF95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32" name="任意多边形 27"/>
          <p:cNvSpPr/>
          <p:nvPr/>
        </p:nvSpPr>
        <p:spPr>
          <a:xfrm rot="-16200000" flipV="1">
            <a:off x="2011363" y="4475163"/>
            <a:ext cx="2384425" cy="565150"/>
          </a:xfrm>
          <a:custGeom>
            <a:avLst/>
            <a:gdLst>
              <a:gd name="txL" fmla="*/ 0 w 1799772"/>
              <a:gd name="txT" fmla="*/ 0 h 232228"/>
              <a:gd name="txR" fmla="*/ 1799772 w 1799772"/>
              <a:gd name="txB" fmla="*/ 232228 h 232228"/>
            </a:gdLst>
            <a:ahLst/>
            <a:cxnLst>
              <a:cxn ang="0">
                <a:pos x="1799772" y="232228"/>
              </a:cxn>
              <a:cxn ang="0">
                <a:pos x="1524000" y="0"/>
              </a:cxn>
              <a:cxn ang="0">
                <a:pos x="0" y="0"/>
              </a:cxn>
            </a:cxnLst>
            <a:rect l="txL" t="txT" r="txR" b="tx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95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34" name="文本框 13"/>
          <p:cNvSpPr/>
          <p:nvPr/>
        </p:nvSpPr>
        <p:spPr>
          <a:xfrm>
            <a:off x="5152390" y="5877560"/>
            <a:ext cx="18929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2400" b="1">
                <a:solidFill>
                  <a:srgbClr val="595959"/>
                </a:solidFill>
                <a:latin typeface="Calibri" panose="020F0502020204030204" charset="0"/>
                <a:ea typeface="微软雅黑" panose="020B0503020204020204" pitchFamily="2" charset="-122"/>
                <a:sym typeface="Calibri" panose="020F0502020204030204" charset="0"/>
              </a:rPr>
              <a:t>珞珈小讲坛</a:t>
            </a:r>
            <a:endParaRPr lang="zh-CN" altLang="en-US" sz="2400" b="1">
              <a:solidFill>
                <a:srgbClr val="595959"/>
              </a:solidFill>
              <a:latin typeface="Calibri" panose="020F0502020204030204" charset="0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4135" name="任意多边形 32"/>
          <p:cNvSpPr/>
          <p:nvPr/>
        </p:nvSpPr>
        <p:spPr>
          <a:xfrm rot="-16200000" flipV="1">
            <a:off x="6689725" y="3910013"/>
            <a:ext cx="738188" cy="107950"/>
          </a:xfrm>
          <a:custGeom>
            <a:avLst/>
            <a:gdLst>
              <a:gd name="txL" fmla="*/ 0 w 740229"/>
              <a:gd name="txT" fmla="*/ 0 h 406400"/>
              <a:gd name="txR" fmla="*/ 740229 w 740229"/>
              <a:gd name="txB" fmla="*/ 406400 h 406400"/>
            </a:gdLst>
            <a:ahLst/>
            <a:cxnLst>
              <a:cxn ang="0">
                <a:pos x="740229" y="0"/>
              </a:cxn>
              <a:cxn ang="0">
                <a:pos x="580572" y="406400"/>
              </a:cxn>
              <a:cxn ang="0">
                <a:pos x="0" y="406400"/>
              </a:cxn>
            </a:cxnLst>
            <a:rect l="txL" t="txT" r="txR" b="tx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 cap="flat" cmpd="sng">
            <a:solidFill>
              <a:srgbClr val="FF95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36" name="椭圆 1"/>
          <p:cNvSpPr/>
          <p:nvPr/>
        </p:nvSpPr>
        <p:spPr>
          <a:xfrm>
            <a:off x="5703888" y="6453188"/>
            <a:ext cx="790575" cy="404812"/>
          </a:xfrm>
          <a:custGeom>
            <a:avLst/>
            <a:gdLst>
              <a:gd name="txL" fmla="*/ 0 w 792088"/>
              <a:gd name="txT" fmla="*/ 0 h 404664"/>
              <a:gd name="txR" fmla="*/ 792088 w 792088"/>
              <a:gd name="txB" fmla="*/ 404664 h 404664"/>
            </a:gdLst>
            <a:ahLst/>
            <a:cxnLst>
              <a:cxn ang="0">
                <a:pos x="0" y="0"/>
              </a:cxn>
            </a:cxnLst>
            <a:rect l="txL" t="txT" r="txR" b="tx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7F7F7F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37" name="TextBox 15"/>
          <p:cNvSpPr/>
          <p:nvPr/>
        </p:nvSpPr>
        <p:spPr>
          <a:xfrm>
            <a:off x="5773738" y="6519863"/>
            <a:ext cx="65087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* </a:t>
            </a:r>
            <a:endParaRPr lang="en-US" altLang="zh-CN" sz="160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5"/>
          <p:cNvGrpSpPr/>
          <p:nvPr/>
        </p:nvGrpSpPr>
        <p:grpSpPr>
          <a:xfrm>
            <a:off x="11210925" y="6365875"/>
            <a:ext cx="360363" cy="360363"/>
            <a:chOff x="0" y="0"/>
            <a:chExt cx="360000" cy="360000"/>
          </a:xfrm>
        </p:grpSpPr>
        <p:sp>
          <p:nvSpPr>
            <p:cNvPr id="6147" name="椭圆 15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8" name="燕尾形 16">
              <a:hlinkClick r:id="" action="ppaction://hlinkshowjump?jump=previousslide"/>
            </p:cNvPr>
            <p:cNvSpPr/>
            <p:nvPr/>
          </p:nvSpPr>
          <p:spPr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9" name="矩形 6"/>
          <p:cNvSpPr/>
          <p:nvPr/>
        </p:nvSpPr>
        <p:spPr>
          <a:xfrm>
            <a:off x="0" y="333375"/>
            <a:ext cx="12198350" cy="431800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椭圆 19"/>
          <p:cNvSpPr/>
          <p:nvPr/>
        </p:nvSpPr>
        <p:spPr>
          <a:xfrm>
            <a:off x="268288" y="373063"/>
            <a:ext cx="358775" cy="358775"/>
          </a:xfrm>
          <a:prstGeom prst="ellipse">
            <a:avLst/>
          </a:prstGeom>
          <a:solidFill>
            <a:srgbClr val="FFFFFF">
              <a:alpha val="34000"/>
            </a:srgbClr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* </a:t>
            </a:r>
            <a:endParaRPr lang="en-US" altLang="zh-CN" sz="160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grpSp>
        <p:nvGrpSpPr>
          <p:cNvPr id="6157" name="组合 4"/>
          <p:cNvGrpSpPr/>
          <p:nvPr/>
        </p:nvGrpSpPr>
        <p:grpSpPr>
          <a:xfrm>
            <a:off x="11715750" y="6365875"/>
            <a:ext cx="360363" cy="360363"/>
            <a:chOff x="0" y="0"/>
            <a:chExt cx="360000" cy="360000"/>
          </a:xfrm>
        </p:grpSpPr>
        <p:sp>
          <p:nvSpPr>
            <p:cNvPr id="6158" name="椭圆 2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9" name="燕尾形 3">
              <a:hlinkClick r:id="" action="ppaction://hlinkshowjump?jump=nextslide"/>
            </p:cNvPr>
            <p:cNvSpPr/>
            <p:nvPr/>
          </p:nvSpPr>
          <p:spPr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61" name="TextBox 8"/>
          <p:cNvSpPr/>
          <p:nvPr/>
        </p:nvSpPr>
        <p:spPr>
          <a:xfrm>
            <a:off x="769938" y="353060"/>
            <a:ext cx="5114925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期：珞珈小讲坛，概览</a:t>
            </a:r>
            <a:endParaRPr lang="zh-CN" altLang="en-US" sz="2000" dirty="0">
              <a:solidFill>
                <a:schemeClr val="bg1"/>
              </a:solidFill>
              <a:latin typeface="华康俪金黑W8(P)" pitchFamily="2" charset="-122"/>
              <a:ea typeface="华康俪金黑W8(P)" pitchFamily="2" charset="-122"/>
              <a:sym typeface="华康俪金黑W8(P)" pitchFamily="2" charset="-122"/>
            </a:endParaRPr>
          </a:p>
        </p:txBody>
      </p:sp>
      <p:sp>
        <p:nvSpPr>
          <p:cNvPr id="6163" name="TextBox 6"/>
          <p:cNvSpPr/>
          <p:nvPr/>
        </p:nvSpPr>
        <p:spPr>
          <a:xfrm>
            <a:off x="769938" y="1312863"/>
            <a:ext cx="11009312" cy="42487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r>
              <a:rPr sz="32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一、技术视野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>
              <a:lnSpc>
                <a:spcPct val="130000"/>
              </a:lnSpc>
              <a:buFont typeface="Calibri" panose="020F0502020204030204" charset="0"/>
              <a:buAutoNum type="arabicPeriod"/>
            </a:pP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《EndNote，自动管理的你的参考文献》柳家胜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>
              <a:lnSpc>
                <a:spcPct val="130000"/>
              </a:lnSpc>
              <a:buFont typeface="Calibri" panose="020F0502020204030204" charset="0"/>
              <a:buAutoNum type="arabicPeriod"/>
            </a:pP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《小马哥带你玩转 Oh My ZSH!》马浩原【待定】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>
              <a:lnSpc>
                <a:spcPct val="130000"/>
              </a:lnSpc>
              <a:buFont typeface="Calibri" panose="020F0502020204030204" charset="0"/>
              <a:buAutoNum type="arabicPeriod"/>
            </a:pP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《关于 mysql 你不知道的》张健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>
              <a:lnSpc>
                <a:spcPct val="130000"/>
              </a:lnSpc>
              <a:buFont typeface="Calibri" panose="020F0502020204030204" charset="0"/>
              <a:buAutoNum type="arabicPeriod"/>
            </a:pP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《打开 Latex 的大门》陈哲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r>
              <a:rPr sz="32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二、科技前沿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r>
              <a:rPr 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本期暂无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5"/>
          <p:cNvGrpSpPr/>
          <p:nvPr/>
        </p:nvGrpSpPr>
        <p:grpSpPr>
          <a:xfrm>
            <a:off x="11210925" y="6365875"/>
            <a:ext cx="360363" cy="360363"/>
            <a:chOff x="0" y="0"/>
            <a:chExt cx="360000" cy="360000"/>
          </a:xfrm>
        </p:grpSpPr>
        <p:sp>
          <p:nvSpPr>
            <p:cNvPr id="6147" name="椭圆 15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8" name="燕尾形 16">
              <a:hlinkClick r:id="" action="ppaction://hlinkshowjump?jump=previousslide"/>
            </p:cNvPr>
            <p:cNvSpPr/>
            <p:nvPr/>
          </p:nvSpPr>
          <p:spPr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9" name="矩形 6"/>
          <p:cNvSpPr/>
          <p:nvPr/>
        </p:nvSpPr>
        <p:spPr>
          <a:xfrm>
            <a:off x="0" y="333375"/>
            <a:ext cx="12198350" cy="431800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椭圆 19"/>
          <p:cNvSpPr/>
          <p:nvPr/>
        </p:nvSpPr>
        <p:spPr>
          <a:xfrm>
            <a:off x="268288" y="373063"/>
            <a:ext cx="358775" cy="358775"/>
          </a:xfrm>
          <a:prstGeom prst="ellipse">
            <a:avLst/>
          </a:prstGeom>
          <a:solidFill>
            <a:srgbClr val="FFFFFF">
              <a:alpha val="34000"/>
            </a:srgbClr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* </a:t>
            </a:r>
            <a:endParaRPr lang="en-US" altLang="zh-CN" sz="160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grpSp>
        <p:nvGrpSpPr>
          <p:cNvPr id="6157" name="组合 4"/>
          <p:cNvGrpSpPr/>
          <p:nvPr/>
        </p:nvGrpSpPr>
        <p:grpSpPr>
          <a:xfrm>
            <a:off x="11715750" y="6365875"/>
            <a:ext cx="360363" cy="360363"/>
            <a:chOff x="0" y="0"/>
            <a:chExt cx="360000" cy="360000"/>
          </a:xfrm>
        </p:grpSpPr>
        <p:sp>
          <p:nvSpPr>
            <p:cNvPr id="6158" name="椭圆 2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FF9500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9" name="燕尾形 3">
              <a:hlinkClick r:id="" action="ppaction://hlinkshowjump?jump=nextslide"/>
            </p:cNvPr>
            <p:cNvSpPr/>
            <p:nvPr/>
          </p:nvSpPr>
          <p:spPr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68999"/>
              </a:srgbClr>
            </a:solidFill>
            <a:ln w="25400">
              <a:noFill/>
            </a:ln>
          </p:spPr>
          <p:txBody>
            <a:bodyPr anchor="ctr"/>
            <a:p>
              <a:pPr algn="ctr"/>
              <a:endParaRPr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61" name="TextBox 8"/>
          <p:cNvSpPr/>
          <p:nvPr/>
        </p:nvSpPr>
        <p:spPr>
          <a:xfrm>
            <a:off x="769938" y="353060"/>
            <a:ext cx="5114925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期：珞珈小讲坛，概览</a:t>
            </a:r>
            <a:endParaRPr lang="zh-CN" altLang="en-US" sz="2000" dirty="0">
              <a:solidFill>
                <a:schemeClr val="bg1"/>
              </a:solidFill>
              <a:latin typeface="华康俪金黑W8(P)" pitchFamily="2" charset="-122"/>
              <a:ea typeface="华康俪金黑W8(P)" pitchFamily="2" charset="-122"/>
              <a:sym typeface="华康俪金黑W8(P)" pitchFamily="2" charset="-122"/>
            </a:endParaRPr>
          </a:p>
        </p:txBody>
      </p:sp>
      <p:sp>
        <p:nvSpPr>
          <p:cNvPr id="6163" name="TextBox 6"/>
          <p:cNvSpPr/>
          <p:nvPr/>
        </p:nvSpPr>
        <p:spPr>
          <a:xfrm>
            <a:off x="769938" y="1169353"/>
            <a:ext cx="11009312" cy="5368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r>
              <a:rPr sz="32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三、畅所欲言</a:t>
            </a:r>
            <a:endParaRPr sz="3200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>
              <a:lnSpc>
                <a:spcPct val="130000"/>
              </a:lnSpc>
              <a:buFont typeface="Calibri" panose="020F0502020204030204" charset="0"/>
              <a:buNone/>
            </a:pP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 《游戏外挂怪圈》陈子豪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>
              <a:lnSpc>
                <a:spcPct val="130000"/>
              </a:lnSpc>
              <a:buFont typeface="Calibri" panose="020F0502020204030204" charset="0"/>
              <a:buNone/>
            </a:pPr>
            <a:r>
              <a:rPr 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《面试话术与工作指南》林立城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endParaRPr sz="3200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>
              <a:lnSpc>
                <a:spcPct val="130000"/>
              </a:lnSpc>
              <a:buFont typeface="Calibri" panose="020F0502020204030204" charset="0"/>
              <a:buNone/>
            </a:pPr>
            <a:r>
              <a:rPr sz="3200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四、话题研讨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1" indent="0">
              <a:lnSpc>
                <a:spcPct val="130000"/>
              </a:lnSpc>
              <a:buFont typeface="Calibri" panose="020F0502020204030204" charset="0"/>
              <a:buNone/>
            </a:pP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未来，方向与选择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1" indent="0">
              <a:lnSpc>
                <a:spcPct val="130000"/>
              </a:lnSpc>
              <a:buFont typeface="Calibri" panose="020F0502020204030204" charset="0"/>
              <a:buNone/>
            </a:pPr>
            <a:r>
              <a:rPr 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1. 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我究竟适合做什么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1" indent="0">
              <a:lnSpc>
                <a:spcPct val="130000"/>
              </a:lnSpc>
              <a:buFont typeface="Calibri" panose="020F0502020204030204" charset="0"/>
              <a:buNone/>
            </a:pPr>
            <a:r>
              <a:rPr 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2. 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选择自己的技术栈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1" indent="0">
              <a:lnSpc>
                <a:spcPct val="130000"/>
              </a:lnSpc>
              <a:buFont typeface="Calibri" panose="020F0502020204030204" charset="0"/>
              <a:buNone/>
            </a:pPr>
            <a:r>
              <a:rPr 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3. 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我的未来的职业规划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1" indent="0">
              <a:lnSpc>
                <a:spcPct val="130000"/>
              </a:lnSpc>
              <a:buFont typeface="Calibri" panose="020F0502020204030204" charset="0"/>
              <a:buNone/>
            </a:pPr>
            <a:r>
              <a:rPr lang="en-US"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4. 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曾经梦想过的未来时怎么样的？但是….</a:t>
            </a:r>
            <a:endParaRPr sz="24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自定义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微软雅黑</vt:lpstr>
      <vt:lpstr>Arial Unicode MS</vt:lpstr>
      <vt:lpstr>Calibri</vt:lpstr>
      <vt:lpstr>经典繁仿黑</vt:lpstr>
      <vt:lpstr>华康俪金黑W8(P)</vt:lpstr>
      <vt:lpstr>Impact</vt:lpstr>
      <vt:lpstr>HYQiHeiKW</vt:lpstr>
      <vt:lpstr>宋体</vt:lpstr>
      <vt:lpstr>Helvetica Neue</vt:lpstr>
      <vt:lpstr>HYShuSongErKW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frank</cp:lastModifiedBy>
  <cp:revision>862</cp:revision>
  <dcterms:created xsi:type="dcterms:W3CDTF">2019-03-07T09:02:01Z</dcterms:created>
  <dcterms:modified xsi:type="dcterms:W3CDTF">2019-03-07T09:02:01Z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2052-1.0.0.1087</vt:lpwstr>
  </property>
</Properties>
</file>