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7" r:id="rId3"/>
    <p:sldId id="556" r:id="rId5"/>
    <p:sldId id="523" r:id="rId6"/>
    <p:sldId id="648" r:id="rId7"/>
    <p:sldId id="649" r:id="rId8"/>
    <p:sldId id="557" r:id="rId9"/>
    <p:sldId id="559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32" r:id="rId21"/>
    <p:sldId id="627" r:id="rId22"/>
    <p:sldId id="628" r:id="rId23"/>
    <p:sldId id="629" r:id="rId24"/>
    <p:sldId id="63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6" r:id="rId40"/>
    <p:sldId id="607" r:id="rId41"/>
    <p:sldId id="608" r:id="rId42"/>
    <p:sldId id="609" r:id="rId43"/>
    <p:sldId id="610" r:id="rId44"/>
    <p:sldId id="611" r:id="rId45"/>
    <p:sldId id="612" r:id="rId46"/>
    <p:sldId id="613" r:id="rId47"/>
    <p:sldId id="614" r:id="rId48"/>
    <p:sldId id="615" r:id="rId49"/>
    <p:sldId id="616" r:id="rId50"/>
    <p:sldId id="633" r:id="rId51"/>
    <p:sldId id="634" r:id="rId52"/>
    <p:sldId id="635" r:id="rId53"/>
    <p:sldId id="636" r:id="rId54"/>
    <p:sldId id="673" r:id="rId55"/>
    <p:sldId id="637" r:id="rId56"/>
    <p:sldId id="638" r:id="rId57"/>
    <p:sldId id="672" r:id="rId58"/>
    <p:sldId id="669" r:id="rId59"/>
    <p:sldId id="639" r:id="rId60"/>
    <p:sldId id="640" r:id="rId61"/>
    <p:sldId id="641" r:id="rId62"/>
    <p:sldId id="646" r:id="rId63"/>
    <p:sldId id="670" r:id="rId64"/>
    <p:sldId id="642" r:id="rId65"/>
    <p:sldId id="643" r:id="rId66"/>
    <p:sldId id="671" r:id="rId67"/>
    <p:sldId id="644" r:id="rId68"/>
    <p:sldId id="674" r:id="rId69"/>
    <p:sldId id="675" r:id="rId70"/>
    <p:sldId id="645" r:id="rId71"/>
    <p:sldId id="647" r:id="rId72"/>
    <p:sldId id="504" r:id="rId73"/>
    <p:sldId id="549" r:id="rId74"/>
    <p:sldId id="535" r:id="rId75"/>
    <p:sldId id="677" r:id="rId76"/>
    <p:sldId id="505" r:id="rId77"/>
    <p:sldId id="503" r:id="rId78"/>
    <p:sldId id="520" r:id="rId79"/>
    <p:sldId id="526" r:id="rId80"/>
    <p:sldId id="527" r:id="rId81"/>
    <p:sldId id="528" r:id="rId82"/>
    <p:sldId id="532" r:id="rId83"/>
    <p:sldId id="540" r:id="rId84"/>
    <p:sldId id="529" r:id="rId85"/>
    <p:sldId id="530" r:id="rId86"/>
    <p:sldId id="531" r:id="rId87"/>
    <p:sldId id="650" r:id="rId88"/>
    <p:sldId id="543" r:id="rId89"/>
    <p:sldId id="657" r:id="rId90"/>
    <p:sldId id="653" r:id="rId91"/>
    <p:sldId id="654" r:id="rId92"/>
    <p:sldId id="655" r:id="rId93"/>
    <p:sldId id="656" r:id="rId94"/>
    <p:sldId id="659" r:id="rId95"/>
    <p:sldId id="663" r:id="rId96"/>
    <p:sldId id="711" r:id="rId97"/>
    <p:sldId id="667" r:id="rId98"/>
    <p:sldId id="668" r:id="rId99"/>
    <p:sldId id="652" r:id="rId100"/>
    <p:sldId id="511" r:id="rId101"/>
    <p:sldId id="692" r:id="rId102"/>
    <p:sldId id="688" r:id="rId103"/>
    <p:sldId id="689" r:id="rId104"/>
    <p:sldId id="690" r:id="rId105"/>
    <p:sldId id="691" r:id="rId106"/>
    <p:sldId id="512" r:id="rId107"/>
    <p:sldId id="550" r:id="rId108"/>
    <p:sldId id="551" r:id="rId109"/>
    <p:sldId id="552" r:id="rId110"/>
    <p:sldId id="515" r:id="rId111"/>
    <p:sldId id="678" r:id="rId112"/>
    <p:sldId id="684" r:id="rId113"/>
    <p:sldId id="685" r:id="rId114"/>
    <p:sldId id="686" r:id="rId115"/>
    <p:sldId id="687" r:id="rId116"/>
    <p:sldId id="693" r:id="rId117"/>
    <p:sldId id="694" r:id="rId118"/>
    <p:sldId id="695" r:id="rId119"/>
    <p:sldId id="697" r:id="rId120"/>
    <p:sldId id="700" r:id="rId121"/>
    <p:sldId id="701" r:id="rId122"/>
    <p:sldId id="702" r:id="rId123"/>
    <p:sldId id="703" r:id="rId124"/>
    <p:sldId id="704" r:id="rId125"/>
    <p:sldId id="705" r:id="rId126"/>
    <p:sldId id="706" r:id="rId127"/>
    <p:sldId id="707" r:id="rId128"/>
    <p:sldId id="708" r:id="rId129"/>
    <p:sldId id="709" r:id="rId130"/>
    <p:sldId id="710" r:id="rId131"/>
    <p:sldId id="696" r:id="rId1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gus Veanes" initials="M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81583" autoAdjust="0"/>
  </p:normalViewPr>
  <p:slideViewPr>
    <p:cSldViewPr>
      <p:cViewPr varScale="1">
        <p:scale>
          <a:sx n="71" d="100"/>
          <a:sy n="71" d="100"/>
        </p:scale>
        <p:origin x="18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6" Type="http://schemas.openxmlformats.org/officeDocument/2006/relationships/commentAuthors" Target="commentAuthors.xml"/><Relationship Id="rId135" Type="http://schemas.openxmlformats.org/officeDocument/2006/relationships/tableStyles" Target="tableStyles.xml"/><Relationship Id="rId134" Type="http://schemas.openxmlformats.org/officeDocument/2006/relationships/viewProps" Target="viewProps.xml"/><Relationship Id="rId133" Type="http://schemas.openxmlformats.org/officeDocument/2006/relationships/presProps" Target="presProps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lodan\msrpapers\already-accepted\lics16\Experiments\fastEx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argus\Desktop\times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argus\Desktop\tim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912042490752"/>
          <c:y val="0.0592286444543777"/>
          <c:w val="0.693420914947125"/>
          <c:h val="0.597334296060387"/>
        </c:manualLayout>
      </c:layout>
      <c:scatterChart>
        <c:scatterStyle val="lineMarker"/>
        <c:varyColors val="0"/>
        <c:ser>
          <c:idx val="2"/>
          <c:order val="1"/>
          <c:tx>
            <c:strRef>
              <c:f>FastTrans!$C$2</c:f>
              <c:strCache>
                <c:ptCount val="1"/>
                <c:pt idx="0">
                  <c:v>Moore</c:v>
                </c:pt>
              </c:strCache>
            </c:strRef>
          </c:tx>
          <c:spPr>
            <a:ln w="50800" cap="rnd" cmpd="sng" algn="ctr">
              <a:solidFill>
                <a:schemeClr val="tx1"/>
              </a:solidFill>
              <a:prstDash val="sysDot"/>
              <a:miter lim="800000"/>
            </a:ln>
          </c:spPr>
          <c:marker>
            <c:symbol val="none"/>
          </c:marker>
          <c:dLbls>
            <c:delete val="1"/>
          </c:dLbls>
          <c:xVal>
            <c:numRef>
              <c:f>FastTrans!$A$3:$A$400</c:f>
              <c:numCache>
                <c:formatCode>General</c:formatCode>
                <c:ptCount val="39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15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33</c:v>
                </c:pt>
                <c:pt idx="25">
                  <c:v>34</c:v>
                </c:pt>
                <c:pt idx="26">
                  <c:v>38</c:v>
                </c:pt>
                <c:pt idx="27">
                  <c:v>39</c:v>
                </c:pt>
                <c:pt idx="28">
                  <c:v>40</c:v>
                </c:pt>
                <c:pt idx="29">
                  <c:v>43</c:v>
                </c:pt>
                <c:pt idx="30">
                  <c:v>44</c:v>
                </c:pt>
                <c:pt idx="31">
                  <c:v>45</c:v>
                </c:pt>
                <c:pt idx="32">
                  <c:v>46</c:v>
                </c:pt>
                <c:pt idx="33">
                  <c:v>47</c:v>
                </c:pt>
                <c:pt idx="34">
                  <c:v>50</c:v>
                </c:pt>
                <c:pt idx="35">
                  <c:v>52</c:v>
                </c:pt>
                <c:pt idx="36">
                  <c:v>54</c:v>
                </c:pt>
                <c:pt idx="37">
                  <c:v>60</c:v>
                </c:pt>
                <c:pt idx="38">
                  <c:v>64</c:v>
                </c:pt>
                <c:pt idx="39">
                  <c:v>66</c:v>
                </c:pt>
                <c:pt idx="40">
                  <c:v>67</c:v>
                </c:pt>
                <c:pt idx="41">
                  <c:v>70</c:v>
                </c:pt>
                <c:pt idx="42">
                  <c:v>75</c:v>
                </c:pt>
                <c:pt idx="43">
                  <c:v>78</c:v>
                </c:pt>
                <c:pt idx="44">
                  <c:v>79</c:v>
                </c:pt>
                <c:pt idx="45">
                  <c:v>80</c:v>
                </c:pt>
                <c:pt idx="46">
                  <c:v>86</c:v>
                </c:pt>
                <c:pt idx="47">
                  <c:v>134</c:v>
                </c:pt>
                <c:pt idx="48">
                  <c:v>153</c:v>
                </c:pt>
                <c:pt idx="49">
                  <c:v>160</c:v>
                </c:pt>
                <c:pt idx="50">
                  <c:v>177</c:v>
                </c:pt>
                <c:pt idx="51">
                  <c:v>185</c:v>
                </c:pt>
                <c:pt idx="52">
                  <c:v>186</c:v>
                </c:pt>
                <c:pt idx="53">
                  <c:v>198</c:v>
                </c:pt>
                <c:pt idx="54">
                  <c:v>222</c:v>
                </c:pt>
                <c:pt idx="55">
                  <c:v>229</c:v>
                </c:pt>
                <c:pt idx="56">
                  <c:v>307</c:v>
                </c:pt>
                <c:pt idx="57">
                  <c:v>314</c:v>
                </c:pt>
                <c:pt idx="58">
                  <c:v>410</c:v>
                </c:pt>
                <c:pt idx="59">
                  <c:v>417</c:v>
                </c:pt>
                <c:pt idx="60">
                  <c:v>481</c:v>
                </c:pt>
                <c:pt idx="61">
                  <c:v>526</c:v>
                </c:pt>
                <c:pt idx="62">
                  <c:v>595</c:v>
                </c:pt>
                <c:pt idx="63">
                  <c:v>653</c:v>
                </c:pt>
                <c:pt idx="64">
                  <c:v>762</c:v>
                </c:pt>
                <c:pt idx="65">
                  <c:v>865</c:v>
                </c:pt>
                <c:pt idx="66">
                  <c:v>2065</c:v>
                </c:pt>
                <c:pt idx="67">
                  <c:v>2402</c:v>
                </c:pt>
                <c:pt idx="68">
                  <c:v>2471</c:v>
                </c:pt>
                <c:pt idx="69">
                  <c:v>2801</c:v>
                </c:pt>
                <c:pt idx="70">
                  <c:v>3136</c:v>
                </c:pt>
                <c:pt idx="71">
                  <c:v>3215</c:v>
                </c:pt>
                <c:pt idx="72">
                  <c:v>4549</c:v>
                </c:pt>
                <c:pt idx="73">
                  <c:v>5041</c:v>
                </c:pt>
                <c:pt idx="74">
                  <c:v>6745</c:v>
                </c:pt>
                <c:pt idx="75">
                  <c:v>7969</c:v>
                </c:pt>
                <c:pt idx="76">
                  <c:v>8098</c:v>
                </c:pt>
                <c:pt idx="77">
                  <c:v>9477</c:v>
                </c:pt>
                <c:pt idx="78">
                  <c:v>11713</c:v>
                </c:pt>
                <c:pt idx="79">
                  <c:v>14675</c:v>
                </c:pt>
                <c:pt idx="80">
                  <c:v>21940</c:v>
                </c:pt>
                <c:pt idx="81">
                  <c:v>24030</c:v>
                </c:pt>
                <c:pt idx="82">
                  <c:v>34960</c:v>
                </c:pt>
                <c:pt idx="83">
                  <c:v>55865</c:v>
                </c:pt>
                <c:pt idx="84">
                  <c:v>99595</c:v>
                </c:pt>
              </c:numCache>
            </c:numRef>
          </c:xVal>
          <c:yVal>
            <c:numRef>
              <c:f>FastTrans!$C$3:$C$400</c:f>
              <c:numCache>
                <c:formatCode>General</c:formatCode>
                <c:ptCount val="398"/>
                <c:pt idx="0">
                  <c:v>1</c:v>
                </c:pt>
                <c:pt idx="1">
                  <c:v>1.34042553191489</c:v>
                </c:pt>
                <c:pt idx="2">
                  <c:v>1.72727272727273</c:v>
                </c:pt>
                <c:pt idx="3">
                  <c:v>1.9375</c:v>
                </c:pt>
                <c:pt idx="4">
                  <c:v>1</c:v>
                </c:pt>
                <c:pt idx="5">
                  <c:v>1</c:v>
                </c:pt>
                <c:pt idx="6">
                  <c:v>3.5</c:v>
                </c:pt>
                <c:pt idx="7">
                  <c:v>8.5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6.33333333333333</c:v>
                </c:pt>
                <c:pt idx="12">
                  <c:v>1</c:v>
                </c:pt>
                <c:pt idx="13">
                  <c:v>1</c:v>
                </c:pt>
                <c:pt idx="14">
                  <c:v>6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8.5</c:v>
                </c:pt>
                <c:pt idx="32">
                  <c:v>17</c:v>
                </c:pt>
                <c:pt idx="33">
                  <c:v>1</c:v>
                </c:pt>
                <c:pt idx="34">
                  <c:v>9</c:v>
                </c:pt>
                <c:pt idx="35">
                  <c:v>1</c:v>
                </c:pt>
                <c:pt idx="36">
                  <c:v>1</c:v>
                </c:pt>
                <c:pt idx="37">
                  <c:v>63.5</c:v>
                </c:pt>
                <c:pt idx="38">
                  <c:v>17</c:v>
                </c:pt>
                <c:pt idx="39">
                  <c:v>17</c:v>
                </c:pt>
                <c:pt idx="40">
                  <c:v>1</c:v>
                </c:pt>
                <c:pt idx="41">
                  <c:v>1</c:v>
                </c:pt>
                <c:pt idx="42">
                  <c:v>16</c:v>
                </c:pt>
                <c:pt idx="43">
                  <c:v>1</c:v>
                </c:pt>
                <c:pt idx="44">
                  <c:v>16</c:v>
                </c:pt>
                <c:pt idx="45">
                  <c:v>32</c:v>
                </c:pt>
                <c:pt idx="46">
                  <c:v>1</c:v>
                </c:pt>
                <c:pt idx="47">
                  <c:v>17</c:v>
                </c:pt>
                <c:pt idx="48">
                  <c:v>16</c:v>
                </c:pt>
                <c:pt idx="49">
                  <c:v>17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16</c:v>
                </c:pt>
                <c:pt idx="54">
                  <c:v>63</c:v>
                </c:pt>
                <c:pt idx="55">
                  <c:v>32</c:v>
                </c:pt>
                <c:pt idx="56">
                  <c:v>47</c:v>
                </c:pt>
                <c:pt idx="57">
                  <c:v>17</c:v>
                </c:pt>
                <c:pt idx="58">
                  <c:v>16</c:v>
                </c:pt>
                <c:pt idx="59">
                  <c:v>16</c:v>
                </c:pt>
                <c:pt idx="60">
                  <c:v>32</c:v>
                </c:pt>
                <c:pt idx="61">
                  <c:v>48</c:v>
                </c:pt>
                <c:pt idx="62">
                  <c:v>95</c:v>
                </c:pt>
                <c:pt idx="63">
                  <c:v>64</c:v>
                </c:pt>
                <c:pt idx="64">
                  <c:v>95</c:v>
                </c:pt>
                <c:pt idx="65">
                  <c:v>173</c:v>
                </c:pt>
                <c:pt idx="66">
                  <c:v>235</c:v>
                </c:pt>
                <c:pt idx="67">
                  <c:v>298</c:v>
                </c:pt>
                <c:pt idx="68">
                  <c:v>266</c:v>
                </c:pt>
                <c:pt idx="69">
                  <c:v>547</c:v>
                </c:pt>
                <c:pt idx="70">
                  <c:v>469</c:v>
                </c:pt>
                <c:pt idx="71">
                  <c:v>344</c:v>
                </c:pt>
                <c:pt idx="72">
                  <c:v>422</c:v>
                </c:pt>
                <c:pt idx="73">
                  <c:v>781</c:v>
                </c:pt>
                <c:pt idx="74">
                  <c:v>734</c:v>
                </c:pt>
                <c:pt idx="75">
                  <c:v>1046</c:v>
                </c:pt>
                <c:pt idx="76">
                  <c:v>1288</c:v>
                </c:pt>
                <c:pt idx="77">
                  <c:v>750</c:v>
                </c:pt>
                <c:pt idx="78">
                  <c:v>1452</c:v>
                </c:pt>
                <c:pt idx="79">
                  <c:v>1826</c:v>
                </c:pt>
                <c:pt idx="80">
                  <c:v>6413</c:v>
                </c:pt>
                <c:pt idx="81">
                  <c:v>4697</c:v>
                </c:pt>
                <c:pt idx="82">
                  <c:v>13495</c:v>
                </c:pt>
                <c:pt idx="83">
                  <c:v>15866</c:v>
                </c:pt>
                <c:pt idx="84">
                  <c:v>67830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FastTrans!$D$2</c:f>
              <c:strCache>
                <c:ptCount val="1"/>
                <c:pt idx="0">
                  <c:v>SFARed</c:v>
                </c:pt>
              </c:strCache>
            </c:strRef>
          </c:tx>
          <c:spPr>
            <a:ln w="50800" cap="rnd" cmpd="sng" algn="ctr">
              <a:solidFill>
                <a:schemeClr val="tx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FastTrans!$A$3:$A$400</c:f>
              <c:numCache>
                <c:formatCode>General</c:formatCode>
                <c:ptCount val="39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15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33</c:v>
                </c:pt>
                <c:pt idx="25">
                  <c:v>34</c:v>
                </c:pt>
                <c:pt idx="26">
                  <c:v>38</c:v>
                </c:pt>
                <c:pt idx="27">
                  <c:v>39</c:v>
                </c:pt>
                <c:pt idx="28">
                  <c:v>40</c:v>
                </c:pt>
                <c:pt idx="29">
                  <c:v>43</c:v>
                </c:pt>
                <c:pt idx="30">
                  <c:v>44</c:v>
                </c:pt>
                <c:pt idx="31">
                  <c:v>45</c:v>
                </c:pt>
                <c:pt idx="32">
                  <c:v>46</c:v>
                </c:pt>
                <c:pt idx="33">
                  <c:v>47</c:v>
                </c:pt>
                <c:pt idx="34">
                  <c:v>50</c:v>
                </c:pt>
                <c:pt idx="35">
                  <c:v>52</c:v>
                </c:pt>
                <c:pt idx="36">
                  <c:v>54</c:v>
                </c:pt>
                <c:pt idx="37">
                  <c:v>60</c:v>
                </c:pt>
                <c:pt idx="38">
                  <c:v>64</c:v>
                </c:pt>
                <c:pt idx="39">
                  <c:v>66</c:v>
                </c:pt>
                <c:pt idx="40">
                  <c:v>67</c:v>
                </c:pt>
                <c:pt idx="41">
                  <c:v>70</c:v>
                </c:pt>
                <c:pt idx="42">
                  <c:v>75</c:v>
                </c:pt>
                <c:pt idx="43">
                  <c:v>78</c:v>
                </c:pt>
                <c:pt idx="44">
                  <c:v>79</c:v>
                </c:pt>
                <c:pt idx="45">
                  <c:v>80</c:v>
                </c:pt>
                <c:pt idx="46">
                  <c:v>86</c:v>
                </c:pt>
                <c:pt idx="47">
                  <c:v>134</c:v>
                </c:pt>
                <c:pt idx="48">
                  <c:v>153</c:v>
                </c:pt>
                <c:pt idx="49">
                  <c:v>160</c:v>
                </c:pt>
                <c:pt idx="50">
                  <c:v>177</c:v>
                </c:pt>
                <c:pt idx="51">
                  <c:v>185</c:v>
                </c:pt>
                <c:pt idx="52">
                  <c:v>186</c:v>
                </c:pt>
                <c:pt idx="53">
                  <c:v>198</c:v>
                </c:pt>
                <c:pt idx="54">
                  <c:v>222</c:v>
                </c:pt>
                <c:pt idx="55">
                  <c:v>229</c:v>
                </c:pt>
                <c:pt idx="56">
                  <c:v>307</c:v>
                </c:pt>
                <c:pt idx="57">
                  <c:v>314</c:v>
                </c:pt>
                <c:pt idx="58">
                  <c:v>410</c:v>
                </c:pt>
                <c:pt idx="59">
                  <c:v>417</c:v>
                </c:pt>
                <c:pt idx="60">
                  <c:v>481</c:v>
                </c:pt>
                <c:pt idx="61">
                  <c:v>526</c:v>
                </c:pt>
                <c:pt idx="62">
                  <c:v>595</c:v>
                </c:pt>
                <c:pt idx="63">
                  <c:v>653</c:v>
                </c:pt>
                <c:pt idx="64">
                  <c:v>762</c:v>
                </c:pt>
                <c:pt idx="65">
                  <c:v>865</c:v>
                </c:pt>
                <c:pt idx="66">
                  <c:v>2065</c:v>
                </c:pt>
                <c:pt idx="67">
                  <c:v>2402</c:v>
                </c:pt>
                <c:pt idx="68">
                  <c:v>2471</c:v>
                </c:pt>
                <c:pt idx="69">
                  <c:v>2801</c:v>
                </c:pt>
                <c:pt idx="70">
                  <c:v>3136</c:v>
                </c:pt>
                <c:pt idx="71">
                  <c:v>3215</c:v>
                </c:pt>
                <c:pt idx="72">
                  <c:v>4549</c:v>
                </c:pt>
                <c:pt idx="73">
                  <c:v>5041</c:v>
                </c:pt>
                <c:pt idx="74">
                  <c:v>6745</c:v>
                </c:pt>
                <c:pt idx="75">
                  <c:v>7969</c:v>
                </c:pt>
                <c:pt idx="76">
                  <c:v>8098</c:v>
                </c:pt>
                <c:pt idx="77">
                  <c:v>9477</c:v>
                </c:pt>
                <c:pt idx="78">
                  <c:v>11713</c:v>
                </c:pt>
                <c:pt idx="79">
                  <c:v>14675</c:v>
                </c:pt>
                <c:pt idx="80">
                  <c:v>21940</c:v>
                </c:pt>
                <c:pt idx="81">
                  <c:v>24030</c:v>
                </c:pt>
                <c:pt idx="82">
                  <c:v>34960</c:v>
                </c:pt>
                <c:pt idx="83">
                  <c:v>55865</c:v>
                </c:pt>
                <c:pt idx="84">
                  <c:v>99595</c:v>
                </c:pt>
              </c:numCache>
            </c:numRef>
          </c:xVal>
          <c:yVal>
            <c:numRef>
              <c:f>FastTrans!$D$3:$D$400</c:f>
              <c:numCache>
                <c:formatCode>General</c:formatCode>
                <c:ptCount val="398"/>
                <c:pt idx="0">
                  <c:v>2.07142857142857</c:v>
                </c:pt>
                <c:pt idx="1">
                  <c:v>2.02127659574468</c:v>
                </c:pt>
                <c:pt idx="2">
                  <c:v>1.72727272727273</c:v>
                </c:pt>
                <c:pt idx="3">
                  <c:v>2</c:v>
                </c:pt>
                <c:pt idx="4">
                  <c:v>1</c:v>
                </c:pt>
                <c:pt idx="5">
                  <c:v>4.2</c:v>
                </c:pt>
                <c:pt idx="6">
                  <c:v>1</c:v>
                </c:pt>
                <c:pt idx="7">
                  <c:v>9</c:v>
                </c:pt>
                <c:pt idx="8">
                  <c:v>11.3333333333333</c:v>
                </c:pt>
                <c:pt idx="9">
                  <c:v>1</c:v>
                </c:pt>
                <c:pt idx="10">
                  <c:v>1</c:v>
                </c:pt>
                <c:pt idx="11">
                  <c:v>6.33333333333333</c:v>
                </c:pt>
                <c:pt idx="12">
                  <c:v>8.5</c:v>
                </c:pt>
                <c:pt idx="13">
                  <c:v>9</c:v>
                </c:pt>
                <c:pt idx="14">
                  <c:v>6.33333333333333</c:v>
                </c:pt>
                <c:pt idx="15">
                  <c:v>1</c:v>
                </c:pt>
                <c:pt idx="16">
                  <c:v>16</c:v>
                </c:pt>
                <c:pt idx="17">
                  <c:v>17</c:v>
                </c:pt>
                <c:pt idx="18">
                  <c:v>9</c:v>
                </c:pt>
                <c:pt idx="19">
                  <c:v>1</c:v>
                </c:pt>
                <c:pt idx="20">
                  <c:v>16.5</c:v>
                </c:pt>
                <c:pt idx="21">
                  <c:v>6.33333333333333</c:v>
                </c:pt>
                <c:pt idx="22">
                  <c:v>16</c:v>
                </c:pt>
                <c:pt idx="23">
                  <c:v>1</c:v>
                </c:pt>
                <c:pt idx="24">
                  <c:v>17</c:v>
                </c:pt>
                <c:pt idx="25">
                  <c:v>16</c:v>
                </c:pt>
                <c:pt idx="26">
                  <c:v>16.5</c:v>
                </c:pt>
                <c:pt idx="27">
                  <c:v>17</c:v>
                </c:pt>
                <c:pt idx="28">
                  <c:v>32</c:v>
                </c:pt>
                <c:pt idx="29">
                  <c:v>17</c:v>
                </c:pt>
                <c:pt idx="30">
                  <c:v>17</c:v>
                </c:pt>
                <c:pt idx="31">
                  <c:v>8.5</c:v>
                </c:pt>
                <c:pt idx="32">
                  <c:v>17</c:v>
                </c:pt>
                <c:pt idx="33">
                  <c:v>16</c:v>
                </c:pt>
                <c:pt idx="34">
                  <c:v>24.5</c:v>
                </c:pt>
                <c:pt idx="35">
                  <c:v>16</c:v>
                </c:pt>
                <c:pt idx="36">
                  <c:v>17</c:v>
                </c:pt>
                <c:pt idx="37">
                  <c:v>16.5</c:v>
                </c:pt>
                <c:pt idx="38">
                  <c:v>17</c:v>
                </c:pt>
                <c:pt idx="39">
                  <c:v>17</c:v>
                </c:pt>
                <c:pt idx="40">
                  <c:v>32</c:v>
                </c:pt>
                <c:pt idx="41">
                  <c:v>16</c:v>
                </c:pt>
                <c:pt idx="42">
                  <c:v>17</c:v>
                </c:pt>
                <c:pt idx="43">
                  <c:v>16</c:v>
                </c:pt>
                <c:pt idx="44">
                  <c:v>17</c:v>
                </c:pt>
                <c:pt idx="45">
                  <c:v>33</c:v>
                </c:pt>
                <c:pt idx="46">
                  <c:v>32</c:v>
                </c:pt>
                <c:pt idx="47">
                  <c:v>32</c:v>
                </c:pt>
                <c:pt idx="48">
                  <c:v>48</c:v>
                </c:pt>
                <c:pt idx="49">
                  <c:v>48</c:v>
                </c:pt>
                <c:pt idx="50">
                  <c:v>94</c:v>
                </c:pt>
                <c:pt idx="51">
                  <c:v>32</c:v>
                </c:pt>
                <c:pt idx="52">
                  <c:v>79</c:v>
                </c:pt>
                <c:pt idx="53">
                  <c:v>48</c:v>
                </c:pt>
                <c:pt idx="54">
                  <c:v>235</c:v>
                </c:pt>
                <c:pt idx="55">
                  <c:v>63</c:v>
                </c:pt>
                <c:pt idx="56">
                  <c:v>95</c:v>
                </c:pt>
                <c:pt idx="57">
                  <c:v>126</c:v>
                </c:pt>
                <c:pt idx="58">
                  <c:v>110</c:v>
                </c:pt>
                <c:pt idx="59">
                  <c:v>111</c:v>
                </c:pt>
                <c:pt idx="60">
                  <c:v>126</c:v>
                </c:pt>
                <c:pt idx="61">
                  <c:v>125</c:v>
                </c:pt>
                <c:pt idx="62">
                  <c:v>188</c:v>
                </c:pt>
                <c:pt idx="63">
                  <c:v>157</c:v>
                </c:pt>
                <c:pt idx="64">
                  <c:v>453</c:v>
                </c:pt>
                <c:pt idx="65">
                  <c:v>515</c:v>
                </c:pt>
                <c:pt idx="66">
                  <c:v>1342</c:v>
                </c:pt>
                <c:pt idx="67">
                  <c:v>812</c:v>
                </c:pt>
                <c:pt idx="68">
                  <c:v>656</c:v>
                </c:pt>
                <c:pt idx="69">
                  <c:v>718</c:v>
                </c:pt>
                <c:pt idx="70">
                  <c:v>734</c:v>
                </c:pt>
                <c:pt idx="71">
                  <c:v>750</c:v>
                </c:pt>
                <c:pt idx="72">
                  <c:v>1078</c:v>
                </c:pt>
                <c:pt idx="73">
                  <c:v>1420</c:v>
                </c:pt>
                <c:pt idx="74">
                  <c:v>2014</c:v>
                </c:pt>
                <c:pt idx="75">
                  <c:v>2123</c:v>
                </c:pt>
                <c:pt idx="76">
                  <c:v>3924.5</c:v>
                </c:pt>
                <c:pt idx="77">
                  <c:v>2263</c:v>
                </c:pt>
                <c:pt idx="78">
                  <c:v>3526</c:v>
                </c:pt>
                <c:pt idx="79">
                  <c:v>3448</c:v>
                </c:pt>
                <c:pt idx="80">
                  <c:v>9922</c:v>
                </c:pt>
                <c:pt idx="81">
                  <c:v>19751</c:v>
                </c:pt>
                <c:pt idx="82">
                  <c:v>9252</c:v>
                </c:pt>
                <c:pt idx="83">
                  <c:v>65350</c:v>
                </c:pt>
                <c:pt idx="84">
                  <c:v>25570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141656"/>
        <c:axId val="2481357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FastTrans!$E$2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:tx>
                <c:spPr>
                  <a:ln w="50800" cap="rnd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ysDot"/>
                    <a:round/>
                  </a:ln>
                </c:spPr>
                <c:marker>
                  <c:symbol val="none"/>
                </c:marker>
                <c:dLbls>
                  <c:delete val="1"/>
                </c:dLbls>
                <c:xVal>
                  <c:numRef>
                    <c:numCache>
                      <c:formatCode>General</c:formatCode>
                      <c:ptCount val="39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15</c:v>
                      </c:pt>
                      <c:pt idx="14">
                        <c:v>17</c:v>
                      </c:pt>
                      <c:pt idx="15">
                        <c:v>18</c:v>
                      </c:pt>
                      <c:pt idx="16">
                        <c:v>19</c:v>
                      </c:pt>
                      <c:pt idx="17">
                        <c:v>20</c:v>
                      </c:pt>
                      <c:pt idx="18">
                        <c:v>21</c:v>
                      </c:pt>
                      <c:pt idx="19">
                        <c:v>22</c:v>
                      </c:pt>
                      <c:pt idx="20">
                        <c:v>23</c:v>
                      </c:pt>
                      <c:pt idx="21">
                        <c:v>24</c:v>
                      </c:pt>
                      <c:pt idx="22">
                        <c:v>25</c:v>
                      </c:pt>
                      <c:pt idx="23">
                        <c:v>26</c:v>
                      </c:pt>
                      <c:pt idx="24">
                        <c:v>33</c:v>
                      </c:pt>
                      <c:pt idx="25">
                        <c:v>34</c:v>
                      </c:pt>
                      <c:pt idx="26">
                        <c:v>38</c:v>
                      </c:pt>
                      <c:pt idx="27">
                        <c:v>39</c:v>
                      </c:pt>
                      <c:pt idx="28">
                        <c:v>40</c:v>
                      </c:pt>
                      <c:pt idx="29">
                        <c:v>43</c:v>
                      </c:pt>
                      <c:pt idx="30">
                        <c:v>44</c:v>
                      </c:pt>
                      <c:pt idx="31">
                        <c:v>45</c:v>
                      </c:pt>
                      <c:pt idx="32">
                        <c:v>46</c:v>
                      </c:pt>
                      <c:pt idx="33">
                        <c:v>47</c:v>
                      </c:pt>
                      <c:pt idx="34">
                        <c:v>50</c:v>
                      </c:pt>
                      <c:pt idx="35">
                        <c:v>52</c:v>
                      </c:pt>
                      <c:pt idx="36">
                        <c:v>54</c:v>
                      </c:pt>
                      <c:pt idx="37">
                        <c:v>60</c:v>
                      </c:pt>
                      <c:pt idx="38">
                        <c:v>64</c:v>
                      </c:pt>
                      <c:pt idx="39">
                        <c:v>66</c:v>
                      </c:pt>
                      <c:pt idx="40">
                        <c:v>67</c:v>
                      </c:pt>
                      <c:pt idx="41">
                        <c:v>70</c:v>
                      </c:pt>
                      <c:pt idx="42">
                        <c:v>75</c:v>
                      </c:pt>
                      <c:pt idx="43">
                        <c:v>78</c:v>
                      </c:pt>
                      <c:pt idx="44">
                        <c:v>79</c:v>
                      </c:pt>
                      <c:pt idx="45">
                        <c:v>80</c:v>
                      </c:pt>
                      <c:pt idx="46">
                        <c:v>86</c:v>
                      </c:pt>
                      <c:pt idx="47">
                        <c:v>134</c:v>
                      </c:pt>
                      <c:pt idx="48">
                        <c:v>153</c:v>
                      </c:pt>
                      <c:pt idx="49">
                        <c:v>160</c:v>
                      </c:pt>
                      <c:pt idx="50">
                        <c:v>177</c:v>
                      </c:pt>
                      <c:pt idx="51">
                        <c:v>185</c:v>
                      </c:pt>
                      <c:pt idx="52">
                        <c:v>186</c:v>
                      </c:pt>
                      <c:pt idx="53">
                        <c:v>198</c:v>
                      </c:pt>
                      <c:pt idx="54">
                        <c:v>222</c:v>
                      </c:pt>
                      <c:pt idx="55">
                        <c:v>229</c:v>
                      </c:pt>
                      <c:pt idx="56">
                        <c:v>307</c:v>
                      </c:pt>
                      <c:pt idx="57">
                        <c:v>314</c:v>
                      </c:pt>
                      <c:pt idx="58">
                        <c:v>410</c:v>
                      </c:pt>
                      <c:pt idx="59">
                        <c:v>417</c:v>
                      </c:pt>
                      <c:pt idx="60">
                        <c:v>481</c:v>
                      </c:pt>
                      <c:pt idx="61">
                        <c:v>526</c:v>
                      </c:pt>
                      <c:pt idx="62">
                        <c:v>595</c:v>
                      </c:pt>
                      <c:pt idx="63">
                        <c:v>653</c:v>
                      </c:pt>
                      <c:pt idx="64">
                        <c:v>762</c:v>
                      </c:pt>
                      <c:pt idx="65">
                        <c:v>865</c:v>
                      </c:pt>
                      <c:pt idx="66">
                        <c:v>2065</c:v>
                      </c:pt>
                      <c:pt idx="67">
                        <c:v>2402</c:v>
                      </c:pt>
                      <c:pt idx="68">
                        <c:v>2471</c:v>
                      </c:pt>
                      <c:pt idx="69">
                        <c:v>2801</c:v>
                      </c:pt>
                      <c:pt idx="70">
                        <c:v>3136</c:v>
                      </c:pt>
                      <c:pt idx="71">
                        <c:v>3215</c:v>
                      </c:pt>
                      <c:pt idx="72">
                        <c:v>4549</c:v>
                      </c:pt>
                      <c:pt idx="73">
                        <c:v>5041</c:v>
                      </c:pt>
                      <c:pt idx="74">
                        <c:v>6745</c:v>
                      </c:pt>
                      <c:pt idx="75">
                        <c:v>7969</c:v>
                      </c:pt>
                      <c:pt idx="76">
                        <c:v>8098</c:v>
                      </c:pt>
                      <c:pt idx="77">
                        <c:v>9477</c:v>
                      </c:pt>
                      <c:pt idx="78">
                        <c:v>11713</c:v>
                      </c:pt>
                      <c:pt idx="79">
                        <c:v>14675</c:v>
                      </c:pt>
                      <c:pt idx="80">
                        <c:v>21940</c:v>
                      </c:pt>
                      <c:pt idx="81">
                        <c:v>24030</c:v>
                      </c:pt>
                      <c:pt idx="82">
                        <c:v>34960</c:v>
                      </c:pt>
                      <c:pt idx="83">
                        <c:v>55865</c:v>
                      </c:pt>
                      <c:pt idx="84">
                        <c:v>99595</c:v>
                      </c:pt>
                    </c:numCache>
                  </c:numRef>
                </c:xVal>
                <c:yVal>
                  <c:numRef>
                    <c:numCache>
                      <c:formatCode>General</c:formatCode>
                      <c:ptCount val="398"/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48141656"/>
        <c:scaling>
          <c:orientation val="minMax"/>
          <c:max val="100000"/>
          <c:min val="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Transitions</a:t>
                </a:r>
                <a:endParaRPr lang="en-US" sz="1600"/>
              </a:p>
            </c:rich>
          </c:tx>
          <c:layout>
            <c:manualLayout>
              <c:xMode val="edge"/>
              <c:yMode val="edge"/>
              <c:x val="0.708400725662045"/>
              <c:y val="0.5865847530489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8135776"/>
        <c:crosses val="autoZero"/>
        <c:crossBetween val="midCat"/>
      </c:valAx>
      <c:valAx>
        <c:axId val="248135776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Seconds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8141656"/>
        <c:crosses val="autoZero"/>
        <c:crossBetween val="midCat"/>
        <c:dispUnits>
          <c:builtInUnit val="thousands"/>
        </c:dispUnits>
      </c:valAx>
    </c:plotArea>
    <c:legend>
      <c:legendPos val="b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200" b="1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70235167677"/>
          <c:y val="0.0884387426552101"/>
          <c:w val="0.808945871571883"/>
          <c:h val="0.622716170895305"/>
        </c:manualLayout>
      </c:layout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times!$A$1:$A$11</c:f>
              <c:numCache>
                <c:formatCode>General</c:formatCode>
                <c:ptCount val="11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</c:numCache>
            </c:numRef>
          </c:cat>
          <c:val>
            <c:numRef>
              <c:f>times!$B$1:$B$11</c:f>
              <c:numCache>
                <c:formatCode>General</c:formatCode>
                <c:ptCount val="11"/>
                <c:pt idx="0">
                  <c:v>62</c:v>
                </c:pt>
                <c:pt idx="1">
                  <c:v>282</c:v>
                </c:pt>
                <c:pt idx="2">
                  <c:v>1000</c:v>
                </c:pt>
                <c:pt idx="3">
                  <c:v>4000</c:v>
                </c:pt>
                <c:pt idx="4">
                  <c:v>15750</c:v>
                </c:pt>
                <c:pt idx="5">
                  <c:v>57031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76907928"/>
        <c:axId val="376909104"/>
      </c:lineChart>
      <c:catAx>
        <c:axId val="376907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length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6909104"/>
        <c:crossesAt val="0"/>
        <c:auto val="1"/>
        <c:lblAlgn val="ctr"/>
        <c:lblOffset val="100"/>
        <c:noMultiLvlLbl val="0"/>
      </c:catAx>
      <c:valAx>
        <c:axId val="37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IsMatch</a:t>
                </a:r>
                <a:r>
                  <a:rPr lang="en-US" baseline="0"/>
                  <a:t> time in ms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6907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times!$A$1:$A$27</c:f>
              <c:numCache>
                <c:formatCode>General</c:formatCode>
                <c:ptCount val="27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  <c:pt idx="5">
                  <c:v>17</c:v>
                </c:pt>
              </c:numCache>
            </c:numRef>
          </c:cat>
          <c:val>
            <c:numRef>
              <c:f>times!$B$1:$B$27</c:f>
              <c:numCache>
                <c:formatCode>General</c:formatCode>
                <c:ptCount val="27"/>
                <c:pt idx="0">
                  <c:v>62</c:v>
                </c:pt>
                <c:pt idx="1">
                  <c:v>282</c:v>
                </c:pt>
                <c:pt idx="2">
                  <c:v>1000</c:v>
                </c:pt>
                <c:pt idx="3">
                  <c:v>4000</c:v>
                </c:pt>
                <c:pt idx="4">
                  <c:v>15750</c:v>
                </c:pt>
                <c:pt idx="5">
                  <c:v>57031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76908320"/>
        <c:axId val="376910280"/>
      </c:lineChart>
      <c:catAx>
        <c:axId val="376908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length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6910280"/>
        <c:crosses val="autoZero"/>
        <c:auto val="1"/>
        <c:lblAlgn val="ctr"/>
        <c:lblOffset val="100"/>
        <c:noMultiLvlLbl val="0"/>
      </c:catAx>
      <c:valAx>
        <c:axId val="376910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IsMatch time in ms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273972602739726"/>
              <c:y val="0.3245986439195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690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14T17:27:02.247" idx="1">
    <p:pos x="10" y="10"/>
    <p:text/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147480000" units="dev"/>
        </inkml:traceFormat>
        <inkml:channelProperties>
          <inkml:channelProperty channel="X" name="resolution" value="0.0193125019674611" units="cm"/>
          <inkml:channelProperty channel="Y" name="resolution" value="0.01933333256" units="cm"/>
          <inkml:channelProperty channel="T" name="resolution" value="28.34646" units="1/dev"/>
        </inkml:channelProperties>
      </inkml:inkSource>
      <inkml:timestamp xml:id="ts0" timeString="2016-08-29T19:53: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18351 11494 0,'-21'0'63,"42"0"-32,0 0-31,22-22 16,-43 1-16,42 21 31,-42-21-31,42 0 31,-20 21-31,-1 0 78,0-21-62,-21 0-16,21 21 16,21-22-1,-20 22 1,-1 0-16,0-42 15,0 42 1,0 0 0,22 0-1,-22-21 1,0 0 46,0 21-46,21 0 0,-20-21-1,-1 21 48,0 0-48,0 0 17,0 0-17,0 0 1,1 0 0,20 0-1,-21 0 32,0 0-31,0 0-1,-21-22-15,43 22 0,-22 0 94,0 0-63,0 0 47,0 0-62,1 22 0,-1 20-1,0-21 17,0 21-1,0-42 0,0 22-15,-21-1-16,22-21 31,20 21-31,-42 0 31,21-21 32,0 21-63,0 0 47,1-21-16,-1 22 0,0-22-15,0 21-1,0-21-15,0 0 47,1 0-16,20 21-15,-21-21 15,0 0 16,0 21-31,1-21 78,-1 0 202,0 0-217,0 21-64,0 0 423,-21 22-266,0-1-47,0-21-47,0 0 94,0 1-157,0-1 79,0 21-63,-21-42 16,0 21-16,21 0 219,-21-21-218,0 22-1,-1-1-16,1-21 17,0 21-32,0-21 15,-21 0-15,-22 21 16,64 0 0,-21-21-1,0 0 1,-22 0-1,22 0 17,0 0-32,0 0 93,0 0-77,0 0 0,-1 0 15,1 0-31,0 0 16,0 0-1,0 0 16,0 0-15,-1 0 140,1 0-124,-21 0-1,21 0-16,-22 0-15,1 0 16,21 0 15,0 0-15,-43 0 0,1 0 15,42 0-16,-22-21-15,22 21 16,0 0 0,0 0-1,0-21-15,-1 21 16,1 0 0,0 0-16,0-21 31,0 21-16,-22-21 64,22-1-33,0 22-30,0-63 0,0 63 15,0-21-15,21 0-1,-22 21 1,1 0-1,0-22 64,-21 1-79,21 21 93,-1-21-93,22 0 125,0 0-31,0 0-78,0-43 31,22 43-16,-22-21-16,21 42 1,0 0 0,0 0-1,0-22 1,0 22 0,22 0-16,-43-21 15,21 21-15,21 0 16,1 0-16,-22 0 15,21 0 1,0 0 0,-20 0-16,-1 0 15,0 0-15,0 0 16,0 0-16,0 0 16,22 0 15,-22 0 31,0 0-46,0 0-16,0 0 16,1 21-1,20-21 1,21 22-1,-63-1-15,22-21 16,20 0-16,-42 42 16,21-42-16,0 0 15,-21 21-15,21-21 16,22 0 0,-22 0-1,0 0 63,0 0-62,0 0 0,1 0-1,-1 21 173,-21 1-157,-21-1-15,-1 0 30,1 0-14,0 0-17,0-21 1,0 0-16,0 0 31,-1 0-31,-20 21 16,21-21-16,-43 0 15,43 0 1,0 22-16,0-22 16,0 0-1,-22 0 1,22 0 15,0 0-15,0 0-16,0 0 15,0 0 95,-1 0-32,1 0 234,-21-22-296,21 1-16,0 21 16,-1 0-16,22-21 125,-21 21-32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147480000" units="dev"/>
        </inkml:traceFormat>
        <inkml:channelProperties>
          <inkml:channelProperty channel="X" name="resolution" value="0.0193125019674611" units="cm"/>
          <inkml:channelProperty channel="Y" name="resolution" value="0.01933333256" units="cm"/>
          <inkml:channelProperty channel="T" name="resolution" value="28.34646" units="1/dev"/>
        </inkml:channelProperties>
      </inkml:inkSource>
      <inkml:timestamp xml:id="ts0" timeString="2016-08-29T19:53:40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20129 11642 0,'21'0'172,"1"0"-156,-1 0 15,0 0-31,21 0 109,-21 0 32,1 0 62,-1 21-203,0-21 594,0-21-422,0 21-157,-21 21 267,-21-21-235,0 21-47,0 0 31,-22-21-16,43 21 1,-21-21 0,0 22-1,-21-1 17,21-21 233,-1 0-218,1 21 187,0-21-140,0 0 172,0 21-188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147480000" units="dev"/>
        </inkml:traceFormat>
        <inkml:channelProperties>
          <inkml:channelProperty channel="X" name="resolution" value="0.0193125019674611" units="cm"/>
          <inkml:channelProperty channel="Y" name="resolution" value="0.01933333256" units="cm"/>
          <inkml:channelProperty channel="T" name="resolution" value="28.34646" units="1/dev"/>
        </inkml:channelProperties>
      </inkml:inkSource>
      <inkml:timestamp xml:id="ts0" timeString="2016-08-29T19:54: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20235 11240 0,'21'21'94,"-21"0"31,0 0-15,0 21-32,21-42 328,1 0-265,-1 0-95,0 0 189,0 0-220,-21-21 517,-21 21-454,0 0 16,21-21-79,-21 21 126,-1 0-63,1-21 0,0 21 47,0-21-109,0 21 656,21 21-501,0 0 329,0 21-140,21-42-282,0 0-62,0 0 171,0 0-93,1 0-47,-1 0 421</inkml:trace>
  <inkml:trace contextRef="#ctx0" brushRef="#br1">19452 10986 0,'21'0'94,"0"0"-47,0-22-32,22 22 17,-22 0-17,0 0 1,0 0 15,0 0 0,1 0 16,-1 0-15,21 0 30,-21 0-31,0 0-31,1 0 16,-1 0 15,0 0 16,0 0 0,0 0 31,0 0 31,1 43-93,20-22 0,-21 0 15,-21 0-15,21-21-1,0 21 1,-21 1-1,0-1 1,22 0 0,-1-21-1,0 0 48,0 21 312,-21 0-297,0 0 47,0 22-94,0-22 32,-21 0-32,21 0-15,-21-21 109,0 0-47,-1 0-63,1-21 48,0 21-63,-42-21 31,63 0-31,-22 21 47,1 0-31,0-21-1,0 21 1,0 0-1,-22-22 79,1 1 47,21 0-110,0 0 47,-22 0-31,43 0-31,-42 21 171,21-22-124,0 22-1,0 0-46,-22 0 78,43-21 93,0 0-140,0-21 15,0 21 95,0-1-142,43 22 17,-1 0 30,-21 0-31,0 0-15,0 0 109,1 0-94,-1 0-15,0 0-1,0 0-15,21 0 32,-20 0-17,-1 43 17,0-43-17,-21 21 1,21 0-1,0-21 1,0 0 0,1 21 15,-1-21 0,0 0 0,0 21 126,0-21-142,-21 22 32,21-1-31,1-21 15,-1 0-15,0 21-1,0-21 1,-21 21 171,0 0-155,-21-21-17,-21 21 17,20 22 296,-20-43-313,21 0 32,0 0-31,0 0 15,-1 0-15,1 0 31,0 0-32,0-21 63,0-1-78,0 22 32,21-21-32,-22 0 31,1 21-16,0-21 17,0 0-17,0 21 1,21-21-16,0-1 16,-21 22-1,-1-21 79,1 21-47,0 0-32,0 0 48,0 0-32,0 0 94,21-42-47,0 21 63,21 21-125,0-21-16,0 21 15,0 0 1,0 0-1,22-22 95,-22 22-95,0 0 17,0 0-17,0 0 95,1 0-63,-1 43-16,0-43 31,0 21-30,0-21-32,22 0 31,-22 21-31,0-21 31,0 21-31,0-21 47,0 21-31,1 1 109,-22-1-79,0 0 64,0 0-79,-22-21-15,1 0-1,0 0 48,0 0-48,0 0 32,-22 0-31,22 0 15,0 0-31,0 0 250,0-21-234,21 0 62,-21 0-62,-1-1 30,1 22 17,-21 0-63,21 0 141,0 0-141,-1 0 31,1 0 31,0 0-46,0 0 0,0-21-1,0 0 110,21-21-78,0 21 203,0-1-234,21 22 15,0 0-15,0 0-16,0 0 15,0 0 1,1 0-1,-1 0 1,0 0-16,21 0 16,-21 0 187,1 0-156,-22 43-32,21-43 1,21 21 15,-21-21 47,0 21-78,1 0 47,-1 0 0,-21 1 187,0-1-218,-21 0 15,-43-21-15,43 0 0,0 0-1,0 0 79,-1 0 0,1 0-1,21-21-77,0 0 62,-42 21-62,21 0 15,0 0 47,-1-22 78,1 22-140,21-21 0,-21 21-1,0 0-15,0 0 16,21-21-16,-43-21 16,65 42 187,-22-21-203,21 21 31,0 0 0,0 0-15,0-22 78,0 22-32,1 0-62,-1 0 16,0 0 15,0 0 31,-21 43 1,0-22-63,21 0 62,0-21 79,-21 21-125,22-21-1,-1 0 1,-21 21 0,21-21-16,0 0 15,-21 22 16,21-22 1,0 0-17,1 0-15,-1 0 16,0 21 0,0-21-1,0 0 376,-21 21-157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0.0352500053756258" units="cm"/>
          <inkml:channelProperty channel="Y" name="resolution" value="0.0353333293288893" units="cm"/>
        </inkml:channelProperties>
      </inkml:inkSource>
      <inkml:timestamp xml:id="ts0" timeString="2012-04-30T21:18: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17060 14035,'21'0,"0"0,22 0,-22 0,0 0,0 0,0 0,1-22,20 22,-21 0,0 0,0 0,1-22,-1 22,21 0,-21-21,0 21,1 0,-1 0,42 0,-42 0,1 0,-1 0,0-21,21 21,-21 0,1 0,-1 0,0 0,42 0,-41 0,20 0,-21 0,21 0,-20 0,-1 0,0 0,0 0,0 0,22 0,-1 0,21 0,-41 0,-1 0,0 0,0 0,21 0,-20 0,-1 0,0 0,0 0,0 0,22 0,-22 0,21 0,-21 21,22-21,-22 0,0 0,0 0,0 0,43 0,-43 0,0 0,0 0,0 0,22 0,-22 0,0 0,0 0,0 0,1 0,41 0,-42 0,0 0,1 0,20 0,-21 0,0 0,0 0,1 0,-1 0,21 0,-21 0,0 0,1 0,-1 0,0 0,21 0,-21 0,22 0,-22 0,0 0,21 0,-20 0,-1 0,0 0,0 0,0 0,22 0,-22 0,0 0,0 0,0 0,0 0,22 0,-22 0,0 0,0 0,0 0,43 0,-43 0,0 0,43 0,-43 0,0 0,0 0,0 0,1 0,20 0,-21 0,0 0,0 0,1 0,-1 0,42 0,-42 0,1 0,41 0,-21 0,-20 0,20 0,-21 0,0 0,0 0,1 0,-1 0,21 0,-21 0,0 0,1 0,-1 0,0 0,21 0,-21 0,1 0,-1 0,0 0,0 0,21 0,-20 0,-1 0,0 0,0 0,0 0,22 0,-1 0,-21 0,0 0,22 0,-22 0,0 0,0 0,0 0,0 0,22 0,-22 21,0-21,0 0,0 0,1 0,20 0,-21 0,0 0,0 0,1 0,41 0,-21 0,1 0,-1 0,22 44,-43-44,0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0.0352500053756258" units="cm"/>
          <inkml:channelProperty channel="Y" name="resolution" value="0.0353333293288893" units="cm"/>
        </inkml:channelProperties>
      </inkml:inkSource>
      <inkml:timestamp xml:id="ts0" timeString="2012-04-30T21:18: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17229 14753,'22'0,"41"21,-42-21,0 0,1 0,-1 0,21 0,-21 22,0-22,1 0,-1 0,0 0,21 0,-21 0,1 0,-1 0,0 0,0 0,21 0,-20 0,-1 0,0 0,0 0,0 0,22 0,-22 0,0 0,21 0,1 0,-1 0,-21 0,0 0,0 0,22 0,-22 0,0 0,0 0,0 0,1 0,20 0,-21 0,0 0,0 0,1 0,-1 0,21 0,-21 0,0 0,1 0,41 0,-42 0,0 0,1 0,-1 0,0 0,42 0,1 0,-43 0,0 0,22 0,-22 0,42 0,-42 0,1 0,-1 0,21 0,-21 0,0 0,1 0,-1 0,0 0,21 0,-21 0,1 0,-1 0,0 0,0 0,21 0,-20 0,-1 0,0 0,0 0,0 0,22 0,-22 0,0 0,0 0,0 0,0 0,22 0,-22 0,21 0,-21 0,22 0,-22 0,0 0,0 0,0 0,1 0,20 0,-21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0.0352500053756258" units="cm"/>
          <inkml:channelProperty channel="Y" name="resolution" value="0.0353333293288893" units="cm"/>
        </inkml:channelProperties>
      </inkml:inkSource>
      <inkml:timestamp xml:id="ts0" timeString="2012-04-30T21:18: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20299 14774,'21'0,"0"0,0 0,0 0,22 0,-1 0,-21 0,21 0,-20 0,41 0,-42 0,0 0,1 0,20 0,-21 0,21 0,-20 0,20 0,-21 0,0 0,0 0,43 0,-43 0,0 0,0 0,1 0,-1 0,21 0,-21 0,0 0,1 0,-1 0,0 0,42 0,-41 0,20 0,0 0,-21 0,1 0,-1 0,0 0,0 0,21 0,-20 0,-1 0,0 0,42 0,-41 0,-1 0,0 0,0 0,0 0,43 0,-43 0,0 0,0 0,22 0,-22 0,0 0,0 0,0 0,0 0,22 0,-22 0,0 0,0 0,0 0,1 0,20 0,-21 0,0 0,0 0,43 0,-43 0,0 0,22 0,-22 0,21 0,-21 0,0 0,1 0,-1 0,0 0,21 0,-21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0.0352500053756258" units="cm"/>
          <inkml:channelProperty channel="Y" name="resolution" value="0.0353333293288893" units="cm"/>
        </inkml:channelProperties>
      </inkml:inkSource>
      <inkml:timestamp xml:id="ts0" timeString="2012-05-01T07:56: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11028 6138,'21'0,"0"0,21 0,1 0,-22 0,0 0,0 0,0 0,43 0,-43 0,0 0,0 0,0 0,22 0,-22 0,0 0,0 0,0 0,43 22,-43-22,21 0,22 0,-43 21,0-21,22 0,-22 0,21 42,22-21,-43-21,0 0,21 0,1 0,20 0,-42 0,0 0,1 0,-1 21,0-21,21 0,-21 0,1 0,-1 0,0 0,0 0,43 0,-43 0,0 0,0 0,21 0,1 0,-22 0,0 0,21 0,-20 0,-1 0,0 22,42-22,-41 42,-1-42,0 0,0 0,0 0,22 0,-22 0,21 21,-21-21,22 0,-1 0,-21 0,0 0,22 0,-22 0,0 0,0 0,0 0,0 0,43 0,-43 0,0 0,43 0,-43 0,0 0,0 0,0 0,22 0,-22 0,0 0,0 0,0 0,43 0,-43 0,0 0,0 0,1 0,-1 0,21 0,-21 0,22 0,-22 0,21 0,0 0,-20 0,-1 0,21 0,-21 0,0 0,22 0,-1 0,-21 0,22 0,-22 0,21 0,22 0,-22 0,0 0,22 0,-22 0,22 0,-43 0,42 0,-20 0,-22 0,42 0,-42 0,43 0,-22 0,-21 0,43 0,-22 0,22 0,-43 0,42 0,-20 0,-1 0,0 0,-20 0,41 0,-42 0,22 0,-22 0,42-42,-42 42,43-21,-1-1,-41-20,-1 21,0-21,0 20,0 22,22 0,-22-42,0 42,0 0,0 0,0-21,22 0,-64 0,-1 21,1 0,0 0,0 0,0 0,-22 0,1 0,-21 0,20 0,-20 0,42 0,-22 0,1 0,21 0,0 0,-1 0,-41 0,42 0,0 0,-1 0,-41 0,42 0,0 0,-1 0,1 0,0 0,-42 0,41 0,1 0,0 0,-21 0,21 0,-22 0,22 0,-21 0,21 0,-1 0,1 0,-42 0,42 0,-22 0,22 0,-42 0,20 0,1 0,0 0,20 0,1 0,-42 0,42 0,-1 0,-41 0,42 0,-22 0,22 0,-21 0,21 0,0 0,-22 0,1 0,21 0,0 0,-1 0,1 0,0 0,-21 0,21 0,-1 0,1 0,-42 0,42 0,-22 0,22 0,-21 0,21 0,-1 0,-20 0,0 0,-1 0,22 0,-42 0,20 0,-20 0,42 0,-43 0,43 0,-21 0,21 0,-1 0,-41 0,42 0,0 0,-43 0,43 0,0 0,-43 0,43 0,0 0,-21 0,-22 42,43-42,-21 0,20 0,1 0,0 0,-42 0,20 0,22 0,-42 0,41 0,1 0,0 0,0 0,-21 0,20 0,-20 0,21 0,-43 0,43 0,0 0,0 0,-21 0,-1 0,22 0,0 0,-21 0,20 0,1 0,0 0,0 0,0 0,-22 0,22 0,0 0,0 0,0 0,0 0,-22 0,22 0,0 0,0 0,0 0,-1 0,-20 0,0-21,21 21,-1 0,-20 0,21 0,0-21,0 21,-1 0,-41-22,42 22,0 0,-1-21,1-21,-21 21,42 0,0-1,0 1,21 0,0-21,0 42,1 0,-1 0,0 0,21 0,-21 0,1 0,-1 0,0 0,0 0,21 0,-20 0,-1 0,0 0,0 0,43 0,-43 0,0 0,0 0,0 21,0-21,22 0,-22 0,0 0,0 0,0 0,1 21,41-21,1 0,-43 0,21 0,-21 0,43 0,-22 0,0 0,1 0,-22 21,42-21,-20 0,20 0,-42 0,43 0,-43 0,0 0,22 0,-1 0,-21 0,0 0,0 0,1 0,-1 0,21 0,0 0,-20 0,-1 0,42 0,-42 0,43 0,-22 0,-21 0,1 0,20 0,0 0,-21 0,1 0,20 0,-21 0,0 0,22 0,-1 0,-21 0,21 0,-20 0,41 0,-42 0,0 0,1 0,20 0,-21 0,0 0,0 0,1 0,-1 0,0 0,42 0,1 0,-43 0,0 0,0 0,1 0,-1 0,21 0,-21 0,22 0,-22 0,42 0,-20 0,-1 0,0 0,-21 0,1 0,41 0,-42 0,0 0,43 0,-22 0,1 0,-22 0,21 0,-21 0,22 0,-22 0,0 0,0 0,0 0,0 0,43-42,-43 42,0 0,0 0,22-21,-22 21,0 0,0 0,0 0,1 0,20 0,-21 0,0-21,0 21,43 0,-43 0,0 0,22-22,-1 22,0 0,-21 0,43 0,-22 0,22 0,-43 0,0 0,21 0,-20 0,-1 0,0 0,0 0,0 0,43-21,-43 21,0 0,0 0,22 0,-1 0,-21 0,0 0,22 0,-22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147480000" units="dev"/>
        </inkml:traceFormat>
        <inkml:channelProperties>
          <inkml:channelProperty channel="X" name="resolution" value="0.0193125019674611" units="cm"/>
          <inkml:channelProperty channel="Y" name="resolution" value="0.01933333256" units="cm"/>
          <inkml:channelProperty channel="T" name="resolution" value="28.34646" units="1/dev"/>
        </inkml:channelProperties>
      </inkml:inkSource>
      <inkml:timestamp xml:id="ts0" timeString="2016-08-30T01:49: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7302 11218 0,'21'0'375,"22"0"-359,-22 0-16,21 0 15,-21 0-15,1 0 16,-1 0-16,0 0 15,21 0-15,-21 0 16,1 0-16,-1 0 16,0 0-1,21 0 1,1 0 0,-1 0-1,0 0 1,-21 0 31,22 0-32,-1 0 1,-21 0 31,0 0-32,22 0 17,-1 0-17,-21 0 1,22 0 46,-1 0 32,-21 0 531,0 0-625,22 0 16,-1 0-16,0 0 15,64 0-15,0 0 16,-21 0-16,-43 0 16,21 0-16,-41 0 15,-1 0 1,0 0-16,0 0 16,0 0 15,0 0-31,1 0 15,20 0-15,43 0 16,-64 0-16,42 0 16,-42 0-16,22 0 15,-22 0 1,0 0-16,0 0 16,22 0-16,-22 0 15,0 0 1,0 0-16,0 0 15,0 0-15,1 0 16,-1 0-16,21 0 16,0 0-1,22 0 1,-43 0-16,64 0 16,-22 0-16,-20 22 15,20-22-15,-42 0 16,43 0-1,-43 0-15,0 0 16,0 0 15,0 0-31,1 0 16,-1 0 0,0 0-1,0 0 1,0 0-16,0 0 0,1 0 15,41 0-15,-21 0 16,-20 0 0,-1 0-16,0 0 15,0 0 1,0 0 0,0 0-1,1 0 1,-1 0-1,-21 21-15,63-21 16,-20 0 0,62 21-16,-41-21 31,-43 0-15,0 0-16,0 0 15,22 0 1,-1 0-1,0 0 1,-20 0-16,-1 21 16,21-21-16,-21 0 15,22 0-15,-1 0 16,-21 0 0,21 0-1,22 0 1,-22 0-1,22 0-15,42 0 16,-64 0-16,21 0 16,-20 0-16,-1 0 15,-21 0-15,0 0 16,1 0 0,-1 0-1,21 0-15,-21 0 31,0 0-31,1 0 32,-1 0-17,0 0 1,0 0 0,0 0-1,0 0-15,1 0 16,-1 0-16,0 0 15,0 0-15,0 0 32,0 0-32,1 0 15,-1 0 1,0 0-16,0 0 16,0 0-16,43 0 15,-22 0 1,-21 0-16,22 0 0,-22 0 31,0 0-31,21 0 31,-21 0-15,1 0-16,-1 0 47,21 0-47,0 0 31,1 0-15,-22 0-1,0 0 1,0 0 15,0 0-31,1 0 16,41 0-16,-21 0 15,1 0-15,-1 0 16,0 0 0,-20 0-1,-1 0 1,0 0-16,0 0 31,0 0-31,0 0 16,1 0-16,-1 0 15,0 0-15,0 0 16,0 0-16,0 0 16,1 0-1,20 0-15,-21 0 0,21 0 16,1 0 0,-1 0-1,-21 0 1,0 0-1,1 0-15,-1 0 32,0 0-32,21 0 15,1 0-15,-1 0 16,0-21 0,-21 21-1,1-21 16,-1 21-31,0 0 32,0 0-32,0 0 15,0 0 1,1 0 0,20 0-1,0 0 1,-21 0-1,1 0 1,-1 0-16,0 0 16,0 0-16,0 0 15,43 0 1,-22 0-16,0 0 16,-20 0-16,41 0 15,-42 0-15,0 0 16,22 0-16,-22 0 15,0 0 1,0 0 0,0 0-1,22 0 1,-1 0 0,-21 0-1,22 0-15,-1 0 16,-21 0-1,0 0 1,22 0-16,-22 0 16,21 0-1,0 0 1,1 0 0,-22 0-16,0 0 15,21 0 1,-20 0-16,-1 0 15,0 0-15,0 0 32,0 0-32,0 0 15,1 0 1,-1 0 0,21 0-1,-21 0-15,0 0 0,22 0 16,20 0-16,-42 0 15,22 0-15,-1 0 16,-21 0-16,0 0 16,22 0-16,-22 0 15,21 0-15,-21 0 16,22 0 0,-1 0-16,0 0 15,-20 0-15,-1 0 16,42 0-1,-20 0 1,-1 0-16,0 0 16,22-43-16,-43 43 15,42 0 1,-20-21-16,41 21 16,-62 0-16,-1 0 15,21 0-15,-21 0 31,0 0-31,43 0 16,-22 0 0,1 0-1,-1 0-15,-21 0 16,21 0-16,-20 0 16,-1-21-16,21 21 15,-21 0 1,22 0-16,-22 0 31,0 0-15,0 0-16,0 0 15,22 0-15,20 0 16,-21 0 0,-20 0-1,20 0-15,0 0 16,-21 0-1,43 0-15,-43 0 16,21 0 0,1 0-16,20 0 15,1 0-15,-43 0 16,64 0-16,-43 0 16,0 0-16,-21 0 15,1 0-15,-1 0 16,42 0-16,-42 0 15,1 0-15,-1 0 32,0 0-17,0 0 1,0 0 0,0 0-16,43 0 15,-43 0-15,64 0 0,-43 0 16,-21 0-1,0 0-15,43 0 0,-43 0 16,0 0-16,22 0 16,20 0-1,-42 0 1,22 0-16,-22 0 16,21 0-16,-21 0 15,22 0 1,-1 0-1,0 0-15,1 0 16,-1 0-16,21 0 16,-20 0-16,20 0 15,1 0-15,-1 0 16,-20 0-16,20 0 16,1 0-16,-22 0 15,0 0 1,-21 0-16,22 0 15,-22 0-15,42 0 16,-20 0-16,20 0 16,-20 0-16,-1 0 15,0 0-15,1 0 16,41 0-16,-41 0 16,-1 0-16,0 0 15,-21 0-15,1 0 16,-1 0-16,0 0 15,0 0-15,43 0 16,-22 0 0,0 0 15,1 0-15,-22 0-16,0 0 15,21 0-15,1 0 16,20 0-1,-42 0-15,0 0 16,1 0-16,20 0 16,-21 0-16,21 0 15,-20 0-15,20-21 16,0 21-16,1 0 16,-22 0-16,21 0 15,-21 0-15,22 0 16,-1 0-16,-21 0 15,21 0-15,-20 0 16,20 0 0,21 0-1,-63-21-15,43 21 16,-1 0-16,-21 0 16,22 0-16,20 0 15,-21 0-15,43 0 16,21 0-16,-64-21 15,22 21-15,-43 0 16,21-22 0,-21 22-16,22 0 15,-22 0-15,0 0 16,21 0 0,1-21-16,-1 21 15,43-21-15,-43 21 16,0 0-16,22 0 15,-22 0-15,-21 0 16,1 0-16,-1 0 16,21 0-1,-21 0 1,0 0-16,1 0 0,41 0 16,-42 0-1,43 0-15,-22 0 16,0 0-1,-20 0 1,-1 0-16,0 0 16,0 0-16,43 0 15,-43 0 1,0 0 0,0 0 15,0 0-31,0 0 15,1 0-15,-1 0 16,0 0-16,21 0 16,-21 0-16,22 0 15,-22 0-15,0 0 16,0 0-16,22 0 16,-1 0-1,0 0 32,1 0-16,-22 0-15,0 0 15,0 0-15,21 0 15,-20 0 0,-1 0-15,0 0-16,0 0 16,0 0-1,0 0 1,22 0-16,-22 0 15,0 0 1,0 0 0,0 0-1,1 0-15,20 0 16,0 21 0,-21-21-1,-21 21 110,0 22-15,0-22-110,-42-21 15,21 42-15,-21-21 16,-1-21-16,22 0 15,0 22 1,0-1 281,-22-21-281,1 0-16,-21 0 15,-1 0-15,-21 0 16,1 0-16,20 0 15,-20 0-15,20 0 16,1 0-16,-1 0 16,43 0-16,-21 0 15,20 0-15,1 0 63,0 0-32,0 0-15,0 0 62,0 0-63,-1 0 32,1 0-47,-42 0 16,20 0 0,1 0-1,-21 0-15,41 0 16,-20 0-16,21 0 15,0 0-15,-22 0 16,22 0 0,0 0-1,0 0 1,0 0 0,0 0-16,-1 0 15,1 0 1,0 0-16,0 0 0,0 0 15,0 0-15,-1 0 16,1 0 0,0 0 15,0 0-15,-21 0-1,20 0 1,1 0-16,0 0 15,0 0-15,0 0 16,0 0-16,-1 0 16,1 0-16,0 0 15,-21 0 1,21 0-16,-22 0 16,1 0-16,0 0 15,20 0-15,1 0 16,0 0-16,-42 0 15,41 0-15,1 0 16,0 0 0,-21 0-16,21 0 15,-22 0-15,22 0 16,-21 0-16,21 0 16,-1 0-16,1 0 15,0 0 1,0 0 15,0 0-15,-22 0-1,1 0 1,-21 0 0,41 0-16,1 0 15,-21 0-15,21 0 16,-22 21-16,22-21 15,-21 0 1,0 0 0,20 0-16,-41 21 15,42-21-15,-43 21 16,22-21-16,0 0 16,-43 0-16,64 21 15,0-21-15,-1 0 16,1 0-16,0 0 15,0 0-15,0 22 16,0-22 0,-1 0-16,1 0 15,0 0-15,21 21 16,-21-21 0,0 0-1,0 21 48,-1-21-48,1 0 1,0 0 0,0 0 15,0 0-31,-43 0 15,43 0-15,0 0 16,0 0-16,0 0 16,-43 0-16,43 0 15,-21 0-15,20 0 16,1 0 0,0 0-16,0 0 15,-21 0-15,-1 0 16,22 0-1,-21 21-15,21-21 16,-1 0 0,-20 0-16,21 0 15,-21 0 1,-1 0 0,1 0-1,21 0 1,0 0-16,-1 0 15,1 0-15,-21 0 16,0 0-16,20 0 16,1 0-16,-21 0 15,21 0-15,-22 0 16,22 0 0,-21 0-16,21 0 15,-22 0 1,22 0-16,0 0 15,-21 0-15,21 0 16,-1 0 0,1 0-1,-21 0 1,0 0 0,20 0-1,1 0 1,0 0-1,0 0-15,0 0 16,0 0 0,-1 0-1,-20 0-15,21 0 16,0 0-16,-22 0 16,22 0-16,-63 0 15,20 0-15,1 0 16,20 0-16,-20 0 15,-1 0-15,22 0 16,-43 0-16,64 0 16,0 0-16,0 0 15,0 0-15,-1 0 16,1 0 0,0 0-1,0 0 1,-21 0-1,-22 0 1,22 0 0,21 0-16,-1 0 15,-20 0 1,0 0-16,-1 0 16,1 0-16,0 0 15,-1 0 1,1 0-1,0 0-15,21 0 16,-1 0-16,1 0 16,-21 0-16,0 0 31,20 0-15,-20 0-16,21 0 15,-43 0-15,43 0 16,-21 0-16,0 0 47,20 0-47,1 0 31,0 0-15,-21 0-1,-1 0 1,22 0-16,0 0 15,-21 0 1,-22 0-16,43 0 16,-42 0-16,-22 0 15,21 0 1,22 0-16,0-21 16,21 21-16,-22 0 15,22 0-15,0 0 16,-21-21-16,-1 21 15,1-21-15,21 21 16,0 0 0,-1 0-1,-20 0-15,0 0 16,21 0-16,-43 0 16,22-22-16,21 22 15,-43-21-15,43 21 16,0-21-16,-22 21 15,22 0 17,0 0-32,-21 0 15,-1 0 1,22 0 0,0 0-1,0 0-15,-43 0 16,43 0-16,0 0 15,-21 0-15,21 0 16,-22 0-16,22 0 16,-21 0-16,21 0 15,-22 0-15,1 0 16,21 0 15,0 0-31,-1 0 16,1 0-16,-42 0 15,20 0-15,22 0 16,-21 0-16,-22 0 16,43 0-1,-21 0-15,21 0 16,0 0-16,-22 0 16,1 0-1,0 0 16,20 0-15,1 0 0,-21 0 15,21 0-15,0 0-16,-22 0 15,22 0-15,0 0 16,0 0-1,0 0 17,-22 0-32,1 0 15,0 0 1,-1 0 0,22 0-16,-21 0 15,21 0-15,-1 0 16,-20 0-16,21 0 15,0 0 1,0 0 0,-22 0-16,1 0 15,21 0-15,0 0 16,-1 0 0,-20 0-1,0 0-15,-1 0 16,22 0-1,-21 0 1,21 0-16,0-21 16,-1 21-16,1 0 15,0 0-15,0 0 16,-21 0-16,20 0 16,-41 0-16,-1 0 15,43 0-15,-21 0 16,21 0-1,0 0-15,-1 0 16,-20-21 0,0 21-16,-1 0 15,-20 0-15,21 0 16,-22 0-16,-21 0 16,22 0-1,21 0 1,-1 0-1,1-21-15,21 21 16,-22 0-16,22 0 16,0-22-16,0 22 15,0 0-15,-22-21 16,1 21 0,21 0-16,-64 0 15,64-21 1,-42 21-16,20-21 15,22 21 1,0 0-16,0 0 63,0 0-63,-22 0 15,22 0-15,0-21 16,0 21-1,-22 0-15,22 0 16,0 0-16,-21 0 16,21 0-16,-43 0 15,43 0-15,0 0 16,-22 0-16,43-21 16,-63 21-16,-1 0 15,22 0 1,-64 0-1,64 0-15,-43 0 16,-42 0-16,64 0 16,-1 0-16,-20 0 15,20 0-15,1 0 16,-1-22-16,43 22 16,0 0-16,0 0 15,-1 0-15,1 0 16,-21 0-1,21 0 1,0 0-16,-1 0 16,1 0-1,0 0-15,0 0 32,0 0-1,0 0-16,-22 0-15,1 0 16,21 0 0,-22 0-1,22 0 1,0 0 0,0 0-16,0 0 15,-22 0-15,-41 0 16,41 0-1,-20 0-15,-22 0 16,64 0-16,0 0 16,0 22-16,0-22 15,-1 0-15,1 0 16,0 0-16,0 0 16,-21 0-1,20 0 79,1 0-94,-21 0 31,21 0-31,0 0 16,-1 0-1,1 0 17,0 0-32,0 0 31,0 0-31,0 0 16,-1 0-16,-20 0 31,21 0-16,21 21-15,-21-21 16,-22 0 0,-20 0-16,-1 0 15,1 0-15,-22 0 16,43 0-16,0 0 16,20 0-16,1 0 31,0 0-16,-21 0 1,21 0 0,-1 0-16,1 0 15,0 0-15,-21 0 16,21 0 15,-1 0 0,1 0 32,0 0-47,0 0-1,0 0-15,-43 0 16,22 0-16,21 0 15,0 0-15,-1 0 16,-20 0 15,21 21-15,-21-21-16,-22 0 16,1 0-16,20 0 15,1 0 1,21 0 31,0 0-32,-1 0-15,-20 42 16,21-42-16,0 0 16,-22 0 77,1 0-77,21 21-16,0-21 16,0 0 46,-1 0-46,1 0-1,0 22 1,-21-22 0,21 0-16,-1 0 15,1 0 1,21 21-16,-21-21 125,0 0-110,-21 0 32,20 0-31,-20 0-16,21 0 16,-21 0-16,20 0 15,1 0 1,0 0-1,0 0 17,0 0 46,0 0-63,-1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490C2B9-DB3F-4CCB-82CA-6209CEDEB718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CE1D4F2-A295-44EB-ABC8-2D52907C188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B866E-084F-4782-A1FC-A2826931AF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B866E-084F-4782-A1FC-A2826931AF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B866E-084F-4782-A1FC-A2826931AF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B866E-084F-4782-A1FC-A2826931AF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B866E-084F-4782-A1FC-A2826931AF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D65AE9-4C7D-4E4C-B6DC-21B2657ECE1F}" type="slidenum">
              <a:rPr lang="en-US"/>
            </a:fld>
            <a:endParaRPr lang="en-US"/>
          </a:p>
        </p:txBody>
      </p:sp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pPr algn="r"/>
            <a:fld id="{BA29E22A-D0BE-4A96-976C-C0463FB5B37D}" type="slidenum">
              <a:rPr lang="en-US" sz="1200">
                <a:latin typeface="Calibri" pitchFamily="34" charset="0"/>
              </a:rPr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3AD00-74D1-4E09-9E67-57A21632F7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3AD00-74D1-4E09-9E67-57A21632F7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3AD00-74D1-4E09-9E67-57A21632F7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467BB1-A271-417E-A0EB-A19EE94CAD63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280B1-B551-4FD1-BD76-C3A56C0C29B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6CA5-9D83-4019-A7FF-E11B4CA0366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9213-A070-409A-B799-D356F389C2E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73AC-577E-4909-8C06-0EA090E7FD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C457-A6B4-4B16-BB17-555E05D46C2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B38B-1948-4202-8793-450FF900A2F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510C-9606-4499-8D18-9B018A8A56B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8FEE-B6A3-4F8F-9AAC-10B9D427F7C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02DF-0528-48FD-AB34-39E28D4904C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3956-F731-4A59-94D0-754305B7A36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4B79-FEF2-4A5C-8AAE-557ACD57A0A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45A4-CB8F-4253-8D52-F03393A5A0F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785E9A-E967-4BAB-B98E-25B92D1DBFF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jpeg"/><Relationship Id="rId1" Type="http://schemas.openxmlformats.org/officeDocument/2006/relationships/image" Target="../media/image46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image" Target="../media/image46.jpe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0.xml.rels><?xml version="1.0" encoding="UTF-8" standalone="yes"?>
<Relationships xmlns="http://schemas.openxmlformats.org/package/2006/relationships"><Relationship Id="rId9" Type="http://schemas.openxmlformats.org/officeDocument/2006/relationships/comments" Target="../comments/comment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8.png"/><Relationship Id="rId6" Type="http://schemas.openxmlformats.org/officeDocument/2006/relationships/image" Target="../media/image77.png"/><Relationship Id="rId5" Type="http://schemas.openxmlformats.org/officeDocument/2006/relationships/image" Target="../media/image66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1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" Type="http://schemas.openxmlformats.org/officeDocument/2006/relationships/image" Target="../media/image79.png"/></Relationships>
</file>

<file path=ppt/slides/_rels/slide1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2.png"/><Relationship Id="rId11" Type="http://schemas.openxmlformats.org/officeDocument/2006/relationships/image" Target="../media/image101.png"/><Relationship Id="rId10" Type="http://schemas.openxmlformats.org/officeDocument/2006/relationships/image" Target="../media/image100.png"/><Relationship Id="rId1" Type="http://schemas.openxmlformats.org/officeDocument/2006/relationships/image" Target="../media/image91.png"/></Relationships>
</file>

<file path=ppt/slides/_rels/slide1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png"/><Relationship Id="rId8" Type="http://schemas.openxmlformats.org/officeDocument/2006/relationships/image" Target="../media/image109.png"/><Relationship Id="rId7" Type="http://schemas.openxmlformats.org/officeDocument/2006/relationships/image" Target="../media/image108.png"/><Relationship Id="rId6" Type="http://schemas.openxmlformats.org/officeDocument/2006/relationships/image" Target="../media/image94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13.png"/><Relationship Id="rId11" Type="http://schemas.openxmlformats.org/officeDocument/2006/relationships/image" Target="../media/image112.png"/><Relationship Id="rId10" Type="http://schemas.openxmlformats.org/officeDocument/2006/relationships/image" Target="../media/image111.png"/><Relationship Id="rId1" Type="http://schemas.openxmlformats.org/officeDocument/2006/relationships/image" Target="../media/image103.png"/></Relationships>
</file>

<file path=ppt/slides/_rels/slide1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4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1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://github.com/AutomataDotNet" TargetMode="External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rise4fun.com/Bek/c3j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3.xml"/><Relationship Id="rId4" Type="http://schemas.openxmlformats.org/officeDocument/2006/relationships/image" Target="../media/image29.png"/><Relationship Id="rId3" Type="http://schemas.openxmlformats.org/officeDocument/2006/relationships/customXml" Target="../ink/ink2.xml"/><Relationship Id="rId2" Type="http://schemas.openxmlformats.org/officeDocument/2006/relationships/image" Target="../media/image28.png"/><Relationship Id="rId1" Type="http://schemas.openxmlformats.org/officeDocument/2006/relationships/customXml" Target="../ink/ink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6.xml"/><Relationship Id="rId4" Type="http://schemas.openxmlformats.org/officeDocument/2006/relationships/image" Target="../media/image34.png"/><Relationship Id="rId3" Type="http://schemas.openxmlformats.org/officeDocument/2006/relationships/customXml" Target="../ink/ink5.xml"/><Relationship Id="rId2" Type="http://schemas.openxmlformats.org/officeDocument/2006/relationships/image" Target="../media/image33.png"/><Relationship Id="rId1" Type="http://schemas.openxmlformats.org/officeDocument/2006/relationships/customXml" Target="../ink/ink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rise4fun.com/Bek/ZH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rise4fun.com/Bek/nDx" TargetMode="External"/><Relationship Id="rId2" Type="http://schemas.openxmlformats.org/officeDocument/2006/relationships/image" Target="../media/image40.png"/><Relationship Id="rId1" Type="http://schemas.openxmlformats.org/officeDocument/2006/relationships/customXml" Target="../ink/ink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rise4fun.com/Bex/tutorial/guide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emf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customXml" Target="../ink/ink8.xml"/><Relationship Id="rId1" Type="http://schemas.openxmlformats.org/officeDocument/2006/relationships/image" Target="../media/image43.emf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e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rise4fun.com/Fast/tutorial/guide" TargetMode="External"/><Relationship Id="rId1" Type="http://schemas.openxmlformats.org/officeDocument/2006/relationships/hyperlink" Target="http://www.rise4fun.com/Bex/tutorial/guide" TargetMode="Externa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458200" cy="2971800"/>
          </a:xfrm>
        </p:spPr>
        <p:txBody>
          <a:bodyPr/>
          <a:lstStyle/>
          <a:p>
            <a:r>
              <a:rPr lang="en-US" sz="4000" b="1" i="1" dirty="0" smtClean="0"/>
              <a:t>Symbolic Finite Automata </a:t>
            </a:r>
            <a:br>
              <a:rPr lang="en-US" sz="4000" b="1" i="1" dirty="0" smtClean="0"/>
            </a:br>
            <a:r>
              <a:rPr lang="en-US" sz="4000" b="1" i="1" dirty="0" smtClean="0"/>
              <a:t>and M2L-str</a:t>
            </a:r>
            <a:r>
              <a:rPr lang="en-US" sz="4000" b="1" dirty="0" smtClean="0">
                <a:sym typeface="Symbol" panose="05050102010706020507" pitchFamily="18" charset="2"/>
              </a:rPr>
              <a:t>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10000"/>
            <a:ext cx="6096000" cy="9906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en-US" i="1" dirty="0" smtClean="0"/>
          </a:p>
          <a:p>
            <a:pPr fontAlgn="auto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-US" b="1" i="1" dirty="0" smtClean="0"/>
              <a:t>Margus Veanes</a:t>
            </a:r>
            <a:endParaRPr lang="en-US" b="1" i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66CA5-9D83-4019-A7FF-E11B4CA03662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876800"/>
            <a:ext cx="2857500" cy="82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Finite Automaton (SFA)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Alphabet is an </a:t>
            </a:r>
            <a:r>
              <a:rPr lang="en-US" b="1" i="1" dirty="0" smtClean="0"/>
              <a:t>effective Boolean Algebra A</a:t>
            </a:r>
            <a:endParaRPr lang="en-US" b="1" i="1" dirty="0" smtClean="0"/>
          </a:p>
          <a:p>
            <a:r>
              <a:rPr lang="en-US" dirty="0"/>
              <a:t>L</a:t>
            </a:r>
            <a:r>
              <a:rPr lang="en-US" dirty="0" smtClean="0"/>
              <a:t>abels are </a:t>
            </a:r>
            <a:r>
              <a:rPr lang="en-US" b="1" i="1" dirty="0" smtClean="0"/>
              <a:t>predicates over A</a:t>
            </a:r>
            <a:endParaRPr lang="en-US" b="1" i="1" dirty="0" smtClean="0"/>
          </a:p>
        </p:txBody>
      </p:sp>
      <p:sp>
        <p:nvSpPr>
          <p:cNvPr id="55" name="Oval 54"/>
          <p:cNvSpPr/>
          <p:nvPr/>
        </p:nvSpPr>
        <p:spPr>
          <a:xfrm>
            <a:off x="6247151" y="3071393"/>
            <a:ext cx="498074" cy="5294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</a:t>
            </a:r>
            <a:endParaRPr lang="en-US" sz="2400" dirty="0"/>
          </a:p>
        </p:txBody>
      </p:sp>
      <p:cxnSp>
        <p:nvCxnSpPr>
          <p:cNvPr id="56" name="Curved Connector 55"/>
          <p:cNvCxnSpPr>
            <a:stCxn id="57" idx="6"/>
            <a:endCxn id="55" idx="2"/>
          </p:cNvCxnSpPr>
          <p:nvPr/>
        </p:nvCxnSpPr>
        <p:spPr>
          <a:xfrm>
            <a:off x="3849625" y="3315436"/>
            <a:ext cx="2397526" cy="20671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7" name="Oval 56"/>
          <p:cNvSpPr/>
          <p:nvPr/>
        </p:nvSpPr>
        <p:spPr>
          <a:xfrm>
            <a:off x="3294401" y="3030051"/>
            <a:ext cx="555224" cy="5707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3945764" y="2835369"/>
            <a:ext cx="225531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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. </a:t>
            </a:r>
            <a:r>
              <a:rPr lang="en-US" sz="2400" dirty="0" smtClean="0"/>
              <a:t>'a' </a:t>
            </a:r>
            <a:r>
              <a:rPr lang="en-US" sz="2400" dirty="0"/>
              <a:t>≤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≤ </a:t>
            </a:r>
            <a:r>
              <a:rPr lang="en-US" sz="2400" dirty="0" smtClean="0"/>
              <a:t>'d'</a:t>
            </a:r>
            <a:r>
              <a:rPr lang="en-US" sz="2400" dirty="0" smtClean="0">
                <a:sym typeface="Symbol"/>
              </a:rPr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8175" y="3007305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 symbolic</a:t>
            </a:r>
            <a:r>
              <a:rPr lang="en-US" sz="2400" dirty="0" smtClean="0"/>
              <a:t> transition: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73207" y="5127186"/>
            <a:ext cx="2474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denotes</a:t>
            </a:r>
            <a:endParaRPr lang="en-US" sz="2400" dirty="0" smtClean="0"/>
          </a:p>
          <a:p>
            <a:r>
              <a:rPr lang="en-US" sz="2400" b="1" dirty="0" smtClean="0"/>
              <a:t>many concrete</a:t>
            </a:r>
            <a:endParaRPr lang="en-US" sz="2400" b="1" dirty="0" smtClean="0"/>
          </a:p>
          <a:p>
            <a:r>
              <a:rPr lang="en-US" sz="2400" dirty="0" smtClean="0"/>
              <a:t>transitions:</a:t>
            </a:r>
            <a:endParaRPr lang="en-US" sz="2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3319434" y="4879157"/>
            <a:ext cx="3450824" cy="1147001"/>
            <a:chOff x="3319434" y="4879157"/>
            <a:chExt cx="3450824" cy="1147001"/>
          </a:xfrm>
        </p:grpSpPr>
        <p:sp>
          <p:nvSpPr>
            <p:cNvPr id="43" name="Oval 42"/>
            <p:cNvSpPr/>
            <p:nvPr/>
          </p:nvSpPr>
          <p:spPr>
            <a:xfrm>
              <a:off x="6272184" y="5496730"/>
              <a:ext cx="498074" cy="5294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q</a:t>
              </a:r>
              <a:endParaRPr lang="en-US" sz="2400" dirty="0"/>
            </a:p>
          </p:txBody>
        </p:sp>
        <p:cxnSp>
          <p:nvCxnSpPr>
            <p:cNvPr id="44" name="Curved Connector 43"/>
            <p:cNvCxnSpPr>
              <a:stCxn id="45" idx="0"/>
              <a:endCxn id="43" idx="0"/>
            </p:cNvCxnSpPr>
            <p:nvPr/>
          </p:nvCxnSpPr>
          <p:spPr>
            <a:xfrm rot="16200000" flipH="1">
              <a:off x="5038462" y="4013972"/>
              <a:ext cx="41342" cy="2924175"/>
            </a:xfrm>
            <a:prstGeom prst="curvedConnector3">
              <a:avLst>
                <a:gd name="adj1" fmla="val -1081138"/>
              </a:avLst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319434" y="5455388"/>
              <a:ext cx="555224" cy="57076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</a:t>
              </a:r>
              <a:endParaRPr lang="en-US" sz="2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73687" y="4879157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'a'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74658" y="5557635"/>
            <a:ext cx="2397526" cy="369332"/>
            <a:chOff x="3874658" y="5557635"/>
            <a:chExt cx="2397526" cy="369332"/>
          </a:xfrm>
        </p:grpSpPr>
        <p:cxnSp>
          <p:nvCxnSpPr>
            <p:cNvPr id="58" name="Curved Connector 57"/>
            <p:cNvCxnSpPr>
              <a:stCxn id="45" idx="6"/>
              <a:endCxn id="43" idx="2"/>
            </p:cNvCxnSpPr>
            <p:nvPr/>
          </p:nvCxnSpPr>
          <p:spPr>
            <a:xfrm>
              <a:off x="3874658" y="5740773"/>
              <a:ext cx="2397526" cy="20671"/>
            </a:xfrm>
            <a:prstGeom prst="curvedConnector3">
              <a:avLst>
                <a:gd name="adj1" fmla="val 50000"/>
              </a:avLst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848654" y="5557635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'b'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793347" y="5248489"/>
            <a:ext cx="2551778" cy="369332"/>
            <a:chOff x="3793347" y="5248489"/>
            <a:chExt cx="2551778" cy="369332"/>
          </a:xfrm>
        </p:grpSpPr>
        <p:cxnSp>
          <p:nvCxnSpPr>
            <p:cNvPr id="51" name="Curved Connector 50"/>
            <p:cNvCxnSpPr>
              <a:stCxn id="45" idx="7"/>
              <a:endCxn id="43" idx="1"/>
            </p:cNvCxnSpPr>
            <p:nvPr/>
          </p:nvCxnSpPr>
          <p:spPr>
            <a:xfrm rot="16200000" flipH="1">
              <a:off x="5051592" y="4280730"/>
              <a:ext cx="35288" cy="2551778"/>
            </a:xfrm>
            <a:prstGeom prst="curvedConnector3">
              <a:avLst>
                <a:gd name="adj1" fmla="val -381903"/>
              </a:avLst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865811" y="5248489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'c'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793348" y="5912652"/>
            <a:ext cx="2551778" cy="369332"/>
            <a:chOff x="3793348" y="5912652"/>
            <a:chExt cx="2551778" cy="369332"/>
          </a:xfrm>
        </p:grpSpPr>
        <p:cxnSp>
          <p:nvCxnSpPr>
            <p:cNvPr id="59" name="Curved Connector 58"/>
            <p:cNvCxnSpPr>
              <a:stCxn id="45" idx="5"/>
              <a:endCxn id="43" idx="3"/>
            </p:cNvCxnSpPr>
            <p:nvPr/>
          </p:nvCxnSpPr>
          <p:spPr>
            <a:xfrm rot="16200000" flipH="1">
              <a:off x="5066209" y="4669708"/>
              <a:ext cx="6055" cy="2551778"/>
            </a:xfrm>
            <a:prstGeom prst="curvedConnector3">
              <a:avLst>
                <a:gd name="adj1" fmla="val 2901916"/>
              </a:avLst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873687" y="5912652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'd'</a:t>
              </a:r>
              <a:endParaRPr lang="en-US" dirty="0"/>
            </a:p>
          </p:txBody>
        </p:sp>
      </p:grpSp>
      <p:sp>
        <p:nvSpPr>
          <p:cNvPr id="68" name="Down Arrow 67"/>
          <p:cNvSpPr/>
          <p:nvPr/>
        </p:nvSpPr>
        <p:spPr>
          <a:xfrm>
            <a:off x="3726038" y="3612998"/>
            <a:ext cx="2558656" cy="1266159"/>
          </a:xfrm>
          <a:prstGeom prst="downArrow">
            <a:avLst>
              <a:gd name="adj1" fmla="val 81914"/>
              <a:gd name="adj2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/>
              <a:t>for x</a:t>
            </a:r>
            <a:r>
              <a:rPr lang="en-US" sz="2800" dirty="0" smtClean="0">
                <a:sym typeface="Symbol"/>
              </a:rPr>
              <a:t></a:t>
            </a:r>
            <a:br>
              <a:rPr lang="en-US" sz="2800" dirty="0" smtClean="0">
                <a:sym typeface="Symbol"/>
              </a:rPr>
            </a:br>
            <a:r>
              <a:rPr lang="en-US" sz="2800" spc="-3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〚</a:t>
            </a:r>
            <a:r>
              <a:rPr lang="en-US" sz="2800" dirty="0" smtClean="0"/>
              <a:t>'a</a:t>
            </a:r>
            <a:r>
              <a:rPr lang="en-US" sz="2800" dirty="0"/>
              <a:t>' ≤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/>
              <a:t> ≤ 'd</a:t>
            </a:r>
            <a:r>
              <a:rPr lang="en-US" sz="2800" dirty="0" smtClean="0"/>
              <a:t>'</a:t>
            </a:r>
            <a:r>
              <a:rPr lang="en-US" sz="2800" spc="-3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〛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Symbolic tree automaton (STA)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4384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cs typeface="Aldhabi" panose="01000000000000000000" pitchFamily="2" charset="-78"/>
              </a:rPr>
              <a:t>All left children are positive</a:t>
            </a:r>
            <a:endParaRPr lang="en-US" dirty="0" smtClean="0"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      	</a:t>
            </a: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      	</a:t>
            </a:r>
            <a:r>
              <a:rPr lang="en-US" dirty="0">
                <a:solidFill>
                  <a:srgbClr val="00B0F0"/>
                </a:solidFill>
                <a:cs typeface="Aldhabi" panose="01000000000000000000" pitchFamily="2" charset="-78"/>
              </a:rPr>
              <a:t> 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>
                <a:sym typeface="Wingdings" panose="05000000000000000000" pitchFamily="2" charset="2"/>
              </a:rPr>
              <a:t>() 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x≤0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     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x≤</a:t>
            </a: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    	</a:t>
            </a:r>
            <a:r>
              <a:rPr lang="en-US" dirty="0">
                <a:solidFill>
                  <a:srgbClr val="00B0F0"/>
                </a:solidFill>
                <a:cs typeface="Aldhabi" panose="01000000000000000000" pitchFamily="2" charset="-78"/>
              </a:rPr>
              <a:t> 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x≤0</a:t>
            </a:r>
            <a:r>
              <a:rPr lang="en-US" dirty="0">
                <a:sym typeface="Wingdings" panose="05000000000000000000" pitchFamily="2" charset="2"/>
              </a:rPr>
              <a:t>() 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baseline="-25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final state </a:t>
            </a:r>
            <a:r>
              <a:rPr lang="en-US" baseline="-25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00B0F0"/>
                </a:solidFill>
                <a:cs typeface="Aldhabi" panose="01000000000000000000" pitchFamily="2" charset="-78"/>
                <a:sym typeface="Wingdings" panose="05000000000000000000" pitchFamily="2" charset="2"/>
              </a:rPr>
              <a:t>	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20459" y="3440520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3296515" y="3688256"/>
            <a:ext cx="523945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4049059" y="3680882"/>
            <a:ext cx="632704" cy="211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4270" y="3843920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84497" y="3862409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4415063" y="4141240"/>
            <a:ext cx="266700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4910363" y="4133866"/>
            <a:ext cx="257614" cy="211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84569" y="4315597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40217" y="4315596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tree automaton (STA)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4384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cs typeface="Aldhabi" panose="01000000000000000000" pitchFamily="2" charset="-78"/>
              </a:rPr>
              <a:t>All left children are positive</a:t>
            </a:r>
            <a:endParaRPr lang="en-US" dirty="0" smtClean="0"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      	</a:t>
            </a: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      	</a:t>
            </a:r>
            <a:r>
              <a:rPr lang="en-US" dirty="0">
                <a:solidFill>
                  <a:srgbClr val="00B0F0"/>
                </a:solidFill>
                <a:cs typeface="Aldhabi" panose="01000000000000000000" pitchFamily="2" charset="-78"/>
              </a:rPr>
              <a:t> 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>
                <a:sym typeface="Wingdings" panose="05000000000000000000" pitchFamily="2" charset="2"/>
              </a:rPr>
              <a:t>() 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x≤0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     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x≤</a:t>
            </a: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    	</a:t>
            </a:r>
            <a:r>
              <a:rPr lang="en-US" dirty="0">
                <a:solidFill>
                  <a:srgbClr val="00B0F0"/>
                </a:solidFill>
                <a:cs typeface="Aldhabi" panose="01000000000000000000" pitchFamily="2" charset="-78"/>
              </a:rPr>
              <a:t> 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x≤0</a:t>
            </a:r>
            <a:r>
              <a:rPr lang="en-US" dirty="0">
                <a:sym typeface="Wingdings" panose="05000000000000000000" pitchFamily="2" charset="2"/>
              </a:rPr>
              <a:t>() 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baseline="-25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final state </a:t>
            </a:r>
            <a:r>
              <a:rPr lang="en-US" baseline="-25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00B0F0"/>
                </a:solidFill>
                <a:cs typeface="Aldhabi" panose="01000000000000000000" pitchFamily="2" charset="-78"/>
                <a:sym typeface="Wingdings" panose="05000000000000000000" pitchFamily="2" charset="2"/>
              </a:rPr>
              <a:t>	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20459" y="3440520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3296515" y="3688256"/>
            <a:ext cx="523945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4049059" y="3680882"/>
            <a:ext cx="632704" cy="211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4270" y="3843920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84497" y="3862409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4415063" y="4141240"/>
            <a:ext cx="266700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4910363" y="4133866"/>
            <a:ext cx="257614" cy="211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84569" y="4315597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40217" y="4315596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106134" y="4176862"/>
            <a:ext cx="542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139449" y="416170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956593" y="362940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tree automaton (STA)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4384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cs typeface="Aldhabi" panose="01000000000000000000" pitchFamily="2" charset="-78"/>
              </a:rPr>
              <a:t>All left children are positive</a:t>
            </a:r>
            <a:endParaRPr lang="en-US" dirty="0" smtClean="0"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      	</a:t>
            </a: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      	</a:t>
            </a:r>
            <a:r>
              <a:rPr lang="en-US" dirty="0">
                <a:solidFill>
                  <a:srgbClr val="00B0F0"/>
                </a:solidFill>
                <a:cs typeface="Aldhabi" panose="01000000000000000000" pitchFamily="2" charset="-78"/>
              </a:rPr>
              <a:t> 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>
                <a:sym typeface="Wingdings" panose="05000000000000000000" pitchFamily="2" charset="2"/>
              </a:rPr>
              <a:t>() 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x≤0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     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x≤</a:t>
            </a: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    	</a:t>
            </a:r>
            <a:r>
              <a:rPr lang="en-US" dirty="0">
                <a:solidFill>
                  <a:srgbClr val="00B0F0"/>
                </a:solidFill>
                <a:cs typeface="Aldhabi" panose="01000000000000000000" pitchFamily="2" charset="-78"/>
              </a:rPr>
              <a:t> 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x≤0</a:t>
            </a:r>
            <a:r>
              <a:rPr lang="en-US" dirty="0">
                <a:sym typeface="Wingdings" panose="05000000000000000000" pitchFamily="2" charset="2"/>
              </a:rPr>
              <a:t>() 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baseline="-25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final state </a:t>
            </a:r>
            <a:r>
              <a:rPr lang="en-US" baseline="-25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00B0F0"/>
                </a:solidFill>
                <a:cs typeface="Aldhabi" panose="01000000000000000000" pitchFamily="2" charset="-78"/>
                <a:sym typeface="Wingdings" panose="05000000000000000000" pitchFamily="2" charset="2"/>
              </a:rPr>
              <a:t>	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20459" y="3440520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3296515" y="3688256"/>
            <a:ext cx="523945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4049059" y="3680882"/>
            <a:ext cx="632704" cy="211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4270" y="3843920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84497" y="3862409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4415063" y="4141240"/>
            <a:ext cx="266700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4910363" y="4133866"/>
            <a:ext cx="257614" cy="211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84569" y="4315597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40217" y="4315596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800600" y="36576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956593" y="362940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tree automaton (STA)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4384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cs typeface="Aldhabi" panose="01000000000000000000" pitchFamily="2" charset="-78"/>
              </a:rPr>
              <a:t>All left children are positive</a:t>
            </a:r>
            <a:endParaRPr lang="en-US" dirty="0" smtClean="0"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      	</a:t>
            </a: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      	</a:t>
            </a:r>
            <a:r>
              <a:rPr lang="en-US" dirty="0">
                <a:solidFill>
                  <a:srgbClr val="00B0F0"/>
                </a:solidFill>
                <a:cs typeface="Aldhabi" panose="01000000000000000000" pitchFamily="2" charset="-78"/>
              </a:rPr>
              <a:t> 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x&gt;0</a:t>
            </a:r>
            <a:r>
              <a:rPr lang="en-US" dirty="0">
                <a:sym typeface="Wingdings" panose="05000000000000000000" pitchFamily="2" charset="2"/>
              </a:rPr>
              <a:t>() =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x≤0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     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x≤</a:t>
            </a:r>
            <a:r>
              <a:rPr lang="en-US" dirty="0" smtClean="0">
                <a:solidFill>
                  <a:srgbClr val="3366FF"/>
                </a:solidFill>
                <a:cs typeface="Aldhabi" panose="01000000000000000000" pitchFamily="2" charset="-78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    	</a:t>
            </a:r>
            <a:r>
              <a:rPr lang="en-US" dirty="0">
                <a:solidFill>
                  <a:srgbClr val="00B0F0"/>
                </a:solidFill>
                <a:cs typeface="Aldhabi" panose="01000000000000000000" pitchFamily="2" charset="-78"/>
              </a:rPr>
              <a:t> </a:t>
            </a:r>
            <a:r>
              <a:rPr lang="en-US" dirty="0">
                <a:solidFill>
                  <a:srgbClr val="3366FF"/>
                </a:solidFill>
                <a:cs typeface="Aldhabi" panose="01000000000000000000" pitchFamily="2" charset="-78"/>
              </a:rPr>
              <a:t>x≤0</a:t>
            </a:r>
            <a:r>
              <a:rPr lang="en-US" dirty="0">
                <a:sym typeface="Wingdings" panose="05000000000000000000" pitchFamily="2" charset="2"/>
              </a:rPr>
              <a:t>() =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r>
              <a:rPr lang="en-US" baseline="-25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final state </a:t>
            </a:r>
            <a:r>
              <a:rPr lang="en-US" baseline="-25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00B0F0"/>
                </a:solidFill>
                <a:cs typeface="Aldhabi" panose="01000000000000000000" pitchFamily="2" charset="-78"/>
                <a:sym typeface="Wingdings" panose="05000000000000000000" pitchFamily="2" charset="2"/>
              </a:rPr>
              <a:t>	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20459" y="3440520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3296515" y="3688256"/>
            <a:ext cx="523945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4049059" y="3680882"/>
            <a:ext cx="632704" cy="211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4270" y="3843920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84497" y="3862409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4415063" y="4141240"/>
            <a:ext cx="266700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4910363" y="4133866"/>
            <a:ext cx="257614" cy="2117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84569" y="4315597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40217" y="4315596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86200" y="327660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Sanitization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Removing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</a:t>
            </a:r>
            <a:r>
              <a:rPr lang="en-US" dirty="0"/>
              <a:t> </a:t>
            </a:r>
            <a:r>
              <a:rPr lang="en-US" dirty="0" smtClean="0"/>
              <a:t>active code </a:t>
            </a:r>
            <a:r>
              <a:rPr lang="en-US" dirty="0"/>
              <a:t>from HTML </a:t>
            </a:r>
            <a:r>
              <a:rPr lang="en-US" dirty="0" smtClean="0"/>
              <a:t>documents is 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transformation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58034" y="2683323"/>
            <a:ext cx="6923131" cy="2332448"/>
            <a:chOff x="510444" y="2555144"/>
            <a:chExt cx="6923131" cy="2332448"/>
          </a:xfrm>
        </p:grpSpPr>
        <p:sp>
          <p:nvSpPr>
            <p:cNvPr id="5" name="TextBox 4"/>
            <p:cNvSpPr txBox="1"/>
            <p:nvPr/>
          </p:nvSpPr>
          <p:spPr>
            <a:xfrm>
              <a:off x="1600200" y="255514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body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1295400" y="2934308"/>
              <a:ext cx="266700" cy="2725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56401" y="320746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script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1130149" y="3628383"/>
              <a:ext cx="0" cy="2725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0444" y="3897868"/>
              <a:ext cx="1249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alicious</a:t>
              </a:r>
              <a:endPara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code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55296" y="3217232"/>
              <a:ext cx="47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div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38495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>
              <a:off x="2590800" y="4218879"/>
              <a:ext cx="0" cy="2725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600200" y="4518260"/>
              <a:ext cx="2023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“Today I’m happy”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2252421" y="2924476"/>
              <a:ext cx="338379" cy="2725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4114800" y="3749933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635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2590800" y="3613666"/>
              <a:ext cx="0" cy="2725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057970" y="257424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68444" y="3236336"/>
              <a:ext cx="47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div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51548" y="38686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6403948" y="4237983"/>
              <a:ext cx="0" cy="2725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410200" y="4477681"/>
              <a:ext cx="2023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“Today I’m happy”</a:t>
              </a:r>
              <a:endParaRPr lang="en-US" dirty="0"/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6403948" y="3632770"/>
              <a:ext cx="0" cy="2725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6400800" y="2971800"/>
              <a:ext cx="0" cy="27253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31217" y="3135868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SANITIZE</a:t>
              </a:r>
              <a:endPara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 </a:t>
            </a:r>
            <a:r>
              <a:rPr lang="en-US" dirty="0"/>
              <a:t>Interference Analysis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Recognizers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output data that can be seen as a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</a:t>
            </a:r>
            <a:r>
              <a:rPr lang="en-US" dirty="0"/>
              <a:t>structure</a:t>
            </a:r>
            <a:endParaRPr lang="en-US" dirty="0"/>
          </a:p>
        </p:txBody>
      </p:sp>
      <p:pic>
        <p:nvPicPr>
          <p:cNvPr id="40964" name="Picture 2" descr="http://blog.cse-net.co.uk/wp-content/uploads/2011/07/KinectSke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00400"/>
            <a:ext cx="23622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2" descr="http://us.123rf.com/400wm/400/400/ljupco/ljupco1001/ljupco100100020/6223813-junge-person-die-ein-table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20304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209800" y="4343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967" name="TextBox 12"/>
          <p:cNvSpPr txBox="1">
            <a:spLocks noChangeArrowheads="1"/>
          </p:cNvSpPr>
          <p:nvPr/>
        </p:nvSpPr>
        <p:spPr bwMode="auto">
          <a:xfrm>
            <a:off x="7086600" y="2971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>
                <a:latin typeface="Calibri" pitchFamily="34" charset="0"/>
              </a:rPr>
              <a:t>Spine</a:t>
            </a:r>
            <a:endParaRPr lang="en-US">
              <a:latin typeface="Calibri" pitchFamily="34" charset="0"/>
            </a:endParaRPr>
          </a:p>
        </p:txBody>
      </p:sp>
      <p:sp>
        <p:nvSpPr>
          <p:cNvPr id="40968" name="TextBox 19"/>
          <p:cNvSpPr txBox="1">
            <a:spLocks noChangeArrowheads="1"/>
          </p:cNvSpPr>
          <p:nvPr/>
        </p:nvSpPr>
        <p:spPr bwMode="auto">
          <a:xfrm>
            <a:off x="6248400" y="366236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>
                <a:latin typeface="Calibri" pitchFamily="34" charset="0"/>
              </a:rPr>
              <a:t>Hip</a:t>
            </a:r>
            <a:endParaRPr lang="en-US">
              <a:latin typeface="Calibri" pitchFamily="34" charset="0"/>
            </a:endParaRPr>
          </a:p>
        </p:txBody>
      </p:sp>
      <p:sp>
        <p:nvSpPr>
          <p:cNvPr id="40969" name="TextBox 21"/>
          <p:cNvSpPr txBox="1">
            <a:spLocks noChangeArrowheads="1"/>
          </p:cNvSpPr>
          <p:nvPr/>
        </p:nvSpPr>
        <p:spPr bwMode="auto">
          <a:xfrm>
            <a:off x="7848600" y="36576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>
                <a:latin typeface="Calibri" pitchFamily="34" charset="0"/>
              </a:rPr>
              <a:t>Neck</a:t>
            </a:r>
            <a:endParaRPr lang="en-US">
              <a:latin typeface="Calibri" pitchFamily="34" charset="0"/>
            </a:endParaRPr>
          </a:p>
        </p:txBody>
      </p:sp>
      <p:sp>
        <p:nvSpPr>
          <p:cNvPr id="40970" name="TextBox 22"/>
          <p:cNvSpPr txBox="1">
            <a:spLocks noChangeArrowheads="1"/>
          </p:cNvSpPr>
          <p:nvPr/>
        </p:nvSpPr>
        <p:spPr bwMode="auto">
          <a:xfrm>
            <a:off x="7315200" y="4343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>
                <a:latin typeface="Calibri" pitchFamily="34" charset="0"/>
              </a:rPr>
              <a:t>Head</a:t>
            </a:r>
            <a:endParaRPr lang="en-US">
              <a:latin typeface="Calibri" pitchFamily="34" charset="0"/>
            </a:endParaRPr>
          </a:p>
        </p:txBody>
      </p:sp>
      <p:sp>
        <p:nvSpPr>
          <p:cNvPr id="40971" name="TextBox 23"/>
          <p:cNvSpPr txBox="1">
            <a:spLocks noChangeArrowheads="1"/>
          </p:cNvSpPr>
          <p:nvPr/>
        </p:nvSpPr>
        <p:spPr bwMode="auto">
          <a:xfrm>
            <a:off x="6629400" y="4343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>
                <a:latin typeface="Calibri" pitchFamily="34" charset="0"/>
              </a:rPr>
              <a:t>Knee</a:t>
            </a:r>
            <a:endParaRPr lang="en-US">
              <a:latin typeface="Calibri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667500" y="3341688"/>
            <a:ext cx="419100" cy="315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0967" idx="2"/>
          </p:cNvCxnSpPr>
          <p:nvPr/>
        </p:nvCxnSpPr>
        <p:spPr>
          <a:xfrm>
            <a:off x="7696200" y="3341688"/>
            <a:ext cx="330200" cy="320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057900" y="4027488"/>
            <a:ext cx="209550" cy="315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67500" y="4038600"/>
            <a:ext cx="2095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6934200" y="4713288"/>
            <a:ext cx="0" cy="315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977" name="TextBox 35"/>
          <p:cNvSpPr txBox="1">
            <a:spLocks noChangeArrowheads="1"/>
          </p:cNvSpPr>
          <p:nvPr/>
        </p:nvSpPr>
        <p:spPr bwMode="auto">
          <a:xfrm>
            <a:off x="6629400" y="49641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>
                <a:latin typeface="Calibri" pitchFamily="34" charset="0"/>
              </a:rPr>
              <a:t>Ankle</a:t>
            </a:r>
            <a:endParaRPr lang="en-US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934200" y="5322888"/>
            <a:ext cx="0" cy="315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979" name="TextBox 37"/>
          <p:cNvSpPr txBox="1">
            <a:spLocks noChangeArrowheads="1"/>
          </p:cNvSpPr>
          <p:nvPr/>
        </p:nvSpPr>
        <p:spPr bwMode="auto">
          <a:xfrm>
            <a:off x="6629400" y="55626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>
                <a:latin typeface="Calibri" pitchFamily="34" charset="0"/>
              </a:rPr>
              <a:t>Foot</a:t>
            </a:r>
            <a:endParaRPr lang="en-US">
              <a:latin typeface="Calibri" pitchFamily="34" charset="0"/>
            </a:endParaRPr>
          </a:p>
        </p:txBody>
      </p:sp>
      <p:sp>
        <p:nvSpPr>
          <p:cNvPr id="40980" name="TextBox 38"/>
          <p:cNvSpPr txBox="1">
            <a:spLocks noChangeArrowheads="1"/>
          </p:cNvSpPr>
          <p:nvPr/>
        </p:nvSpPr>
        <p:spPr bwMode="auto">
          <a:xfrm>
            <a:off x="5867400" y="4343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>
                <a:latin typeface="Calibri" pitchFamily="34" charset="0"/>
              </a:rPr>
              <a:t>….</a:t>
            </a:r>
            <a:endParaRPr lang="en-US">
              <a:latin typeface="Calibri" pitchFamily="34" charset="0"/>
            </a:endParaRPr>
          </a:p>
        </p:txBody>
      </p:sp>
      <p:sp>
        <p:nvSpPr>
          <p:cNvPr id="40981" name="TextBox 39"/>
          <p:cNvSpPr txBox="1">
            <a:spLocks noChangeArrowheads="1"/>
          </p:cNvSpPr>
          <p:nvPr/>
        </p:nvSpPr>
        <p:spPr bwMode="auto">
          <a:xfrm>
            <a:off x="8458200" y="43545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>
                <a:latin typeface="Calibri" pitchFamily="34" charset="0"/>
              </a:rPr>
              <a:t>….</a:t>
            </a:r>
            <a:endParaRPr lang="en-US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00950" y="4027488"/>
            <a:ext cx="419100" cy="315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05800" y="4022725"/>
            <a:ext cx="330200" cy="320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334000" y="431641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  <p:bldP spid="40969" grpId="0"/>
      <p:bldP spid="40970" grpId="0"/>
      <p:bldP spid="40971" grpId="0"/>
      <p:bldP spid="40977" grpId="0"/>
      <p:bldP spid="40979" grpId="0"/>
      <p:bldP spid="40980" grpId="0"/>
      <p:bldP spid="4098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as Tree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that use recognizers </a:t>
            </a:r>
            <a:r>
              <a:rPr lang="en-US" dirty="0"/>
              <a:t>can be modeled </a:t>
            </a:r>
            <a:r>
              <a:rPr lang="en-US" dirty="0" smtClean="0"/>
              <a:t>as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programs</a:t>
            </a:r>
            <a:endParaRPr lang="en-US" i="1" dirty="0"/>
          </a:p>
          <a:p>
            <a:pPr marL="400050" lvl="1" indent="0">
              <a:buFontTx/>
              <a:buNone/>
            </a:pPr>
            <a:r>
              <a:rPr lang="en-US" sz="1800" i="1" dirty="0" smtClean="0"/>
              <a:t> </a:t>
            </a:r>
            <a:r>
              <a:rPr lang="en-US" sz="100" i="1" dirty="0" smtClean="0"/>
              <a:t> </a:t>
            </a:r>
            <a:endParaRPr lang="en-US" sz="1600" i="1" dirty="0"/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41988" name="Picture 2" descr="http://blog.cse-net.co.uk/wp-content/uploads/2011/07/KinectSke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65626"/>
            <a:ext cx="1905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2" descr="http://blog.cse-net.co.uk/wp-content/uploads/2011/07/KinectSke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65626"/>
            <a:ext cx="1905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2" descr="http://www.headnhome.com/large/zephyr_red_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57676"/>
            <a:ext cx="5349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114800" y="5257800"/>
            <a:ext cx="381000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6670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 algn="l">
              <a:buFontTx/>
              <a:buNone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6900" y="2838271"/>
            <a:ext cx="49911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lvl="1" indent="0" algn="l"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trans </a:t>
            </a:r>
            <a:r>
              <a:rPr lang="en-US" dirty="0" err="1"/>
              <a:t>addHat</a:t>
            </a:r>
            <a:r>
              <a:rPr lang="en-US" dirty="0"/>
              <a:t>: </a:t>
            </a:r>
            <a:r>
              <a:rPr lang="en-US" dirty="0" err="1"/>
              <a:t>STree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err="1"/>
              <a:t>STree</a:t>
            </a:r>
            <a:endParaRPr lang="en-US" dirty="0"/>
          </a:p>
          <a:p>
            <a:pPr marL="400050" lvl="1" indent="0" algn="l">
              <a:buFontTx/>
              <a:buNone/>
            </a:pPr>
            <a:r>
              <a:rPr lang="en-US" dirty="0"/>
              <a:t>   	   Spine(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to</a:t>
            </a:r>
            <a:r>
              <a:rPr lang="en-US" dirty="0"/>
              <a:t> Spine(</a:t>
            </a:r>
            <a:r>
              <a:rPr lang="en-US" dirty="0" err="1"/>
              <a:t>addHat</a:t>
            </a:r>
            <a:r>
              <a:rPr lang="en-US" dirty="0"/>
              <a:t>(x), y)</a:t>
            </a:r>
            <a:endParaRPr lang="en-US" dirty="0"/>
          </a:p>
          <a:p>
            <a:pPr marL="400050" lvl="1" indent="0" algn="l">
              <a:buFontTx/>
              <a:buNone/>
            </a:pPr>
            <a:r>
              <a:rPr lang="en-US" dirty="0"/>
              <a:t>	| Neck(</a:t>
            </a:r>
            <a:r>
              <a:rPr lang="en-US" dirty="0" err="1"/>
              <a:t>h,l,r</a:t>
            </a:r>
            <a:r>
              <a:rPr lang="en-US" dirty="0"/>
              <a:t>) </a:t>
            </a:r>
            <a:r>
              <a:rPr lang="en-US" dirty="0" smtClean="0">
                <a:solidFill>
                  <a:srgbClr val="7030A0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/>
              <a:t>Neck(</a:t>
            </a:r>
            <a:r>
              <a:rPr lang="en-US" dirty="0" err="1"/>
              <a:t>addHat</a:t>
            </a:r>
            <a:r>
              <a:rPr lang="en-US" dirty="0"/>
              <a:t>(h), l, r)</a:t>
            </a:r>
            <a:endParaRPr lang="en-US" dirty="0"/>
          </a:p>
          <a:p>
            <a:pPr marL="400050" lvl="1" indent="0" algn="l">
              <a:buFontTx/>
              <a:buNone/>
            </a:pPr>
            <a:r>
              <a:rPr lang="en-US" dirty="0"/>
              <a:t>	| Head(a) </a:t>
            </a:r>
            <a:r>
              <a:rPr lang="en-US" dirty="0" smtClean="0">
                <a:solidFill>
                  <a:srgbClr val="7030A0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/>
              <a:t>Head(Hat(a))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 of Programs</a:t>
            </a:r>
            <a:endParaRPr 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programs can be composed into a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program</a:t>
            </a:r>
            <a:endParaRPr lang="en-US" dirty="0"/>
          </a:p>
        </p:txBody>
      </p:sp>
      <p:pic>
        <p:nvPicPr>
          <p:cNvPr id="44036" name="Picture 2" descr="http://blog.cse-net.co.uk/wp-content/uploads/2011/07/KinectSke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03650"/>
            <a:ext cx="1905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2" descr="http://blog.cse-net.co.uk/wp-content/uploads/2011/07/KinectSke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1905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2" descr="http://www.headnhome.com/large/zephyr_red_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3" y="2719388"/>
            <a:ext cx="5349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2" descr="http://blog.cse-net.co.uk/wp-content/uploads/2011/07/KinectSke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4779963"/>
            <a:ext cx="1905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667000" y="3894931"/>
            <a:ext cx="533400" cy="375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041" name="TextBox 10"/>
          <p:cNvSpPr txBox="1">
            <a:spLocks noChangeArrowheads="1"/>
          </p:cNvSpPr>
          <p:nvPr/>
        </p:nvSpPr>
        <p:spPr bwMode="auto">
          <a:xfrm>
            <a:off x="2667000" y="3505200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</a:t>
            </a:r>
            <a:r>
              <a:rPr lang="en-US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</a:t>
            </a:r>
            <a:endParaRPr lang="en-US" b="1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7950" y="5454650"/>
            <a:ext cx="571500" cy="412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043" name="TextBox 12"/>
          <p:cNvSpPr txBox="1">
            <a:spLocks noChangeArrowheads="1"/>
          </p:cNvSpPr>
          <p:nvPr/>
        </p:nvSpPr>
        <p:spPr bwMode="auto">
          <a:xfrm>
            <a:off x="2743200" y="5029200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</a:t>
            </a:r>
            <a:r>
              <a:rPr lang="en-US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endParaRPr lang="en-US" b="1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47950" y="4724400"/>
            <a:ext cx="36766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045" name="TextBox 18"/>
          <p:cNvSpPr txBox="1">
            <a:spLocks noChangeArrowheads="1"/>
          </p:cNvSpPr>
          <p:nvPr/>
        </p:nvSpPr>
        <p:spPr bwMode="auto">
          <a:xfrm>
            <a:off x="5410200" y="4191000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r>
              <a:rPr lang="en-US" dirty="0"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</a:t>
            </a:r>
            <a:r>
              <a:rPr lang="en-US" sz="2400" b="1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;p</a:t>
            </a:r>
            <a:r>
              <a:rPr lang="en-US" sz="2400" b="1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endParaRPr lang="en-US" b="1" baseline="-25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4046" name="Picture 2" descr="http://blog.cse-net.co.uk/wp-content/uploads/2011/07/KinectSke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70300"/>
            <a:ext cx="1905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7" name="Picture 2" descr="http://www.headnhome.com/large/zephyr_red_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3721100"/>
            <a:ext cx="5349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8" name="Picture 2" descr="http://upload.wikimedia.org/wikipedia/commons/thumb/f/f2/Blucher_(PSF).jpg/290px-Blucher_(PSF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63" y="6477000"/>
            <a:ext cx="2746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2" descr="http://upload.wikimedia.org/wikipedia/commons/thumb/f/f2/Blucher_(PSF).jpg/290px-Blucher_(PSF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5378450"/>
            <a:ext cx="2730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interest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Composition</a:t>
            </a:r>
            <a:r>
              <a:rPr lang="en-US" dirty="0" smtClean="0"/>
              <a:t>: 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smtClean="0"/>
              <a:t>(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dirty="0"/>
              <a:t>) =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dirty="0"/>
              <a:t>(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dirty="0"/>
              <a:t>))</a:t>
            </a:r>
            <a:endParaRPr lang="en-US" dirty="0"/>
          </a:p>
          <a:p>
            <a:endParaRPr lang="en-US" sz="1700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Type-checking</a:t>
            </a:r>
            <a:r>
              <a:rPr lang="en-US" dirty="0" smtClean="0"/>
              <a:t>: given two languages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/>
              <a:t>,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smtClean="0"/>
              <a:t>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/>
              <a:t>)  </a:t>
            </a:r>
            <a:r>
              <a:rPr lang="en-US" dirty="0"/>
              <a:t>is </a:t>
            </a:r>
            <a:r>
              <a:rPr lang="en-US" dirty="0" smtClean="0"/>
              <a:t>always </a:t>
            </a:r>
            <a:r>
              <a:rPr lang="en-US" dirty="0"/>
              <a:t>in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Pre-image: </a:t>
            </a:r>
            <a:r>
              <a:rPr lang="en-US" dirty="0"/>
              <a:t>compute the input that produces a particular output</a:t>
            </a:r>
            <a:endParaRPr lang="en-US" b="1" dirty="0"/>
          </a:p>
          <a:p>
            <a:endParaRPr lang="en-US" sz="1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Program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Equivalence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657600" cy="3581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achieve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  <a:r>
              <a:rPr lang="en-US" dirty="0" smtClean="0"/>
              <a:t> (HTML sanitizer)</a:t>
            </a:r>
            <a:endParaRPr lang="en-US" dirty="0" smtClean="0"/>
          </a:p>
          <a:p>
            <a:endParaRPr lang="en-US" sz="1700" dirty="0" smtClean="0"/>
          </a:p>
          <a:p>
            <a:r>
              <a:rPr lang="en-US" dirty="0" smtClean="0"/>
              <a:t>Check if XML queries only outputs trees in a SCHEMA</a:t>
            </a:r>
            <a:endParaRPr lang="en-US" dirty="0" smtClean="0"/>
          </a:p>
          <a:p>
            <a:endParaRPr lang="en-US" dirty="0"/>
          </a:p>
          <a:p>
            <a:endParaRPr lang="en-US" sz="1100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Counterexamples</a:t>
            </a:r>
            <a:r>
              <a:rPr lang="en-US" dirty="0" smtClean="0"/>
              <a:t> if type-checking fails</a:t>
            </a:r>
            <a:endParaRPr lang="en-US" dirty="0" smtClean="0"/>
          </a:p>
          <a:p>
            <a:endParaRPr lang="en-US" sz="3500" dirty="0" smtClean="0"/>
          </a:p>
          <a:p>
            <a:r>
              <a:rPr lang="en-US" dirty="0"/>
              <a:t>Different sanitizers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/>
              <a:t>A;B is the same as B;A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C9E0-E3F5-4CD7-8C72-B4BC8AD48F7E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228600" y="4572000"/>
            <a:ext cx="4419600" cy="1828800"/>
          </a:xfrm>
          <a:prstGeom prst="cloudCallout">
            <a:avLst>
              <a:gd name="adj1" fmla="val 23925"/>
              <a:gd name="adj2" fmla="val -81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/>
              <a:t>Many operations of </a:t>
            </a:r>
            <a:endParaRPr lang="en-US" sz="2800" dirty="0" smtClean="0"/>
          </a:p>
          <a:p>
            <a:pPr algn="ctr"/>
            <a:r>
              <a:rPr lang="en-US" sz="2800" dirty="0" smtClean="0"/>
              <a:t>tree automata</a:t>
            </a:r>
            <a:endParaRPr lang="en-US" sz="2800" dirty="0" smtClean="0"/>
          </a:p>
          <a:p>
            <a:pPr algn="ctr"/>
            <a:r>
              <a:rPr lang="en-US" sz="2800" dirty="0" smtClean="0"/>
              <a:t>cause blowup of size 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4400" y="4953000"/>
            <a:ext cx="4191000" cy="990600"/>
            <a:chOff x="4724400" y="4953000"/>
            <a:chExt cx="4191000" cy="990600"/>
          </a:xfrm>
        </p:grpSpPr>
        <p:sp>
          <p:nvSpPr>
            <p:cNvPr id="9" name="Right Arrow 8"/>
            <p:cNvSpPr/>
            <p:nvPr/>
          </p:nvSpPr>
          <p:spPr>
            <a:xfrm>
              <a:off x="4724400" y="5257800"/>
              <a:ext cx="457200" cy="38100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/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5334000" y="4953000"/>
              <a:ext cx="3581400" cy="990600"/>
            </a:xfrm>
            <a:prstGeom prst="wedgeEllipseCallout">
              <a:avLst>
                <a:gd name="adj1" fmla="val -52748"/>
                <a:gd name="adj2" fmla="val -265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2800" dirty="0" smtClean="0"/>
                <a:t>need efficient </a:t>
              </a:r>
              <a:br>
                <a:rPr lang="en-US" sz="2800" dirty="0" smtClean="0"/>
              </a:br>
              <a:r>
                <a:rPr lang="en-US" sz="2800" dirty="0" smtClean="0"/>
                <a:t>minimization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symbolic tree automata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theories can be </a:t>
            </a:r>
            <a:r>
              <a:rPr lang="en-US" dirty="0" smtClean="0"/>
              <a:t>reused </a:t>
            </a:r>
            <a:r>
              <a:rPr lang="en-US" dirty="0" smtClean="0">
                <a:solidFill>
                  <a:srgbClr val="3366FF"/>
                </a:solidFill>
              </a:rPr>
              <a:t>[LICS16]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SFA</a:t>
            </a:r>
            <a:r>
              <a:rPr lang="en-US" dirty="0"/>
              <a:t> </a:t>
            </a:r>
            <a:r>
              <a:rPr lang="en-US" dirty="0" smtClean="0"/>
              <a:t>Execution 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75295"/>
            <a:ext cx="2133600" cy="365125"/>
          </a:xfrm>
        </p:spPr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0" y="2438400"/>
            <a:ext cx="16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λx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 mod 2=0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3505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λx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 mod 2=1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56388" y="2926868"/>
            <a:ext cx="370951" cy="3431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13650" y="2882946"/>
            <a:ext cx="448025" cy="43101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44283" y="2901748"/>
            <a:ext cx="448025" cy="4310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>
            <a:off x="2755614" y="2566147"/>
            <a:ext cx="566913" cy="482632"/>
          </a:xfrm>
          <a:prstGeom prst="arc">
            <a:avLst>
              <a:gd name="adj1" fmla="val 8188827"/>
              <a:gd name="adj2" fmla="val 2604289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>
            <a:off x="5963495" y="2584949"/>
            <a:ext cx="609600" cy="463830"/>
          </a:xfrm>
          <a:prstGeom prst="arc">
            <a:avLst>
              <a:gd name="adj1" fmla="val 8188827"/>
              <a:gd name="adj2" fmla="val 2604289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86400" y="220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λx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 mod 2 =0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>
            <a:off x="3252256" y="2828893"/>
            <a:ext cx="2795176" cy="660361"/>
          </a:xfrm>
          <a:prstGeom prst="arc">
            <a:avLst>
              <a:gd name="adj1" fmla="val 10914704"/>
              <a:gd name="adj2" fmla="val 21531721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3227339" y="2847876"/>
            <a:ext cx="2877796" cy="660361"/>
          </a:xfrm>
          <a:prstGeom prst="arc">
            <a:avLst>
              <a:gd name="adj1" fmla="val 154042"/>
              <a:gd name="adj2" fmla="val 10752722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28800" y="220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λx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 mod 2=1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endCxn id="29" idx="2"/>
          </p:cNvCxnSpPr>
          <p:nvPr/>
        </p:nvCxnSpPr>
        <p:spPr>
          <a:xfrm flipV="1">
            <a:off x="2388428" y="3098452"/>
            <a:ext cx="425222" cy="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19400" y="4572000"/>
          <a:ext cx="3403600" cy="370840"/>
        </p:xfrm>
        <a:graphic>
          <a:graphicData uri="http://schemas.openxmlformats.org/drawingml/2006/table">
            <a:tbl>
              <a:tblPr bandCol="1">
                <a:tableStyleId>{D7AC3CCA-C797-4891-BE02-D94E43425B78}</a:tableStyleId>
              </a:tblPr>
              <a:tblGrid>
                <a:gridCol w="850900"/>
                <a:gridCol w="850900"/>
                <a:gridCol w="850900"/>
                <a:gridCol w="85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0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05200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3400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49556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87756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2209800"/>
            <a:ext cx="16764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810000" y="2362200"/>
            <a:ext cx="16002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10000" y="3505200"/>
            <a:ext cx="16002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>
            <a:off x="2819400" y="4953000"/>
            <a:ext cx="838200" cy="457200"/>
          </a:xfrm>
          <a:prstGeom prst="arc">
            <a:avLst>
              <a:gd name="adj1" fmla="val 1518807"/>
              <a:gd name="adj2" fmla="val 9151837"/>
            </a:avLst>
          </a:prstGeom>
          <a:ln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3657600" y="4953000"/>
            <a:ext cx="838200" cy="457200"/>
          </a:xfrm>
          <a:prstGeom prst="arc">
            <a:avLst>
              <a:gd name="adj1" fmla="val 1518807"/>
              <a:gd name="adj2" fmla="val 9151837"/>
            </a:avLst>
          </a:prstGeom>
          <a:ln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4495800" y="4953000"/>
            <a:ext cx="838200" cy="457200"/>
          </a:xfrm>
          <a:prstGeom prst="arc">
            <a:avLst>
              <a:gd name="adj1" fmla="val 1518807"/>
              <a:gd name="adj2" fmla="val 9151837"/>
            </a:avLst>
          </a:prstGeom>
          <a:ln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>
            <a:off x="5410200" y="4953000"/>
            <a:ext cx="838200" cy="457200"/>
          </a:xfrm>
          <a:prstGeom prst="arc">
            <a:avLst>
              <a:gd name="adj1" fmla="val 1518807"/>
              <a:gd name="adj2" fmla="val 9151837"/>
            </a:avLst>
          </a:prstGeom>
          <a:ln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33600" y="58674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final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/>
              </a:rPr>
              <a:t> accept the input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2743200" y="2819400"/>
            <a:ext cx="609600" cy="53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43600" y="2819400"/>
            <a:ext cx="609600" cy="53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6" grpId="0"/>
      <p:bldP spid="37" grpId="0"/>
      <p:bldP spid="38" grpId="0"/>
      <p:bldP spid="5" grpId="0" animBg="1"/>
      <p:bldP spid="5" grpId="1" animBg="1"/>
      <p:bldP spid="5" grpId="2" animBg="1"/>
      <p:bldP spid="5" grpId="3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8" grpId="0" animBg="1"/>
      <p:bldP spid="15" grpId="0"/>
      <p:bldP spid="16" grpId="0" animBg="1"/>
      <p:bldP spid="16" grpId="1" animBg="1"/>
      <p:bldP spid="50" grpId="0" animBg="1"/>
      <p:bldP spid="50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485901" y="4114800"/>
            <a:ext cx="6393902" cy="1371600"/>
            <a:chOff x="618797" y="4495800"/>
            <a:chExt cx="8525203" cy="1828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8797" y="4495800"/>
              <a:ext cx="8525203" cy="1600200"/>
            </a:xfrm>
            <a:prstGeom prst="rect">
              <a:avLst/>
            </a:prstGeom>
          </p:spPr>
        </p:pic>
        <p:sp>
          <p:nvSpPr>
            <p:cNvPr id="19" name="Isosceles Triangle 18"/>
            <p:cNvSpPr/>
            <p:nvPr/>
          </p:nvSpPr>
          <p:spPr>
            <a:xfrm>
              <a:off x="3599481" y="5486400"/>
              <a:ext cx="1077843" cy="8382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1050" i="1" dirty="0"/>
                <a:t>  </a:t>
              </a:r>
              <a:r>
                <a:rPr lang="en-US" i="1" dirty="0" err="1"/>
                <a:t>t</a:t>
              </a:r>
              <a:r>
                <a:rPr lang="en-US" i="1" baseline="-25000" dirty="0" err="1"/>
                <a:t>p</a:t>
              </a:r>
              <a:endParaRPr lang="en-US" sz="1050" i="1" baseline="-25000" dirty="0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6782451" y="5486400"/>
              <a:ext cx="1021569" cy="838200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i="1" dirty="0" err="1">
                  <a:sym typeface="Symbol" panose="05050102010706020507" pitchFamily="18" charset="2"/>
                </a:rPr>
                <a:t>t</a:t>
              </a:r>
              <a:r>
                <a:rPr lang="en-US" i="1" baseline="-25000" dirty="0" err="1">
                  <a:sym typeface="Symbol" panose="05050102010706020507" pitchFamily="18" charset="2"/>
                </a:rPr>
                <a:t>q</a:t>
              </a:r>
              <a:endParaRPr lang="en-US" i="1" baseline="-25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tree automata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2000250"/>
            <a:ext cx="6343650" cy="2171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Minimization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	find and collapse all </a:t>
            </a:r>
            <a:r>
              <a:rPr lang="en-US" b="1" i="1" dirty="0" smtClean="0"/>
              <a:t>equivalent</a:t>
            </a:r>
            <a:r>
              <a:rPr lang="en-US" dirty="0" smtClean="0"/>
              <a:t> states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(equivalent = </a:t>
            </a:r>
            <a:r>
              <a:rPr lang="en-US" b="1" i="1" dirty="0" smtClean="0"/>
              <a:t>not distinguishable</a:t>
            </a:r>
            <a:r>
              <a:rPr lang="en-US" dirty="0" smtClean="0"/>
              <a:t>)</a:t>
            </a:r>
            <a:endParaRPr lang="en-US" b="1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sym typeface="Symbol" panose="05050102010706020507" pitchFamily="18" charset="2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Symbol" panose="05050102010706020507" pitchFamily="18" charset="2"/>
              </a:rPr>
              <a:t>p</a:t>
            </a:r>
            <a:r>
              <a:rPr lang="en-US" dirty="0" err="1" smtClean="0">
                <a:solidFill>
                  <a:schemeClr val="accent1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Symbol" panose="05050102010706020507" pitchFamily="18" charset="2"/>
              </a:rPr>
              <a:t>,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Symbol" panose="05050102010706020507" pitchFamily="18" charset="2"/>
              </a:rPr>
              <a:t>q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i="1" dirty="0" smtClean="0">
                <a:sym typeface="Symbol" panose="05050102010706020507" pitchFamily="18" charset="2"/>
              </a:rPr>
              <a:t>distinguishable </a:t>
            </a:r>
            <a:r>
              <a:rPr lang="en-US" i="1" dirty="0" smtClean="0">
                <a:sym typeface="Symbol" panose="05050102010706020507" pitchFamily="18" charset="2"/>
              </a:rPr>
              <a:t>in M</a:t>
            </a:r>
            <a:r>
              <a:rPr lang="en-US" dirty="0" smtClean="0">
                <a:sym typeface="Symbol" panose="05050102010706020507" pitchFamily="18" charset="2"/>
              </a:rPr>
              <a:t>:            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minimize 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6080" indent="-386080">
              <a:buFont typeface="+mj-lt"/>
              <a:buAutoNum type="arabicPeriod"/>
            </a:pPr>
            <a:r>
              <a:rPr lang="en-US" dirty="0" smtClean="0"/>
              <a:t>Symbolic generalization of Moore ‘s algorithm for STAs </a:t>
            </a:r>
            <a:endParaRPr lang="en-US" dirty="0"/>
          </a:p>
          <a:p>
            <a:pPr marL="386080" indent="-38608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eduction of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Symbolic Tree Automata minimization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Symbolic Finite Automata minimization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86080" indent="-38608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</a:t>
            </a:r>
            <a:r>
              <a:rPr lang="en-US" dirty="0" smtClean="0">
                <a:solidFill>
                  <a:schemeClr val="accent1"/>
                </a:solidFill>
              </a:rPr>
              <a:t>STA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/>
                </a:solidFill>
              </a:rPr>
              <a:t>SFA </a:t>
            </a:r>
            <a:r>
              <a:rPr lang="en-US" dirty="0" smtClean="0"/>
              <a:t>minimization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538242" y="2628900"/>
            <a:ext cx="1719309" cy="1543050"/>
            <a:chOff x="526988" y="2362200"/>
            <a:chExt cx="2292412" cy="2057400"/>
          </a:xfrm>
        </p:grpSpPr>
        <p:cxnSp>
          <p:nvCxnSpPr>
            <p:cNvPr id="12" name="Straight Connector 11"/>
            <p:cNvCxnSpPr>
              <a:stCxn id="33" idx="0"/>
              <a:endCxn id="18" idx="4"/>
            </p:cNvCxnSpPr>
            <p:nvPr/>
          </p:nvCxnSpPr>
          <p:spPr>
            <a:xfrm flipV="1">
              <a:off x="1981200" y="2743200"/>
              <a:ext cx="38100" cy="3048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828800" y="2362200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50" dirty="0"/>
                <a:t>p</a:t>
              </a:r>
              <a:endParaRPr lang="en-US" sz="105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295400" y="3962400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50" dirty="0"/>
                <a:t>p</a:t>
              </a:r>
              <a:r>
                <a:rPr lang="en-US" sz="1050" baseline="-25000" dirty="0"/>
                <a:t>1</a:t>
              </a:r>
              <a:endParaRPr lang="en-US" sz="1050" baseline="-25000" dirty="0"/>
            </a:p>
          </p:txBody>
        </p:sp>
        <p:cxnSp>
          <p:nvCxnSpPr>
            <p:cNvPr id="23" name="Straight Connector 22"/>
            <p:cNvCxnSpPr>
              <a:stCxn id="22" idx="0"/>
              <a:endCxn id="33" idx="2"/>
            </p:cNvCxnSpPr>
            <p:nvPr/>
          </p:nvCxnSpPr>
          <p:spPr>
            <a:xfrm flipV="1">
              <a:off x="1485900" y="3429000"/>
              <a:ext cx="266700" cy="5334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50" dirty="0"/>
                <a:t>p</a:t>
              </a:r>
              <a:r>
                <a:rPr lang="en-US" sz="1050" baseline="-25000" dirty="0"/>
                <a:t>2</a:t>
              </a:r>
              <a:endParaRPr lang="en-US" sz="1050" baseline="-25000" dirty="0"/>
            </a:p>
          </p:txBody>
        </p:sp>
        <p:cxnSp>
          <p:nvCxnSpPr>
            <p:cNvPr id="27" name="Straight Connector 26"/>
            <p:cNvCxnSpPr>
              <a:stCxn id="26" idx="0"/>
              <a:endCxn id="33" idx="4"/>
            </p:cNvCxnSpPr>
            <p:nvPr/>
          </p:nvCxnSpPr>
          <p:spPr>
            <a:xfrm flipH="1" flipV="1">
              <a:off x="2209800" y="3429000"/>
              <a:ext cx="190500" cy="5334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Isosceles Triangle 32"/>
            <p:cNvSpPr/>
            <p:nvPr/>
          </p:nvSpPr>
          <p:spPr>
            <a:xfrm>
              <a:off x="1752600" y="3048000"/>
              <a:ext cx="457200" cy="381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aseline="30000" dirty="0">
                  <a:sym typeface="Symbol" panose="05050102010706020507" pitchFamily="18" charset="2"/>
                </a:rPr>
                <a:t></a:t>
              </a:r>
              <a:endParaRPr lang="en-US" sz="2100" baseline="30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6988" y="3200400"/>
              <a:ext cx="60529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accent1"/>
                  </a:solidFill>
                </a:rPr>
                <a:t>STA</a:t>
              </a:r>
              <a:endParaRPr lang="en-US" sz="105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Double Bracket 41"/>
            <p:cNvSpPr/>
            <p:nvPr/>
          </p:nvSpPr>
          <p:spPr>
            <a:xfrm>
              <a:off x="1066800" y="2362200"/>
              <a:ext cx="1752600" cy="2057400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3600450" y="3314700"/>
            <a:ext cx="3429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79" name="Group 78"/>
          <p:cNvGrpSpPr/>
          <p:nvPr/>
        </p:nvGrpSpPr>
        <p:grpSpPr>
          <a:xfrm>
            <a:off x="4109992" y="2628900"/>
            <a:ext cx="2062209" cy="1543050"/>
            <a:chOff x="3955988" y="2362200"/>
            <a:chExt cx="2749612" cy="2057400"/>
          </a:xfrm>
        </p:grpSpPr>
        <p:sp>
          <p:nvSpPr>
            <p:cNvPr id="44" name="TextBox 43"/>
            <p:cNvSpPr txBox="1"/>
            <p:nvPr/>
          </p:nvSpPr>
          <p:spPr>
            <a:xfrm>
              <a:off x="3955988" y="3200400"/>
              <a:ext cx="60529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accent1"/>
                  </a:solidFill>
                </a:rPr>
                <a:t>SFA</a:t>
              </a:r>
              <a:endParaRPr lang="en-US" sz="1050" b="1" dirty="0">
                <a:solidFill>
                  <a:schemeClr val="accent1"/>
                </a:solidFill>
              </a:endParaRPr>
            </a:p>
          </p:txBody>
        </p:sp>
        <p:sp>
          <p:nvSpPr>
            <p:cNvPr id="45" name="Double Bracket 44"/>
            <p:cNvSpPr/>
            <p:nvPr/>
          </p:nvSpPr>
          <p:spPr>
            <a:xfrm>
              <a:off x="4495800" y="2362200"/>
              <a:ext cx="2209800" cy="2057400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Oval 45"/>
            <p:cNvSpPr/>
            <p:nvPr/>
          </p:nvSpPr>
          <p:spPr>
            <a:xfrm>
              <a:off x="4648200" y="2819400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50" dirty="0"/>
                <a:t>p</a:t>
              </a:r>
              <a:r>
                <a:rPr lang="en-US" sz="1050" baseline="-25000" dirty="0"/>
                <a:t>1</a:t>
              </a:r>
              <a:endParaRPr lang="en-US" sz="1050" baseline="-25000" dirty="0"/>
            </a:p>
          </p:txBody>
        </p:sp>
        <p:cxnSp>
          <p:nvCxnSpPr>
            <p:cNvPr id="47" name="Straight Connector 46"/>
            <p:cNvCxnSpPr>
              <a:stCxn id="46" idx="6"/>
              <a:endCxn id="50" idx="2"/>
            </p:cNvCxnSpPr>
            <p:nvPr/>
          </p:nvCxnSpPr>
          <p:spPr>
            <a:xfrm>
              <a:off x="5029200" y="3009900"/>
              <a:ext cx="11430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172200" y="2819400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50" dirty="0"/>
                <a:t>p</a:t>
              </a:r>
              <a:endParaRPr 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29200" y="2667000"/>
              <a:ext cx="114300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ym typeface="Symbol" panose="05050102010706020507" pitchFamily="18" charset="2"/>
                </a:rPr>
                <a:t>,</a:t>
              </a:r>
              <a:r>
                <a:rPr lang="en-US" sz="1050" dirty="0">
                  <a:solidFill>
                    <a:srgbClr val="3366FF"/>
                  </a:solidFill>
                  <a:sym typeface="Symbol" panose="05050102010706020507" pitchFamily="18" charset="2"/>
                </a:rPr>
                <a:t>[,p</a:t>
              </a:r>
              <a:r>
                <a:rPr lang="en-US" sz="1050" baseline="-25000" dirty="0">
                  <a:solidFill>
                    <a:srgbClr val="3366FF"/>
                  </a:solidFill>
                  <a:sym typeface="Symbol" panose="05050102010706020507" pitchFamily="18" charset="2"/>
                </a:rPr>
                <a:t>2</a:t>
              </a:r>
              <a:r>
                <a:rPr lang="en-US" sz="1050" dirty="0">
                  <a:solidFill>
                    <a:srgbClr val="3366FF"/>
                  </a:solidFill>
                  <a:sym typeface="Symbol" panose="05050102010706020507" pitchFamily="18" charset="2"/>
                </a:rPr>
                <a:t>]</a:t>
              </a:r>
              <a:r>
                <a:rPr lang="en-US" sz="1050" dirty="0">
                  <a:sym typeface="Symbol" panose="05050102010706020507" pitchFamily="18" charset="2"/>
                </a:rPr>
                <a:t></a:t>
              </a:r>
              <a:endParaRPr lang="en-US" sz="105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46482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50" dirty="0"/>
                <a:t>p</a:t>
              </a:r>
              <a:r>
                <a:rPr lang="en-US" sz="1050" baseline="-25000" dirty="0"/>
                <a:t>2</a:t>
              </a:r>
              <a:endParaRPr lang="en-US" sz="1050" baseline="-25000" dirty="0"/>
            </a:p>
          </p:txBody>
        </p:sp>
        <p:cxnSp>
          <p:nvCxnSpPr>
            <p:cNvPr id="65" name="Straight Connector 64"/>
            <p:cNvCxnSpPr>
              <a:stCxn id="64" idx="6"/>
              <a:endCxn id="66" idx="2"/>
            </p:cNvCxnSpPr>
            <p:nvPr/>
          </p:nvCxnSpPr>
          <p:spPr>
            <a:xfrm>
              <a:off x="5029200" y="3924300"/>
              <a:ext cx="11430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61722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050" dirty="0"/>
                <a:t>p</a:t>
              </a:r>
              <a:endParaRPr lang="en-US" sz="105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29200" y="3581400"/>
              <a:ext cx="114300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ym typeface="Symbol" panose="05050102010706020507" pitchFamily="18" charset="2"/>
                </a:rPr>
                <a:t>,</a:t>
              </a:r>
              <a:r>
                <a:rPr lang="en-US" sz="1050" dirty="0">
                  <a:solidFill>
                    <a:srgbClr val="3366FF"/>
                  </a:solidFill>
                  <a:sym typeface="Symbol" panose="05050102010706020507" pitchFamily="18" charset="2"/>
                </a:rPr>
                <a:t>[p</a:t>
              </a:r>
              <a:r>
                <a:rPr lang="en-US" sz="1050" baseline="-25000" dirty="0">
                  <a:solidFill>
                    <a:srgbClr val="3366FF"/>
                  </a:solidFill>
                  <a:sym typeface="Symbol" panose="05050102010706020507" pitchFamily="18" charset="2"/>
                </a:rPr>
                <a:t>1</a:t>
              </a:r>
              <a:r>
                <a:rPr lang="en-US" sz="1050" dirty="0">
                  <a:solidFill>
                    <a:srgbClr val="3366FF"/>
                  </a:solidFill>
                  <a:sym typeface="Symbol" panose="05050102010706020507" pitchFamily="18" charset="2"/>
                </a:rPr>
                <a:t>,]</a:t>
              </a:r>
              <a:r>
                <a:rPr lang="en-US" sz="1050" dirty="0">
                  <a:sym typeface="Symbol" panose="05050102010706020507" pitchFamily="18" charset="2"/>
                </a:rPr>
                <a:t></a:t>
              </a:r>
              <a:endParaRPr lang="en-US" sz="1050" dirty="0"/>
            </a:p>
          </p:txBody>
        </p:sp>
      </p:grpSp>
      <p:sp>
        <p:nvSpPr>
          <p:cNvPr id="69" name="Down Arrow 68"/>
          <p:cNvSpPr/>
          <p:nvPr/>
        </p:nvSpPr>
        <p:spPr>
          <a:xfrm>
            <a:off x="5257800" y="4400550"/>
            <a:ext cx="228600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Line Callout 1 (Accent Bar) 69"/>
          <p:cNvSpPr/>
          <p:nvPr/>
        </p:nvSpPr>
        <p:spPr>
          <a:xfrm>
            <a:off x="5829300" y="4286250"/>
            <a:ext cx="2365131" cy="400050"/>
          </a:xfrm>
          <a:prstGeom prst="accentCallout1">
            <a:avLst>
              <a:gd name="adj1" fmla="val 37798"/>
              <a:gd name="adj2" fmla="val 2075"/>
              <a:gd name="adj3" fmla="val 56605"/>
              <a:gd name="adj4" fmla="val -185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minimize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[POPL14</a:t>
            </a:r>
            <a:r>
              <a:rPr lang="en-US" dirty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86350" y="4914901"/>
            <a:ext cx="1828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</a:t>
            </a:r>
            <a:r>
              <a:rPr lang="en-US" sz="2400" b="1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SFA</a:t>
            </a:r>
            <a:r>
              <a:rPr lang="en-US" sz="2400" dirty="0">
                <a:solidFill>
                  <a:schemeClr val="accent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 QQ</a:t>
            </a:r>
            <a:endParaRPr lang="en-US" sz="2400" baseline="-25000" dirty="0"/>
          </a:p>
        </p:txBody>
      </p:sp>
      <p:sp>
        <p:nvSpPr>
          <p:cNvPr id="75" name="Left Arrow 74"/>
          <p:cNvSpPr/>
          <p:nvPr/>
        </p:nvSpPr>
        <p:spPr>
          <a:xfrm>
            <a:off x="4514850" y="5029200"/>
            <a:ext cx="40005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TextBox 75"/>
          <p:cNvSpPr txBox="1"/>
          <p:nvPr/>
        </p:nvSpPr>
        <p:spPr>
          <a:xfrm>
            <a:off x="1428750" y="4914901"/>
            <a:ext cx="28575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b="1" dirty="0">
                <a:sym typeface="Symbol" panose="05050102010706020507" pitchFamily="18" charset="2"/>
              </a:rPr>
              <a:t>Theorem 6</a:t>
            </a:r>
            <a:r>
              <a:rPr lang="en-US" sz="2100" dirty="0">
                <a:sym typeface="Symbol" panose="05050102010706020507" pitchFamily="18" charset="2"/>
              </a:rPr>
              <a:t>:</a:t>
            </a:r>
            <a:r>
              <a:rPr lang="en-US" sz="2400" dirty="0">
                <a:sym typeface="Symbol" panose="05050102010706020507" pitchFamily="18" charset="2"/>
              </a:rPr>
              <a:t> </a:t>
            </a:r>
            <a:r>
              <a:rPr lang="en-US" sz="2400" b="1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STA </a:t>
            </a:r>
            <a:r>
              <a:rPr lang="en-US" sz="2400" dirty="0">
                <a:sym typeface="Symbol" panose="05050102010706020507" pitchFamily="18" charset="2"/>
              </a:rPr>
              <a:t>=  </a:t>
            </a:r>
            <a:r>
              <a:rPr lang="en-US" sz="2400" b="1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SFA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572251" y="2746458"/>
            <a:ext cx="1885949" cy="1215941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Tuple alphabet still forms a decidable Boolean algebra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9" grpId="0" animBg="1"/>
      <p:bldP spid="70" grpId="0" animBg="1"/>
      <p:bldP spid="72" grpId="0" animBg="1"/>
      <p:bldP spid="75" grpId="0" animBg="1"/>
      <p:bldP spid="76" grpId="0" animBg="1"/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Encouraging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Tree automata generated from Fast case studies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473444" y="2838816"/>
          <a:ext cx="5103202" cy="2933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sFAs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symbolic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finite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automaton 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sFA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properties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key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algorithms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sM2L-str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key difference to M2L-str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translation to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sFAs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Cartesian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Product of Effective Boolean Algebras</a:t>
            </a:r>
            <a:endParaRPr lang="en-US" dirty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Part 2 </a:t>
            </a:r>
            <a:r>
              <a:rPr lang="en-US" dirty="0" smtClean="0">
                <a:sym typeface="Symbol" panose="05050102010706020507" pitchFamily="18" charset="2"/>
              </a:rPr>
              <a:t>(Extensions)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output</a:t>
            </a:r>
            <a:endParaRPr lang="en-US" dirty="0" smtClean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Symbolic finite transducer</a:t>
            </a:r>
            <a:endParaRPr lang="en-US" dirty="0" smtClean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lookahead</a:t>
            </a:r>
            <a:endParaRPr lang="en-US" dirty="0" smtClean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lookahead elimination via Monadic  Decomposition</a:t>
            </a:r>
            <a:endParaRPr lang="en-US" dirty="0" smtClean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tree automata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Minimization</a:t>
            </a:r>
            <a:endParaRPr lang="en-US" dirty="0">
              <a:solidFill>
                <a:schemeClr val="bg1">
                  <a:lumMod val="65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b="1" dirty="0" smtClean="0">
                <a:sym typeface="Symbol" panose="05050102010706020507" pitchFamily="18" charset="2"/>
              </a:rPr>
              <a:t>code generation</a:t>
            </a:r>
            <a:endParaRPr lang="en-US" b="1" dirty="0" smtClean="0">
              <a:sym typeface="Symbol" panose="05050102010706020507" pitchFamily="18" charset="2"/>
            </a:endParaRPr>
          </a:p>
          <a:p>
            <a:pPr lvl="2"/>
            <a:r>
              <a:rPr lang="en-US" b="1" dirty="0" smtClean="0">
                <a:sym typeface="Symbol" panose="05050102010706020507" pitchFamily="18" charset="2"/>
              </a:rPr>
              <a:t>sequential code gen</a:t>
            </a:r>
            <a:endParaRPr lang="en-US" b="1" dirty="0" smtClean="0">
              <a:sym typeface="Symbol" panose="05050102010706020507" pitchFamily="18" charset="2"/>
            </a:endParaRPr>
          </a:p>
          <a:p>
            <a:pPr lvl="2"/>
            <a:r>
              <a:rPr lang="en-US" b="1" dirty="0" smtClean="0">
                <a:sym typeface="Symbol" panose="05050102010706020507" pitchFamily="18" charset="2"/>
              </a:rPr>
              <a:t>parallel code gen</a:t>
            </a:r>
            <a:endParaRPr lang="en-US" b="1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78FEE-B6A3-4F8F-9AAC-10B9D427F7C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533" y="1499191"/>
            <a:ext cx="3203360" cy="17922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9050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"^(?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i:a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)+$"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553264" y="1874111"/>
            <a:ext cx="798314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 SFA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94" y="960631"/>
            <a:ext cx="3874898" cy="496019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357466" y="1874111"/>
            <a:ext cx="798314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 </a:t>
            </a:r>
            <a:r>
              <a:rPr lang="en-US" sz="1400" dirty="0" err="1" smtClean="0"/>
              <a:t>c++</a:t>
            </a:r>
            <a:endParaRPr lang="en-US" sz="1400" dirty="0"/>
          </a:p>
        </p:txBody>
      </p:sp>
      <p:sp>
        <p:nvSpPr>
          <p:cNvPr id="10" name="Line Callout 1 9"/>
          <p:cNvSpPr/>
          <p:nvPr/>
        </p:nvSpPr>
        <p:spPr>
          <a:xfrm>
            <a:off x="1718681" y="5137809"/>
            <a:ext cx="1253119" cy="958191"/>
          </a:xfrm>
          <a:prstGeom prst="borderCallout1">
            <a:avLst>
              <a:gd name="adj1" fmla="val 39802"/>
              <a:gd name="adj2" fmla="val 105281"/>
              <a:gd name="adj3" fmla="val -32764"/>
              <a:gd name="adj4" fmla="val 3793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 (?</a:t>
            </a:r>
            <a:r>
              <a:rPr lang="en-US" dirty="0" err="1" smtClean="0"/>
              <a:t>i:a</a:t>
            </a:r>
            <a:r>
              <a:rPr lang="en-US" dirty="0" smtClean="0"/>
              <a:t>)</a:t>
            </a:r>
            <a:endParaRPr lang="en-US" dirty="0" smtClean="0"/>
          </a:p>
          <a:p>
            <a:pPr algn="ctr"/>
            <a:r>
              <a:rPr lang="en-US" dirty="0" smtClean="0"/>
              <a:t>i.e. [Aa]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505303" y="4687933"/>
            <a:ext cx="1459775" cy="244929"/>
          </a:xfrm>
          <a:custGeom>
            <a:avLst/>
            <a:gdLst>
              <a:gd name="connsiteX0" fmla="*/ 39189 w 1933303"/>
              <a:gd name="connsiteY0" fmla="*/ 56299 h 252242"/>
              <a:gd name="connsiteX1" fmla="*/ 587829 w 1933303"/>
              <a:gd name="connsiteY1" fmla="*/ 95487 h 252242"/>
              <a:gd name="connsiteX2" fmla="*/ 718457 w 1933303"/>
              <a:gd name="connsiteY2" fmla="*/ 69362 h 252242"/>
              <a:gd name="connsiteX3" fmla="*/ 770709 w 1933303"/>
              <a:gd name="connsiteY3" fmla="*/ 43236 h 252242"/>
              <a:gd name="connsiteX4" fmla="*/ 836023 w 1933303"/>
              <a:gd name="connsiteY4" fmla="*/ 30173 h 252242"/>
              <a:gd name="connsiteX5" fmla="*/ 888274 w 1933303"/>
              <a:gd name="connsiteY5" fmla="*/ 4047 h 252242"/>
              <a:gd name="connsiteX6" fmla="*/ 1110343 w 1933303"/>
              <a:gd name="connsiteY6" fmla="*/ 30173 h 252242"/>
              <a:gd name="connsiteX7" fmla="*/ 1227909 w 1933303"/>
              <a:gd name="connsiteY7" fmla="*/ 43236 h 252242"/>
              <a:gd name="connsiteX8" fmla="*/ 1580606 w 1933303"/>
              <a:gd name="connsiteY8" fmla="*/ 30173 h 252242"/>
              <a:gd name="connsiteX9" fmla="*/ 1750423 w 1933303"/>
              <a:gd name="connsiteY9" fmla="*/ 17110 h 252242"/>
              <a:gd name="connsiteX10" fmla="*/ 1881052 w 1933303"/>
              <a:gd name="connsiteY10" fmla="*/ 30173 h 252242"/>
              <a:gd name="connsiteX11" fmla="*/ 1933303 w 1933303"/>
              <a:gd name="connsiteY11" fmla="*/ 108550 h 252242"/>
              <a:gd name="connsiteX12" fmla="*/ 1920240 w 1933303"/>
              <a:gd name="connsiteY12" fmla="*/ 160802 h 252242"/>
              <a:gd name="connsiteX13" fmla="*/ 1867989 w 1933303"/>
              <a:gd name="connsiteY13" fmla="*/ 173865 h 252242"/>
              <a:gd name="connsiteX14" fmla="*/ 1828800 w 1933303"/>
              <a:gd name="connsiteY14" fmla="*/ 186927 h 252242"/>
              <a:gd name="connsiteX15" fmla="*/ 1567543 w 1933303"/>
              <a:gd name="connsiteY15" fmla="*/ 213053 h 252242"/>
              <a:gd name="connsiteX16" fmla="*/ 1097280 w 1933303"/>
              <a:gd name="connsiteY16" fmla="*/ 239179 h 252242"/>
              <a:gd name="connsiteX17" fmla="*/ 927463 w 1933303"/>
              <a:gd name="connsiteY17" fmla="*/ 252242 h 252242"/>
              <a:gd name="connsiteX18" fmla="*/ 613954 w 1933303"/>
              <a:gd name="connsiteY18" fmla="*/ 239179 h 252242"/>
              <a:gd name="connsiteX19" fmla="*/ 509452 w 1933303"/>
              <a:gd name="connsiteY19" fmla="*/ 226116 h 252242"/>
              <a:gd name="connsiteX20" fmla="*/ 470263 w 1933303"/>
              <a:gd name="connsiteY20" fmla="*/ 213053 h 252242"/>
              <a:gd name="connsiteX21" fmla="*/ 326572 w 1933303"/>
              <a:gd name="connsiteY21" fmla="*/ 199990 h 252242"/>
              <a:gd name="connsiteX22" fmla="*/ 287383 w 1933303"/>
              <a:gd name="connsiteY22" fmla="*/ 186927 h 252242"/>
              <a:gd name="connsiteX23" fmla="*/ 13063 w 1933303"/>
              <a:gd name="connsiteY23" fmla="*/ 173865 h 252242"/>
              <a:gd name="connsiteX24" fmla="*/ 0 w 1933303"/>
              <a:gd name="connsiteY24" fmla="*/ 134676 h 252242"/>
              <a:gd name="connsiteX25" fmla="*/ 13063 w 1933303"/>
              <a:gd name="connsiteY25" fmla="*/ 43236 h 252242"/>
              <a:gd name="connsiteX26" fmla="*/ 0 w 1933303"/>
              <a:gd name="connsiteY26" fmla="*/ 95487 h 25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33303" h="252242">
                <a:moveTo>
                  <a:pt x="39189" y="56299"/>
                </a:moveTo>
                <a:cubicBezTo>
                  <a:pt x="222069" y="69362"/>
                  <a:pt x="404636" y="88010"/>
                  <a:pt x="587829" y="95487"/>
                </a:cubicBezTo>
                <a:cubicBezTo>
                  <a:pt x="620757" y="96831"/>
                  <a:pt x="682322" y="84848"/>
                  <a:pt x="718457" y="69362"/>
                </a:cubicBezTo>
                <a:cubicBezTo>
                  <a:pt x="736356" y="61691"/>
                  <a:pt x="752235" y="49394"/>
                  <a:pt x="770709" y="43236"/>
                </a:cubicBezTo>
                <a:cubicBezTo>
                  <a:pt x="791772" y="36215"/>
                  <a:pt x="814252" y="34527"/>
                  <a:pt x="836023" y="30173"/>
                </a:cubicBezTo>
                <a:cubicBezTo>
                  <a:pt x="853440" y="21464"/>
                  <a:pt x="868835" y="5190"/>
                  <a:pt x="888274" y="4047"/>
                </a:cubicBezTo>
                <a:cubicBezTo>
                  <a:pt x="1109632" y="-8974"/>
                  <a:pt x="992376" y="12024"/>
                  <a:pt x="1110343" y="30173"/>
                </a:cubicBezTo>
                <a:cubicBezTo>
                  <a:pt x="1149314" y="36169"/>
                  <a:pt x="1188720" y="38882"/>
                  <a:pt x="1227909" y="43236"/>
                </a:cubicBezTo>
                <a:cubicBezTo>
                  <a:pt x="1378303" y="80835"/>
                  <a:pt x="1258814" y="56989"/>
                  <a:pt x="1580606" y="30173"/>
                </a:cubicBezTo>
                <a:lnTo>
                  <a:pt x="1750423" y="17110"/>
                </a:lnTo>
                <a:cubicBezTo>
                  <a:pt x="1793966" y="21464"/>
                  <a:pt x="1841912" y="10603"/>
                  <a:pt x="1881052" y="30173"/>
                </a:cubicBezTo>
                <a:cubicBezTo>
                  <a:pt x="1909136" y="44215"/>
                  <a:pt x="1933303" y="108550"/>
                  <a:pt x="1933303" y="108550"/>
                </a:cubicBezTo>
                <a:cubicBezTo>
                  <a:pt x="1928949" y="125967"/>
                  <a:pt x="1932935" y="148107"/>
                  <a:pt x="1920240" y="160802"/>
                </a:cubicBezTo>
                <a:cubicBezTo>
                  <a:pt x="1907545" y="173497"/>
                  <a:pt x="1885251" y="168933"/>
                  <a:pt x="1867989" y="173865"/>
                </a:cubicBezTo>
                <a:cubicBezTo>
                  <a:pt x="1854749" y="177648"/>
                  <a:pt x="1842454" y="185146"/>
                  <a:pt x="1828800" y="186927"/>
                </a:cubicBezTo>
                <a:cubicBezTo>
                  <a:pt x="1742015" y="198247"/>
                  <a:pt x="1567543" y="213053"/>
                  <a:pt x="1567543" y="213053"/>
                </a:cubicBezTo>
                <a:cubicBezTo>
                  <a:pt x="1376445" y="260828"/>
                  <a:pt x="1561220" y="218559"/>
                  <a:pt x="1097280" y="239179"/>
                </a:cubicBezTo>
                <a:cubicBezTo>
                  <a:pt x="1040563" y="241700"/>
                  <a:pt x="984069" y="247888"/>
                  <a:pt x="927463" y="252242"/>
                </a:cubicBezTo>
                <a:cubicBezTo>
                  <a:pt x="822960" y="247888"/>
                  <a:pt x="718344" y="245703"/>
                  <a:pt x="613954" y="239179"/>
                </a:cubicBezTo>
                <a:cubicBezTo>
                  <a:pt x="578917" y="236989"/>
                  <a:pt x="543991" y="232396"/>
                  <a:pt x="509452" y="226116"/>
                </a:cubicBezTo>
                <a:cubicBezTo>
                  <a:pt x="495905" y="223653"/>
                  <a:pt x="483894" y="215000"/>
                  <a:pt x="470263" y="213053"/>
                </a:cubicBezTo>
                <a:cubicBezTo>
                  <a:pt x="422652" y="206251"/>
                  <a:pt x="374469" y="204344"/>
                  <a:pt x="326572" y="199990"/>
                </a:cubicBezTo>
                <a:cubicBezTo>
                  <a:pt x="313509" y="195636"/>
                  <a:pt x="301105" y="188070"/>
                  <a:pt x="287383" y="186927"/>
                </a:cubicBezTo>
                <a:cubicBezTo>
                  <a:pt x="196156" y="179325"/>
                  <a:pt x="103130" y="190241"/>
                  <a:pt x="13063" y="173865"/>
                </a:cubicBezTo>
                <a:cubicBezTo>
                  <a:pt x="-485" y="171402"/>
                  <a:pt x="4354" y="147739"/>
                  <a:pt x="0" y="134676"/>
                </a:cubicBezTo>
                <a:cubicBezTo>
                  <a:pt x="4354" y="104196"/>
                  <a:pt x="13063" y="74025"/>
                  <a:pt x="13063" y="43236"/>
                </a:cubicBezTo>
                <a:cubicBezTo>
                  <a:pt x="13063" y="25283"/>
                  <a:pt x="0" y="95487"/>
                  <a:pt x="0" y="95487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1819178" y="3736602"/>
            <a:ext cx="1254035" cy="765269"/>
          </a:xfrm>
          <a:prstGeom prst="borderCallout1">
            <a:avLst>
              <a:gd name="adj1" fmla="val 53837"/>
              <a:gd name="adj2" fmla="val 104500"/>
              <a:gd name="adj3" fmla="val 49674"/>
              <a:gd name="adj4" fmla="val 33026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machine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995852" y="3061608"/>
            <a:ext cx="509451" cy="1193990"/>
            <a:chOff x="7994469" y="2939143"/>
            <a:chExt cx="679268" cy="1591987"/>
          </a:xfrm>
        </p:grpSpPr>
        <p:sp>
          <p:nvSpPr>
            <p:cNvPr id="18" name="Rounded Rectangle 17"/>
            <p:cNvSpPr/>
            <p:nvPr/>
          </p:nvSpPr>
          <p:spPr>
            <a:xfrm>
              <a:off x="7994469" y="2939143"/>
              <a:ext cx="679268" cy="235131"/>
            </a:xfrm>
            <a:prstGeom prst="roundRect">
              <a:avLst/>
            </a:prstGeom>
            <a:no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994469" y="4295999"/>
              <a:ext cx="679268" cy="235131"/>
            </a:xfrm>
            <a:prstGeom prst="roundRect">
              <a:avLst/>
            </a:prstGeom>
            <a:no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>
              <a:off x="8334103" y="3174274"/>
              <a:ext cx="0" cy="11217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9" idx="1"/>
              <a:endCxn id="19" idx="2"/>
            </p:cNvCxnSpPr>
            <p:nvPr/>
          </p:nvCxnSpPr>
          <p:spPr>
            <a:xfrm rot="10800000" flipH="1" flipV="1">
              <a:off x="7994469" y="4413564"/>
              <a:ext cx="339634" cy="117565"/>
            </a:xfrm>
            <a:prstGeom prst="curvedConnector4">
              <a:avLst>
                <a:gd name="adj1" fmla="val -67308"/>
                <a:gd name="adj2" fmla="val 294446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Line Callout 1 24"/>
          <p:cNvSpPr/>
          <p:nvPr/>
        </p:nvSpPr>
        <p:spPr>
          <a:xfrm>
            <a:off x="7622886" y="3907009"/>
            <a:ext cx="1254035" cy="309929"/>
          </a:xfrm>
          <a:prstGeom prst="borderCallout1">
            <a:avLst>
              <a:gd name="adj1" fmla="val 58769"/>
              <a:gd name="adj2" fmla="val -3313"/>
              <a:gd name="adj3" fmla="val 154783"/>
              <a:gd name="adj4" fmla="val -3849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3 is final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Line Callout 1 25"/>
          <p:cNvSpPr/>
          <p:nvPr/>
        </p:nvSpPr>
        <p:spPr>
          <a:xfrm>
            <a:off x="7529065" y="2925591"/>
            <a:ext cx="1394285" cy="309929"/>
          </a:xfrm>
          <a:prstGeom prst="borderCallout1">
            <a:avLst>
              <a:gd name="adj1" fmla="val 68252"/>
              <a:gd name="adj2" fmla="val -2227"/>
              <a:gd name="adj3" fmla="val 142137"/>
              <a:gd name="adj4" fmla="val -272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 0 is </a:t>
            </a:r>
            <a:r>
              <a:rPr lang="en-US" sz="1200" dirty="0" err="1" smtClean="0"/>
              <a:t>nonfinal</a:t>
            </a:r>
            <a:endParaRPr lang="en-US" sz="1200" dirty="0"/>
          </a:p>
        </p:txBody>
      </p:sp>
      <p:sp>
        <p:nvSpPr>
          <p:cNvPr id="28" name="Line Callout 1 27"/>
          <p:cNvSpPr/>
          <p:nvPr/>
        </p:nvSpPr>
        <p:spPr>
          <a:xfrm>
            <a:off x="152400" y="2590800"/>
            <a:ext cx="3059518" cy="516801"/>
          </a:xfrm>
          <a:prstGeom prst="borderCallout1">
            <a:avLst>
              <a:gd name="adj1" fmla="val 39802"/>
              <a:gd name="adj2" fmla="val 105281"/>
              <a:gd name="adj3" fmla="val 177124"/>
              <a:gd name="adj4" fmla="val 2064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UTF8 decode next character c from </a:t>
            </a:r>
            <a:r>
              <a:rPr lang="en-US" sz="1400" dirty="0" err="1" smtClean="0"/>
              <a:t>str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886700" cy="994172"/>
          </a:xfrm>
        </p:spPr>
        <p:txBody>
          <a:bodyPr/>
          <a:lstStyle/>
          <a:p>
            <a:pPr algn="l"/>
            <a:r>
              <a:rPr lang="en-US" dirty="0" err="1" smtClean="0"/>
              <a:t>IsMatch</a:t>
            </a:r>
            <a:r>
              <a:rPr lang="en-US" dirty="0" smtClean="0"/>
              <a:t> generation Example </a:t>
            </a:r>
            <a:br>
              <a:rPr lang="en-US" dirty="0" smtClean="0"/>
            </a:br>
            <a:r>
              <a:rPr lang="en-US" dirty="0" smtClean="0"/>
              <a:t>from SFAs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6" grpId="0" animBg="1"/>
      <p:bldP spid="25" grpId="0" animBg="1"/>
      <p:bldP spid="26" grpId="0" animBg="1"/>
      <p:bldP spid="2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One reason to specialize </a:t>
            </a:r>
            <a:r>
              <a:rPr lang="en-US" dirty="0" err="1" smtClean="0"/>
              <a:t>IsMatch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is to avoid DOS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713" y="2927620"/>
            <a:ext cx="3233487" cy="3259932"/>
          </a:xfrm>
        </p:spPr>
        <p:txBody>
          <a:bodyPr>
            <a:noAutofit/>
          </a:bodyPr>
          <a:lstStyle/>
          <a:p>
            <a:pPr marL="386080" indent="-386080">
              <a:buAutoNum type="arabicParenR"/>
            </a:pPr>
            <a:r>
              <a:rPr lang="en-US" sz="1050" dirty="0"/>
              <a:t>regex: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@"^(([a-z])+.)+[A-Z]([a-z])+$"</a:t>
            </a:r>
            <a:b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50" dirty="0">
                <a:highlight>
                  <a:srgbClr val="FFFFFF"/>
                </a:highlight>
              </a:rPr>
              <a:t>input: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</a:t>
            </a:r>
            <a:r>
              <a:rPr lang="en-US" sz="375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6080" indent="-386080">
              <a:buAutoNum type="arabicParenR"/>
            </a:pPr>
            <a:endParaRPr lang="en-US" sz="1050" dirty="0"/>
          </a:p>
          <a:p>
            <a:pPr marL="386080" indent="-386080">
              <a:buAutoNum type="arabicParenR"/>
            </a:pPr>
            <a:endParaRPr lang="en-US" sz="1050" dirty="0"/>
          </a:p>
          <a:p>
            <a:pPr marL="386080" indent="-386080">
              <a:buAutoNum type="arabicParenR"/>
            </a:pPr>
            <a:endParaRPr lang="en-US" sz="1050" dirty="0"/>
          </a:p>
          <a:p>
            <a:pPr marL="386080" indent="-386080">
              <a:buAutoNum type="arabicParenR"/>
            </a:pPr>
            <a:endParaRPr lang="en-US" sz="1050" dirty="0"/>
          </a:p>
          <a:p>
            <a:pPr marL="386080" indent="-386080">
              <a:buAutoNum type="arabicParenR"/>
            </a:pPr>
            <a:endParaRPr lang="en-US" sz="1050" dirty="0"/>
          </a:p>
          <a:p>
            <a:pPr marL="386080" indent="-386080">
              <a:buAutoNum type="arabicParenR"/>
            </a:pPr>
            <a:endParaRPr lang="en-US" sz="1050" dirty="0"/>
          </a:p>
          <a:p>
            <a:pPr marL="386080" indent="-386080">
              <a:buAutoNum type="arabicParenR"/>
            </a:pPr>
            <a:endParaRPr lang="en-US" sz="1050" dirty="0"/>
          </a:p>
          <a:p>
            <a:pPr marL="386080" indent="-386080">
              <a:buAutoNum type="arabicParenR"/>
            </a:pPr>
            <a:endParaRPr lang="en-US" sz="1050" dirty="0"/>
          </a:p>
          <a:p>
            <a:pPr marL="386080" indent="-386080">
              <a:buAutoNum type="arabicParenR"/>
            </a:pPr>
            <a:r>
              <a:rPr lang="en-US" sz="1050" dirty="0"/>
              <a:t>regex: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"^(_?a?_?a?_?)+$"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input: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"_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a_aa_aa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375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_aa@"</a:t>
            </a:r>
            <a:endParaRPr lang="en-US" sz="105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3886200" y="1752600"/>
          <a:ext cx="4177966" cy="31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129840" y="4527194"/>
          <a:ext cx="417195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1905000"/>
            <a:ext cx="2483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“Evil” </a:t>
            </a:r>
            <a:r>
              <a:rPr lang="en-US" sz="2800" dirty="0" smtClean="0"/>
              <a:t>regexes:</a:t>
            </a:r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Monadic ESFTs  </a:t>
            </a:r>
            <a:r>
              <a:rPr lang="en-US" dirty="0" smtClean="0">
                <a:sym typeface="Wingdings" panose="05000000000000000000" pitchFamily="2" charset="2"/>
              </a:rPr>
              <a:t>parallel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parallelization [POPL’15]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EA-F9F2-49F1-AEB7-DFB10729311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Monadic</a:t>
            </a:r>
            <a:r>
              <a:rPr lang="en-US" dirty="0" smtClean="0"/>
              <a:t> ESFT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Cartesian</a:t>
            </a:r>
            <a:r>
              <a:rPr lang="en-US" dirty="0" smtClean="0">
                <a:sym typeface="Wingdings" panose="05000000000000000000" pitchFamily="2" charset="2"/>
              </a:rPr>
              <a:t> ESFT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886700" cy="3184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Cannot parallelize when character </a:t>
            </a:r>
            <a:r>
              <a:rPr lang="en-US" dirty="0"/>
              <a:t>groups have </a:t>
            </a:r>
            <a:r>
              <a:rPr lang="en-US" b="1" i="1" dirty="0" smtClean="0"/>
              <a:t>different width</a:t>
            </a:r>
            <a:endParaRPr lang="en-US" b="1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0481" y="3105848"/>
            <a:ext cx="264404" cy="2809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710749" y="3105848"/>
            <a:ext cx="264404" cy="2809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8" name="Curved Connector 17"/>
          <p:cNvCxnSpPr>
            <a:stCxn id="7" idx="7"/>
            <a:endCxn id="17" idx="1"/>
          </p:cNvCxnSpPr>
          <p:nvPr/>
        </p:nvCxnSpPr>
        <p:spPr>
          <a:xfrm rot="5400000" flipH="1" flipV="1">
            <a:off x="2632817" y="2030337"/>
            <a:ext cx="9525" cy="2233306"/>
          </a:xfrm>
          <a:prstGeom prst="curvedConnector3">
            <a:avLst>
              <a:gd name="adj1" fmla="val 2231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7" idx="7"/>
            <a:endCxn id="28" idx="1"/>
          </p:cNvCxnSpPr>
          <p:nvPr/>
        </p:nvCxnSpPr>
        <p:spPr>
          <a:xfrm rot="5400000" flipH="1" flipV="1">
            <a:off x="5671063" y="1412359"/>
            <a:ext cx="9525" cy="3469262"/>
          </a:xfrm>
          <a:prstGeom prst="curvedConnector3">
            <a:avLst>
              <a:gd name="adj1" fmla="val 2231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366974" y="3105848"/>
            <a:ext cx="264404" cy="2809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2238337" y="2640734"/>
                <a:ext cx="798484" cy="5214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37" y="2640734"/>
                <a:ext cx="798484" cy="521422"/>
              </a:xfrm>
              <a:prstGeom prst="rect">
                <a:avLst/>
              </a:prstGeom>
              <a:blipFill rotWithShape="1">
                <a:blip r:embed="rId1"/>
                <a:stretch>
                  <a:fillRect l="-75" t="-14448" r="-2752" b="-14398"/>
                </a:stretch>
              </a:blip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5156493" y="2682123"/>
                <a:ext cx="890221" cy="515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(</m:t>
                      </m:r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93" y="2682123"/>
                <a:ext cx="890221" cy="515189"/>
              </a:xfrm>
              <a:prstGeom prst="rect">
                <a:avLst/>
              </a:prstGeom>
              <a:blipFill rotWithShape="1">
                <a:blip r:embed="rId2"/>
                <a:stretch>
                  <a:fillRect l="-33" t="-15261" r="-14667" b="-15144"/>
                </a:stretch>
              </a:blip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88" name="Group 87"/>
          <p:cNvGrpSpPr/>
          <p:nvPr/>
        </p:nvGrpSpPr>
        <p:grpSpPr>
          <a:xfrm>
            <a:off x="1324440" y="4202992"/>
            <a:ext cx="6340897" cy="1145059"/>
            <a:chOff x="1347831" y="4480122"/>
            <a:chExt cx="8454529" cy="1526745"/>
          </a:xfrm>
        </p:grpSpPr>
        <p:sp>
          <p:nvSpPr>
            <p:cNvPr id="71" name="Oval 70"/>
            <p:cNvSpPr/>
            <p:nvPr/>
          </p:nvSpPr>
          <p:spPr>
            <a:xfrm>
              <a:off x="1347831" y="5045089"/>
              <a:ext cx="352539" cy="3745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4574855" y="5045089"/>
              <a:ext cx="352539" cy="3745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cxnSp>
          <p:nvCxnSpPr>
            <p:cNvPr id="73" name="Curved Connector 72"/>
            <p:cNvCxnSpPr>
              <a:stCxn id="71" idx="7"/>
              <a:endCxn id="72" idx="1"/>
            </p:cNvCxnSpPr>
            <p:nvPr/>
          </p:nvCxnSpPr>
          <p:spPr>
            <a:xfrm rot="5400000" flipH="1" flipV="1">
              <a:off x="3137612" y="3611074"/>
              <a:ext cx="12700" cy="2977741"/>
            </a:xfrm>
            <a:prstGeom prst="curvedConnector3">
              <a:avLst>
                <a:gd name="adj1" fmla="val 22319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72" idx="7"/>
              <a:endCxn id="75" idx="1"/>
            </p:cNvCxnSpPr>
            <p:nvPr/>
          </p:nvCxnSpPr>
          <p:spPr>
            <a:xfrm rot="5400000" flipH="1" flipV="1">
              <a:off x="7188607" y="2787103"/>
              <a:ext cx="12700" cy="4625683"/>
            </a:xfrm>
            <a:prstGeom prst="curvedConnector3">
              <a:avLst>
                <a:gd name="adj1" fmla="val 22319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9449821" y="5045089"/>
              <a:ext cx="352539" cy="3745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>
                  <a:off x="2396072" y="4480122"/>
                  <a:ext cx="1287814" cy="69522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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)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)/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072" y="4480122"/>
                  <a:ext cx="1287814" cy="695229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>
                <a:xfrm>
                  <a:off x="5818363" y="4480122"/>
                  <a:ext cx="2335037" cy="6869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)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)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363" y="4480122"/>
                  <a:ext cx="2335037" cy="686918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8" name="Curved Connector 77"/>
            <p:cNvCxnSpPr>
              <a:stCxn id="71" idx="5"/>
              <a:endCxn id="72" idx="3"/>
            </p:cNvCxnSpPr>
            <p:nvPr/>
          </p:nvCxnSpPr>
          <p:spPr>
            <a:xfrm rot="16200000" flipH="1">
              <a:off x="3137612" y="3875937"/>
              <a:ext cx="12700" cy="2977741"/>
            </a:xfrm>
            <a:prstGeom prst="curvedConnector3">
              <a:avLst>
                <a:gd name="adj1" fmla="val 22319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>
              <a:stCxn id="72" idx="5"/>
              <a:endCxn id="75" idx="3"/>
            </p:cNvCxnSpPr>
            <p:nvPr/>
          </p:nvCxnSpPr>
          <p:spPr>
            <a:xfrm rot="16200000" flipH="1">
              <a:off x="7188607" y="3051966"/>
              <a:ext cx="12700" cy="4625683"/>
            </a:xfrm>
            <a:prstGeom prst="curvedConnector3">
              <a:avLst>
                <a:gd name="adj1" fmla="val 22319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/>
                <p:cNvSpPr/>
                <p:nvPr/>
              </p:nvSpPr>
              <p:spPr>
                <a:xfrm>
                  <a:off x="2410915" y="5311638"/>
                  <a:ext cx="1287814" cy="69522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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)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)/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𝑓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915" y="5311638"/>
                  <a:ext cx="1287814" cy="695229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/>
                <p:cNvSpPr/>
                <p:nvPr/>
              </p:nvSpPr>
              <p:spPr>
                <a:xfrm>
                  <a:off x="5929254" y="5303556"/>
                  <a:ext cx="2335037" cy="6869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)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)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254" y="5303556"/>
                  <a:ext cx="2335037" cy="686918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86" name="Down Arrow 85"/>
          <p:cNvSpPr/>
          <p:nvPr/>
        </p:nvSpPr>
        <p:spPr>
          <a:xfrm>
            <a:off x="4201836" y="3698971"/>
            <a:ext cx="379970" cy="28729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133600" y="2286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 = 2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953000" y="2286000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 = 3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572000" y="3657600"/>
            <a:ext cx="402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Monadic decomposition [CAV’14]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ESFT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dirty="0" smtClean="0">
                <a:sym typeface="Wingdings" panose="05000000000000000000" pitchFamily="2" charset="2"/>
              </a:rPr>
              <a:t>-SFT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EA-F9F2-49F1-AEB7-DFB10729311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Alphabet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Effective Boolean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2882"/>
            <a:ext cx="5915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Callout 8"/>
          <p:cNvSpPr/>
          <p:nvPr/>
        </p:nvSpPr>
        <p:spPr>
          <a:xfrm>
            <a:off x="925773" y="4646778"/>
            <a:ext cx="1284027" cy="1066800"/>
          </a:xfrm>
          <a:prstGeom prst="wedgeEllipseCallout">
            <a:avLst>
              <a:gd name="adj1" fmla="val 31032"/>
              <a:gd name="adj2" fmla="val -1357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/>
              <a:t>Domain</a:t>
            </a:r>
            <a:endParaRPr lang="en-US" sz="2800" dirty="0"/>
          </a:p>
        </p:txBody>
      </p:sp>
      <p:sp>
        <p:nvSpPr>
          <p:cNvPr id="11" name="Oval Callout 10"/>
          <p:cNvSpPr/>
          <p:nvPr/>
        </p:nvSpPr>
        <p:spPr>
          <a:xfrm>
            <a:off x="2819400" y="4646778"/>
            <a:ext cx="1662112" cy="1066800"/>
          </a:xfrm>
          <a:prstGeom prst="wedgeEllipseCallout">
            <a:avLst>
              <a:gd name="adj1" fmla="val -54769"/>
              <a:gd name="adj2" fmla="val -1357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/>
              <a:t>Predicates</a:t>
            </a:r>
            <a:endParaRPr lang="en-US" sz="2800" dirty="0"/>
          </a:p>
        </p:txBody>
      </p:sp>
      <p:sp>
        <p:nvSpPr>
          <p:cNvPr id="12" name="Oval Callout 11"/>
          <p:cNvSpPr/>
          <p:nvPr/>
        </p:nvSpPr>
        <p:spPr>
          <a:xfrm>
            <a:off x="4183039" y="1600200"/>
            <a:ext cx="1527980" cy="990600"/>
          </a:xfrm>
          <a:prstGeom prst="wedgeEllipseCallout">
            <a:avLst>
              <a:gd name="adj1" fmla="val -85971"/>
              <a:gd name="adj2" fmla="val 958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i="1" dirty="0" smtClean="0">
                <a:sym typeface="Symbol"/>
              </a:rPr>
              <a:t></a:t>
            </a:r>
            <a:r>
              <a:rPr lang="en-US" sz="2800" dirty="0" smtClean="0">
                <a:sym typeface="Symbol"/>
              </a:rPr>
              <a:t>  2</a:t>
            </a:r>
            <a:r>
              <a:rPr lang="en-US" sz="2800" baseline="30000" dirty="0" smtClean="0">
                <a:latin typeface="Lucida Calligraphy" pitchFamily="66" charset="0"/>
                <a:ea typeface="Ebrima" pitchFamily="2" charset="0"/>
                <a:cs typeface="Ebrima" pitchFamily="2" charset="0"/>
                <a:sym typeface="Symbol"/>
              </a:rPr>
              <a:t>D</a:t>
            </a:r>
            <a:r>
              <a:rPr lang="en-US" sz="2800" dirty="0" smtClean="0">
                <a:sym typeface="Symbol"/>
              </a:rPr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Split Predicates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EA-F9F2-49F1-AEB7-DFB107293115}" type="slidenum">
              <a:rPr lang="en-US" smtClean="0"/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922612" y="3561506"/>
            <a:ext cx="379970" cy="28729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525148" y="2787118"/>
            <a:ext cx="264404" cy="2809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62" name="Curved Connector 61"/>
          <p:cNvCxnSpPr>
            <a:stCxn id="55" idx="7"/>
            <a:endCxn id="63" idx="1"/>
          </p:cNvCxnSpPr>
          <p:nvPr/>
        </p:nvCxnSpPr>
        <p:spPr>
          <a:xfrm rot="16200000" flipH="1">
            <a:off x="4211270" y="367820"/>
            <a:ext cx="10405" cy="4931283"/>
          </a:xfrm>
          <a:prstGeom prst="curvedConnector3">
            <a:avLst>
              <a:gd name="adj1" fmla="val -204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643393" y="2797522"/>
            <a:ext cx="264404" cy="2809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3266759" y="2372680"/>
                <a:ext cx="1697913" cy="515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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)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)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759" y="2372680"/>
                <a:ext cx="1697913" cy="515189"/>
              </a:xfrm>
              <a:prstGeom prst="rect">
                <a:avLst/>
              </a:prstGeom>
              <a:blipFill rotWithShape="1">
                <a:blip r:embed="rId1"/>
                <a:stretch>
                  <a:fillRect l="-19" t="-15223" r="-17526" b="-15182"/>
                </a:stretch>
              </a:blip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65" name="Curved Connector 64"/>
          <p:cNvCxnSpPr>
            <a:stCxn id="55" idx="5"/>
            <a:endCxn id="63" idx="3"/>
          </p:cNvCxnSpPr>
          <p:nvPr/>
        </p:nvCxnSpPr>
        <p:spPr>
          <a:xfrm rot="16200000" flipH="1">
            <a:off x="4211271" y="566468"/>
            <a:ext cx="10405" cy="4931283"/>
          </a:xfrm>
          <a:prstGeom prst="curvedConnector3">
            <a:avLst>
              <a:gd name="adj1" fmla="val 214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3311193" y="2984811"/>
                <a:ext cx="1697914" cy="515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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)</m:t>
                      </m:r>
                      <m:r>
                        <a:rPr lang="en-US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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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)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193" y="2984811"/>
                <a:ext cx="1697914" cy="515189"/>
              </a:xfrm>
              <a:prstGeom prst="rect">
                <a:avLst/>
              </a:prstGeom>
              <a:blipFill rotWithShape="1">
                <a:blip r:embed="rId2"/>
                <a:stretch>
                  <a:fillRect l="-18" t="-15221" r="-27138" b="-15184"/>
                </a:stretch>
              </a:blip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28651" y="1966361"/>
            <a:ext cx="7387796" cy="369512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1657349" y="4090156"/>
            <a:ext cx="5250447" cy="1268426"/>
            <a:chOff x="2209799" y="4310541"/>
            <a:chExt cx="7000596" cy="1691235"/>
          </a:xfrm>
        </p:grpSpPr>
        <p:sp>
          <p:nvSpPr>
            <p:cNvPr id="37" name="Oval 36"/>
            <p:cNvSpPr/>
            <p:nvPr/>
          </p:nvSpPr>
          <p:spPr>
            <a:xfrm>
              <a:off x="2209799" y="4897703"/>
              <a:ext cx="352539" cy="3745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194456" y="4826913"/>
              <a:ext cx="352539" cy="3745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urved Connector 39"/>
            <p:cNvCxnSpPr>
              <a:stCxn id="37" idx="7"/>
              <a:endCxn id="39" idx="1"/>
            </p:cNvCxnSpPr>
            <p:nvPr/>
          </p:nvCxnSpPr>
          <p:spPr>
            <a:xfrm rot="5400000" flipH="1" flipV="1">
              <a:off x="3343002" y="4049476"/>
              <a:ext cx="70790" cy="1735374"/>
            </a:xfrm>
            <a:prstGeom prst="curvedConnector3">
              <a:avLst>
                <a:gd name="adj1" fmla="val 5004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264036" y="4811324"/>
              <a:ext cx="352539" cy="3745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urved Connector 41"/>
            <p:cNvCxnSpPr>
              <a:stCxn id="39" idx="7"/>
              <a:endCxn id="41" idx="1"/>
            </p:cNvCxnSpPr>
            <p:nvPr/>
          </p:nvCxnSpPr>
          <p:spPr>
            <a:xfrm rot="5400000" flipH="1" flipV="1">
              <a:off x="5397721" y="3963826"/>
              <a:ext cx="15589" cy="1820297"/>
            </a:xfrm>
            <a:prstGeom prst="curvedConnector3">
              <a:avLst>
                <a:gd name="adj1" fmla="val 19183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857856" y="4998611"/>
              <a:ext cx="352539" cy="3745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44" name="Curved Connector 43"/>
            <p:cNvCxnSpPr>
              <a:stCxn id="41" idx="7"/>
              <a:endCxn id="43" idx="1"/>
            </p:cNvCxnSpPr>
            <p:nvPr/>
          </p:nvCxnSpPr>
          <p:spPr>
            <a:xfrm rot="16200000" flipH="1">
              <a:off x="7643571" y="3787554"/>
              <a:ext cx="187287" cy="2344537"/>
            </a:xfrm>
            <a:prstGeom prst="curvedConnector3">
              <a:avLst>
                <a:gd name="adj1" fmla="val -1513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3054407" y="4310541"/>
                  <a:ext cx="727630" cy="5677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407" y="4310541"/>
                  <a:ext cx="727630" cy="567739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5073856" y="4325614"/>
                  <a:ext cx="727630" cy="5677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856" y="4325614"/>
                  <a:ext cx="727630" cy="567739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/>
                <p:cNvSpPr/>
                <p:nvPr/>
              </p:nvSpPr>
              <p:spPr>
                <a:xfrm>
                  <a:off x="7376544" y="4339278"/>
                  <a:ext cx="1131398" cy="59518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544" y="4339278"/>
                  <a:ext cx="1131398" cy="595183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54" name="Curved Connector 53"/>
            <p:cNvCxnSpPr>
              <a:stCxn id="67" idx="6"/>
              <a:endCxn id="43" idx="3"/>
            </p:cNvCxnSpPr>
            <p:nvPr/>
          </p:nvCxnSpPr>
          <p:spPr>
            <a:xfrm flipV="1">
              <a:off x="6638769" y="5318330"/>
              <a:ext cx="2270715" cy="49615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/>
                <p:cNvSpPr/>
                <p:nvPr/>
              </p:nvSpPr>
              <p:spPr>
                <a:xfrm>
                  <a:off x="7362843" y="5342136"/>
                  <a:ext cx="1131398" cy="59518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843" y="5342136"/>
                  <a:ext cx="1131398" cy="595183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6286230" y="5627202"/>
              <a:ext cx="352539" cy="3745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Curved Connector 67"/>
            <p:cNvCxnSpPr>
              <a:stCxn id="39" idx="5"/>
              <a:endCxn id="67" idx="2"/>
            </p:cNvCxnSpPr>
            <p:nvPr/>
          </p:nvCxnSpPr>
          <p:spPr>
            <a:xfrm rot="16200000" flipH="1">
              <a:off x="5056870" y="4585128"/>
              <a:ext cx="667857" cy="1790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/>
                <p:cNvSpPr/>
                <p:nvPr/>
              </p:nvSpPr>
              <p:spPr>
                <a:xfrm>
                  <a:off x="4987467" y="5369580"/>
                  <a:ext cx="806663" cy="5677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467" y="5369580"/>
                  <a:ext cx="806663" cy="567739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2286000" y="4132118"/>
            <a:ext cx="3899946" cy="1452353"/>
            <a:chOff x="3019332" y="4370137"/>
            <a:chExt cx="5199927" cy="1936471"/>
          </a:xfrm>
        </p:grpSpPr>
        <p:sp>
          <p:nvSpPr>
            <p:cNvPr id="50" name="Oval 49"/>
            <p:cNvSpPr/>
            <p:nvPr/>
          </p:nvSpPr>
          <p:spPr>
            <a:xfrm>
              <a:off x="3389553" y="4370137"/>
              <a:ext cx="249282" cy="18793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719763" y="4684141"/>
              <a:ext cx="249282" cy="18793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urved Connector 51"/>
            <p:cNvCxnSpPr>
              <a:stCxn id="51" idx="0"/>
              <a:endCxn id="50" idx="0"/>
            </p:cNvCxnSpPr>
            <p:nvPr/>
          </p:nvCxnSpPr>
          <p:spPr>
            <a:xfrm rot="16200000" flipV="1">
              <a:off x="5522297" y="2362034"/>
              <a:ext cx="314004" cy="4330210"/>
            </a:xfrm>
            <a:prstGeom prst="curvedConnector3">
              <a:avLst>
                <a:gd name="adj1" fmla="val 172802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422224" y="4425175"/>
              <a:ext cx="249282" cy="18793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904118" y="4681900"/>
              <a:ext cx="249282" cy="18793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>
              <a:stCxn id="57" idx="0"/>
              <a:endCxn id="56" idx="0"/>
            </p:cNvCxnSpPr>
            <p:nvPr/>
          </p:nvCxnSpPr>
          <p:spPr>
            <a:xfrm rot="16200000" flipV="1">
              <a:off x="6659450" y="3312591"/>
              <a:ext cx="256725" cy="2481894"/>
            </a:xfrm>
            <a:prstGeom prst="curvedConnector3">
              <a:avLst>
                <a:gd name="adj1" fmla="val 189045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19332" y="5814165"/>
              <a:ext cx="16645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lookback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70" name="Curved Connector 69"/>
            <p:cNvCxnSpPr>
              <a:stCxn id="71" idx="4"/>
              <a:endCxn id="50" idx="4"/>
            </p:cNvCxnSpPr>
            <p:nvPr/>
          </p:nvCxnSpPr>
          <p:spPr>
            <a:xfrm rot="5400000" flipH="1">
              <a:off x="5016645" y="3055623"/>
              <a:ext cx="1342760" cy="4347661"/>
            </a:xfrm>
            <a:prstGeom prst="curvedConnector3">
              <a:avLst>
                <a:gd name="adj1" fmla="val -17025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37214" y="5712897"/>
              <a:ext cx="249282" cy="18793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69977" y="5720197"/>
              <a:ext cx="249282" cy="18793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Curved Connector 73"/>
            <p:cNvCxnSpPr>
              <a:stCxn id="72" idx="4"/>
              <a:endCxn id="77" idx="4"/>
            </p:cNvCxnSpPr>
            <p:nvPr/>
          </p:nvCxnSpPr>
          <p:spPr>
            <a:xfrm rot="5400000" flipH="1">
              <a:off x="6686438" y="4499953"/>
              <a:ext cx="268608" cy="2547753"/>
            </a:xfrm>
            <a:prstGeom prst="curvedConnector3">
              <a:avLst>
                <a:gd name="adj1" fmla="val -85105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5422224" y="5451589"/>
              <a:ext cx="249282" cy="18793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-SFTs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3284"/>
            <a:ext cx="8193761" cy="8223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 </a:t>
            </a:r>
            <a:r>
              <a:rPr lang="en-US" b="1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Rep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 the 2</a:t>
            </a:r>
            <a:r>
              <a:rPr lang="en-US" dirty="0" smtClean="0"/>
              <a:t>-SFT that repairs strings containing “bad surrogates”: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EA-F9F2-49F1-AEB7-DFB107293115}" type="slidenum">
              <a:rPr lang="en-US" smtClean="0"/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838200" y="4267200"/>
            <a:ext cx="5231340" cy="1456627"/>
            <a:chOff x="3643086" y="2695232"/>
            <a:chExt cx="6975120" cy="1942169"/>
          </a:xfrm>
        </p:grpSpPr>
        <p:sp>
          <p:nvSpPr>
            <p:cNvPr id="9" name="Oval 8"/>
            <p:cNvSpPr/>
            <p:nvPr/>
          </p:nvSpPr>
          <p:spPr>
            <a:xfrm>
              <a:off x="6089072" y="3375228"/>
              <a:ext cx="609600" cy="590883"/>
            </a:xfrm>
            <a:prstGeom prst="ellipse">
              <a:avLst/>
            </a:prstGeom>
            <a:ln w="76200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0</a:t>
              </a:r>
              <a:endParaRPr lang="en-US" sz="1500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766462" y="3350142"/>
              <a:ext cx="623455" cy="6159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1</a:t>
              </a:r>
              <a:endParaRPr lang="en-US" sz="1500" baseline="-25000" dirty="0"/>
            </a:p>
          </p:txBody>
        </p:sp>
        <p:cxnSp>
          <p:nvCxnSpPr>
            <p:cNvPr id="13" name="Straight Arrow Connector 12"/>
            <p:cNvCxnSpPr>
              <a:endCxn id="9" idx="2"/>
            </p:cNvCxnSpPr>
            <p:nvPr/>
          </p:nvCxnSpPr>
          <p:spPr>
            <a:xfrm flipV="1">
              <a:off x="5656115" y="3670670"/>
              <a:ext cx="432957" cy="13881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9" idx="7"/>
              <a:endCxn id="10" idx="1"/>
            </p:cNvCxnSpPr>
            <p:nvPr/>
          </p:nvCxnSpPr>
          <p:spPr>
            <a:xfrm rot="5400000" flipH="1" flipV="1">
              <a:off x="7722875" y="2326872"/>
              <a:ext cx="21412" cy="2248367"/>
            </a:xfrm>
            <a:prstGeom prst="curvedConnector3">
              <a:avLst>
                <a:gd name="adj1" fmla="val 1588917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0" idx="3"/>
              <a:endCxn id="9" idx="5"/>
            </p:cNvCxnSpPr>
            <p:nvPr/>
          </p:nvCxnSpPr>
          <p:spPr>
            <a:xfrm rot="5400000">
              <a:off x="7731745" y="2753558"/>
              <a:ext cx="3674" cy="2248367"/>
            </a:xfrm>
            <a:prstGeom prst="curvedConnector3">
              <a:avLst>
                <a:gd name="adj1" fmla="val 867738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10" idx="0"/>
              <a:endCxn id="10" idx="6"/>
            </p:cNvCxnSpPr>
            <p:nvPr/>
          </p:nvCxnSpPr>
          <p:spPr>
            <a:xfrm rot="16200000" flipH="1">
              <a:off x="9080060" y="3348271"/>
              <a:ext cx="307985" cy="311727"/>
            </a:xfrm>
            <a:prstGeom prst="curvedConnector4">
              <a:avLst>
                <a:gd name="adj1" fmla="val -74224"/>
                <a:gd name="adj2" fmla="val 17333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9906000" y="4449735"/>
              <a:ext cx="166255" cy="187666"/>
            </a:xfrm>
            <a:prstGeom prst="ellipse">
              <a:avLst/>
            </a:prstGeom>
            <a:ln w="76200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cxnSp>
          <p:nvCxnSpPr>
            <p:cNvPr id="37" name="Straight Arrow Connector 36"/>
            <p:cNvCxnSpPr>
              <a:stCxn id="10" idx="5"/>
              <a:endCxn id="35" idx="1"/>
            </p:cNvCxnSpPr>
            <p:nvPr/>
          </p:nvCxnSpPr>
          <p:spPr>
            <a:xfrm>
              <a:off x="9298614" y="3875904"/>
              <a:ext cx="631733" cy="60131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9374709" y="2847666"/>
                  <a:ext cx="1243497" cy="371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)/[�]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4709" y="2847666"/>
                  <a:ext cx="1243497" cy="371934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9603414" y="3863602"/>
                  <a:ext cx="569283" cy="3051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�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414" y="3863602"/>
                  <a:ext cx="569283" cy="305136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6981371" y="2695232"/>
                  <a:ext cx="1662237" cy="7774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)/[�]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en-US" dirty="0" smtClean="0">
                      <a:solidFill>
                        <a:schemeClr val="accent3"/>
                      </a:solidFill>
                    </a:rPr>
                    <a:t>k</a:t>
                  </a:r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371" y="2695232"/>
                  <a:ext cx="1662237" cy="777456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/>
                <p:cNvSpPr/>
                <p:nvPr/>
              </p:nvSpPr>
              <p:spPr>
                <a:xfrm>
                  <a:off x="7181497" y="4010982"/>
                  <a:ext cx="1584965" cy="429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)/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:�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497" y="4010982"/>
                  <a:ext cx="1584965" cy="429708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9" name="Curved Connector 48"/>
            <p:cNvCxnSpPr>
              <a:stCxn id="9" idx="2"/>
              <a:endCxn id="9" idx="0"/>
            </p:cNvCxnSpPr>
            <p:nvPr/>
          </p:nvCxnSpPr>
          <p:spPr>
            <a:xfrm rot="10800000" flipH="1">
              <a:off x="6089072" y="3375228"/>
              <a:ext cx="304800" cy="295442"/>
            </a:xfrm>
            <a:prstGeom prst="curvedConnector4">
              <a:avLst>
                <a:gd name="adj1" fmla="val -75000"/>
                <a:gd name="adj2" fmla="val 17737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3643086" y="2838395"/>
                  <a:ext cx="2633569" cy="371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�: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086" y="2838395"/>
                  <a:ext cx="2633569" cy="371934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2732314" y="3124201"/>
            <a:ext cx="2544785" cy="1108528"/>
            <a:chOff x="4749469" y="1919514"/>
            <a:chExt cx="3393046" cy="14780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Line Callout 1 71"/>
                <p:cNvSpPr/>
                <p:nvPr/>
              </p:nvSpPr>
              <p:spPr>
                <a:xfrm>
                  <a:off x="4749469" y="1919514"/>
                  <a:ext cx="3291445" cy="721107"/>
                </a:xfrm>
                <a:prstGeom prst="borderCallout1">
                  <a:avLst>
                    <a:gd name="adj1" fmla="val 49446"/>
                    <a:gd name="adj2" fmla="val -1814"/>
                    <a:gd name="adj3" fmla="val 184067"/>
                    <a:gd name="adj4" fmla="val -28805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56320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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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57343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Line Callout 1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469" y="1919514"/>
                  <a:ext cx="3291445" cy="721107"/>
                </a:xfrm>
                <a:prstGeom prst="borderCallout1">
                  <a:avLst>
                    <a:gd name="adj1" fmla="val 49446"/>
                    <a:gd name="adj2" fmla="val -1814"/>
                    <a:gd name="adj3" fmla="val 184067"/>
                    <a:gd name="adj4" fmla="val -28805"/>
                  </a:avLst>
                </a:prstGeom>
                <a:blipFill rotWithShape="1">
                  <a:blip r:embed="rId6"/>
                </a:blip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Line Callout 1 72"/>
                <p:cNvSpPr/>
                <p:nvPr/>
              </p:nvSpPr>
              <p:spPr>
                <a:xfrm>
                  <a:off x="4749469" y="2732315"/>
                  <a:ext cx="3393046" cy="665235"/>
                </a:xfrm>
                <a:prstGeom prst="borderCallout1">
                  <a:avLst>
                    <a:gd name="adj1" fmla="val 56267"/>
                    <a:gd name="adj2" fmla="val -2280"/>
                    <a:gd name="adj3" fmla="val 122045"/>
                    <a:gd name="adj4" fmla="val -25430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55296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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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56319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Line Callout 1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469" y="2732315"/>
                  <a:ext cx="3393046" cy="665235"/>
                </a:xfrm>
                <a:prstGeom prst="borderCallout1">
                  <a:avLst>
                    <a:gd name="adj1" fmla="val 56267"/>
                    <a:gd name="adj2" fmla="val -2280"/>
                    <a:gd name="adj3" fmla="val 122045"/>
                    <a:gd name="adj4" fmla="val -25430"/>
                  </a:avLst>
                </a:prstGeom>
                <a:blipFill rotWithShape="1">
                  <a:blip r:embed="rId7"/>
                </a:blip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98" name="Group 97"/>
          <p:cNvGrpSpPr/>
          <p:nvPr/>
        </p:nvGrpSpPr>
        <p:grpSpPr>
          <a:xfrm>
            <a:off x="3733800" y="4343400"/>
            <a:ext cx="2855312" cy="1295400"/>
            <a:chOff x="5902242" y="3504488"/>
            <a:chExt cx="3470297" cy="1193871"/>
          </a:xfrm>
        </p:grpSpPr>
        <p:sp>
          <p:nvSpPr>
            <p:cNvPr id="76" name="Oval 75"/>
            <p:cNvSpPr/>
            <p:nvPr/>
          </p:nvSpPr>
          <p:spPr>
            <a:xfrm>
              <a:off x="5902242" y="3504488"/>
              <a:ext cx="249282" cy="18793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8028759" y="3509667"/>
              <a:ext cx="249282" cy="18793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Curved Connector 80"/>
            <p:cNvCxnSpPr>
              <a:stCxn id="84" idx="6"/>
              <a:endCxn id="79" idx="4"/>
            </p:cNvCxnSpPr>
            <p:nvPr/>
          </p:nvCxnSpPr>
          <p:spPr>
            <a:xfrm flipV="1">
              <a:off x="6465709" y="3697603"/>
              <a:ext cx="1687691" cy="90678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037176" y="3838788"/>
              <a:ext cx="1335363" cy="66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lookback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83" name="Curved Connector 82"/>
            <p:cNvCxnSpPr>
              <a:stCxn id="84" idx="0"/>
              <a:endCxn id="76" idx="6"/>
            </p:cNvCxnSpPr>
            <p:nvPr/>
          </p:nvCxnSpPr>
          <p:spPr>
            <a:xfrm rot="16200000" flipV="1">
              <a:off x="5790313" y="3959668"/>
              <a:ext cx="911967" cy="18954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6216427" y="4510423"/>
              <a:ext cx="249282" cy="18793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ounded Rectangular Callout 102"/>
          <p:cNvSpPr/>
          <p:nvPr/>
        </p:nvSpPr>
        <p:spPr>
          <a:xfrm>
            <a:off x="6553200" y="5486400"/>
            <a:ext cx="1439636" cy="1156356"/>
          </a:xfrm>
          <a:prstGeom prst="wedgeRoundRectCallout">
            <a:avLst>
              <a:gd name="adj1" fmla="val -114110"/>
              <a:gd name="adj2" fmla="val -5912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Replacement character</a:t>
            </a:r>
            <a:endParaRPr lang="en-US" dirty="0" smtClean="0"/>
          </a:p>
          <a:p>
            <a:pPr algn="ctr"/>
            <a:r>
              <a:rPr lang="en-US" dirty="0"/>
              <a:t>\</a:t>
            </a:r>
            <a:r>
              <a:rPr lang="en-US" dirty="0" err="1" smtClean="0"/>
              <a:t>uFFFD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b="1" dirty="0" smtClean="0"/>
              <a:t>Rep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557553"/>
          </a:xfrm>
        </p:spPr>
        <p:txBody>
          <a:bodyPr/>
          <a:lstStyle/>
          <a:p>
            <a:r>
              <a:rPr lang="en-US" dirty="0" smtClean="0"/>
              <a:t>Built-in into the logic of some string encoders (for robustness)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EA-F9F2-49F1-AEB7-DFB107293115}" type="slidenum">
              <a:rPr lang="en-US" smtClean="0"/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81400" y="3581400"/>
            <a:ext cx="1690013" cy="397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/>
              <a:t>UTF-16 string</a:t>
            </a:r>
            <a:endParaRPr lang="en-US" sz="2100" dirty="0"/>
          </a:p>
        </p:txBody>
      </p:sp>
      <p:sp>
        <p:nvSpPr>
          <p:cNvPr id="8" name="Down Arrow Callout 7"/>
          <p:cNvSpPr/>
          <p:nvPr/>
        </p:nvSpPr>
        <p:spPr>
          <a:xfrm>
            <a:off x="2133600" y="5257800"/>
            <a:ext cx="1362080" cy="457200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HtmlEncode</a:t>
            </a:r>
            <a:endParaRPr lang="en-US" dirty="0"/>
          </a:p>
        </p:txBody>
      </p:sp>
      <p:sp>
        <p:nvSpPr>
          <p:cNvPr id="10" name="Down Arrow Callout 9"/>
          <p:cNvSpPr/>
          <p:nvPr/>
        </p:nvSpPr>
        <p:spPr>
          <a:xfrm>
            <a:off x="3819527" y="5298027"/>
            <a:ext cx="1213758" cy="435428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CssEncode</a:t>
            </a:r>
            <a:endParaRPr lang="en-US" dirty="0"/>
          </a:p>
        </p:txBody>
      </p:sp>
      <p:sp>
        <p:nvSpPr>
          <p:cNvPr id="12" name="Down Arrow Callout 11"/>
          <p:cNvSpPr/>
          <p:nvPr/>
        </p:nvSpPr>
        <p:spPr>
          <a:xfrm>
            <a:off x="3775985" y="4142249"/>
            <a:ext cx="1213758" cy="435428"/>
          </a:xfrm>
          <a:prstGeom prst="downArrow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20372" y="5298060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337710" y="4629916"/>
            <a:ext cx="4373337" cy="397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/>
              <a:t>UTF-16 string </a:t>
            </a:r>
            <a:r>
              <a:rPr lang="en-US" sz="2100" b="1" dirty="0"/>
              <a:t>without</a:t>
            </a:r>
            <a:r>
              <a:rPr lang="en-US" sz="2100" dirty="0"/>
              <a:t> bad surrogates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-SFTs are </a:t>
            </a:r>
            <a:r>
              <a:rPr lang="en-US" b="1" i="1" dirty="0" smtClean="0"/>
              <a:t>parallelizable</a:t>
            </a:r>
            <a:endParaRPr lang="en-US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EA-F9F2-49F1-AEB7-DFB10729311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Step </a:t>
            </a:r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292" y="2084044"/>
                <a:ext cx="7886700" cy="82750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</a:t>
                </a:r>
                <a:r>
                  <a:rPr lang="en-US" dirty="0" smtClean="0"/>
                  <a:t>xtend the alphabet with a special EOI symbol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r>
                  <a:rPr lang="en-US" dirty="0" smtClean="0"/>
                  <a:t>(to avoid final outputs)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292" y="2084044"/>
                <a:ext cx="7886700" cy="827507"/>
              </a:xfrm>
              <a:blipFill rotWithShape="1">
                <a:blip r:embed="rId1"/>
                <a:stretch>
                  <a:fillRect l="-2" t="-2836" r="2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EA-F9F2-49F1-AEB7-DFB107293115}" type="slidenum">
              <a:rPr lang="en-US" smtClean="0"/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1850832" y="2911551"/>
            <a:ext cx="4607119" cy="2359851"/>
            <a:chOff x="2337940" y="2626293"/>
            <a:chExt cx="6142825" cy="3146468"/>
          </a:xfrm>
        </p:grpSpPr>
        <p:cxnSp>
          <p:nvCxnSpPr>
            <p:cNvPr id="17" name="Straight Arrow Connector 16"/>
            <p:cNvCxnSpPr>
              <a:stCxn id="51" idx="4"/>
              <a:endCxn id="29" idx="1"/>
            </p:cNvCxnSpPr>
            <p:nvPr/>
          </p:nvCxnSpPr>
          <p:spPr>
            <a:xfrm>
              <a:off x="4256431" y="3819265"/>
              <a:ext cx="933105" cy="14277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150053" y="5148350"/>
              <a:ext cx="623455" cy="6159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3</a:t>
              </a:r>
              <a:endParaRPr lang="en-US" sz="1500" baseline="-250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098233" y="5156792"/>
              <a:ext cx="623455" cy="615969"/>
            </a:xfrm>
            <a:prstGeom prst="ellipse">
              <a:avLst/>
            </a:prstGeom>
            <a:ln w="76200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2</a:t>
              </a:r>
              <a:endParaRPr lang="en-US" sz="1500" baseline="-25000" dirty="0"/>
            </a:p>
          </p:txBody>
        </p:sp>
        <p:cxnSp>
          <p:nvCxnSpPr>
            <p:cNvPr id="30" name="Straight Arrow Connector 29"/>
            <p:cNvCxnSpPr>
              <a:stCxn id="29" idx="6"/>
              <a:endCxn id="28" idx="2"/>
            </p:cNvCxnSpPr>
            <p:nvPr/>
          </p:nvCxnSpPr>
          <p:spPr>
            <a:xfrm flipV="1">
              <a:off x="5721688" y="5456335"/>
              <a:ext cx="1428365" cy="844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6276157" y="5058767"/>
                  <a:ext cx="562169" cy="412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157" y="5058767"/>
                  <a:ext cx="562169" cy="412220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4" name="Curved Connector 33"/>
            <p:cNvCxnSpPr>
              <a:stCxn id="28" idx="0"/>
              <a:endCxn id="28" idx="6"/>
            </p:cNvCxnSpPr>
            <p:nvPr/>
          </p:nvCxnSpPr>
          <p:spPr>
            <a:xfrm rot="16200000" flipH="1">
              <a:off x="7463651" y="5146479"/>
              <a:ext cx="307985" cy="311727"/>
            </a:xfrm>
            <a:prstGeom prst="curvedConnector4">
              <a:avLst>
                <a:gd name="adj1" fmla="val -74224"/>
                <a:gd name="adj2" fmla="val 17333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2" idx="4"/>
              <a:endCxn id="29" idx="7"/>
            </p:cNvCxnSpPr>
            <p:nvPr/>
          </p:nvCxnSpPr>
          <p:spPr>
            <a:xfrm flipH="1">
              <a:off x="5630385" y="3819265"/>
              <a:ext cx="1310364" cy="14277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/>
                <p:cNvSpPr/>
                <p:nvPr/>
              </p:nvSpPr>
              <p:spPr>
                <a:xfrm>
                  <a:off x="3518674" y="4410148"/>
                  <a:ext cx="1313683" cy="429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=$)/[$]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674" y="4410148"/>
                  <a:ext cx="1313683" cy="429708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/>
                <p:cNvSpPr/>
                <p:nvPr/>
              </p:nvSpPr>
              <p:spPr>
                <a:xfrm>
                  <a:off x="6184370" y="4400233"/>
                  <a:ext cx="1696732" cy="429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=$)/[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�,$</m:t>
                      </m:r>
                    </m:oMath>
                  </a14:m>
                  <a:r>
                    <a:rPr lang="en-US" dirty="0" smtClean="0"/>
                    <a:t>]</a:t>
                  </a:r>
                  <a:endParaRPr lang="en-US" dirty="0"/>
                </a:p>
              </p:txBody>
            </p:sp>
          </mc:Choice>
          <mc:Fallback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370" y="4400233"/>
                  <a:ext cx="1696732" cy="429708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/>
                <p:cNvSpPr/>
                <p:nvPr/>
              </p:nvSpPr>
              <p:spPr>
                <a:xfrm>
                  <a:off x="7918596" y="4720363"/>
                  <a:ext cx="562169" cy="412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8596" y="4720363"/>
                  <a:ext cx="562169" cy="412220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3951631" y="3228382"/>
              <a:ext cx="609600" cy="590883"/>
            </a:xfrm>
            <a:prstGeom prst="ellipse">
              <a:avLst/>
            </a:prstGeom>
            <a:ln w="76200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0</a:t>
              </a:r>
              <a:endParaRPr lang="en-US" sz="1500" baseline="-25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021" y="3203296"/>
              <a:ext cx="623455" cy="6159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1</a:t>
              </a:r>
              <a:endParaRPr lang="en-US" sz="1500" baseline="-25000" dirty="0"/>
            </a:p>
          </p:txBody>
        </p:sp>
        <p:cxnSp>
          <p:nvCxnSpPr>
            <p:cNvPr id="53" name="Straight Arrow Connector 52"/>
            <p:cNvCxnSpPr>
              <a:endCxn id="51" idx="2"/>
            </p:cNvCxnSpPr>
            <p:nvPr/>
          </p:nvCxnSpPr>
          <p:spPr>
            <a:xfrm flipV="1">
              <a:off x="3518674" y="3523824"/>
              <a:ext cx="432957" cy="13881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51" idx="7"/>
              <a:endCxn id="52" idx="1"/>
            </p:cNvCxnSpPr>
            <p:nvPr/>
          </p:nvCxnSpPr>
          <p:spPr>
            <a:xfrm rot="5400000" flipH="1" flipV="1">
              <a:off x="5585434" y="2180026"/>
              <a:ext cx="21412" cy="2248367"/>
            </a:xfrm>
            <a:prstGeom prst="curvedConnector3">
              <a:avLst>
                <a:gd name="adj1" fmla="val 1588917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52" idx="3"/>
              <a:endCxn id="51" idx="5"/>
            </p:cNvCxnSpPr>
            <p:nvPr/>
          </p:nvCxnSpPr>
          <p:spPr>
            <a:xfrm rot="5400000">
              <a:off x="5594304" y="2606712"/>
              <a:ext cx="3674" cy="2248367"/>
            </a:xfrm>
            <a:prstGeom prst="curvedConnector3">
              <a:avLst>
                <a:gd name="adj1" fmla="val 867738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52" idx="0"/>
              <a:endCxn id="52" idx="6"/>
            </p:cNvCxnSpPr>
            <p:nvPr/>
          </p:nvCxnSpPr>
          <p:spPr>
            <a:xfrm rot="16200000" flipH="1">
              <a:off x="6942619" y="3201425"/>
              <a:ext cx="307985" cy="311727"/>
            </a:xfrm>
            <a:prstGeom prst="curvedConnector4">
              <a:avLst>
                <a:gd name="adj1" fmla="val -74224"/>
                <a:gd name="adj2" fmla="val 17333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7237268" y="2700820"/>
                  <a:ext cx="1243497" cy="371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)/[�]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268" y="2700820"/>
                  <a:ext cx="1243497" cy="371934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5146338" y="2626293"/>
              <a:ext cx="968094" cy="4068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H(y)/</a:t>
              </a:r>
              <a:r>
                <a:rPr lang="en-US" dirty="0" smtClean="0">
                  <a:sym typeface="Symbol" panose="05050102010706020507" pitchFamily="18" charset="2"/>
                </a:rPr>
                <a:t>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/>
                <p:cNvSpPr/>
                <p:nvPr/>
              </p:nvSpPr>
              <p:spPr>
                <a:xfrm>
                  <a:off x="4899370" y="3789100"/>
                  <a:ext cx="1584965" cy="429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$/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:�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370" y="3789100"/>
                  <a:ext cx="1584965" cy="429708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63" name="Curved Connector 62"/>
            <p:cNvCxnSpPr>
              <a:stCxn id="51" idx="2"/>
              <a:endCxn id="51" idx="0"/>
            </p:cNvCxnSpPr>
            <p:nvPr/>
          </p:nvCxnSpPr>
          <p:spPr>
            <a:xfrm rot="10800000" flipH="1">
              <a:off x="3951631" y="3228382"/>
              <a:ext cx="304800" cy="295442"/>
            </a:xfrm>
            <a:prstGeom prst="curvedConnector4">
              <a:avLst>
                <a:gd name="adj1" fmla="val -75000"/>
                <a:gd name="adj2" fmla="val 17737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2337940" y="2845242"/>
                  <a:ext cx="1397212" cy="371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$/[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�: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40" y="2845242"/>
                  <a:ext cx="1397212" cy="371934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Step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6422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a finite alphabet using </a:t>
            </a:r>
            <a:r>
              <a:rPr lang="en-US" b="1" dirty="0" smtClean="0"/>
              <a:t>minterms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(nonempty regions in the Venn diagram of all guards)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EA-F9F2-49F1-AEB7-DFB107293115}" type="slidenum">
              <a:rPr lang="en-US" smtClean="0"/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988447" y="2956036"/>
            <a:ext cx="4411436" cy="2303039"/>
            <a:chOff x="5317930" y="2798381"/>
            <a:chExt cx="5881914" cy="3070719"/>
          </a:xfrm>
        </p:grpSpPr>
        <p:sp>
          <p:nvSpPr>
            <p:cNvPr id="12" name="Rectangle 11"/>
            <p:cNvSpPr/>
            <p:nvPr/>
          </p:nvSpPr>
          <p:spPr>
            <a:xfrm>
              <a:off x="5317930" y="3095965"/>
              <a:ext cx="5881914" cy="27731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30583" y="3541334"/>
              <a:ext cx="2957286" cy="204595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6231966" y="4532611"/>
                  <a:ext cx="1754520" cy="181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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$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1966" y="4532611"/>
                  <a:ext cx="1754520" cy="181219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/>
                <p:cNvSpPr/>
                <p:nvPr/>
              </p:nvSpPr>
              <p:spPr>
                <a:xfrm>
                  <a:off x="9436100" y="4431865"/>
                  <a:ext cx="1215571" cy="100744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$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6100" y="4431865"/>
                  <a:ext cx="1215571" cy="1007442"/>
                </a:xfrm>
                <a:prstGeom prst="ellipse">
                  <a:avLst/>
                </a:prstGeom>
                <a:blipFill rotWithShape="1">
                  <a:blip r:embed="rId2"/>
                </a:blip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8892937" y="3759275"/>
                  <a:ext cx="1754520" cy="1812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937" y="3759275"/>
                  <a:ext cx="1754520" cy="181219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5630583" y="2798381"/>
              <a:ext cx="304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52" name="Right Arrow 51"/>
          <p:cNvSpPr/>
          <p:nvPr/>
        </p:nvSpPr>
        <p:spPr>
          <a:xfrm>
            <a:off x="3440246" y="4030927"/>
            <a:ext cx="402772" cy="350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5140572" y="3311208"/>
            <a:ext cx="2486009" cy="1228576"/>
            <a:chOff x="6829541" y="3266270"/>
            <a:chExt cx="3314679" cy="16381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848351" y="3266270"/>
                  <a:ext cx="324041" cy="55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8351" y="3266270"/>
                  <a:ext cx="324041" cy="55399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829541" y="3793576"/>
                  <a:ext cx="324041" cy="55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541" y="3793576"/>
                  <a:ext cx="324041" cy="55399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820179" y="4350374"/>
                  <a:ext cx="324041" cy="55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0179" y="4350374"/>
                  <a:ext cx="324041" cy="55399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452074" y="3103602"/>
            <a:ext cx="2921096" cy="2226566"/>
            <a:chOff x="3182140" y="2652126"/>
            <a:chExt cx="3894794" cy="2968755"/>
          </a:xfrm>
        </p:grpSpPr>
        <p:cxnSp>
          <p:nvCxnSpPr>
            <p:cNvPr id="60" name="Straight Arrow Connector 59"/>
            <p:cNvCxnSpPr>
              <a:stCxn id="70" idx="4"/>
              <a:endCxn id="62" idx="1"/>
            </p:cNvCxnSpPr>
            <p:nvPr/>
          </p:nvCxnSpPr>
          <p:spPr>
            <a:xfrm>
              <a:off x="4256431" y="3819265"/>
              <a:ext cx="719031" cy="125675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071725" y="5004912"/>
              <a:ext cx="623455" cy="6159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3</a:t>
              </a:r>
              <a:endParaRPr lang="en-US" sz="1500" baseline="-250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4884159" y="4985815"/>
              <a:ext cx="623455" cy="615969"/>
            </a:xfrm>
            <a:prstGeom prst="ellipse">
              <a:avLst/>
            </a:prstGeom>
            <a:ln w="76200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2</a:t>
              </a:r>
              <a:endParaRPr lang="en-US" sz="1500" baseline="-25000" dirty="0"/>
            </a:p>
          </p:txBody>
        </p:sp>
        <p:cxnSp>
          <p:nvCxnSpPr>
            <p:cNvPr id="63" name="Straight Arrow Connector 62"/>
            <p:cNvCxnSpPr>
              <a:stCxn id="62" idx="6"/>
              <a:endCxn id="61" idx="2"/>
            </p:cNvCxnSpPr>
            <p:nvPr/>
          </p:nvCxnSpPr>
          <p:spPr>
            <a:xfrm>
              <a:off x="5507614" y="5293800"/>
              <a:ext cx="564111" cy="1909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5549230" y="4950985"/>
                  <a:ext cx="562169" cy="412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230" y="4950985"/>
                  <a:ext cx="562169" cy="412220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65" name="Curved Connector 64"/>
            <p:cNvCxnSpPr>
              <a:stCxn id="61" idx="0"/>
              <a:endCxn id="61" idx="6"/>
            </p:cNvCxnSpPr>
            <p:nvPr/>
          </p:nvCxnSpPr>
          <p:spPr>
            <a:xfrm rot="16200000" flipH="1">
              <a:off x="6385323" y="5003041"/>
              <a:ext cx="307985" cy="311727"/>
            </a:xfrm>
            <a:prstGeom prst="curvedConnector4">
              <a:avLst>
                <a:gd name="adj1" fmla="val -74224"/>
                <a:gd name="adj2" fmla="val 17333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1" idx="4"/>
              <a:endCxn id="62" idx="7"/>
            </p:cNvCxnSpPr>
            <p:nvPr/>
          </p:nvCxnSpPr>
          <p:spPr>
            <a:xfrm flipH="1">
              <a:off x="5416311" y="3848551"/>
              <a:ext cx="580221" cy="122747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693965" y="4379889"/>
                  <a:ext cx="1313683" cy="429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=$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965" y="4379889"/>
                  <a:ext cx="1313683" cy="429708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/>
                <p:cNvSpPr/>
                <p:nvPr/>
              </p:nvSpPr>
              <p:spPr>
                <a:xfrm>
                  <a:off x="5195886" y="4369540"/>
                  <a:ext cx="1696732" cy="429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=$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886" y="4369540"/>
                  <a:ext cx="1696732" cy="429708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/>
                <p:cNvSpPr/>
                <p:nvPr/>
              </p:nvSpPr>
              <p:spPr>
                <a:xfrm>
                  <a:off x="6514765" y="4444551"/>
                  <a:ext cx="562169" cy="412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765" y="4444551"/>
                  <a:ext cx="562169" cy="412220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3951631" y="3228382"/>
              <a:ext cx="609600" cy="590883"/>
            </a:xfrm>
            <a:prstGeom prst="ellipse">
              <a:avLst/>
            </a:prstGeom>
            <a:ln w="76200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0</a:t>
              </a:r>
              <a:endParaRPr lang="en-US" sz="1500" baseline="-250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5684804" y="3232582"/>
              <a:ext cx="623455" cy="6159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1</a:t>
              </a:r>
              <a:endParaRPr lang="en-US" sz="1500" baseline="-25000" dirty="0"/>
            </a:p>
          </p:txBody>
        </p:sp>
        <p:cxnSp>
          <p:nvCxnSpPr>
            <p:cNvPr id="72" name="Straight Arrow Connector 71"/>
            <p:cNvCxnSpPr>
              <a:endCxn id="70" idx="2"/>
            </p:cNvCxnSpPr>
            <p:nvPr/>
          </p:nvCxnSpPr>
          <p:spPr>
            <a:xfrm flipV="1">
              <a:off x="3518674" y="3523824"/>
              <a:ext cx="432957" cy="13881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stCxn id="70" idx="7"/>
              <a:endCxn id="71" idx="1"/>
            </p:cNvCxnSpPr>
            <p:nvPr/>
          </p:nvCxnSpPr>
          <p:spPr>
            <a:xfrm rot="16200000" flipH="1">
              <a:off x="5120095" y="2666777"/>
              <a:ext cx="7874" cy="1304150"/>
            </a:xfrm>
            <a:prstGeom prst="curvedConnector3">
              <a:avLst>
                <a:gd name="adj1" fmla="val -4002197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71" idx="3"/>
              <a:endCxn id="70" idx="5"/>
            </p:cNvCxnSpPr>
            <p:nvPr/>
          </p:nvCxnSpPr>
          <p:spPr>
            <a:xfrm rot="5400000" flipH="1">
              <a:off x="5111226" y="3093463"/>
              <a:ext cx="25612" cy="1304150"/>
            </a:xfrm>
            <a:prstGeom prst="curvedConnector3">
              <a:avLst>
                <a:gd name="adj1" fmla="val -124475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>
              <a:stCxn id="71" idx="0"/>
              <a:endCxn id="71" idx="6"/>
            </p:cNvCxnSpPr>
            <p:nvPr/>
          </p:nvCxnSpPr>
          <p:spPr>
            <a:xfrm rot="16200000" flipH="1">
              <a:off x="5998402" y="3230711"/>
              <a:ext cx="307985" cy="311727"/>
            </a:xfrm>
            <a:prstGeom prst="curvedConnector4">
              <a:avLst>
                <a:gd name="adj1" fmla="val -74224"/>
                <a:gd name="adj2" fmla="val 17333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>
                  <a:off x="5736964" y="2669576"/>
                  <a:ext cx="1243497" cy="371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964" y="2669576"/>
                  <a:ext cx="1243497" cy="371934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>
                <a:xfrm>
                  <a:off x="4662291" y="2652126"/>
                  <a:ext cx="968094" cy="4068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291" y="2652126"/>
                  <a:ext cx="968094" cy="406834"/>
                </a:xfrm>
                <a:prstGeom prst="rect">
                  <a:avLst/>
                </a:prstGeom>
                <a:blipFill rotWithShape="1">
                  <a:blip r:embed="rId11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4396094" y="3992150"/>
                  <a:ext cx="1584965" cy="429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$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094" y="3992150"/>
                  <a:ext cx="1584965" cy="429708"/>
                </a:xfrm>
                <a:prstGeom prst="rect">
                  <a:avLst/>
                </a:prstGeom>
                <a:blipFill rotWithShape="1">
                  <a:blip r:embed="rId12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79" name="Curved Connector 78"/>
            <p:cNvCxnSpPr>
              <a:stCxn id="70" idx="2"/>
              <a:endCxn id="70" idx="0"/>
            </p:cNvCxnSpPr>
            <p:nvPr/>
          </p:nvCxnSpPr>
          <p:spPr>
            <a:xfrm rot="10800000" flipH="1">
              <a:off x="3951631" y="3228382"/>
              <a:ext cx="304800" cy="295442"/>
            </a:xfrm>
            <a:prstGeom prst="curvedConnector4">
              <a:avLst>
                <a:gd name="adj1" fmla="val -75000"/>
                <a:gd name="adj2" fmla="val 17737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/>
                <p:cNvSpPr/>
                <p:nvPr/>
              </p:nvSpPr>
              <p:spPr>
                <a:xfrm>
                  <a:off x="3182140" y="2669576"/>
                  <a:ext cx="1397212" cy="371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$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140" y="2669576"/>
                  <a:ext cx="1397212" cy="371934"/>
                </a:xfrm>
                <a:prstGeom prst="rect">
                  <a:avLst/>
                </a:prstGeom>
                <a:blipFill rotWithShape="1">
                  <a:blip r:embed="rId12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Step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7886700" cy="416039"/>
              </a:xfrm>
            </p:spPr>
            <p:txBody>
              <a:bodyPr/>
              <a:lstStyle/>
              <a:p>
                <a:r>
                  <a:rPr lang="en-US" i="1" dirty="0" smtClean="0"/>
                  <a:t>Inflate</a:t>
                </a:r>
                <a:r>
                  <a:rPr lang="en-US" dirty="0" smtClean="0"/>
                  <a:t> each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</a:t>
                </a:r>
                <a:r>
                  <a:rPr lang="en-US" i="1" dirty="0" smtClean="0"/>
                  <a:t>adjacency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of the DFA</a:t>
                </a: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7886700" cy="416039"/>
              </a:xfrm>
              <a:blipFill rotWithShape="1">
                <a:blip r:embed="rId1"/>
                <a:stretch>
                  <a:fillRect t="-38" b="-2050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EA-F9F2-49F1-AEB7-DFB107293115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2117" y="3091756"/>
            <a:ext cx="2848741" cy="2083508"/>
            <a:chOff x="3182140" y="2652126"/>
            <a:chExt cx="3798321" cy="2778010"/>
          </a:xfrm>
        </p:grpSpPr>
        <p:cxnSp>
          <p:nvCxnSpPr>
            <p:cNvPr id="8" name="Straight Arrow Connector 7"/>
            <p:cNvCxnSpPr>
              <a:stCxn id="18" idx="4"/>
              <a:endCxn id="10" idx="1"/>
            </p:cNvCxnSpPr>
            <p:nvPr/>
          </p:nvCxnSpPr>
          <p:spPr>
            <a:xfrm>
              <a:off x="4256431" y="3819265"/>
              <a:ext cx="355091" cy="10572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953999" y="4814167"/>
              <a:ext cx="623455" cy="6159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3</a:t>
              </a:r>
              <a:endParaRPr lang="en-US" sz="1500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520219" y="4786259"/>
              <a:ext cx="623455" cy="615969"/>
            </a:xfrm>
            <a:prstGeom prst="ellipse">
              <a:avLst/>
            </a:prstGeom>
            <a:ln w="76200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2</a:t>
              </a:r>
              <a:endParaRPr lang="en-US" sz="1500" baseline="-25000" dirty="0"/>
            </a:p>
          </p:txBody>
        </p:sp>
        <p:cxnSp>
          <p:nvCxnSpPr>
            <p:cNvPr id="11" name="Straight Arrow Connector 10"/>
            <p:cNvCxnSpPr>
              <a:stCxn id="10" idx="6"/>
              <a:endCxn id="9" idx="2"/>
            </p:cNvCxnSpPr>
            <p:nvPr/>
          </p:nvCxnSpPr>
          <p:spPr>
            <a:xfrm>
              <a:off x="5143674" y="5094244"/>
              <a:ext cx="810325" cy="279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5107945" y="4747744"/>
                  <a:ext cx="915513" cy="412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945" y="4747744"/>
                  <a:ext cx="915513" cy="412220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13" name="Curved Connector 12"/>
            <p:cNvCxnSpPr>
              <a:stCxn id="9" idx="0"/>
              <a:endCxn id="9" idx="6"/>
            </p:cNvCxnSpPr>
            <p:nvPr/>
          </p:nvCxnSpPr>
          <p:spPr>
            <a:xfrm rot="16200000" flipH="1">
              <a:off x="6267597" y="4812296"/>
              <a:ext cx="307985" cy="311727"/>
            </a:xfrm>
            <a:prstGeom prst="curvedConnector4">
              <a:avLst>
                <a:gd name="adj1" fmla="val -74224"/>
                <a:gd name="adj2" fmla="val 17333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9" idx="4"/>
              <a:endCxn id="10" idx="7"/>
            </p:cNvCxnSpPr>
            <p:nvPr/>
          </p:nvCxnSpPr>
          <p:spPr>
            <a:xfrm flipH="1">
              <a:off x="5052371" y="3848551"/>
              <a:ext cx="944161" cy="10279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4056758" y="4205686"/>
                  <a:ext cx="390402" cy="429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758" y="4205686"/>
                  <a:ext cx="390402" cy="429708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5195886" y="4369540"/>
              <a:ext cx="1696732" cy="42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6061937" y="4241717"/>
                  <a:ext cx="693482" cy="412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37" y="4241717"/>
                  <a:ext cx="693482" cy="41222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3951631" y="3228382"/>
              <a:ext cx="609600" cy="590883"/>
            </a:xfrm>
            <a:prstGeom prst="ellipse">
              <a:avLst/>
            </a:prstGeom>
            <a:ln w="76200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0</a:t>
              </a:r>
              <a:endParaRPr lang="en-US" sz="1500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684804" y="3232582"/>
              <a:ext cx="623455" cy="6159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1</a:t>
              </a:r>
              <a:endParaRPr lang="en-US" sz="1500" baseline="-25000" dirty="0"/>
            </a:p>
          </p:txBody>
        </p:sp>
        <p:cxnSp>
          <p:nvCxnSpPr>
            <p:cNvPr id="20" name="Straight Arrow Connector 19"/>
            <p:cNvCxnSpPr>
              <a:endCxn id="18" idx="2"/>
            </p:cNvCxnSpPr>
            <p:nvPr/>
          </p:nvCxnSpPr>
          <p:spPr>
            <a:xfrm flipV="1">
              <a:off x="3518674" y="3523824"/>
              <a:ext cx="432957" cy="13881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8" idx="7"/>
              <a:endCxn id="19" idx="1"/>
            </p:cNvCxnSpPr>
            <p:nvPr/>
          </p:nvCxnSpPr>
          <p:spPr>
            <a:xfrm rot="16200000" flipH="1">
              <a:off x="5120095" y="2666777"/>
              <a:ext cx="7874" cy="1304150"/>
            </a:xfrm>
            <a:prstGeom prst="curvedConnector3">
              <a:avLst>
                <a:gd name="adj1" fmla="val -4002197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9" idx="3"/>
              <a:endCxn id="18" idx="5"/>
            </p:cNvCxnSpPr>
            <p:nvPr/>
          </p:nvCxnSpPr>
          <p:spPr>
            <a:xfrm rot="5400000" flipH="1">
              <a:off x="5111226" y="3093463"/>
              <a:ext cx="25612" cy="1304150"/>
            </a:xfrm>
            <a:prstGeom prst="curvedConnector3">
              <a:avLst>
                <a:gd name="adj1" fmla="val -124475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9" idx="0"/>
              <a:endCxn id="19" idx="6"/>
            </p:cNvCxnSpPr>
            <p:nvPr/>
          </p:nvCxnSpPr>
          <p:spPr>
            <a:xfrm rot="16200000" flipH="1">
              <a:off x="5998402" y="3230711"/>
              <a:ext cx="307985" cy="311727"/>
            </a:xfrm>
            <a:prstGeom prst="curvedConnector4">
              <a:avLst>
                <a:gd name="adj1" fmla="val -74224"/>
                <a:gd name="adj2" fmla="val 17333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/>
                <p:cNvSpPr/>
                <p:nvPr/>
              </p:nvSpPr>
              <p:spPr>
                <a:xfrm>
                  <a:off x="5736964" y="2669576"/>
                  <a:ext cx="1243497" cy="371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964" y="2669576"/>
                  <a:ext cx="1243497" cy="371934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4662291" y="2652126"/>
                  <a:ext cx="968094" cy="4068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291" y="2652126"/>
                  <a:ext cx="968094" cy="406834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4774373" y="3687071"/>
                  <a:ext cx="747580" cy="429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373" y="3687071"/>
                  <a:ext cx="747580" cy="429708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27" name="Curved Connector 26"/>
            <p:cNvCxnSpPr>
              <a:stCxn id="18" idx="2"/>
              <a:endCxn id="18" idx="0"/>
            </p:cNvCxnSpPr>
            <p:nvPr/>
          </p:nvCxnSpPr>
          <p:spPr>
            <a:xfrm rot="10800000" flipH="1">
              <a:off x="3951631" y="3228382"/>
              <a:ext cx="304800" cy="295442"/>
            </a:xfrm>
            <a:prstGeom prst="curvedConnector4">
              <a:avLst>
                <a:gd name="adj1" fmla="val -75000"/>
                <a:gd name="adj2" fmla="val 17737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3182140" y="2669576"/>
                  <a:ext cx="1397212" cy="371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140" y="2669576"/>
                  <a:ext cx="1397212" cy="371934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4881593" y="4245594"/>
                  <a:ext cx="747580" cy="429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593" y="4245594"/>
                  <a:ext cx="747580" cy="429708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30" name="Right Arrow 29"/>
          <p:cNvSpPr/>
          <p:nvPr/>
        </p:nvSpPr>
        <p:spPr>
          <a:xfrm>
            <a:off x="4016829" y="3977815"/>
            <a:ext cx="631371" cy="390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166012" y="2811695"/>
          <a:ext cx="1191248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812"/>
                <a:gridCol w="297812"/>
                <a:gridCol w="297812"/>
                <a:gridCol w="297812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4572000" y="2919767"/>
                <a:ext cx="624979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19767"/>
                <a:ext cx="624979" cy="453137"/>
              </a:xfrm>
              <a:prstGeom prst="rect">
                <a:avLst/>
              </a:prstGeom>
              <a:blipFill rotWithShape="1">
                <a:blip r:embed="rId10"/>
                <a:stretch>
                  <a:fillRect t="-8" r="22" b="-179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343154" y="3302662"/>
          <a:ext cx="1191248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812"/>
                <a:gridCol w="297812"/>
                <a:gridCol w="297812"/>
                <a:gridCol w="297812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6749143" y="3410734"/>
                <a:ext cx="621004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3" y="3410734"/>
                <a:ext cx="621004" cy="453137"/>
              </a:xfrm>
              <a:prstGeom prst="rect">
                <a:avLst/>
              </a:prstGeom>
              <a:blipFill rotWithShape="1">
                <a:blip r:embed="rId11"/>
                <a:stretch>
                  <a:fillRect l="-58" t="-33" r="54" b="-179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595614" y="4395635"/>
          <a:ext cx="1191248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812"/>
                <a:gridCol w="297812"/>
                <a:gridCol w="297812"/>
                <a:gridCol w="297812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5001603" y="4503707"/>
                <a:ext cx="607987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03" y="4503707"/>
                <a:ext cx="607987" cy="453137"/>
              </a:xfrm>
              <a:prstGeom prst="rect">
                <a:avLst/>
              </a:prstGeom>
              <a:blipFill rotWithShape="1">
                <a:blip r:embed="rId12"/>
                <a:stretch>
                  <a:fillRect l="-56" t="-63" b="-179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4" grpId="0"/>
      <p:bldP spid="3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284218" y="3957174"/>
            <a:ext cx="6732639" cy="88949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70" y="1964202"/>
            <a:ext cx="1779641" cy="17774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Encode </a:t>
            </a:r>
            <a:r>
              <a:rPr lang="en-US" dirty="0" smtClean="0">
                <a:sym typeface="Symbol" panose="05050102010706020507" pitchFamily="18" charset="2"/>
              </a:rPr>
              <a:t></a:t>
            </a:r>
            <a:r>
              <a:rPr lang="en-US" baseline="-25000" dirty="0" smtClean="0">
                <a:sym typeface="Symbol" panose="05050102010706020507" pitchFamily="18" charset="2"/>
              </a:rPr>
              <a:t>DFA</a:t>
            </a:r>
            <a:r>
              <a:rPr lang="en-US" dirty="0" smtClean="0">
                <a:sym typeface="Symbol" panose="05050102010706020507" pitchFamily="18" charset="2"/>
              </a:rPr>
              <a:t>  </a:t>
            </a:r>
            <a:r>
              <a:rPr lang="en-US" dirty="0" smtClean="0"/>
              <a:t>as </a:t>
            </a:r>
            <a:r>
              <a:rPr lang="en-US" b="1" dirty="0" smtClean="0"/>
              <a:t>matrix multiplication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[JACM’80, CACM’86,</a:t>
            </a:r>
            <a:r>
              <a:rPr lang="en-US" dirty="0"/>
              <a:t> ASPLOS ’14</a:t>
            </a:r>
            <a:r>
              <a:rPr lang="en-US" dirty="0" smtClean="0"/>
              <a:t>]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EA-F9F2-49F1-AEB7-DFB107293115}" type="slidenum">
              <a:rPr lang="en-US" smtClean="0"/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2702379" y="2786575"/>
              <a:ext cx="6030690" cy="3257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005115"/>
                    <a:gridCol w="1005115"/>
                    <a:gridCol w="1005115"/>
                  </a:tblGrid>
                  <a:tr h="32575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2702379" y="2786575"/>
              <a:ext cx="6030690" cy="3257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005115"/>
                    <a:gridCol w="1005115"/>
                    <a:gridCol w="1005115"/>
                  </a:tblGrid>
                  <a:tr h="3257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2686050" y="1961667"/>
              <a:ext cx="6030690" cy="327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005115"/>
                    <a:gridCol w="1005115"/>
                    <a:gridCol w="1005115"/>
                  </a:tblGrid>
                  <a:tr h="3271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$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2686050" y="1961667"/>
              <a:ext cx="6030690" cy="327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005115"/>
                    <a:gridCol w="1005115"/>
                    <a:gridCol w="1005115"/>
                  </a:tblGrid>
                  <a:tr h="327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$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2702379" y="3605638"/>
              <a:ext cx="6030690" cy="327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005115"/>
                    <a:gridCol w="1005115"/>
                    <a:gridCol w="1005115"/>
                  </a:tblGrid>
                  <a:tr h="32719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i="1" baseline="-25000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2702379" y="3605638"/>
              <a:ext cx="6030690" cy="327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005115"/>
                    <a:gridCol w="1005115"/>
                    <a:gridCol w="1005115"/>
                  </a:tblGrid>
                  <a:tr h="327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 flipH="1">
            <a:off x="503631" y="4255681"/>
            <a:ext cx="19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      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/>
            </p:nvGraphicFramePr>
            <p:xfrm>
              <a:off x="2720156" y="4473103"/>
              <a:ext cx="6030690" cy="327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976994"/>
                    <a:gridCol w="1306286"/>
                    <a:gridCol w="732065"/>
                  </a:tblGrid>
                  <a:tr h="32719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aseline="-25000" dirty="0" smtClean="0"/>
                            <a:t>…</a:t>
                          </a:r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/>
            </p:nvGraphicFramePr>
            <p:xfrm>
              <a:off x="2720156" y="4473103"/>
              <a:ext cx="6030690" cy="327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976994"/>
                    <a:gridCol w="1306286"/>
                    <a:gridCol w="732065"/>
                  </a:tblGrid>
                  <a:tr h="327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aseline="-25000" dirty="0" smtClean="0"/>
                            <a:t>…</a:t>
                          </a:r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Down Arrow Callout 17"/>
          <p:cNvSpPr/>
          <p:nvPr/>
        </p:nvSpPr>
        <p:spPr>
          <a:xfrm>
            <a:off x="5080909" y="3992466"/>
            <a:ext cx="1273629" cy="402771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Scan</a:t>
            </a:r>
            <a:endParaRPr lang="en-US" b="1" dirty="0"/>
          </a:p>
        </p:txBody>
      </p:sp>
      <p:sp>
        <p:nvSpPr>
          <p:cNvPr id="19" name="Down Arrow Callout 18"/>
          <p:cNvSpPr/>
          <p:nvPr/>
        </p:nvSpPr>
        <p:spPr>
          <a:xfrm>
            <a:off x="4884967" y="2368225"/>
            <a:ext cx="1747157" cy="402771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to symbols</a:t>
            </a:r>
            <a:endParaRPr lang="en-US" dirty="0"/>
          </a:p>
        </p:txBody>
      </p:sp>
      <p:sp>
        <p:nvSpPr>
          <p:cNvPr id="20" name="Down Arrow Callout 19"/>
          <p:cNvSpPr/>
          <p:nvPr/>
        </p:nvSpPr>
        <p:spPr>
          <a:xfrm>
            <a:off x="4844145" y="3147245"/>
            <a:ext cx="1747157" cy="402771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Inflate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/>
            </p:nvGraphicFramePr>
            <p:xfrm>
              <a:off x="2703829" y="5280523"/>
              <a:ext cx="6030689" cy="327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976994"/>
                    <a:gridCol w="1021804"/>
                    <a:gridCol w="1016546"/>
                  </a:tblGrid>
                  <a:tr h="32719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baseline="-250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/>
            </p:nvGraphicFramePr>
            <p:xfrm>
              <a:off x="2703829" y="5280523"/>
              <a:ext cx="6030689" cy="327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976994"/>
                    <a:gridCol w="1021804"/>
                    <a:gridCol w="1016546"/>
                  </a:tblGrid>
                  <a:tr h="327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Down Arrow Callout 22"/>
          <p:cNvSpPr/>
          <p:nvPr/>
        </p:nvSpPr>
        <p:spPr>
          <a:xfrm>
            <a:off x="4944837" y="4837688"/>
            <a:ext cx="1551215" cy="402771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9742" y="3860216"/>
            <a:ext cx="1919453" cy="1427189"/>
            <a:chOff x="3276285" y="2531446"/>
            <a:chExt cx="3621057" cy="2969119"/>
          </a:xfrm>
        </p:grpSpPr>
        <p:cxnSp>
          <p:nvCxnSpPr>
            <p:cNvPr id="26" name="Straight Arrow Connector 25"/>
            <p:cNvCxnSpPr>
              <a:stCxn id="36" idx="4"/>
              <a:endCxn id="28" idx="1"/>
            </p:cNvCxnSpPr>
            <p:nvPr/>
          </p:nvCxnSpPr>
          <p:spPr>
            <a:xfrm>
              <a:off x="4388642" y="3858613"/>
              <a:ext cx="57723" cy="101785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953999" y="4814167"/>
              <a:ext cx="938619" cy="6159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3</a:t>
              </a:r>
              <a:endParaRPr lang="en-US" sz="1500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326725" y="4786259"/>
              <a:ext cx="816948" cy="615969"/>
            </a:xfrm>
            <a:prstGeom prst="ellipse">
              <a:avLst/>
            </a:prstGeom>
            <a:ln w="76200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2</a:t>
              </a:r>
              <a:endParaRPr lang="en-US" sz="1500" baseline="-25000" dirty="0"/>
            </a:p>
          </p:txBody>
        </p:sp>
        <p:cxnSp>
          <p:nvCxnSpPr>
            <p:cNvPr id="29" name="Straight Arrow Connector 28"/>
            <p:cNvCxnSpPr>
              <a:stCxn id="28" idx="6"/>
              <a:endCxn id="27" idx="2"/>
            </p:cNvCxnSpPr>
            <p:nvPr/>
          </p:nvCxnSpPr>
          <p:spPr>
            <a:xfrm>
              <a:off x="5143673" y="5094245"/>
              <a:ext cx="810326" cy="2790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5128739" y="5088345"/>
                  <a:ext cx="915512" cy="412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739" y="5088345"/>
                  <a:ext cx="915512" cy="41222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31" name="Curved Connector 30"/>
            <p:cNvCxnSpPr>
              <a:stCxn id="27" idx="0"/>
              <a:endCxn id="27" idx="6"/>
            </p:cNvCxnSpPr>
            <p:nvPr/>
          </p:nvCxnSpPr>
          <p:spPr>
            <a:xfrm rot="16200000" flipH="1">
              <a:off x="6503970" y="4733504"/>
              <a:ext cx="307985" cy="469309"/>
            </a:xfrm>
            <a:prstGeom prst="curvedConnector4">
              <a:avLst>
                <a:gd name="adj1" fmla="val -115812"/>
                <a:gd name="adj2" fmla="val 168919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7" idx="4"/>
              <a:endCxn id="28" idx="7"/>
            </p:cNvCxnSpPr>
            <p:nvPr/>
          </p:nvCxnSpPr>
          <p:spPr>
            <a:xfrm flipH="1">
              <a:off x="5024034" y="3841164"/>
              <a:ext cx="1068582" cy="103530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4114681" y="4046271"/>
                  <a:ext cx="390402" cy="4297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681" y="4046271"/>
                  <a:ext cx="390402" cy="42970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5195886" y="4369540"/>
              <a:ext cx="1696732" cy="42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6203861" y="4086210"/>
                  <a:ext cx="693481" cy="4122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861" y="4086210"/>
                  <a:ext cx="693481" cy="41222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3951630" y="3228383"/>
              <a:ext cx="874023" cy="630230"/>
            </a:xfrm>
            <a:prstGeom prst="ellipse">
              <a:avLst/>
            </a:prstGeom>
            <a:ln w="76200" cmpd="dbl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684802" y="3232581"/>
              <a:ext cx="815628" cy="6085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q</a:t>
              </a:r>
              <a:r>
                <a:rPr lang="en-US" sz="1500" baseline="-25000" dirty="0"/>
                <a:t>1</a:t>
              </a:r>
              <a:endParaRPr lang="en-US" sz="1500" baseline="-25000" dirty="0"/>
            </a:p>
          </p:txBody>
        </p:sp>
        <p:cxnSp>
          <p:nvCxnSpPr>
            <p:cNvPr id="38" name="Straight Arrow Connector 37"/>
            <p:cNvCxnSpPr>
              <a:endCxn id="36" idx="2"/>
            </p:cNvCxnSpPr>
            <p:nvPr/>
          </p:nvCxnSpPr>
          <p:spPr>
            <a:xfrm>
              <a:off x="3518674" y="3537705"/>
              <a:ext cx="432956" cy="5793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36" idx="7"/>
              <a:endCxn id="37" idx="1"/>
            </p:cNvCxnSpPr>
            <p:nvPr/>
          </p:nvCxnSpPr>
          <p:spPr>
            <a:xfrm rot="16200000" flipH="1">
              <a:off x="5250436" y="2767895"/>
              <a:ext cx="1028" cy="1106592"/>
            </a:xfrm>
            <a:prstGeom prst="curvedConnector3">
              <a:avLst>
                <a:gd name="adj1" fmla="val -17235205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37" idx="3"/>
              <a:endCxn id="36" idx="5"/>
            </p:cNvCxnSpPr>
            <p:nvPr/>
          </p:nvCxnSpPr>
          <p:spPr>
            <a:xfrm rot="5400000">
              <a:off x="5243814" y="3205883"/>
              <a:ext cx="14278" cy="1106592"/>
            </a:xfrm>
            <a:prstGeom prst="curvedConnector3">
              <a:avLst>
                <a:gd name="adj1" fmla="val 149979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37" idx="0"/>
              <a:endCxn id="37" idx="6"/>
            </p:cNvCxnSpPr>
            <p:nvPr/>
          </p:nvCxnSpPr>
          <p:spPr>
            <a:xfrm rot="16200000" flipH="1">
              <a:off x="6144377" y="3180821"/>
              <a:ext cx="304292" cy="407813"/>
            </a:xfrm>
            <a:prstGeom prst="curvedConnector4">
              <a:avLst>
                <a:gd name="adj1" fmla="val -117218"/>
                <a:gd name="adj2" fmla="val 179311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5633556" y="2600432"/>
                  <a:ext cx="1243497" cy="371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556" y="2600432"/>
                  <a:ext cx="1243497" cy="371934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/>
                <p:cNvSpPr/>
                <p:nvPr/>
              </p:nvSpPr>
              <p:spPr>
                <a:xfrm>
                  <a:off x="4808326" y="2695866"/>
                  <a:ext cx="968094" cy="4068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326" y="2695866"/>
                  <a:ext cx="968094" cy="406833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4912789" y="3551077"/>
                  <a:ext cx="747581" cy="4297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789" y="3551077"/>
                  <a:ext cx="747581" cy="429707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p:cxnSp>
          <p:nvCxnSpPr>
            <p:cNvPr id="45" name="Curved Connector 44"/>
            <p:cNvCxnSpPr>
              <a:stCxn id="36" idx="2"/>
              <a:endCxn id="36" idx="0"/>
            </p:cNvCxnSpPr>
            <p:nvPr/>
          </p:nvCxnSpPr>
          <p:spPr>
            <a:xfrm rot="10800000" flipH="1">
              <a:off x="3951629" y="3228384"/>
              <a:ext cx="437012" cy="315116"/>
            </a:xfrm>
            <a:prstGeom prst="curvedConnector4">
              <a:avLst>
                <a:gd name="adj1" fmla="val -74012"/>
                <a:gd name="adj2" fmla="val 213191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3276285" y="2531446"/>
                  <a:ext cx="1397212" cy="371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285" y="2531446"/>
                  <a:ext cx="1397212" cy="371934"/>
                </a:xfrm>
                <a:prstGeom prst="rect">
                  <a:avLst/>
                </a:prstGeom>
                <a:blipFill rotWithShape="1">
                  <a:blip r:embed="rId11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/>
                <p:cNvSpPr/>
                <p:nvPr/>
              </p:nvSpPr>
              <p:spPr>
                <a:xfrm>
                  <a:off x="4965317" y="4132888"/>
                  <a:ext cx="747581" cy="4297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317" y="4132888"/>
                  <a:ext cx="747581" cy="429707"/>
                </a:xfrm>
                <a:prstGeom prst="rect">
                  <a:avLst/>
                </a:prstGeom>
                <a:blipFill rotWithShape="1">
                  <a:blip r:embed="rId12"/>
                </a:blip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sp>
        <p:nvSpPr>
          <p:cNvPr id="77" name="TextBox 76"/>
          <p:cNvSpPr txBox="1"/>
          <p:nvPr/>
        </p:nvSpPr>
        <p:spPr>
          <a:xfrm flipH="1">
            <a:off x="5455605" y="1581719"/>
            <a:ext cx="26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Input</a:t>
            </a:r>
            <a:r>
              <a:rPr lang="en-US" b="1" dirty="0"/>
              <a:t>   </a:t>
            </a:r>
            <a:r>
              <a:rPr lang="en-US" dirty="0"/>
              <a:t>(Unicode string)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8" grpId="0" animBg="1"/>
      <p:bldP spid="19" grpId="0" animBg="1"/>
      <p:bldP spid="20" grpId="0" animBg="1"/>
      <p:bldP spid="23" grpId="0" animBg="1"/>
      <p:bldP spid="7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8156122" cy="994172"/>
          </a:xfrm>
        </p:spPr>
        <p:txBody>
          <a:bodyPr/>
          <a:lstStyle/>
          <a:p>
            <a:r>
              <a:rPr lang="en-US" dirty="0"/>
              <a:t>Parallelization Step </a:t>
            </a:r>
            <a:r>
              <a:rPr lang="en-US" dirty="0" smtClean="0"/>
              <a:t>5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9CEA-F9F2-49F1-AEB7-DFB107293115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682002" y="1593612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Input</a:t>
            </a:r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117269" y="2753988"/>
          <a:ext cx="6030690" cy="317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115"/>
                <a:gridCol w="1005115"/>
                <a:gridCol w="1005115"/>
                <a:gridCol w="1005115"/>
                <a:gridCol w="1005115"/>
                <a:gridCol w="1005115"/>
              </a:tblGrid>
              <a:tr h="3177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/>
            </p:nvGraphicFramePr>
            <p:xfrm>
              <a:off x="2078482" y="3523294"/>
              <a:ext cx="6030690" cy="495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415145"/>
                    <a:gridCol w="595085"/>
                    <a:gridCol w="1005115"/>
                  </a:tblGrid>
                  <a:tr h="4800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1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�: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1400" dirty="0" smtClean="0">
                              <a:sym typeface="Symbol" panose="05050102010706020507" pitchFamily="18" charset="2"/>
                            </a:rPr>
                            <a:t></a:t>
                          </a:r>
                          <a:endParaRPr lang="en-US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1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:�</m:t>
                                    </m:r>
                                  </m:e>
                                </m:d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1400" dirty="0" smtClean="0">
                              <a:sym typeface="Symbol" panose="05050102010706020507" pitchFamily="18" charset="2"/>
                            </a:rPr>
                            <a:t></a:t>
                          </a:r>
                          <a:endParaRPr lang="en-US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[�,$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/>
            </p:nvGraphicFramePr>
            <p:xfrm>
              <a:off x="2078482" y="3523294"/>
              <a:ext cx="6030690" cy="495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415145"/>
                    <a:gridCol w="595085"/>
                    <a:gridCol w="1005115"/>
                  </a:tblGrid>
                  <a:tr h="5797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1400" dirty="0" smtClean="0">
                              <a:sym typeface="Symbol" panose="05050102010706020507" pitchFamily="18" charset="2"/>
                            </a:rPr>
                            <a:t></a:t>
                          </a:r>
                          <a:endParaRPr lang="en-US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1400" dirty="0" smtClean="0">
                              <a:sym typeface="Symbol" panose="05050102010706020507" pitchFamily="18" charset="2"/>
                            </a:rPr>
                            <a:t></a:t>
                          </a:r>
                          <a:endParaRPr lang="en-US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/>
            </p:nvGraphicFramePr>
            <p:xfrm>
              <a:off x="2144484" y="4480304"/>
              <a:ext cx="6041576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567545"/>
                    <a:gridCol w="442685"/>
                    <a:gridCol w="1016001"/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1400" dirty="0" smtClean="0">
                              <a:sym typeface="Symbol" panose="05050102010706020507" pitchFamily="18" charset="2"/>
                            </a:rPr>
                            <a:t></a:t>
                          </a:r>
                          <a:endParaRPr lang="en-US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[�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[\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1400" dirty="0" smtClean="0">
                              <a:sym typeface="Symbol" panose="05050102010706020507" pitchFamily="18" charset="2"/>
                            </a:rPr>
                            <a:t></a:t>
                          </a:r>
                          <a:endParaRPr lang="en-US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[�,$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/>
            </p:nvGraphicFramePr>
            <p:xfrm>
              <a:off x="2144484" y="4480304"/>
              <a:ext cx="6041576" cy="281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567545"/>
                    <a:gridCol w="442685"/>
                    <a:gridCol w="1016001"/>
                  </a:tblGrid>
                  <a:tr h="5676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1400" dirty="0" smtClean="0">
                              <a:sym typeface="Symbol" panose="05050102010706020507" pitchFamily="18" charset="2"/>
                            </a:rPr>
                            <a:t></a:t>
                          </a:r>
                          <a:endParaRPr lang="en-US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1400" dirty="0" smtClean="0">
                              <a:sym typeface="Symbol" panose="05050102010706020507" pitchFamily="18" charset="2"/>
                            </a:rPr>
                            <a:t></a:t>
                          </a:r>
                          <a:endParaRPr lang="en-US" sz="1400" dirty="0" smtClean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013249" y="5103723"/>
                <a:ext cx="1952972" cy="57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"��</m:t>
                      </m:r>
                      <m:r>
                        <m:rPr>
                          <m:nor/>
                        </m:rPr>
                        <a:rPr lang="en-US" sz="3000">
                          <a:latin typeface="Cambria Math" panose="02040503050406030204" pitchFamily="18" charset="0"/>
                        </a:rPr>
                        <m:t>😸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�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"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249" y="5103723"/>
                <a:ext cx="1952972" cy="572273"/>
              </a:xfrm>
              <a:prstGeom prst="rect">
                <a:avLst/>
              </a:prstGeom>
              <a:blipFill rotWithShape="1">
                <a:blip r:embed="rId3"/>
                <a:stretch>
                  <a:fillRect l="-3" t="-40" r="20" b="-54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/>
            </p:nvGraphicFramePr>
            <p:xfrm>
              <a:off x="2117269" y="1961667"/>
              <a:ext cx="6030690" cy="327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005115"/>
                    <a:gridCol w="1005115"/>
                    <a:gridCol w="1005115"/>
                  </a:tblGrid>
                  <a:tr h="3271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uD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$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/>
            </p:nvGraphicFramePr>
            <p:xfrm>
              <a:off x="2117269" y="1961667"/>
              <a:ext cx="6030690" cy="3271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5115"/>
                    <a:gridCol w="1005115"/>
                    <a:gridCol w="1005115"/>
                    <a:gridCol w="1005115"/>
                    <a:gridCol w="1005115"/>
                    <a:gridCol w="1005115"/>
                  </a:tblGrid>
                  <a:tr h="327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$</a:t>
                          </a:r>
                          <a:endParaRPr lang="en-US" sz="14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p:sp>
        <p:nvSpPr>
          <p:cNvPr id="32" name="Down Arrow Callout 31"/>
          <p:cNvSpPr/>
          <p:nvPr/>
        </p:nvSpPr>
        <p:spPr>
          <a:xfrm>
            <a:off x="4125683" y="2342200"/>
            <a:ext cx="1728107" cy="381474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states</a:t>
            </a:r>
            <a:endParaRPr lang="en-US" dirty="0"/>
          </a:p>
        </p:txBody>
      </p:sp>
      <p:sp>
        <p:nvSpPr>
          <p:cNvPr id="33" name="Down Arrow Callout 32"/>
          <p:cNvSpPr/>
          <p:nvPr/>
        </p:nvSpPr>
        <p:spPr>
          <a:xfrm>
            <a:off x="4125682" y="3098358"/>
            <a:ext cx="1728107" cy="381474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output functions</a:t>
            </a:r>
            <a:endParaRPr lang="en-US" dirty="0"/>
          </a:p>
        </p:txBody>
      </p:sp>
      <p:sp>
        <p:nvSpPr>
          <p:cNvPr id="34" name="Down Arrow Callout 33"/>
          <p:cNvSpPr/>
          <p:nvPr/>
        </p:nvSpPr>
        <p:spPr>
          <a:xfrm>
            <a:off x="4125682" y="4055295"/>
            <a:ext cx="1872347" cy="381474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output functions</a:t>
            </a:r>
            <a:endParaRPr lang="en-US" dirty="0"/>
          </a:p>
        </p:txBody>
      </p:sp>
      <p:sp>
        <p:nvSpPr>
          <p:cNvPr id="35" name="Down Arrow Callout 34"/>
          <p:cNvSpPr/>
          <p:nvPr/>
        </p:nvSpPr>
        <p:spPr>
          <a:xfrm>
            <a:off x="4125682" y="4802615"/>
            <a:ext cx="1872347" cy="381474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28650" y="2022558"/>
            <a:ext cx="1254579" cy="10758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Compute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output</a:t>
            </a:r>
            <a:endParaRPr lang="en-US" b="1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2034694" y="1818899"/>
            <a:ext cx="3888036" cy="1803323"/>
            <a:chOff x="2712925" y="1282199"/>
            <a:chExt cx="5184048" cy="2404430"/>
          </a:xfrm>
        </p:grpSpPr>
        <p:cxnSp>
          <p:nvCxnSpPr>
            <p:cNvPr id="43" name="Straight Arrow Connector 42"/>
            <p:cNvCxnSpPr>
              <a:endCxn id="46" idx="16"/>
            </p:cNvCxnSpPr>
            <p:nvPr/>
          </p:nvCxnSpPr>
          <p:spPr>
            <a:xfrm flipV="1">
              <a:off x="3091543" y="2017486"/>
              <a:ext cx="348343" cy="165934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5500160" y="1378854"/>
              <a:ext cx="1074865" cy="595089"/>
            </a:xfrm>
            <a:custGeom>
              <a:avLst/>
              <a:gdLst>
                <a:gd name="connsiteX0" fmla="*/ 886126 w 1074865"/>
                <a:gd name="connsiteY0" fmla="*/ 43546 h 595089"/>
                <a:gd name="connsiteX1" fmla="*/ 189440 w 1074865"/>
                <a:gd name="connsiteY1" fmla="*/ 3 h 595089"/>
                <a:gd name="connsiteX2" fmla="*/ 87840 w 1074865"/>
                <a:gd name="connsiteY2" fmla="*/ 29032 h 595089"/>
                <a:gd name="connsiteX3" fmla="*/ 44297 w 1074865"/>
                <a:gd name="connsiteY3" fmla="*/ 58060 h 595089"/>
                <a:gd name="connsiteX4" fmla="*/ 15269 w 1074865"/>
                <a:gd name="connsiteY4" fmla="*/ 101603 h 595089"/>
                <a:gd name="connsiteX5" fmla="*/ 15269 w 1074865"/>
                <a:gd name="connsiteY5" fmla="*/ 275775 h 595089"/>
                <a:gd name="connsiteX6" fmla="*/ 44297 w 1074865"/>
                <a:gd name="connsiteY6" fmla="*/ 333832 h 595089"/>
                <a:gd name="connsiteX7" fmla="*/ 87840 w 1074865"/>
                <a:gd name="connsiteY7" fmla="*/ 391889 h 595089"/>
                <a:gd name="connsiteX8" fmla="*/ 203954 w 1074865"/>
                <a:gd name="connsiteY8" fmla="*/ 508003 h 595089"/>
                <a:gd name="connsiteX9" fmla="*/ 247497 w 1074865"/>
                <a:gd name="connsiteY9" fmla="*/ 551546 h 595089"/>
                <a:gd name="connsiteX10" fmla="*/ 291040 w 1074865"/>
                <a:gd name="connsiteY10" fmla="*/ 566060 h 595089"/>
                <a:gd name="connsiteX11" fmla="*/ 349097 w 1074865"/>
                <a:gd name="connsiteY11" fmla="*/ 595089 h 595089"/>
                <a:gd name="connsiteX12" fmla="*/ 740983 w 1074865"/>
                <a:gd name="connsiteY12" fmla="*/ 580575 h 595089"/>
                <a:gd name="connsiteX13" fmla="*/ 842583 w 1074865"/>
                <a:gd name="connsiteY13" fmla="*/ 551546 h 595089"/>
                <a:gd name="connsiteX14" fmla="*/ 944183 w 1074865"/>
                <a:gd name="connsiteY14" fmla="*/ 522517 h 595089"/>
                <a:gd name="connsiteX15" fmla="*/ 987726 w 1074865"/>
                <a:gd name="connsiteY15" fmla="*/ 493489 h 595089"/>
                <a:gd name="connsiteX16" fmla="*/ 1016754 w 1074865"/>
                <a:gd name="connsiteY16" fmla="*/ 449946 h 595089"/>
                <a:gd name="connsiteX17" fmla="*/ 1060297 w 1074865"/>
                <a:gd name="connsiteY17" fmla="*/ 362860 h 595089"/>
                <a:gd name="connsiteX18" fmla="*/ 1074811 w 1074865"/>
                <a:gd name="connsiteY18" fmla="*/ 290289 h 595089"/>
                <a:gd name="connsiteX19" fmla="*/ 1060297 w 1074865"/>
                <a:gd name="connsiteY19" fmla="*/ 101603 h 595089"/>
                <a:gd name="connsiteX20" fmla="*/ 1016754 w 1074865"/>
                <a:gd name="connsiteY20" fmla="*/ 72575 h 595089"/>
                <a:gd name="connsiteX21" fmla="*/ 886126 w 1074865"/>
                <a:gd name="connsiteY21" fmla="*/ 43546 h 59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74865" h="595089">
                  <a:moveTo>
                    <a:pt x="886126" y="43546"/>
                  </a:moveTo>
                  <a:cubicBezTo>
                    <a:pt x="748240" y="31451"/>
                    <a:pt x="421950" y="8946"/>
                    <a:pt x="189440" y="3"/>
                  </a:cubicBezTo>
                  <a:cubicBezTo>
                    <a:pt x="180800" y="-329"/>
                    <a:pt x="101021" y="22441"/>
                    <a:pt x="87840" y="29032"/>
                  </a:cubicBezTo>
                  <a:cubicBezTo>
                    <a:pt x="72238" y="36833"/>
                    <a:pt x="58811" y="48384"/>
                    <a:pt x="44297" y="58060"/>
                  </a:cubicBezTo>
                  <a:cubicBezTo>
                    <a:pt x="34621" y="72574"/>
                    <a:pt x="22141" y="85570"/>
                    <a:pt x="15269" y="101603"/>
                  </a:cubicBezTo>
                  <a:cubicBezTo>
                    <a:pt x="-9529" y="159464"/>
                    <a:pt x="-114" y="214245"/>
                    <a:pt x="15269" y="275775"/>
                  </a:cubicBezTo>
                  <a:cubicBezTo>
                    <a:pt x="20517" y="296765"/>
                    <a:pt x="32830" y="315484"/>
                    <a:pt x="44297" y="333832"/>
                  </a:cubicBezTo>
                  <a:cubicBezTo>
                    <a:pt x="57118" y="354345"/>
                    <a:pt x="73968" y="372071"/>
                    <a:pt x="87840" y="391889"/>
                  </a:cubicBezTo>
                  <a:cubicBezTo>
                    <a:pt x="163288" y="499672"/>
                    <a:pt x="111350" y="461702"/>
                    <a:pt x="203954" y="508003"/>
                  </a:cubicBezTo>
                  <a:cubicBezTo>
                    <a:pt x="218468" y="522517"/>
                    <a:pt x="230418" y="540160"/>
                    <a:pt x="247497" y="551546"/>
                  </a:cubicBezTo>
                  <a:cubicBezTo>
                    <a:pt x="260227" y="560033"/>
                    <a:pt x="276978" y="560033"/>
                    <a:pt x="291040" y="566060"/>
                  </a:cubicBezTo>
                  <a:cubicBezTo>
                    <a:pt x="310927" y="574583"/>
                    <a:pt x="329745" y="585413"/>
                    <a:pt x="349097" y="595089"/>
                  </a:cubicBezTo>
                  <a:cubicBezTo>
                    <a:pt x="479726" y="590251"/>
                    <a:pt x="610536" y="588991"/>
                    <a:pt x="740983" y="580575"/>
                  </a:cubicBezTo>
                  <a:cubicBezTo>
                    <a:pt x="770281" y="578685"/>
                    <a:pt x="813556" y="559839"/>
                    <a:pt x="842583" y="551546"/>
                  </a:cubicBezTo>
                  <a:cubicBezTo>
                    <a:pt x="864292" y="545343"/>
                    <a:pt x="920978" y="534120"/>
                    <a:pt x="944183" y="522517"/>
                  </a:cubicBezTo>
                  <a:cubicBezTo>
                    <a:pt x="959785" y="514716"/>
                    <a:pt x="973212" y="503165"/>
                    <a:pt x="987726" y="493489"/>
                  </a:cubicBezTo>
                  <a:cubicBezTo>
                    <a:pt x="997402" y="478975"/>
                    <a:pt x="1008953" y="465548"/>
                    <a:pt x="1016754" y="449946"/>
                  </a:cubicBezTo>
                  <a:cubicBezTo>
                    <a:pt x="1076846" y="329763"/>
                    <a:pt x="977107" y="487647"/>
                    <a:pt x="1060297" y="362860"/>
                  </a:cubicBezTo>
                  <a:cubicBezTo>
                    <a:pt x="1065135" y="338670"/>
                    <a:pt x="1074811" y="314958"/>
                    <a:pt x="1074811" y="290289"/>
                  </a:cubicBezTo>
                  <a:cubicBezTo>
                    <a:pt x="1074811" y="227208"/>
                    <a:pt x="1076551" y="162554"/>
                    <a:pt x="1060297" y="101603"/>
                  </a:cubicBezTo>
                  <a:cubicBezTo>
                    <a:pt x="1055802" y="84748"/>
                    <a:pt x="1032356" y="80376"/>
                    <a:pt x="1016754" y="72575"/>
                  </a:cubicBezTo>
                  <a:cubicBezTo>
                    <a:pt x="969364" y="48880"/>
                    <a:pt x="1024012" y="55641"/>
                    <a:pt x="886126" y="43546"/>
                  </a:cubicBezTo>
                  <a:close/>
                </a:path>
              </a:pathLst>
            </a:cu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12925" y="1282199"/>
              <a:ext cx="1104332" cy="735287"/>
            </a:xfrm>
            <a:custGeom>
              <a:avLst/>
              <a:gdLst>
                <a:gd name="connsiteX0" fmla="*/ 930161 w 1104332"/>
                <a:gd name="connsiteY0" fmla="*/ 53115 h 735287"/>
                <a:gd name="connsiteX1" fmla="*/ 828561 w 1104332"/>
                <a:gd name="connsiteY1" fmla="*/ 24087 h 735287"/>
                <a:gd name="connsiteX2" fmla="*/ 218961 w 1104332"/>
                <a:gd name="connsiteY2" fmla="*/ 24087 h 735287"/>
                <a:gd name="connsiteX3" fmla="*/ 131875 w 1104332"/>
                <a:gd name="connsiteY3" fmla="*/ 53115 h 735287"/>
                <a:gd name="connsiteX4" fmla="*/ 44789 w 1104332"/>
                <a:gd name="connsiteY4" fmla="*/ 96658 h 735287"/>
                <a:gd name="connsiteX5" fmla="*/ 15761 w 1104332"/>
                <a:gd name="connsiteY5" fmla="*/ 140201 h 735287"/>
                <a:gd name="connsiteX6" fmla="*/ 15761 w 1104332"/>
                <a:gd name="connsiteY6" fmla="*/ 314372 h 735287"/>
                <a:gd name="connsiteX7" fmla="*/ 73818 w 1104332"/>
                <a:gd name="connsiteY7" fmla="*/ 401458 h 735287"/>
                <a:gd name="connsiteX8" fmla="*/ 117361 w 1104332"/>
                <a:gd name="connsiteY8" fmla="*/ 430487 h 735287"/>
                <a:gd name="connsiteX9" fmla="*/ 204446 w 1104332"/>
                <a:gd name="connsiteY9" fmla="*/ 488544 h 735287"/>
                <a:gd name="connsiteX10" fmla="*/ 233475 w 1104332"/>
                <a:gd name="connsiteY10" fmla="*/ 532087 h 735287"/>
                <a:gd name="connsiteX11" fmla="*/ 291532 w 1104332"/>
                <a:gd name="connsiteY11" fmla="*/ 561115 h 735287"/>
                <a:gd name="connsiteX12" fmla="*/ 378618 w 1104332"/>
                <a:gd name="connsiteY12" fmla="*/ 604658 h 735287"/>
                <a:gd name="connsiteX13" fmla="*/ 422161 w 1104332"/>
                <a:gd name="connsiteY13" fmla="*/ 633687 h 735287"/>
                <a:gd name="connsiteX14" fmla="*/ 523761 w 1104332"/>
                <a:gd name="connsiteY14" fmla="*/ 677230 h 735287"/>
                <a:gd name="connsiteX15" fmla="*/ 596332 w 1104332"/>
                <a:gd name="connsiteY15" fmla="*/ 691744 h 735287"/>
                <a:gd name="connsiteX16" fmla="*/ 726961 w 1104332"/>
                <a:gd name="connsiteY16" fmla="*/ 735287 h 735287"/>
                <a:gd name="connsiteX17" fmla="*/ 944675 w 1104332"/>
                <a:gd name="connsiteY17" fmla="*/ 720772 h 735287"/>
                <a:gd name="connsiteX18" fmla="*/ 988218 w 1104332"/>
                <a:gd name="connsiteY18" fmla="*/ 691744 h 735287"/>
                <a:gd name="connsiteX19" fmla="*/ 1046275 w 1104332"/>
                <a:gd name="connsiteY19" fmla="*/ 648201 h 735287"/>
                <a:gd name="connsiteX20" fmla="*/ 1060789 w 1104332"/>
                <a:gd name="connsiteY20" fmla="*/ 604658 h 735287"/>
                <a:gd name="connsiteX21" fmla="*/ 1089818 w 1104332"/>
                <a:gd name="connsiteY21" fmla="*/ 546601 h 735287"/>
                <a:gd name="connsiteX22" fmla="*/ 1104332 w 1104332"/>
                <a:gd name="connsiteY22" fmla="*/ 415972 h 735287"/>
                <a:gd name="connsiteX23" fmla="*/ 1089818 w 1104332"/>
                <a:gd name="connsiteY23" fmla="*/ 314372 h 735287"/>
                <a:gd name="connsiteX24" fmla="*/ 1060789 w 1104332"/>
                <a:gd name="connsiteY24" fmla="*/ 270830 h 735287"/>
                <a:gd name="connsiteX25" fmla="*/ 1046275 w 1104332"/>
                <a:gd name="connsiteY25" fmla="*/ 227287 h 735287"/>
                <a:gd name="connsiteX26" fmla="*/ 988218 w 1104332"/>
                <a:gd name="connsiteY26" fmla="*/ 125687 h 735287"/>
                <a:gd name="connsiteX27" fmla="*/ 930161 w 1104332"/>
                <a:gd name="connsiteY27" fmla="*/ 96658 h 735287"/>
                <a:gd name="connsiteX28" fmla="*/ 930161 w 1104332"/>
                <a:gd name="connsiteY28" fmla="*/ 53115 h 73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04332" h="735287">
                  <a:moveTo>
                    <a:pt x="930161" y="53115"/>
                  </a:moveTo>
                  <a:cubicBezTo>
                    <a:pt x="913228" y="41020"/>
                    <a:pt x="862731" y="32630"/>
                    <a:pt x="828561" y="24087"/>
                  </a:cubicBezTo>
                  <a:cubicBezTo>
                    <a:pt x="625176" y="-26759"/>
                    <a:pt x="455570" y="17692"/>
                    <a:pt x="218961" y="24087"/>
                  </a:cubicBezTo>
                  <a:cubicBezTo>
                    <a:pt x="189932" y="33763"/>
                    <a:pt x="157335" y="36142"/>
                    <a:pt x="131875" y="53115"/>
                  </a:cubicBezTo>
                  <a:cubicBezTo>
                    <a:pt x="75602" y="90631"/>
                    <a:pt x="104881" y="76628"/>
                    <a:pt x="44789" y="96658"/>
                  </a:cubicBezTo>
                  <a:cubicBezTo>
                    <a:pt x="35113" y="111172"/>
                    <a:pt x="22633" y="124168"/>
                    <a:pt x="15761" y="140201"/>
                  </a:cubicBezTo>
                  <a:cubicBezTo>
                    <a:pt x="-7197" y="193771"/>
                    <a:pt x="-3218" y="261232"/>
                    <a:pt x="15761" y="314372"/>
                  </a:cubicBezTo>
                  <a:cubicBezTo>
                    <a:pt x="27495" y="347228"/>
                    <a:pt x="44789" y="382105"/>
                    <a:pt x="73818" y="401458"/>
                  </a:cubicBezTo>
                  <a:cubicBezTo>
                    <a:pt x="88332" y="411134"/>
                    <a:pt x="103960" y="419320"/>
                    <a:pt x="117361" y="430487"/>
                  </a:cubicBezTo>
                  <a:cubicBezTo>
                    <a:pt x="189842" y="490888"/>
                    <a:pt x="127926" y="463037"/>
                    <a:pt x="204446" y="488544"/>
                  </a:cubicBezTo>
                  <a:cubicBezTo>
                    <a:pt x="214122" y="503058"/>
                    <a:pt x="220074" y="520920"/>
                    <a:pt x="233475" y="532087"/>
                  </a:cubicBezTo>
                  <a:cubicBezTo>
                    <a:pt x="250097" y="545938"/>
                    <a:pt x="272746" y="550380"/>
                    <a:pt x="291532" y="561115"/>
                  </a:cubicBezTo>
                  <a:cubicBezTo>
                    <a:pt x="370316" y="606134"/>
                    <a:pt x="298783" y="578047"/>
                    <a:pt x="378618" y="604658"/>
                  </a:cubicBezTo>
                  <a:cubicBezTo>
                    <a:pt x="393132" y="614334"/>
                    <a:pt x="407015" y="625032"/>
                    <a:pt x="422161" y="633687"/>
                  </a:cubicBezTo>
                  <a:cubicBezTo>
                    <a:pt x="454464" y="652146"/>
                    <a:pt x="487579" y="668184"/>
                    <a:pt x="523761" y="677230"/>
                  </a:cubicBezTo>
                  <a:cubicBezTo>
                    <a:pt x="547694" y="683213"/>
                    <a:pt x="572612" y="684967"/>
                    <a:pt x="596332" y="691744"/>
                  </a:cubicBezTo>
                  <a:cubicBezTo>
                    <a:pt x="640464" y="704353"/>
                    <a:pt x="726961" y="735287"/>
                    <a:pt x="726961" y="735287"/>
                  </a:cubicBezTo>
                  <a:cubicBezTo>
                    <a:pt x="799532" y="730449"/>
                    <a:pt x="872932" y="732729"/>
                    <a:pt x="944675" y="720772"/>
                  </a:cubicBezTo>
                  <a:cubicBezTo>
                    <a:pt x="961882" y="717904"/>
                    <a:pt x="974023" y="701883"/>
                    <a:pt x="988218" y="691744"/>
                  </a:cubicBezTo>
                  <a:cubicBezTo>
                    <a:pt x="1007903" y="677684"/>
                    <a:pt x="1026923" y="662715"/>
                    <a:pt x="1046275" y="648201"/>
                  </a:cubicBezTo>
                  <a:cubicBezTo>
                    <a:pt x="1051113" y="633687"/>
                    <a:pt x="1054762" y="618720"/>
                    <a:pt x="1060789" y="604658"/>
                  </a:cubicBezTo>
                  <a:cubicBezTo>
                    <a:pt x="1069312" y="584771"/>
                    <a:pt x="1084953" y="567684"/>
                    <a:pt x="1089818" y="546601"/>
                  </a:cubicBezTo>
                  <a:cubicBezTo>
                    <a:pt x="1099669" y="503912"/>
                    <a:pt x="1099494" y="459515"/>
                    <a:pt x="1104332" y="415972"/>
                  </a:cubicBezTo>
                  <a:cubicBezTo>
                    <a:pt x="1099494" y="382105"/>
                    <a:pt x="1099648" y="347140"/>
                    <a:pt x="1089818" y="314372"/>
                  </a:cubicBezTo>
                  <a:cubicBezTo>
                    <a:pt x="1084806" y="297664"/>
                    <a:pt x="1068590" y="286432"/>
                    <a:pt x="1060789" y="270830"/>
                  </a:cubicBezTo>
                  <a:cubicBezTo>
                    <a:pt x="1053947" y="257146"/>
                    <a:pt x="1052302" y="241349"/>
                    <a:pt x="1046275" y="227287"/>
                  </a:cubicBezTo>
                  <a:cubicBezTo>
                    <a:pt x="1040249" y="213227"/>
                    <a:pt x="1004412" y="139182"/>
                    <a:pt x="988218" y="125687"/>
                  </a:cubicBezTo>
                  <a:cubicBezTo>
                    <a:pt x="971596" y="111835"/>
                    <a:pt x="950250" y="104694"/>
                    <a:pt x="930161" y="96658"/>
                  </a:cubicBezTo>
                  <a:cubicBezTo>
                    <a:pt x="925669" y="94861"/>
                    <a:pt x="947094" y="65210"/>
                    <a:pt x="930161" y="53115"/>
                  </a:cubicBezTo>
                  <a:close/>
                </a:path>
              </a:pathLst>
            </a:cu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6908800" y="1349829"/>
              <a:ext cx="988173" cy="686624"/>
            </a:xfrm>
            <a:custGeom>
              <a:avLst/>
              <a:gdLst>
                <a:gd name="connsiteX0" fmla="*/ 972457 w 988173"/>
                <a:gd name="connsiteY0" fmla="*/ 348342 h 686624"/>
                <a:gd name="connsiteX1" fmla="*/ 899886 w 988173"/>
                <a:gd name="connsiteY1" fmla="*/ 232228 h 686624"/>
                <a:gd name="connsiteX2" fmla="*/ 870857 w 988173"/>
                <a:gd name="connsiteY2" fmla="*/ 188685 h 686624"/>
                <a:gd name="connsiteX3" fmla="*/ 812800 w 988173"/>
                <a:gd name="connsiteY3" fmla="*/ 145142 h 686624"/>
                <a:gd name="connsiteX4" fmla="*/ 769257 w 988173"/>
                <a:gd name="connsiteY4" fmla="*/ 116114 h 686624"/>
                <a:gd name="connsiteX5" fmla="*/ 682171 w 988173"/>
                <a:gd name="connsiteY5" fmla="*/ 43542 h 686624"/>
                <a:gd name="connsiteX6" fmla="*/ 508000 w 988173"/>
                <a:gd name="connsiteY6" fmla="*/ 14514 h 686624"/>
                <a:gd name="connsiteX7" fmla="*/ 449943 w 988173"/>
                <a:gd name="connsiteY7" fmla="*/ 0 h 686624"/>
                <a:gd name="connsiteX8" fmla="*/ 145143 w 988173"/>
                <a:gd name="connsiteY8" fmla="*/ 14514 h 686624"/>
                <a:gd name="connsiteX9" fmla="*/ 87086 w 988173"/>
                <a:gd name="connsiteY9" fmla="*/ 159657 h 686624"/>
                <a:gd name="connsiteX10" fmla="*/ 58057 w 988173"/>
                <a:gd name="connsiteY10" fmla="*/ 246742 h 686624"/>
                <a:gd name="connsiteX11" fmla="*/ 43543 w 988173"/>
                <a:gd name="connsiteY11" fmla="*/ 290285 h 686624"/>
                <a:gd name="connsiteX12" fmla="*/ 29029 w 988173"/>
                <a:gd name="connsiteY12" fmla="*/ 333828 h 686624"/>
                <a:gd name="connsiteX13" fmla="*/ 0 w 988173"/>
                <a:gd name="connsiteY13" fmla="*/ 377371 h 686624"/>
                <a:gd name="connsiteX14" fmla="*/ 14514 w 988173"/>
                <a:gd name="connsiteY14" fmla="*/ 435428 h 686624"/>
                <a:gd name="connsiteX15" fmla="*/ 101600 w 988173"/>
                <a:gd name="connsiteY15" fmla="*/ 464457 h 686624"/>
                <a:gd name="connsiteX16" fmla="*/ 159657 w 988173"/>
                <a:gd name="connsiteY16" fmla="*/ 508000 h 686624"/>
                <a:gd name="connsiteX17" fmla="*/ 203200 w 988173"/>
                <a:gd name="connsiteY17" fmla="*/ 551542 h 686624"/>
                <a:gd name="connsiteX18" fmla="*/ 261257 w 988173"/>
                <a:gd name="connsiteY18" fmla="*/ 580571 h 686624"/>
                <a:gd name="connsiteX19" fmla="*/ 304800 w 988173"/>
                <a:gd name="connsiteY19" fmla="*/ 609600 h 686624"/>
                <a:gd name="connsiteX20" fmla="*/ 435429 w 988173"/>
                <a:gd name="connsiteY20" fmla="*/ 638628 h 686624"/>
                <a:gd name="connsiteX21" fmla="*/ 812800 w 988173"/>
                <a:gd name="connsiteY21" fmla="*/ 653142 h 686624"/>
                <a:gd name="connsiteX22" fmla="*/ 856343 w 988173"/>
                <a:gd name="connsiteY22" fmla="*/ 624114 h 686624"/>
                <a:gd name="connsiteX23" fmla="*/ 943429 w 988173"/>
                <a:gd name="connsiteY23" fmla="*/ 595085 h 686624"/>
                <a:gd name="connsiteX24" fmla="*/ 986971 w 988173"/>
                <a:gd name="connsiteY24" fmla="*/ 493485 h 686624"/>
                <a:gd name="connsiteX25" fmla="*/ 972457 w 988173"/>
                <a:gd name="connsiteY25" fmla="*/ 348342 h 68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8173" h="686624">
                  <a:moveTo>
                    <a:pt x="972457" y="348342"/>
                  </a:moveTo>
                  <a:cubicBezTo>
                    <a:pt x="957943" y="304799"/>
                    <a:pt x="924390" y="270735"/>
                    <a:pt x="899886" y="232228"/>
                  </a:cubicBezTo>
                  <a:cubicBezTo>
                    <a:pt x="890521" y="217511"/>
                    <a:pt x="884812" y="199152"/>
                    <a:pt x="870857" y="188685"/>
                  </a:cubicBezTo>
                  <a:cubicBezTo>
                    <a:pt x="851505" y="174171"/>
                    <a:pt x="832485" y="159202"/>
                    <a:pt x="812800" y="145142"/>
                  </a:cubicBezTo>
                  <a:cubicBezTo>
                    <a:pt x="798605" y="135003"/>
                    <a:pt x="782658" y="127281"/>
                    <a:pt x="769257" y="116114"/>
                  </a:cubicBezTo>
                  <a:cubicBezTo>
                    <a:pt x="732332" y="85343"/>
                    <a:pt x="726686" y="62620"/>
                    <a:pt x="682171" y="43542"/>
                  </a:cubicBezTo>
                  <a:cubicBezTo>
                    <a:pt x="640602" y="25727"/>
                    <a:pt x="537674" y="19460"/>
                    <a:pt x="508000" y="14514"/>
                  </a:cubicBezTo>
                  <a:cubicBezTo>
                    <a:pt x="488323" y="11235"/>
                    <a:pt x="469295" y="4838"/>
                    <a:pt x="449943" y="0"/>
                  </a:cubicBezTo>
                  <a:cubicBezTo>
                    <a:pt x="348343" y="4838"/>
                    <a:pt x="245474" y="-2208"/>
                    <a:pt x="145143" y="14514"/>
                  </a:cubicBezTo>
                  <a:cubicBezTo>
                    <a:pt x="84268" y="24660"/>
                    <a:pt x="93072" y="133716"/>
                    <a:pt x="87086" y="159657"/>
                  </a:cubicBezTo>
                  <a:cubicBezTo>
                    <a:pt x="80206" y="189472"/>
                    <a:pt x="67733" y="217714"/>
                    <a:pt x="58057" y="246742"/>
                  </a:cubicBezTo>
                  <a:lnTo>
                    <a:pt x="43543" y="290285"/>
                  </a:lnTo>
                  <a:cubicBezTo>
                    <a:pt x="38705" y="304799"/>
                    <a:pt x="37516" y="321098"/>
                    <a:pt x="29029" y="333828"/>
                  </a:cubicBezTo>
                  <a:lnTo>
                    <a:pt x="0" y="377371"/>
                  </a:lnTo>
                  <a:cubicBezTo>
                    <a:pt x="4838" y="396723"/>
                    <a:pt x="-632" y="422446"/>
                    <a:pt x="14514" y="435428"/>
                  </a:cubicBezTo>
                  <a:cubicBezTo>
                    <a:pt x="37746" y="455342"/>
                    <a:pt x="101600" y="464457"/>
                    <a:pt x="101600" y="464457"/>
                  </a:cubicBezTo>
                  <a:cubicBezTo>
                    <a:pt x="120952" y="478971"/>
                    <a:pt x="141290" y="492257"/>
                    <a:pt x="159657" y="508000"/>
                  </a:cubicBezTo>
                  <a:cubicBezTo>
                    <a:pt x="175242" y="521358"/>
                    <a:pt x="186497" y="539611"/>
                    <a:pt x="203200" y="551542"/>
                  </a:cubicBezTo>
                  <a:cubicBezTo>
                    <a:pt x="220806" y="564118"/>
                    <a:pt x="242471" y="569836"/>
                    <a:pt x="261257" y="580571"/>
                  </a:cubicBezTo>
                  <a:cubicBezTo>
                    <a:pt x="276403" y="589226"/>
                    <a:pt x="288766" y="602728"/>
                    <a:pt x="304800" y="609600"/>
                  </a:cubicBezTo>
                  <a:cubicBezTo>
                    <a:pt x="322735" y="617287"/>
                    <a:pt x="422514" y="636045"/>
                    <a:pt x="435429" y="638628"/>
                  </a:cubicBezTo>
                  <a:cubicBezTo>
                    <a:pt x="580461" y="711145"/>
                    <a:pt x="512861" y="689135"/>
                    <a:pt x="812800" y="653142"/>
                  </a:cubicBezTo>
                  <a:cubicBezTo>
                    <a:pt x="830120" y="651064"/>
                    <a:pt x="840403" y="631199"/>
                    <a:pt x="856343" y="624114"/>
                  </a:cubicBezTo>
                  <a:cubicBezTo>
                    <a:pt x="884305" y="611687"/>
                    <a:pt x="943429" y="595085"/>
                    <a:pt x="943429" y="595085"/>
                  </a:cubicBezTo>
                  <a:cubicBezTo>
                    <a:pt x="952873" y="576197"/>
                    <a:pt x="984301" y="520181"/>
                    <a:pt x="986971" y="493485"/>
                  </a:cubicBezTo>
                  <a:cubicBezTo>
                    <a:pt x="990341" y="459786"/>
                    <a:pt x="986971" y="391885"/>
                    <a:pt x="972457" y="348342"/>
                  </a:cubicBezTo>
                  <a:close/>
                </a:path>
              </a:pathLst>
            </a:cu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6030838" y="1973943"/>
              <a:ext cx="1014933" cy="171268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222216" y="2017486"/>
              <a:ext cx="353483" cy="16475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32" grpId="0" animBg="1"/>
      <p:bldP spid="33" grpId="0" animBg="1"/>
      <p:bldP spid="34" grpId="0" animBg="1"/>
      <p:bldP spid="3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using symbolic automata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pic>
        <p:nvPicPr>
          <p:cNvPr id="7" name="Picture 6" descr="Screen Shot 2015-01-29 at 3.29.58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3" y="1936965"/>
            <a:ext cx="1200454" cy="611844"/>
          </a:xfrm>
          <a:prstGeom prst="rect">
            <a:avLst/>
          </a:prstGeom>
        </p:spPr>
      </p:pic>
      <p:pic>
        <p:nvPicPr>
          <p:cNvPr id="8" name="Picture 7" descr="Screen Shot 2015-01-29 at 3.3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0" y="3153810"/>
            <a:ext cx="1495536" cy="651900"/>
          </a:xfrm>
          <a:prstGeom prst="rect">
            <a:avLst/>
          </a:prstGeom>
        </p:spPr>
      </p:pic>
      <p:pic>
        <p:nvPicPr>
          <p:cNvPr id="12" name="Picture 11" descr="Screen Shot 2015-01-29 at 3.36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43" y="3265449"/>
            <a:ext cx="2600325" cy="428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84119" y="1936966"/>
            <a:ext cx="1505861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4000" b="1" dirty="0" err="1"/>
              <a:t>DReX</a:t>
            </a:r>
            <a:endParaRPr lang="en-US" sz="4000" b="1" dirty="0"/>
          </a:p>
        </p:txBody>
      </p:sp>
      <p:pic>
        <p:nvPicPr>
          <p:cNvPr id="1026" name="Picture 2" descr="http://luajalla.azurewebsites.net/wp-content/uploads/2013/05/z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81" y="3189247"/>
            <a:ext cx="1009650" cy="58102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418228" y="2482177"/>
            <a:ext cx="2215992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roving correctness </a:t>
            </a:r>
            <a:endParaRPr lang="en-US" dirty="0" smtClean="0"/>
          </a:p>
          <a:p>
            <a:pPr algn="ctr"/>
            <a:r>
              <a:rPr lang="en-US" dirty="0" smtClean="0"/>
              <a:t>of string encoders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1905000"/>
            <a:ext cx="1477007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4000" b="1" dirty="0"/>
              <a:t>genic</a:t>
            </a:r>
            <a:endParaRPr lang="en-US" sz="4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13363" y="4321745"/>
            <a:ext cx="209294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4000" b="1" dirty="0" err="1"/>
              <a:t>SVPAlib</a:t>
            </a:r>
            <a:endParaRPr lang="en-US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5119" y="4414077"/>
            <a:ext cx="2977418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800" b="1" dirty="0" err="1"/>
              <a:t>AutomataDotNet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48843" y="2482177"/>
            <a:ext cx="1561967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 smtClean="0"/>
              <a:t>efficient string</a:t>
            </a:r>
            <a:endParaRPr lang="en-US" dirty="0" smtClean="0"/>
          </a:p>
          <a:p>
            <a:pPr algn="ctr"/>
            <a:r>
              <a:rPr lang="en-US" dirty="0" smtClean="0"/>
              <a:t>manipulations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7363" y="2482177"/>
            <a:ext cx="198515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endParaRPr lang="en-US" dirty="0" smtClean="0"/>
          </a:p>
          <a:p>
            <a:pPr algn="ctr"/>
            <a:r>
              <a:rPr lang="en-US" dirty="0" smtClean="0"/>
              <a:t>program inversion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31115" y="3735077"/>
            <a:ext cx="1254191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 smtClean="0"/>
              <a:t>theory of </a:t>
            </a:r>
            <a:endParaRPr lang="en-US" dirty="0" smtClean="0"/>
          </a:p>
          <a:p>
            <a:pPr algn="ctr"/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25424" y="3735077"/>
            <a:ext cx="2741777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ntelligent tutoring system</a:t>
            </a:r>
            <a:endParaRPr lang="en-US" dirty="0" smtClean="0"/>
          </a:p>
          <a:p>
            <a:pPr algn="ctr"/>
            <a:r>
              <a:rPr lang="en-US" dirty="0" smtClean="0"/>
              <a:t>for theory of computation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40505" y="3735077"/>
            <a:ext cx="1690206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 smtClean="0"/>
              <a:t>analysis of tree</a:t>
            </a:r>
            <a:br>
              <a:rPr lang="en-US" dirty="0" smtClean="0"/>
            </a:br>
            <a:r>
              <a:rPr lang="en-US" dirty="0" smtClean="0"/>
              <a:t>manipulations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87291" y="4814966"/>
            <a:ext cx="140807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 smtClean="0"/>
              <a:t>open source</a:t>
            </a:r>
            <a:endParaRPr lang="en-US" dirty="0" smtClean="0"/>
          </a:p>
          <a:p>
            <a:pPr algn="ctr"/>
            <a:r>
              <a:rPr lang="en-US" dirty="0" smtClean="0"/>
              <a:t>Java library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71561" y="4814965"/>
            <a:ext cx="140807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dirty="0" smtClean="0"/>
              <a:t>open source</a:t>
            </a:r>
            <a:endParaRPr lang="en-US" dirty="0" smtClean="0"/>
          </a:p>
          <a:p>
            <a:pPr algn="ctr"/>
            <a:r>
              <a:rPr lang="en-US" dirty="0" err="1" smtClean="0"/>
              <a:t>.Net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9736" y="5337143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5"/>
              </a:rPr>
              <a:t>http://github.com/AutomataDotNet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</a:t>
            </a:r>
            <a:r>
              <a:rPr lang="en-US" dirty="0"/>
              <a:t> </a:t>
            </a:r>
            <a:r>
              <a:rPr lang="en-US" dirty="0" err="1"/>
              <a:t>SMT</a:t>
            </a:r>
            <a:r>
              <a:rPr lang="en-US" baseline="30000" dirty="0" err="1"/>
              <a:t>int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 = </a:t>
            </a:r>
            <a:r>
              <a:rPr lang="en-US" dirty="0" smtClean="0"/>
              <a:t>Integers </a:t>
            </a:r>
            <a:endParaRPr lang="en-US" dirty="0"/>
          </a:p>
          <a:p>
            <a:r>
              <a:rPr lang="en-US" dirty="0">
                <a:sym typeface="Symbol"/>
              </a:rPr>
              <a:t>   = integer linear arithmetic formulas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(with one </a:t>
            </a:r>
            <a:r>
              <a:rPr lang="en-US" i="1" dirty="0">
                <a:sym typeface="Symbol"/>
              </a:rPr>
              <a:t>fixed</a:t>
            </a:r>
            <a:r>
              <a:rPr lang="en-US" dirty="0">
                <a:sym typeface="Symbol"/>
              </a:rPr>
              <a:t> free variable)</a:t>
            </a:r>
            <a:endParaRPr lang="en-US" dirty="0">
              <a:sym typeface="Symbol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〚  〛= 〚〛 〚〛</a:t>
            </a:r>
            <a:endParaRPr lang="en-US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  <a:sym typeface="Symbol"/>
            </a:endParaRPr>
          </a:p>
          <a:p>
            <a:r>
              <a:rPr lang="en-US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〚〛=  ,〚  〛= </a:t>
            </a:r>
            <a:r>
              <a:rPr lang="en-US" dirty="0">
                <a:latin typeface="Century Gothic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D</a:t>
            </a:r>
            <a:r>
              <a:rPr lang="en-US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 \〚〛</a:t>
            </a:r>
            <a:endParaRPr lang="en-US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  <a:sym typeface="Symbol"/>
            </a:endParaRPr>
          </a:p>
          <a:p>
            <a:r>
              <a:rPr lang="en-US" b="1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Satisfiability</a:t>
            </a:r>
            <a:r>
              <a:rPr lang="en-US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: 〚〛 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2</a:t>
            </a:r>
            <a:r>
              <a:rPr lang="en-US" baseline="30000" dirty="0" smtClean="0"/>
              <a:t>{</a:t>
            </a:r>
            <a:r>
              <a:rPr lang="en-US" baseline="30000" dirty="0" err="1" smtClean="0"/>
              <a:t>a,b</a:t>
            </a:r>
            <a:r>
              <a:rPr lang="en-US" baseline="30000" dirty="0" smtClean="0"/>
              <a:t>}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81" y="2486244"/>
            <a:ext cx="5915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90178" y="5200249"/>
            <a:ext cx="533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5666590" y="5212949"/>
            <a:ext cx="533400" cy="533400"/>
          </a:xfrm>
          <a:prstGeom prst="ellipse">
            <a:avLst/>
          </a:prstGeom>
          <a:ln w="889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q</a:t>
            </a:r>
            <a:endParaRPr lang="en-US" sz="2000" dirty="0"/>
          </a:p>
        </p:txBody>
      </p:sp>
      <p:cxnSp>
        <p:nvCxnSpPr>
          <p:cNvPr id="11" name="Curved Connector 10"/>
          <p:cNvCxnSpPr>
            <a:stCxn id="8" idx="6"/>
            <a:endCxn id="9" idx="2"/>
          </p:cNvCxnSpPr>
          <p:nvPr/>
        </p:nvCxnSpPr>
        <p:spPr>
          <a:xfrm>
            <a:off x="4423578" y="5466949"/>
            <a:ext cx="1243012" cy="12700"/>
          </a:xfrm>
          <a:prstGeom prst="curved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3509178" y="5466949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66590" y="4658950"/>
            <a:ext cx="854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{</a:t>
            </a:r>
            <a:r>
              <a:rPr lang="en-US" sz="2000" dirty="0" err="1" smtClean="0"/>
              <a:t>a,b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885019" y="4658950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{a}</a:t>
            </a:r>
            <a:endParaRPr lang="en-US" sz="2000" dirty="0"/>
          </a:p>
        </p:txBody>
      </p:sp>
      <p:cxnSp>
        <p:nvCxnSpPr>
          <p:cNvPr id="22" name="Curved Connector 21"/>
          <p:cNvCxnSpPr>
            <a:stCxn id="9" idx="1"/>
            <a:endCxn id="9" idx="7"/>
          </p:cNvCxnSpPr>
          <p:nvPr/>
        </p:nvCxnSpPr>
        <p:spPr>
          <a:xfrm rot="5400000" flipH="1" flipV="1">
            <a:off x="5933290" y="5102479"/>
            <a:ext cx="12700" cy="377170"/>
          </a:xfrm>
          <a:prstGeom prst="curvedConnector3">
            <a:avLst>
              <a:gd name="adj1" fmla="val 241507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1687" y="5097617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{b}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259244" y="5794844"/>
            <a:ext cx="1622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a*b(</a:t>
            </a:r>
            <a:r>
              <a:rPr lang="en-US" sz="2400" dirty="0" err="1" smtClean="0"/>
              <a:t>a|b</a:t>
            </a:r>
            <a:r>
              <a:rPr lang="en-US" sz="2400" dirty="0" smtClean="0"/>
              <a:t>)*</a:t>
            </a:r>
            <a:endParaRPr lang="en-US" sz="2400" dirty="0"/>
          </a:p>
        </p:txBody>
      </p:sp>
      <p:cxnSp>
        <p:nvCxnSpPr>
          <p:cNvPr id="26" name="Curved Connector 25"/>
          <p:cNvCxnSpPr>
            <a:stCxn id="8" idx="1"/>
            <a:endCxn id="8" idx="7"/>
          </p:cNvCxnSpPr>
          <p:nvPr/>
        </p:nvCxnSpPr>
        <p:spPr>
          <a:xfrm rot="5400000" flipH="1" flipV="1">
            <a:off x="4156878" y="5089779"/>
            <a:ext cx="12700" cy="377170"/>
          </a:xfrm>
          <a:prstGeom prst="curvedConnector3">
            <a:avLst>
              <a:gd name="adj1" fmla="val 241507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>
          <a:xfrm>
            <a:off x="1357671" y="3509865"/>
            <a:ext cx="952500" cy="794905"/>
          </a:xfrm>
          <a:prstGeom prst="wedgeEllipseCallout">
            <a:avLst>
              <a:gd name="adj1" fmla="val 8382"/>
              <a:gd name="adj2" fmla="val -911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/>
              <a:t>{</a:t>
            </a:r>
            <a:r>
              <a:rPr lang="en-US" sz="2800" dirty="0" err="1" smtClean="0"/>
              <a:t>a,b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30" name="Oval Callout 29"/>
          <p:cNvSpPr/>
          <p:nvPr/>
        </p:nvSpPr>
        <p:spPr>
          <a:xfrm>
            <a:off x="1393425" y="1371600"/>
            <a:ext cx="2873758" cy="794905"/>
          </a:xfrm>
          <a:prstGeom prst="wedgeEllipseCallout">
            <a:avLst>
              <a:gd name="adj1" fmla="val -5960"/>
              <a:gd name="adj2" fmla="val 959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>
                <a:sym typeface="Symbol"/>
              </a:rPr>
              <a:t>{,{a},{b},{</a:t>
            </a:r>
            <a:r>
              <a:rPr lang="en-US" sz="2800" dirty="0" err="1" smtClean="0">
                <a:sym typeface="Symbol"/>
              </a:rPr>
              <a:t>a,b</a:t>
            </a:r>
            <a:r>
              <a:rPr lang="en-US" sz="2800" dirty="0" smtClean="0">
                <a:sym typeface="Symbol"/>
              </a:rPr>
              <a:t>}}</a:t>
            </a:r>
            <a:endParaRPr lang="en-US" sz="2800" dirty="0"/>
          </a:p>
        </p:txBody>
      </p:sp>
      <p:sp>
        <p:nvSpPr>
          <p:cNvPr id="31" name="Oval Callout 30"/>
          <p:cNvSpPr/>
          <p:nvPr/>
        </p:nvSpPr>
        <p:spPr>
          <a:xfrm>
            <a:off x="2743200" y="3763409"/>
            <a:ext cx="987805" cy="682505"/>
          </a:xfrm>
          <a:prstGeom prst="wedgeEllipseCallout">
            <a:avLst>
              <a:gd name="adj1" fmla="val 15528"/>
              <a:gd name="adj2" fmla="val -1393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i="1" spc="-150" dirty="0" smtClean="0"/>
              <a:t>id</a:t>
            </a:r>
            <a:endParaRPr lang="en-US" sz="2800" b="1" i="1" spc="-150" dirty="0"/>
          </a:p>
        </p:txBody>
      </p:sp>
      <p:sp>
        <p:nvSpPr>
          <p:cNvPr id="32" name="Oval Callout 31"/>
          <p:cNvSpPr/>
          <p:nvPr/>
        </p:nvSpPr>
        <p:spPr>
          <a:xfrm>
            <a:off x="4155998" y="3513582"/>
            <a:ext cx="715865" cy="794905"/>
          </a:xfrm>
          <a:prstGeom prst="wedgeEllipseCallout">
            <a:avLst>
              <a:gd name="adj1" fmla="val -40430"/>
              <a:gd name="adj2" fmla="val -980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>
                <a:sym typeface="Symbol"/>
              </a:rPr>
              <a:t></a:t>
            </a:r>
            <a:endParaRPr lang="en-US" sz="2800" dirty="0"/>
          </a:p>
        </p:txBody>
      </p:sp>
      <p:sp>
        <p:nvSpPr>
          <p:cNvPr id="33" name="Oval Callout 32"/>
          <p:cNvSpPr/>
          <p:nvPr/>
        </p:nvSpPr>
        <p:spPr>
          <a:xfrm>
            <a:off x="4617633" y="1371600"/>
            <a:ext cx="854903" cy="881341"/>
          </a:xfrm>
          <a:prstGeom prst="wedgeEllipseCallout">
            <a:avLst>
              <a:gd name="adj1" fmla="val -5960"/>
              <a:gd name="adj2" fmla="val 959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>
                <a:sym typeface="Symbol"/>
              </a:rPr>
              <a:t>{</a:t>
            </a:r>
            <a:r>
              <a:rPr lang="en-US" sz="2800" dirty="0" err="1" smtClean="0">
                <a:sym typeface="Symbol"/>
              </a:rPr>
              <a:t>a,b</a:t>
            </a:r>
            <a:r>
              <a:rPr lang="en-US" sz="2800" dirty="0" smtClean="0">
                <a:sym typeface="Symbol"/>
              </a:rPr>
              <a:t>}</a:t>
            </a:r>
            <a:endParaRPr lang="en-US" sz="2800" dirty="0"/>
          </a:p>
        </p:txBody>
      </p:sp>
      <p:sp>
        <p:nvSpPr>
          <p:cNvPr id="34" name="Oval Callout 33"/>
          <p:cNvSpPr/>
          <p:nvPr/>
        </p:nvSpPr>
        <p:spPr>
          <a:xfrm>
            <a:off x="5389817" y="3535872"/>
            <a:ext cx="712213" cy="742889"/>
          </a:xfrm>
          <a:prstGeom prst="wedgeEllipseCallout">
            <a:avLst>
              <a:gd name="adj1" fmla="val -9472"/>
              <a:gd name="adj2" fmla="val -1074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sym typeface="Symbol"/>
              </a:rPr>
              <a:t> </a:t>
            </a:r>
            <a:endParaRPr lang="en-US" sz="2800" dirty="0"/>
          </a:p>
        </p:txBody>
      </p:sp>
      <p:sp>
        <p:nvSpPr>
          <p:cNvPr id="35" name="Oval Callout 34"/>
          <p:cNvSpPr/>
          <p:nvPr/>
        </p:nvSpPr>
        <p:spPr>
          <a:xfrm>
            <a:off x="6506788" y="3453836"/>
            <a:ext cx="732212" cy="737164"/>
          </a:xfrm>
          <a:prstGeom prst="wedgeEllipseCallout">
            <a:avLst>
              <a:gd name="adj1" fmla="val -78666"/>
              <a:gd name="adj2" fmla="val -973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>
                <a:sym typeface="Symbol"/>
              </a:rPr>
              <a:t></a:t>
            </a:r>
            <a:endParaRPr lang="en-US" sz="2800" dirty="0"/>
          </a:p>
        </p:txBody>
      </p:sp>
      <p:sp>
        <p:nvSpPr>
          <p:cNvPr id="36" name="Oval Callout 35"/>
          <p:cNvSpPr/>
          <p:nvPr/>
        </p:nvSpPr>
        <p:spPr>
          <a:xfrm>
            <a:off x="6702908" y="1371600"/>
            <a:ext cx="854903" cy="881341"/>
          </a:xfrm>
          <a:prstGeom prst="wedgeEllipseCallout">
            <a:avLst>
              <a:gd name="adj1" fmla="val -5960"/>
              <a:gd name="adj2" fmla="val 959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aseline="30000" dirty="0" smtClean="0">
                <a:sym typeface="Symbol"/>
              </a:rPr>
              <a:t>c</a:t>
            </a:r>
            <a:endParaRPr lang="en-US" sz="2800" baseline="30000" dirty="0"/>
          </a:p>
        </p:txBody>
      </p:sp>
      <p:sp>
        <p:nvSpPr>
          <p:cNvPr id="38" name="TextBox 37"/>
          <p:cNvSpPr txBox="1"/>
          <p:nvPr/>
        </p:nvSpPr>
        <p:spPr>
          <a:xfrm>
            <a:off x="762000" y="5175347"/>
            <a:ext cx="273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SFA over 2</a:t>
            </a:r>
            <a:r>
              <a:rPr lang="en-US" sz="2800" baseline="30000" dirty="0" smtClean="0"/>
              <a:t>{</a:t>
            </a:r>
            <a:r>
              <a:rPr lang="en-US" sz="2800" baseline="30000" dirty="0" err="1" smtClean="0"/>
              <a:t>a,b</a:t>
            </a:r>
            <a:r>
              <a:rPr lang="en-US" sz="2800" baseline="30000" dirty="0" smtClean="0"/>
              <a:t>} </a:t>
            </a:r>
            <a:r>
              <a:rPr lang="en-US" sz="2800" dirty="0" smtClean="0"/>
              <a:t>:  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843414" y="5698567"/>
            <a:ext cx="1284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regex </a:t>
            </a:r>
            <a:r>
              <a:rPr lang="en-US" sz="2800" dirty="0"/>
              <a:t>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2</a:t>
            </a:r>
            <a:r>
              <a:rPr lang="en-US" baseline="30000" dirty="0" smtClean="0"/>
              <a:t>bv</a:t>
            </a:r>
            <a:r>
              <a:rPr lang="en-US" i="1" baseline="30000" dirty="0" smtClean="0"/>
              <a:t>k</a:t>
            </a:r>
            <a:endParaRPr lang="en-US" i="1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763000" cy="2819400"/>
          </a:xfrm>
        </p:spPr>
        <p:txBody>
          <a:bodyPr/>
          <a:lstStyle/>
          <a:p>
            <a:r>
              <a:rPr lang="en-US" dirty="0" smtClean="0"/>
              <a:t>D = {n | 0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n &lt; 2</a:t>
            </a:r>
            <a:r>
              <a:rPr lang="en-US" baseline="30000" dirty="0" smtClean="0"/>
              <a:t>k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>
                <a:sym typeface="Symbol"/>
              </a:rPr>
              <a:t> = BDDs of depth k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Boolean operations are BDD operations 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latin typeface="+mj-lt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Below</a:t>
            </a:r>
            <a:r>
              <a:rPr lang="en-US" spc="-3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〚</a:t>
            </a:r>
            <a:r>
              <a:rPr lang="en-US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</a:t>
            </a:r>
            <a:r>
              <a:rPr lang="en-US" baseline="-25000" dirty="0" err="1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i</a:t>
            </a:r>
            <a:r>
              <a:rPr lang="en-US" spc="-300" dirty="0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〛</a:t>
            </a:r>
            <a:r>
              <a:rPr lang="en-US" dirty="0" smtClean="0">
                <a:latin typeface="+mj-lt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= {n  </a:t>
            </a:r>
            <a:r>
              <a:rPr lang="en-US" dirty="0"/>
              <a:t>D</a:t>
            </a:r>
            <a:r>
              <a:rPr lang="en-US" dirty="0" smtClean="0">
                <a:latin typeface="+mj-lt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 | </a:t>
            </a:r>
            <a:r>
              <a:rPr lang="en-US" dirty="0" err="1">
                <a:latin typeface="+mj-lt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i</a:t>
            </a:r>
            <a:r>
              <a:rPr lang="en-US" dirty="0" err="1" smtClean="0">
                <a:latin typeface="+mj-lt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'th</a:t>
            </a:r>
            <a:r>
              <a:rPr lang="en-US" dirty="0" smtClean="0">
                <a:latin typeface="+mj-lt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 bit of n is 1}  </a:t>
            </a:r>
            <a:br>
              <a:rPr lang="en-US" dirty="0" smtClean="0">
                <a:latin typeface="+mj-lt"/>
                <a:ea typeface="Arial Unicode MS" panose="020B0604020202020204" charset="-122"/>
                <a:cs typeface="Arial Unicode MS" panose="020B0604020202020204" charset="-122"/>
                <a:sym typeface="Symbol"/>
              </a:rPr>
            </a:b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458200" cy="147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400334" y="5334000"/>
            <a:ext cx="2952466" cy="1143000"/>
          </a:xfrm>
          <a:prstGeom prst="wedgeEllipseCallout">
            <a:avLst>
              <a:gd name="adj1" fmla="val 8226"/>
              <a:gd name="adj2" fmla="val -810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</a:t>
            </a:r>
            <a:r>
              <a:rPr lang="en-US" sz="2800" baseline="-25000" dirty="0" err="1" smtClean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i</a:t>
            </a:r>
            <a:r>
              <a:rPr lang="en-US" sz="28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 </a:t>
            </a:r>
            <a:r>
              <a:rPr lang="en-US" sz="2800" dirty="0" smtClean="0">
                <a:latin typeface="+mj-lt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has fixed size </a:t>
            </a:r>
            <a:endParaRPr lang="en-US" sz="2800" dirty="0" smtClean="0">
              <a:latin typeface="+mj-lt"/>
              <a:ea typeface="Arial Unicode MS" panose="020B0604020202020204" charset="-122"/>
              <a:cs typeface="Arial Unicode MS" panose="020B0604020202020204" charset="-122"/>
              <a:sym typeface="Symbol"/>
            </a:endParaRPr>
          </a:p>
          <a:p>
            <a:pPr algn="ctr"/>
            <a:r>
              <a:rPr lang="en-US" sz="2800" dirty="0" smtClean="0">
                <a:latin typeface="+mj-lt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independent of </a:t>
            </a:r>
            <a:r>
              <a:rPr lang="en-US" sz="2800" dirty="0" err="1" smtClean="0">
                <a:latin typeface="+mj-lt"/>
                <a:ea typeface="Arial Unicode MS" panose="020B0604020202020204" charset="-122"/>
                <a:cs typeface="Arial Unicode MS" panose="020B0604020202020204" charset="-122"/>
                <a:sym typeface="Symbol"/>
              </a:rPr>
              <a:t>i</a:t>
            </a:r>
            <a:endParaRPr lang="en-US" sz="2800" dirty="0" smtClean="0">
              <a:latin typeface="+mj-lt"/>
              <a:ea typeface="Arial Unicode MS" panose="020B0604020202020204" charset="-122"/>
              <a:cs typeface="Arial Unicode MS" panose="020B0604020202020204" charset="-122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</a:t>
            </a:r>
            <a:r>
              <a:rPr lang="en-US" dirty="0"/>
              <a:t>o</a:t>
            </a:r>
            <a:r>
              <a:rPr lang="en-US" dirty="0" smtClean="0"/>
              <a:t>perations (intersection)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3000" y="2677390"/>
            <a:ext cx="762000" cy="738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3048000" y="2690090"/>
            <a:ext cx="762000" cy="738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cxnSp>
        <p:nvCxnSpPr>
          <p:cNvPr id="11" name="Curved Connector 10"/>
          <p:cNvCxnSpPr>
            <a:stCxn id="8" idx="6"/>
            <a:endCxn id="9" idx="2"/>
          </p:cNvCxnSpPr>
          <p:nvPr/>
        </p:nvCxnSpPr>
        <p:spPr>
          <a:xfrm>
            <a:off x="1905000" y="3046845"/>
            <a:ext cx="1143000" cy="12700"/>
          </a:xfrm>
          <a:prstGeom prst="curvedConnector3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2126672" y="2359316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Symbol"/>
              </a:rPr>
              <a:t></a:t>
            </a:r>
            <a:r>
              <a:rPr lang="en-US" sz="3200" baseline="-25000" dirty="0" smtClean="0">
                <a:sym typeface="Symbol"/>
              </a:rPr>
              <a:t>1</a:t>
            </a:r>
            <a:endParaRPr lang="en-US" sz="320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1191490" y="4126345"/>
            <a:ext cx="762000" cy="738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3096490" y="4139045"/>
            <a:ext cx="762000" cy="738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20" name="Curved Connector 19"/>
          <p:cNvCxnSpPr>
            <a:stCxn id="18" idx="6"/>
            <a:endCxn id="19" idx="2"/>
          </p:cNvCxnSpPr>
          <p:nvPr/>
        </p:nvCxnSpPr>
        <p:spPr>
          <a:xfrm>
            <a:off x="1953490" y="4495800"/>
            <a:ext cx="1143000" cy="12700"/>
          </a:xfrm>
          <a:prstGeom prst="curvedConnector3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2175162" y="3808271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Symbol"/>
              </a:rPr>
              <a:t></a:t>
            </a:r>
            <a:r>
              <a:rPr lang="en-US" sz="3200" baseline="-25000" dirty="0" smtClean="0">
                <a:sym typeface="Symbol"/>
              </a:rPr>
              <a:t>2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86590" y="2750401"/>
            <a:ext cx="1056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:</a:t>
            </a:r>
            <a:endParaRPr lang="en-US" sz="36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473" y="4199356"/>
            <a:ext cx="99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:</a:t>
            </a:r>
            <a:endParaRPr lang="en-US" sz="3600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038601" y="3188785"/>
            <a:ext cx="4800599" cy="1296555"/>
            <a:chOff x="4038601" y="3188785"/>
            <a:chExt cx="4800599" cy="1296555"/>
          </a:xfrm>
        </p:grpSpPr>
        <p:sp>
          <p:nvSpPr>
            <p:cNvPr id="34" name="Oval 33"/>
            <p:cNvSpPr/>
            <p:nvPr/>
          </p:nvSpPr>
          <p:spPr>
            <a:xfrm>
              <a:off x="5638800" y="3188785"/>
              <a:ext cx="762000" cy="12965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</a:t>
              </a:r>
              <a:r>
                <a:rPr lang="en-US" sz="2800" baseline="-25000" dirty="0" smtClean="0"/>
                <a:t>1</a:t>
              </a:r>
              <a:endParaRPr lang="en-US" sz="2800" dirty="0" smtClean="0"/>
            </a:p>
            <a:p>
              <a:pPr algn="ctr"/>
              <a:r>
                <a:rPr lang="en-US" sz="2800" dirty="0" smtClean="0"/>
                <a:t>p</a:t>
              </a:r>
              <a:r>
                <a:rPr lang="en-US" sz="2800" baseline="-25000" dirty="0" smtClean="0"/>
                <a:t>2</a:t>
              </a:r>
              <a:endParaRPr lang="en-US" sz="2800" baseline="-25000" dirty="0"/>
            </a:p>
          </p:txBody>
        </p:sp>
        <p:cxnSp>
          <p:nvCxnSpPr>
            <p:cNvPr id="36" name="Curved Connector 35"/>
            <p:cNvCxnSpPr>
              <a:stCxn id="34" idx="6"/>
              <a:endCxn id="46" idx="2"/>
            </p:cNvCxnSpPr>
            <p:nvPr/>
          </p:nvCxnSpPr>
          <p:spPr>
            <a:xfrm>
              <a:off x="6400800" y="3837063"/>
              <a:ext cx="1676400" cy="12700"/>
            </a:xfrm>
            <a:prstGeom prst="curvedConnector3">
              <a:avLst/>
            </a:prstGeom>
            <a:ln>
              <a:tailEnd type="arrow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622472" y="3225975"/>
              <a:ext cx="1302328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ym typeface="Symbol"/>
                </a:rPr>
                <a:t></a:t>
              </a:r>
              <a:r>
                <a:rPr lang="en-US" sz="3200" baseline="-25000" dirty="0" smtClean="0">
                  <a:sym typeface="Symbol"/>
                </a:rPr>
                <a:t>1</a:t>
              </a:r>
              <a:r>
                <a:rPr lang="en-US" sz="3200" dirty="0" smtClean="0">
                  <a:sym typeface="Symbol"/>
                </a:rPr>
                <a:t></a:t>
              </a:r>
              <a:r>
                <a:rPr lang="en-US" sz="3200" baseline="-25000" dirty="0">
                  <a:sym typeface="Symbol"/>
                </a:rPr>
                <a:t>2</a:t>
              </a:r>
              <a:endParaRPr lang="en-US" sz="3200" baseline="-25000" dirty="0"/>
            </a:p>
            <a:p>
              <a:endParaRPr lang="en-US" sz="32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38601" y="3396732"/>
              <a:ext cx="17525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A</a:t>
              </a:r>
              <a:r>
                <a:rPr lang="en-US" sz="3600" baseline="-25000" dirty="0" smtClean="0"/>
                <a:t>1</a:t>
              </a:r>
              <a:r>
                <a:rPr lang="en-US" sz="3600" dirty="0" smtClean="0">
                  <a:sym typeface="Symbol"/>
                </a:rPr>
                <a:t>A</a:t>
              </a:r>
              <a:r>
                <a:rPr lang="en-US" sz="3600" baseline="-25000" dirty="0" smtClean="0">
                  <a:sym typeface="Symbol"/>
                </a:rPr>
                <a:t>2</a:t>
              </a:r>
              <a:r>
                <a:rPr lang="en-US" sz="3600" dirty="0" smtClean="0"/>
                <a:t>:</a:t>
              </a:r>
              <a:endParaRPr lang="en-US" sz="3600" baseline="-250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8077200" y="3188785"/>
              <a:ext cx="762000" cy="12965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q</a:t>
              </a:r>
              <a:r>
                <a:rPr lang="en-US" sz="2800" baseline="-25000" dirty="0" smtClean="0"/>
                <a:t>1</a:t>
              </a:r>
              <a:endParaRPr lang="en-US" sz="2800" dirty="0" smtClean="0"/>
            </a:p>
            <a:p>
              <a:pPr algn="ctr"/>
              <a:r>
                <a:rPr lang="en-US" sz="2800" dirty="0"/>
                <a:t>q</a:t>
              </a:r>
              <a:r>
                <a:rPr lang="en-US" sz="2800" baseline="-25000" dirty="0" smtClean="0"/>
                <a:t>2</a:t>
              </a:r>
              <a:endParaRPr lang="en-US" sz="2800" baseline="-25000" dirty="0"/>
            </a:p>
          </p:txBody>
        </p:sp>
      </p:grpSp>
      <p:sp>
        <p:nvSpPr>
          <p:cNvPr id="49" name="Oval Callout 48"/>
          <p:cNvSpPr/>
          <p:nvPr/>
        </p:nvSpPr>
        <p:spPr>
          <a:xfrm>
            <a:off x="4419601" y="5005316"/>
            <a:ext cx="4038599" cy="1478913"/>
          </a:xfrm>
          <a:prstGeom prst="wedgeEllipseCallout">
            <a:avLst>
              <a:gd name="adj1" fmla="val 20511"/>
              <a:gd name="adj2" fmla="val -1143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delete when </a:t>
            </a:r>
            <a:r>
              <a:rPr lang="en-US" sz="3200" dirty="0" smtClean="0">
                <a:sym typeface="Symbol"/>
              </a:rPr>
              <a:t></a:t>
            </a:r>
            <a:r>
              <a:rPr lang="en-US" sz="3200" baseline="-25000" dirty="0">
                <a:sym typeface="Symbol"/>
              </a:rPr>
              <a:t>1</a:t>
            </a:r>
            <a:r>
              <a:rPr lang="en-US" sz="3200" dirty="0">
                <a:sym typeface="Symbol"/>
              </a:rPr>
              <a:t></a:t>
            </a:r>
            <a:r>
              <a:rPr lang="en-US" sz="3200" baseline="-25000" dirty="0" smtClean="0">
                <a:sym typeface="Symbol"/>
              </a:rPr>
              <a:t>2 </a:t>
            </a:r>
            <a:r>
              <a:rPr lang="en-US" sz="3200" b="1" dirty="0" err="1" smtClean="0">
                <a:solidFill>
                  <a:srgbClr val="C00000"/>
                </a:solidFill>
              </a:rPr>
              <a:t>unsat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43278" y="3551025"/>
            <a:ext cx="57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endParaRPr lang="en-US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15531" y="2368246"/>
            <a:ext cx="762000" cy="738909"/>
          </a:xfrm>
          <a:prstGeom prst="ellipse">
            <a:avLst/>
          </a:prstGeom>
          <a:ln w="1016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9" name="Oval 8"/>
          <p:cNvSpPr/>
          <p:nvPr/>
        </p:nvSpPr>
        <p:spPr>
          <a:xfrm>
            <a:off x="3120531" y="2380946"/>
            <a:ext cx="762000" cy="738909"/>
          </a:xfrm>
          <a:prstGeom prst="ellipse">
            <a:avLst/>
          </a:prstGeom>
          <a:ln w="889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10" name="Curved Connector 9"/>
          <p:cNvCxnSpPr>
            <a:stCxn id="8" idx="7"/>
            <a:endCxn id="9" idx="1"/>
          </p:cNvCxnSpPr>
          <p:nvPr/>
        </p:nvCxnSpPr>
        <p:spPr>
          <a:xfrm rot="16200000" flipH="1">
            <a:off x="2542681" y="1799715"/>
            <a:ext cx="12700" cy="1366184"/>
          </a:xfrm>
          <a:prstGeom prst="curvedConnector3">
            <a:avLst>
              <a:gd name="adj1" fmla="val -2652055"/>
            </a:avLst>
          </a:prstGeom>
          <a:ln w="25400"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2160171" y="1598969"/>
            <a:ext cx="7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/>
              </a:rPr>
              <a:t></a:t>
            </a:r>
            <a:r>
              <a:rPr lang="en-US" sz="2800" baseline="-25000" dirty="0" smtClean="0">
                <a:sym typeface="Symbol"/>
              </a:rPr>
              <a:t>2</a:t>
            </a:r>
            <a:endParaRPr lang="en-US" sz="2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6911" y="2472437"/>
            <a:ext cx="1056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A:</a:t>
            </a:r>
            <a:endParaRPr lang="en-US" sz="36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6911" y="4690239"/>
            <a:ext cx="99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r>
              <a:rPr lang="en-US" sz="3600" dirty="0" smtClean="0"/>
              <a:t>:</a:t>
            </a:r>
            <a:endParaRPr lang="en-US" sz="3600" baseline="-25000" dirty="0"/>
          </a:p>
        </p:txBody>
      </p:sp>
      <p:cxnSp>
        <p:nvCxnSpPr>
          <p:cNvPr id="20" name="Curved Connector 19"/>
          <p:cNvCxnSpPr>
            <a:stCxn id="9" idx="3"/>
            <a:endCxn id="8" idx="5"/>
          </p:cNvCxnSpPr>
          <p:nvPr/>
        </p:nvCxnSpPr>
        <p:spPr>
          <a:xfrm rot="5400000" flipH="1">
            <a:off x="2542681" y="2322202"/>
            <a:ext cx="12700" cy="1366184"/>
          </a:xfrm>
          <a:prstGeom prst="curvedConnector3">
            <a:avLst>
              <a:gd name="adj1" fmla="val -2652055"/>
            </a:avLst>
          </a:prstGeom>
          <a:ln w="25400"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2197780" y="2845545"/>
            <a:ext cx="702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</a:t>
            </a:r>
            <a:r>
              <a:rPr lang="en-US" sz="2800" baseline="-25000" dirty="0">
                <a:sym typeface="Symbol"/>
              </a:rPr>
              <a:t>6</a:t>
            </a:r>
            <a:endParaRPr lang="en-US" sz="2800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14400" y="2750400"/>
            <a:ext cx="30113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9" idx="6"/>
            <a:endCxn id="9" idx="5"/>
          </p:cNvCxnSpPr>
          <p:nvPr/>
        </p:nvCxnSpPr>
        <p:spPr>
          <a:xfrm flipH="1">
            <a:off x="3770939" y="2750401"/>
            <a:ext cx="111592" cy="261243"/>
          </a:xfrm>
          <a:prstGeom prst="curvedConnector4">
            <a:avLst>
              <a:gd name="adj1" fmla="val -204853"/>
              <a:gd name="adj2" fmla="val 228926"/>
            </a:avLst>
          </a:prstGeom>
          <a:ln w="25400"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4040513" y="2764422"/>
            <a:ext cx="1153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/>
              </a:rPr>
              <a:t></a:t>
            </a:r>
            <a:r>
              <a:rPr lang="en-US" sz="2800" dirty="0" smtClean="0">
                <a:sym typeface="Symbol"/>
              </a:rPr>
              <a:t></a:t>
            </a:r>
            <a:r>
              <a:rPr lang="en-US" sz="2800" baseline="-25000" dirty="0">
                <a:sym typeface="Symbol"/>
              </a:rPr>
              <a:t>6</a:t>
            </a:r>
            <a:endParaRPr lang="en-US" sz="28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232015" y="5102511"/>
            <a:ext cx="762000" cy="738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r>
              <a:rPr lang="en-US" sz="2800" baseline="-25000" dirty="0"/>
              <a:t>1</a:t>
            </a:r>
            <a:endParaRPr lang="en-US" sz="2800" baseline="-25000" dirty="0"/>
          </a:p>
        </p:txBody>
      </p:sp>
      <p:cxnSp>
        <p:nvCxnSpPr>
          <p:cNvPr id="36" name="Curved Connector 35"/>
          <p:cNvCxnSpPr>
            <a:stCxn id="35" idx="7"/>
            <a:endCxn id="77" idx="1"/>
          </p:cNvCxnSpPr>
          <p:nvPr/>
        </p:nvCxnSpPr>
        <p:spPr>
          <a:xfrm rot="16200000" flipH="1">
            <a:off x="2283360" y="4809784"/>
            <a:ext cx="29105" cy="830981"/>
          </a:xfrm>
          <a:prstGeom prst="curvedConnector3">
            <a:avLst>
              <a:gd name="adj1" fmla="val -1157227"/>
            </a:avLst>
          </a:prstGeom>
          <a:ln w="25400"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1994016" y="4347630"/>
            <a:ext cx="71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</a:t>
            </a:r>
            <a:r>
              <a:rPr lang="en-US" sz="2800" baseline="-25000" dirty="0">
                <a:sym typeface="Symbol"/>
              </a:rPr>
              <a:t>3</a:t>
            </a:r>
            <a:endParaRPr lang="en-US" sz="2800" baseline="-25000" dirty="0"/>
          </a:p>
        </p:txBody>
      </p:sp>
      <p:cxnSp>
        <p:nvCxnSpPr>
          <p:cNvPr id="40" name="Straight Arrow Connector 39"/>
          <p:cNvCxnSpPr>
            <a:endCxn id="35" idx="2"/>
          </p:cNvCxnSpPr>
          <p:nvPr/>
        </p:nvCxnSpPr>
        <p:spPr>
          <a:xfrm flipV="1">
            <a:off x="966342" y="5471966"/>
            <a:ext cx="265673" cy="2264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17258" y="3343536"/>
            <a:ext cx="762000" cy="1192281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endParaRPr lang="en-US" sz="2800" baseline="-25000" dirty="0" smtClean="0"/>
          </a:p>
          <a:p>
            <a:pPr algn="ctr"/>
            <a:r>
              <a:rPr lang="en-US" sz="2800" dirty="0" smtClean="0"/>
              <a:t>b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44" name="Oval 43"/>
          <p:cNvSpPr/>
          <p:nvPr/>
        </p:nvSpPr>
        <p:spPr>
          <a:xfrm>
            <a:off x="6922258" y="3304957"/>
            <a:ext cx="762000" cy="1138087"/>
          </a:xfrm>
          <a:prstGeom prst="ellipse">
            <a:avLst/>
          </a:prstGeom>
          <a:ln w="889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b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398259" y="2482806"/>
            <a:ext cx="1905000" cy="860730"/>
            <a:chOff x="5398259" y="2482806"/>
            <a:chExt cx="1905000" cy="860730"/>
          </a:xfrm>
        </p:grpSpPr>
        <p:cxnSp>
          <p:nvCxnSpPr>
            <p:cNvPr id="45" name="Curved Connector 44"/>
            <p:cNvCxnSpPr>
              <a:stCxn id="43" idx="0"/>
              <a:endCxn id="44" idx="0"/>
            </p:cNvCxnSpPr>
            <p:nvPr/>
          </p:nvCxnSpPr>
          <p:spPr>
            <a:xfrm rot="5400000" flipH="1" flipV="1">
              <a:off x="6331469" y="2371747"/>
              <a:ext cx="38579" cy="1905000"/>
            </a:xfrm>
            <a:prstGeom prst="curvedConnector3">
              <a:avLst>
                <a:gd name="adj1" fmla="val 692550"/>
              </a:avLst>
            </a:prstGeom>
            <a:ln w="25400">
              <a:tailEnd type="stealth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779258" y="2482806"/>
              <a:ext cx="134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</a:t>
              </a:r>
              <a:r>
                <a:rPr lang="en-US" sz="2800" baseline="-25000" dirty="0" smtClean="0">
                  <a:sym typeface="Symbol"/>
                </a:rPr>
                <a:t>2</a:t>
              </a:r>
              <a:r>
                <a:rPr lang="en-US" sz="2800" dirty="0" smtClean="0">
                  <a:sym typeface="Symbol"/>
                </a:rPr>
                <a:t></a:t>
              </a:r>
              <a:r>
                <a:rPr lang="en-US" sz="2800" baseline="-25000" dirty="0">
                  <a:sym typeface="Symbol"/>
                </a:rPr>
                <a:t>3</a:t>
              </a:r>
              <a:endParaRPr lang="en-US" sz="2800" baseline="-25000" dirty="0"/>
            </a:p>
          </p:txBody>
        </p:sp>
      </p:grpSp>
      <p:cxnSp>
        <p:nvCxnSpPr>
          <p:cNvPr id="49" name="Straight Arrow Connector 48"/>
          <p:cNvCxnSpPr>
            <a:endCxn id="43" idx="2"/>
          </p:cNvCxnSpPr>
          <p:nvPr/>
        </p:nvCxnSpPr>
        <p:spPr>
          <a:xfrm>
            <a:off x="4617311" y="3939677"/>
            <a:ext cx="39994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572666" y="3858110"/>
            <a:ext cx="2180934" cy="1155294"/>
            <a:chOff x="7572666" y="3874001"/>
            <a:chExt cx="1652459" cy="1155294"/>
          </a:xfrm>
        </p:grpSpPr>
        <p:sp>
          <p:nvSpPr>
            <p:cNvPr id="39" name="TextBox 38"/>
            <p:cNvSpPr txBox="1"/>
            <p:nvPr/>
          </p:nvSpPr>
          <p:spPr>
            <a:xfrm>
              <a:off x="7777325" y="4075188"/>
              <a:ext cx="144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</a:t>
              </a:r>
              <a:r>
                <a:rPr lang="en-US" sz="2800" dirty="0" smtClean="0">
                  <a:sym typeface="Symbol"/>
                </a:rPr>
                <a:t></a:t>
              </a:r>
              <a:r>
                <a:rPr lang="en-US" sz="2800" baseline="-25000" dirty="0">
                  <a:sym typeface="Symbol"/>
                </a:rPr>
                <a:t>6</a:t>
              </a:r>
              <a:r>
                <a:rPr lang="en-US" sz="2800" dirty="0" smtClean="0">
                  <a:sym typeface="Symbol"/>
                </a:rPr>
                <a:t></a:t>
              </a:r>
              <a:endParaRPr lang="en-US" sz="2800" dirty="0" smtClean="0">
                <a:sym typeface="Symbol"/>
              </a:endParaRPr>
            </a:p>
            <a:p>
              <a:r>
                <a:rPr lang="en-US" sz="2800" dirty="0" smtClean="0">
                  <a:sym typeface="Symbol"/>
                </a:rPr>
                <a:t></a:t>
              </a:r>
              <a:r>
                <a:rPr lang="en-US" sz="2800" baseline="-25000" dirty="0" smtClean="0">
                  <a:sym typeface="Symbol"/>
                </a:rPr>
                <a:t>3</a:t>
              </a:r>
              <a:endParaRPr lang="en-US" sz="2800" baseline="-25000" dirty="0"/>
            </a:p>
          </p:txBody>
        </p:sp>
        <p:cxnSp>
          <p:nvCxnSpPr>
            <p:cNvPr id="50" name="Curved Connector 49"/>
            <p:cNvCxnSpPr>
              <a:stCxn id="44" idx="6"/>
              <a:endCxn id="44" idx="5"/>
            </p:cNvCxnSpPr>
            <p:nvPr/>
          </p:nvCxnSpPr>
          <p:spPr>
            <a:xfrm flipH="1">
              <a:off x="7572666" y="3874001"/>
              <a:ext cx="111592" cy="402374"/>
            </a:xfrm>
            <a:prstGeom prst="curvedConnector4">
              <a:avLst>
                <a:gd name="adj1" fmla="val -204853"/>
                <a:gd name="adj2" fmla="val 198234"/>
              </a:avLst>
            </a:prstGeom>
            <a:ln w="25400">
              <a:tailEnd type="stealth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57" name="Oval 56"/>
          <p:cNvSpPr/>
          <p:nvPr/>
        </p:nvSpPr>
        <p:spPr>
          <a:xfrm>
            <a:off x="6126228" y="5193096"/>
            <a:ext cx="762000" cy="1138087"/>
          </a:xfrm>
          <a:prstGeom prst="ellipse">
            <a:avLst/>
          </a:prstGeom>
          <a:ln w="889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r>
              <a:rPr lang="en-US" sz="2800" baseline="-25000" dirty="0"/>
              <a:t>1</a:t>
            </a:r>
            <a:r>
              <a:rPr lang="en-US" sz="2800" dirty="0" smtClean="0"/>
              <a:t> b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3501531" y="5608915"/>
            <a:ext cx="1153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</a:t>
            </a:r>
            <a:r>
              <a:rPr lang="en-US" sz="2800" baseline="-25000" dirty="0" smtClean="0">
                <a:sym typeface="Symbol"/>
              </a:rPr>
              <a:t>3</a:t>
            </a:r>
            <a:endParaRPr lang="en-US" sz="2800" baseline="-25000" dirty="0"/>
          </a:p>
        </p:txBody>
      </p:sp>
      <p:sp>
        <p:nvSpPr>
          <p:cNvPr id="2063" name="TextBox 2062"/>
          <p:cNvSpPr txBox="1"/>
          <p:nvPr/>
        </p:nvSpPr>
        <p:spPr>
          <a:xfrm>
            <a:off x="3882532" y="1321970"/>
            <a:ext cx="488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Symbol"/>
              </a:rPr>
              <a:t>let </a:t>
            </a:r>
            <a:r>
              <a:rPr lang="en-US" sz="3200" dirty="0">
                <a:sym typeface="Symbol"/>
              </a:rPr>
              <a:t></a:t>
            </a:r>
            <a:r>
              <a:rPr lang="en-US" sz="3200" i="1" baseline="-25000" dirty="0" smtClean="0"/>
              <a:t>k</a:t>
            </a:r>
            <a:r>
              <a:rPr lang="en-US" sz="3200" dirty="0" smtClean="0"/>
              <a:t>(</a:t>
            </a:r>
            <a:r>
              <a:rPr lang="en-US" sz="3200" i="1" dirty="0" smtClean="0"/>
              <a:t>x</a:t>
            </a:r>
            <a:r>
              <a:rPr lang="en-US" sz="3200" dirty="0" smtClean="0"/>
              <a:t>) </a:t>
            </a:r>
            <a:r>
              <a:rPr lang="en-US" sz="3200" dirty="0" smtClean="0">
                <a:sym typeface="Symbol"/>
              </a:rPr>
              <a:t></a:t>
            </a:r>
            <a:r>
              <a:rPr lang="en-US" sz="3200" dirty="0" smtClean="0"/>
              <a:t> ((</a:t>
            </a:r>
            <a:r>
              <a:rPr lang="en-US" sz="3200" i="1" dirty="0" smtClean="0"/>
              <a:t>x</a:t>
            </a:r>
            <a:r>
              <a:rPr lang="en-US" sz="3200" dirty="0" smtClean="0"/>
              <a:t> mod </a:t>
            </a:r>
            <a:r>
              <a:rPr lang="en-US" sz="3200" i="1" dirty="0" smtClean="0"/>
              <a:t>k</a:t>
            </a:r>
            <a:r>
              <a:rPr lang="en-US" sz="3200" dirty="0" smtClean="0"/>
              <a:t>) = 0)</a:t>
            </a:r>
            <a:endParaRPr lang="en-US" sz="3200" dirty="0"/>
          </a:p>
        </p:txBody>
      </p:sp>
      <p:sp>
        <p:nvSpPr>
          <p:cNvPr id="76" name="TextBox 75"/>
          <p:cNvSpPr txBox="1"/>
          <p:nvPr/>
        </p:nvSpPr>
        <p:spPr>
          <a:xfrm>
            <a:off x="3501531" y="3616511"/>
            <a:ext cx="1329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r>
              <a:rPr lang="en-US" sz="3600" dirty="0" smtClean="0">
                <a:sym typeface="Symbol"/>
              </a:rPr>
              <a:t>B</a:t>
            </a:r>
            <a:r>
              <a:rPr lang="en-US" sz="3600" dirty="0" smtClean="0"/>
              <a:t>:</a:t>
            </a:r>
            <a:endParaRPr lang="en-US" sz="3600" baseline="-25000" dirty="0"/>
          </a:p>
        </p:txBody>
      </p:sp>
      <p:sp>
        <p:nvSpPr>
          <p:cNvPr id="77" name="Oval 76"/>
          <p:cNvSpPr/>
          <p:nvPr/>
        </p:nvSpPr>
        <p:spPr>
          <a:xfrm>
            <a:off x="2601812" y="5131616"/>
            <a:ext cx="762000" cy="738909"/>
          </a:xfrm>
          <a:prstGeom prst="ellipse">
            <a:avLst/>
          </a:prstGeom>
          <a:ln w="101600" cmpd="dbl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r>
              <a:rPr lang="en-US" sz="2800" baseline="-25000" dirty="0"/>
              <a:t>2</a:t>
            </a:r>
            <a:endParaRPr lang="en-US" sz="2800" baseline="-25000" dirty="0"/>
          </a:p>
        </p:txBody>
      </p:sp>
      <p:cxnSp>
        <p:nvCxnSpPr>
          <p:cNvPr id="84" name="Curved Connector 83"/>
          <p:cNvCxnSpPr>
            <a:stCxn id="77" idx="6"/>
            <a:endCxn id="77" idx="5"/>
          </p:cNvCxnSpPr>
          <p:nvPr/>
        </p:nvCxnSpPr>
        <p:spPr>
          <a:xfrm flipH="1">
            <a:off x="3252220" y="5501071"/>
            <a:ext cx="111592" cy="261243"/>
          </a:xfrm>
          <a:prstGeom prst="curvedConnector4">
            <a:avLst>
              <a:gd name="adj1" fmla="val -204853"/>
              <a:gd name="adj2" fmla="val 228926"/>
            </a:avLst>
          </a:prstGeom>
          <a:ln w="25400"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59" name="Group 58"/>
          <p:cNvGrpSpPr/>
          <p:nvPr/>
        </p:nvGrpSpPr>
        <p:grpSpPr>
          <a:xfrm>
            <a:off x="6888228" y="4443044"/>
            <a:ext cx="2103372" cy="1380838"/>
            <a:chOff x="6888228" y="4443044"/>
            <a:chExt cx="2103372" cy="1380838"/>
          </a:xfrm>
        </p:grpSpPr>
        <p:cxnSp>
          <p:nvCxnSpPr>
            <p:cNvPr id="47" name="Curved Connector 46"/>
            <p:cNvCxnSpPr>
              <a:stCxn id="44" idx="4"/>
              <a:endCxn id="57" idx="6"/>
            </p:cNvCxnSpPr>
            <p:nvPr/>
          </p:nvCxnSpPr>
          <p:spPr>
            <a:xfrm rot="5400000">
              <a:off x="6436195" y="4895077"/>
              <a:ext cx="1319096" cy="415030"/>
            </a:xfrm>
            <a:prstGeom prst="curvedConnector2">
              <a:avLst/>
            </a:prstGeom>
            <a:ln w="25400">
              <a:tailEnd type="stealth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123458" y="5013404"/>
              <a:ext cx="186814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ym typeface="Symbol"/>
                </a:rPr>
                <a:t></a:t>
              </a:r>
              <a:r>
                <a:rPr lang="en-US" sz="2800" baseline="-25000" dirty="0">
                  <a:sym typeface="Symbol"/>
                </a:rPr>
                <a:t>6</a:t>
              </a:r>
              <a:r>
                <a:rPr lang="en-US" sz="2800" dirty="0" smtClean="0">
                  <a:sym typeface="Symbol"/>
                </a:rPr>
                <a:t></a:t>
              </a:r>
              <a:r>
                <a:rPr lang="en-US" sz="2800" baseline="-25000" dirty="0">
                  <a:sym typeface="Symbol"/>
                </a:rPr>
                <a:t>3</a:t>
              </a:r>
              <a:endParaRPr lang="en-US" sz="2800" baseline="-25000" dirty="0"/>
            </a:p>
            <a:p>
              <a:endParaRPr lang="en-US" sz="2800" baseline="-250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998458" y="4710757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X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7" grpId="0" animBg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 </a:t>
            </a:r>
            <a:r>
              <a:rPr lang="en-US" dirty="0" smtClean="0"/>
              <a:t>(complement)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86" y="1359929"/>
            <a:ext cx="8331804" cy="76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First </a:t>
            </a:r>
            <a:r>
              <a:rPr lang="en-US" sz="2800" b="1" dirty="0" err="1" smtClean="0"/>
              <a:t>determinize</a:t>
            </a:r>
            <a:r>
              <a:rPr lang="en-US" sz="2800" dirty="0" smtClean="0"/>
              <a:t> then swap final and </a:t>
            </a:r>
            <a:r>
              <a:rPr lang="en-US" sz="2800" dirty="0" err="1" smtClean="0"/>
              <a:t>nonfinal</a:t>
            </a:r>
            <a:r>
              <a:rPr lang="en-US" sz="2800" dirty="0" smtClean="0"/>
              <a:t> 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Aug 30, 2016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IMS, Singapore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-76200" y="2743200"/>
            <a:ext cx="3136495" cy="2812104"/>
            <a:chOff x="228392" y="2627727"/>
            <a:chExt cx="3136495" cy="2812104"/>
          </a:xfrm>
        </p:grpSpPr>
        <p:sp>
          <p:nvSpPr>
            <p:cNvPr id="8" name="Oval 7"/>
            <p:cNvSpPr/>
            <p:nvPr/>
          </p:nvSpPr>
          <p:spPr>
            <a:xfrm>
              <a:off x="667725" y="3772232"/>
              <a:ext cx="762000" cy="738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/>
                  </a:solidFill>
                </a:rPr>
                <a:t>p</a:t>
              </a:r>
              <a:endParaRPr lang="en-US" sz="28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602887" y="3770727"/>
              <a:ext cx="762000" cy="738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/>
                  </a:solidFill>
                </a:rPr>
                <a:t>q</a:t>
              </a:r>
              <a:endParaRPr lang="en-US" sz="28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Curved Connector 10"/>
            <p:cNvCxnSpPr>
              <a:stCxn id="8" idx="6"/>
              <a:endCxn id="9" idx="2"/>
            </p:cNvCxnSpPr>
            <p:nvPr/>
          </p:nvCxnSpPr>
          <p:spPr>
            <a:xfrm flipV="1">
              <a:off x="1429725" y="4140182"/>
              <a:ext cx="1173162" cy="1505"/>
            </a:xfrm>
            <a:prstGeom prst="curvedConnector3">
              <a:avLst/>
            </a:prstGeom>
            <a:ln>
              <a:tailEnd type="arrow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64687" y="3542127"/>
              <a:ext cx="6927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sym typeface="Symbol"/>
                </a:rPr>
                <a:t></a:t>
              </a:r>
              <a:endParaRPr lang="en-US" sz="32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567962" y="4700922"/>
              <a:ext cx="762000" cy="738909"/>
            </a:xfrm>
            <a:prstGeom prst="ellipse">
              <a:avLst/>
            </a:prstGeom>
            <a:ln w="76200" cmpd="dbl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</a:rPr>
                <a:t>r</a:t>
              </a:r>
              <a:endParaRPr lang="en-US" sz="28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Curved Connector 19"/>
            <p:cNvCxnSpPr>
              <a:stCxn id="8" idx="5"/>
              <a:endCxn id="19" idx="2"/>
            </p:cNvCxnSpPr>
            <p:nvPr/>
          </p:nvCxnSpPr>
          <p:spPr>
            <a:xfrm rot="16200000" flipH="1">
              <a:off x="1609324" y="4111738"/>
              <a:ext cx="667447" cy="1249829"/>
            </a:xfrm>
            <a:prstGeom prst="curvedConnector2">
              <a:avLst/>
            </a:prstGeom>
            <a:ln>
              <a:tailEnd type="arrow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08498" y="4691785"/>
              <a:ext cx="6927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sym typeface="Symbol" panose="05050102010706020507" pitchFamily="18" charset="2"/>
                </a:rPr>
                <a:t></a:t>
              </a:r>
              <a:endParaRPr lang="en-US" sz="32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392" y="3046012"/>
              <a:ext cx="827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590592" y="2780127"/>
              <a:ext cx="762000" cy="738909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s</a:t>
              </a:r>
              <a:endParaRPr lang="en-US" sz="2800" baseline="-25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5" name="Curved Connector 34"/>
            <p:cNvCxnSpPr>
              <a:stCxn id="8" idx="7"/>
              <a:endCxn id="34" idx="2"/>
            </p:cNvCxnSpPr>
            <p:nvPr/>
          </p:nvCxnSpPr>
          <p:spPr>
            <a:xfrm rot="5400000" flipH="1" flipV="1">
              <a:off x="1588932" y="2878784"/>
              <a:ext cx="730861" cy="1272459"/>
            </a:xfrm>
            <a:prstGeom prst="curved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90392" y="2627727"/>
              <a:ext cx="18288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>
                      <a:lumMod val="65000"/>
                    </a:schemeClr>
                  </a:solidFill>
                  <a:sym typeface="Symbol" panose="05050102010706020507" pitchFamily="18" charset="2"/>
                </a:rPr>
                <a:t></a:t>
              </a:r>
              <a:r>
                <a:rPr lang="en-US" sz="3200" dirty="0" smtClean="0">
                  <a:solidFill>
                    <a:schemeClr val="bg1">
                      <a:lumMod val="65000"/>
                    </a:schemeClr>
                  </a:solidFill>
                  <a:sym typeface="Symbol"/>
                </a:rPr>
                <a:t></a:t>
              </a:r>
              <a:r>
                <a:rPr lang="en-US" sz="3200" dirty="0" smtClean="0">
                  <a:solidFill>
                    <a:schemeClr val="bg1">
                      <a:lumMod val="65000"/>
                    </a:schemeClr>
                  </a:solidFill>
                  <a:sym typeface="Symbol" panose="05050102010706020507" pitchFamily="18" charset="2"/>
                </a:rPr>
                <a:t></a:t>
              </a:r>
              <a:endParaRPr lang="en-US" sz="3200" baseline="-25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sz="3200" baseline="-25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72000" y="2667000"/>
            <a:ext cx="4343400" cy="3829074"/>
            <a:chOff x="3769735" y="2299686"/>
            <a:chExt cx="4363313" cy="3783654"/>
          </a:xfrm>
        </p:grpSpPr>
        <p:sp>
          <p:nvSpPr>
            <p:cNvPr id="23" name="TextBox 22"/>
            <p:cNvSpPr txBox="1"/>
            <p:nvPr/>
          </p:nvSpPr>
          <p:spPr>
            <a:xfrm>
              <a:off x="3769735" y="2977351"/>
              <a:ext cx="183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655127" y="3802514"/>
              <a:ext cx="983673" cy="738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/>
                  </a:solidFill>
                </a:rPr>
                <a:t>{p}</a:t>
              </a:r>
              <a:endParaRPr lang="en-US" sz="28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072745" y="3273089"/>
              <a:ext cx="894378" cy="738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/>
                  </a:solidFill>
                </a:rPr>
                <a:t>{q}</a:t>
              </a:r>
              <a:endParaRPr lang="en-US" sz="28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30" name="Curved Connector 29"/>
            <p:cNvCxnSpPr>
              <a:stCxn id="28" idx="7"/>
              <a:endCxn id="29" idx="2"/>
            </p:cNvCxnSpPr>
            <p:nvPr/>
          </p:nvCxnSpPr>
          <p:spPr>
            <a:xfrm rot="5400000" flipH="1" flipV="1">
              <a:off x="6149654" y="2987635"/>
              <a:ext cx="268181" cy="1578001"/>
            </a:xfrm>
            <a:prstGeom prst="curvedConnector2">
              <a:avLst/>
            </a:prstGeom>
            <a:ln>
              <a:tailEnd type="arrow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610225" y="3082502"/>
              <a:ext cx="1462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sym typeface="Symbol"/>
                </a:rPr>
                <a:t></a:t>
              </a:r>
              <a:r>
                <a:rPr lang="en-US" sz="3200" dirty="0" smtClean="0">
                  <a:solidFill>
                    <a:prstClr val="black"/>
                  </a:solidFill>
                  <a:sym typeface="Symbol" panose="05050102010706020507" pitchFamily="18" charset="2"/>
                </a:rPr>
                <a:t></a:t>
              </a:r>
              <a:endParaRPr lang="en-US" sz="32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959202" y="4189133"/>
              <a:ext cx="1173846" cy="738909"/>
            </a:xfrm>
            <a:prstGeom prst="ellipse">
              <a:avLst/>
            </a:prstGeom>
            <a:ln w="76200" cmpd="dbl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/>
                  </a:solidFill>
                </a:rPr>
                <a:t>{</a:t>
              </a:r>
              <a:r>
                <a:rPr lang="en-US" sz="2800" dirty="0" err="1" smtClean="0">
                  <a:solidFill>
                    <a:prstClr val="black"/>
                  </a:solidFill>
                </a:rPr>
                <a:t>q,r</a:t>
              </a:r>
              <a:r>
                <a:rPr lang="en-US" sz="2800" dirty="0" smtClean="0">
                  <a:solidFill>
                    <a:prstClr val="black"/>
                  </a:solidFill>
                </a:rPr>
                <a:t>}</a:t>
              </a:r>
              <a:endParaRPr lang="en-US" sz="28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33" name="Curved Connector 32"/>
            <p:cNvCxnSpPr>
              <a:stCxn id="28" idx="5"/>
              <a:endCxn id="32" idx="2"/>
            </p:cNvCxnSpPr>
            <p:nvPr/>
          </p:nvCxnSpPr>
          <p:spPr>
            <a:xfrm rot="16200000" flipH="1">
              <a:off x="6164285" y="3763671"/>
              <a:ext cx="125376" cy="1464458"/>
            </a:xfrm>
            <a:prstGeom prst="curvedConnector2">
              <a:avLst/>
            </a:prstGeom>
            <a:ln>
              <a:tailEnd type="arrow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Curved Connector 40"/>
            <p:cNvCxnSpPr>
              <a:stCxn id="28" idx="4"/>
              <a:endCxn id="44" idx="2"/>
            </p:cNvCxnSpPr>
            <p:nvPr/>
          </p:nvCxnSpPr>
          <p:spPr>
            <a:xfrm rot="16200000" flipH="1">
              <a:off x="5593648" y="4094738"/>
              <a:ext cx="1124793" cy="2018161"/>
            </a:xfrm>
            <a:prstGeom prst="curvedConnector2">
              <a:avLst/>
            </a:prstGeom>
            <a:ln>
              <a:tailEnd type="arrow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165125" y="5296761"/>
              <a:ext cx="762000" cy="738909"/>
            </a:xfrm>
            <a:prstGeom prst="ellipse">
              <a:avLst/>
            </a:prstGeom>
            <a:ln w="76200" cmpd="dbl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prstClr val="black"/>
                  </a:solidFill>
                </a:rPr>
                <a:t>{r}</a:t>
              </a:r>
              <a:endParaRPr lang="en-US" sz="28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24692" y="4391305"/>
              <a:ext cx="11497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sym typeface="Symbol"/>
                </a:rPr>
                <a:t></a:t>
              </a:r>
              <a:r>
                <a:rPr lang="en-US" sz="3200" dirty="0" smtClean="0">
                  <a:solidFill>
                    <a:prstClr val="black"/>
                  </a:solidFill>
                  <a:sym typeface="Symbol" panose="05050102010706020507" pitchFamily="18" charset="2"/>
                </a:rPr>
                <a:t></a:t>
              </a:r>
              <a:endParaRPr lang="en-US" sz="32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94744" y="5498565"/>
              <a:ext cx="1295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sym typeface="Symbol" panose="05050102010706020507" pitchFamily="18" charset="2"/>
                </a:rPr>
                <a:t></a:t>
              </a:r>
              <a:r>
                <a:rPr lang="en-US" sz="3200" dirty="0" smtClean="0">
                  <a:solidFill>
                    <a:prstClr val="black"/>
                  </a:solidFill>
                  <a:sym typeface="Symbol"/>
                </a:rPr>
                <a:t></a:t>
              </a:r>
              <a:r>
                <a:rPr lang="en-US" sz="3200" dirty="0" smtClean="0">
                  <a:solidFill>
                    <a:prstClr val="black"/>
                  </a:solidFill>
                  <a:sym typeface="Symbol" panose="05050102010706020507" pitchFamily="18" charset="2"/>
                </a:rPr>
                <a:t></a:t>
              </a:r>
              <a:endParaRPr lang="en-US" sz="32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061357" y="2299686"/>
              <a:ext cx="894378" cy="738909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{s}</a:t>
              </a:r>
              <a:endParaRPr lang="en-US" sz="2800" baseline="-25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8" name="Curved Connector 37"/>
            <p:cNvCxnSpPr>
              <a:stCxn id="28" idx="0"/>
              <a:endCxn id="37" idx="2"/>
            </p:cNvCxnSpPr>
            <p:nvPr/>
          </p:nvCxnSpPr>
          <p:spPr>
            <a:xfrm rot="5400000" flipH="1" flipV="1">
              <a:off x="5537473" y="2278631"/>
              <a:ext cx="1133373" cy="1914394"/>
            </a:xfrm>
            <a:prstGeom prst="curvedConnector2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300722" y="2299686"/>
              <a:ext cx="1845266" cy="577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sym typeface="Symbol" panose="05050102010706020507" pitchFamily="18" charset="2"/>
                </a:rPr>
                <a:t></a:t>
              </a:r>
              <a:r>
                <a:rPr lang="en-US" sz="3200" dirty="0" smtClean="0">
                  <a:solidFill>
                    <a:schemeClr val="bg1">
                      <a:lumMod val="65000"/>
                    </a:schemeClr>
                  </a:solidFill>
                  <a:sym typeface="Symbol"/>
                </a:rPr>
                <a:t></a:t>
              </a:r>
              <a:r>
                <a:rPr lang="en-US" sz="3200" dirty="0" smtClean="0">
                  <a:solidFill>
                    <a:schemeClr val="bg1">
                      <a:lumMod val="65000"/>
                    </a:schemeClr>
                  </a:solidFill>
                  <a:sym typeface="Symbol" panose="05050102010706020507" pitchFamily="18" charset="2"/>
                </a:rPr>
                <a:t></a:t>
              </a:r>
              <a:endParaRPr lang="en-US" sz="3200" baseline="-25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2" name="Oval Callout 61"/>
          <p:cNvSpPr/>
          <p:nvPr/>
        </p:nvSpPr>
        <p:spPr>
          <a:xfrm>
            <a:off x="2895600" y="1981200"/>
            <a:ext cx="5105400" cy="571432"/>
          </a:xfrm>
          <a:prstGeom prst="wedgeEllipseCallout">
            <a:avLst>
              <a:gd name="adj1" fmla="val 11513"/>
              <a:gd name="adj2" fmla="val 1739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delete </a:t>
            </a:r>
            <a:r>
              <a:rPr lang="en-US" sz="3200" b="1" dirty="0" err="1" smtClean="0">
                <a:solidFill>
                  <a:srgbClr val="C00000"/>
                </a:solidFill>
              </a:rPr>
              <a:t>unsat</a:t>
            </a:r>
            <a:r>
              <a:rPr lang="en-US" sz="3200" b="1" dirty="0" smtClean="0">
                <a:solidFill>
                  <a:srgbClr val="C00000"/>
                </a:solidFill>
              </a:rPr>
              <a:t>. </a:t>
            </a:r>
            <a:r>
              <a:rPr lang="en-US" sz="3200" dirty="0" smtClean="0"/>
              <a:t>guards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3326970" y="4281310"/>
            <a:ext cx="1989833" cy="64293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 err="1" smtClean="0"/>
              <a:t>determinize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SFAs a useful extension of </a:t>
            </a:r>
            <a:br>
              <a:rPr lang="en-US" dirty="0" smtClean="0"/>
            </a:br>
            <a:r>
              <a:rPr lang="en-US" dirty="0" smtClean="0"/>
              <a:t>classical automata?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an classical automata theory and algorithms be extended to work </a:t>
            </a:r>
            <a:r>
              <a:rPr lang="en-US" i="1" dirty="0" smtClean="0"/>
              <a:t>modulo</a:t>
            </a:r>
            <a:r>
              <a:rPr lang="en-US" dirty="0" smtClean="0"/>
              <a:t> large (infinite) alphabets </a:t>
            </a:r>
            <a:r>
              <a:rPr lang="en-US" dirty="0" smtClean="0">
                <a:sym typeface="Symbol"/>
              </a:rPr>
              <a:t> 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answer is nontrivial. For example.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NFA </a:t>
            </a:r>
            <a:r>
              <a:rPr lang="en-US" i="1" dirty="0" smtClean="0"/>
              <a:t>determinization</a:t>
            </a:r>
            <a:r>
              <a:rPr lang="en-US" dirty="0" smtClean="0"/>
              <a:t> is </a:t>
            </a:r>
            <a:r>
              <a:rPr lang="en-US" dirty="0" smtClean="0">
                <a:latin typeface="Lucida Handwriting" pitchFamily="66" charset="0"/>
              </a:rPr>
              <a:t>O</a:t>
            </a:r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DFA </a:t>
            </a:r>
            <a:r>
              <a:rPr lang="en-US" i="1" dirty="0"/>
              <a:t>minimization</a:t>
            </a:r>
            <a:r>
              <a:rPr lang="en-US" dirty="0"/>
              <a:t> is </a:t>
            </a:r>
            <a:r>
              <a:rPr lang="en-US" dirty="0">
                <a:latin typeface="Lucida Handwriting" pitchFamily="66" charset="0"/>
              </a:rPr>
              <a:t>O</a:t>
            </a:r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+mj-lt"/>
              </a:rPr>
              <a:t>What happens when </a:t>
            </a:r>
            <a:r>
              <a:rPr lang="en-US" b="1" dirty="0" smtClean="0">
                <a:latin typeface="+mj-lt"/>
                <a:cs typeface="Times New Roman" panose="02020603050405020304" pitchFamily="18" charset="0"/>
                <a:sym typeface="Symbol"/>
              </a:rPr>
              <a:t> is infinite?</a:t>
            </a:r>
            <a:endParaRPr lang="en-US" b="1" dirty="0" smtClean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78FEE-B6A3-4F8F-9AAC-10B9D427F7C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1143000"/>
          </a:xfrm>
        </p:spPr>
        <p:txBody>
          <a:bodyPr/>
          <a:lstStyle/>
          <a:p>
            <a:r>
              <a:rPr lang="en-US" dirty="0" smtClean="0"/>
              <a:t>Key takeaway from this tutorial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990600" y="2514600"/>
            <a:ext cx="1752600" cy="639762"/>
          </a:xfrm>
        </p:spPr>
        <p:txBody>
          <a:bodyPr/>
          <a:lstStyle/>
          <a:p>
            <a:r>
              <a:rPr lang="en-US" dirty="0"/>
              <a:t>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7975" y="3241675"/>
            <a:ext cx="4040188" cy="3082925"/>
          </a:xfrm>
        </p:spPr>
        <p:txBody>
          <a:bodyPr/>
          <a:lstStyle/>
          <a:p>
            <a:r>
              <a:rPr lang="en-US" dirty="0" smtClean="0"/>
              <a:t>Foundational </a:t>
            </a:r>
            <a:r>
              <a:rPr lang="en-US" dirty="0"/>
              <a:t>model for strings/trees over finite alphabets</a:t>
            </a:r>
            <a:endParaRPr lang="en-US" dirty="0"/>
          </a:p>
          <a:p>
            <a:r>
              <a:rPr lang="en-US" dirty="0"/>
              <a:t>Great properties (Boolean operations, decidable equivalence)</a:t>
            </a:r>
            <a:endParaRPr lang="en-US" dirty="0"/>
          </a:p>
          <a:p>
            <a:pPr marL="20574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953000" y="2514600"/>
            <a:ext cx="4041775" cy="639762"/>
          </a:xfrm>
        </p:spPr>
        <p:txBody>
          <a:bodyPr>
            <a:normAutofit/>
          </a:bodyPr>
          <a:lstStyle/>
          <a:p>
            <a:r>
              <a:rPr lang="en-US" dirty="0"/>
              <a:t>Symbolic </a:t>
            </a:r>
            <a:r>
              <a:rPr lang="en-US" dirty="0" smtClean="0"/>
              <a:t>Automata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495800" y="3241675"/>
            <a:ext cx="4498975" cy="3159125"/>
          </a:xfrm>
        </p:spPr>
        <p:txBody>
          <a:bodyPr/>
          <a:lstStyle/>
          <a:p>
            <a:r>
              <a:rPr lang="en-US" dirty="0" smtClean="0"/>
              <a:t>Foundational </a:t>
            </a:r>
            <a:r>
              <a:rPr lang="en-US" dirty="0"/>
              <a:t>model for lists/trees over </a:t>
            </a:r>
            <a:r>
              <a:rPr lang="en-US" b="1" dirty="0"/>
              <a:t>arbitrary alphabets</a:t>
            </a:r>
            <a:endParaRPr lang="en-US" b="1" dirty="0"/>
          </a:p>
          <a:p>
            <a:r>
              <a:rPr lang="en-US" dirty="0"/>
              <a:t>Great properties (Boolean operations, decidable equivalence)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aster, more general, sexier, opportunity for </a:t>
            </a:r>
            <a:r>
              <a:rPr lang="en-US" b="1" dirty="0" smtClean="0"/>
              <a:t>new algorithms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1371600"/>
            <a:ext cx="3095233" cy="1216579"/>
            <a:chOff x="990600" y="5257800"/>
            <a:chExt cx="3095233" cy="1216579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990600" y="5257800"/>
              <a:ext cx="3095233" cy="1216579"/>
            </a:xfrm>
            <a:prstGeom prst="wedgeRoundRectCallout">
              <a:avLst>
                <a:gd name="adj1" fmla="val -34941"/>
                <a:gd name="adj2" fmla="val 70345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05740" lvl="1"/>
              <a:r>
                <a:rPr lang="en-US" dirty="0"/>
                <a:t>Really </a:t>
              </a:r>
              <a:r>
                <a:rPr lang="en-US" dirty="0" smtClean="0"/>
                <a:t>cool model! Recommended if you like finite alphabets</a:t>
              </a:r>
              <a:endParaRPr lang="en-US" dirty="0"/>
            </a:p>
            <a:p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390" y="6150115"/>
              <a:ext cx="2067213" cy="28579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257800" y="1371600"/>
            <a:ext cx="3124200" cy="1140379"/>
            <a:chOff x="5181600" y="5334000"/>
            <a:chExt cx="3124200" cy="1140379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5181600" y="5334000"/>
              <a:ext cx="3124200" cy="1140379"/>
            </a:xfrm>
            <a:prstGeom prst="wedgeRoundRectCallout">
              <a:avLst>
                <a:gd name="adj1" fmla="val -37121"/>
                <a:gd name="adj2" fmla="val 71965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05740" lvl="1"/>
              <a:r>
                <a:rPr lang="en-US" dirty="0"/>
                <a:t>Best automata I’ve had in a </a:t>
              </a:r>
              <a:r>
                <a:rPr lang="en-US" dirty="0" smtClean="0"/>
                <a:t>long time, </a:t>
              </a:r>
              <a:r>
                <a:rPr lang="en-US" dirty="0"/>
                <a:t>will </a:t>
              </a:r>
              <a:r>
                <a:rPr lang="en-US" dirty="0" smtClean="0"/>
                <a:t>tell all my friends!</a:t>
              </a:r>
              <a:endParaRPr lang="en-US" dirty="0"/>
            </a:p>
            <a:p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600" y="6172200"/>
              <a:ext cx="2114550" cy="266700"/>
            </a:xfrm>
            <a:prstGeom prst="rect">
              <a:avLst/>
            </a:prstGeom>
          </p:spPr>
        </p:pic>
      </p:grpSp>
      <p:sp>
        <p:nvSpPr>
          <p:cNvPr id="14" name="Text Placeholder 11"/>
          <p:cNvSpPr txBox="1"/>
          <p:nvPr/>
        </p:nvSpPr>
        <p:spPr bwMode="auto">
          <a:xfrm>
            <a:off x="3733800" y="2514600"/>
            <a:ext cx="457200" cy="63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care about symbolic representation at 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One reason: scalability in string analysis</a:t>
            </a:r>
            <a:endParaRPr lang="en-US" dirty="0" smtClean="0"/>
          </a:p>
          <a:p>
            <a:pPr lvl="1"/>
            <a:r>
              <a:rPr lang="en-US" dirty="0" smtClean="0"/>
              <a:t>ASCII where |</a:t>
            </a:r>
            <a:r>
              <a:rPr lang="en-US" dirty="0" smtClean="0">
                <a:sym typeface="Symbol"/>
              </a:rPr>
              <a:t>|  = 2</a:t>
            </a:r>
            <a:r>
              <a:rPr lang="en-US" baseline="30000" dirty="0" smtClean="0">
                <a:sym typeface="Symbol"/>
              </a:rPr>
              <a:t>7</a:t>
            </a:r>
            <a:endParaRPr lang="en-US" dirty="0" smtClean="0"/>
          </a:p>
          <a:p>
            <a:pPr lvl="1"/>
            <a:r>
              <a:rPr lang="en-US" dirty="0" smtClean="0"/>
              <a:t>(Unicode strings) UTF16:|</a:t>
            </a:r>
            <a:r>
              <a:rPr lang="en-US" dirty="0">
                <a:sym typeface="Symbol"/>
              </a:rPr>
              <a:t>|  = </a:t>
            </a:r>
            <a:r>
              <a:rPr lang="en-US" dirty="0" smtClean="0">
                <a:sym typeface="Symbol"/>
              </a:rPr>
              <a:t>2</a:t>
            </a:r>
            <a:r>
              <a:rPr lang="en-US" baseline="30000" dirty="0" smtClean="0">
                <a:sym typeface="Symbol"/>
              </a:rPr>
              <a:t>16</a:t>
            </a:r>
            <a:endParaRPr lang="en-US" dirty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working with character </a:t>
            </a:r>
            <a:r>
              <a:rPr lang="en-US" b="1" dirty="0" smtClean="0">
                <a:sym typeface="Symbol"/>
              </a:rPr>
              <a:t>code-points</a:t>
            </a:r>
            <a:r>
              <a:rPr lang="en-US" dirty="0" smtClean="0">
                <a:sym typeface="Symbol"/>
              </a:rPr>
              <a:t>: </a:t>
            </a:r>
            <a:r>
              <a:rPr lang="en-US" dirty="0" smtClean="0"/>
              <a:t>integers </a:t>
            </a:r>
            <a:endParaRPr lang="en-US" dirty="0" smtClean="0"/>
          </a:p>
          <a:p>
            <a:pPr lvl="1"/>
            <a:r>
              <a:rPr lang="en-US" dirty="0" smtClean="0"/>
              <a:t>characters are not opaque</a:t>
            </a:r>
            <a:endParaRPr lang="en-US" dirty="0" smtClean="0"/>
          </a:p>
          <a:p>
            <a:pPr lvl="2"/>
            <a:r>
              <a:rPr lang="en-US" dirty="0" smtClean="0"/>
              <a:t>arithmetic operations</a:t>
            </a:r>
            <a:endParaRPr lang="en-US" dirty="0" smtClean="0"/>
          </a:p>
          <a:p>
            <a:pPr lvl="2"/>
            <a:r>
              <a:rPr lang="en-US" dirty="0" smtClean="0"/>
              <a:t>intervals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Perhaps SFA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NFA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Given SFA Create NFA whose characters are </a:t>
            </a:r>
            <a:r>
              <a:rPr lang="en-US" i="1" dirty="0" err="1" smtClean="0"/>
              <a:t>minterms</a:t>
            </a:r>
            <a:r>
              <a:rPr lang="en-US" dirty="0"/>
              <a:t> </a:t>
            </a:r>
            <a:r>
              <a:rPr lang="en-US" dirty="0" smtClean="0"/>
              <a:t>of predicates occurring in the SFA</a:t>
            </a:r>
            <a:endParaRPr lang="en-US" dirty="0" smtClean="0"/>
          </a:p>
          <a:p>
            <a:r>
              <a:rPr lang="en-US" dirty="0" err="1" smtClean="0"/>
              <a:t>Minterms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,) = {,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</a:t>
            </a:r>
            <a:r>
              <a:rPr lang="en-US" dirty="0">
                <a:sym typeface="Symbol"/>
              </a:rPr>
              <a:t></a:t>
            </a:r>
            <a:r>
              <a:rPr lang="en-US" dirty="0" smtClean="0">
                <a:sym typeface="Symbol"/>
              </a:rPr>
              <a:t>, </a:t>
            </a:r>
            <a:r>
              <a:rPr lang="en-US" dirty="0">
                <a:sym typeface="Symbol"/>
              </a:rPr>
              <a:t></a:t>
            </a:r>
            <a:r>
              <a:rPr lang="en-US" dirty="0" smtClean="0">
                <a:sym typeface="Symbol"/>
              </a:rPr>
              <a:t>, }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(keep satisfiable combinations only)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May blow up exponentially, e.g., the following SFA has 2</a:t>
            </a:r>
            <a:r>
              <a:rPr lang="en-US" baseline="30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minterms</a:t>
            </a:r>
            <a:r>
              <a:rPr lang="en-US" dirty="0" smtClean="0">
                <a:sym typeface="Symbol"/>
              </a:rPr>
              <a:t> (alphabet </a:t>
            </a:r>
            <a:r>
              <a:rPr lang="en-US" dirty="0" smtClean="0"/>
              <a:t>2</a:t>
            </a:r>
            <a:r>
              <a:rPr lang="en-US" baseline="30000" dirty="0" smtClean="0"/>
              <a:t>bv</a:t>
            </a:r>
            <a:r>
              <a:rPr lang="en-US" i="1" baseline="30000" dirty="0" smtClean="0"/>
              <a:t>k</a:t>
            </a:r>
            <a:r>
              <a:rPr lang="en-US" dirty="0" smtClean="0"/>
              <a:t>)</a:t>
            </a:r>
            <a:endParaRPr lang="en-US" dirty="0" smtClean="0">
              <a:sym typeface="Symbo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76800"/>
            <a:ext cx="8458200" cy="147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symbolic automata</a:t>
            </a:r>
            <a:br>
              <a:rPr lang="en-US" dirty="0" smtClean="0"/>
            </a:br>
            <a:r>
              <a:rPr lang="en-US" dirty="0" smtClean="0"/>
              <a:t>key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What is minimization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Classic algorithms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 new </a:t>
            </a:r>
            <a:r>
              <a:rPr lang="en-US" b="1" dirty="0"/>
              <a:t>s</a:t>
            </a:r>
            <a:r>
              <a:rPr lang="en-US" b="1" dirty="0" smtClean="0"/>
              <a:t>ymbolic </a:t>
            </a:r>
            <a:r>
              <a:rPr lang="en-US" dirty="0" smtClean="0"/>
              <a:t>algorithm </a:t>
            </a:r>
            <a:r>
              <a:rPr lang="en-US" dirty="0"/>
              <a:t> </a:t>
            </a:r>
            <a:br>
              <a:rPr lang="en-US" dirty="0" smtClean="0"/>
            </a:br>
            <a:r>
              <a:rPr lang="en-US" dirty="0" smtClean="0"/>
              <a:t>(D’Antoni-Veanes </a:t>
            </a:r>
            <a:r>
              <a:rPr lang="en-US" dirty="0"/>
              <a:t>[POPL14</a:t>
            </a:r>
            <a:r>
              <a:rPr lang="en-US" dirty="0" smtClean="0"/>
              <a:t>])</a:t>
            </a:r>
            <a:endParaRPr lang="en-US" dirty="0"/>
          </a:p>
          <a:p>
            <a:pPr lvl="1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14900" y="2343150"/>
            <a:ext cx="3000376" cy="2286000"/>
            <a:chOff x="4447902" y="1251858"/>
            <a:chExt cx="4000501" cy="3048000"/>
          </a:xfrm>
        </p:grpSpPr>
        <p:sp>
          <p:nvSpPr>
            <p:cNvPr id="8" name="Right Arrow 7"/>
            <p:cNvSpPr/>
            <p:nvPr/>
          </p:nvSpPr>
          <p:spPr>
            <a:xfrm>
              <a:off x="4648200" y="3200400"/>
              <a:ext cx="685800" cy="5334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47902" y="1251858"/>
              <a:ext cx="4000501" cy="304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7315200" y="25146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automata minimization?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514601"/>
            <a:ext cx="2390775" cy="1914525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3486150" y="4629150"/>
            <a:ext cx="2628900" cy="1085850"/>
          </a:xfrm>
          <a:prstGeom prst="cloudCallout">
            <a:avLst>
              <a:gd name="adj1" fmla="val -2401"/>
              <a:gd name="adj2" fmla="val -106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both automata accept the </a:t>
            </a:r>
            <a:br>
              <a:rPr lang="en-US" sz="1600" dirty="0"/>
            </a:br>
            <a:r>
              <a:rPr lang="en-US" sz="1600" b="1" dirty="0"/>
              <a:t>same language </a:t>
            </a:r>
            <a:endParaRPr lang="en-US" sz="1600" b="1" dirty="0"/>
          </a:p>
        </p:txBody>
      </p:sp>
      <p:sp>
        <p:nvSpPr>
          <p:cNvPr id="10" name="Right Arrow 9"/>
          <p:cNvSpPr/>
          <p:nvPr/>
        </p:nvSpPr>
        <p:spPr>
          <a:xfrm>
            <a:off x="4457700" y="3314700"/>
            <a:ext cx="457200" cy="28575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2000250"/>
            <a:ext cx="6343650" cy="3657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Minimization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	find and collapse all </a:t>
            </a:r>
            <a:r>
              <a:rPr lang="en-US" b="1" i="1" dirty="0" smtClean="0"/>
              <a:t>equivalent</a:t>
            </a:r>
            <a:r>
              <a:rPr lang="en-US" dirty="0" smtClean="0"/>
              <a:t> states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(equivalent = </a:t>
            </a:r>
            <a:r>
              <a:rPr lang="en-US" b="1" i="1" dirty="0" smtClean="0"/>
              <a:t>not distinguishable</a:t>
            </a:r>
            <a:r>
              <a:rPr lang="en-US" dirty="0" smtClean="0"/>
              <a:t>)</a:t>
            </a:r>
            <a:endParaRPr lang="en-US" b="1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Courier New" panose="02070609020205090404" pitchFamily="49" charset="0"/>
                <a:cs typeface="Courier New" panose="02070609020205090404" pitchFamily="49" charset="0"/>
                <a:sym typeface="Symbol" panose="05050102010706020507" pitchFamily="18" charset="2"/>
              </a:rPr>
              <a:t>p,q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i="1" dirty="0" smtClean="0">
                <a:sym typeface="Symbol" panose="05050102010706020507" pitchFamily="18" charset="2"/>
              </a:rPr>
              <a:t>distinguishable</a:t>
            </a:r>
            <a:r>
              <a:rPr lang="en-US" dirty="0" smtClean="0">
                <a:sym typeface="Symbol" panose="05050102010706020507" pitchFamily="18" charset="2"/>
              </a:rPr>
              <a:t>:            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         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             </a:t>
            </a:r>
            <a:r>
              <a:rPr lang="en-US" dirty="0" smtClean="0"/>
              <a:t> w </a:t>
            </a:r>
            <a:r>
              <a:rPr lang="en-US" dirty="0" err="1" smtClean="0"/>
              <a:t>s.t.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12707" y="4120111"/>
            <a:ext cx="514350" cy="5143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urier New" panose="02070609020205090404" pitchFamily="49" charset="0"/>
                <a:cs typeface="Courier New" panose="02070609020205090404" pitchFamily="49" charset="0"/>
              </a:rPr>
              <a:t>p</a:t>
            </a:r>
            <a:endParaRPr lang="en-US" sz="1050" dirty="0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12707" y="5055605"/>
            <a:ext cx="514350" cy="5197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urier New" panose="02070609020205090404" pitchFamily="49" charset="0"/>
                <a:cs typeface="Courier New" panose="02070609020205090404" pitchFamily="49" charset="0"/>
              </a:rPr>
              <a:t>q</a:t>
            </a:r>
            <a:endParaRPr lang="en-US" sz="1050" dirty="0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514850" y="4114800"/>
            <a:ext cx="1314450" cy="342900"/>
            <a:chOff x="2514600" y="3886200"/>
            <a:chExt cx="3429000" cy="457200"/>
          </a:xfrm>
        </p:grpSpPr>
        <p:sp>
          <p:nvSpPr>
            <p:cNvPr id="13" name="Freeform 12"/>
            <p:cNvSpPr/>
            <p:nvPr/>
          </p:nvSpPr>
          <p:spPr>
            <a:xfrm>
              <a:off x="2514600" y="4267200"/>
              <a:ext cx="3429000" cy="76200"/>
            </a:xfrm>
            <a:custGeom>
              <a:avLst/>
              <a:gdLst>
                <a:gd name="connsiteX0" fmla="*/ 0 w 3444536"/>
                <a:gd name="connsiteY0" fmla="*/ 144791 h 242761"/>
                <a:gd name="connsiteX1" fmla="*/ 426128 w 3444536"/>
                <a:gd name="connsiteY1" fmla="*/ 2748 h 242761"/>
                <a:gd name="connsiteX2" fmla="*/ 887767 w 3444536"/>
                <a:gd name="connsiteY2" fmla="*/ 242445 h 242761"/>
                <a:gd name="connsiteX3" fmla="*/ 1376039 w 3444536"/>
                <a:gd name="connsiteY3" fmla="*/ 56014 h 242761"/>
                <a:gd name="connsiteX4" fmla="*/ 1651247 w 3444536"/>
                <a:gd name="connsiteY4" fmla="*/ 153668 h 242761"/>
                <a:gd name="connsiteX5" fmla="*/ 1819923 w 3444536"/>
                <a:gd name="connsiteY5" fmla="*/ 11626 h 242761"/>
                <a:gd name="connsiteX6" fmla="*/ 2130641 w 3444536"/>
                <a:gd name="connsiteY6" fmla="*/ 20503 h 242761"/>
                <a:gd name="connsiteX7" fmla="*/ 2441359 w 3444536"/>
                <a:gd name="connsiteY7" fmla="*/ 118158 h 242761"/>
                <a:gd name="connsiteX8" fmla="*/ 2823099 w 3444536"/>
                <a:gd name="connsiteY8" fmla="*/ 100402 h 242761"/>
                <a:gd name="connsiteX9" fmla="*/ 3062796 w 3444536"/>
                <a:gd name="connsiteY9" fmla="*/ 82647 h 242761"/>
                <a:gd name="connsiteX10" fmla="*/ 3275860 w 3444536"/>
                <a:gd name="connsiteY10" fmla="*/ 162546 h 242761"/>
                <a:gd name="connsiteX11" fmla="*/ 3444536 w 3444536"/>
                <a:gd name="connsiteY11" fmla="*/ 109280 h 24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44536" h="242761">
                  <a:moveTo>
                    <a:pt x="0" y="144791"/>
                  </a:moveTo>
                  <a:cubicBezTo>
                    <a:pt x="139083" y="65631"/>
                    <a:pt x="278167" y="-13528"/>
                    <a:pt x="426128" y="2748"/>
                  </a:cubicBezTo>
                  <a:cubicBezTo>
                    <a:pt x="574089" y="19024"/>
                    <a:pt x="729449" y="233567"/>
                    <a:pt x="887767" y="242445"/>
                  </a:cubicBezTo>
                  <a:cubicBezTo>
                    <a:pt x="1046085" y="251323"/>
                    <a:pt x="1248792" y="70810"/>
                    <a:pt x="1376039" y="56014"/>
                  </a:cubicBezTo>
                  <a:cubicBezTo>
                    <a:pt x="1503286" y="41218"/>
                    <a:pt x="1577266" y="161066"/>
                    <a:pt x="1651247" y="153668"/>
                  </a:cubicBezTo>
                  <a:cubicBezTo>
                    <a:pt x="1725228" y="146270"/>
                    <a:pt x="1740024" y="33820"/>
                    <a:pt x="1819923" y="11626"/>
                  </a:cubicBezTo>
                  <a:cubicBezTo>
                    <a:pt x="1899822" y="-10568"/>
                    <a:pt x="2027068" y="2748"/>
                    <a:pt x="2130641" y="20503"/>
                  </a:cubicBezTo>
                  <a:cubicBezTo>
                    <a:pt x="2234214" y="38258"/>
                    <a:pt x="2325949" y="104842"/>
                    <a:pt x="2441359" y="118158"/>
                  </a:cubicBezTo>
                  <a:cubicBezTo>
                    <a:pt x="2556769" y="131474"/>
                    <a:pt x="2719526" y="106320"/>
                    <a:pt x="2823099" y="100402"/>
                  </a:cubicBezTo>
                  <a:cubicBezTo>
                    <a:pt x="2926672" y="94484"/>
                    <a:pt x="2987336" y="72290"/>
                    <a:pt x="3062796" y="82647"/>
                  </a:cubicBezTo>
                  <a:cubicBezTo>
                    <a:pt x="3138256" y="93004"/>
                    <a:pt x="3212237" y="158107"/>
                    <a:pt x="3275860" y="162546"/>
                  </a:cubicBezTo>
                  <a:cubicBezTo>
                    <a:pt x="3339483" y="166985"/>
                    <a:pt x="3392009" y="138132"/>
                    <a:pt x="3444536" y="10928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 w="med" len="med"/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4800" y="3886200"/>
              <a:ext cx="38100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w</a:t>
              </a:r>
              <a:endParaRPr lang="en-US" sz="105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4850" y="4972051"/>
            <a:ext cx="1314450" cy="446665"/>
            <a:chOff x="2514600" y="5029200"/>
            <a:chExt cx="3444536" cy="595553"/>
          </a:xfrm>
        </p:grpSpPr>
        <p:sp>
          <p:nvSpPr>
            <p:cNvPr id="12" name="Freeform 11"/>
            <p:cNvSpPr/>
            <p:nvPr/>
          </p:nvSpPr>
          <p:spPr>
            <a:xfrm>
              <a:off x="2514600" y="5381992"/>
              <a:ext cx="3444536" cy="242761"/>
            </a:xfrm>
            <a:custGeom>
              <a:avLst/>
              <a:gdLst>
                <a:gd name="connsiteX0" fmla="*/ 0 w 3444536"/>
                <a:gd name="connsiteY0" fmla="*/ 144791 h 242761"/>
                <a:gd name="connsiteX1" fmla="*/ 426128 w 3444536"/>
                <a:gd name="connsiteY1" fmla="*/ 2748 h 242761"/>
                <a:gd name="connsiteX2" fmla="*/ 887767 w 3444536"/>
                <a:gd name="connsiteY2" fmla="*/ 242445 h 242761"/>
                <a:gd name="connsiteX3" fmla="*/ 1376039 w 3444536"/>
                <a:gd name="connsiteY3" fmla="*/ 56014 h 242761"/>
                <a:gd name="connsiteX4" fmla="*/ 1651247 w 3444536"/>
                <a:gd name="connsiteY4" fmla="*/ 153668 h 242761"/>
                <a:gd name="connsiteX5" fmla="*/ 1819923 w 3444536"/>
                <a:gd name="connsiteY5" fmla="*/ 11626 h 242761"/>
                <a:gd name="connsiteX6" fmla="*/ 2130641 w 3444536"/>
                <a:gd name="connsiteY6" fmla="*/ 20503 h 242761"/>
                <a:gd name="connsiteX7" fmla="*/ 2441359 w 3444536"/>
                <a:gd name="connsiteY7" fmla="*/ 118158 h 242761"/>
                <a:gd name="connsiteX8" fmla="*/ 2823099 w 3444536"/>
                <a:gd name="connsiteY8" fmla="*/ 100402 h 242761"/>
                <a:gd name="connsiteX9" fmla="*/ 3062796 w 3444536"/>
                <a:gd name="connsiteY9" fmla="*/ 82647 h 242761"/>
                <a:gd name="connsiteX10" fmla="*/ 3275860 w 3444536"/>
                <a:gd name="connsiteY10" fmla="*/ 162546 h 242761"/>
                <a:gd name="connsiteX11" fmla="*/ 3444536 w 3444536"/>
                <a:gd name="connsiteY11" fmla="*/ 109280 h 24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44536" h="242761">
                  <a:moveTo>
                    <a:pt x="0" y="144791"/>
                  </a:moveTo>
                  <a:cubicBezTo>
                    <a:pt x="139083" y="65631"/>
                    <a:pt x="278167" y="-13528"/>
                    <a:pt x="426128" y="2748"/>
                  </a:cubicBezTo>
                  <a:cubicBezTo>
                    <a:pt x="574089" y="19024"/>
                    <a:pt x="729449" y="233567"/>
                    <a:pt x="887767" y="242445"/>
                  </a:cubicBezTo>
                  <a:cubicBezTo>
                    <a:pt x="1046085" y="251323"/>
                    <a:pt x="1248792" y="70810"/>
                    <a:pt x="1376039" y="56014"/>
                  </a:cubicBezTo>
                  <a:cubicBezTo>
                    <a:pt x="1503286" y="41218"/>
                    <a:pt x="1577266" y="161066"/>
                    <a:pt x="1651247" y="153668"/>
                  </a:cubicBezTo>
                  <a:cubicBezTo>
                    <a:pt x="1725228" y="146270"/>
                    <a:pt x="1740024" y="33820"/>
                    <a:pt x="1819923" y="11626"/>
                  </a:cubicBezTo>
                  <a:cubicBezTo>
                    <a:pt x="1899822" y="-10568"/>
                    <a:pt x="2027068" y="2748"/>
                    <a:pt x="2130641" y="20503"/>
                  </a:cubicBezTo>
                  <a:cubicBezTo>
                    <a:pt x="2234214" y="38258"/>
                    <a:pt x="2325949" y="104842"/>
                    <a:pt x="2441359" y="118158"/>
                  </a:cubicBezTo>
                  <a:cubicBezTo>
                    <a:pt x="2556769" y="131474"/>
                    <a:pt x="2719526" y="106320"/>
                    <a:pt x="2823099" y="100402"/>
                  </a:cubicBezTo>
                  <a:cubicBezTo>
                    <a:pt x="2926672" y="94484"/>
                    <a:pt x="2987336" y="72290"/>
                    <a:pt x="3062796" y="82647"/>
                  </a:cubicBezTo>
                  <a:cubicBezTo>
                    <a:pt x="3138256" y="93004"/>
                    <a:pt x="3212237" y="158107"/>
                    <a:pt x="3275860" y="162546"/>
                  </a:cubicBezTo>
                  <a:cubicBezTo>
                    <a:pt x="3339483" y="166985"/>
                    <a:pt x="3392009" y="138132"/>
                    <a:pt x="3444536" y="10928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 w="med" len="med"/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799" y="5029200"/>
              <a:ext cx="380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w</a:t>
              </a:r>
              <a:endParaRPr lang="en-US" sz="105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29296" y="4114802"/>
            <a:ext cx="551825" cy="519707"/>
            <a:chOff x="5959876" y="3893281"/>
            <a:chExt cx="735767" cy="692943"/>
          </a:xfrm>
        </p:grpSpPr>
        <p:sp>
          <p:nvSpPr>
            <p:cNvPr id="7" name="Oval 6"/>
            <p:cNvSpPr/>
            <p:nvPr/>
          </p:nvSpPr>
          <p:spPr>
            <a:xfrm>
              <a:off x="5959876" y="3893281"/>
              <a:ext cx="685800" cy="69294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8064" y="3948570"/>
              <a:ext cx="6475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Non final</a:t>
              </a:r>
              <a:endParaRPr lang="en-US" sz="105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29295" y="5029202"/>
            <a:ext cx="1379658" cy="519707"/>
            <a:chOff x="5959876" y="5140604"/>
            <a:chExt cx="1839545" cy="692943"/>
          </a:xfrm>
        </p:grpSpPr>
        <p:sp>
          <p:nvSpPr>
            <p:cNvPr id="8" name="Oval 7"/>
            <p:cNvSpPr/>
            <p:nvPr/>
          </p:nvSpPr>
          <p:spPr>
            <a:xfrm>
              <a:off x="5959876" y="5140604"/>
              <a:ext cx="685800" cy="69294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Oval 8"/>
            <p:cNvSpPr/>
            <p:nvPr/>
          </p:nvSpPr>
          <p:spPr>
            <a:xfrm>
              <a:off x="6017026" y="5203110"/>
              <a:ext cx="571500" cy="56792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07611" y="5314081"/>
              <a:ext cx="179181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Final</a:t>
              </a:r>
              <a:endParaRPr lang="en-US" sz="1050" dirty="0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26" y="2057400"/>
            <a:ext cx="7106525" cy="4267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br>
              <a:rPr lang="en-US" b="1" dirty="0" smtClean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b="1" dirty="0" smtClean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b="1" dirty="0" smtClean="0">
                <a:latin typeface="Calibri Light"/>
                <a:cs typeface="Calibri Light"/>
              </a:rPr>
              <a:t>Minimize(</a:t>
            </a:r>
            <a:r>
              <a:rPr lang="en-US" dirty="0" smtClean="0">
                <a:latin typeface="Calibri Light"/>
                <a:cs typeface="Calibri Light"/>
              </a:rPr>
              <a:t>M</a:t>
            </a:r>
            <a:r>
              <a:rPr lang="en-US" b="1" dirty="0" smtClean="0">
                <a:latin typeface="Calibri Light"/>
                <a:cs typeface="Calibri Light"/>
              </a:rPr>
              <a:t>) :</a:t>
            </a:r>
            <a:endParaRPr lang="en-US" b="1" dirty="0" smtClean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 smtClean="0">
                <a:latin typeface="Calibri Light"/>
                <a:cs typeface="Calibri Light"/>
              </a:rPr>
              <a:t>	let </a:t>
            </a:r>
            <a:r>
              <a:rPr lang="en-US" dirty="0" smtClean="0">
                <a:latin typeface="Calibri Light"/>
                <a:cs typeface="Calibri Light"/>
              </a:rPr>
              <a:t>D = { {</a:t>
            </a:r>
            <a:r>
              <a:rPr lang="en-US" dirty="0" err="1" smtClean="0">
                <a:latin typeface="Calibri Light"/>
                <a:cs typeface="Calibri Light"/>
              </a:rPr>
              <a:t>p,q</a:t>
            </a:r>
            <a:r>
              <a:rPr lang="en-US" dirty="0" smtClean="0">
                <a:latin typeface="Calibri Light"/>
                <a:cs typeface="Calibri Light"/>
              </a:rPr>
              <a:t>} | p </a:t>
            </a:r>
            <a:r>
              <a:rPr lang="en-US" dirty="0" smtClean="0">
                <a:latin typeface="Calibri Light"/>
                <a:cs typeface="Calibri Light"/>
                <a:sym typeface="Symbol" panose="05050102010706020507" pitchFamily="18" charset="2"/>
              </a:rPr>
              <a:t> </a:t>
            </a:r>
            <a:r>
              <a:rPr lang="en-US" dirty="0" smtClean="0">
                <a:latin typeface="Calibri Light"/>
                <a:cs typeface="Calibri Light"/>
              </a:rPr>
              <a:t>F, q </a:t>
            </a:r>
            <a:r>
              <a:rPr lang="en-US" dirty="0" smtClean="0">
                <a:latin typeface="Calibri Light"/>
                <a:cs typeface="Calibri Light"/>
                <a:sym typeface="Symbol" panose="05050102010706020507" pitchFamily="18" charset="2"/>
              </a:rPr>
              <a:t> </a:t>
            </a:r>
            <a:r>
              <a:rPr lang="en-US" dirty="0" smtClean="0">
                <a:latin typeface="Calibri Light"/>
                <a:cs typeface="Calibri Light"/>
              </a:rPr>
              <a:t>Q\F}</a:t>
            </a:r>
            <a:endParaRPr lang="en-US" dirty="0" smtClean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dirty="0" smtClean="0">
                <a:latin typeface="Calibri Light"/>
                <a:cs typeface="Calibri Light"/>
              </a:rPr>
              <a:t>	</a:t>
            </a:r>
            <a:r>
              <a:rPr lang="en-US" b="1" dirty="0" smtClean="0">
                <a:latin typeface="Calibri Light"/>
                <a:cs typeface="Calibri Light"/>
              </a:rPr>
              <a:t>repeat until </a:t>
            </a:r>
            <a:r>
              <a:rPr lang="en-US" dirty="0" smtClean="0">
                <a:latin typeface="Calibri Light"/>
                <a:cs typeface="Calibri Light"/>
              </a:rPr>
              <a:t>D</a:t>
            </a:r>
            <a:r>
              <a:rPr lang="en-US" b="1" dirty="0" smtClean="0">
                <a:latin typeface="Calibri Light"/>
                <a:cs typeface="Calibri Light"/>
              </a:rPr>
              <a:t> does not change:</a:t>
            </a:r>
            <a:endParaRPr lang="en-US" b="1" dirty="0" smtClean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 smtClean="0">
                <a:latin typeface="Calibri Light"/>
                <a:cs typeface="Calibri Light"/>
              </a:rPr>
              <a:t>	        choose </a:t>
            </a:r>
            <a:r>
              <a:rPr lang="en-US" dirty="0" smtClean="0">
                <a:latin typeface="Calibri Light"/>
                <a:cs typeface="Calibri Light"/>
              </a:rPr>
              <a:t>{</a:t>
            </a:r>
            <a:r>
              <a:rPr lang="en-US" dirty="0" err="1" smtClean="0">
                <a:latin typeface="Calibri Light"/>
                <a:cs typeface="Calibri Light"/>
              </a:rPr>
              <a:t>p</a:t>
            </a:r>
            <a:r>
              <a:rPr lang="en-US" dirty="0" err="1">
                <a:latin typeface="Calibri Light"/>
                <a:cs typeface="Calibri Light"/>
              </a:rPr>
              <a:t>’,q</a:t>
            </a:r>
            <a:r>
              <a:rPr lang="en-US" dirty="0" smtClean="0">
                <a:latin typeface="Calibri Light"/>
                <a:cs typeface="Calibri Light"/>
              </a:rPr>
              <a:t>’} </a:t>
            </a:r>
            <a:r>
              <a:rPr lang="en-US" sz="2900" dirty="0">
                <a:latin typeface="Calibri Light"/>
                <a:cs typeface="Calibri Light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 Light"/>
                <a:cs typeface="Calibri Light"/>
              </a:rPr>
              <a:t> </a:t>
            </a:r>
            <a:r>
              <a:rPr lang="en-US" dirty="0" smtClean="0">
                <a:latin typeface="Calibri Light"/>
                <a:cs typeface="Calibri Light"/>
              </a:rPr>
              <a:t>D </a:t>
            </a:r>
            <a:endParaRPr lang="en-US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dirty="0" smtClean="0">
                <a:latin typeface="Calibri Light"/>
                <a:cs typeface="Calibri Light"/>
              </a:rPr>
              <a:t>		      p –</a:t>
            </a:r>
            <a:r>
              <a:rPr lang="en-US" sz="2300" dirty="0">
                <a:latin typeface="Calibri Light"/>
                <a:cs typeface="Calibri Light"/>
              </a:rPr>
              <a:t>a</a:t>
            </a:r>
            <a:r>
              <a:rPr lang="en-US" dirty="0" smtClean="0">
                <a:latin typeface="Calibri Light"/>
                <a:cs typeface="Calibri Light"/>
              </a:rPr>
              <a:t>–&gt; </a:t>
            </a:r>
            <a:r>
              <a:rPr lang="en-US" dirty="0" smtClean="0">
                <a:latin typeface="Calibri Light"/>
                <a:cs typeface="Calibri Light"/>
                <a:sym typeface="Wingdings" panose="05000000000000000000" pitchFamily="2" charset="2"/>
              </a:rPr>
              <a:t>p’, q </a:t>
            </a:r>
            <a:r>
              <a:rPr lang="en-US" dirty="0" smtClean="0">
                <a:latin typeface="Calibri Light"/>
                <a:cs typeface="Calibri Light"/>
              </a:rPr>
              <a:t>–</a:t>
            </a:r>
            <a:r>
              <a:rPr lang="en-US" sz="2300" dirty="0">
                <a:latin typeface="Calibri Light"/>
                <a:cs typeface="Calibri Light"/>
              </a:rPr>
              <a:t>a</a:t>
            </a:r>
            <a:r>
              <a:rPr lang="en-US" dirty="0" smtClean="0">
                <a:latin typeface="Calibri Light"/>
                <a:cs typeface="Calibri Light"/>
              </a:rPr>
              <a:t>–&gt; </a:t>
            </a:r>
            <a:r>
              <a:rPr lang="en-US" dirty="0" smtClean="0">
                <a:latin typeface="Calibri Light"/>
                <a:cs typeface="Calibri Light"/>
                <a:sym typeface="Wingdings" panose="05000000000000000000" pitchFamily="2" charset="2"/>
              </a:rPr>
              <a:t>q’ </a:t>
            </a:r>
            <a:r>
              <a:rPr lang="en-US" sz="2900" dirty="0">
                <a:latin typeface="Calibri Light"/>
                <a:cs typeface="Calibri Light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 Light"/>
                <a:cs typeface="Calibri Light"/>
              </a:rPr>
              <a:t> </a:t>
            </a:r>
            <a:r>
              <a:rPr lang="en-US" dirty="0" smtClean="0">
                <a:latin typeface="Calibri Light"/>
                <a:cs typeface="Calibri Light"/>
                <a:sym typeface="Symbol" panose="05050102010706020507" pitchFamily="18" charset="2"/>
              </a:rPr>
              <a:t></a:t>
            </a:r>
            <a:r>
              <a:rPr lang="en-US" baseline="-25000" dirty="0" smtClean="0">
                <a:latin typeface="Calibri Light"/>
                <a:cs typeface="Calibri Light"/>
                <a:sym typeface="Symbol" panose="05050102010706020507" pitchFamily="18" charset="2"/>
              </a:rPr>
              <a:t>M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endParaRPr lang="en-US" sz="1500" b="1" dirty="0" smtClean="0">
              <a:solidFill>
                <a:srgbClr val="3366FF"/>
              </a:solidFill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dirty="0" smtClean="0">
                <a:latin typeface="Calibri Light"/>
                <a:cs typeface="Calibri Light"/>
              </a:rPr>
              <a:t>	                </a:t>
            </a:r>
            <a:r>
              <a:rPr lang="en-US" b="1" dirty="0" smtClean="0">
                <a:latin typeface="Calibri Light"/>
                <a:cs typeface="Calibri Light"/>
              </a:rPr>
              <a:t>add</a:t>
            </a:r>
            <a:r>
              <a:rPr lang="en-US" dirty="0" smtClean="0">
                <a:latin typeface="Calibri Light"/>
                <a:cs typeface="Calibri Light"/>
              </a:rPr>
              <a:t> {</a:t>
            </a:r>
            <a:r>
              <a:rPr lang="en-US" dirty="0" err="1" smtClean="0">
                <a:latin typeface="Calibri Light"/>
                <a:cs typeface="Calibri Light"/>
              </a:rPr>
              <a:t>p,q</a:t>
            </a:r>
            <a:r>
              <a:rPr lang="en-US" dirty="0">
                <a:latin typeface="Calibri Light"/>
                <a:cs typeface="Calibri Light"/>
              </a:rPr>
              <a:t>}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b="1" dirty="0" smtClean="0">
                <a:latin typeface="Calibri Light"/>
                <a:cs typeface="Calibri Light"/>
              </a:rPr>
              <a:t>to</a:t>
            </a:r>
            <a:r>
              <a:rPr lang="en-US" dirty="0" smtClean="0">
                <a:latin typeface="Calibri Light"/>
                <a:cs typeface="Calibri Light"/>
              </a:rPr>
              <a:t> D</a:t>
            </a:r>
            <a:endParaRPr lang="en-US" dirty="0" smtClean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	</a:t>
            </a:r>
            <a:endParaRPr lang="en-US" b="1" dirty="0" smtClean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 smtClean="0">
                <a:latin typeface="Calibri Light"/>
                <a:cs typeface="Calibri Light"/>
              </a:rPr>
              <a:t>	return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dirty="0" smtClean="0">
                <a:latin typeface="Calibri Light"/>
                <a:cs typeface="Calibri Light"/>
                <a:sym typeface="Symbol" panose="05050102010706020507" pitchFamily="18" charset="2"/>
              </a:rPr>
              <a:t></a:t>
            </a:r>
            <a:r>
              <a:rPr lang="en-US" baseline="-25000" dirty="0" smtClean="0">
                <a:latin typeface="Calibri Light"/>
                <a:cs typeface="Calibri Light"/>
                <a:sym typeface="Symbol" panose="05050102010706020507" pitchFamily="18" charset="2"/>
              </a:rPr>
              <a:t>M</a:t>
            </a:r>
            <a:r>
              <a:rPr lang="en-US" dirty="0" smtClean="0">
                <a:latin typeface="Calibri Light"/>
                <a:cs typeface="Calibri Light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alibri Light"/>
                <a:cs typeface="Calibri Light"/>
                <a:sym typeface="Symbol" panose="05050102010706020507" pitchFamily="18" charset="2"/>
              </a:rPr>
              <a:t>= </a:t>
            </a:r>
            <a:r>
              <a:rPr lang="en-US" dirty="0" smtClean="0">
                <a:latin typeface="Calibri Light"/>
                <a:cs typeface="Calibri Light"/>
                <a:sym typeface="Symbol" panose="05050102010706020507" pitchFamily="18" charset="2"/>
              </a:rPr>
              <a:t>Q</a:t>
            </a:r>
            <a:r>
              <a:rPr lang="en-US" sz="2900" dirty="0">
                <a:latin typeface="Calibri Light"/>
                <a:cs typeface="Calibri Light"/>
                <a:sym typeface="Symbol" panose="05050102010706020507" pitchFamily="18" charset="2"/>
              </a:rPr>
              <a:t></a:t>
            </a:r>
            <a:r>
              <a:rPr lang="en-US" dirty="0" smtClean="0">
                <a:latin typeface="Calibri Light"/>
                <a:cs typeface="Calibri Light"/>
                <a:sym typeface="Symbol" panose="05050102010706020507" pitchFamily="18" charset="2"/>
              </a:rPr>
              <a:t>Q \ D</a:t>
            </a:r>
            <a:endParaRPr lang="en-US" dirty="0" smtClean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56097" y="2191524"/>
            <a:ext cx="514350" cy="5143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56097" y="3037495"/>
            <a:ext cx="514350" cy="5197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27860" y="2191526"/>
            <a:ext cx="514350" cy="5197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p’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27860" y="3037495"/>
            <a:ext cx="514350" cy="51970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566" y="269823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distinguishable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6"/>
            <a:endCxn id="8" idx="2"/>
          </p:cNvCxnSpPr>
          <p:nvPr/>
        </p:nvCxnSpPr>
        <p:spPr>
          <a:xfrm>
            <a:off x="3470448" y="3297347"/>
            <a:ext cx="215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7" idx="2"/>
          </p:cNvCxnSpPr>
          <p:nvPr/>
        </p:nvCxnSpPr>
        <p:spPr>
          <a:xfrm>
            <a:off x="3470448" y="2448700"/>
            <a:ext cx="2157413" cy="2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8141" y="21717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72128" y="29959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7800" y="26670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distinguishable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3213272" y="2705876"/>
            <a:ext cx="0" cy="331619"/>
          </a:xfrm>
          <a:prstGeom prst="straightConnector1">
            <a:avLst/>
          </a:prstGeom>
          <a:ln>
            <a:solidFill>
              <a:srgbClr val="3366FF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5035" y="2705875"/>
            <a:ext cx="0" cy="331619"/>
          </a:xfrm>
          <a:prstGeom prst="straightConnector1">
            <a:avLst/>
          </a:prstGeom>
          <a:ln>
            <a:solidFill>
              <a:srgbClr val="3366FF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Moore’s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26" y="2057400"/>
            <a:ext cx="7544674" cy="4343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br>
              <a:rPr lang="en-US" b="1" dirty="0" smtClean="0">
                <a:latin typeface="Calibri Light"/>
                <a:cs typeface="Calibri Light"/>
              </a:rPr>
            </a:br>
            <a:endParaRPr lang="en-US" b="1" dirty="0" smtClean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 smtClean="0">
                <a:latin typeface="Calibri Light"/>
                <a:cs typeface="Calibri Light"/>
              </a:rPr>
              <a:t>Minimize(</a:t>
            </a:r>
            <a:r>
              <a:rPr lang="en-US" dirty="0" smtClean="0">
                <a:latin typeface="Calibri Light"/>
                <a:cs typeface="Calibri Light"/>
              </a:rPr>
              <a:t>M</a:t>
            </a:r>
            <a:r>
              <a:rPr lang="en-US" b="1" dirty="0" smtClean="0">
                <a:latin typeface="Calibri Light"/>
                <a:cs typeface="Calibri Light"/>
              </a:rPr>
              <a:t>) :</a:t>
            </a:r>
            <a:endParaRPr lang="en-US" b="1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 smtClean="0">
                <a:latin typeface="Calibri Light"/>
                <a:cs typeface="Calibri Light"/>
              </a:rPr>
              <a:t>	let </a:t>
            </a:r>
            <a:r>
              <a:rPr lang="en-US" dirty="0" smtClean="0">
                <a:latin typeface="Calibri Light"/>
                <a:cs typeface="Calibri Light"/>
              </a:rPr>
              <a:t>D = </a:t>
            </a:r>
            <a:r>
              <a:rPr lang="en-US" dirty="0">
                <a:latin typeface="Calibri Light"/>
                <a:cs typeface="Calibri Light"/>
              </a:rPr>
              <a:t>{ {</a:t>
            </a:r>
            <a:r>
              <a:rPr lang="en-US" dirty="0" err="1">
                <a:latin typeface="Calibri Light"/>
                <a:cs typeface="Calibri Light"/>
              </a:rPr>
              <a:t>p,q</a:t>
            </a:r>
            <a:r>
              <a:rPr lang="en-US" dirty="0">
                <a:latin typeface="Calibri Light"/>
                <a:cs typeface="Calibri Light"/>
              </a:rPr>
              <a:t>} | p </a:t>
            </a:r>
            <a:r>
              <a:rPr lang="en-US" dirty="0">
                <a:latin typeface="Calibri Light"/>
                <a:cs typeface="Calibri Light"/>
                <a:sym typeface="Symbol" panose="05050102010706020507" pitchFamily="18" charset="2"/>
              </a:rPr>
              <a:t> </a:t>
            </a:r>
            <a:r>
              <a:rPr lang="en-US" dirty="0">
                <a:latin typeface="Calibri Light"/>
                <a:cs typeface="Calibri Light"/>
              </a:rPr>
              <a:t>F, q </a:t>
            </a:r>
            <a:r>
              <a:rPr lang="en-US" dirty="0">
                <a:latin typeface="Calibri Light"/>
                <a:cs typeface="Calibri Light"/>
                <a:sym typeface="Symbol" panose="05050102010706020507" pitchFamily="18" charset="2"/>
              </a:rPr>
              <a:t> </a:t>
            </a:r>
            <a:r>
              <a:rPr lang="en-US" dirty="0">
                <a:latin typeface="Calibri Light"/>
                <a:cs typeface="Calibri Light"/>
              </a:rPr>
              <a:t>Q\F}</a:t>
            </a:r>
            <a:endParaRPr lang="en-US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	</a:t>
            </a:r>
            <a:r>
              <a:rPr lang="en-US" b="1" dirty="0" smtClean="0">
                <a:latin typeface="Calibri Light"/>
                <a:cs typeface="Calibri Light"/>
              </a:rPr>
              <a:t>repeat until </a:t>
            </a:r>
            <a:r>
              <a:rPr lang="en-US" dirty="0" smtClean="0">
                <a:latin typeface="Calibri Light"/>
                <a:cs typeface="Calibri Light"/>
              </a:rPr>
              <a:t>D</a:t>
            </a:r>
            <a:r>
              <a:rPr lang="en-US" b="1" dirty="0" smtClean="0">
                <a:latin typeface="Calibri Light"/>
                <a:cs typeface="Calibri Light"/>
              </a:rPr>
              <a:t> does not change:</a:t>
            </a:r>
            <a:endParaRPr lang="en-US" b="1" dirty="0" smtClean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 smtClean="0">
                <a:latin typeface="Calibri Light"/>
                <a:cs typeface="Calibri Light"/>
              </a:rPr>
              <a:t>	        choose </a:t>
            </a:r>
            <a:r>
              <a:rPr lang="en-US" dirty="0" smtClean="0">
                <a:latin typeface="Calibri Light"/>
                <a:cs typeface="Calibri Light"/>
              </a:rPr>
              <a:t>{</a:t>
            </a:r>
            <a:r>
              <a:rPr lang="en-US" dirty="0" err="1" smtClean="0">
                <a:latin typeface="Calibri Light"/>
                <a:cs typeface="Calibri Light"/>
              </a:rPr>
              <a:t>p</a:t>
            </a:r>
            <a:r>
              <a:rPr lang="en-US" dirty="0" err="1">
                <a:latin typeface="Calibri Light"/>
                <a:cs typeface="Calibri Light"/>
              </a:rPr>
              <a:t>’,q</a:t>
            </a:r>
            <a:r>
              <a:rPr lang="en-US" dirty="0" smtClean="0">
                <a:latin typeface="Calibri Light"/>
                <a:cs typeface="Calibri Light"/>
              </a:rPr>
              <a:t>’} </a:t>
            </a:r>
            <a:r>
              <a:rPr lang="en-US" sz="2900" dirty="0" smtClean="0">
                <a:latin typeface="Calibri Light"/>
                <a:cs typeface="Calibri Light"/>
                <a:sym typeface="Symbol" panose="05050102010706020507" pitchFamily="18" charset="2"/>
              </a:rPr>
              <a:t> </a:t>
            </a:r>
            <a:r>
              <a:rPr lang="en-US" dirty="0" smtClean="0">
                <a:latin typeface="Calibri Light"/>
                <a:cs typeface="Calibri Light"/>
              </a:rPr>
              <a:t>D</a:t>
            </a:r>
            <a:endParaRPr lang="en-US" dirty="0" smtClean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	</a:t>
            </a:r>
            <a:r>
              <a:rPr lang="en-US" dirty="0" smtClean="0">
                <a:latin typeface="Calibri Light"/>
                <a:cs typeface="Calibri Light"/>
              </a:rPr>
              <a:t>	      p –</a:t>
            </a:r>
            <a:r>
              <a:rPr lang="el-GR" dirty="0">
                <a:latin typeface="Calibri Light"/>
                <a:cs typeface="Calibri Light"/>
              </a:rPr>
              <a:t>φ</a:t>
            </a:r>
            <a:r>
              <a:rPr lang="en-US" dirty="0" smtClean="0">
                <a:latin typeface="Calibri Light"/>
                <a:cs typeface="Calibri Light"/>
              </a:rPr>
              <a:t>–&gt; </a:t>
            </a:r>
            <a:r>
              <a:rPr lang="en-US" dirty="0" smtClean="0">
                <a:latin typeface="Calibri Light"/>
                <a:cs typeface="Calibri Light"/>
                <a:sym typeface="Wingdings" panose="05000000000000000000" pitchFamily="2" charset="2"/>
              </a:rPr>
              <a:t>p’, q </a:t>
            </a:r>
            <a:r>
              <a:rPr lang="en-US" dirty="0" smtClean="0">
                <a:latin typeface="Calibri Light"/>
                <a:cs typeface="Calibri Light"/>
              </a:rPr>
              <a:t>–</a:t>
            </a:r>
            <a:r>
              <a:rPr lang="el-GR" sz="2900" dirty="0">
                <a:latin typeface="Calibri Light"/>
                <a:cs typeface="Calibri Light"/>
              </a:rPr>
              <a:t>ψ</a:t>
            </a:r>
            <a:r>
              <a:rPr lang="en-US" dirty="0" smtClean="0">
                <a:latin typeface="Calibri Light"/>
                <a:cs typeface="Calibri Light"/>
              </a:rPr>
              <a:t>–&gt; </a:t>
            </a:r>
            <a:r>
              <a:rPr lang="en-US" dirty="0">
                <a:latin typeface="Calibri Light"/>
                <a:cs typeface="Calibri Light"/>
                <a:sym typeface="Wingdings" panose="05000000000000000000" pitchFamily="2" charset="2"/>
              </a:rPr>
              <a:t>q</a:t>
            </a:r>
            <a:r>
              <a:rPr lang="en-US" dirty="0" smtClean="0">
                <a:latin typeface="Calibri Light"/>
                <a:cs typeface="Calibri Light"/>
                <a:sym typeface="Wingdings" panose="05000000000000000000" pitchFamily="2" charset="2"/>
              </a:rPr>
              <a:t>’ </a:t>
            </a:r>
            <a:r>
              <a:rPr lang="en-US" sz="2900" dirty="0" smtClean="0">
                <a:latin typeface="Calibri Light"/>
                <a:cs typeface="Calibri Light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  <a:sym typeface="Symbol" panose="05050102010706020507" pitchFamily="18" charset="2"/>
              </a:rPr>
              <a:t></a:t>
            </a:r>
            <a:r>
              <a:rPr lang="en-US" baseline="-25000" dirty="0" smtClean="0">
                <a:latin typeface="Calibri Light"/>
                <a:cs typeface="Calibri Light"/>
                <a:sym typeface="Symbol" panose="05050102010706020507" pitchFamily="18" charset="2"/>
              </a:rPr>
              <a:t>M </a:t>
            </a:r>
            <a:r>
              <a:rPr lang="en-US" b="1" dirty="0">
                <a:latin typeface="Calibri Light"/>
                <a:cs typeface="Calibri Light"/>
              </a:rPr>
              <a:t>where </a:t>
            </a:r>
            <a:r>
              <a:rPr lang="en-US" b="1" dirty="0">
                <a:solidFill>
                  <a:srgbClr val="3366FF"/>
                </a:solidFill>
                <a:latin typeface="Calibri Light"/>
                <a:cs typeface="Calibri Light"/>
              </a:rPr>
              <a:t>sat(</a:t>
            </a:r>
            <a:r>
              <a:rPr lang="el-GR" sz="2900" b="1" dirty="0">
                <a:solidFill>
                  <a:srgbClr val="3366FF"/>
                </a:solidFill>
                <a:latin typeface="Calibri Light"/>
                <a:cs typeface="Calibri Light"/>
              </a:rPr>
              <a:t>φ</a:t>
            </a:r>
            <a:r>
              <a:rPr lang="en-US" sz="2900" b="1" dirty="0">
                <a:solidFill>
                  <a:srgbClr val="3366FF"/>
                </a:solidFill>
                <a:latin typeface="Calibri Light"/>
                <a:cs typeface="Calibri Light"/>
              </a:rPr>
              <a:t>∧</a:t>
            </a:r>
            <a:r>
              <a:rPr lang="el-GR" sz="2900" b="1" dirty="0">
                <a:solidFill>
                  <a:srgbClr val="3366FF"/>
                </a:solidFill>
                <a:latin typeface="Calibri Light"/>
                <a:cs typeface="Calibri Light"/>
              </a:rPr>
              <a:t>ψ</a:t>
            </a:r>
            <a:r>
              <a:rPr lang="en-US" b="1" dirty="0" smtClean="0">
                <a:solidFill>
                  <a:srgbClr val="3366FF"/>
                </a:solidFill>
                <a:latin typeface="Calibri Light"/>
                <a:cs typeface="Calibri Light"/>
              </a:rPr>
              <a:t>)</a:t>
            </a:r>
            <a:endParaRPr lang="en-US" sz="1500" b="1" dirty="0" smtClean="0">
              <a:solidFill>
                <a:srgbClr val="3366FF"/>
              </a:solidFill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dirty="0" smtClean="0">
                <a:latin typeface="Calibri Light"/>
                <a:cs typeface="Calibri Light"/>
              </a:rPr>
              <a:t>	                </a:t>
            </a:r>
            <a:r>
              <a:rPr lang="en-US" b="1" dirty="0" smtClean="0">
                <a:latin typeface="Calibri Light"/>
                <a:cs typeface="Calibri Light"/>
              </a:rPr>
              <a:t>add</a:t>
            </a:r>
            <a:r>
              <a:rPr lang="en-US" dirty="0" smtClean="0">
                <a:latin typeface="Calibri Light"/>
                <a:cs typeface="Calibri Light"/>
              </a:rPr>
              <a:t> {</a:t>
            </a:r>
            <a:r>
              <a:rPr lang="en-US" dirty="0" err="1" smtClean="0">
                <a:latin typeface="Calibri Light"/>
                <a:cs typeface="Calibri Light"/>
              </a:rPr>
              <a:t>p,q</a:t>
            </a:r>
            <a:r>
              <a:rPr lang="en-US" dirty="0">
                <a:latin typeface="Calibri Light"/>
                <a:cs typeface="Calibri Light"/>
              </a:rPr>
              <a:t>}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b="1" dirty="0" smtClean="0">
                <a:latin typeface="Calibri Light"/>
                <a:cs typeface="Calibri Light"/>
              </a:rPr>
              <a:t>to</a:t>
            </a:r>
            <a:r>
              <a:rPr lang="en-US" dirty="0" smtClean="0">
                <a:latin typeface="Calibri Light"/>
                <a:cs typeface="Calibri Light"/>
              </a:rPr>
              <a:t> D</a:t>
            </a:r>
            <a:endParaRPr lang="en-US" dirty="0" smtClean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	</a:t>
            </a:r>
            <a:endParaRPr lang="en-US" b="1" dirty="0" smtClean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	</a:t>
            </a:r>
            <a:r>
              <a:rPr lang="en-US" b="1" dirty="0" smtClean="0">
                <a:latin typeface="Calibri Light"/>
                <a:cs typeface="Calibri Light"/>
              </a:rPr>
              <a:t>return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dirty="0" smtClean="0">
                <a:latin typeface="Calibri Light"/>
                <a:cs typeface="Calibri Light"/>
                <a:sym typeface="Symbol" panose="05050102010706020507" pitchFamily="18" charset="2"/>
              </a:rPr>
              <a:t></a:t>
            </a:r>
            <a:r>
              <a:rPr lang="en-US" baseline="-25000" dirty="0" smtClean="0">
                <a:latin typeface="Calibri Light"/>
                <a:cs typeface="Calibri Light"/>
                <a:sym typeface="Symbol" panose="05050102010706020507" pitchFamily="18" charset="2"/>
              </a:rPr>
              <a:t>M</a:t>
            </a:r>
            <a:r>
              <a:rPr lang="en-US" dirty="0" smtClean="0">
                <a:latin typeface="Calibri Light"/>
                <a:cs typeface="Calibri Light"/>
                <a:sym typeface="Symbol" panose="05050102010706020507" pitchFamily="18" charset="2"/>
              </a:rPr>
              <a:t> </a:t>
            </a:r>
            <a:r>
              <a:rPr lang="en-US" b="1" dirty="0">
                <a:latin typeface="Calibri Light"/>
                <a:cs typeface="Calibri Light"/>
                <a:sym typeface="Symbol" panose="05050102010706020507" pitchFamily="18" charset="2"/>
              </a:rPr>
              <a:t>=</a:t>
            </a:r>
            <a:r>
              <a:rPr lang="en-US" b="1" dirty="0" smtClean="0">
                <a:latin typeface="Calibri Light"/>
                <a:cs typeface="Calibri Light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alibri Light"/>
                <a:cs typeface="Calibri Light"/>
                <a:sym typeface="Symbol" panose="05050102010706020507" pitchFamily="18" charset="2"/>
              </a:rPr>
              <a:t>Q</a:t>
            </a:r>
            <a:r>
              <a:rPr lang="en-US" sz="3800" dirty="0">
                <a:latin typeface="Calibri Light"/>
                <a:cs typeface="Calibri Light"/>
                <a:sym typeface="Symbol" panose="05050102010706020507" pitchFamily="18" charset="2"/>
              </a:rPr>
              <a:t></a:t>
            </a:r>
            <a:r>
              <a:rPr lang="en-US" dirty="0" smtClean="0">
                <a:latin typeface="Calibri Light"/>
                <a:cs typeface="Calibri Light"/>
                <a:sym typeface="Symbol" panose="05050102010706020507" pitchFamily="18" charset="2"/>
              </a:rPr>
              <a:t>Q \ D</a:t>
            </a:r>
            <a:endParaRPr lang="en-US" dirty="0" smtClean="0">
              <a:latin typeface="Calibri Ligh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56097" y="2191524"/>
            <a:ext cx="514350" cy="5143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56097" y="3037495"/>
            <a:ext cx="514350" cy="5197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27860" y="2191526"/>
            <a:ext cx="514350" cy="5197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p’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27860" y="3037495"/>
            <a:ext cx="514350" cy="51970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26670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distinguishable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6"/>
            <a:endCxn id="8" idx="2"/>
          </p:cNvCxnSpPr>
          <p:nvPr/>
        </p:nvCxnSpPr>
        <p:spPr>
          <a:xfrm>
            <a:off x="3470448" y="3297347"/>
            <a:ext cx="215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6"/>
            <a:endCxn id="7" idx="2"/>
          </p:cNvCxnSpPr>
          <p:nvPr/>
        </p:nvCxnSpPr>
        <p:spPr>
          <a:xfrm>
            <a:off x="3470448" y="2448700"/>
            <a:ext cx="2157413" cy="2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65256" y="21528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φ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59244" y="297709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ψ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7800" y="26670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distinguishable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3213272" y="2705876"/>
            <a:ext cx="0" cy="331619"/>
          </a:xfrm>
          <a:prstGeom prst="straightConnector1">
            <a:avLst/>
          </a:prstGeom>
          <a:ln>
            <a:solidFill>
              <a:srgbClr val="3366FF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5035" y="2705875"/>
            <a:ext cx="0" cy="331619"/>
          </a:xfrm>
          <a:prstGeom prst="straightConnector1">
            <a:avLst/>
          </a:prstGeom>
          <a:ln>
            <a:solidFill>
              <a:srgbClr val="3366FF"/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297" y="2694802"/>
            <a:ext cx="153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sat(</a:t>
            </a:r>
            <a:r>
              <a:rPr lang="el-GR" b="1" dirty="0">
                <a:solidFill>
                  <a:srgbClr val="3366FF"/>
                </a:solidFill>
              </a:rPr>
              <a:t>φ</a:t>
            </a:r>
            <a:r>
              <a:rPr lang="en-US" b="1" dirty="0">
                <a:solidFill>
                  <a:srgbClr val="3366FF"/>
                </a:solidFill>
              </a:rPr>
              <a:t>∧</a:t>
            </a:r>
            <a:r>
              <a:rPr lang="el-GR" b="1" dirty="0">
                <a:solidFill>
                  <a:srgbClr val="3366FF"/>
                </a:solidFill>
              </a:rPr>
              <a:t>ψ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/>
      <p:bldP spid="23" grpId="0"/>
      <p:bldP spid="24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Moore is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5556277" cy="51397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Oval Callout 8"/>
          <p:cNvSpPr/>
          <p:nvPr/>
        </p:nvSpPr>
        <p:spPr>
          <a:xfrm>
            <a:off x="5791200" y="2667000"/>
            <a:ext cx="1428750" cy="380535"/>
          </a:xfrm>
          <a:prstGeom prst="wedgeEllipseCallout">
            <a:avLst>
              <a:gd name="adj1" fmla="val -136434"/>
              <a:gd name="adj2" fmla="val 12754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18 sec</a:t>
            </a:r>
            <a:r>
              <a:rPr lang="en-US" sz="1200" dirty="0"/>
              <a:t> for 15 characters!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5486400"/>
            <a:ext cx="971550" cy="1714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Oval Callout 10"/>
          <p:cNvSpPr/>
          <p:nvPr/>
        </p:nvSpPr>
        <p:spPr>
          <a:xfrm>
            <a:off x="5715000" y="3657600"/>
            <a:ext cx="1428750" cy="400050"/>
          </a:xfrm>
          <a:prstGeom prst="wedgeEllipseCallout">
            <a:avLst>
              <a:gd name="adj1" fmla="val -121268"/>
              <a:gd name="adj2" fmla="val 39731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the </a:t>
            </a:r>
            <a:r>
              <a:rPr lang="en-US" sz="1050" b="1" dirty="0"/>
              <a:t>culprit</a:t>
            </a:r>
            <a:endParaRPr lang="en-US" sz="1050" b="1" dirty="0"/>
          </a:p>
        </p:txBody>
      </p:sp>
      <p:sp>
        <p:nvSpPr>
          <p:cNvPr id="16" name="Oval Callout 15"/>
          <p:cNvSpPr/>
          <p:nvPr/>
        </p:nvSpPr>
        <p:spPr>
          <a:xfrm>
            <a:off x="6705600" y="4343400"/>
            <a:ext cx="1485900" cy="914400"/>
          </a:xfrm>
          <a:prstGeom prst="wedgeEllipseCallout">
            <a:avLst>
              <a:gd name="adj1" fmla="val -90458"/>
              <a:gd name="adj2" fmla="val 12425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should scale up to </a:t>
            </a:r>
            <a:r>
              <a:rPr lang="en-US" sz="1050" b="1" dirty="0"/>
              <a:t>128</a:t>
            </a:r>
            <a:r>
              <a:rPr lang="en-US" sz="1050" dirty="0"/>
              <a:t> characters!</a:t>
            </a:r>
            <a:endParaRPr lang="en-US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5715000" y="5943600"/>
            <a:ext cx="371475" cy="17145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2686050" y="2857500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Hopcroft’s</a:t>
            </a:r>
            <a:r>
              <a:rPr lang="en-US" dirty="0" smtClean="0"/>
              <a:t> algorithm: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885951"/>
            <a:ext cx="6400800" cy="3943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2971800"/>
            <a:ext cx="1371600" cy="1314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5886450" y="2686050"/>
            <a:ext cx="4014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</a:t>
            </a:r>
            <a:endParaRPr lang="en-US" sz="105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3143250" y="25717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Q\F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3657600" y="31432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Oval 9"/>
          <p:cNvSpPr/>
          <p:nvPr/>
        </p:nvSpPr>
        <p:spPr>
          <a:xfrm>
            <a:off x="3657600" y="354330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Oval 10"/>
          <p:cNvSpPr/>
          <p:nvPr/>
        </p:nvSpPr>
        <p:spPr>
          <a:xfrm>
            <a:off x="5715000" y="38290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Oval 11"/>
          <p:cNvSpPr/>
          <p:nvPr/>
        </p:nvSpPr>
        <p:spPr>
          <a:xfrm>
            <a:off x="6515100" y="37147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Oval 12"/>
          <p:cNvSpPr/>
          <p:nvPr/>
        </p:nvSpPr>
        <p:spPr>
          <a:xfrm>
            <a:off x="6457950" y="320040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Oval 13"/>
          <p:cNvSpPr/>
          <p:nvPr/>
        </p:nvSpPr>
        <p:spPr>
          <a:xfrm>
            <a:off x="6115050" y="33718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/>
          <p:cNvSpPr/>
          <p:nvPr/>
        </p:nvSpPr>
        <p:spPr>
          <a:xfrm>
            <a:off x="2971800" y="31432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Oval 15"/>
          <p:cNvSpPr/>
          <p:nvPr/>
        </p:nvSpPr>
        <p:spPr>
          <a:xfrm>
            <a:off x="3028950" y="36004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2" y="155715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Testing (unit, fuzz)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Regex processing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 security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SMT extension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 in progress: </a:t>
            </a:r>
            <a:br>
              <a:rPr lang="en-US" dirty="0" smtClean="0"/>
            </a:br>
            <a:r>
              <a:rPr lang="en-US" dirty="0" smtClean="0"/>
              <a:t>Backend for </a:t>
            </a:r>
            <a:r>
              <a:rPr lang="en-US" i="1" dirty="0" smtClean="0"/>
              <a:t>Monadic </a:t>
            </a:r>
            <a:br>
              <a:rPr lang="en-US" i="1" dirty="0" smtClean="0"/>
            </a:br>
            <a:r>
              <a:rPr lang="en-US" i="1" dirty="0" smtClean="0"/>
              <a:t>Second Order logic over finite sequences</a:t>
            </a:r>
            <a:endParaRPr lang="en-US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pic>
        <p:nvPicPr>
          <p:cNvPr id="1026" name="Picture 2" descr="Pex for fun - Coding Due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8278">
            <a:off x="5798426" y="3368529"/>
            <a:ext cx="3297175" cy="5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8407">
            <a:off x="4587992" y="2142305"/>
            <a:ext cx="255881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s://fbcdn-sphotos-f-a.akamaihd.net/hphotos-ak-ash3/564156_294091813992284_1185759948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8918">
            <a:off x="7891378" y="2778139"/>
            <a:ext cx="1219199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4059">
            <a:off x="3779900" y="4097764"/>
            <a:ext cx="4724399" cy="32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02" y="2824401"/>
            <a:ext cx="2560497" cy="11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0319">
            <a:off x="4161769" y="4021373"/>
            <a:ext cx="2076450" cy="1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148">
            <a:off x="6499670" y="4308952"/>
            <a:ext cx="2073404" cy="121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2120">
            <a:off x="5954606" y="1973109"/>
            <a:ext cx="1951932" cy="127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429250" y="2914650"/>
            <a:ext cx="1485900" cy="1428750"/>
          </a:xfrm>
          <a:prstGeom prst="ellipse">
            <a:avLst/>
          </a:prstGeom>
          <a:ln>
            <a:solidFill>
              <a:srgbClr val="33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Oval 26"/>
          <p:cNvSpPr/>
          <p:nvPr/>
        </p:nvSpPr>
        <p:spPr>
          <a:xfrm>
            <a:off x="5486400" y="2971800"/>
            <a:ext cx="1371600" cy="1314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Oval 43"/>
          <p:cNvSpPr/>
          <p:nvPr/>
        </p:nvSpPr>
        <p:spPr>
          <a:xfrm>
            <a:off x="2686050" y="2857500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Hopcroft’s</a:t>
            </a:r>
            <a:r>
              <a:rPr lang="en-US" dirty="0" smtClean="0"/>
              <a:t> algorithm: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885951"/>
            <a:ext cx="6400800" cy="3943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29050" y="3257550"/>
            <a:ext cx="2628900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00750" y="3494901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4972050" y="297180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cxnSp>
        <p:nvCxnSpPr>
          <p:cNvPr id="21" name="Straight Arrow Connector 20"/>
          <p:cNvCxnSpPr>
            <a:stCxn id="18" idx="7"/>
            <a:endCxn id="19" idx="2"/>
          </p:cNvCxnSpPr>
          <p:nvPr/>
        </p:nvCxnSpPr>
        <p:spPr>
          <a:xfrm flipV="1">
            <a:off x="5861342" y="3800475"/>
            <a:ext cx="653759" cy="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29050" y="3657600"/>
            <a:ext cx="188595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43450" y="348615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sp>
        <p:nvSpPr>
          <p:cNvPr id="41" name="Oval 40"/>
          <p:cNvSpPr/>
          <p:nvPr/>
        </p:nvSpPr>
        <p:spPr>
          <a:xfrm>
            <a:off x="3371850" y="2343150"/>
            <a:ext cx="2686050" cy="23431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TextBox 15"/>
          <p:cNvSpPr txBox="1"/>
          <p:nvPr/>
        </p:nvSpPr>
        <p:spPr>
          <a:xfrm>
            <a:off x="6200775" y="2698501"/>
            <a:ext cx="228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endParaRPr lang="en-US" sz="1050" baseline="-25000" dirty="0"/>
          </a:p>
        </p:txBody>
      </p:sp>
      <p:sp>
        <p:nvSpPr>
          <p:cNvPr id="6" name="Oval 5"/>
          <p:cNvSpPr/>
          <p:nvPr/>
        </p:nvSpPr>
        <p:spPr>
          <a:xfrm>
            <a:off x="3657600" y="31432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Oval 16"/>
          <p:cNvSpPr/>
          <p:nvPr/>
        </p:nvSpPr>
        <p:spPr>
          <a:xfrm>
            <a:off x="3657600" y="354330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Oval 17"/>
          <p:cNvSpPr/>
          <p:nvPr/>
        </p:nvSpPr>
        <p:spPr>
          <a:xfrm>
            <a:off x="5715000" y="38290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Oval 18"/>
          <p:cNvSpPr/>
          <p:nvPr/>
        </p:nvSpPr>
        <p:spPr>
          <a:xfrm>
            <a:off x="6515100" y="37147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Oval 19"/>
          <p:cNvSpPr/>
          <p:nvPr/>
        </p:nvSpPr>
        <p:spPr>
          <a:xfrm>
            <a:off x="6457950" y="320040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Oval 21"/>
          <p:cNvSpPr/>
          <p:nvPr/>
        </p:nvSpPr>
        <p:spPr>
          <a:xfrm>
            <a:off x="6115050" y="33718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Oval 22"/>
          <p:cNvSpPr/>
          <p:nvPr/>
        </p:nvSpPr>
        <p:spPr>
          <a:xfrm>
            <a:off x="2971800" y="31432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Oval 24"/>
          <p:cNvSpPr/>
          <p:nvPr/>
        </p:nvSpPr>
        <p:spPr>
          <a:xfrm>
            <a:off x="3028950" y="36004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4342814" y="2057400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endParaRPr lang="en-US" sz="10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4" grpId="0"/>
      <p:bldP spid="41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2686050" y="2857500"/>
            <a:ext cx="80010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Hopcroft’s</a:t>
            </a:r>
            <a:r>
              <a:rPr lang="en-US" dirty="0" smtClean="0"/>
              <a:t> algorithm: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885951"/>
            <a:ext cx="6400800" cy="3943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2971800"/>
            <a:ext cx="1371600" cy="1314450"/>
          </a:xfrm>
          <a:prstGeom prst="ellipse">
            <a:avLst/>
          </a:prstGeom>
          <a:ln>
            <a:solidFill>
              <a:srgbClr val="33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Oval 15"/>
          <p:cNvSpPr/>
          <p:nvPr/>
        </p:nvSpPr>
        <p:spPr>
          <a:xfrm>
            <a:off x="3543300" y="2857500"/>
            <a:ext cx="80010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17" name="Oval 16"/>
          <p:cNvSpPr/>
          <p:nvPr/>
        </p:nvSpPr>
        <p:spPr>
          <a:xfrm>
            <a:off x="5600700" y="3143250"/>
            <a:ext cx="514350" cy="9715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8" name="Oval 17"/>
          <p:cNvSpPr/>
          <p:nvPr/>
        </p:nvSpPr>
        <p:spPr>
          <a:xfrm>
            <a:off x="6229350" y="3143250"/>
            <a:ext cx="514350" cy="9715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5657850" y="34861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3</a:t>
            </a:r>
            <a:endParaRPr lang="en-US" sz="105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29050" y="331470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2</a:t>
            </a:r>
            <a:endParaRPr lang="en-US" sz="105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857500" y="331470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1</a:t>
            </a:r>
            <a:endParaRPr lang="en-US" sz="105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286500" y="342900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4</a:t>
            </a:r>
            <a:endParaRPr lang="en-US" sz="105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978284" y="2686050"/>
            <a:ext cx="308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endParaRPr lang="en-US" sz="1050" baseline="-25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57500" y="4629150"/>
            <a:ext cx="3429000" cy="742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Keep partitioning with respect to </a:t>
            </a:r>
            <a:r>
              <a:rPr lang="en-US" dirty="0" smtClean="0"/>
              <a:t>B</a:t>
            </a:r>
            <a:endParaRPr lang="en-US" dirty="0"/>
          </a:p>
          <a:p>
            <a:pPr algn="ctr"/>
            <a:r>
              <a:rPr lang="en-US" dirty="0"/>
              <a:t>for every input symbol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29050" y="3257550"/>
            <a:ext cx="2628900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2050" y="297180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endParaRPr lang="en-US" sz="1050" dirty="0"/>
          </a:p>
        </p:txBody>
      </p:sp>
      <p:cxnSp>
        <p:nvCxnSpPr>
          <p:cNvPr id="30" name="Straight Arrow Connector 29"/>
          <p:cNvCxnSpPr>
            <a:endCxn id="32" idx="2"/>
          </p:cNvCxnSpPr>
          <p:nvPr/>
        </p:nvCxnSpPr>
        <p:spPr>
          <a:xfrm>
            <a:off x="3829050" y="3657601"/>
            <a:ext cx="1885950" cy="25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43450" y="348615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endParaRPr lang="en-US" sz="1050" dirty="0"/>
          </a:p>
        </p:txBody>
      </p:sp>
      <p:sp>
        <p:nvSpPr>
          <p:cNvPr id="25" name="Oval 24"/>
          <p:cNvSpPr/>
          <p:nvPr/>
        </p:nvSpPr>
        <p:spPr>
          <a:xfrm>
            <a:off x="3657600" y="31432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Oval 28"/>
          <p:cNvSpPr/>
          <p:nvPr/>
        </p:nvSpPr>
        <p:spPr>
          <a:xfrm>
            <a:off x="3657600" y="354330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Oval 31"/>
          <p:cNvSpPr/>
          <p:nvPr/>
        </p:nvSpPr>
        <p:spPr>
          <a:xfrm>
            <a:off x="5715000" y="38290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Oval 32"/>
          <p:cNvSpPr/>
          <p:nvPr/>
        </p:nvSpPr>
        <p:spPr>
          <a:xfrm>
            <a:off x="6515100" y="37147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Oval 33"/>
          <p:cNvSpPr/>
          <p:nvPr/>
        </p:nvSpPr>
        <p:spPr>
          <a:xfrm>
            <a:off x="6457950" y="320040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Oval 34"/>
          <p:cNvSpPr/>
          <p:nvPr/>
        </p:nvSpPr>
        <p:spPr>
          <a:xfrm>
            <a:off x="6286500" y="33718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Oval 35"/>
          <p:cNvSpPr/>
          <p:nvPr/>
        </p:nvSpPr>
        <p:spPr>
          <a:xfrm>
            <a:off x="2971800" y="31432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Oval 36"/>
          <p:cNvSpPr/>
          <p:nvPr/>
        </p:nvSpPr>
        <p:spPr>
          <a:xfrm>
            <a:off x="3028950" y="3600450"/>
            <a:ext cx="171450" cy="1714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429250" y="2857500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Hopcroft’s</a:t>
            </a:r>
            <a:r>
              <a:rPr lang="en-US" dirty="0" smtClean="0"/>
              <a:t> algorithm: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885951"/>
            <a:ext cx="6400800" cy="3943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800850" y="29146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endParaRPr lang="en-US" sz="1050" baseline="-25000" dirty="0"/>
          </a:p>
        </p:txBody>
      </p:sp>
      <p:sp>
        <p:nvSpPr>
          <p:cNvPr id="19" name="Rounded Rectangle 18"/>
          <p:cNvSpPr/>
          <p:nvPr/>
        </p:nvSpPr>
        <p:spPr>
          <a:xfrm>
            <a:off x="4457700" y="1885950"/>
            <a:ext cx="3429000" cy="742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assume </a:t>
            </a:r>
            <a:r>
              <a:rPr lang="en-US" dirty="0" smtClean="0"/>
              <a:t>we </a:t>
            </a:r>
            <a:r>
              <a:rPr lang="en-US" dirty="0"/>
              <a:t>already split according to 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2"/>
            <a:endCxn id="17" idx="6"/>
          </p:cNvCxnSpPr>
          <p:nvPr/>
        </p:nvCxnSpPr>
        <p:spPr>
          <a:xfrm>
            <a:off x="5429250" y="3503937"/>
            <a:ext cx="15430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3600" y="37147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2</a:t>
            </a:r>
            <a:endParaRPr lang="en-US" sz="105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943600" y="308610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1</a:t>
            </a:r>
            <a:endParaRPr lang="en-US" sz="1050" baseline="-25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429250" y="2857500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4" name="Oval 43"/>
          <p:cNvSpPr/>
          <p:nvPr/>
        </p:nvSpPr>
        <p:spPr>
          <a:xfrm>
            <a:off x="2686050" y="2857500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Hopcroft’s</a:t>
            </a:r>
            <a:r>
              <a:rPr lang="en-US" dirty="0" smtClean="0"/>
              <a:t> algorithm: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885951"/>
            <a:ext cx="6400800" cy="3943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800850" y="29146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endParaRPr lang="en-US" sz="1050" baseline="-25000" dirty="0"/>
          </a:p>
        </p:txBody>
      </p:sp>
      <p:sp>
        <p:nvSpPr>
          <p:cNvPr id="19" name="Rounded Rectangle 18"/>
          <p:cNvSpPr/>
          <p:nvPr/>
        </p:nvSpPr>
        <p:spPr>
          <a:xfrm>
            <a:off x="4457700" y="1885950"/>
            <a:ext cx="3429000" cy="742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assume I already split according to 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29250" y="3503937"/>
            <a:ext cx="15430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3600" y="37147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2</a:t>
            </a:r>
            <a:endParaRPr lang="en-US" sz="105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308610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1</a:t>
            </a:r>
            <a:endParaRPr lang="en-US" sz="1050" baseline="-25000" dirty="0"/>
          </a:p>
        </p:txBody>
      </p:sp>
      <p:sp>
        <p:nvSpPr>
          <p:cNvPr id="27" name="Rounded Rectangle 26"/>
          <p:cNvSpPr/>
          <p:nvPr/>
        </p:nvSpPr>
        <p:spPr>
          <a:xfrm>
            <a:off x="4400550" y="4457700"/>
            <a:ext cx="3429000" cy="742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I need to consider both P</a:t>
            </a:r>
            <a:r>
              <a:rPr lang="en-US" baseline="-25000" dirty="0"/>
              <a:t>1 </a:t>
            </a:r>
            <a:r>
              <a:rPr lang="en-US" dirty="0"/>
              <a:t>and for P</a:t>
            </a:r>
            <a:r>
              <a:rPr lang="en-US" baseline="-25000" dirty="0"/>
              <a:t>2 </a:t>
            </a:r>
            <a:r>
              <a:rPr lang="en-US" dirty="0"/>
              <a:t>future splitting?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429250" y="2857500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4" name="Oval 43"/>
          <p:cNvSpPr/>
          <p:nvPr/>
        </p:nvSpPr>
        <p:spPr>
          <a:xfrm>
            <a:off x="2686050" y="2857500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Hopcroft’s</a:t>
            </a:r>
            <a:r>
              <a:rPr lang="en-US" dirty="0" smtClean="0"/>
              <a:t> algorithm: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885951"/>
            <a:ext cx="6400800" cy="3943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29000" y="3371850"/>
            <a:ext cx="14859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86150" y="262890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4400550" y="365760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4229100" y="320040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800850" y="29146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endParaRPr lang="en-US" sz="1050" baseline="-25000" dirty="0"/>
          </a:p>
        </p:txBody>
      </p:sp>
      <p:sp>
        <p:nvSpPr>
          <p:cNvPr id="19" name="Rounded Rectangle 18"/>
          <p:cNvSpPr/>
          <p:nvPr/>
        </p:nvSpPr>
        <p:spPr>
          <a:xfrm>
            <a:off x="4457700" y="1885950"/>
            <a:ext cx="3429000" cy="742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assume I already split according to 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29250" y="3503937"/>
            <a:ext cx="15430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3600" y="37147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2</a:t>
            </a:r>
            <a:endParaRPr lang="en-US" sz="105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308610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1</a:t>
            </a:r>
            <a:endParaRPr lang="en-US" sz="1050" baseline="-25000" dirty="0"/>
          </a:p>
        </p:txBody>
      </p:sp>
      <p:sp>
        <p:nvSpPr>
          <p:cNvPr id="27" name="Rounded Rectangle 26"/>
          <p:cNvSpPr/>
          <p:nvPr/>
        </p:nvSpPr>
        <p:spPr>
          <a:xfrm>
            <a:off x="4400550" y="4457700"/>
            <a:ext cx="3429000" cy="742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I need to consider both P</a:t>
            </a:r>
            <a:r>
              <a:rPr lang="en-US" baseline="-25000" dirty="0"/>
              <a:t>1 </a:t>
            </a:r>
            <a:r>
              <a:rPr lang="en-US" dirty="0"/>
              <a:t>and for P</a:t>
            </a:r>
            <a:r>
              <a:rPr lang="en-US" baseline="-25000" dirty="0"/>
              <a:t>2 </a:t>
            </a:r>
            <a:r>
              <a:rPr lang="en-US" dirty="0"/>
              <a:t>future splitting?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29000" y="2628900"/>
            <a:ext cx="742950" cy="62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86150" y="3886200"/>
            <a:ext cx="1543050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429250" y="2857500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4" name="Oval 43"/>
          <p:cNvSpPr/>
          <p:nvPr/>
        </p:nvSpPr>
        <p:spPr>
          <a:xfrm>
            <a:off x="2686050" y="2857500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Hopcroft’s</a:t>
            </a:r>
            <a:r>
              <a:rPr lang="en-US" dirty="0" smtClean="0"/>
              <a:t> algorithm: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885951"/>
            <a:ext cx="6400800" cy="3943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29000" y="3371850"/>
            <a:ext cx="2400300" cy="40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3400" y="285750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14325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4286250" y="337185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800850" y="29146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endParaRPr lang="en-US" sz="1050" baseline="-25000" dirty="0"/>
          </a:p>
        </p:txBody>
      </p:sp>
      <p:sp>
        <p:nvSpPr>
          <p:cNvPr id="19" name="Rounded Rectangle 18"/>
          <p:cNvSpPr/>
          <p:nvPr/>
        </p:nvSpPr>
        <p:spPr>
          <a:xfrm>
            <a:off x="4457700" y="1885950"/>
            <a:ext cx="3429000" cy="742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assume I already split according to 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29250" y="3503937"/>
            <a:ext cx="15430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3600" y="37147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2</a:t>
            </a:r>
            <a:endParaRPr lang="en-US" sz="105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308610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1</a:t>
            </a:r>
            <a:endParaRPr lang="en-US" sz="1050" baseline="-25000" dirty="0"/>
          </a:p>
        </p:txBody>
      </p:sp>
      <p:sp>
        <p:nvSpPr>
          <p:cNvPr id="27" name="Rounded Rectangle 26"/>
          <p:cNvSpPr/>
          <p:nvPr/>
        </p:nvSpPr>
        <p:spPr>
          <a:xfrm>
            <a:off x="4400550" y="4457700"/>
            <a:ext cx="3429000" cy="742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I need to consider both P</a:t>
            </a:r>
            <a:r>
              <a:rPr lang="en-US" baseline="-25000" dirty="0"/>
              <a:t>1 </a:t>
            </a:r>
            <a:r>
              <a:rPr lang="en-US" dirty="0"/>
              <a:t>and for P</a:t>
            </a:r>
            <a:r>
              <a:rPr lang="en-US" baseline="-25000" dirty="0"/>
              <a:t>2 </a:t>
            </a:r>
            <a:r>
              <a:rPr lang="en-US" dirty="0"/>
              <a:t>future splitting?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29000" y="3257550"/>
            <a:ext cx="24003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43300" y="3143250"/>
            <a:ext cx="2286000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429250" y="2857500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4" name="Oval 43"/>
          <p:cNvSpPr/>
          <p:nvPr/>
        </p:nvSpPr>
        <p:spPr>
          <a:xfrm>
            <a:off x="2686050" y="2857500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Hopcroft’s</a:t>
            </a:r>
            <a:r>
              <a:rPr lang="en-US" dirty="0" smtClean="0"/>
              <a:t> algorithm: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885951"/>
            <a:ext cx="6400800" cy="3943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29000" y="3771900"/>
            <a:ext cx="2457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3400" y="285750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320040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4629150" y="3486150"/>
            <a:ext cx="51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800850" y="29146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endParaRPr lang="en-US" sz="1050" baseline="-25000" dirty="0"/>
          </a:p>
        </p:txBody>
      </p:sp>
      <p:sp>
        <p:nvSpPr>
          <p:cNvPr id="19" name="Rounded Rectangle 18"/>
          <p:cNvSpPr/>
          <p:nvPr/>
        </p:nvSpPr>
        <p:spPr>
          <a:xfrm>
            <a:off x="4457700" y="1885950"/>
            <a:ext cx="3429000" cy="742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assume I already split according to </a:t>
            </a:r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29250" y="3503937"/>
            <a:ext cx="15430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3600" y="371475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2</a:t>
            </a:r>
            <a:endParaRPr lang="en-US" sz="105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3086100"/>
            <a:ext cx="458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1</a:t>
            </a:r>
            <a:endParaRPr lang="en-US" sz="1050" baseline="-25000" dirty="0"/>
          </a:p>
        </p:txBody>
      </p:sp>
      <p:sp>
        <p:nvSpPr>
          <p:cNvPr id="27" name="Rounded Rectangle 26"/>
          <p:cNvSpPr/>
          <p:nvPr/>
        </p:nvSpPr>
        <p:spPr>
          <a:xfrm>
            <a:off x="4400550" y="4457700"/>
            <a:ext cx="3429000" cy="742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I need to consider both P</a:t>
            </a:r>
            <a:r>
              <a:rPr lang="en-US" baseline="-25000" dirty="0"/>
              <a:t>1 </a:t>
            </a:r>
            <a:r>
              <a:rPr lang="en-US" dirty="0"/>
              <a:t>and for P</a:t>
            </a:r>
            <a:r>
              <a:rPr lang="en-US" baseline="-25000" dirty="0"/>
              <a:t>2 </a:t>
            </a:r>
            <a:r>
              <a:rPr lang="en-US" dirty="0"/>
              <a:t>future splitting?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29000" y="3371850"/>
            <a:ext cx="2457450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43300" y="3143250"/>
            <a:ext cx="2286000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486400" y="5086350"/>
            <a:ext cx="1543050" cy="514350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I ONLY NEED ONE!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86050" y="3600450"/>
            <a:ext cx="15430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Hopcroft’s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67" y="2095031"/>
            <a:ext cx="7855655" cy="356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P := {F, Q\F}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W := {if |F|&lt; |Q\F| then F else Q\F}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b="1" dirty="0">
                <a:latin typeface="Calibri Light"/>
                <a:cs typeface="Calibri Light"/>
              </a:rPr>
              <a:t>while</a:t>
            </a:r>
            <a:r>
              <a:rPr lang="en-US" sz="2000" dirty="0">
                <a:latin typeface="Calibri Light"/>
                <a:cs typeface="Calibri Light"/>
              </a:rPr>
              <a:t> W != { }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	R:=pickFrom(W)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	</a:t>
            </a:r>
            <a:r>
              <a:rPr lang="en-US" sz="2000" b="1" dirty="0" err="1">
                <a:latin typeface="Calibri Light"/>
                <a:cs typeface="Calibri Light"/>
              </a:rPr>
              <a:t>foreach</a:t>
            </a:r>
            <a:r>
              <a:rPr lang="en-US" sz="2000" dirty="0">
                <a:latin typeface="Calibri Light"/>
                <a:cs typeface="Calibri Light"/>
              </a:rPr>
              <a:t> a in </a:t>
            </a:r>
            <a:r>
              <a:rPr lang="el-GR" sz="2000" dirty="0">
                <a:latin typeface="Calibri Light"/>
                <a:cs typeface="Calibri Light"/>
              </a:rPr>
              <a:t>Σ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	</a:t>
            </a:r>
            <a:r>
              <a:rPr lang="en-US" sz="2000" dirty="0" smtClean="0">
                <a:latin typeface="Calibri Light"/>
                <a:cs typeface="Calibri Light"/>
              </a:rPr>
              <a:t>	S </a:t>
            </a:r>
            <a:r>
              <a:rPr lang="en-US" sz="2000" dirty="0">
                <a:latin typeface="Calibri Light"/>
                <a:cs typeface="Calibri Light"/>
              </a:rPr>
              <a:t>:= </a:t>
            </a:r>
            <a:r>
              <a:rPr lang="el-GR" sz="2000" dirty="0">
                <a:latin typeface="Calibri Light"/>
                <a:cs typeface="Calibri Light"/>
              </a:rPr>
              <a:t>δ</a:t>
            </a:r>
            <a:r>
              <a:rPr lang="en-US" sz="2000" baseline="30000" dirty="0">
                <a:latin typeface="Calibri Light"/>
                <a:cs typeface="Calibri Light"/>
              </a:rPr>
              <a:t>-1</a:t>
            </a:r>
            <a:r>
              <a:rPr lang="en-US" sz="2000" dirty="0">
                <a:latin typeface="Calibri Light"/>
                <a:cs typeface="Calibri Light"/>
              </a:rPr>
              <a:t>(</a:t>
            </a:r>
            <a:r>
              <a:rPr lang="en-US" sz="2000" dirty="0" err="1">
                <a:latin typeface="Calibri Light"/>
                <a:cs typeface="Calibri Light"/>
              </a:rPr>
              <a:t>R,a</a:t>
            </a:r>
            <a:r>
              <a:rPr lang="en-US" sz="2000" dirty="0">
                <a:latin typeface="Calibri Light"/>
                <a:cs typeface="Calibri Light"/>
              </a:rPr>
              <a:t>)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b="1" dirty="0">
                <a:latin typeface="Calibri Light"/>
                <a:cs typeface="Calibri Light"/>
              </a:rPr>
              <a:t>		 </a:t>
            </a:r>
            <a:r>
              <a:rPr lang="en-US" sz="2000" b="1" dirty="0" smtClean="0">
                <a:latin typeface="Calibri Light"/>
                <a:cs typeface="Calibri Light"/>
              </a:rPr>
              <a:t>while </a:t>
            </a:r>
            <a:r>
              <a:rPr lang="en-US" sz="2000" dirty="0">
                <a:latin typeface="Calibri Light"/>
                <a:cs typeface="Calibri Light"/>
              </a:rPr>
              <a:t>∃ T ∈ P.  T∩S ≠ {} ∧ T \S ≠ {}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		 	</a:t>
            </a:r>
            <a:r>
              <a:rPr lang="en-US" sz="2000" dirty="0" smtClean="0">
                <a:latin typeface="Calibri Light"/>
                <a:cs typeface="Calibri Light"/>
              </a:rPr>
              <a:t>P,W </a:t>
            </a:r>
            <a:r>
              <a:rPr lang="en-US" sz="2000" dirty="0">
                <a:latin typeface="Calibri Light"/>
                <a:cs typeface="Calibri Light"/>
              </a:rPr>
              <a:t>:= split(P, P∩S , P\S)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b="1" dirty="0">
                <a:latin typeface="Calibri Light"/>
                <a:cs typeface="Calibri Light"/>
              </a:rPr>
              <a:t>return</a:t>
            </a:r>
            <a:r>
              <a:rPr lang="en-US" sz="2000" dirty="0">
                <a:latin typeface="Calibri Light"/>
                <a:cs typeface="Calibri Light"/>
              </a:rPr>
              <a:t> </a:t>
            </a:r>
            <a:r>
              <a:rPr lang="en-US" sz="2000" dirty="0" smtClean="0">
                <a:latin typeface="Calibri Light"/>
                <a:cs typeface="Calibri Light"/>
                <a:sym typeface="Symbol" panose="05050102010706020507" pitchFamily="18" charset="2"/>
              </a:rPr>
              <a:t>collapse states according to P</a:t>
            </a:r>
            <a:endParaRPr lang="en-US" sz="2000" dirty="0">
              <a:latin typeface="Calibri Ligh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33800" y="3048000"/>
            <a:ext cx="1628422" cy="8584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 n</a:t>
            </a:r>
            <a:r>
              <a:rPr lang="en-US" sz="1600" baseline="30000" dirty="0"/>
              <a:t> </a:t>
            </a:r>
            <a:r>
              <a:rPr lang="en-US" sz="1600" dirty="0"/>
              <a:t>iterations</a:t>
            </a:r>
            <a:endParaRPr lang="en-US" sz="1600" dirty="0"/>
          </a:p>
          <a:p>
            <a:pPr algn="ctr"/>
            <a:r>
              <a:rPr lang="en-US" sz="1600" dirty="0"/>
              <a:t>O</a:t>
            </a:r>
            <a:r>
              <a:rPr lang="en-US" sz="1600" dirty="0" smtClean="0"/>
              <a:t>(|</a:t>
            </a:r>
            <a:r>
              <a:rPr lang="en-US" sz="1600" dirty="0" smtClean="0">
                <a:sym typeface="Symbol" panose="05050102010706020507" pitchFamily="18" charset="2"/>
              </a:rPr>
              <a:t>|</a:t>
            </a:r>
            <a:r>
              <a:rPr lang="en-US" sz="1600" dirty="0" smtClean="0"/>
              <a:t>n </a:t>
            </a:r>
            <a:r>
              <a:rPr lang="en-US" sz="1600" dirty="0"/>
              <a:t>log n)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234115" y="3581093"/>
            <a:ext cx="1890085" cy="3429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Finitize</a:t>
            </a:r>
            <a:r>
              <a:rPr lang="en-US" dirty="0" smtClean="0"/>
              <a:t> the alphabet using </a:t>
            </a:r>
            <a:r>
              <a:rPr lang="en-US" dirty="0" err="1" smtClean="0"/>
              <a:t>minterms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00350" y="2343150"/>
            <a:ext cx="1600200" cy="14287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Oval 8"/>
          <p:cNvSpPr/>
          <p:nvPr/>
        </p:nvSpPr>
        <p:spPr>
          <a:xfrm>
            <a:off x="1943100" y="2155031"/>
            <a:ext cx="1600200" cy="14287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Oval 9"/>
          <p:cNvSpPr/>
          <p:nvPr/>
        </p:nvSpPr>
        <p:spPr>
          <a:xfrm>
            <a:off x="2228850" y="2818211"/>
            <a:ext cx="1600200" cy="133829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1565522" y="2204651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φ</a:t>
            </a:r>
            <a:r>
              <a:rPr lang="en-US" sz="1600" baseline="-25000" dirty="0"/>
              <a:t>1</a:t>
            </a:r>
            <a:endParaRPr lang="en-US" sz="16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86620" y="2239806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φ</a:t>
            </a:r>
            <a:r>
              <a:rPr lang="en-US" sz="1600" baseline="-25000" dirty="0"/>
              <a:t>2</a:t>
            </a:r>
            <a:endParaRPr lang="en-US" sz="16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14525" y="3807605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φ</a:t>
            </a:r>
            <a:r>
              <a:rPr lang="en-US" sz="1600" baseline="-25000" dirty="0"/>
              <a:t>3</a:t>
            </a:r>
            <a:endParaRPr lang="en-US" sz="16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79518" y="3732431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3366FF"/>
                </a:solidFill>
              </a:rPr>
              <a:t>φ</a:t>
            </a:r>
            <a:r>
              <a:rPr lang="en-US" sz="1600" dirty="0">
                <a:solidFill>
                  <a:srgbClr val="3366FF"/>
                </a:solidFill>
              </a:rPr>
              <a:t>‘</a:t>
            </a:r>
            <a:r>
              <a:rPr lang="en-US" sz="1600" baseline="-25000" dirty="0">
                <a:solidFill>
                  <a:srgbClr val="3366FF"/>
                </a:solidFill>
              </a:rPr>
              <a:t>7</a:t>
            </a:r>
            <a:endParaRPr lang="en-US" sz="1600" baseline="-25000" dirty="0">
              <a:solidFill>
                <a:srgbClr val="3366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7425" y="3154770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3366FF"/>
                </a:solidFill>
              </a:rPr>
              <a:t>φ</a:t>
            </a:r>
            <a:r>
              <a:rPr lang="en-US" sz="1600" dirty="0">
                <a:solidFill>
                  <a:srgbClr val="3366FF"/>
                </a:solidFill>
              </a:rPr>
              <a:t>'</a:t>
            </a:r>
            <a:r>
              <a:rPr lang="en-US" sz="1600" baseline="-25000" dirty="0">
                <a:solidFill>
                  <a:srgbClr val="3366FF"/>
                </a:solidFill>
              </a:rPr>
              <a:t>3</a:t>
            </a:r>
            <a:endParaRPr lang="en-US" sz="1600" baseline="-25000" dirty="0">
              <a:solidFill>
                <a:srgbClr val="33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21359" y="2491592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3366FF"/>
                </a:solidFill>
              </a:rPr>
              <a:t>φ</a:t>
            </a:r>
            <a:r>
              <a:rPr lang="en-US" sz="1600" dirty="0">
                <a:solidFill>
                  <a:srgbClr val="3366FF"/>
                </a:solidFill>
              </a:rPr>
              <a:t>‘</a:t>
            </a:r>
            <a:r>
              <a:rPr lang="en-US" sz="1600" baseline="-25000" dirty="0">
                <a:solidFill>
                  <a:srgbClr val="3366FF"/>
                </a:solidFill>
              </a:rPr>
              <a:t>1</a:t>
            </a:r>
            <a:endParaRPr lang="en-US" sz="1600" baseline="-25000" dirty="0">
              <a:solidFill>
                <a:srgbClr val="3366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1712" y="3002758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3366FF"/>
                </a:solidFill>
              </a:rPr>
              <a:t>φ</a:t>
            </a:r>
            <a:r>
              <a:rPr lang="en-US" sz="1600" dirty="0">
                <a:solidFill>
                  <a:srgbClr val="3366FF"/>
                </a:solidFill>
              </a:rPr>
              <a:t>‘</a:t>
            </a:r>
            <a:r>
              <a:rPr lang="en-US" sz="1600" baseline="-25000" dirty="0">
                <a:solidFill>
                  <a:srgbClr val="3366FF"/>
                </a:solidFill>
              </a:rPr>
              <a:t>4</a:t>
            </a:r>
            <a:endParaRPr lang="en-US" sz="1600" baseline="-25000" dirty="0">
              <a:solidFill>
                <a:srgbClr val="3366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4650" y="2500382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3366FF"/>
                </a:solidFill>
              </a:rPr>
              <a:t>φ</a:t>
            </a:r>
            <a:r>
              <a:rPr lang="en-US" sz="1600" dirty="0">
                <a:solidFill>
                  <a:srgbClr val="3366FF"/>
                </a:solidFill>
              </a:rPr>
              <a:t>‘</a:t>
            </a:r>
            <a:r>
              <a:rPr lang="en-US" sz="1600" baseline="-25000" dirty="0">
                <a:solidFill>
                  <a:srgbClr val="3366FF"/>
                </a:solidFill>
              </a:rPr>
              <a:t>2</a:t>
            </a:r>
            <a:endParaRPr lang="en-US" sz="1600" baseline="-25000" dirty="0">
              <a:solidFill>
                <a:srgbClr val="33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5861" y="2742950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3366FF"/>
                </a:solidFill>
              </a:rPr>
              <a:t>φ</a:t>
            </a:r>
            <a:r>
              <a:rPr lang="en-US" sz="1600" dirty="0">
                <a:solidFill>
                  <a:srgbClr val="3366FF"/>
                </a:solidFill>
              </a:rPr>
              <a:t>‘</a:t>
            </a:r>
            <a:r>
              <a:rPr lang="en-US" sz="1600" baseline="-25000" dirty="0">
                <a:solidFill>
                  <a:srgbClr val="3366FF"/>
                </a:solidFill>
              </a:rPr>
              <a:t>5</a:t>
            </a:r>
            <a:endParaRPr lang="en-US" sz="1600" baseline="-25000" dirty="0">
              <a:solidFill>
                <a:srgbClr val="3366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6869" y="3343744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3366FF"/>
                </a:solidFill>
              </a:rPr>
              <a:t>φ</a:t>
            </a:r>
            <a:r>
              <a:rPr lang="en-US" sz="1600" dirty="0">
                <a:solidFill>
                  <a:srgbClr val="3366FF"/>
                </a:solidFill>
              </a:rPr>
              <a:t>‘</a:t>
            </a:r>
            <a:r>
              <a:rPr lang="en-US" sz="1600" baseline="-25000" dirty="0">
                <a:solidFill>
                  <a:srgbClr val="3366FF"/>
                </a:solidFill>
              </a:rPr>
              <a:t>6</a:t>
            </a:r>
            <a:endParaRPr lang="en-US" sz="1600" baseline="-25000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00550" y="2857500"/>
            <a:ext cx="628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3366FF"/>
                </a:solidFill>
              </a:rPr>
              <a:t>φ</a:t>
            </a:r>
            <a:r>
              <a:rPr lang="en-US" sz="1600" dirty="0">
                <a:solidFill>
                  <a:srgbClr val="3366FF"/>
                </a:solidFill>
              </a:rPr>
              <a:t>‘</a:t>
            </a:r>
            <a:r>
              <a:rPr lang="en-US" sz="1600" baseline="-25000" dirty="0">
                <a:solidFill>
                  <a:srgbClr val="3366FF"/>
                </a:solidFill>
              </a:rPr>
              <a:t>8</a:t>
            </a:r>
            <a:endParaRPr lang="en-US" sz="1600" baseline="-25000" dirty="0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5069" y="3958637"/>
            <a:ext cx="3762602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90204" pitchFamily="34" charset="0"/>
                <a:cs typeface="Arial" panose="020B0604020202090204" pitchFamily="34" charset="0"/>
              </a:rPr>
              <a:t>Predicates:</a:t>
            </a:r>
            <a:endParaRPr lang="en-US" sz="15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sz="1500" dirty="0">
                <a:latin typeface="Arial" panose="020B0604020202090204" pitchFamily="34" charset="0"/>
                <a:cs typeface="Arial" panose="020B0604020202090204" pitchFamily="34" charset="0"/>
              </a:rPr>
              <a:t>	{x&gt;5, x&lt;10, x=3}</a:t>
            </a:r>
            <a:endParaRPr lang="en-US" sz="15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sz="15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sz="1500" dirty="0" err="1">
                <a:latin typeface="Arial" panose="020B0604020202090204" pitchFamily="34" charset="0"/>
                <a:cs typeface="Arial" panose="020B0604020202090204" pitchFamily="34" charset="0"/>
              </a:rPr>
              <a:t>Minterms</a:t>
            </a:r>
            <a:r>
              <a:rPr lang="en-US" sz="1500" dirty="0">
                <a:latin typeface="Arial" panose="020B0604020202090204" pitchFamily="34" charset="0"/>
                <a:cs typeface="Arial" panose="020B0604020202090204" pitchFamily="34" charset="0"/>
              </a:rPr>
              <a:t>:</a:t>
            </a:r>
            <a:endParaRPr lang="en-US" sz="15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sz="1500" dirty="0">
                <a:latin typeface="Arial" panose="020B0604020202090204" pitchFamily="34" charset="0"/>
                <a:cs typeface="Arial" panose="020B0604020202090204" pitchFamily="34" charset="0"/>
              </a:rPr>
              <a:t>	{x=3, x≤5, 5&lt;x&lt;10, x≥10}</a:t>
            </a:r>
            <a:endParaRPr lang="en-US" sz="15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</a:t>
            </a:r>
            <a:r>
              <a:rPr lang="en-US" dirty="0" err="1" smtClean="0"/>
              <a:t>Hopcroft’s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P := {F, Q\F}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W := {if |F|&lt; |Q\F| then F else Q\F}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b="1" dirty="0">
                <a:latin typeface="Calibri Light"/>
                <a:cs typeface="Calibri Light"/>
              </a:rPr>
              <a:t>while</a:t>
            </a:r>
            <a:r>
              <a:rPr lang="en-US" sz="2000" dirty="0">
                <a:latin typeface="Calibri Light"/>
                <a:cs typeface="Calibri Light"/>
              </a:rPr>
              <a:t> W ≠ {}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	R:=pickFrom(W)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libri Light"/>
                <a:cs typeface="Calibri Light"/>
              </a:rPr>
              <a:t>	</a:t>
            </a:r>
            <a:r>
              <a:rPr lang="en-US" sz="2000" b="1" dirty="0" err="1">
                <a:solidFill>
                  <a:schemeClr val="accent1"/>
                </a:solidFill>
                <a:latin typeface="Calibri Light"/>
                <a:cs typeface="Calibri Light"/>
              </a:rPr>
              <a:t>foreach</a:t>
            </a:r>
            <a:r>
              <a:rPr lang="en-US" sz="2000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lang="el-GR" sz="2000" dirty="0">
                <a:solidFill>
                  <a:schemeClr val="accent1"/>
                </a:solidFill>
                <a:latin typeface="Calibri Light"/>
                <a:cs typeface="Calibri Light"/>
              </a:rPr>
              <a:t>φ</a:t>
            </a:r>
            <a:r>
              <a:rPr lang="en-US" sz="2000" dirty="0">
                <a:solidFill>
                  <a:schemeClr val="accent1"/>
                </a:solidFill>
                <a:latin typeface="Calibri Light"/>
                <a:cs typeface="Calibri Light"/>
              </a:rPr>
              <a:t> in </a:t>
            </a:r>
            <a:r>
              <a:rPr lang="en-US" sz="2000" dirty="0" smtClean="0">
                <a:solidFill>
                  <a:schemeClr val="accent1"/>
                </a:solidFill>
                <a:latin typeface="Calibri Light"/>
                <a:cs typeface="Calibri Light"/>
              </a:rPr>
              <a:t>Minterms(M)</a:t>
            </a:r>
            <a:endParaRPr lang="en-US" sz="2000" dirty="0">
              <a:solidFill>
                <a:schemeClr val="accent1"/>
              </a:solidFill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		</a:t>
            </a:r>
            <a:r>
              <a:rPr lang="en-US" sz="2000" dirty="0" smtClean="0">
                <a:latin typeface="Calibri Light"/>
                <a:cs typeface="Calibri Light"/>
              </a:rPr>
              <a:t>S </a:t>
            </a:r>
            <a:r>
              <a:rPr lang="en-US" sz="2000" dirty="0">
                <a:latin typeface="Calibri Light"/>
                <a:cs typeface="Calibri Light"/>
              </a:rPr>
              <a:t>:= </a:t>
            </a:r>
            <a:r>
              <a:rPr lang="el-GR" sz="2000" dirty="0">
                <a:latin typeface="Calibri Light"/>
                <a:cs typeface="Calibri Light"/>
              </a:rPr>
              <a:t>δ</a:t>
            </a:r>
            <a:r>
              <a:rPr lang="en-US" sz="2000" baseline="30000" dirty="0">
                <a:latin typeface="Calibri Light"/>
                <a:cs typeface="Calibri Light"/>
              </a:rPr>
              <a:t>-1</a:t>
            </a:r>
            <a:r>
              <a:rPr lang="en-US" sz="2000" dirty="0">
                <a:latin typeface="Calibri Light"/>
                <a:cs typeface="Calibri Light"/>
              </a:rPr>
              <a:t>(R,</a:t>
            </a:r>
            <a:r>
              <a:rPr lang="el-GR" sz="20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000" dirty="0">
                <a:solidFill>
                  <a:srgbClr val="C00000"/>
                </a:solidFill>
                <a:latin typeface="Calibri Light"/>
                <a:cs typeface="Calibri Light"/>
              </a:rPr>
              <a:t>φ</a:t>
            </a:r>
            <a:r>
              <a:rPr lang="en-US" sz="2000" dirty="0">
                <a:latin typeface="Calibri Light"/>
                <a:cs typeface="Calibri Light"/>
              </a:rPr>
              <a:t>)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b="1" dirty="0">
                <a:latin typeface="Calibri Light"/>
                <a:cs typeface="Calibri Light"/>
              </a:rPr>
              <a:t>		 </a:t>
            </a:r>
            <a:r>
              <a:rPr lang="en-US" sz="2000" b="1" dirty="0" smtClean="0">
                <a:latin typeface="Calibri Light"/>
                <a:cs typeface="Calibri Light"/>
              </a:rPr>
              <a:t>while </a:t>
            </a:r>
            <a:r>
              <a:rPr lang="en-US" sz="2000" dirty="0">
                <a:latin typeface="Calibri Light"/>
                <a:cs typeface="Calibri Light"/>
              </a:rPr>
              <a:t>∃ </a:t>
            </a:r>
            <a:r>
              <a:rPr lang="en-US" sz="2000" dirty="0" smtClean="0">
                <a:latin typeface="Calibri Light"/>
                <a:cs typeface="Calibri Light"/>
              </a:rPr>
              <a:t>B </a:t>
            </a:r>
            <a:r>
              <a:rPr lang="en-US" sz="2000" dirty="0">
                <a:latin typeface="Calibri Light"/>
                <a:cs typeface="Calibri Light"/>
              </a:rPr>
              <a:t>∈ </a:t>
            </a:r>
            <a:r>
              <a:rPr lang="en-US" sz="2000" dirty="0" smtClean="0">
                <a:latin typeface="Calibri Light"/>
                <a:cs typeface="Calibri Light"/>
              </a:rPr>
              <a:t>P:  B∩</a:t>
            </a:r>
            <a:r>
              <a:rPr lang="en-US" sz="2000" dirty="0">
                <a:latin typeface="Calibri Light"/>
                <a:cs typeface="Calibri Light"/>
              </a:rPr>
              <a:t>S ≠ </a:t>
            </a:r>
            <a:r>
              <a:rPr lang="en-US" sz="2000" dirty="0" smtClean="0">
                <a:latin typeface="Calibri Light"/>
                <a:cs typeface="Calibri Light"/>
                <a:sym typeface="Symbol" panose="05050102010706020507" pitchFamily="18" charset="2"/>
              </a:rPr>
              <a:t></a:t>
            </a:r>
            <a:r>
              <a:rPr lang="en-US" sz="2000" dirty="0" smtClean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∧ </a:t>
            </a:r>
            <a:r>
              <a:rPr lang="en-US" sz="2000" dirty="0" smtClean="0">
                <a:latin typeface="Calibri Light"/>
                <a:cs typeface="Calibri Light"/>
              </a:rPr>
              <a:t>B\S </a:t>
            </a:r>
            <a:r>
              <a:rPr lang="en-US" sz="2000" dirty="0">
                <a:latin typeface="Calibri Light"/>
                <a:cs typeface="Calibri Light"/>
              </a:rPr>
              <a:t>≠ </a:t>
            </a:r>
            <a:r>
              <a:rPr lang="en-US" sz="2000" dirty="0">
                <a:latin typeface="Calibri Light"/>
                <a:cs typeface="Calibri Light"/>
                <a:sym typeface="Symbol" panose="05050102010706020507" pitchFamily="18" charset="2"/>
              </a:rPr>
              <a:t>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latin typeface="Calibri Light"/>
                <a:cs typeface="Calibri Light"/>
              </a:rPr>
              <a:t>	 		</a:t>
            </a:r>
            <a:r>
              <a:rPr lang="en-US" sz="2000" dirty="0" smtClean="0">
                <a:latin typeface="Calibri Light"/>
                <a:cs typeface="Calibri Light"/>
              </a:rPr>
              <a:t>P,W </a:t>
            </a:r>
            <a:r>
              <a:rPr lang="en-US" sz="2000" dirty="0">
                <a:latin typeface="Calibri Light"/>
                <a:cs typeface="Calibri Light"/>
              </a:rPr>
              <a:t>:= split(P, P∩S , P\S)</a:t>
            </a:r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b="1" dirty="0">
                <a:latin typeface="Calibri Light"/>
                <a:cs typeface="Calibri Light"/>
              </a:rPr>
              <a:t>return</a:t>
            </a:r>
            <a:r>
              <a:rPr lang="en-US" sz="20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  <a:sym typeface="Symbol" panose="05050102010706020507" pitchFamily="18" charset="2"/>
              </a:rPr>
              <a:t>collapse states according to P</a:t>
            </a:r>
            <a:endParaRPr lang="en-US" sz="2000" dirty="0">
              <a:latin typeface="Calibri Light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43400" y="2590800"/>
            <a:ext cx="2262962" cy="7111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Exponentially many </a:t>
            </a:r>
            <a:r>
              <a:rPr lang="en-US" sz="1600" dirty="0" err="1"/>
              <a:t>minterms</a:t>
            </a:r>
            <a:r>
              <a:rPr lang="en-US" sz="1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SFA Application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Regexes in parameterized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77726" cy="115503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Rex</a:t>
            </a:r>
            <a:r>
              <a:rPr lang="en-US" dirty="0" smtClean="0"/>
              <a:t> component in </a:t>
            </a:r>
            <a:r>
              <a:rPr lang="en-US" dirty="0" err="1" smtClean="0"/>
              <a:t>Pex</a:t>
            </a:r>
            <a:endParaRPr lang="en-US" dirty="0" smtClean="0"/>
          </a:p>
          <a:p>
            <a:r>
              <a:rPr lang="en-US" dirty="0" smtClean="0"/>
              <a:t>Generate values for </a:t>
            </a:r>
            <a:r>
              <a:rPr lang="en-US" i="1" dirty="0" smtClean="0"/>
              <a:t>s</a:t>
            </a:r>
            <a:r>
              <a:rPr lang="en-US" dirty="0" smtClean="0"/>
              <a:t> that reach the return branches</a:t>
            </a:r>
            <a:endParaRPr lang="en-US" dirty="0" smtClean="0"/>
          </a:p>
          <a:p>
            <a:pPr lvl="1"/>
            <a:r>
              <a:rPr lang="en-US" i="1" dirty="0" smtClean="0"/>
              <a:t>s</a:t>
            </a:r>
            <a:r>
              <a:rPr lang="en-US" dirty="0" smtClean="0"/>
              <a:t> is a string of </a:t>
            </a:r>
            <a:r>
              <a:rPr lang="en-US" i="1" dirty="0" smtClean="0"/>
              <a:t>Unicode </a:t>
            </a:r>
            <a:r>
              <a:rPr lang="en-US" dirty="0" smtClean="0"/>
              <a:t>characters (16-bit bit-vectors)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F2AD-C964-4DBD-A901-6BFC5C3F2DB6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7358" y="2907632"/>
            <a:ext cx="8133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 smtClean="0">
                <a:latin typeface="Consolas"/>
              </a:rPr>
              <a:t>IsValidEmail</a:t>
            </a:r>
            <a:r>
              <a:rPr lang="en-US" sz="1400" dirty="0" smtClean="0"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US" sz="1400" dirty="0" smtClean="0">
                <a:latin typeface="Consolas"/>
              </a:rPr>
              <a:t>s)</a:t>
            </a:r>
            <a:endParaRPr lang="en-US" sz="1400" dirty="0" smtClean="0"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400" dirty="0" smtClean="0">
                <a:latin typeface="Consolas"/>
              </a:rPr>
              <a:t>{</a:t>
            </a:r>
            <a:endParaRPr lang="en-US" sz="1400" dirty="0" smtClean="0">
              <a:latin typeface="Consolas"/>
            </a:endParaRPr>
          </a:p>
          <a:p>
            <a:r>
              <a:rPr lang="sv-SE" sz="1400" dirty="0" smtClean="0">
                <a:solidFill>
                  <a:srgbClr val="0000FF"/>
                </a:solidFill>
                <a:latin typeface="Consolas"/>
              </a:rPr>
              <a:t>            string </a:t>
            </a:r>
            <a:r>
              <a:rPr lang="sv-SE" sz="1400" dirty="0" smtClean="0">
                <a:latin typeface="Consolas"/>
              </a:rPr>
              <a:t>r1 =</a:t>
            </a:r>
            <a:r>
              <a:rPr lang="sv-S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sv-SE" sz="1400" dirty="0" smtClean="0">
                <a:solidFill>
                  <a:srgbClr val="A31515"/>
                </a:solidFill>
                <a:latin typeface="Consolas"/>
              </a:rPr>
              <a:t>@"^[A-Za-z0-9]+@(([A-Za-z0-9\-])+\.)+([A-Za-z\-])+$"</a:t>
            </a:r>
            <a:r>
              <a:rPr lang="sv-SE" sz="1400" dirty="0" smtClean="0">
                <a:latin typeface="Consolas"/>
              </a:rPr>
              <a:t>;</a:t>
            </a:r>
            <a:endParaRPr lang="sv-SE" sz="1400" dirty="0" smtClean="0">
              <a:latin typeface="Consolas"/>
            </a:endParaRPr>
          </a:p>
          <a:p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US" sz="1400" dirty="0" smtClean="0">
                <a:latin typeface="Consolas"/>
              </a:rPr>
              <a:t>r2 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@"^\d.*$"</a:t>
            </a:r>
            <a:r>
              <a:rPr lang="en-US" sz="1400" dirty="0" smtClean="0">
                <a:latin typeface="Consolas"/>
              </a:rPr>
              <a:t>;</a:t>
            </a:r>
            <a:endParaRPr lang="en-US" sz="1400" dirty="0" smtClean="0">
              <a:latin typeface="Consolas"/>
            </a:endParaRPr>
          </a:p>
          <a:p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if </a:t>
            </a:r>
            <a:r>
              <a:rPr lang="en-US" sz="1400" dirty="0" smtClean="0">
                <a:latin typeface="Consolas"/>
              </a:rPr>
              <a:t>(</a:t>
            </a:r>
            <a:r>
              <a:rPr lang="en-US" sz="1400" dirty="0" err="1" smtClean="0">
                <a:latin typeface="Consolas"/>
              </a:rPr>
              <a:t>System.Text.RegularExpressions.Regex.IsMatch</a:t>
            </a:r>
            <a:r>
              <a:rPr lang="en-US" sz="1400" dirty="0" smtClean="0">
                <a:latin typeface="Consolas"/>
              </a:rPr>
              <a:t>(s, r1))</a:t>
            </a:r>
            <a:endParaRPr lang="en-US" sz="1400" dirty="0" smtClean="0"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if </a:t>
            </a:r>
            <a:r>
              <a:rPr lang="en-US" sz="1400" dirty="0" smtClean="0">
                <a:latin typeface="Consolas"/>
              </a:rPr>
              <a:t>(</a:t>
            </a:r>
            <a:r>
              <a:rPr lang="en-US" sz="1400" dirty="0" err="1" smtClean="0">
                <a:latin typeface="Consolas"/>
              </a:rPr>
              <a:t>System.Text.RegularExpressions.Regex.IsMatch</a:t>
            </a:r>
            <a:r>
              <a:rPr lang="en-US" sz="1400" dirty="0" smtClean="0">
                <a:latin typeface="Consolas"/>
              </a:rPr>
              <a:t>(s, r2))</a:t>
            </a:r>
            <a:endParaRPr lang="en-US" sz="1400" dirty="0" smtClean="0"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 return false</a:t>
            </a:r>
            <a:r>
              <a:rPr lang="en-US" sz="1400" dirty="0" smtClean="0">
                <a:latin typeface="Consolas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//branch 1</a:t>
            </a:r>
            <a:endParaRPr lang="en-US" sz="14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 return true</a:t>
            </a:r>
            <a:r>
              <a:rPr lang="en-US" sz="1400" dirty="0" smtClean="0">
                <a:latin typeface="Consolas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//branch 2</a:t>
            </a:r>
            <a:endParaRPr lang="en-US" sz="14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return false</a:t>
            </a:r>
            <a:r>
              <a:rPr lang="en-US" sz="1400" dirty="0" smtClean="0">
                <a:latin typeface="Consolas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//branch 3</a:t>
            </a:r>
            <a:endParaRPr lang="en-US" sz="14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en-US" sz="1400" dirty="0" smtClean="0">
                <a:latin typeface="Consolas"/>
              </a:rPr>
              <a:t>}</a:t>
            </a:r>
            <a:endParaRPr lang="en-US" sz="1400" dirty="0" smtClean="0">
              <a:latin typeface="Consolas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173580" y="4387517"/>
            <a:ext cx="3958389" cy="517357"/>
          </a:xfrm>
          <a:prstGeom prst="borderCallout1">
            <a:avLst>
              <a:gd name="adj1" fmla="val 35029"/>
              <a:gd name="adj2" fmla="val -430"/>
              <a:gd name="adj3" fmla="val 8146"/>
              <a:gd name="adj4" fmla="val -17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Solve</a:t>
            </a:r>
            <a:r>
              <a:rPr lang="en-US" dirty="0" smtClean="0">
                <a:solidFill>
                  <a:sysClr val="windowText" lastClr="000000"/>
                </a:solidFill>
              </a:rPr>
              <a:t>: </a:t>
            </a:r>
            <a:r>
              <a:rPr lang="en-US" dirty="0" err="1" smtClean="0">
                <a:solidFill>
                  <a:sysClr val="windowText" lastClr="000000"/>
                </a:solidFill>
              </a:rPr>
              <a:t>s</a:t>
            </a:r>
            <a:r>
              <a:rPr lang="en-US" dirty="0" err="1" smtClean="0">
                <a:solidFill>
                  <a:sysClr val="windowText" lastClr="000000"/>
                </a:solidFill>
                <a:sym typeface="Symbol"/>
              </a:rPr>
              <a:t></a:t>
            </a:r>
            <a:r>
              <a:rPr lang="en-US" dirty="0" err="1" smtClean="0">
                <a:solidFill>
                  <a:sysClr val="windowText" lastClr="000000"/>
                </a:solidFill>
              </a:rPr>
              <a:t>L</a:t>
            </a:r>
            <a:r>
              <a:rPr lang="en-US" dirty="0" smtClean="0">
                <a:solidFill>
                  <a:sysClr val="windowText" lastClr="000000"/>
                </a:solidFill>
              </a:rPr>
              <a:t>(r1)</a:t>
            </a:r>
            <a:r>
              <a:rPr lang="en-US" dirty="0" smtClean="0">
                <a:solidFill>
                  <a:sysClr val="windowText" lastClr="000000"/>
                </a:solidFill>
                <a:sym typeface="Symbol"/>
              </a:rPr>
              <a:t></a:t>
            </a:r>
            <a:r>
              <a:rPr lang="en-US" dirty="0" smtClean="0">
                <a:solidFill>
                  <a:sysClr val="windowText" lastClr="000000"/>
                </a:solidFill>
              </a:rPr>
              <a:t>L(r2)    [</a:t>
            </a:r>
            <a:r>
              <a:rPr lang="en-US" dirty="0" err="1" smtClean="0">
                <a:solidFill>
                  <a:sysClr val="windowText" lastClr="000000"/>
                </a:solidFill>
              </a:rPr>
              <a:t>eg</a:t>
            </a:r>
            <a:r>
              <a:rPr lang="en-US" dirty="0" smtClean="0">
                <a:solidFill>
                  <a:sysClr val="windowText" lastClr="000000"/>
                </a:solidFill>
              </a:rPr>
              <a:t>. s = “3@a.b”]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185611" y="5057275"/>
            <a:ext cx="3946357" cy="517357"/>
          </a:xfrm>
          <a:prstGeom prst="borderCallout1">
            <a:avLst>
              <a:gd name="adj1" fmla="val 30378"/>
              <a:gd name="adj2" fmla="val 204"/>
              <a:gd name="adj3" fmla="val -43017"/>
              <a:gd name="adj4" fmla="val -21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Solve</a:t>
            </a:r>
            <a:r>
              <a:rPr lang="en-US" dirty="0" smtClean="0">
                <a:solidFill>
                  <a:sysClr val="windowText" lastClr="000000"/>
                </a:solidFill>
              </a:rPr>
              <a:t>: </a:t>
            </a:r>
            <a:r>
              <a:rPr lang="en-US" dirty="0" err="1" smtClean="0">
                <a:solidFill>
                  <a:sysClr val="windowText" lastClr="000000"/>
                </a:solidFill>
              </a:rPr>
              <a:t>s</a:t>
            </a:r>
            <a:r>
              <a:rPr lang="en-US" dirty="0" err="1" smtClean="0">
                <a:solidFill>
                  <a:sysClr val="windowText" lastClr="000000"/>
                </a:solidFill>
                <a:sym typeface="Symbol"/>
              </a:rPr>
              <a:t></a:t>
            </a:r>
            <a:r>
              <a:rPr lang="en-US" dirty="0" err="1" smtClean="0">
                <a:solidFill>
                  <a:sysClr val="windowText" lastClr="000000"/>
                </a:solidFill>
              </a:rPr>
              <a:t>L</a:t>
            </a:r>
            <a:r>
              <a:rPr lang="en-US" dirty="0" smtClean="0">
                <a:solidFill>
                  <a:sysClr val="windowText" lastClr="000000"/>
                </a:solidFill>
              </a:rPr>
              <a:t>(r1)\L(r2)     [</a:t>
            </a:r>
            <a:r>
              <a:rPr lang="en-US" dirty="0" err="1" smtClean="0">
                <a:solidFill>
                  <a:sysClr val="windowText" lastClr="000000"/>
                </a:solidFill>
              </a:rPr>
              <a:t>eg</a:t>
            </a:r>
            <a:r>
              <a:rPr lang="en-US" dirty="0" smtClean="0">
                <a:solidFill>
                  <a:sysClr val="windowText" lastClr="000000"/>
                </a:solidFill>
              </a:rPr>
              <a:t>. s = “a@b.c”]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209675" y="5739065"/>
            <a:ext cx="3922294" cy="517357"/>
          </a:xfrm>
          <a:prstGeom prst="borderCallout1">
            <a:avLst>
              <a:gd name="adj1" fmla="val 35029"/>
              <a:gd name="adj2" fmla="val 256"/>
              <a:gd name="adj3" fmla="val -84877"/>
              <a:gd name="adj4" fmla="val -290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Solve</a:t>
            </a:r>
            <a:r>
              <a:rPr lang="en-US" dirty="0" smtClean="0">
                <a:solidFill>
                  <a:sysClr val="windowText" lastClr="000000"/>
                </a:solidFill>
              </a:rPr>
              <a:t>: </a:t>
            </a:r>
            <a:r>
              <a:rPr lang="en-US" dirty="0" err="1" smtClean="0">
                <a:solidFill>
                  <a:sysClr val="windowText" lastClr="000000"/>
                </a:solidFill>
              </a:rPr>
              <a:t>s</a:t>
            </a:r>
            <a:r>
              <a:rPr lang="en-US" dirty="0" err="1" smtClean="0">
                <a:solidFill>
                  <a:sysClr val="windowText" lastClr="000000"/>
                </a:solidFill>
                <a:sym typeface="Symbol"/>
              </a:rPr>
              <a:t></a:t>
            </a:r>
            <a:r>
              <a:rPr lang="en-US" dirty="0" err="1" smtClean="0">
                <a:solidFill>
                  <a:sysClr val="windowText" lastClr="000000"/>
                </a:solidFill>
              </a:rPr>
              <a:t>L</a:t>
            </a:r>
            <a:r>
              <a:rPr lang="en-US" dirty="0" smtClean="0">
                <a:solidFill>
                  <a:sysClr val="windowText" lastClr="000000"/>
                </a:solidFill>
              </a:rPr>
              <a:t>(r1)              [</a:t>
            </a:r>
            <a:r>
              <a:rPr lang="en-US" dirty="0" err="1" smtClean="0">
                <a:solidFill>
                  <a:sysClr val="windowText" lastClr="000000"/>
                </a:solidFill>
              </a:rPr>
              <a:t>eg</a:t>
            </a:r>
            <a:r>
              <a:rPr lang="en-US" dirty="0" smtClean="0">
                <a:solidFill>
                  <a:sysClr val="windowText" lastClr="000000"/>
                </a:solidFill>
              </a:rPr>
              <a:t>. s = “a@..c”]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symbolic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885951"/>
            <a:ext cx="6400800" cy="3943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2670317"/>
            <a:ext cx="1543050" cy="12928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6" name="Oval 25"/>
          <p:cNvSpPr/>
          <p:nvPr/>
        </p:nvSpPr>
        <p:spPr>
          <a:xfrm>
            <a:off x="4888260" y="2605621"/>
            <a:ext cx="742950" cy="6286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4" name="Straight Arrow Connector 13"/>
          <p:cNvCxnSpPr>
            <a:stCxn id="5" idx="6"/>
            <a:endCxn id="26" idx="2"/>
          </p:cNvCxnSpPr>
          <p:nvPr/>
        </p:nvCxnSpPr>
        <p:spPr>
          <a:xfrm flipV="1">
            <a:off x="3541366" y="2919946"/>
            <a:ext cx="1346895" cy="73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  <a:endCxn id="26" idx="3"/>
          </p:cNvCxnSpPr>
          <p:nvPr/>
        </p:nvCxnSpPr>
        <p:spPr>
          <a:xfrm flipV="1">
            <a:off x="3598515" y="3142208"/>
            <a:ext cx="1398548" cy="480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8565" y="2622204"/>
            <a:ext cx="742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 smtClean="0">
                <a:solidFill>
                  <a:srgbClr val="000000"/>
                </a:solidFill>
                <a:cs typeface="Aldhabi" panose="01000000000000000000" pitchFamily="2" charset="-78"/>
                <a:sym typeface="Symbol" panose="05050102010706020507" pitchFamily="18" charset="2"/>
              </a:rPr>
              <a:t>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2865" y="3022254"/>
            <a:ext cx="51435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sz="1500" dirty="0">
                <a:cs typeface="Aldhabi" panose="01000000000000000000" pitchFamily="2" charset="-78"/>
              </a:rPr>
              <a:t>ψ</a:t>
            </a:r>
            <a:endParaRPr lang="en-US" sz="1500" dirty="0"/>
          </a:p>
        </p:txBody>
      </p:sp>
      <p:cxnSp>
        <p:nvCxnSpPr>
          <p:cNvPr id="7" name="Straight Connector 6"/>
          <p:cNvCxnSpPr>
            <a:stCxn id="9" idx="2"/>
            <a:endCxn id="9" idx="6"/>
          </p:cNvCxnSpPr>
          <p:nvPr/>
        </p:nvCxnSpPr>
        <p:spPr>
          <a:xfrm>
            <a:off x="2514600" y="3316754"/>
            <a:ext cx="1543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26126" y="2393603"/>
            <a:ext cx="4014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</a:t>
            </a:r>
            <a:endParaRPr lang="en-US" sz="105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913135" y="2877198"/>
            <a:ext cx="4014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1</a:t>
            </a:r>
            <a:endParaRPr lang="en-US" sz="105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935867" y="3469718"/>
            <a:ext cx="4014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en-US" sz="1050" baseline="-25000" dirty="0"/>
              <a:t>2</a:t>
            </a:r>
            <a:endParaRPr lang="en-US" sz="1050" baseline="-25000" dirty="0"/>
          </a:p>
        </p:txBody>
      </p:sp>
      <p:sp>
        <p:nvSpPr>
          <p:cNvPr id="5" name="Oval 4"/>
          <p:cNvSpPr/>
          <p:nvPr/>
        </p:nvSpPr>
        <p:spPr>
          <a:xfrm>
            <a:off x="3255615" y="2850803"/>
            <a:ext cx="285750" cy="2857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</a:t>
            </a:r>
            <a:endParaRPr lang="en-US" sz="1050" b="1" dirty="0"/>
          </a:p>
        </p:txBody>
      </p:sp>
      <p:sp>
        <p:nvSpPr>
          <p:cNvPr id="21" name="Oval 20"/>
          <p:cNvSpPr/>
          <p:nvPr/>
        </p:nvSpPr>
        <p:spPr>
          <a:xfrm>
            <a:off x="3312765" y="3479453"/>
            <a:ext cx="285750" cy="2857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q</a:t>
            </a:r>
            <a:endParaRPr lang="en-US" sz="105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713065" y="3479453"/>
            <a:ext cx="1314450" cy="628650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What if 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l-GR" sz="1500" dirty="0">
                <a:solidFill>
                  <a:schemeClr val="tx1"/>
                </a:solidFill>
                <a:cs typeface="Aldhabi" panose="01000000000000000000" pitchFamily="2" charset="-78"/>
                <a:sym typeface="Symbol" panose="05050102010706020507" pitchFamily="18" charset="2"/>
              </a:rPr>
              <a:t></a:t>
            </a:r>
            <a:r>
              <a:rPr lang="en-US" sz="1500" dirty="0" smtClean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lang="el-GR" sz="1500" dirty="0" smtClean="0">
                <a:solidFill>
                  <a:schemeClr val="tx1"/>
                </a:solidFill>
                <a:cs typeface="Aldhabi" panose="01000000000000000000" pitchFamily="2" charset="-78"/>
              </a:rPr>
              <a:t>ψ</a:t>
            </a:r>
            <a:r>
              <a:rPr lang="en-US" sz="1500" dirty="0" smtClean="0">
                <a:solidFill>
                  <a:schemeClr val="tx1"/>
                </a:solidFill>
                <a:cs typeface="Aldhabi" panose="01000000000000000000" pitchFamily="2" charset="-78"/>
              </a:rPr>
              <a:t>)?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1" idx="5"/>
          </p:cNvCxnSpPr>
          <p:nvPr/>
        </p:nvCxnSpPr>
        <p:spPr>
          <a:xfrm>
            <a:off x="3556669" y="3723357"/>
            <a:ext cx="1813497" cy="204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4315" y="3536604"/>
            <a:ext cx="8001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000000"/>
                </a:solidFill>
                <a:cs typeface="Aldhabi" panose="01000000000000000000" pitchFamily="2" charset="-78"/>
                <a:sym typeface="Symbol" panose="05050102010706020507" pitchFamily="18" charset="2"/>
              </a:rPr>
              <a:t></a:t>
            </a:r>
            <a:r>
              <a:rPr lang="en-US" sz="1500" dirty="0" smtClean="0">
                <a:solidFill>
                  <a:srgbClr val="000000"/>
                </a:solidFill>
                <a:cs typeface="Aldhabi" panose="01000000000000000000" pitchFamily="2" charset="-78"/>
              </a:rPr>
              <a:t>\</a:t>
            </a:r>
            <a:r>
              <a:rPr lang="el-GR" sz="1500" dirty="0">
                <a:cs typeface="Aldhabi" panose="01000000000000000000" pitchFamily="2" charset="-78"/>
              </a:rPr>
              <a:t>ψ</a:t>
            </a:r>
            <a:endParaRPr lang="en-US" sz="1500" dirty="0"/>
          </a:p>
        </p:txBody>
      </p:sp>
      <p:sp>
        <p:nvSpPr>
          <p:cNvPr id="18" name="Oval 17"/>
          <p:cNvSpPr/>
          <p:nvPr/>
        </p:nvSpPr>
        <p:spPr>
          <a:xfrm>
            <a:off x="4329645" y="3485759"/>
            <a:ext cx="457200" cy="400050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Oval 23"/>
          <p:cNvSpPr/>
          <p:nvPr/>
        </p:nvSpPr>
        <p:spPr>
          <a:xfrm>
            <a:off x="4006444" y="2634815"/>
            <a:ext cx="285750" cy="285750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Oval 33"/>
          <p:cNvSpPr/>
          <p:nvPr/>
        </p:nvSpPr>
        <p:spPr>
          <a:xfrm>
            <a:off x="4132575" y="3047477"/>
            <a:ext cx="285750" cy="285750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5" grpId="0" animBg="1"/>
      <p:bldP spid="21" grpId="0" animBg="1"/>
      <p:bldP spid="15" grpId="0" animBg="1"/>
      <p:bldP spid="33" grpId="0"/>
      <p:bldP spid="18" grpId="0" animBg="1"/>
      <p:bldP spid="24" grpId="0" animBg="1"/>
      <p:bldP spid="24" grpId="1" animBg="1"/>
      <p:bldP spid="34" grpId="0" animBg="1"/>
      <p:bldP spid="3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29300" y="2971800"/>
            <a:ext cx="514350" cy="5143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sz="1050" dirty="0"/>
          </a:p>
        </p:txBody>
      </p:sp>
      <p:sp>
        <p:nvSpPr>
          <p:cNvPr id="54" name="Oval 53"/>
          <p:cNvSpPr/>
          <p:nvPr/>
        </p:nvSpPr>
        <p:spPr>
          <a:xfrm>
            <a:off x="4280158" y="2985029"/>
            <a:ext cx="514350" cy="5143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6</a:t>
            </a:r>
            <a:endParaRPr lang="en-US" sz="1050" dirty="0"/>
          </a:p>
        </p:txBody>
      </p:sp>
      <p:sp>
        <p:nvSpPr>
          <p:cNvPr id="55" name="Oval 54"/>
          <p:cNvSpPr/>
          <p:nvPr/>
        </p:nvSpPr>
        <p:spPr>
          <a:xfrm>
            <a:off x="2745572" y="2985029"/>
            <a:ext cx="514350" cy="5143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5</a:t>
            </a:r>
            <a:endParaRPr lang="en-US" sz="1050" dirty="0"/>
          </a:p>
        </p:txBody>
      </p:sp>
      <p:sp>
        <p:nvSpPr>
          <p:cNvPr id="56" name="Oval 55"/>
          <p:cNvSpPr/>
          <p:nvPr/>
        </p:nvSpPr>
        <p:spPr>
          <a:xfrm>
            <a:off x="2820200" y="3075748"/>
            <a:ext cx="365094" cy="3506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</a:t>
            </a:r>
            <a:endParaRPr lang="en-US" sz="1050" dirty="0"/>
          </a:p>
        </p:txBody>
      </p:sp>
      <p:sp>
        <p:nvSpPr>
          <p:cNvPr id="57" name="Oval 56"/>
          <p:cNvSpPr/>
          <p:nvPr/>
        </p:nvSpPr>
        <p:spPr>
          <a:xfrm>
            <a:off x="4337308" y="3062155"/>
            <a:ext cx="382572" cy="3601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q</a:t>
            </a:r>
            <a:endParaRPr lang="en-US" sz="105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43150" y="3257550"/>
            <a:ext cx="400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c 70"/>
          <p:cNvSpPr/>
          <p:nvPr/>
        </p:nvSpPr>
        <p:spPr>
          <a:xfrm rot="10800000">
            <a:off x="3185293" y="3183461"/>
            <a:ext cx="1152014" cy="361974"/>
          </a:xfrm>
          <a:prstGeom prst="arc">
            <a:avLst>
              <a:gd name="adj1" fmla="val 10981702"/>
              <a:gd name="adj2" fmla="val 2136057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Arc 71"/>
          <p:cNvSpPr/>
          <p:nvPr/>
        </p:nvSpPr>
        <p:spPr>
          <a:xfrm>
            <a:off x="3143549" y="2929548"/>
            <a:ext cx="1277850" cy="361974"/>
          </a:xfrm>
          <a:prstGeom prst="arc">
            <a:avLst>
              <a:gd name="adj1" fmla="val 11109440"/>
              <a:gd name="adj2" fmla="val 2123905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5124686" y="3519546"/>
            <a:ext cx="413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true</a:t>
            </a:r>
            <a:endParaRPr 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3535401" y="2691209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x&lt;2</a:t>
            </a:r>
            <a:endParaRPr lang="en-US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3571357" y="3552094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x&lt;5</a:t>
            </a:r>
            <a:endParaRPr lang="en-US" sz="1050" dirty="0"/>
          </a:p>
        </p:txBody>
      </p:sp>
      <p:sp>
        <p:nvSpPr>
          <p:cNvPr id="37" name="Arc 36"/>
          <p:cNvSpPr/>
          <p:nvPr/>
        </p:nvSpPr>
        <p:spPr>
          <a:xfrm rot="10800000">
            <a:off x="4743450" y="3143250"/>
            <a:ext cx="1152014" cy="342900"/>
          </a:xfrm>
          <a:prstGeom prst="arc">
            <a:avLst>
              <a:gd name="adj1" fmla="val 11109440"/>
              <a:gd name="adj2" fmla="val 2132549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Arc 38"/>
          <p:cNvSpPr/>
          <p:nvPr/>
        </p:nvSpPr>
        <p:spPr>
          <a:xfrm>
            <a:off x="3086101" y="2343152"/>
            <a:ext cx="2901793" cy="1545185"/>
          </a:xfrm>
          <a:prstGeom prst="arc">
            <a:avLst>
              <a:gd name="adj1" fmla="val 11043594"/>
              <a:gd name="adj2" fmla="val 2132549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Arc 39"/>
          <p:cNvSpPr/>
          <p:nvPr/>
        </p:nvSpPr>
        <p:spPr>
          <a:xfrm>
            <a:off x="4776783" y="3009876"/>
            <a:ext cx="1109668" cy="361974"/>
          </a:xfrm>
          <a:prstGeom prst="arc">
            <a:avLst>
              <a:gd name="adj1" fmla="val 11109440"/>
              <a:gd name="adj2" fmla="val 2123905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4248961" y="2021423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x≥2</a:t>
            </a:r>
            <a:endParaRPr 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5143500" y="2686050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x≥5</a:t>
            </a:r>
            <a:endParaRPr lang="en-US" sz="1050" dirty="0"/>
          </a:p>
        </p:txBody>
      </p:sp>
      <p:sp>
        <p:nvSpPr>
          <p:cNvPr id="43" name="Rounded Rectangle 42"/>
          <p:cNvSpPr/>
          <p:nvPr/>
        </p:nvSpPr>
        <p:spPr>
          <a:xfrm>
            <a:off x="2631272" y="2800350"/>
            <a:ext cx="2283629" cy="857250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3366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657852" y="2800350"/>
            <a:ext cx="834851" cy="857250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3366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57622" y="4102474"/>
            <a:ext cx="4505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p and q go to r, but…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771651" y="4470709"/>
            <a:ext cx="52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x≥2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 </a:t>
            </a:r>
            <a:r>
              <a:rPr lang="en-US" sz="2400" dirty="0">
                <a:solidFill>
                  <a:schemeClr val="accent1"/>
                </a:solidFill>
              </a:rPr>
              <a:t>x≥5  ?  NO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72684" y="4933714"/>
            <a:ext cx="5258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Then p is distinguishable from q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4231472" y="2857500"/>
            <a:ext cx="628650" cy="6858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Rounded Rectangle 31"/>
          <p:cNvSpPr/>
          <p:nvPr/>
        </p:nvSpPr>
        <p:spPr>
          <a:xfrm>
            <a:off x="2688422" y="2914650"/>
            <a:ext cx="628650" cy="6858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Rounded Rectangle 32"/>
          <p:cNvSpPr/>
          <p:nvPr/>
        </p:nvSpPr>
        <p:spPr>
          <a:xfrm>
            <a:off x="5086350" y="2686050"/>
            <a:ext cx="514350" cy="28575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Rounded Rectangle 33"/>
          <p:cNvSpPr/>
          <p:nvPr/>
        </p:nvSpPr>
        <p:spPr>
          <a:xfrm>
            <a:off x="4286250" y="2000250"/>
            <a:ext cx="342900" cy="3429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TextBox 27"/>
          <p:cNvSpPr txBox="1"/>
          <p:nvPr/>
        </p:nvSpPr>
        <p:spPr>
          <a:xfrm>
            <a:off x="6115050" y="2514600"/>
            <a:ext cx="4014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3366FF"/>
                </a:solidFill>
              </a:rPr>
              <a:t>B</a:t>
            </a:r>
            <a:endParaRPr lang="en-US" sz="1050" baseline="-25000" dirty="0">
              <a:solidFill>
                <a:srgbClr val="3366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5" grpId="0"/>
      <p:bldP spid="66" grpId="0"/>
      <p:bldP spid="31" grpId="0" animBg="1"/>
      <p:bldP spid="32" grpId="0" animBg="1"/>
      <p:bldP spid="33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29300" y="2971800"/>
            <a:ext cx="514350" cy="5143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</a:t>
            </a:r>
            <a:endParaRPr lang="en-US" sz="1050" dirty="0"/>
          </a:p>
        </p:txBody>
      </p:sp>
      <p:sp>
        <p:nvSpPr>
          <p:cNvPr id="54" name="Oval 53"/>
          <p:cNvSpPr/>
          <p:nvPr/>
        </p:nvSpPr>
        <p:spPr>
          <a:xfrm>
            <a:off x="4280158" y="2985029"/>
            <a:ext cx="514350" cy="5143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6</a:t>
            </a:r>
            <a:endParaRPr lang="en-US" sz="1050" dirty="0"/>
          </a:p>
        </p:txBody>
      </p:sp>
      <p:sp>
        <p:nvSpPr>
          <p:cNvPr id="55" name="Oval 54"/>
          <p:cNvSpPr/>
          <p:nvPr/>
        </p:nvSpPr>
        <p:spPr>
          <a:xfrm>
            <a:off x="2745572" y="2985029"/>
            <a:ext cx="514350" cy="5143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5</a:t>
            </a:r>
            <a:endParaRPr lang="en-US" sz="1050" dirty="0"/>
          </a:p>
        </p:txBody>
      </p:sp>
      <p:sp>
        <p:nvSpPr>
          <p:cNvPr id="56" name="Oval 55"/>
          <p:cNvSpPr/>
          <p:nvPr/>
        </p:nvSpPr>
        <p:spPr>
          <a:xfrm>
            <a:off x="2820200" y="3075748"/>
            <a:ext cx="365094" cy="3506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</a:t>
            </a:r>
            <a:endParaRPr lang="en-US" sz="1050" dirty="0"/>
          </a:p>
        </p:txBody>
      </p:sp>
      <p:sp>
        <p:nvSpPr>
          <p:cNvPr id="57" name="Oval 56"/>
          <p:cNvSpPr/>
          <p:nvPr/>
        </p:nvSpPr>
        <p:spPr>
          <a:xfrm>
            <a:off x="4337308" y="3062155"/>
            <a:ext cx="382572" cy="3601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q</a:t>
            </a:r>
            <a:endParaRPr lang="en-US" sz="105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43150" y="3257550"/>
            <a:ext cx="400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c 70"/>
          <p:cNvSpPr/>
          <p:nvPr/>
        </p:nvSpPr>
        <p:spPr>
          <a:xfrm rot="10800000">
            <a:off x="3185293" y="3183461"/>
            <a:ext cx="1152014" cy="361974"/>
          </a:xfrm>
          <a:prstGeom prst="arc">
            <a:avLst>
              <a:gd name="adj1" fmla="val 10981702"/>
              <a:gd name="adj2" fmla="val 2136057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Arc 71"/>
          <p:cNvSpPr/>
          <p:nvPr/>
        </p:nvSpPr>
        <p:spPr>
          <a:xfrm>
            <a:off x="3143549" y="2929548"/>
            <a:ext cx="1277850" cy="361974"/>
          </a:xfrm>
          <a:prstGeom prst="arc">
            <a:avLst>
              <a:gd name="adj1" fmla="val 11109440"/>
              <a:gd name="adj2" fmla="val 2123905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5143500" y="3500731"/>
            <a:ext cx="4138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true</a:t>
            </a:r>
            <a:endParaRPr 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3535401" y="2691209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x&lt;2</a:t>
            </a:r>
            <a:endParaRPr lang="en-US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3571357" y="3552094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x&lt;5</a:t>
            </a:r>
            <a:endParaRPr lang="en-US" sz="1050" dirty="0"/>
          </a:p>
        </p:txBody>
      </p:sp>
      <p:sp>
        <p:nvSpPr>
          <p:cNvPr id="37" name="Arc 36"/>
          <p:cNvSpPr/>
          <p:nvPr/>
        </p:nvSpPr>
        <p:spPr>
          <a:xfrm rot="10800000">
            <a:off x="4743450" y="3143250"/>
            <a:ext cx="1152014" cy="342900"/>
          </a:xfrm>
          <a:prstGeom prst="arc">
            <a:avLst>
              <a:gd name="adj1" fmla="val 11109440"/>
              <a:gd name="adj2" fmla="val 2132549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Arc 38"/>
          <p:cNvSpPr/>
          <p:nvPr/>
        </p:nvSpPr>
        <p:spPr>
          <a:xfrm>
            <a:off x="3086101" y="2343152"/>
            <a:ext cx="2901793" cy="1545185"/>
          </a:xfrm>
          <a:prstGeom prst="arc">
            <a:avLst>
              <a:gd name="adj1" fmla="val 11043594"/>
              <a:gd name="adj2" fmla="val 2132549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Arc 39"/>
          <p:cNvSpPr/>
          <p:nvPr/>
        </p:nvSpPr>
        <p:spPr>
          <a:xfrm>
            <a:off x="4776783" y="3009876"/>
            <a:ext cx="1109668" cy="361974"/>
          </a:xfrm>
          <a:prstGeom prst="arc">
            <a:avLst>
              <a:gd name="adj1" fmla="val 11109440"/>
              <a:gd name="adj2" fmla="val 2123905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4248961" y="2021423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x≥2</a:t>
            </a:r>
            <a:endParaRPr 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5143500" y="2686050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x≥5</a:t>
            </a:r>
            <a:endParaRPr lang="en-US" sz="1050" dirty="0"/>
          </a:p>
        </p:txBody>
      </p:sp>
      <p:sp>
        <p:nvSpPr>
          <p:cNvPr id="43" name="Rounded Rectangle 42"/>
          <p:cNvSpPr/>
          <p:nvPr/>
        </p:nvSpPr>
        <p:spPr>
          <a:xfrm>
            <a:off x="2631272" y="2800350"/>
            <a:ext cx="740579" cy="857250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4" name="Rounded Rectangle 43"/>
          <p:cNvSpPr/>
          <p:nvPr/>
        </p:nvSpPr>
        <p:spPr>
          <a:xfrm>
            <a:off x="5657852" y="2800350"/>
            <a:ext cx="834851" cy="857250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Rounded Rectangle 27"/>
          <p:cNvSpPr/>
          <p:nvPr/>
        </p:nvSpPr>
        <p:spPr>
          <a:xfrm>
            <a:off x="4174322" y="2800350"/>
            <a:ext cx="740579" cy="857250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6115050" y="2514600"/>
            <a:ext cx="4014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4F81BD"/>
                </a:solidFill>
              </a:rPr>
              <a:t>B</a:t>
            </a:r>
            <a:endParaRPr lang="en-US" sz="1050" baseline="-25000" dirty="0">
              <a:solidFill>
                <a:srgbClr val="4F81BD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Evaluated on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Randomly generated DFAs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Symbolic automata resulting from real regular expressions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Automata with many </a:t>
            </a:r>
            <a:r>
              <a:rPr lang="en-US" dirty="0" err="1" smtClean="0"/>
              <a:t>minterms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Symbolic automata over complex theories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Automata resulting from Monadic Second Order logic solving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Randomly </a:t>
            </a:r>
            <a:r>
              <a:rPr lang="en-US" dirty="0"/>
              <a:t>generated </a:t>
            </a:r>
            <a:r>
              <a:rPr lang="en-US" dirty="0" smtClean="0"/>
              <a:t>DFAs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billion DFAs: 10 to 100 states, 2 to 50 symbols 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[Almeida, Moreira, Reis, TR05]</a:t>
            </a:r>
            <a:endParaRPr lang="en-US" i="1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33600" y="3200400"/>
            <a:ext cx="4790566" cy="314783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SFAs </a:t>
            </a:r>
            <a:r>
              <a:rPr lang="en-US" dirty="0"/>
              <a:t>generated from </a:t>
            </a:r>
            <a:r>
              <a:rPr lang="en-US" dirty="0" smtClean="0"/>
              <a:t>regexes (regexplib.com)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43101" y="2994424"/>
            <a:ext cx="4834286" cy="261514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5900" y="2057401"/>
            <a:ext cx="6000750" cy="8001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3000 regexes over UTF16 alphabet (2</a:t>
            </a:r>
            <a:r>
              <a:rPr lang="en-US" baseline="30000" dirty="0" smtClean="0"/>
              <a:t>16</a:t>
            </a:r>
            <a:r>
              <a:rPr lang="en-US" dirty="0" smtClean="0"/>
              <a:t> </a:t>
            </a:r>
            <a:r>
              <a:rPr lang="en-US" dirty="0" err="1" smtClean="0"/>
              <a:t>elems</a:t>
            </a:r>
            <a:r>
              <a:rPr lang="en-US" dirty="0" smtClean="0"/>
              <a:t>)</a:t>
            </a:r>
            <a:br>
              <a:rPr lang="en-US" dirty="0"/>
            </a:br>
            <a:r>
              <a:rPr lang="en-US" dirty="0" smtClean="0"/>
              <a:t>From </a:t>
            </a:r>
            <a:r>
              <a:rPr lang="en-US" i="1" dirty="0" smtClean="0"/>
              <a:t>[regexplib.com]</a:t>
            </a:r>
            <a:endParaRPr lang="en-US" i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544149" y="3143250"/>
            <a:ext cx="1085850" cy="685800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Both axis </a:t>
            </a:r>
            <a:r>
              <a:rPr lang="en-US" sz="1100" dirty="0" err="1"/>
              <a:t>logscale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628900" y="3143250"/>
            <a:ext cx="171450" cy="6286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ounded Rectangular Callout 2"/>
          <p:cNvSpPr/>
          <p:nvPr/>
        </p:nvSpPr>
        <p:spPr>
          <a:xfrm>
            <a:off x="1428750" y="3451403"/>
            <a:ext cx="1600200" cy="857250"/>
          </a:xfrm>
          <a:prstGeom prst="wedgeRoundRectCallout">
            <a:avLst>
              <a:gd name="adj1" fmla="val 73417"/>
              <a:gd name="adj2" fmla="val 66384"/>
              <a:gd name="adj3" fmla="val 16667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States </a:t>
            </a:r>
            <a:r>
              <a:rPr lang="en-US" dirty="0">
                <a:sym typeface="Wingdings" panose="05000000000000000000" pitchFamily="2" charset="2"/>
              </a:rPr>
              <a:t>=&gt;</a:t>
            </a:r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Moore Worse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/>
              <a:t>corner case of </a:t>
            </a:r>
            <a:r>
              <a:rPr lang="en-US" dirty="0" err="1" smtClean="0"/>
              <a:t>Minterm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SFA has 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minterms</a:t>
            </a:r>
            <a:r>
              <a:rPr lang="en-US" dirty="0" smtClean="0"/>
              <a:t>!!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14551" y="2628901"/>
            <a:ext cx="4622786" cy="88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2" y="3543786"/>
            <a:ext cx="3917957" cy="227347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772150" y="5029200"/>
            <a:ext cx="1714500" cy="630936"/>
          </a:xfrm>
          <a:prstGeom prst="wedgeRoundRectCallout">
            <a:avLst>
              <a:gd name="adj1" fmla="val -105846"/>
              <a:gd name="adj2" fmla="val 59029"/>
              <a:gd name="adj3" fmla="val 16667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brics.automata.dk</a:t>
            </a:r>
            <a:endParaRPr lang="en-US" sz="1050" dirty="0"/>
          </a:p>
          <a:p>
            <a:pPr algn="ctr"/>
            <a:r>
              <a:rPr lang="en-US" sz="1050" dirty="0"/>
              <a:t>Uses intervals instead of BDDs</a:t>
            </a:r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2971800" y="3543786"/>
            <a:ext cx="171450" cy="85676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ounded Rectangle 7"/>
          <p:cNvSpPr/>
          <p:nvPr/>
        </p:nvSpPr>
        <p:spPr>
          <a:xfrm>
            <a:off x="1428750" y="3771900"/>
            <a:ext cx="1085850" cy="474330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Logscale</a:t>
            </a:r>
            <a:endParaRPr lang="en-US" sz="105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Randomly </a:t>
            </a:r>
            <a:r>
              <a:rPr lang="en-US" dirty="0"/>
              <a:t>generated SFAs over </a:t>
            </a:r>
            <a:br>
              <a:rPr lang="en-US" dirty="0" smtClean="0"/>
            </a:br>
            <a:r>
              <a:rPr lang="en-US" i="1" dirty="0" smtClean="0"/>
              <a:t>string </a:t>
            </a:r>
            <a:r>
              <a:rPr lang="en-US" i="1" dirty="0"/>
              <a:t>x </a:t>
            </a:r>
            <a:r>
              <a:rPr lang="en-US" i="1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Randomly generated 10 SFAs over </a:t>
            </a:r>
            <a:r>
              <a:rPr lang="en-US" sz="2100" i="1" dirty="0"/>
              <a:t>string x </a:t>
            </a:r>
            <a:r>
              <a:rPr lang="en-US" sz="2100" i="1" dirty="0" err="1"/>
              <a:t>int</a:t>
            </a:r>
            <a:r>
              <a:rPr lang="en-US" sz="2100" i="1" dirty="0"/>
              <a:t> </a:t>
            </a:r>
            <a:r>
              <a:rPr lang="en-US" sz="2100" dirty="0"/>
              <a:t>and minimized all the intersections, complement, difference, and union of such SFAs</a:t>
            </a:r>
            <a:endParaRPr lang="en-US" sz="2100" dirty="0"/>
          </a:p>
          <a:p>
            <a:pPr>
              <a:buFont typeface="Arial" panose="020B0604020202090204"/>
              <a:buChar char="•"/>
            </a:pPr>
            <a:endParaRPr lang="en-US" sz="2100" dirty="0"/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57400" y="3028950"/>
            <a:ext cx="4743450" cy="275523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14951" y="3035256"/>
            <a:ext cx="2514601" cy="685800"/>
          </a:xfrm>
          <a:prstGeom prst="wedgeRoundRectCallout">
            <a:avLst>
              <a:gd name="adj1" fmla="val -87795"/>
              <a:gd name="adj2" fmla="val -1255"/>
              <a:gd name="adj3" fmla="val 16667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Random generation causes many predicate overlaps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 err="1">
                <a:sym typeface="Wingdings" panose="05000000000000000000" pitchFamily="2" charset="2"/>
              </a:rPr>
              <a:t>minterms</a:t>
            </a:r>
            <a:endParaRPr lang="en-US" sz="1050" dirty="0"/>
          </a:p>
        </p:txBody>
      </p:sp>
      <p:sp>
        <p:nvSpPr>
          <p:cNvPr id="6" name="Rounded Rectangle 5"/>
          <p:cNvSpPr/>
          <p:nvPr/>
        </p:nvSpPr>
        <p:spPr>
          <a:xfrm>
            <a:off x="2457450" y="3200400"/>
            <a:ext cx="228600" cy="9144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 </a:t>
            </a:r>
            <a:r>
              <a:rPr lang="en-US" dirty="0" smtClean="0"/>
              <a:t>(</a:t>
            </a:r>
            <a:r>
              <a:rPr lang="en-US" dirty="0" err="1" smtClean="0"/>
              <a:t>sFAs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symbolic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finite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automaton 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sFA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properties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algorithms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/>
              <a:t>sM2L-str</a:t>
            </a:r>
            <a:endParaRPr lang="en-US" b="1" dirty="0"/>
          </a:p>
          <a:p>
            <a:pPr lvl="2"/>
            <a:r>
              <a:rPr lang="en-US" b="1" dirty="0"/>
              <a:t>key difference to M2L-str</a:t>
            </a:r>
            <a:endParaRPr lang="en-US" b="1" dirty="0"/>
          </a:p>
          <a:p>
            <a:pPr lvl="2"/>
            <a:r>
              <a:rPr lang="en-US" b="1" dirty="0"/>
              <a:t>translation to </a:t>
            </a:r>
            <a:r>
              <a:rPr lang="en-US" b="1" dirty="0" err="1"/>
              <a:t>sFAs</a:t>
            </a:r>
            <a:endParaRPr lang="en-US" b="1" dirty="0"/>
          </a:p>
          <a:p>
            <a:pPr lvl="2"/>
            <a:r>
              <a:rPr lang="en-US" b="1" dirty="0" smtClean="0">
                <a:sym typeface="Symbol" panose="05050102010706020507" pitchFamily="18" charset="2"/>
              </a:rPr>
              <a:t>Cartesian </a:t>
            </a:r>
            <a:r>
              <a:rPr lang="en-US" b="1" dirty="0">
                <a:sym typeface="Symbol" panose="05050102010706020507" pitchFamily="18" charset="2"/>
              </a:rPr>
              <a:t>Product of Effective Boolean Algebras</a:t>
            </a:r>
            <a:endParaRPr lang="en-US" b="1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Part 2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(Extensions)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output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Symbolic finite transducer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ookahead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lookahead elimination via Monadic  Decomposition</a:t>
            </a:r>
            <a:endParaRPr lang="en-US" i="1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 automata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Minimization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code generation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sequential code gen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parallel code gen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78FEE-B6A3-4F8F-9AAC-10B9D427F7C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475"/>
            <a:ext cx="843915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M2L-str = </a:t>
            </a:r>
            <a:br>
              <a:rPr lang="en-US" dirty="0" smtClean="0"/>
            </a:br>
            <a:r>
              <a:rPr lang="en-US" dirty="0" smtClean="0"/>
              <a:t>monadic second-order logic over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Equivalent to </a:t>
            </a:r>
            <a:r>
              <a:rPr lang="en-US" b="1" i="1" dirty="0" smtClean="0"/>
              <a:t>regular languages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∃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/>
              <a:t>,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&lt;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∧ a(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) ∧ b(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43000" y="4343400"/>
            <a:ext cx="6293896" cy="2053935"/>
            <a:chOff x="1058569" y="3603427"/>
            <a:chExt cx="6293896" cy="2053935"/>
          </a:xfrm>
        </p:grpSpPr>
        <p:sp>
          <p:nvSpPr>
            <p:cNvPr id="4" name="Oval 3"/>
            <p:cNvSpPr/>
            <p:nvPr/>
          </p:nvSpPr>
          <p:spPr>
            <a:xfrm>
              <a:off x="1668169" y="4964419"/>
              <a:ext cx="685800" cy="6858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67417" y="4957276"/>
              <a:ext cx="685800" cy="69294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6" name="Straight Arrow Connector 5"/>
            <p:cNvCxnSpPr>
              <a:stCxn id="4" idx="6"/>
              <a:endCxn id="5" idx="2"/>
            </p:cNvCxnSpPr>
            <p:nvPr/>
          </p:nvCxnSpPr>
          <p:spPr>
            <a:xfrm flipV="1">
              <a:off x="2353969" y="5303748"/>
              <a:ext cx="1813448" cy="35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39011" y="48431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666665" y="4964419"/>
              <a:ext cx="685800" cy="692943"/>
            </a:xfrm>
            <a:prstGeom prst="ellipse">
              <a:avLst/>
            </a:prstGeom>
            <a:ln w="76200" cmpd="dbl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endCxn id="12" idx="2"/>
            </p:cNvCxnSpPr>
            <p:nvPr/>
          </p:nvCxnSpPr>
          <p:spPr>
            <a:xfrm flipV="1">
              <a:off x="4853217" y="5310891"/>
              <a:ext cx="1813448" cy="35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38259" y="48502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>
              <a:off x="1727613" y="4601819"/>
              <a:ext cx="566913" cy="482632"/>
            </a:xfrm>
            <a:prstGeom prst="arc">
              <a:avLst>
                <a:gd name="adj1" fmla="val 8188827"/>
                <a:gd name="adj2" fmla="val 2604289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4223956" y="4601819"/>
              <a:ext cx="566913" cy="482632"/>
            </a:xfrm>
            <a:prstGeom prst="arc">
              <a:avLst>
                <a:gd name="adj1" fmla="val 8188827"/>
                <a:gd name="adj2" fmla="val 2604289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6720299" y="4601819"/>
              <a:ext cx="566913" cy="482632"/>
            </a:xfrm>
            <a:prstGeom prst="arc">
              <a:avLst>
                <a:gd name="adj1" fmla="val 8188827"/>
                <a:gd name="adj2" fmla="val 2604289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4" idx="2"/>
            </p:cNvCxnSpPr>
            <p:nvPr/>
          </p:nvCxnSpPr>
          <p:spPr>
            <a:xfrm>
              <a:off x="1058569" y="5303747"/>
              <a:ext cx="609600" cy="35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54616" y="42245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5370" y="4246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36084" y="4230293"/>
              <a:ext cx="505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</a:t>
              </a:r>
              <a:r>
                <a:rPr lang="en-US" dirty="0" err="1" smtClean="0"/>
                <a:t>,b</a:t>
              </a:r>
              <a:endParaRPr lang="en-US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3415148" y="3603427"/>
              <a:ext cx="1438069" cy="6939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DFA</a:t>
              </a:r>
              <a:endParaRPr lang="en-US" dirty="0"/>
            </a:p>
          </p:txBody>
        </p:sp>
      </p:grpSp>
      <p:sp>
        <p:nvSpPr>
          <p:cNvPr id="26" name="Rounded Rectangular Callout 25"/>
          <p:cNvSpPr/>
          <p:nvPr/>
        </p:nvSpPr>
        <p:spPr>
          <a:xfrm>
            <a:off x="838199" y="3739726"/>
            <a:ext cx="2089815" cy="533400"/>
          </a:xfrm>
          <a:prstGeom prst="wedgeRoundRectCallout">
            <a:avLst>
              <a:gd name="adj1" fmla="val 83594"/>
              <a:gd name="adj2" fmla="val -1502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occurs before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3276600" y="3810000"/>
            <a:ext cx="1482396" cy="447986"/>
          </a:xfrm>
          <a:prstGeom prst="wedgeRoundRectCallout">
            <a:avLst>
              <a:gd name="adj1" fmla="val 29509"/>
              <a:gd name="adj2" fmla="val -1766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cs typeface="Times New Roman" panose="02020603050405020304" pitchFamily="18" charset="0"/>
              </a:rPr>
              <a:t>is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5486400" y="3810000"/>
            <a:ext cx="1491097" cy="438258"/>
          </a:xfrm>
          <a:prstGeom prst="wedgeRoundRectCallout">
            <a:avLst>
              <a:gd name="adj1" fmla="val -43677"/>
              <a:gd name="adj2" fmla="val -1767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is b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6553200" y="1905000"/>
            <a:ext cx="1799968" cy="533400"/>
          </a:xfrm>
          <a:prstGeom prst="wedgeRoundRectCallout">
            <a:avLst>
              <a:gd name="adj1" fmla="val -81761"/>
              <a:gd name="adj2" fmla="val 7823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inite</a:t>
            </a:r>
            <a:r>
              <a:rPr lang="en-US" dirty="0" smtClean="0"/>
              <a:t> alphabet </a:t>
            </a:r>
            <a:br>
              <a:rPr lang="en-US" dirty="0" smtClean="0"/>
            </a:br>
            <a:r>
              <a:rPr lang="en-US" dirty="0" smtClean="0"/>
              <a:t>say </a:t>
            </a:r>
            <a:r>
              <a:rPr lang="en-US" dirty="0" smtClean="0">
                <a:sym typeface="Symbol" panose="05050102010706020507" pitchFamily="18" charset="2"/>
              </a:rPr>
              <a:t></a:t>
            </a:r>
            <a:r>
              <a:rPr lang="en-US" dirty="0" smtClean="0"/>
              <a:t> = {</a:t>
            </a:r>
            <a:r>
              <a:rPr lang="en-US" dirty="0" err="1" smtClean="0"/>
              <a:t>a,b</a:t>
            </a:r>
            <a:r>
              <a:rPr lang="en-US" dirty="0" smtClean="0"/>
              <a:t>}  </a:t>
            </a: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228600" y="2819400"/>
            <a:ext cx="1905000" cy="762000"/>
          </a:xfrm>
          <a:prstGeom prst="wedgeRoundRectCallout">
            <a:avLst>
              <a:gd name="adj1" fmla="val 59528"/>
              <a:gd name="adj2" fmla="val -161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cs typeface="Times New Roman" panose="02020603050405020304" pitchFamily="18" charset="0"/>
              </a:rPr>
              <a:t>there exist positions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SFA Application 2 </a:t>
            </a:r>
            <a:br>
              <a:rPr lang="en-US" dirty="0" smtClean="0"/>
            </a:br>
            <a:r>
              <a:rPr lang="en-US" dirty="0" smtClean="0"/>
              <a:t>Password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constraints: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ength is k: </a:t>
            </a:r>
            <a:r>
              <a:rPr lang="en-US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"^[\</a:t>
            </a:r>
            <a:r>
              <a:rPr lang="en-US" dirty="0">
                <a:latin typeface="Courier New" panose="02070609020205090404" pitchFamily="49" charset="0"/>
                <a:cs typeface="Courier New" panose="02070609020205090404" pitchFamily="49" charset="0"/>
              </a:rPr>
              <a:t>x21-\x7E]{k</a:t>
            </a:r>
            <a:r>
              <a:rPr lang="en-US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}$"</a:t>
            </a:r>
            <a:endParaRPr lang="en-US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dirty="0" smtClean="0"/>
              <a:t>Contains 2 capital letters: </a:t>
            </a:r>
            <a:r>
              <a:rPr lang="en-US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"[A-Z].*[A-Z]"</a:t>
            </a:r>
            <a:endParaRPr lang="en-US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dirty="0"/>
              <a:t>Contains </a:t>
            </a:r>
            <a:r>
              <a:rPr lang="en-US" dirty="0" smtClean="0"/>
              <a:t>a digit: </a:t>
            </a:r>
            <a:r>
              <a:rPr lang="en-US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"\d"</a:t>
            </a:r>
            <a:endParaRPr lang="en-US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lang="en-US" dirty="0"/>
              <a:t>Contains </a:t>
            </a:r>
            <a:r>
              <a:rPr lang="en-US" dirty="0" smtClean="0"/>
              <a:t>a non-word character: </a:t>
            </a:r>
            <a:r>
              <a:rPr lang="en-US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"\W"</a:t>
            </a:r>
            <a:endParaRPr lang="en-US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None/>
            </a:pPr>
            <a:r>
              <a:rPr lang="en-US" b="1" dirty="0" smtClean="0"/>
              <a:t>Task</a:t>
            </a:r>
            <a:r>
              <a:rPr lang="en-US" dirty="0" smtClean="0"/>
              <a:t>: Generate random instances with </a:t>
            </a:r>
            <a:r>
              <a:rPr lang="en-US" i="1" dirty="0" smtClean="0"/>
              <a:t>uniform distribution</a:t>
            </a:r>
            <a:r>
              <a:rPr lang="en-US" dirty="0" smtClean="0"/>
              <a:t> that match all the above conditions.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hlinkClick r:id="rId1"/>
            </a:endParaRPr>
          </a:p>
          <a:p>
            <a:pPr marL="0" indent="0">
              <a:buNone/>
            </a:pPr>
            <a:r>
              <a:rPr lang="en-US" dirty="0" smtClean="0">
                <a:hlinkClick r:id="rId1"/>
              </a:rPr>
              <a:t>http</a:t>
            </a:r>
            <a:r>
              <a:rPr lang="en-US" dirty="0">
                <a:hlinkClick r:id="rId1"/>
              </a:rPr>
              <a:t>://www.rise4fun.com/Bek/c3j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25" y="4445001"/>
            <a:ext cx="6810375" cy="2276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M2L-str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5562600" cy="46481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M2L-str(</a:t>
            </a:r>
            <a:r>
              <a:rPr lang="en-US" dirty="0" smtClean="0">
                <a:sym typeface="Symbol" panose="05050102010706020507" pitchFamily="18" charset="2"/>
              </a:rPr>
              <a:t>)-formulas: </a:t>
            </a:r>
            <a:r>
              <a:rPr lang="en-US" dirty="0">
                <a:sym typeface="Symbol" panose="05050102010706020507" pitchFamily="18" charset="2"/>
              </a:rPr>
              <a:t>(suppose  = </a:t>
            </a:r>
            <a:r>
              <a:rPr lang="en-US" dirty="0" smtClean="0">
                <a:sym typeface="Symbol" panose="05050102010706020507" pitchFamily="18" charset="2"/>
              </a:rPr>
              <a:t>ASCII)</a:t>
            </a:r>
            <a:endParaRPr lang="en-US" sz="2800" dirty="0" smtClean="0"/>
          </a:p>
          <a:p>
            <a:pPr marL="0" indent="0">
              <a:buNone/>
            </a:pPr>
            <a:r>
              <a:rPr lang="el-GR" sz="2800" dirty="0" smtClean="0"/>
              <a:t>Φ</a:t>
            </a:r>
            <a:r>
              <a:rPr lang="en-US" sz="2800" dirty="0" smtClean="0"/>
              <a:t> := </a:t>
            </a:r>
            <a:r>
              <a:rPr lang="el-GR" sz="2800" dirty="0" smtClean="0"/>
              <a:t>Φ</a:t>
            </a:r>
            <a:r>
              <a:rPr lang="en-US" sz="2800" dirty="0" smtClean="0"/>
              <a:t>∧</a:t>
            </a:r>
            <a:r>
              <a:rPr lang="el-GR" sz="2800" dirty="0" smtClean="0"/>
              <a:t>Φ</a:t>
            </a:r>
            <a:r>
              <a:rPr lang="en-US" sz="2800" dirty="0" smtClean="0"/>
              <a:t> | </a:t>
            </a:r>
            <a:r>
              <a:rPr lang="el-GR" dirty="0" smtClean="0"/>
              <a:t>Φ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l-GR" dirty="0" smtClean="0"/>
              <a:t>Φ</a:t>
            </a:r>
            <a:r>
              <a:rPr lang="en-US" dirty="0" smtClean="0"/>
              <a:t> | ¬</a:t>
            </a:r>
            <a:r>
              <a:rPr lang="el-GR" sz="2800" dirty="0" smtClean="0"/>
              <a:t>Φ</a:t>
            </a:r>
            <a:r>
              <a:rPr lang="en-US" sz="2800" dirty="0" smtClean="0"/>
              <a:t> | ∃x.</a:t>
            </a:r>
            <a:r>
              <a:rPr lang="el-GR" sz="2800" dirty="0" smtClean="0"/>
              <a:t>Φ</a:t>
            </a:r>
            <a:r>
              <a:rPr lang="en-US" sz="2800" dirty="0" smtClean="0"/>
              <a:t> | 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         Singleton(x) </a:t>
            </a:r>
            <a:r>
              <a:rPr lang="en-US" sz="2800" dirty="0"/>
              <a:t>|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⊆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sz="2800" dirty="0" smtClean="0"/>
              <a:t> </a:t>
            </a:r>
            <a:r>
              <a:rPr lang="en-US" dirty="0"/>
              <a:t>|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&lt;x</a:t>
            </a:r>
            <a:r>
              <a:rPr lang="en-US" baseline="-25000" dirty="0" smtClean="0"/>
              <a:t>2</a:t>
            </a:r>
            <a:r>
              <a:rPr lang="en-US" dirty="0" smtClean="0"/>
              <a:t> |</a:t>
            </a:r>
            <a:r>
              <a:rPr lang="en-US" sz="2800" dirty="0" smtClean="0"/>
              <a:t> a(x) (where a </a:t>
            </a:r>
            <a:r>
              <a:rPr lang="en-US" sz="2800" dirty="0" smtClean="0">
                <a:sym typeface="Symbol" panose="05050102010706020507" pitchFamily="18" charset="2"/>
              </a:rPr>
              <a:t>)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every </a:t>
            </a:r>
            <a:r>
              <a:rPr lang="en-US" dirty="0" err="1" smtClean="0"/>
              <a:t>subformula</a:t>
            </a:r>
            <a:r>
              <a:rPr lang="en-US" dirty="0" smtClean="0"/>
              <a:t> </a:t>
            </a:r>
            <a:r>
              <a:rPr lang="el-GR" dirty="0" smtClean="0"/>
              <a:t>Φ</a:t>
            </a:r>
            <a:r>
              <a:rPr lang="en-US" dirty="0" smtClean="0"/>
              <a:t>, inductively compute the corresponding DFA(</a:t>
            </a:r>
            <a:r>
              <a:rPr lang="el-GR" dirty="0" smtClean="0"/>
              <a:t>Φ</a:t>
            </a:r>
            <a:r>
              <a:rPr lang="en-US" dirty="0" smtClean="0"/>
              <a:t>):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DFA(</a:t>
            </a:r>
            <a:r>
              <a:rPr lang="el-GR" dirty="0" smtClean="0"/>
              <a:t>Φ</a:t>
            </a:r>
            <a:r>
              <a:rPr lang="en-US" baseline="-25000" dirty="0" smtClean="0"/>
              <a:t>1</a:t>
            </a:r>
            <a:r>
              <a:rPr lang="en-US" dirty="0" smtClean="0"/>
              <a:t>∧</a:t>
            </a:r>
            <a:r>
              <a:rPr lang="el-GR" dirty="0" smtClean="0"/>
              <a:t>Φ</a:t>
            </a:r>
            <a:r>
              <a:rPr lang="en-US" baseline="-25000" dirty="0" smtClean="0"/>
              <a:t>2</a:t>
            </a:r>
            <a:r>
              <a:rPr lang="en-US" dirty="0" smtClean="0"/>
              <a:t>) = DFA(</a:t>
            </a:r>
            <a:r>
              <a:rPr lang="el-GR" dirty="0" smtClean="0"/>
              <a:t>Φ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DFA(</a:t>
            </a:r>
            <a:r>
              <a:rPr lang="el-GR" dirty="0" smtClean="0"/>
              <a:t>Φ</a:t>
            </a:r>
            <a:r>
              <a:rPr lang="en-US" baseline="-25000" dirty="0" smtClean="0"/>
              <a:t>2</a:t>
            </a:r>
            <a:r>
              <a:rPr lang="en-US" dirty="0" smtClean="0"/>
              <a:t>)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DFA(¬</a:t>
            </a:r>
            <a:r>
              <a:rPr lang="el-GR" dirty="0" smtClean="0"/>
              <a:t>Φ</a:t>
            </a:r>
            <a:r>
              <a:rPr lang="en-US" dirty="0" smtClean="0"/>
              <a:t>) = ¬DFA(</a:t>
            </a:r>
            <a:r>
              <a:rPr lang="el-GR" dirty="0" smtClean="0"/>
              <a:t>Φ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(let </a:t>
            </a:r>
            <a:r>
              <a:rPr lang="en-US" dirty="0" smtClean="0">
                <a:sym typeface="Symbol" panose="05050102010706020507" pitchFamily="18" charset="2"/>
              </a:rPr>
              <a:t>  </a:t>
            </a:r>
            <a:r>
              <a:rPr lang="en-US" dirty="0">
                <a:sym typeface="Symbol" panose="05050102010706020507" pitchFamily="18" charset="2"/>
              </a:rPr>
              <a:t>= ASCII)</a:t>
            </a:r>
            <a:r>
              <a:rPr lang="en-US" dirty="0"/>
              <a:t>: </a:t>
            </a:r>
            <a:r>
              <a:rPr lang="en-US" dirty="0" smtClean="0"/>
              <a:t>DFA(x</a:t>
            </a:r>
            <a:r>
              <a:rPr lang="en-US" baseline="-25000" dirty="0" smtClean="0"/>
              <a:t>2</a:t>
            </a:r>
            <a:r>
              <a:rPr lang="en-US" dirty="0" smtClean="0"/>
              <a:t>&lt;x</a:t>
            </a:r>
            <a:r>
              <a:rPr lang="en-US" baseline="-25000" dirty="0" smtClean="0"/>
              <a:t>1</a:t>
            </a:r>
            <a:r>
              <a:rPr lang="en-US" dirty="0" smtClean="0"/>
              <a:t>)  =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What about ∃x.</a:t>
            </a:r>
            <a:r>
              <a:rPr lang="el-GR" b="1" dirty="0" smtClean="0"/>
              <a:t>Φ</a:t>
            </a:r>
            <a:r>
              <a:rPr lang="en-US" b="1" dirty="0" smtClean="0"/>
              <a:t> ?</a:t>
            </a:r>
            <a:endParaRPr lang="en-US" sz="2800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9" name="Line Callout 2 (No Border) 8"/>
          <p:cNvSpPr/>
          <p:nvPr/>
        </p:nvSpPr>
        <p:spPr>
          <a:xfrm>
            <a:off x="5029200" y="3980260"/>
            <a:ext cx="3352800" cy="665957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430"/>
              <a:gd name="adj6" fmla="val -335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 smtClean="0"/>
              <a:t>******* is reserved 7-bit-pattern for ASCII symbols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35859" y="3505200"/>
            <a:ext cx="1143000" cy="762000"/>
            <a:chOff x="2362200" y="2590800"/>
            <a:chExt cx="3200400" cy="762000"/>
          </a:xfrm>
        </p:grpSpPr>
        <p:sp>
          <p:nvSpPr>
            <p:cNvPr id="9" name="TextBox 8"/>
            <p:cNvSpPr txBox="1"/>
            <p:nvPr/>
          </p:nvSpPr>
          <p:spPr>
            <a:xfrm>
              <a:off x="2362200" y="2590800"/>
              <a:ext cx="32004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[..,</a:t>
              </a:r>
              <a:r>
                <a:rPr lang="en-US" dirty="0" err="1" smtClean="0"/>
                <a:t>a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,..]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3102685" y="2971800"/>
              <a:ext cx="853437" cy="3810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∃</a:t>
            </a:r>
            <a:r>
              <a:rPr lang="en-US" dirty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r>
              <a:rPr lang="el-GR" dirty="0" smtClean="0"/>
              <a:t>Φ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9462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First, Construct DFA for </a:t>
            </a:r>
            <a:r>
              <a:rPr lang="el-GR" dirty="0" smtClean="0"/>
              <a:t>Φ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over alphabet  </a:t>
            </a:r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 then project to alphabet 2</a:t>
            </a:r>
            <a:r>
              <a:rPr lang="en-US" baseline="30000" dirty="0" smtClean="0">
                <a:sym typeface="Symbol" panose="05050102010706020507" pitchFamily="18" charset="2"/>
              </a:rPr>
              <a:t>k-1</a:t>
            </a:r>
            <a:r>
              <a:rPr lang="en-US" dirty="0" smtClean="0">
                <a:sym typeface="Symbol" panose="05050102010706020507" pitchFamily="18" charset="2"/>
              </a:rPr>
              <a:t></a:t>
            </a:r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5736710" y="2042015"/>
            <a:ext cx="2627898" cy="1976720"/>
            <a:chOff x="1116762" y="3470195"/>
            <a:chExt cx="2627898" cy="1915771"/>
          </a:xfrm>
        </p:grpSpPr>
        <p:sp>
          <p:nvSpPr>
            <p:cNvPr id="60" name="Oval 59"/>
            <p:cNvSpPr/>
            <p:nvPr/>
          </p:nvSpPr>
          <p:spPr>
            <a:xfrm>
              <a:off x="1627440" y="4961865"/>
              <a:ext cx="438424" cy="4186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321755" y="4961865"/>
              <a:ext cx="422905" cy="424101"/>
            </a:xfrm>
            <a:prstGeom prst="ellipse">
              <a:avLst/>
            </a:prstGeom>
            <a:ln w="76200" cmpd="dbl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60" idx="6"/>
              <a:endCxn id="61" idx="2"/>
            </p:cNvCxnSpPr>
            <p:nvPr/>
          </p:nvCxnSpPr>
          <p:spPr>
            <a:xfrm>
              <a:off x="2065864" y="5171197"/>
              <a:ext cx="1255891" cy="2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201196" y="3470195"/>
              <a:ext cx="710451" cy="1700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100</a:t>
              </a:r>
              <a:r>
                <a:rPr lang="en-US" b="1" dirty="0" smtClean="0"/>
                <a:t>b</a:t>
              </a:r>
              <a:endParaRPr lang="en-US" b="1" dirty="0"/>
            </a:p>
          </p:txBody>
        </p:sp>
        <p:cxnSp>
          <p:nvCxnSpPr>
            <p:cNvPr id="66" name="Curved Connector 65"/>
            <p:cNvCxnSpPr>
              <a:stCxn id="60" idx="2"/>
              <a:endCxn id="60" idx="0"/>
            </p:cNvCxnSpPr>
            <p:nvPr/>
          </p:nvCxnSpPr>
          <p:spPr>
            <a:xfrm rot="10800000" flipH="1">
              <a:off x="1627440" y="4961865"/>
              <a:ext cx="219212" cy="209332"/>
            </a:xfrm>
            <a:prstGeom prst="curvedConnector4">
              <a:avLst>
                <a:gd name="adj1" fmla="val -104283"/>
                <a:gd name="adj2" fmla="val 2092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116762" y="3470195"/>
              <a:ext cx="824828" cy="170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b="1" dirty="0" smtClean="0"/>
            </a:p>
            <a:p>
              <a:br>
                <a:rPr lang="en-US" b="1" dirty="0"/>
              </a:br>
              <a:endParaRPr lang="en-US" b="1" dirty="0" smtClean="0"/>
            </a:p>
            <a:p>
              <a:r>
                <a:rPr lang="en-US" dirty="0" smtClean="0"/>
                <a:t>100</a:t>
              </a:r>
              <a:r>
                <a:rPr lang="en-US" b="1" dirty="0" smtClean="0"/>
                <a:t>b</a:t>
              </a:r>
              <a:endParaRPr lang="en-US" b="1" dirty="0" smtClean="0"/>
            </a:p>
            <a:p>
              <a:endParaRPr lang="en-US" b="1" dirty="0"/>
            </a:p>
          </p:txBody>
        </p:sp>
      </p:grpSp>
      <p:sp>
        <p:nvSpPr>
          <p:cNvPr id="70" name="Right Arrow 69"/>
          <p:cNvSpPr/>
          <p:nvPr/>
        </p:nvSpPr>
        <p:spPr>
          <a:xfrm>
            <a:off x="3991426" y="3359057"/>
            <a:ext cx="1697167" cy="560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1</a:t>
            </a:r>
            <a:r>
              <a:rPr lang="en-US" baseline="30000" dirty="0" smtClean="0"/>
              <a:t>st</a:t>
            </a:r>
            <a:r>
              <a:rPr lang="en-US" dirty="0" smtClean="0"/>
              <a:t> bit</a:t>
            </a:r>
            <a:endParaRPr lang="en-US" baseline="-25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656247" y="1990990"/>
            <a:ext cx="2947938" cy="1934218"/>
            <a:chOff x="796722" y="3451748"/>
            <a:chExt cx="2947938" cy="1934218"/>
          </a:xfrm>
        </p:grpSpPr>
        <p:sp>
          <p:nvSpPr>
            <p:cNvPr id="4" name="Oval 3"/>
            <p:cNvSpPr/>
            <p:nvPr/>
          </p:nvSpPr>
          <p:spPr>
            <a:xfrm>
              <a:off x="1627440" y="4961865"/>
              <a:ext cx="438424" cy="41866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321755" y="4961865"/>
              <a:ext cx="422905" cy="424101"/>
            </a:xfrm>
            <a:prstGeom prst="ellipse">
              <a:avLst/>
            </a:prstGeom>
            <a:ln w="76200" cmpd="dbl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6"/>
              <a:endCxn id="5" idx="2"/>
            </p:cNvCxnSpPr>
            <p:nvPr/>
          </p:nvCxnSpPr>
          <p:spPr>
            <a:xfrm>
              <a:off x="2065864" y="5171197"/>
              <a:ext cx="1255891" cy="2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124672" y="3451748"/>
              <a:ext cx="83869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br>
                <a:rPr lang="en-US" dirty="0" smtClean="0"/>
              </a:br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0100</a:t>
              </a:r>
              <a:r>
                <a:rPr lang="en-US" b="1" dirty="0" smtClean="0"/>
                <a:t>b</a:t>
              </a:r>
              <a:endParaRPr lang="en-US" b="1" dirty="0"/>
            </a:p>
          </p:txBody>
        </p:sp>
        <p:cxnSp>
          <p:nvCxnSpPr>
            <p:cNvPr id="53" name="Curved Connector 52"/>
            <p:cNvCxnSpPr>
              <a:stCxn id="4" idx="2"/>
              <a:endCxn id="4" idx="0"/>
            </p:cNvCxnSpPr>
            <p:nvPr/>
          </p:nvCxnSpPr>
          <p:spPr>
            <a:xfrm rot="10800000" flipH="1">
              <a:off x="1627440" y="4961865"/>
              <a:ext cx="219212" cy="209332"/>
            </a:xfrm>
            <a:prstGeom prst="curvedConnector4">
              <a:avLst>
                <a:gd name="adj1" fmla="val -104283"/>
                <a:gd name="adj2" fmla="val 2092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96722" y="4120077"/>
              <a:ext cx="8259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br>
                <a:rPr lang="en-US" dirty="0" smtClean="0"/>
              </a:br>
              <a:endParaRPr lang="en-US" dirty="0" smtClean="0"/>
            </a:p>
            <a:p>
              <a:r>
                <a:rPr lang="en-US" dirty="0" smtClean="0"/>
                <a:t>1100</a:t>
              </a:r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7929" y="2743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DFA(</a:t>
            </a:r>
            <a:r>
              <a:rPr lang="el-GR" dirty="0"/>
              <a:t>Φ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3</a:t>
            </a:r>
            <a:r>
              <a:rPr lang="en-US" dirty="0" smtClean="0"/>
              <a:t>,x</a:t>
            </a:r>
            <a:r>
              <a:rPr lang="en-US" baseline="-25000" dirty="0" smtClean="0"/>
              <a:t>4</a:t>
            </a:r>
            <a:r>
              <a:rPr lang="en-US" dirty="0"/>
              <a:t>)) :                                     </a:t>
            </a:r>
            <a:endParaRPr lang="en-US" dirty="0"/>
          </a:p>
          <a:p>
            <a:endParaRPr lang="en-US" dirty="0"/>
          </a:p>
        </p:txBody>
      </p:sp>
      <p:sp>
        <p:nvSpPr>
          <p:cNvPr id="75" name="Down Arrow Callout 74"/>
          <p:cNvSpPr/>
          <p:nvPr/>
        </p:nvSpPr>
        <p:spPr>
          <a:xfrm>
            <a:off x="6542627" y="4283109"/>
            <a:ext cx="1397421" cy="610937"/>
          </a:xfrm>
          <a:prstGeom prst="downArrowCallout">
            <a:avLst>
              <a:gd name="adj1" fmla="val 25000"/>
              <a:gd name="adj2" fmla="val 23016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determinize</a:t>
            </a:r>
            <a:endParaRPr lang="en-US" dirty="0"/>
          </a:p>
        </p:txBody>
      </p:sp>
      <p:sp>
        <p:nvSpPr>
          <p:cNvPr id="79" name="Line Callout 1 78"/>
          <p:cNvSpPr/>
          <p:nvPr/>
        </p:nvSpPr>
        <p:spPr>
          <a:xfrm>
            <a:off x="533400" y="4419600"/>
            <a:ext cx="1143000" cy="304800"/>
          </a:xfrm>
          <a:prstGeom prst="borderCallout1">
            <a:avLst>
              <a:gd name="adj1" fmla="val 5068"/>
              <a:gd name="adj2" fmla="val 12895"/>
              <a:gd name="adj3" fmla="val -309878"/>
              <a:gd name="adj4" fmla="val 224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ym typeface="Symbol" panose="05050102010706020507" pitchFamily="18" charset="2"/>
              </a:rPr>
              <a:t>i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7344" y="3918673"/>
            <a:ext cx="5258006" cy="2174480"/>
            <a:chOff x="3126490" y="4471245"/>
            <a:chExt cx="5197244" cy="2271769"/>
          </a:xfrm>
        </p:grpSpPr>
        <p:sp>
          <p:nvSpPr>
            <p:cNvPr id="76" name="TextBox 75"/>
            <p:cNvSpPr txBox="1"/>
            <p:nvPr/>
          </p:nvSpPr>
          <p:spPr>
            <a:xfrm>
              <a:off x="3126490" y="6067765"/>
              <a:ext cx="3078510" cy="675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DFA(∃</a:t>
              </a:r>
              <a:r>
                <a:rPr lang="en-US" dirty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.</a:t>
              </a:r>
              <a:r>
                <a:rPr lang="el-GR" dirty="0" smtClean="0"/>
                <a:t>Φ</a:t>
              </a:r>
              <a:r>
                <a:rPr lang="en-US" dirty="0" smtClean="0"/>
                <a:t>(x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,x</a:t>
              </a:r>
              <a:r>
                <a:rPr lang="en-US" baseline="-25000" dirty="0" smtClean="0"/>
                <a:t>3</a:t>
              </a:r>
              <a:r>
                <a:rPr lang="en-US" dirty="0" smtClean="0"/>
                <a:t>,x</a:t>
              </a:r>
              <a:r>
                <a:rPr lang="en-US" baseline="-25000" dirty="0" smtClean="0"/>
                <a:t>4</a:t>
              </a:r>
              <a:r>
                <a:rPr lang="en-US" dirty="0" smtClean="0"/>
                <a:t>)):                                     </a:t>
              </a:r>
              <a:endParaRPr lang="en-US" dirty="0"/>
            </a:p>
            <a:p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051492" y="4471245"/>
              <a:ext cx="2272242" cy="1976380"/>
              <a:chOff x="1627440" y="3470524"/>
              <a:chExt cx="2272242" cy="191544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627440" y="4961865"/>
                <a:ext cx="438424" cy="4186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321755" y="4961865"/>
                <a:ext cx="422905" cy="424101"/>
              </a:xfrm>
              <a:prstGeom prst="ellipse">
                <a:avLst/>
              </a:prstGeom>
              <a:ln w="76200" cmpd="dbl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</a:t>
                </a:r>
                <a:endParaRPr lang="en-US" dirty="0"/>
              </a:p>
            </p:txBody>
          </p:sp>
          <p:cxnSp>
            <p:nvCxnSpPr>
              <p:cNvPr id="37" name="Straight Arrow Connector 36"/>
              <p:cNvCxnSpPr>
                <a:stCxn id="35" idx="6"/>
                <a:endCxn id="36" idx="2"/>
              </p:cNvCxnSpPr>
              <p:nvPr/>
            </p:nvCxnSpPr>
            <p:spPr>
              <a:xfrm>
                <a:off x="2065864" y="5171197"/>
                <a:ext cx="1255891" cy="2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201178" y="3470524"/>
                <a:ext cx="710451" cy="1700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100</a:t>
                </a:r>
                <a:r>
                  <a:rPr lang="en-US" b="1" dirty="0" smtClean="0"/>
                  <a:t>b</a:t>
                </a:r>
                <a:endParaRPr lang="en-US" b="1" dirty="0"/>
              </a:p>
            </p:txBody>
          </p:sp>
          <p:cxnSp>
            <p:nvCxnSpPr>
              <p:cNvPr id="40" name="Curved Connector 39"/>
              <p:cNvCxnSpPr>
                <a:stCxn id="36" idx="1"/>
                <a:endCxn id="36" idx="7"/>
              </p:cNvCxnSpPr>
              <p:nvPr/>
            </p:nvCxnSpPr>
            <p:spPr>
              <a:xfrm rot="5400000" flipH="1" flipV="1">
                <a:off x="3533403" y="4874454"/>
                <a:ext cx="12308" cy="299039"/>
              </a:xfrm>
              <a:prstGeom prst="curvedConnector3">
                <a:avLst>
                  <a:gd name="adj1" fmla="val 230459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179431" y="4181948"/>
                <a:ext cx="720251" cy="626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 smtClean="0"/>
                  <a:t>100</a:t>
                </a:r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</p:grpSp>
      <p:sp>
        <p:nvSpPr>
          <p:cNvPr id="42" name="Line Callout 1 41"/>
          <p:cNvSpPr/>
          <p:nvPr/>
        </p:nvSpPr>
        <p:spPr>
          <a:xfrm>
            <a:off x="609600" y="4800600"/>
            <a:ext cx="1143000" cy="304800"/>
          </a:xfrm>
          <a:prstGeom prst="borderCallout1">
            <a:avLst>
              <a:gd name="adj1" fmla="val -3755"/>
              <a:gd name="adj2" fmla="val 15248"/>
              <a:gd name="adj3" fmla="val -420511"/>
              <a:gd name="adj4" fmla="val 271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ym typeface="Symbol" panose="05050102010706020507" pitchFamily="18" charset="2"/>
              </a:rPr>
              <a:t>i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3" name="Line Callout 1 42"/>
          <p:cNvSpPr/>
          <p:nvPr/>
        </p:nvSpPr>
        <p:spPr>
          <a:xfrm>
            <a:off x="762000" y="5181600"/>
            <a:ext cx="1143000" cy="304800"/>
          </a:xfrm>
          <a:prstGeom prst="borderCallout1">
            <a:avLst>
              <a:gd name="adj1" fmla="val -8167"/>
              <a:gd name="adj2" fmla="val 10542"/>
              <a:gd name="adj3" fmla="val -543023"/>
              <a:gd name="adj4" fmla="val 236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ym typeface="Symbol" panose="05050102010706020507" pitchFamily="18" charset="2"/>
              </a:rPr>
              <a:t>i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5" name="Line Callout 1 44"/>
          <p:cNvSpPr/>
          <p:nvPr/>
        </p:nvSpPr>
        <p:spPr>
          <a:xfrm>
            <a:off x="914400" y="5562600"/>
            <a:ext cx="1143000" cy="304800"/>
          </a:xfrm>
          <a:prstGeom prst="borderCallout1">
            <a:avLst>
              <a:gd name="adj1" fmla="val -3755"/>
              <a:gd name="adj2" fmla="val 9365"/>
              <a:gd name="adj3" fmla="val -693024"/>
              <a:gd name="adj4" fmla="val 2012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ym typeface="Symbol" panose="05050102010706020507" pitchFamily="18" charset="2"/>
              </a:rPr>
              <a:t>i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sp>
        <p:nvSpPr>
          <p:cNvPr id="44" name="Line Callout 1 43"/>
          <p:cNvSpPr/>
          <p:nvPr/>
        </p:nvSpPr>
        <p:spPr>
          <a:xfrm>
            <a:off x="990600" y="5943600"/>
            <a:ext cx="1143000" cy="381000"/>
          </a:xfrm>
          <a:prstGeom prst="borderCallout1">
            <a:avLst>
              <a:gd name="adj1" fmla="val 2421"/>
              <a:gd name="adj2" fmla="val 10542"/>
              <a:gd name="adj3" fmla="val -630376"/>
              <a:gd name="adj4" fmla="val 236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err="1" smtClean="0"/>
              <a:t>a</a:t>
            </a:r>
            <a:r>
              <a:rPr lang="en-US" sz="1600" baseline="-25000" dirty="0" err="1" smtClean="0"/>
              <a:t>i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= </a:t>
            </a:r>
            <a:r>
              <a:rPr lang="en-US" sz="1600" b="1" dirty="0" smtClean="0"/>
              <a:t>b`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5" grpId="0" animBg="1"/>
      <p:bldP spid="79" grpId="0" animBg="1"/>
      <p:bldP spid="42" grpId="0" animBg="1"/>
      <p:bldP spid="43" grpId="0" animBg="1"/>
      <p:bldP spid="45" grpId="0" animBg="1"/>
      <p:bldP spid="4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sM2L-str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sFA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" y="4343400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ym typeface="Wingdings" panose="05000000000000000000" pitchFamily="2" charset="2"/>
              </a:rPr>
              <a:t>sFA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dirty="0" smtClean="0">
                <a:sym typeface="Symbol" panose="05050102010706020507" pitchFamily="18" charset="2"/>
              </a:rPr>
              <a:t>) </a:t>
            </a:r>
            <a:r>
              <a:rPr lang="en-US" sz="2000" dirty="0" smtClean="0">
                <a:sym typeface="Wingdings" panose="05000000000000000000" pitchFamily="2" charset="2"/>
              </a:rPr>
              <a:t>   </a:t>
            </a:r>
            <a:r>
              <a:rPr lang="en-US" sz="2000" b="1" dirty="0" err="1" smtClean="0">
                <a:sym typeface="Wingdings" panose="05000000000000000000" pitchFamily="2" charset="2"/>
              </a:rPr>
              <a:t>sFA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dirty="0" smtClean="0">
                <a:sym typeface="Symbol" panose="05050102010706020507" pitchFamily="18" charset="2"/>
              </a:rPr>
              <a:t>)  </a:t>
            </a:r>
            <a:r>
              <a:rPr lang="en-US" sz="2000" b="1" dirty="0" err="1">
                <a:sym typeface="Wingdings" panose="05000000000000000000" pitchFamily="2" charset="2"/>
              </a:rPr>
              <a:t>sFA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dirty="0" smtClean="0">
                <a:sym typeface="Symbol" panose="05050102010706020507" pitchFamily="18" charset="2"/>
              </a:rPr>
              <a:t></a:t>
            </a:r>
            <a:r>
              <a:rPr lang="en-US" sz="2000" dirty="0">
                <a:sym typeface="Symbol" panose="05050102010706020507" pitchFamily="18" charset="2"/>
              </a:rPr>
              <a:t>) 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228600" y="5867400"/>
            <a:ext cx="312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ym typeface="Wingdings" panose="05000000000000000000" pitchFamily="2" charset="2"/>
              </a:rPr>
              <a:t>sFA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dirty="0" smtClean="0">
                <a:sym typeface="Symbol" panose="05050102010706020507" pitchFamily="18" charset="2"/>
              </a:rPr>
              <a:t> x</a:t>
            </a:r>
            <a:r>
              <a:rPr lang="en-US" sz="2000" baseline="-25000" dirty="0" smtClean="0">
                <a:sym typeface="Symbol" panose="05050102010706020507" pitchFamily="18" charset="2"/>
              </a:rPr>
              <a:t>i</a:t>
            </a:r>
            <a:r>
              <a:rPr lang="en-US" sz="2000" dirty="0" smtClean="0">
                <a:sym typeface="Symbol" panose="05050102010706020507" pitchFamily="18" charset="2"/>
              </a:rPr>
              <a:t>) 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b="1" dirty="0" err="1">
                <a:sym typeface="Wingdings" panose="05000000000000000000" pitchFamily="2" charset="2"/>
              </a:rPr>
              <a:t>sFA</a:t>
            </a:r>
            <a:r>
              <a:rPr lang="en-US" sz="2000" dirty="0" smtClean="0">
                <a:sym typeface="Wingdings" panose="05000000000000000000" pitchFamily="2" charset="2"/>
              </a:rPr>
              <a:t>(</a:t>
            </a:r>
            <a:r>
              <a:rPr lang="en-US" sz="2000" dirty="0" smtClean="0">
                <a:sym typeface="Symbol" panose="05050102010706020507" pitchFamily="18" charset="2"/>
              </a:rPr>
              <a:t>)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↾</a:t>
            </a:r>
            <a:r>
              <a:rPr lang="en-US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</a:t>
            </a:r>
            <a:r>
              <a:rPr lang="en-US" sz="2000" baseline="-25000" dirty="0" smtClean="0">
                <a:sym typeface="Symbol" panose="05050102010706020507" pitchFamily="18" charset="2"/>
              </a:rPr>
              <a:t> </a:t>
            </a:r>
            <a:endParaRPr lang="en-US" sz="2000" baseline="-25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8600" y="4724400"/>
            <a:ext cx="7893424" cy="867710"/>
            <a:chOff x="228600" y="4724400"/>
            <a:chExt cx="7893424" cy="867710"/>
          </a:xfrm>
        </p:grpSpPr>
        <p:sp>
          <p:nvSpPr>
            <p:cNvPr id="20" name="Rectangle 19"/>
            <p:cNvSpPr/>
            <p:nvPr/>
          </p:nvSpPr>
          <p:spPr>
            <a:xfrm>
              <a:off x="228600" y="4800600"/>
              <a:ext cx="789342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sym typeface="Wingdings" panose="05000000000000000000" pitchFamily="2" charset="2"/>
                </a:rPr>
                <a:t>sFA</a:t>
              </a:r>
              <a:r>
                <a:rPr lang="en-US" sz="2000" dirty="0" smtClean="0">
                  <a:sym typeface="Wingdings" panose="05000000000000000000" pitchFamily="2" charset="2"/>
                </a:rPr>
                <a:t>(</a:t>
              </a:r>
              <a:r>
                <a:rPr lang="en-US" sz="2000" dirty="0" smtClean="0">
                  <a:sym typeface="Symbol" panose="05050102010706020507" pitchFamily="18" charset="2"/>
                </a:rPr>
                <a:t>) </a:t>
              </a:r>
              <a:r>
                <a:rPr lang="en-US" sz="2000" dirty="0" smtClean="0">
                  <a:sym typeface="Wingdings" panose="05000000000000000000" pitchFamily="2" charset="2"/>
                </a:rPr>
                <a:t>   </a:t>
              </a:r>
              <a:r>
                <a:rPr lang="en-US" sz="2000" b="1" dirty="0" err="1" smtClean="0">
                  <a:sym typeface="Wingdings" panose="05000000000000000000" pitchFamily="2" charset="2"/>
                </a:rPr>
                <a:t>sFA</a:t>
              </a:r>
              <a:r>
                <a:rPr lang="en-US" sz="2000" dirty="0" smtClean="0">
                  <a:sym typeface="Wingdings" panose="05000000000000000000" pitchFamily="2" charset="2"/>
                </a:rPr>
                <a:t>(</a:t>
              </a:r>
              <a:r>
                <a:rPr lang="en-US" sz="2000" dirty="0" smtClean="0">
                  <a:sym typeface="Symbol" panose="05050102010706020507" pitchFamily="18" charset="2"/>
                </a:rPr>
                <a:t>)</a:t>
              </a:r>
              <a:r>
                <a:rPr lang="en-US" sz="2000" baseline="30000" dirty="0">
                  <a:sym typeface="Symbol" panose="05050102010706020507" pitchFamily="18" charset="2"/>
                </a:rPr>
                <a:t>C</a:t>
              </a:r>
              <a:r>
                <a:rPr lang="en-US" sz="2000" dirty="0" smtClean="0">
                  <a:sym typeface="Symbol" panose="05050102010706020507" pitchFamily="18" charset="2"/>
                </a:rPr>
                <a:t>  </a:t>
              </a:r>
              <a:r>
                <a:rPr lang="en-US" sz="2000" baseline="-25000" dirty="0" err="1" smtClean="0">
                  <a:sym typeface="Symbol" panose="05050102010706020507" pitchFamily="18" charset="2"/>
                </a:rPr>
                <a:t>x</a:t>
              </a:r>
              <a:r>
                <a:rPr lang="en-US" sz="1600" baseline="-25000" dirty="0" err="1" smtClean="0">
                  <a:sym typeface="Symbol" panose="05050102010706020507" pitchFamily="18" charset="2"/>
                </a:rPr>
                <a:t>i</a:t>
              </a:r>
              <a:r>
                <a:rPr lang="en-US" sz="2000" baseline="-25000" dirty="0" err="1" smtClean="0">
                  <a:sym typeface="Symbol" panose="05050102010706020507" pitchFamily="18" charset="2"/>
                </a:rPr>
                <a:t>foFV</a:t>
              </a:r>
              <a:r>
                <a:rPr lang="en-US" sz="2000" baseline="-25000" dirty="0" smtClean="0">
                  <a:sym typeface="Symbol" panose="05050102010706020507" pitchFamily="18" charset="2"/>
                </a:rPr>
                <a:t>()</a:t>
              </a:r>
              <a:r>
                <a:rPr lang="en-US" sz="4400" dirty="0" smtClean="0">
                  <a:sym typeface="Symbol" panose="05050102010706020507" pitchFamily="18" charset="2"/>
                </a:rPr>
                <a:t>(</a:t>
              </a:r>
              <a:r>
                <a:rPr lang="en-US" sz="2000" dirty="0" smtClean="0">
                  <a:sym typeface="Symbol" panose="05050102010706020507" pitchFamily="18" charset="2"/>
                </a:rPr>
                <a:t>                                 </a:t>
              </a:r>
              <a:r>
                <a:rPr lang="en-US" sz="4400" dirty="0" smtClean="0">
                  <a:sym typeface="Symbol" panose="05050102010706020507" pitchFamily="18" charset="2"/>
                </a:rPr>
                <a:t>)</a:t>
              </a:r>
              <a:r>
                <a:rPr lang="en-US" sz="2000" baseline="-25000" dirty="0" smtClean="0">
                  <a:sym typeface="Symbol" panose="05050102010706020507" pitchFamily="18" charset="2"/>
                </a:rPr>
                <a:t> </a:t>
              </a:r>
              <a:endParaRPr lang="en-US" sz="2000" baseline="-250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43400" y="4724400"/>
              <a:ext cx="2057400" cy="867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28" name="Group 27"/>
          <p:cNvGrpSpPr/>
          <p:nvPr/>
        </p:nvGrpSpPr>
        <p:grpSpPr>
          <a:xfrm>
            <a:off x="228600" y="1676400"/>
            <a:ext cx="5029200" cy="995906"/>
            <a:chOff x="228600" y="1676400"/>
            <a:chExt cx="5029200" cy="995906"/>
          </a:xfrm>
        </p:grpSpPr>
        <p:sp>
          <p:nvSpPr>
            <p:cNvPr id="18" name="Rectangle 17"/>
            <p:cNvSpPr/>
            <p:nvPr/>
          </p:nvSpPr>
          <p:spPr>
            <a:xfrm>
              <a:off x="228600" y="2133600"/>
              <a:ext cx="2438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 smtClean="0">
                  <a:sym typeface="Wingdings" panose="05000000000000000000" pitchFamily="2" charset="2"/>
                </a:rPr>
                <a:t>sFA</a:t>
              </a:r>
              <a:r>
                <a:rPr lang="en-US" sz="2000" dirty="0" smtClean="0">
                  <a:sym typeface="Wingdings" panose="05000000000000000000" pitchFamily="2" charset="2"/>
                </a:rPr>
                <a:t>(</a:t>
              </a:r>
              <a:r>
                <a:rPr lang="en-US" sz="2000" dirty="0" smtClean="0">
                  <a:sym typeface="Symbol" panose="05050102010706020507" pitchFamily="18" charset="2"/>
                </a:rPr>
                <a:t>x</a:t>
              </a:r>
              <a:r>
                <a:rPr lang="en-US" sz="2000" baseline="-25000" dirty="0" smtClean="0">
                  <a:sym typeface="Symbol" panose="05050102010706020507" pitchFamily="18" charset="2"/>
                </a:rPr>
                <a:t>i</a:t>
              </a:r>
              <a:r>
                <a:rPr lang="en-US" sz="2000" dirty="0" smtClean="0">
                  <a:sym typeface="Symbol" panose="05050102010706020507" pitchFamily="18" charset="2"/>
                </a:rPr>
                <a:t> &lt; </a:t>
              </a:r>
              <a:r>
                <a:rPr lang="en-US" sz="2000" dirty="0" err="1" smtClean="0">
                  <a:sym typeface="Symbol" panose="05050102010706020507" pitchFamily="18" charset="2"/>
                </a:rPr>
                <a:t>x</a:t>
              </a:r>
              <a:r>
                <a:rPr lang="en-US" sz="2000" baseline="-25000" dirty="0" err="1" smtClean="0">
                  <a:sym typeface="Symbol" panose="05050102010706020507" pitchFamily="18" charset="2"/>
                </a:rPr>
                <a:t>j</a:t>
              </a:r>
              <a:r>
                <a:rPr lang="en-US" sz="2000" dirty="0" smtClean="0">
                  <a:sym typeface="Symbol" panose="05050102010706020507" pitchFamily="18" charset="2"/>
                </a:rPr>
                <a:t>) </a:t>
              </a:r>
              <a:r>
                <a:rPr lang="en-US" sz="2000" dirty="0" smtClean="0">
                  <a:sym typeface="Wingdings" panose="05000000000000000000" pitchFamily="2" charset="2"/>
                </a:rPr>
                <a:t></a:t>
              </a:r>
              <a:endParaRPr lang="en-US" sz="20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0" y="1676400"/>
              <a:ext cx="3352800" cy="9959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30" name="Group 29"/>
          <p:cNvGrpSpPr/>
          <p:nvPr/>
        </p:nvGrpSpPr>
        <p:grpSpPr>
          <a:xfrm>
            <a:off x="228600" y="2971800"/>
            <a:ext cx="3607530" cy="995269"/>
            <a:chOff x="228600" y="2971800"/>
            <a:chExt cx="3607530" cy="995269"/>
          </a:xfrm>
        </p:grpSpPr>
        <p:sp>
          <p:nvSpPr>
            <p:cNvPr id="17" name="Rectangle 16"/>
            <p:cNvSpPr/>
            <p:nvPr/>
          </p:nvSpPr>
          <p:spPr>
            <a:xfrm>
              <a:off x="228600" y="3352800"/>
              <a:ext cx="18288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 smtClean="0">
                  <a:sym typeface="Wingdings" panose="05000000000000000000" pitchFamily="2" charset="2"/>
                </a:rPr>
                <a:t>sFA</a:t>
              </a:r>
              <a:r>
                <a:rPr lang="en-US" sz="2000" dirty="0" smtClean="0">
                  <a:sym typeface="Wingdings" panose="05000000000000000000" pitchFamily="2" charset="2"/>
                </a:rPr>
                <a:t>(</a:t>
              </a:r>
              <a:r>
                <a:rPr lang="en-US" sz="2000" dirty="0" err="1" smtClean="0">
                  <a:sym typeface="Wingdings" panose="05000000000000000000" pitchFamily="2" charset="2"/>
                </a:rPr>
                <a:t>X</a:t>
              </a:r>
              <a:r>
                <a:rPr lang="en-US" sz="2000" baseline="-25000" dirty="0" err="1" smtClean="0">
                  <a:sym typeface="Wingdings" panose="05000000000000000000" pitchFamily="2" charset="2"/>
                </a:rPr>
                <a:t>j</a:t>
              </a:r>
              <a:r>
                <a:rPr lang="en-US" sz="2000" dirty="0" smtClean="0">
                  <a:sym typeface="Wingdings" panose="05000000000000000000" pitchFamily="2" charset="2"/>
                </a:rPr>
                <a:t>(x</a:t>
              </a:r>
              <a:r>
                <a:rPr lang="en-US" sz="2000" baseline="-25000" dirty="0" smtClean="0">
                  <a:sym typeface="Wingdings" panose="05000000000000000000" pitchFamily="2" charset="2"/>
                </a:rPr>
                <a:t>i</a:t>
              </a:r>
              <a:r>
                <a:rPr lang="en-US" sz="2000" dirty="0" smtClean="0">
                  <a:sym typeface="Wingdings" panose="05000000000000000000" pitchFamily="2" charset="2"/>
                </a:rPr>
                <a:t>)) </a:t>
              </a:r>
              <a:endParaRPr lang="en-US" sz="20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2971800"/>
              <a:ext cx="2007330" cy="995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32" name="Rounded Rectangular Callout 31"/>
          <p:cNvSpPr/>
          <p:nvPr/>
        </p:nvSpPr>
        <p:spPr>
          <a:xfrm>
            <a:off x="6019800" y="1371600"/>
            <a:ext cx="2362200" cy="914400"/>
          </a:xfrm>
          <a:prstGeom prst="wedgeRoundRectCallout">
            <a:avLst>
              <a:gd name="adj1" fmla="val -82072"/>
              <a:gd name="adj2" fmla="val 4015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dirty="0" smtClean="0"/>
              <a:t>[(*1*0,_),(*0*1,_)] </a:t>
            </a:r>
            <a:br>
              <a:rPr lang="en-US" sz="2000" dirty="0" smtClean="0"/>
            </a:br>
            <a:r>
              <a:rPr lang="en-US" sz="2000" dirty="0" smtClean="0">
                <a:sym typeface="Symbol" panose="05050102010706020507" pitchFamily="18" charset="2"/>
              </a:rPr>
              <a:t>L(SFA(x</a:t>
            </a:r>
            <a:r>
              <a:rPr lang="en-US" sz="2000" baseline="-25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&lt;x</a:t>
            </a:r>
            <a:r>
              <a:rPr lang="en-US" sz="2000" baseline="-25000" dirty="0">
                <a:sym typeface="Symbol" panose="05050102010706020507" pitchFamily="18" charset="2"/>
              </a:rPr>
              <a:t>4</a:t>
            </a:r>
            <a:r>
              <a:rPr lang="en-US" sz="2000" dirty="0" smtClean="0">
                <a:sym typeface="Symbol" panose="05050102010706020507" pitchFamily="18" charset="2"/>
              </a:rPr>
              <a:t>))</a:t>
            </a:r>
            <a:endParaRPr lang="en-US" sz="20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7315200" y="3657600"/>
            <a:ext cx="1716741" cy="1219200"/>
          </a:xfrm>
          <a:prstGeom prst="wedgeRoundRectCallout">
            <a:avLst>
              <a:gd name="adj1" fmla="val -60166"/>
              <a:gd name="adj2" fmla="val -639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⊧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endParaRPr lang="en-US" sz="2000" dirty="0" smtClean="0"/>
          </a:p>
          <a:p>
            <a:r>
              <a:rPr lang="en-US" sz="2000" dirty="0" smtClean="0"/>
              <a:t>[(*0,_),(*1,a)] </a:t>
            </a:r>
            <a:br>
              <a:rPr lang="en-US" sz="2000" dirty="0" smtClean="0"/>
            </a:br>
            <a:r>
              <a:rPr lang="en-US" sz="2000" dirty="0" smtClean="0">
                <a:sym typeface="Symbol" panose="05050102010706020507" pitchFamily="18" charset="2"/>
              </a:rPr>
              <a:t> L(SFA(P</a:t>
            </a:r>
            <a:r>
              <a:rPr lang="en-US" sz="2000" baseline="-25000" dirty="0" smtClean="0">
                <a:sym typeface="Symbol" panose="05050102010706020507" pitchFamily="18" charset="2"/>
              </a:rPr>
              <a:t></a:t>
            </a:r>
            <a:r>
              <a:rPr lang="en-US" sz="2000" dirty="0" smtClean="0">
                <a:sym typeface="Symbol" panose="05050102010706020507" pitchFamily="18" charset="2"/>
              </a:rPr>
              <a:t>(x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))</a:t>
            </a:r>
            <a:endParaRPr lang="en-US" sz="2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191000" y="2895600"/>
            <a:ext cx="2912483" cy="1066800"/>
            <a:chOff x="4343400" y="2895600"/>
            <a:chExt cx="2912483" cy="1066800"/>
          </a:xfrm>
        </p:grpSpPr>
        <p:sp>
          <p:nvSpPr>
            <p:cNvPr id="15" name="Rectangle 14"/>
            <p:cNvSpPr/>
            <p:nvPr/>
          </p:nvSpPr>
          <p:spPr>
            <a:xfrm>
              <a:off x="4343400" y="3276600"/>
              <a:ext cx="2438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 smtClean="0">
                  <a:latin typeface="+mn-lt"/>
                  <a:sym typeface="Wingdings" panose="05000000000000000000" pitchFamily="2" charset="2"/>
                </a:rPr>
                <a:t>sFA</a:t>
              </a:r>
              <a:r>
                <a:rPr lang="en-US" sz="2000" dirty="0" smtClean="0">
                  <a:latin typeface="+mn-lt"/>
                  <a:sym typeface="Wingdings" panose="05000000000000000000" pitchFamily="2" charset="2"/>
                </a:rPr>
                <a:t>(</a:t>
              </a:r>
              <a:r>
                <a:rPr lang="en-US" sz="2000" dirty="0" smtClean="0">
                  <a:latin typeface="+mn-lt"/>
                </a:rPr>
                <a:t>P</a:t>
              </a:r>
              <a:r>
                <a:rPr lang="en-US" sz="2000" baseline="-25000" dirty="0">
                  <a:latin typeface="+mn-lt"/>
                  <a:sym typeface="Symbol" panose="05050102010706020507" pitchFamily="18" charset="2"/>
                </a:rPr>
                <a:t></a:t>
              </a:r>
              <a:r>
                <a:rPr lang="en-US" sz="2000" dirty="0">
                  <a:latin typeface="+mn-lt"/>
                  <a:sym typeface="Symbol" panose="05050102010706020507" pitchFamily="18" charset="2"/>
                </a:rPr>
                <a:t>(</a:t>
              </a:r>
              <a:r>
                <a:rPr 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000" baseline="-25000" dirty="0">
                  <a:latin typeface="+mn-lt"/>
                  <a:sym typeface="Symbol" panose="05050102010706020507" pitchFamily="18" charset="2"/>
                </a:rPr>
                <a:t>i</a:t>
              </a:r>
              <a:r>
                <a:rPr lang="en-US" sz="2000" dirty="0" smtClean="0">
                  <a:latin typeface="+mn-lt"/>
                  <a:sym typeface="Symbol" panose="05050102010706020507" pitchFamily="18" charset="2"/>
                </a:rPr>
                <a:t>))</a:t>
              </a:r>
              <a:r>
                <a:rPr lang="en-US" sz="2000" baseline="-25000" dirty="0" smtClean="0">
                  <a:latin typeface="+mn-lt"/>
                  <a:sym typeface="Symbol" panose="05050102010706020507" pitchFamily="18" charset="2"/>
                </a:rPr>
                <a:t> </a:t>
              </a:r>
              <a:r>
                <a:rPr lang="en-US" sz="2000" dirty="0" smtClean="0">
                  <a:sym typeface="Wingdings" panose="05000000000000000000" pitchFamily="2" charset="2"/>
                </a:rPr>
                <a:t></a:t>
              </a:r>
              <a:endParaRPr lang="en-US" sz="20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8095" y="3425520"/>
              <a:ext cx="27810" cy="696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1200" y="2895600"/>
              <a:ext cx="1464683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32" grpId="0" animBg="1"/>
      <p:bldP spid="3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475"/>
            <a:ext cx="843915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sM2L-str (or M2L-str</a:t>
            </a:r>
            <a:r>
              <a:rPr lang="en-US" dirty="0" smtClean="0">
                <a:sym typeface="Symbol" panose="05050102010706020507" pitchFamily="18" charset="2"/>
              </a:rPr>
              <a:t>)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 smtClean="0">
                <a:sym typeface="Symbol" panose="05050102010706020507" pitchFamily="18" charset="2"/>
              </a:rPr>
              <a:t> = integers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/>
              <a:t>                              ∃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/>
              <a:t>,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&lt;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∧ </a:t>
            </a:r>
            <a:r>
              <a:rPr lang="en-US" dirty="0" err="1" smtClean="0"/>
              <a:t>P</a:t>
            </a:r>
            <a:r>
              <a:rPr lang="en-US" baseline="-25000" dirty="0" err="1" smtClean="0">
                <a:sym typeface="Symbol" panose="05050102010706020507" pitchFamily="18" charset="2"/>
              </a:rPr>
              <a:t>even</a:t>
            </a:r>
            <a:r>
              <a:rPr lang="en-US" dirty="0" smtClean="0"/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) ∧ </a:t>
            </a:r>
            <a:r>
              <a:rPr lang="en-US" dirty="0" err="1" smtClean="0"/>
              <a:t>P</a:t>
            </a:r>
            <a:r>
              <a:rPr lang="en-US" baseline="-25000" dirty="0" err="1" smtClean="0">
                <a:sym typeface="Symbol" panose="05050102010706020507" pitchFamily="18" charset="2"/>
              </a:rPr>
              <a:t>odd</a:t>
            </a:r>
            <a:r>
              <a:rPr lang="en-US" dirty="0" smtClean="0"/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694420" y="3914182"/>
            <a:ext cx="6293896" cy="2053935"/>
            <a:chOff x="1058569" y="3603427"/>
            <a:chExt cx="6293896" cy="2053935"/>
          </a:xfrm>
        </p:grpSpPr>
        <p:sp>
          <p:nvSpPr>
            <p:cNvPr id="4" name="Oval 3"/>
            <p:cNvSpPr/>
            <p:nvPr/>
          </p:nvSpPr>
          <p:spPr>
            <a:xfrm>
              <a:off x="1668169" y="4964419"/>
              <a:ext cx="685800" cy="6858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67417" y="4957276"/>
              <a:ext cx="685800" cy="69294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6" name="Straight Arrow Connector 5"/>
            <p:cNvCxnSpPr>
              <a:stCxn id="4" idx="6"/>
              <a:endCxn id="5" idx="2"/>
            </p:cNvCxnSpPr>
            <p:nvPr/>
          </p:nvCxnSpPr>
          <p:spPr>
            <a:xfrm flipV="1">
              <a:off x="2353969" y="5303748"/>
              <a:ext cx="1813448" cy="35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940240" y="484313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even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666665" y="4964419"/>
              <a:ext cx="685800" cy="692943"/>
            </a:xfrm>
            <a:prstGeom prst="ellipse">
              <a:avLst/>
            </a:prstGeom>
            <a:ln w="76200" cmpd="dbl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endCxn id="12" idx="2"/>
            </p:cNvCxnSpPr>
            <p:nvPr/>
          </p:nvCxnSpPr>
          <p:spPr>
            <a:xfrm flipV="1">
              <a:off x="4853217" y="5310891"/>
              <a:ext cx="1813448" cy="35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10017" y="485027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odd</a:t>
              </a:r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>
              <a:off x="1727613" y="4601819"/>
              <a:ext cx="566913" cy="482632"/>
            </a:xfrm>
            <a:prstGeom prst="arc">
              <a:avLst>
                <a:gd name="adj1" fmla="val 8188827"/>
                <a:gd name="adj2" fmla="val 2604289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4223956" y="4601819"/>
              <a:ext cx="566913" cy="482632"/>
            </a:xfrm>
            <a:prstGeom prst="arc">
              <a:avLst>
                <a:gd name="adj1" fmla="val 8188827"/>
                <a:gd name="adj2" fmla="val 2604289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6720299" y="4601819"/>
              <a:ext cx="566913" cy="482632"/>
            </a:xfrm>
            <a:prstGeom prst="arc">
              <a:avLst>
                <a:gd name="adj1" fmla="val 8188827"/>
                <a:gd name="adj2" fmla="val 2604289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4" idx="2"/>
            </p:cNvCxnSpPr>
            <p:nvPr/>
          </p:nvCxnSpPr>
          <p:spPr>
            <a:xfrm>
              <a:off x="1058569" y="5303747"/>
              <a:ext cx="609600" cy="35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26376" y="422459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odd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79421" y="4246314"/>
              <a:ext cx="684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even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97613" y="4230293"/>
              <a:ext cx="582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3415148" y="3603427"/>
              <a:ext cx="1438069" cy="6939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</a:t>
              </a:r>
              <a:r>
                <a:rPr lang="en-US" b="1" dirty="0" smtClean="0"/>
                <a:t>FA</a:t>
              </a:r>
              <a:endParaRPr lang="en-US" b="1" dirty="0"/>
            </a:p>
          </p:txBody>
        </p:sp>
      </p:grpSp>
      <p:sp>
        <p:nvSpPr>
          <p:cNvPr id="27" name="Rounded Rectangular Callout 26"/>
          <p:cNvSpPr/>
          <p:nvPr/>
        </p:nvSpPr>
        <p:spPr>
          <a:xfrm>
            <a:off x="3107005" y="3068234"/>
            <a:ext cx="1887987" cy="447986"/>
          </a:xfrm>
          <a:prstGeom prst="wedgeRoundRectCallout">
            <a:avLst>
              <a:gd name="adj1" fmla="val 69778"/>
              <a:gd name="adj2" fmla="val -1345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label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cs typeface="Times New Roman" panose="02020603050405020304" pitchFamily="18" charset="0"/>
              </a:rPr>
              <a:t>is</a:t>
            </a:r>
            <a:r>
              <a:rPr lang="en-US" dirty="0" smtClean="0"/>
              <a:t> even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5350492" y="3077962"/>
            <a:ext cx="1923433" cy="438258"/>
          </a:xfrm>
          <a:prstGeom prst="wedgeRoundRectCallout">
            <a:avLst>
              <a:gd name="adj1" fmla="val 35987"/>
              <a:gd name="adj2" fmla="val -1362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label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is odd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28650" y="3657599"/>
            <a:ext cx="2057400" cy="692507"/>
          </a:xfrm>
          <a:prstGeom prst="wedgeRoundRectCallout">
            <a:avLst>
              <a:gd name="adj1" fmla="val 42130"/>
              <a:gd name="adj2" fmla="val 780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Symbol" panose="05050102010706020507" pitchFamily="18" charset="2"/>
              </a:rPr>
              <a:t>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 mod 2 = 1)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 err="1" smtClean="0">
                <a:sym typeface="Symbol" panose="05050102010706020507" pitchFamily="18" charset="2"/>
              </a:rPr>
              <a:t>Pred</a:t>
            </a:r>
            <a:r>
              <a:rPr lang="en-US" dirty="0" smtClean="0">
                <a:sym typeface="Symbol" panose="05050102010706020507" pitchFamily="18" charset="2"/>
              </a:rPr>
              <a:t>() 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375275" y="6048870"/>
            <a:ext cx="1898650" cy="388234"/>
          </a:xfrm>
          <a:prstGeom prst="wedgeRoundRectCallout">
            <a:avLst>
              <a:gd name="adj1" fmla="val 53424"/>
              <a:gd name="adj2" fmla="val -9779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[6,2,1] </a:t>
            </a:r>
            <a:r>
              <a:rPr lang="en-US" dirty="0" smtClean="0">
                <a:sym typeface="Symbol" panose="05050102010706020507" pitchFamily="18" charset="2"/>
              </a:rPr>
              <a:t>L(SFA)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9869" y="5436979"/>
            <a:ext cx="9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SFA: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8" grpId="0" animBg="1"/>
      <p:bldP spid="20" grpId="0" animBg="1"/>
      <p:bldP spid="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</a:t>
            </a:r>
            <a:r>
              <a:rPr lang="en-US" b="1" dirty="0"/>
              <a:t> </a:t>
            </a:r>
            <a:r>
              <a:rPr lang="en-US" b="1" dirty="0" smtClean="0"/>
              <a:t>is different about </a:t>
            </a:r>
            <a:r>
              <a:rPr lang="en-US" dirty="0" smtClean="0"/>
              <a:t>M2L-str</a:t>
            </a:r>
            <a:r>
              <a:rPr lang="en-US" dirty="0" smtClean="0">
                <a:sym typeface="Symbol" panose="05050102010706020507" pitchFamily="18" charset="2"/>
              </a:rPr>
              <a:t></a:t>
            </a:r>
            <a:br>
              <a:rPr lang="en-US" b="1" dirty="0" smtClean="0"/>
            </a:br>
            <a:r>
              <a:rPr lang="en-US" dirty="0" smtClean="0"/>
              <a:t>compared to M2L-str?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296150" cy="4498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alphabet is </a:t>
            </a:r>
            <a:r>
              <a:rPr lang="en-US" dirty="0" smtClean="0">
                <a:sym typeface="Symbol" panose="05050102010706020507" pitchFamily="18" charset="2"/>
              </a:rPr>
              <a:t>given by an Effective </a:t>
            </a:r>
            <a:r>
              <a:rPr lang="en-US" b="1" dirty="0" smtClean="0">
                <a:sym typeface="Symbol" panose="05050102010706020507" pitchFamily="18" charset="2"/>
              </a:rPr>
              <a:t>Boolean Algebra A</a:t>
            </a:r>
            <a:endParaRPr lang="en-US" b="1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the set of characters (elements of </a:t>
            </a:r>
            <a:r>
              <a:rPr lang="en-US" dirty="0">
                <a:sym typeface="Symbol" panose="05050102010706020507" pitchFamily="18" charset="2"/>
              </a:rPr>
              <a:t>type </a:t>
            </a:r>
            <a:r>
              <a:rPr lang="en-US" dirty="0" smtClean="0">
                <a:sym typeface="Symbol" panose="05050102010706020507" pitchFamily="18" charset="2"/>
              </a:rPr>
              <a:t>) may be </a:t>
            </a:r>
            <a:r>
              <a:rPr lang="en-US" b="1" dirty="0" smtClean="0">
                <a:sym typeface="Symbol" panose="05050102010706020507" pitchFamily="18" charset="2"/>
              </a:rPr>
              <a:t>infinite</a:t>
            </a:r>
            <a:endParaRPr lang="en-US" b="1" dirty="0" smtClean="0"/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</a:t>
            </a:r>
            <a:r>
              <a:rPr lang="en-US" baseline="-25000" dirty="0" smtClean="0">
                <a:sym typeface="Symbol" panose="05050102010706020507" pitchFamily="18" charset="2"/>
              </a:rPr>
              <a:t></a:t>
            </a:r>
            <a:r>
              <a:rPr lang="en-US" dirty="0" smtClean="0">
                <a:sym typeface="Symbol" panose="05050102010706020507" pitchFamily="18" charset="2"/>
              </a:rPr>
              <a:t> is a set of predicates over elements of </a:t>
            </a:r>
            <a:r>
              <a:rPr lang="en-US" dirty="0">
                <a:sym typeface="Symbol" panose="05050102010706020507" pitchFamily="18" charset="2"/>
              </a:rPr>
              <a:t>type </a:t>
            </a:r>
            <a:r>
              <a:rPr lang="en-US" dirty="0" smtClean="0">
                <a:sym typeface="Symbol" panose="05050102010706020507" pitchFamily="18" charset="2"/>
              </a:rPr>
              <a:t>, closed under Boolean operations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F</a:t>
            </a:r>
            <a:r>
              <a:rPr lang="en-US" dirty="0" smtClean="0">
                <a:sym typeface="Symbol" panose="05050102010706020507" pitchFamily="18" charset="2"/>
              </a:rPr>
              <a:t>ormulas are constructed </a:t>
            </a:r>
            <a:r>
              <a:rPr lang="en-US" dirty="0" smtClean="0"/>
              <a:t>as </a:t>
            </a:r>
            <a:r>
              <a:rPr lang="en-US" dirty="0"/>
              <a:t>before </a:t>
            </a:r>
            <a:r>
              <a:rPr lang="en-US" dirty="0" smtClean="0"/>
              <a:t>except for atoms P</a:t>
            </a:r>
            <a:r>
              <a:rPr lang="en-US" baseline="-25000" dirty="0" smtClean="0">
                <a:sym typeface="Symbol" panose="05050102010706020507" pitchFamily="18" charset="2"/>
              </a:rPr>
              <a:t></a:t>
            </a:r>
            <a:r>
              <a:rPr lang="en-US" dirty="0" smtClean="0"/>
              <a:t>(x) where </a:t>
            </a:r>
            <a:r>
              <a:rPr lang="en-US" dirty="0">
                <a:sym typeface="Symbol" panose="05050102010706020507" pitchFamily="18" charset="2"/>
              </a:rPr>
              <a:t>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</a:t>
            </a:r>
            <a:r>
              <a:rPr lang="en-US" dirty="0" smtClean="0">
                <a:sym typeface="Symbol" panose="05050102010706020507" pitchFamily="18" charset="2"/>
              </a:rPr>
              <a:t></a:t>
            </a:r>
            <a:r>
              <a:rPr lang="en-US" baseline="-25000" dirty="0" smtClean="0">
                <a:sym typeface="Symbol" panose="05050102010706020507" pitchFamily="18" charset="2"/>
              </a:rPr>
              <a:t> </a:t>
            </a:r>
            <a:r>
              <a:rPr lang="en-US" dirty="0" smtClean="0">
                <a:sym typeface="Symbol" panose="05050102010706020507" pitchFamily="18" charset="2"/>
              </a:rPr>
              <a:t>and x is </a:t>
            </a:r>
            <a:r>
              <a:rPr lang="en-US" dirty="0" err="1" smtClean="0">
                <a:sym typeface="Symbol" panose="05050102010706020507" pitchFamily="18" charset="2"/>
              </a:rPr>
              <a:t>f.o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en-US" baseline="-25000" dirty="0" smtClean="0">
              <a:sym typeface="Symbol" panose="05050102010706020507" pitchFamily="18" charset="2"/>
            </a:endParaRPr>
          </a:p>
          <a:p>
            <a:pPr lvl="1"/>
            <a:r>
              <a:rPr lang="en-US" b="1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semantics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: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 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 =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[a</a:t>
            </a:r>
            <a:r>
              <a:rPr lang="en-US" baseline="-25000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1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,...,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</a:t>
            </a:r>
            <a:r>
              <a:rPr lang="en-US" baseline="-25000" dirty="0" err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k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] 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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{1...k} </a:t>
            </a:r>
            <a:b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</a:b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	</a:t>
            </a:r>
            <a:b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</a:b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 </a:t>
            </a:r>
            <a:r>
              <a:rPr lang="en-US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⊧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dirty="0"/>
              <a:t>P</a:t>
            </a:r>
            <a:r>
              <a:rPr lang="en-US" baseline="-25000" dirty="0">
                <a:sym typeface="Symbol" panose="05050102010706020507" pitchFamily="18" charset="2"/>
              </a:rPr>
              <a:t></a:t>
            </a:r>
            <a:r>
              <a:rPr lang="en-US" dirty="0" smtClean="0"/>
              <a:t>(</a:t>
            </a:r>
            <a:r>
              <a:rPr lang="en-US" dirty="0"/>
              <a:t>i</a:t>
            </a:r>
            <a:r>
              <a:rPr lang="en-US" dirty="0" smtClean="0"/>
              <a:t>)   </a:t>
            </a:r>
            <a:r>
              <a:rPr lang="en-US" b="1" i="1" dirty="0" smtClean="0"/>
              <a:t>iff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sym typeface="Symbol" panose="05050102010706020507" pitchFamily="18" charset="2"/>
              </a:rPr>
              <a:t>a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sz="29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⊧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</a:t>
            </a:r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j"/>
            </a:pPr>
            <a:r>
              <a:rPr lang="en-US" dirty="0" smtClean="0">
                <a:sym typeface="Symbol" panose="05050102010706020507" pitchFamily="18" charset="2"/>
              </a:rPr>
              <a:t>= </a:t>
            </a:r>
            <a:r>
              <a:rPr lang="en-US" dirty="0" smtClean="0"/>
              <a:t>∀</a:t>
            </a:r>
            <a:r>
              <a:rPr lang="en-US" dirty="0"/>
              <a:t>x((</a:t>
            </a:r>
            <a:r>
              <a:rPr lang="en-US" i="1" dirty="0" smtClean="0"/>
              <a:t>Odd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dirty="0"/>
              <a:t>) ⇒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even</a:t>
            </a:r>
            <a:r>
              <a:rPr lang="en-US" dirty="0" smtClean="0"/>
              <a:t>(x)) </a:t>
            </a:r>
            <a:r>
              <a:rPr lang="en-US" dirty="0"/>
              <a:t>∧ (</a:t>
            </a:r>
            <a:r>
              <a:rPr lang="en-US" i="1" dirty="0"/>
              <a:t>Even</a:t>
            </a:r>
            <a:r>
              <a:rPr lang="en-US" dirty="0"/>
              <a:t>(x) ⇒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odd</a:t>
            </a:r>
            <a:r>
              <a:rPr lang="en-US" dirty="0" smtClean="0"/>
              <a:t>(x)))</a:t>
            </a:r>
            <a:endParaRPr lang="en-US" dirty="0" smtClean="0"/>
          </a:p>
          <a:p>
            <a:pPr>
              <a:buFont typeface="Symbol" panose="05050102010706020507" pitchFamily="18" charset="2"/>
              <a:buChar char="j"/>
            </a:pPr>
            <a:endParaRPr lang="en-US" dirty="0" smtClean="0"/>
          </a:p>
          <a:p>
            <a:pPr>
              <a:buFont typeface="Symbol" panose="05050102010706020507" pitchFamily="18" charset="2"/>
              <a:buChar char="j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[a</a:t>
            </a:r>
            <a:r>
              <a:rPr lang="en-US" baseline="-25000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1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,...,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k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]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⊧ 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 </a:t>
            </a:r>
            <a:r>
              <a:rPr lang="en-US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iff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for 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[1..k]:odd(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 even(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 smtClean="0"/>
            </a:br>
            <a:r>
              <a:rPr lang="en-US" dirty="0" smtClean="0"/>
              <a:t>New kinds of </a:t>
            </a:r>
            <a:r>
              <a:rPr lang="en-US" b="1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baseline="-25000" dirty="0">
                <a:sym typeface="Symbol" panose="05050102010706020507" pitchFamily="18" charset="2"/>
              </a:rPr>
              <a:t></a:t>
            </a:r>
            <a:r>
              <a:rPr lang="en-US" dirty="0">
                <a:sym typeface="Symbol" panose="05050102010706020507" pitchFamily="18" charset="2"/>
              </a:rPr>
              <a:t>(x)  </a:t>
            </a:r>
            <a:r>
              <a:rPr lang="en-US" dirty="0" smtClean="0"/>
              <a:t>P</a:t>
            </a:r>
            <a:r>
              <a:rPr lang="en-US" baseline="-25000" dirty="0">
                <a:sym typeface="Symbol" panose="05050102010706020507" pitchFamily="18" charset="2"/>
              </a:rPr>
              <a:t></a:t>
            </a:r>
            <a:r>
              <a:rPr lang="en-US" dirty="0" smtClean="0">
                <a:sym typeface="Symbol" panose="05050102010706020507" pitchFamily="18" charset="2"/>
              </a:rPr>
              <a:t>(x</a:t>
            </a:r>
            <a:r>
              <a:rPr lang="en-US" dirty="0">
                <a:sym typeface="Symbol" panose="05050102010706020507" pitchFamily="18" charset="2"/>
              </a:rPr>
              <a:t>) is equivalent  to P</a:t>
            </a:r>
            <a:r>
              <a:rPr lang="en-US" baseline="-25000" dirty="0" smtClean="0">
                <a:sym typeface="Symbol" panose="05050102010706020507" pitchFamily="18" charset="2"/>
              </a:rPr>
              <a:t>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x)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where </a:t>
            </a:r>
            <a:r>
              <a:rPr lang="en-US" dirty="0">
                <a:sym typeface="Symbol" panose="05050102010706020507" pitchFamily="18" charset="2"/>
              </a:rPr>
              <a:t>, 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>
                <a:sym typeface="Symbol" panose="05050102010706020507" pitchFamily="18" charset="2"/>
              </a:rPr>
              <a:t></a:t>
            </a:r>
            <a:r>
              <a:rPr lang="en-US" baseline="-25000" dirty="0">
                <a:sym typeface="Symbol" panose="05050102010706020507" pitchFamily="18" charset="2"/>
              </a:rPr>
              <a:t></a:t>
            </a:r>
            <a:endParaRPr 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the </a:t>
            </a:r>
            <a:r>
              <a:rPr lang="en-US" dirty="0">
                <a:sym typeface="Symbol" panose="05050102010706020507" pitchFamily="18" charset="2"/>
              </a:rPr>
              <a:t>formula  </a:t>
            </a:r>
            <a:r>
              <a:rPr lang="en-US" dirty="0" smtClean="0">
                <a:sym typeface="Symbol" panose="05050102010706020507" pitchFamily="18" charset="2"/>
              </a:rPr>
              <a:t> </a:t>
            </a:r>
            <a:r>
              <a:rPr lang="en-US" dirty="0">
                <a:sym typeface="Symbol" panose="05050102010706020507" pitchFamily="18" charset="2"/>
              </a:rPr>
              <a:t>  </a:t>
            </a:r>
            <a:r>
              <a:rPr lang="en-US" baseline="-25000" dirty="0">
                <a:sym typeface="Symbol" panose="05050102010706020507" pitchFamily="18" charset="2"/>
              </a:rPr>
              <a:t></a:t>
            </a:r>
            <a:r>
              <a:rPr lang="en-US" dirty="0">
                <a:sym typeface="Symbol" panose="05050102010706020507" pitchFamily="18" charset="2"/>
              </a:rPr>
              <a:t> may be </a:t>
            </a:r>
            <a:r>
              <a:rPr lang="en-US" b="1" i="1" dirty="0">
                <a:sym typeface="Symbol" panose="05050102010706020507" pitchFamily="18" charset="2"/>
              </a:rPr>
              <a:t>unsatisfiable</a:t>
            </a:r>
            <a:endParaRPr lang="en-US" b="1" dirty="0">
              <a:sym typeface="Symbol" panose="05050102010706020507" pitchFamily="18" charset="2"/>
            </a:endParaRPr>
          </a:p>
          <a:p>
            <a:endParaRPr lang="en-US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</a:t>
            </a:r>
            <a:r>
              <a:rPr lang="en-US" dirty="0" smtClean="0"/>
              <a:t>P</a:t>
            </a:r>
            <a:r>
              <a:rPr lang="en-US" baseline="-25000" dirty="0">
                <a:sym typeface="Symbol" panose="05050102010706020507" pitchFamily="18" charset="2"/>
              </a:rPr>
              <a:t></a:t>
            </a:r>
            <a:r>
              <a:rPr lang="en-US" dirty="0">
                <a:sym typeface="Symbol" panose="05050102010706020507" pitchFamily="18" charset="2"/>
              </a:rPr>
              <a:t>(x) </a:t>
            </a:r>
            <a:r>
              <a:rPr lang="en-US" dirty="0" smtClean="0">
                <a:sym typeface="Symbol" panose="05050102010706020507" pitchFamily="18" charset="2"/>
              </a:rPr>
              <a:t>is </a:t>
            </a:r>
            <a:r>
              <a:rPr lang="en-US" dirty="0">
                <a:sym typeface="Symbol" panose="05050102010706020507" pitchFamily="18" charset="2"/>
              </a:rPr>
              <a:t>equivalent  to </a:t>
            </a:r>
            <a:r>
              <a:rPr lang="en-US" dirty="0" smtClean="0">
                <a:sym typeface="Symbol" panose="05050102010706020507" pitchFamily="18" charset="2"/>
              </a:rPr>
              <a:t>P</a:t>
            </a:r>
            <a:r>
              <a:rPr lang="en-US" baseline="-25000" dirty="0" smtClean="0">
                <a:sym typeface="Symbol" panose="05050102010706020507" pitchFamily="18" charset="2"/>
              </a:rPr>
              <a:t>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br>
              <a:rPr lang="en-US" dirty="0" smtClean="0"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convert </a:t>
            </a:r>
            <a:br>
              <a:rPr lang="en-US" dirty="0" smtClean="0"/>
            </a:br>
            <a:r>
              <a:rPr lang="en-US" dirty="0" smtClean="0"/>
              <a:t>M2L-str</a:t>
            </a:r>
            <a:r>
              <a:rPr lang="en-US" dirty="0">
                <a:sym typeface="Symbol" panose="05050102010706020507" pitchFamily="18" charset="2"/>
              </a:rPr>
              <a:t>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 smtClean="0"/>
              <a:t>M2L-str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Yes!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But, in the worst case, at an exponential cost.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 smtClean="0">
                <a:sym typeface="Symbol" panose="05050102010706020507" pitchFamily="18" charset="2"/>
              </a:rPr>
              <a:t> in </a:t>
            </a:r>
            <a:r>
              <a:rPr lang="en-US" dirty="0" err="1" smtClean="0">
                <a:sym typeface="Symbol" panose="05050102010706020507" pitchFamily="18" charset="2"/>
              </a:rPr>
              <a:t>Pred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-</a:t>
            </a:r>
            <a:r>
              <a:rPr lang="en-US" dirty="0" smtClean="0"/>
              <a:t>wS1S):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dirty="0" smtClean="0">
                <a:sym typeface="Symbol" panose="05050102010706020507" pitchFamily="18" charset="2"/>
              </a:rPr>
              <a:t> = { | P</a:t>
            </a:r>
            <a:r>
              <a:rPr lang="en-US" baseline="-25000" dirty="0" smtClean="0">
                <a:sym typeface="Symbol" panose="05050102010706020507" pitchFamily="18" charset="2"/>
              </a:rPr>
              <a:t></a:t>
            </a:r>
            <a:r>
              <a:rPr lang="en-US" dirty="0" smtClean="0">
                <a:sym typeface="Symbol" panose="05050102010706020507" pitchFamily="18" charset="2"/>
              </a:rPr>
              <a:t>(x) occurs in }</a:t>
            </a:r>
            <a:endParaRPr lang="en-US" dirty="0" smtClean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let  = {P</a:t>
            </a:r>
            <a:r>
              <a:rPr lang="en-US" baseline="-25000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| m </a:t>
            </a:r>
            <a:r>
              <a:rPr lang="en-US" dirty="0" err="1" smtClean="0">
                <a:solidFill>
                  <a:schemeClr val="accent1"/>
                </a:solidFill>
                <a:sym typeface="Symbol" panose="05050102010706020507" pitchFamily="18" charset="2"/>
              </a:rPr>
              <a:t>minterms</a:t>
            </a:r>
            <a:r>
              <a:rPr lang="en-US" dirty="0" smtClean="0">
                <a:sym typeface="Symbol" panose="05050102010706020507" pitchFamily="18" charset="2"/>
              </a:rPr>
              <a:t>()}</a:t>
            </a:r>
            <a:endParaRPr lang="en-US" dirty="0" smtClean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replace 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baseline="-25000" dirty="0">
                <a:sym typeface="Symbol" panose="05050102010706020507" pitchFamily="18" charset="2"/>
              </a:rPr>
              <a:t></a:t>
            </a:r>
            <a:r>
              <a:rPr lang="en-US" dirty="0">
                <a:sym typeface="Symbol" panose="05050102010706020507" pitchFamily="18" charset="2"/>
              </a:rPr>
              <a:t>(x</a:t>
            </a:r>
            <a:r>
              <a:rPr lang="en-US" dirty="0" smtClean="0">
                <a:sym typeface="Symbol" panose="05050102010706020507" pitchFamily="18" charset="2"/>
              </a:rPr>
              <a:t>) in  by P</a:t>
            </a:r>
            <a:r>
              <a:rPr lang="en-US" baseline="-25000" dirty="0" smtClean="0">
                <a:sym typeface="Symbol" panose="05050102010706020507" pitchFamily="18" charset="2"/>
              </a:rPr>
              <a:t>m1</a:t>
            </a:r>
            <a:r>
              <a:rPr lang="en-US" dirty="0" smtClean="0">
                <a:sym typeface="Symbol" panose="05050102010706020507" pitchFamily="18" charset="2"/>
              </a:rPr>
              <a:t>(x) ...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 </a:t>
            </a:r>
            <a:r>
              <a:rPr lang="en-US" dirty="0" err="1" smtClean="0">
                <a:sym typeface="Symbol" panose="05050102010706020507" pitchFamily="18" charset="2"/>
              </a:rPr>
              <a:t>P</a:t>
            </a:r>
            <a:r>
              <a:rPr lang="en-US" baseline="-25000" dirty="0" err="1" smtClean="0">
                <a:sym typeface="Symbol" panose="05050102010706020507" pitchFamily="18" charset="2"/>
              </a:rPr>
              <a:t>mk</a:t>
            </a:r>
            <a:r>
              <a:rPr lang="en-US" dirty="0" smtClean="0">
                <a:sym typeface="Symbol" panose="05050102010706020507" pitchFamily="18" charset="2"/>
              </a:rPr>
              <a:t>(x</a:t>
            </a:r>
            <a:r>
              <a:rPr lang="en-US" dirty="0">
                <a:sym typeface="Symbol" panose="05050102010706020507" pitchFamily="18" charset="2"/>
              </a:rPr>
              <a:t>)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where {m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...</a:t>
            </a:r>
            <a:r>
              <a:rPr lang="en-US" dirty="0" err="1" smtClean="0">
                <a:sym typeface="Symbol" panose="05050102010706020507" pitchFamily="18" charset="2"/>
              </a:rPr>
              <a:t>m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 = minterms that intersect 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                                                                               </a:t>
            </a:r>
            <a:r>
              <a:rPr lang="en-US" dirty="0" err="1" smtClean="0">
                <a:sym typeface="Symbol" panose="05050102010706020507" pitchFamily="18" charset="2"/>
              </a:rPr>
              <a:t>e.g</a:t>
            </a:r>
            <a:r>
              <a:rPr lang="en-US" dirty="0" smtClean="0">
                <a:sym typeface="Symbol" panose="05050102010706020507" pitchFamily="18" charset="2"/>
              </a:rPr>
              <a:t> </a:t>
            </a:r>
            <a:r>
              <a:rPr lang="en-US" baseline="-25000" dirty="0" smtClean="0">
                <a:sym typeface="Symbol" panose="05050102010706020507" pitchFamily="18" charset="2"/>
              </a:rPr>
              <a:t>4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477001" y="2590801"/>
            <a:ext cx="2666999" cy="2362200"/>
            <a:chOff x="6028208" y="2534265"/>
            <a:chExt cx="3128993" cy="2057400"/>
          </a:xfrm>
        </p:grpSpPr>
        <p:sp>
          <p:nvSpPr>
            <p:cNvPr id="7" name="Oval Callout 6"/>
            <p:cNvSpPr/>
            <p:nvPr/>
          </p:nvSpPr>
          <p:spPr>
            <a:xfrm>
              <a:off x="6028208" y="2534265"/>
              <a:ext cx="3128993" cy="2057400"/>
            </a:xfrm>
            <a:prstGeom prst="wedgeEllipseCallout">
              <a:avLst>
                <a:gd name="adj1" fmla="val -72218"/>
                <a:gd name="adj2" fmla="val 22846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minterms </a:t>
              </a:r>
              <a:r>
                <a:rPr lang="en-US" dirty="0" smtClean="0"/>
                <a:t>are</a:t>
              </a:r>
              <a:br>
                <a:rPr lang="en-US" dirty="0" smtClean="0"/>
              </a:br>
              <a:r>
                <a:rPr lang="en-US" dirty="0" smtClean="0"/>
                <a:t>nonempty regions in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492649" y="3292786"/>
              <a:ext cx="1315563" cy="5715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Symbol" panose="05050102010706020507" pitchFamily="18" charset="2"/>
                </a:rPr>
                <a:t></a:t>
              </a:r>
              <a:r>
                <a:rPr lang="en-US" baseline="-25000" dirty="0" smtClean="0">
                  <a:sym typeface="Symbol" panose="05050102010706020507" pitchFamily="18" charset="2"/>
                </a:rPr>
                <a:t>1</a:t>
              </a:r>
              <a:endParaRPr lang="en-US" baseline="-25000" dirty="0" smtClean="0">
                <a:sym typeface="Symbol" panose="05050102010706020507" pitchFamily="18" charset="2"/>
              </a:endParaRPr>
            </a:p>
            <a:p>
              <a:pPr algn="ctr"/>
              <a:endParaRPr lang="en-US" baseline="-25000" dirty="0">
                <a:sym typeface="Symbol" panose="05050102010706020507" pitchFamily="18" charset="2"/>
              </a:endParaRPr>
            </a:p>
            <a:p>
              <a:pPr algn="ctr"/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658100" y="3365431"/>
              <a:ext cx="781050" cy="73761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Symbol" panose="05050102010706020507" pitchFamily="18" charset="2"/>
                </a:rPr>
                <a:t></a:t>
              </a:r>
              <a:r>
                <a:rPr lang="en-US" baseline="-25000" dirty="0" smtClean="0">
                  <a:sym typeface="Symbol" panose="05050102010706020507" pitchFamily="18" charset="2"/>
                </a:rPr>
                <a:t>2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866907" y="3595365"/>
              <a:ext cx="772638" cy="89661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ym typeface="Symbol" panose="05050102010706020507" pitchFamily="18" charset="2"/>
              </a:endParaRPr>
            </a:p>
            <a:p>
              <a:pPr algn="ctr"/>
              <a:endParaRPr lang="en-US" dirty="0">
                <a:sym typeface="Symbol" panose="05050102010706020507" pitchFamily="18" charset="2"/>
              </a:endParaRPr>
            </a:p>
            <a:p>
              <a:pPr algn="ctr"/>
              <a:r>
                <a:rPr lang="en-US" dirty="0" smtClean="0">
                  <a:sym typeface="Symbol" panose="05050102010706020507" pitchFamily="18" charset="2"/>
                </a:rPr>
                <a:t></a:t>
              </a:r>
              <a:r>
                <a:rPr lang="en-US" baseline="-25000" dirty="0" smtClean="0">
                  <a:sym typeface="Symbol" panose="05050102010706020507" pitchFamily="18" charset="2"/>
                </a:rPr>
                <a:t>3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080877" y="3698174"/>
              <a:ext cx="994497" cy="40487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Symbol" panose="05050102010706020507" pitchFamily="18" charset="2"/>
                </a:rPr>
                <a:t></a:t>
              </a:r>
              <a:r>
                <a:rPr lang="en-US" baseline="-25000" dirty="0">
                  <a:sym typeface="Symbol" panose="05050102010706020507" pitchFamily="18" charset="2"/>
                </a:rPr>
                <a:t>4</a:t>
              </a:r>
              <a:endParaRPr lang="en-US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449633" y="3999223"/>
              <a:ext cx="989518" cy="50375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Symbol" panose="05050102010706020507" pitchFamily="18" charset="2"/>
                </a:rPr>
                <a:t></a:t>
              </a:r>
              <a:r>
                <a:rPr lang="en-US" baseline="-25000" dirty="0" smtClean="0">
                  <a:sym typeface="Symbol" panose="05050102010706020507" pitchFamily="18" charset="2"/>
                </a:rPr>
                <a:t>5</a:t>
              </a:r>
              <a:endParaRPr lang="en-US" baseline="-25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98800" y="3947040"/>
            <a:ext cx="739440" cy="358560"/>
            <a:chOff x="6598800" y="3947040"/>
            <a:chExt cx="73944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17" name="Ink 16"/>
                <p14:cNvContentPartPr/>
                <p14:nvPr/>
              </p14:nvContentPartPr>
              <p14:xfrm>
                <a:off x="6598800" y="4038480"/>
                <a:ext cx="556560" cy="2671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2"/>
              </p:blipFill>
              <p:spPr>
                <a:xfrm>
                  <a:off x="6598800" y="4038480"/>
                  <a:ext cx="556560" cy="26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7223760" y="4191120"/>
                <a:ext cx="114480" cy="6120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7223760" y="4191120"/>
                  <a:ext cx="114480" cy="61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7002720" y="3947040"/>
                <a:ext cx="327960" cy="13752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7002720" y="3947040"/>
                  <a:ext cx="327960" cy="137520"/>
                </a:xfrm>
                <a:prstGeom prst="rect"/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sM2L-str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err="1" smtClean="0"/>
              <a:t>sFA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47800"/>
            <a:ext cx="84582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alphabet of the SFA of </a:t>
            </a:r>
            <a:r>
              <a:rPr lang="el-GR" dirty="0" smtClean="0"/>
              <a:t>Φ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...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)?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</a:t>
            </a:r>
            <a:r>
              <a:rPr lang="en-US" b="1" dirty="0" smtClean="0">
                <a:sym typeface="Symbol" panose="05050102010706020507" pitchFamily="18" charset="2"/>
              </a:rPr>
              <a:t>Cartesian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Product Algebra </a:t>
            </a:r>
            <a:r>
              <a:rPr lang="en-US" dirty="0" smtClean="0">
                <a:sym typeface="Symbol" panose="05050102010706020507" pitchFamily="18" charset="2"/>
              </a:rPr>
              <a:t>for A2</a:t>
            </a:r>
            <a:r>
              <a:rPr lang="en-US" baseline="30000" dirty="0" smtClean="0">
                <a:sym typeface="Symbol" panose="05050102010706020507" pitchFamily="18" charset="2"/>
              </a:rPr>
              <a:t>k</a:t>
            </a:r>
            <a:endParaRPr lang="en-US" baseline="30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Key Challenges</a:t>
            </a:r>
            <a:r>
              <a:rPr lang="en-US" dirty="0" smtClean="0"/>
              <a:t>: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How to implement </a:t>
            </a:r>
            <a:r>
              <a:rPr lang="en-US" dirty="0" smtClean="0">
                <a:sym typeface="Symbol" panose="05050102010706020507" pitchFamily="18" charset="2"/>
              </a:rPr>
              <a:t>Boolean algebra for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B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given implementations of Boolean algebras for A and B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in particular when B = 2</a:t>
            </a:r>
            <a:r>
              <a:rPr lang="en-US" baseline="30000" dirty="0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?</a:t>
            </a:r>
            <a:endParaRPr lang="en-US" dirty="0" smtClean="0">
              <a:sym typeface="Symbol" panose="05050102010706020507" pitchFamily="18" charset="2"/>
            </a:endParaRPr>
          </a:p>
          <a:p>
            <a:pPr marL="514350" indent="-514350">
              <a:buAutoNum type="arabicPeriod"/>
            </a:pPr>
            <a:r>
              <a:rPr lang="en-US" dirty="0">
                <a:sym typeface="Symbol" panose="05050102010706020507" pitchFamily="18" charset="2"/>
              </a:rPr>
              <a:t>H</a:t>
            </a:r>
            <a:r>
              <a:rPr lang="en-US" dirty="0" smtClean="0">
                <a:sym typeface="Symbol" panose="05050102010706020507" pitchFamily="18" charset="2"/>
              </a:rPr>
              <a:t>ow to project A2</a:t>
            </a:r>
            <a:r>
              <a:rPr lang="en-US" baseline="30000" dirty="0" smtClean="0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to A2</a:t>
            </a:r>
            <a:r>
              <a:rPr lang="en-US" baseline="30000" dirty="0" smtClean="0">
                <a:sym typeface="Symbol" panose="05050102010706020507" pitchFamily="18" charset="2"/>
              </a:rPr>
              <a:t>k-1</a:t>
            </a:r>
            <a:r>
              <a:rPr lang="en-US" dirty="0" smtClean="0">
                <a:sym typeface="Symbol" panose="05050102010706020507" pitchFamily="18" charset="2"/>
              </a:rPr>
              <a:t> ?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Concrete scenario: suppose </a:t>
            </a:r>
            <a:r>
              <a:rPr lang="en-US" dirty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= BDD </a:t>
            </a:r>
            <a:r>
              <a:rPr lang="en-US" dirty="0" smtClean="0">
                <a:sym typeface="Symbol" panose="05050102010706020507" pitchFamily="18" charset="2"/>
              </a:rPr>
              <a:t>solver, A = </a:t>
            </a:r>
            <a:r>
              <a:rPr lang="en-US" dirty="0">
                <a:sym typeface="Symbol" panose="05050102010706020507" pitchFamily="18" charset="2"/>
              </a:rPr>
              <a:t>SMT solver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1 </a:t>
            </a:r>
            <a:r>
              <a:rPr lang="en-US" dirty="0"/>
              <a:t>for </a:t>
            </a:r>
            <a:r>
              <a:rPr lang="en-US" dirty="0" smtClean="0"/>
              <a:t>A</a:t>
            </a:r>
            <a:r>
              <a:rPr lang="en-US" dirty="0" smtClean="0">
                <a:sym typeface="Symbol" panose="05050102010706020507" pitchFamily="18" charset="2"/>
              </a:rPr>
              <a:t>B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448550" cy="45307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If-Then-Else </a:t>
            </a:r>
            <a:r>
              <a:rPr lang="en-US" dirty="0" err="1" smtClean="0"/>
              <a:t>dags</a:t>
            </a:r>
            <a:endParaRPr lang="en-US" dirty="0" smtClean="0"/>
          </a:p>
          <a:p>
            <a:pPr lvl="1"/>
            <a:r>
              <a:rPr lang="en-US" dirty="0" smtClean="0"/>
              <a:t>Shannon expansion whose</a:t>
            </a:r>
            <a:endParaRPr lang="en-US" dirty="0" smtClean="0"/>
          </a:p>
          <a:p>
            <a:pPr lvl="2"/>
            <a:r>
              <a:rPr lang="en-US" dirty="0" smtClean="0"/>
              <a:t>Nonterminal nodes are predicates of A </a:t>
            </a:r>
            <a:endParaRPr lang="en-US" dirty="0" smtClean="0"/>
          </a:p>
          <a:p>
            <a:pPr lvl="2"/>
            <a:r>
              <a:rPr lang="en-US" dirty="0" smtClean="0"/>
              <a:t>Terminal nodes are (inequivalent) predicates of B (BDDs)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represents the predicate in A</a:t>
            </a:r>
            <a:r>
              <a:rPr lang="en-US" dirty="0" smtClean="0">
                <a:sym typeface="Symbol" panose="05050102010706020507" pitchFamily="18" charset="2"/>
              </a:rPr>
              <a:t>B: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Symbol" panose="05050102010706020507" pitchFamily="18" charset="2"/>
              </a:rPr>
              <a:t>(</a:t>
            </a:r>
            <a:r>
              <a:rPr lang="en-US" dirty="0" err="1" smtClean="0">
                <a:sym typeface="Symbol" panose="05050102010706020507" pitchFamily="18" charset="2"/>
              </a:rPr>
              <a:t>x,y</a:t>
            </a:r>
            <a:r>
              <a:rPr lang="en-US" dirty="0" smtClean="0">
                <a:sym typeface="Symbol" panose="05050102010706020507" pitchFamily="18" charset="2"/>
              </a:rPr>
              <a:t>). </a:t>
            </a:r>
            <a:r>
              <a:rPr lang="en-US" dirty="0" smtClean="0"/>
              <a:t>((</a:t>
            </a:r>
            <a:r>
              <a:rPr lang="en-US" dirty="0" smtClean="0">
                <a:sym typeface="Symbol" panose="05050102010706020507" pitchFamily="18" charset="2"/>
              </a:rPr>
              <a:t>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(x)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(x))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(y)) 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   	</a:t>
            </a:r>
            <a:r>
              <a:rPr lang="en-US" dirty="0" smtClean="0"/>
              <a:t>((</a:t>
            </a:r>
            <a:r>
              <a:rPr lang="en-US" dirty="0" smtClean="0">
                <a:sym typeface="Symbol" panose="05050102010706020507" pitchFamily="18" charset="2"/>
              </a:rPr>
              <a:t>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(x)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(x))</a:t>
            </a:r>
            <a:r>
              <a:rPr lang="en-US" dirty="0">
                <a:sym typeface="Symbol" panose="05050102010706020507" pitchFamily="18" charset="2"/>
              </a:rPr>
              <a:t>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(y)) 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  	 </a:t>
            </a:r>
            <a:r>
              <a:rPr lang="en-US" dirty="0" smtClean="0"/>
              <a:t>(</a:t>
            </a:r>
            <a:r>
              <a:rPr lang="en-US" dirty="0" smtClean="0">
                <a:sym typeface="Symbol" panose="05050102010706020507" pitchFamily="18" charset="2"/>
              </a:rPr>
              <a:t>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(x)</a:t>
            </a:r>
            <a:r>
              <a:rPr lang="en-US" dirty="0">
                <a:sym typeface="Symbol" panose="05050102010706020507" pitchFamily="18" charset="2"/>
              </a:rPr>
              <a:t>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(y))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2854176" y="3053626"/>
            <a:ext cx="1492982" cy="1972539"/>
            <a:chOff x="2920852" y="3198902"/>
            <a:chExt cx="1492982" cy="1972539"/>
          </a:xfrm>
        </p:grpSpPr>
        <p:sp>
          <p:nvSpPr>
            <p:cNvPr id="7" name="Oval 6"/>
            <p:cNvSpPr/>
            <p:nvPr/>
          </p:nvSpPr>
          <p:spPr>
            <a:xfrm>
              <a:off x="3171825" y="3198902"/>
              <a:ext cx="666750" cy="38249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Symbol" panose="05050102010706020507" pitchFamily="18" charset="2"/>
                </a:rPr>
                <a:t></a:t>
              </a:r>
              <a:r>
                <a:rPr lang="en-US" baseline="-25000" dirty="0" smtClean="0">
                  <a:sym typeface="Symbol" panose="05050102010706020507" pitchFamily="18" charset="2"/>
                </a:rPr>
                <a:t>1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20852" y="4038599"/>
              <a:ext cx="666750" cy="3779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Symbol" panose="05050102010706020507" pitchFamily="18" charset="2"/>
                </a:rPr>
                <a:t></a:t>
              </a:r>
              <a:r>
                <a:rPr lang="en-US" baseline="-25000" dirty="0" smtClean="0">
                  <a:sym typeface="Symbol" panose="05050102010706020507" pitchFamily="18" charset="2"/>
                </a:rPr>
                <a:t>2</a:t>
              </a:r>
              <a:endParaRPr lang="en-US" baseline="-25000" dirty="0"/>
            </a:p>
          </p:txBody>
        </p:sp>
        <p:cxnSp>
          <p:nvCxnSpPr>
            <p:cNvPr id="16" name="Straight Connector 15"/>
            <p:cNvCxnSpPr>
              <a:stCxn id="7" idx="4"/>
              <a:endCxn id="9" idx="0"/>
            </p:cNvCxnSpPr>
            <p:nvPr/>
          </p:nvCxnSpPr>
          <p:spPr>
            <a:xfrm flipH="1">
              <a:off x="3254227" y="3581400"/>
              <a:ext cx="250973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48" idx="0"/>
            </p:cNvCxnSpPr>
            <p:nvPr/>
          </p:nvCxnSpPr>
          <p:spPr>
            <a:xfrm>
              <a:off x="3505200" y="3581400"/>
              <a:ext cx="678155" cy="1212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4"/>
              <a:endCxn id="46" idx="0"/>
            </p:cNvCxnSpPr>
            <p:nvPr/>
          </p:nvCxnSpPr>
          <p:spPr>
            <a:xfrm flipH="1">
              <a:off x="3141372" y="4416564"/>
              <a:ext cx="112855" cy="34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4"/>
              <a:endCxn id="48" idx="0"/>
            </p:cNvCxnSpPr>
            <p:nvPr/>
          </p:nvCxnSpPr>
          <p:spPr>
            <a:xfrm>
              <a:off x="3254227" y="4416564"/>
              <a:ext cx="929128" cy="376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929943" y="4760724"/>
              <a:ext cx="422858" cy="3779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ym typeface="Symbol" panose="05050102010706020507" pitchFamily="18" charset="2"/>
                </a:rPr>
                <a:t></a:t>
              </a:r>
              <a:r>
                <a:rPr lang="en-US" baseline="-25000" dirty="0" smtClean="0">
                  <a:sym typeface="Symbol" panose="05050102010706020507" pitchFamily="18" charset="2"/>
                </a:rPr>
                <a:t>1</a:t>
              </a:r>
              <a:endParaRPr lang="en-US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52876" y="4793476"/>
              <a:ext cx="460958" cy="3779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ym typeface="Symbol" panose="05050102010706020507" pitchFamily="18" charset="2"/>
                </a:rPr>
                <a:t></a:t>
              </a:r>
              <a:r>
                <a:rPr lang="en-US" baseline="-25000" dirty="0" smtClean="0">
                  <a:sym typeface="Symbol" panose="05050102010706020507" pitchFamily="18" charset="2"/>
                </a:rPr>
                <a:t>2</a:t>
              </a:r>
              <a:endParaRPr 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output </a:t>
            </a:r>
            <a:endParaRPr lang="en-US" i="1" dirty="0" smtClean="0"/>
          </a:p>
          <a:p>
            <a:pPr lvl="1"/>
            <a:r>
              <a:rPr lang="en-US" i="1" dirty="0" smtClean="0"/>
              <a:t>transducers</a:t>
            </a:r>
            <a:endParaRPr lang="en-US" i="1" dirty="0"/>
          </a:p>
          <a:p>
            <a:r>
              <a:rPr lang="en-US" i="1" dirty="0" smtClean="0"/>
              <a:t>lookahead</a:t>
            </a:r>
            <a:endParaRPr lang="en-US" i="1" dirty="0" smtClean="0"/>
          </a:p>
          <a:p>
            <a:pPr lvl="1"/>
            <a:r>
              <a:rPr lang="en-US" i="1" dirty="0" smtClean="0"/>
              <a:t>extended SFAs</a:t>
            </a:r>
            <a:endParaRPr lang="en-US" i="1" dirty="0"/>
          </a:p>
          <a:p>
            <a:r>
              <a:rPr lang="en-US" i="1" dirty="0" smtClean="0"/>
              <a:t>trees</a:t>
            </a:r>
            <a:endParaRPr lang="en-US" i="1" dirty="0" smtClean="0"/>
          </a:p>
          <a:p>
            <a:pPr lvl="1"/>
            <a:r>
              <a:rPr lang="en-US" i="1" dirty="0" smtClean="0"/>
              <a:t>symbolic tree automata</a:t>
            </a:r>
            <a:endParaRPr lang="en-US" i="1" dirty="0"/>
          </a:p>
          <a:p>
            <a:r>
              <a:rPr lang="en-US" i="1" dirty="0" smtClean="0"/>
              <a:t>registers</a:t>
            </a:r>
            <a:endParaRPr lang="en-US" i="1" dirty="0" smtClean="0"/>
          </a:p>
          <a:p>
            <a:pPr lvl="1"/>
            <a:r>
              <a:rPr lang="en-US" i="1" dirty="0" smtClean="0"/>
              <a:t>symbolic automata/transducers with registers</a:t>
            </a:r>
            <a:endParaRPr lang="en-US" i="1" dirty="0" smtClean="0"/>
          </a:p>
          <a:p>
            <a:r>
              <a:rPr lang="en-US" i="1" dirty="0" smtClean="0"/>
              <a:t>alternation</a:t>
            </a:r>
            <a:endParaRPr lang="en-US" i="1" dirty="0" smtClean="0"/>
          </a:p>
          <a:p>
            <a:pPr lvl="1"/>
            <a:r>
              <a:rPr lang="en-US" i="1" dirty="0" smtClean="0"/>
              <a:t>alternating SFAs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2 </a:t>
            </a:r>
            <a:r>
              <a:rPr lang="en-US" dirty="0"/>
              <a:t>for </a:t>
            </a:r>
            <a:r>
              <a:rPr lang="en-US" dirty="0" smtClean="0"/>
              <a:t>A</a:t>
            </a:r>
            <a:r>
              <a:rPr lang="en-US" dirty="0" smtClean="0">
                <a:sym typeface="Symbol" panose="05050102010706020507" pitchFamily="18" charset="2"/>
              </a:rPr>
              <a:t>B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448550" cy="45307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Algebraic Decision Diagrams, given B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/>
              <a:t>,</a:t>
            </a:r>
            <a:r>
              <a:rPr lang="en-US" dirty="0" smtClean="0"/>
              <a:t> with depth k </a:t>
            </a:r>
            <a:endParaRPr lang="en-US" dirty="0" smtClean="0"/>
          </a:p>
          <a:p>
            <a:pPr lvl="1"/>
            <a:r>
              <a:rPr lang="en-US" dirty="0" smtClean="0"/>
              <a:t>Shannon expansion whose</a:t>
            </a:r>
            <a:endParaRPr lang="en-US" dirty="0" smtClean="0"/>
          </a:p>
          <a:p>
            <a:pPr lvl="2"/>
            <a:r>
              <a:rPr lang="en-US" dirty="0" smtClean="0"/>
              <a:t>Nonterminal nodes are individual bits (1..k)</a:t>
            </a:r>
            <a:endParaRPr lang="en-US" dirty="0" smtClean="0"/>
          </a:p>
          <a:p>
            <a:pPr lvl="2"/>
            <a:r>
              <a:rPr lang="en-US" dirty="0" smtClean="0"/>
              <a:t>Terminal nodes are </a:t>
            </a:r>
            <a:r>
              <a:rPr lang="en-US" b="1" dirty="0" smtClean="0"/>
              <a:t>inequivalent</a:t>
            </a:r>
            <a:r>
              <a:rPr lang="en-US" dirty="0" smtClean="0"/>
              <a:t> predicates of </a:t>
            </a:r>
            <a:r>
              <a:rPr lang="en-US" dirty="0"/>
              <a:t>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represents the predicate in A</a:t>
            </a:r>
            <a:r>
              <a:rPr lang="en-US" dirty="0" smtClean="0">
                <a:sym typeface="Symbol" panose="05050102010706020507" pitchFamily="18" charset="2"/>
              </a:rPr>
              <a:t>B: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Symbol" panose="05050102010706020507" pitchFamily="18" charset="2"/>
              </a:rPr>
              <a:t>(</a:t>
            </a:r>
            <a:r>
              <a:rPr lang="en-US" dirty="0" err="1" smtClean="0">
                <a:sym typeface="Symbol" panose="05050102010706020507" pitchFamily="18" charset="2"/>
              </a:rPr>
              <a:t>x,y</a:t>
            </a:r>
            <a:r>
              <a:rPr lang="en-US" dirty="0" smtClean="0">
                <a:sym typeface="Symbol" panose="05050102010706020507" pitchFamily="18" charset="2"/>
              </a:rPr>
              <a:t>). </a:t>
            </a:r>
            <a:r>
              <a:rPr lang="en-US" dirty="0" smtClean="0"/>
              <a:t>((</a:t>
            </a:r>
            <a:r>
              <a:rPr lang="en-US" dirty="0" smtClean="0">
                <a:sym typeface="Symbol" panose="05050102010706020507" pitchFamily="18" charset="2"/>
              </a:rPr>
              <a:t>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(y)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(y))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(x)) 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  	 </a:t>
            </a:r>
            <a:r>
              <a:rPr lang="en-US" dirty="0" smtClean="0"/>
              <a:t>((</a:t>
            </a:r>
            <a:r>
              <a:rPr lang="en-US" dirty="0">
                <a:sym typeface="Symbol" panose="05050102010706020507" pitchFamily="18" charset="2"/>
              </a:rPr>
              <a:t>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(y)</a:t>
            </a:r>
            <a:r>
              <a:rPr lang="en-US" dirty="0" smtClean="0">
                <a:sym typeface="Symbol" panose="05050102010706020507" pitchFamily="18" charset="2"/>
              </a:rPr>
              <a:t>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(y))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(x)) 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   	</a:t>
            </a:r>
            <a:r>
              <a:rPr lang="en-US" dirty="0" smtClean="0"/>
              <a:t>(</a:t>
            </a:r>
            <a:r>
              <a:rPr lang="en-US" dirty="0" smtClean="0">
                <a:sym typeface="Symbol" panose="05050102010706020507" pitchFamily="18" charset="2"/>
              </a:rPr>
              <a:t>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(y)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(x))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2854176" y="3053626"/>
            <a:ext cx="1498749" cy="1939787"/>
            <a:chOff x="2920852" y="3198902"/>
            <a:chExt cx="1498749" cy="1939787"/>
          </a:xfrm>
        </p:grpSpPr>
        <p:sp>
          <p:nvSpPr>
            <p:cNvPr id="7" name="Oval 6"/>
            <p:cNvSpPr/>
            <p:nvPr/>
          </p:nvSpPr>
          <p:spPr>
            <a:xfrm>
              <a:off x="3171825" y="3198902"/>
              <a:ext cx="666750" cy="38249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Symbol" panose="05050102010706020507" pitchFamily="18" charset="2"/>
                </a:rPr>
                <a:t></a:t>
              </a:r>
              <a:r>
                <a:rPr lang="en-US" baseline="-25000" dirty="0" smtClean="0">
                  <a:sym typeface="Symbol" panose="05050102010706020507" pitchFamily="18" charset="2"/>
                </a:rPr>
                <a:t>1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20852" y="4038599"/>
              <a:ext cx="666750" cy="3779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Symbol" panose="05050102010706020507" pitchFamily="18" charset="2"/>
                </a:rPr>
                <a:t></a:t>
              </a:r>
              <a:r>
                <a:rPr lang="en-US" baseline="-25000" dirty="0" smtClean="0">
                  <a:sym typeface="Symbol" panose="05050102010706020507" pitchFamily="18" charset="2"/>
                </a:rPr>
                <a:t>2</a:t>
              </a:r>
              <a:endParaRPr lang="en-US" baseline="-25000" dirty="0"/>
            </a:p>
          </p:txBody>
        </p:sp>
        <p:cxnSp>
          <p:nvCxnSpPr>
            <p:cNvPr id="16" name="Straight Connector 15"/>
            <p:cNvCxnSpPr>
              <a:stCxn id="7" idx="4"/>
              <a:endCxn id="9" idx="0"/>
            </p:cNvCxnSpPr>
            <p:nvPr/>
          </p:nvCxnSpPr>
          <p:spPr>
            <a:xfrm flipH="1">
              <a:off x="3254227" y="3581400"/>
              <a:ext cx="250973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48" idx="0"/>
            </p:cNvCxnSpPr>
            <p:nvPr/>
          </p:nvCxnSpPr>
          <p:spPr>
            <a:xfrm>
              <a:off x="3505200" y="3581400"/>
              <a:ext cx="683922" cy="117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4"/>
              <a:endCxn id="46" idx="0"/>
            </p:cNvCxnSpPr>
            <p:nvPr/>
          </p:nvCxnSpPr>
          <p:spPr>
            <a:xfrm flipH="1">
              <a:off x="3141372" y="4416564"/>
              <a:ext cx="112855" cy="34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4"/>
              <a:endCxn id="48" idx="0"/>
            </p:cNvCxnSpPr>
            <p:nvPr/>
          </p:nvCxnSpPr>
          <p:spPr>
            <a:xfrm>
              <a:off x="3254227" y="4416564"/>
              <a:ext cx="934895" cy="344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929943" y="4760724"/>
              <a:ext cx="422858" cy="3779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ym typeface="Symbol" panose="05050102010706020507" pitchFamily="18" charset="2"/>
                </a:rPr>
                <a:t></a:t>
              </a:r>
              <a:r>
                <a:rPr lang="en-US" baseline="-25000" dirty="0">
                  <a:sym typeface="Symbol" panose="05050102010706020507" pitchFamily="18" charset="2"/>
                </a:rPr>
                <a:t>1</a:t>
              </a:r>
              <a:endParaRPr lang="en-US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58643" y="4760724"/>
              <a:ext cx="460958" cy="3779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ym typeface="Symbol" panose="05050102010706020507" pitchFamily="18" charset="2"/>
                </a:rPr>
                <a:t></a:t>
              </a:r>
              <a:r>
                <a:rPr lang="en-US" baseline="-25000" dirty="0" smtClean="0">
                  <a:sym typeface="Symbol" panose="05050102010706020507" pitchFamily="18" charset="2"/>
                </a:rPr>
                <a:t>2</a:t>
              </a:r>
              <a:endParaRPr lang="en-US" baseline="-25000" dirty="0"/>
            </a:p>
          </p:txBody>
        </p:sp>
      </p:grpSp>
      <p:sp>
        <p:nvSpPr>
          <p:cNvPr id="8" name="Oval Callout 7"/>
          <p:cNvSpPr/>
          <p:nvPr/>
        </p:nvSpPr>
        <p:spPr>
          <a:xfrm>
            <a:off x="5410200" y="3581400"/>
            <a:ext cx="2895600" cy="1600200"/>
          </a:xfrm>
          <a:prstGeom prst="wedgeEllipseCallout">
            <a:avLst>
              <a:gd name="adj1" fmla="val -90790"/>
              <a:gd name="adj2" fmla="val -883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 smtClean="0"/>
              <a:t>construct the leaves with </a:t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b="1" dirty="0" smtClean="0"/>
              <a:t>predicate-</a:t>
            </a:r>
            <a:r>
              <a:rPr lang="en-US" sz="2400" b="1" dirty="0" err="1" smtClean="0"/>
              <a:t>trie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Predicate-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distinguishing elements: 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2895600"/>
            <a:ext cx="152400" cy="152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3276600" y="3657600"/>
            <a:ext cx="152400" cy="152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3756118" y="4594318"/>
            <a:ext cx="152400" cy="152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46518" y="5280118"/>
            <a:ext cx="609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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84718" y="5280118"/>
            <a:ext cx="53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</a:t>
            </a:r>
            <a:r>
              <a:rPr lang="en-US" baseline="-25000" dirty="0" smtClean="0">
                <a:sym typeface="Symbol" panose="05050102010706020507" pitchFamily="18" charset="2"/>
              </a:rPr>
              <a:t>3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3657600"/>
            <a:ext cx="457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</a:t>
            </a:r>
            <a:r>
              <a:rPr lang="en-US" baseline="-25000" dirty="0" smtClean="0">
                <a:sym typeface="Symbol" panose="05050102010706020507" pitchFamily="18" charset="2"/>
              </a:rPr>
              <a:t>4</a:t>
            </a:r>
            <a:endParaRPr lang="en-US" baseline="-25000" dirty="0"/>
          </a:p>
        </p:txBody>
      </p:sp>
      <p:cxnSp>
        <p:nvCxnSpPr>
          <p:cNvPr id="20" name="Straight Connector 19"/>
          <p:cNvCxnSpPr>
            <a:stCxn id="9" idx="5"/>
            <a:endCxn id="18" idx="0"/>
          </p:cNvCxnSpPr>
          <p:nvPr/>
        </p:nvCxnSpPr>
        <p:spPr>
          <a:xfrm>
            <a:off x="3787682" y="3025682"/>
            <a:ext cx="327118" cy="63191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10" idx="0"/>
          </p:cNvCxnSpPr>
          <p:nvPr/>
        </p:nvCxnSpPr>
        <p:spPr>
          <a:xfrm flipH="1">
            <a:off x="3352800" y="2971800"/>
            <a:ext cx="304800" cy="68580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5"/>
            <a:endCxn id="12" idx="7"/>
          </p:cNvCxnSpPr>
          <p:nvPr/>
        </p:nvCxnSpPr>
        <p:spPr>
          <a:xfrm>
            <a:off x="3406682" y="3787682"/>
            <a:ext cx="479518" cy="828954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3"/>
            <a:endCxn id="16" idx="0"/>
          </p:cNvCxnSpPr>
          <p:nvPr/>
        </p:nvCxnSpPr>
        <p:spPr>
          <a:xfrm flipH="1">
            <a:off x="3451318" y="4724400"/>
            <a:ext cx="327118" cy="55571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5"/>
            <a:endCxn id="17" idx="0"/>
          </p:cNvCxnSpPr>
          <p:nvPr/>
        </p:nvCxnSpPr>
        <p:spPr>
          <a:xfrm>
            <a:off x="3886200" y="4724400"/>
            <a:ext cx="365218" cy="55571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90800" y="4495800"/>
            <a:ext cx="53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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endParaRPr lang="en-US" baseline="-25000" dirty="0"/>
          </a:p>
        </p:txBody>
      </p:sp>
      <p:cxnSp>
        <p:nvCxnSpPr>
          <p:cNvPr id="35" name="Straight Connector 34"/>
          <p:cNvCxnSpPr>
            <a:stCxn id="10" idx="2"/>
            <a:endCxn id="34" idx="0"/>
          </p:cNvCxnSpPr>
          <p:nvPr/>
        </p:nvCxnSpPr>
        <p:spPr>
          <a:xfrm flipH="1">
            <a:off x="2857500" y="3733800"/>
            <a:ext cx="419100" cy="76200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7400" y="3048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i: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324600" y="3200400"/>
            <a:ext cx="152400" cy="152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  <p:cxnSp>
        <p:nvCxnSpPr>
          <p:cNvPr id="46" name="Straight Connector 45"/>
          <p:cNvCxnSpPr>
            <a:stCxn id="43" idx="5"/>
          </p:cNvCxnSpPr>
          <p:nvPr/>
        </p:nvCxnSpPr>
        <p:spPr>
          <a:xfrm>
            <a:off x="6454682" y="3330482"/>
            <a:ext cx="327118" cy="63191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2"/>
          </p:cNvCxnSpPr>
          <p:nvPr/>
        </p:nvCxnSpPr>
        <p:spPr>
          <a:xfrm flipH="1">
            <a:off x="6019800" y="3276600"/>
            <a:ext cx="304800" cy="68580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626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⊨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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532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⊭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517" y="2617150"/>
            <a:ext cx="2933700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76" y="2035176"/>
            <a:ext cx="5048250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407"/>
            <a:ext cx="7886700" cy="1325563"/>
          </a:xfrm>
        </p:spPr>
        <p:txBody>
          <a:bodyPr/>
          <a:lstStyle/>
          <a:p>
            <a:r>
              <a:rPr lang="en-US" dirty="0" smtClean="0"/>
              <a:t>Examples: </a:t>
            </a:r>
            <a:r>
              <a:rPr lang="en-US" dirty="0"/>
              <a:t>B</a:t>
            </a:r>
            <a:r>
              <a:rPr lang="en-US" dirty="0" smtClean="0"/>
              <a:t> = regex char.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0947"/>
            <a:ext cx="7886700" cy="7746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psi</a:t>
            </a:r>
            <a:r>
              <a:rPr lang="en-US" baseline="-25000" dirty="0" smtClean="0"/>
              <a:t>1</a:t>
            </a:r>
            <a:r>
              <a:rPr lang="en-US" dirty="0"/>
              <a:t>= Singleton(x</a:t>
            </a:r>
            <a:r>
              <a:rPr lang="en-US" dirty="0" smtClean="0"/>
              <a:t>)</a:t>
            </a:r>
            <a:r>
              <a:rPr lang="en-US" dirty="0" smtClean="0">
                <a:sym typeface="Symbol" panose="05050102010706020507" pitchFamily="18" charset="2"/>
              </a:rPr>
              <a:t>P</a:t>
            </a:r>
            <a:r>
              <a:rPr lang="en-US" baseline="-25000" dirty="0" smtClean="0">
                <a:sym typeface="Symbol" panose="05050102010706020507" pitchFamily="18" charset="2"/>
              </a:rPr>
              <a:t>\d</a:t>
            </a:r>
            <a:r>
              <a:rPr lang="en-US" dirty="0" smtClean="0"/>
              <a:t>(x)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psi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US" dirty="0"/>
              <a:t>Singleton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 smtClean="0">
                <a:sym typeface="Symbol" panose="05050102010706020507" pitchFamily="18" charset="2"/>
              </a:rPr>
              <a:t>P</a:t>
            </a:r>
            <a:r>
              <a:rPr lang="en-US" baseline="-25000" dirty="0" smtClean="0">
                <a:sym typeface="Symbol" panose="05050102010706020507" pitchFamily="18" charset="2"/>
              </a:rPr>
              <a:t>\w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dirty="0" smtClean="0">
                <a:sym typeface="Symbol" panose="05050102010706020507" pitchFamily="18" charset="2"/>
              </a:rPr>
              <a:t></a:t>
            </a:r>
            <a:r>
              <a:rPr lang="en-US" dirty="0"/>
              <a:t> Singleton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 smtClean="0">
                <a:sym typeface="Symbol" panose="05050102010706020507" pitchFamily="18" charset="2"/>
              </a:rPr>
              <a:t>P</a:t>
            </a:r>
            <a:r>
              <a:rPr lang="en-US" baseline="-25000" dirty="0" smtClean="0">
                <a:sym typeface="Symbol" panose="05050102010706020507" pitchFamily="18" charset="2"/>
              </a:rPr>
              <a:t>\w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 smtClean="0">
                <a:sym typeface="Symbol" panose="05050102010706020507" pitchFamily="18" charset="2"/>
              </a:rPr>
              <a:t>(x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=x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password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</a:t>
            </a:r>
            <a:r>
              <a:rPr lang="en-US" baseline="-25000" dirty="0" smtClean="0">
                <a:sym typeface="Symbol" panose="05050102010706020507" pitchFamily="18" charset="2"/>
              </a:rPr>
              <a:t></a:t>
            </a:r>
            <a:r>
              <a:rPr lang="en-US" dirty="0" smtClean="0">
                <a:sym typeface="Symbol" panose="05050102010706020507" pitchFamily="18" charset="2"/>
              </a:rPr>
              <a:t> = regex char. classes over ASCII: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(in </a:t>
            </a:r>
            <a:r>
              <a:rPr lang="en-US" dirty="0"/>
              <a:t>M2L-str</a:t>
            </a:r>
            <a:r>
              <a:rPr lang="en-US" dirty="0" smtClean="0">
                <a:sym typeface="Symbol" panose="05050102010706020507" pitchFamily="18" charset="2"/>
              </a:rPr>
              <a:t></a:t>
            </a:r>
            <a:r>
              <a:rPr lang="en-US" baseline="30000" dirty="0" smtClean="0"/>
              <a:t>(+ syntactic sugar)</a:t>
            </a:r>
            <a:r>
              <a:rPr lang="en-US" dirty="0" smtClean="0"/>
              <a:t>)</a:t>
            </a:r>
            <a:endParaRPr lang="en-US" baseline="30000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PasswPred</a:t>
            </a:r>
            <a:r>
              <a:rPr lang="en-US" dirty="0" smtClean="0">
                <a:sym typeface="Symbol" panose="05050102010706020507" pitchFamily="18" charset="2"/>
              </a:rPr>
              <a:t> = X.(|X|=12  P</a:t>
            </a:r>
            <a:r>
              <a:rPr lang="en-US" baseline="-25000" dirty="0" smtClean="0">
                <a:sym typeface="Symbol" panose="05050102010706020507" pitchFamily="18" charset="2"/>
              </a:rPr>
              <a:t>\w</a:t>
            </a:r>
            <a:r>
              <a:rPr lang="en-US" dirty="0" smtClean="0">
                <a:sym typeface="Symbol" panose="05050102010706020507" pitchFamily="18" charset="2"/>
              </a:rPr>
              <a:t>(X)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 smtClean="0">
                <a:sym typeface="Symbol" panose="05050102010706020507" pitchFamily="18" charset="2"/>
              </a:rPr>
              <a:t> P</a:t>
            </a:r>
            <a:r>
              <a:rPr lang="en-US" baseline="-25000" dirty="0" smtClean="0">
                <a:sym typeface="Symbol" panose="05050102010706020507" pitchFamily="18" charset="2"/>
              </a:rPr>
              <a:t>[^oeiOEI4-9]</a:t>
            </a:r>
            <a:r>
              <a:rPr lang="en-US" dirty="0" smtClean="0">
                <a:sym typeface="Symbol" panose="05050102010706020507" pitchFamily="18" charset="2"/>
              </a:rPr>
              <a:t>(X</a:t>
            </a:r>
            <a:r>
              <a:rPr lang="en-US" dirty="0">
                <a:sym typeface="Symbol" panose="05050102010706020507" pitchFamily="18" charset="2"/>
              </a:rPr>
              <a:t>)</a:t>
            </a:r>
            <a:r>
              <a:rPr lang="en-US" dirty="0" smtClean="0">
                <a:sym typeface="Symbol" panose="05050102010706020507" pitchFamily="18" charset="2"/>
              </a:rPr>
              <a:t>) </a:t>
            </a:r>
            <a:r>
              <a:rPr lang="en-US" dirty="0">
                <a:sym typeface="Symbol" panose="05050102010706020507" pitchFamily="18" charset="2"/>
              </a:rPr>
              <a:t>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               y.(P</a:t>
            </a:r>
            <a:r>
              <a:rPr lang="en-US" baseline="-25000" dirty="0" smtClean="0">
                <a:sym typeface="Symbol" panose="05050102010706020507" pitchFamily="18" charset="2"/>
              </a:rPr>
              <a:t>\d</a:t>
            </a:r>
            <a:r>
              <a:rPr lang="en-US" dirty="0" smtClean="0">
                <a:sym typeface="Symbol" panose="05050102010706020507" pitchFamily="18" charset="2"/>
              </a:rPr>
              <a:t>(y)  z.(y = z+1 </a:t>
            </a:r>
            <a:r>
              <a:rPr lang="en-US" dirty="0">
                <a:sym typeface="Symbol" panose="05050102010706020507" pitchFamily="18" charset="2"/>
              </a:rPr>
              <a:t> </a:t>
            </a:r>
            <a:r>
              <a:rPr lang="en-US" dirty="0" smtClean="0">
                <a:sym typeface="Symbol" panose="05050102010706020507" pitchFamily="18" charset="2"/>
              </a:rPr>
              <a:t>P</a:t>
            </a:r>
            <a:r>
              <a:rPr lang="en-US" baseline="-25000" dirty="0" smtClean="0">
                <a:sym typeface="Symbol" panose="05050102010706020507" pitchFamily="18" charset="2"/>
              </a:rPr>
              <a:t>\D</a:t>
            </a:r>
            <a:r>
              <a:rPr lang="en-US" dirty="0" smtClean="0">
                <a:sym typeface="Symbol" panose="05050102010706020507" pitchFamily="18" charset="2"/>
              </a:rPr>
              <a:t>(z)))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For example:</a:t>
            </a:r>
            <a:endParaRPr lang="en-US" dirty="0" smtClean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“</a:t>
            </a:r>
            <a:r>
              <a:rPr lang="en-US" dirty="0" smtClean="0">
                <a:latin typeface="Courier New" panose="02070609020205090404" pitchFamily="49" charset="0"/>
                <a:cs typeface="Courier New" panose="02070609020205090404" pitchFamily="49" charset="0"/>
                <a:sym typeface="Symbol" panose="05050102010706020507" pitchFamily="18" charset="2"/>
              </a:rPr>
              <a:t>cOnnEct2wIfI</a:t>
            </a:r>
            <a:r>
              <a:rPr lang="en-US" dirty="0" smtClean="0">
                <a:sym typeface="Symbol" panose="05050102010706020507" pitchFamily="18" charset="2"/>
              </a:rPr>
              <a:t>”  L(SFA(</a:t>
            </a:r>
            <a:r>
              <a:rPr lang="en-US" dirty="0" err="1" smtClean="0">
                <a:sym typeface="Symbol" panose="05050102010706020507" pitchFamily="18" charset="2"/>
              </a:rPr>
              <a:t>PasswPred</a:t>
            </a:r>
            <a:r>
              <a:rPr lang="en-US" dirty="0" smtClean="0">
                <a:sym typeface="Symbol" panose="05050102010706020507" pitchFamily="18" charset="2"/>
              </a:rPr>
              <a:t>))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“</a:t>
            </a:r>
            <a:r>
              <a:rPr lang="en-US" dirty="0" smtClean="0">
                <a:latin typeface="Courier New" panose="02070609020205090404" pitchFamily="49" charset="0"/>
                <a:cs typeface="Courier New" panose="02070609020205090404" pitchFamily="49" charset="0"/>
                <a:sym typeface="Symbol" panose="05050102010706020507" pitchFamily="18" charset="2"/>
              </a:rPr>
              <a:t>c0nn3ct2w1f1</a:t>
            </a:r>
            <a:r>
              <a:rPr lang="en-US" dirty="0" smtClean="0">
                <a:sym typeface="Symbol" panose="05050102010706020507" pitchFamily="18" charset="2"/>
              </a:rPr>
              <a:t>”  L(SFA(</a:t>
            </a:r>
            <a:r>
              <a:rPr lang="en-US" dirty="0" err="1" smtClean="0">
                <a:sym typeface="Symbol" panose="05050102010706020507" pitchFamily="18" charset="2"/>
              </a:rPr>
              <a:t>PasswPred</a:t>
            </a:r>
            <a:r>
              <a:rPr lang="en-US" dirty="0" smtClean="0">
                <a:sym typeface="Symbol" panose="05050102010706020507" pitchFamily="18" charset="2"/>
              </a:rPr>
              <a:t>))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thoughts on</a:t>
            </a:r>
            <a:br>
              <a:rPr lang="en-US" dirty="0" smtClean="0"/>
            </a:br>
            <a:r>
              <a:rPr lang="en-US" dirty="0" smtClean="0"/>
              <a:t>translating M2L-str</a:t>
            </a:r>
            <a:r>
              <a:rPr lang="en-US" dirty="0">
                <a:sym typeface="Symbol" panose="05050102010706020507" pitchFamily="18" charset="2"/>
              </a:rPr>
              <a:t> to SFA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98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Presented translation from </a:t>
            </a:r>
            <a:r>
              <a:rPr lang="en-US" dirty="0"/>
              <a:t>M2L-str</a:t>
            </a:r>
            <a:r>
              <a:rPr lang="en-US" dirty="0">
                <a:sym typeface="Symbol" panose="05050102010706020507" pitchFamily="18" charset="2"/>
              </a:rPr>
              <a:t> </a:t>
            </a:r>
            <a:r>
              <a:rPr lang="en-US" dirty="0" smtClean="0">
                <a:sym typeface="Symbol" panose="05050102010706020507" pitchFamily="18" charset="2"/>
              </a:rPr>
              <a:t>to SFA does not </a:t>
            </a:r>
            <a:r>
              <a:rPr lang="en-US" b="1" i="1" dirty="0" smtClean="0">
                <a:sym typeface="Symbol" panose="05050102010706020507" pitchFamily="18" charset="2"/>
              </a:rPr>
              <a:t>require </a:t>
            </a:r>
            <a:r>
              <a:rPr lang="en-US" dirty="0" smtClean="0">
                <a:sym typeface="Symbol" panose="05050102010706020507" pitchFamily="18" charset="2"/>
              </a:rPr>
              <a:t>determinization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Alternatively one may consider: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457200" y="3810000"/>
            <a:ext cx="4038600" cy="281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</a:t>
            </a:r>
            <a:r>
              <a:rPr lang="en-US" b="1" dirty="0" smtClean="0"/>
              <a:t>ondeterministic </a:t>
            </a:r>
            <a:r>
              <a:rPr lang="en-US" dirty="0"/>
              <a:t>SFAs</a:t>
            </a:r>
            <a:endParaRPr lang="en-US" dirty="0"/>
          </a:p>
          <a:p>
            <a:pPr lvl="1"/>
            <a:r>
              <a:rPr lang="en-US" dirty="0"/>
              <a:t>complementation?</a:t>
            </a:r>
            <a:endParaRPr lang="en-US" dirty="0"/>
          </a:p>
          <a:p>
            <a:pPr lvl="1"/>
            <a:r>
              <a:rPr lang="en-US" dirty="0"/>
              <a:t>minimization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2"/>
          <p:cNvSpPr txBox="1"/>
          <p:nvPr/>
        </p:nvSpPr>
        <p:spPr bwMode="auto">
          <a:xfrm>
            <a:off x="4876800" y="3810000"/>
            <a:ext cx="4038600" cy="281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lternating</a:t>
            </a:r>
            <a:r>
              <a:rPr lang="en-US" dirty="0" smtClean="0"/>
              <a:t> </a:t>
            </a:r>
            <a:r>
              <a:rPr lang="en-US" dirty="0"/>
              <a:t>SFAs</a:t>
            </a:r>
            <a:endParaRPr lang="en-US" dirty="0"/>
          </a:p>
          <a:p>
            <a:pPr lvl="1"/>
            <a:r>
              <a:rPr lang="en-US" dirty="0" smtClean="0"/>
              <a:t>minimization</a:t>
            </a:r>
            <a:r>
              <a:rPr lang="en-US" dirty="0"/>
              <a:t>?</a:t>
            </a:r>
            <a:endParaRPr lang="en-US" dirty="0"/>
          </a:p>
          <a:p>
            <a:pPr lvl="1"/>
            <a:r>
              <a:rPr lang="en-US" dirty="0"/>
              <a:t>projection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Other possible symbolic extensions of MSO logics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W</a:t>
            </a:r>
            <a:r>
              <a:rPr lang="en-US" dirty="0" smtClean="0"/>
              <a:t>S1S</a:t>
            </a:r>
            <a:r>
              <a:rPr lang="en-US" dirty="0" smtClean="0">
                <a:sym typeface="Symbol" panose="05050102010706020507" pitchFamily="18" charset="2"/>
              </a:rPr>
              <a:t>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W</a:t>
            </a:r>
            <a:r>
              <a:rPr lang="en-US" dirty="0" smtClean="0"/>
              <a:t>S2S</a:t>
            </a:r>
            <a:r>
              <a:rPr lang="en-US" dirty="0" smtClean="0">
                <a:sym typeface="Symbol" panose="05050102010706020507" pitchFamily="18" charset="2"/>
              </a:rPr>
              <a:t>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M2L-tree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S1S</a:t>
            </a:r>
            <a:r>
              <a:rPr lang="en-US" dirty="0" smtClean="0">
                <a:sym typeface="Symbol" panose="05050102010706020507" pitchFamily="18" charset="2"/>
              </a:rPr>
              <a:t>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S2S</a:t>
            </a:r>
            <a:r>
              <a:rPr lang="en-US" dirty="0" smtClean="0">
                <a:sym typeface="Symbol" panose="05050102010706020507" pitchFamily="18" charset="2"/>
              </a:rPr>
              <a:t>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versatile and powerful model for strings </a:t>
            </a:r>
            <a:br>
              <a:rPr lang="en-US" dirty="0" smtClean="0"/>
            </a:br>
            <a:r>
              <a:rPr lang="en-US" dirty="0" smtClean="0"/>
              <a:t>(and trees) over complex domains</a:t>
            </a:r>
            <a:endParaRPr lang="en-US" dirty="0" smtClean="0"/>
          </a:p>
          <a:p>
            <a:r>
              <a:rPr lang="en-US" dirty="0" smtClean="0"/>
              <a:t>Completely subsume classical automata</a:t>
            </a:r>
            <a:endParaRPr lang="en-US" dirty="0" smtClean="0"/>
          </a:p>
          <a:p>
            <a:r>
              <a:rPr lang="en-US" dirty="0" smtClean="0"/>
              <a:t>Separation of concerns between automata structure and alphabet</a:t>
            </a:r>
            <a:endParaRPr lang="en-US" dirty="0" smtClean="0"/>
          </a:p>
          <a:p>
            <a:r>
              <a:rPr lang="en-US" dirty="0" smtClean="0"/>
              <a:t>Opportunity for new algorithms that exploit SAT and SMT solvers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(Extensions)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BB38B-1948-4202-8793-450FF900A2F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1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sFAs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symbolic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finite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automaton 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sFA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properties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algorithms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sM2L-str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difference to M2L-str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translation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sFAs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Cartesian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Product of Effective Boolean Algebras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Part 2 </a:t>
            </a:r>
            <a:r>
              <a:rPr lang="en-US" dirty="0" smtClean="0">
                <a:sym typeface="Symbol" panose="05050102010706020507" pitchFamily="18" charset="2"/>
              </a:rPr>
              <a:t>(Extensions)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b="1" dirty="0" smtClean="0">
                <a:sym typeface="Symbol" panose="05050102010706020507" pitchFamily="18" charset="2"/>
              </a:rPr>
              <a:t>output</a:t>
            </a:r>
            <a:endParaRPr lang="en-US" b="1" dirty="0" smtClean="0">
              <a:sym typeface="Symbol" panose="05050102010706020507" pitchFamily="18" charset="2"/>
            </a:endParaRPr>
          </a:p>
          <a:p>
            <a:pPr lvl="2"/>
            <a:r>
              <a:rPr lang="en-US" b="1" dirty="0" smtClean="0">
                <a:sym typeface="Symbol" panose="05050102010706020507" pitchFamily="18" charset="2"/>
              </a:rPr>
              <a:t>Symbolic finite transducer</a:t>
            </a:r>
            <a:endParaRPr lang="en-US" b="1" dirty="0" smtClean="0">
              <a:sym typeface="Symbol" panose="05050102010706020507" pitchFamily="18" charset="2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ookahead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lookahead elimination via Monadic  Decomposition</a:t>
            </a:r>
            <a:endParaRPr lang="en-US" i="1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 automata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Minimization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code generation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sequential code gen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parallel code gen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78FEE-B6A3-4F8F-9AAC-10B9D427F7C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 </a:t>
            </a:r>
            <a:r>
              <a:rPr lang="en-US" dirty="0" smtClean="0"/>
              <a:t>(</a:t>
            </a:r>
            <a:r>
              <a:rPr lang="en-US" dirty="0" err="1" smtClean="0"/>
              <a:t>sFAs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/>
              <a:t>symbolic </a:t>
            </a:r>
            <a:r>
              <a:rPr lang="en-US" dirty="0"/>
              <a:t>finite </a:t>
            </a:r>
            <a:r>
              <a:rPr lang="en-US" dirty="0" smtClean="0"/>
              <a:t>automaton or </a:t>
            </a:r>
            <a:r>
              <a:rPr lang="en-US" dirty="0" err="1" smtClean="0"/>
              <a:t>sFA</a:t>
            </a:r>
            <a:endParaRPr lang="en-US" dirty="0"/>
          </a:p>
          <a:p>
            <a:pPr lvl="2"/>
            <a:r>
              <a:rPr lang="en-US" dirty="0"/>
              <a:t>properties</a:t>
            </a:r>
            <a:endParaRPr lang="en-US" dirty="0"/>
          </a:p>
          <a:p>
            <a:pPr lvl="2"/>
            <a:r>
              <a:rPr lang="en-US" dirty="0"/>
              <a:t>key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/>
              <a:t>sM2L-str</a:t>
            </a:r>
            <a:endParaRPr lang="en-US" dirty="0"/>
          </a:p>
          <a:p>
            <a:pPr lvl="2"/>
            <a:r>
              <a:rPr lang="en-US" dirty="0"/>
              <a:t>key difference to M2L-str</a:t>
            </a:r>
            <a:endParaRPr lang="en-US" dirty="0"/>
          </a:p>
          <a:p>
            <a:pPr lvl="2"/>
            <a:r>
              <a:rPr lang="en-US" dirty="0"/>
              <a:t>translation to </a:t>
            </a:r>
            <a:r>
              <a:rPr lang="en-US" dirty="0" err="1"/>
              <a:t>sFAs</a:t>
            </a:r>
            <a:endParaRPr lang="en-US" dirty="0"/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Cartesian </a:t>
            </a:r>
            <a:r>
              <a:rPr lang="en-US" dirty="0">
                <a:sym typeface="Symbol" panose="05050102010706020507" pitchFamily="18" charset="2"/>
              </a:rPr>
              <a:t>Product of Effective Boolean Algebras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Part 2 </a:t>
            </a:r>
            <a:r>
              <a:rPr lang="en-US" dirty="0" smtClean="0">
                <a:sym typeface="Symbol" panose="05050102010706020507" pitchFamily="18" charset="2"/>
              </a:rPr>
              <a:t>(Extensions)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smtClean="0">
                <a:sym typeface="Symbol" panose="05050102010706020507" pitchFamily="18" charset="2"/>
              </a:rPr>
              <a:t>output</a:t>
            </a:r>
            <a:endParaRPr lang="en-US" dirty="0" smtClean="0"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Symbolic finite transducer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l</a:t>
            </a:r>
            <a:r>
              <a:rPr lang="en-US" dirty="0" smtClean="0">
                <a:sym typeface="Symbol" panose="05050102010706020507" pitchFamily="18" charset="2"/>
              </a:rPr>
              <a:t>ookahead</a:t>
            </a:r>
            <a:endParaRPr lang="en-US" dirty="0" smtClean="0">
              <a:sym typeface="Symbol" panose="05050102010706020507" pitchFamily="18" charset="2"/>
            </a:endParaRPr>
          </a:p>
          <a:p>
            <a:pPr lvl="2"/>
            <a:r>
              <a:rPr lang="en-US" i="1" dirty="0">
                <a:sym typeface="Symbol" panose="05050102010706020507" pitchFamily="18" charset="2"/>
              </a:rPr>
              <a:t>lookahead elimination via Monadic  Decomposition</a:t>
            </a:r>
            <a:endParaRPr lang="en-US" i="1" dirty="0">
              <a:sym typeface="Symbol" panose="05050102010706020507" pitchFamily="18" charset="2"/>
            </a:endParaRPr>
          </a:p>
          <a:p>
            <a:pPr lvl="1"/>
            <a:r>
              <a:rPr lang="en-US" dirty="0" smtClean="0"/>
              <a:t>tree automata</a:t>
            </a:r>
            <a:endParaRPr lang="en-US" i="1" dirty="0" smtClean="0"/>
          </a:p>
          <a:p>
            <a:pPr lvl="2"/>
            <a:r>
              <a:rPr lang="en-US" i="1" dirty="0" smtClean="0">
                <a:sym typeface="Symbol" panose="05050102010706020507" pitchFamily="18" charset="2"/>
              </a:rPr>
              <a:t>Minimization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code generation</a:t>
            </a:r>
            <a:endParaRPr lang="en-US" dirty="0" smtClean="0"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sequential code gen</a:t>
            </a:r>
            <a:endParaRPr lang="en-US" dirty="0" smtClean="0"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parallel code gen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78FEE-B6A3-4F8F-9AAC-10B9D427F7C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Finite Transducer (SFT)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99" y="1600200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Labels are guarded transformation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396" y="319117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Concrete transitions: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80481" y="3671983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80481" y="5500783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7996" y="319117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Symbolic transition: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" name="Curved Connector 7"/>
          <p:cNvCxnSpPr>
            <a:stCxn id="5" idx="2"/>
            <a:endCxn id="6" idx="2"/>
          </p:cNvCxnSpPr>
          <p:nvPr/>
        </p:nvCxnSpPr>
        <p:spPr>
          <a:xfrm rot="10800000" flipV="1">
            <a:off x="2080481" y="3862483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653196" y="4571812"/>
            <a:ext cx="12192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prstClr val="black"/>
                </a:solidFill>
              </a:rPr>
              <a:t> ‘\x80’/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“\xC2\x80”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3182" y="4531277"/>
            <a:ext cx="43961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>
            <a:stCxn id="5" idx="6"/>
            <a:endCxn id="6" idx="6"/>
          </p:cNvCxnSpPr>
          <p:nvPr/>
        </p:nvCxnSpPr>
        <p:spPr>
          <a:xfrm>
            <a:off x="2423381" y="3862483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566990" y="4551379"/>
            <a:ext cx="128660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‘\x7FF’/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“\</a:t>
            </a:r>
            <a:r>
              <a:rPr lang="en-US" dirty="0" err="1" smtClean="0">
                <a:solidFill>
                  <a:prstClr val="black"/>
                </a:solidFill>
              </a:rPr>
              <a:t>xDF</a:t>
            </a:r>
            <a:r>
              <a:rPr lang="en-US" dirty="0" smtClean="0">
                <a:solidFill>
                  <a:prstClr val="black"/>
                </a:solidFill>
              </a:rPr>
              <a:t>\</a:t>
            </a:r>
            <a:r>
              <a:rPr lang="en-US" dirty="0" err="1" smtClean="0">
                <a:solidFill>
                  <a:prstClr val="black"/>
                </a:solidFill>
              </a:rPr>
              <a:t>xBF</a:t>
            </a:r>
            <a:r>
              <a:rPr lang="en-US" dirty="0" smtClean="0">
                <a:solidFill>
                  <a:prstClr val="black"/>
                </a:solidFill>
              </a:rPr>
              <a:t>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97429" y="5500784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Curved Connector 15"/>
          <p:cNvCxnSpPr>
            <a:stCxn id="17" idx="4"/>
            <a:endCxn id="15" idx="0"/>
          </p:cNvCxnSpPr>
          <p:nvPr/>
        </p:nvCxnSpPr>
        <p:spPr>
          <a:xfrm rot="5400000">
            <a:off x="5323744" y="4847588"/>
            <a:ext cx="1298332" cy="8061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Oval 16"/>
          <p:cNvSpPr/>
          <p:nvPr/>
        </p:nvSpPr>
        <p:spPr>
          <a:xfrm>
            <a:off x="5805490" y="3821452"/>
            <a:ext cx="3429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5556" y="4319667"/>
            <a:ext cx="255563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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smtClean="0">
                <a:solidFill>
                  <a:prstClr val="black"/>
                </a:solidFill>
              </a:rPr>
              <a:t>80</a:t>
            </a:r>
            <a:r>
              <a:rPr lang="en-US" baseline="-25000" dirty="0" smtClean="0">
                <a:solidFill>
                  <a:prstClr val="black"/>
                </a:solidFill>
              </a:rPr>
              <a:t>16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≤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≤ </a:t>
            </a:r>
            <a:r>
              <a:rPr lang="en-US" dirty="0" smtClean="0">
                <a:solidFill>
                  <a:prstClr val="black"/>
                </a:solidFill>
              </a:rPr>
              <a:t>7FF</a:t>
            </a:r>
            <a:r>
              <a:rPr lang="en-US" baseline="-25000" dirty="0" smtClean="0">
                <a:solidFill>
                  <a:prstClr val="black"/>
                </a:solidFill>
              </a:rPr>
              <a:t>16</a:t>
            </a:r>
            <a:r>
              <a:rPr lang="en-US" dirty="0" smtClean="0">
                <a:solidFill>
                  <a:prstClr val="black"/>
                </a:solidFill>
              </a:rPr>
              <a:t>/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  <a:sym typeface="Symbol"/>
              </a:rPr>
              <a:t>[</a:t>
            </a:r>
            <a:r>
              <a:rPr lang="en-US" dirty="0" smtClean="0">
                <a:solidFill>
                  <a:prstClr val="black"/>
                </a:solidFill>
              </a:rPr>
              <a:t>C0</a:t>
            </a:r>
            <a:r>
              <a:rPr lang="en-US" baseline="-25000" dirty="0" smtClean="0">
                <a:solidFill>
                  <a:prstClr val="black"/>
                </a:solidFill>
              </a:rPr>
              <a:t>16</a:t>
            </a:r>
            <a:r>
              <a:rPr lang="en-US" dirty="0" smtClean="0">
                <a:solidFill>
                  <a:prstClr val="black"/>
                </a:solidFill>
              </a:rPr>
              <a:t>|</a:t>
            </a:r>
            <a:r>
              <a:rPr 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solidFill>
                  <a:prstClr val="black"/>
                </a:solidFill>
                <a:sym typeface="Symbol"/>
              </a:rPr>
              <a:t>10,6</a:t>
            </a:r>
            <a:r>
              <a:rPr lang="en-US" dirty="0" smtClean="0">
                <a:solidFill>
                  <a:prstClr val="black"/>
                </a:solidFill>
              </a:rPr>
              <a:t>, 80</a:t>
            </a:r>
            <a:r>
              <a:rPr lang="en-US" baseline="-25000" dirty="0" smtClean="0">
                <a:solidFill>
                  <a:prstClr val="black"/>
                </a:solidFill>
              </a:rPr>
              <a:t>16</a:t>
            </a:r>
            <a:r>
              <a:rPr lang="en-US" dirty="0" smtClean="0">
                <a:solidFill>
                  <a:prstClr val="black"/>
                </a:solidFill>
              </a:rPr>
              <a:t>|</a:t>
            </a:r>
            <a:r>
              <a:rPr 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solidFill>
                  <a:prstClr val="black"/>
                </a:solidFill>
                <a:sym typeface="Symbol"/>
              </a:rPr>
              <a:t></a:t>
            </a:r>
            <a:r>
              <a:rPr lang="en-US" baseline="-25000" dirty="0">
                <a:solidFill>
                  <a:prstClr val="black"/>
                </a:solidFill>
                <a:sym typeface="Symbol"/>
              </a:rPr>
              <a:t>5</a:t>
            </a:r>
            <a:r>
              <a:rPr lang="en-US" baseline="-25000" dirty="0" smtClean="0">
                <a:solidFill>
                  <a:prstClr val="black"/>
                </a:solidFill>
                <a:sym typeface="Symbol"/>
              </a:rPr>
              <a:t>,0</a:t>
            </a:r>
            <a:r>
              <a:rPr lang="en-US" dirty="0" smtClean="0">
                <a:solidFill>
                  <a:prstClr val="black"/>
                </a:solidFill>
              </a:rPr>
              <a:t>]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049958" y="4571812"/>
            <a:ext cx="685800" cy="396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6955816" y="3575979"/>
            <a:ext cx="1164979" cy="573007"/>
          </a:xfrm>
          <a:prstGeom prst="cloudCallout">
            <a:avLst>
              <a:gd name="adj1" fmla="val -21401"/>
              <a:gd name="adj2" fmla="val 89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guard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Cloud Callout 21"/>
          <p:cNvSpPr/>
          <p:nvPr/>
        </p:nvSpPr>
        <p:spPr>
          <a:xfrm>
            <a:off x="6661861" y="5342721"/>
            <a:ext cx="1567738" cy="817012"/>
          </a:xfrm>
          <a:prstGeom prst="cloudCallout">
            <a:avLst>
              <a:gd name="adj1" fmla="val -8575"/>
              <a:gd name="adj2" fmla="val -90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bitvector operations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Cloud Callout 22"/>
          <p:cNvSpPr/>
          <p:nvPr/>
        </p:nvSpPr>
        <p:spPr>
          <a:xfrm>
            <a:off x="2658580" y="3632370"/>
            <a:ext cx="1532419" cy="759163"/>
          </a:xfrm>
          <a:prstGeom prst="cloudCallout">
            <a:avLst>
              <a:gd name="adj1" fmla="val -78716"/>
              <a:gd name="adj2" fmla="val 812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sym typeface="Symbol"/>
              </a:rPr>
              <a:t>1920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transitions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0" name="Ink 9"/>
              <p14:cNvContentPartPr/>
              <p14:nvPr/>
            </p14:nvContentPartPr>
            <p14:xfrm>
              <a:off x="6141599" y="4496961"/>
              <a:ext cx="1821600" cy="309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2"/>
            </p:blipFill>
            <p:spPr>
              <a:xfrm>
                <a:off x="6141599" y="4496961"/>
                <a:ext cx="1821600" cy="30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2" name="Ink 11"/>
              <p14:cNvContentPartPr/>
              <p14:nvPr/>
            </p14:nvContentPartPr>
            <p14:xfrm>
              <a:off x="6202439" y="4786401"/>
              <a:ext cx="991080" cy="158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4"/>
            </p:blipFill>
            <p:spPr>
              <a:xfrm>
                <a:off x="6202439" y="4786401"/>
                <a:ext cx="991080" cy="15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1" name="Ink 20"/>
              <p14:cNvContentPartPr/>
              <p14:nvPr/>
            </p14:nvContentPartPr>
            <p14:xfrm>
              <a:off x="7307639" y="4793961"/>
              <a:ext cx="861120" cy="3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6"/>
            </p:blipFill>
            <p:spPr>
              <a:xfrm>
                <a:off x="7307639" y="4793961"/>
                <a:ext cx="861120" cy="360"/>
              </a:xfrm>
              <a:prstGeom prst="rect"/>
            </p:spPr>
          </p:pic>
        </mc:Fallback>
      </mc:AlternateContent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3232861" y="63246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6661861" y="6324600"/>
            <a:ext cx="2133600" cy="365125"/>
          </a:xfrm>
        </p:spPr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565861" y="63246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SFT Execution 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75295"/>
            <a:ext cx="2133600" cy="365125"/>
          </a:xfrm>
        </p:spPr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57600" y="243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mod 2 =0/[x, x]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3505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mod 2 =1/[x-1]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56388" y="2926868"/>
            <a:ext cx="370951" cy="3431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13650" y="2882946"/>
            <a:ext cx="448025" cy="43101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44283" y="2901748"/>
            <a:ext cx="448025" cy="4310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>
            <a:off x="2755614" y="2566147"/>
            <a:ext cx="566913" cy="482632"/>
          </a:xfrm>
          <a:prstGeom prst="arc">
            <a:avLst>
              <a:gd name="adj1" fmla="val 8188827"/>
              <a:gd name="adj2" fmla="val 2604289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>
            <a:off x="5963495" y="2584949"/>
            <a:ext cx="609600" cy="463830"/>
          </a:xfrm>
          <a:prstGeom prst="arc">
            <a:avLst>
              <a:gd name="adj1" fmla="val 8188827"/>
              <a:gd name="adj2" fmla="val 2604289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86400" y="220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mod 2 =0/[]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>
            <a:off x="3252256" y="2828893"/>
            <a:ext cx="2795176" cy="660361"/>
          </a:xfrm>
          <a:prstGeom prst="arc">
            <a:avLst>
              <a:gd name="adj1" fmla="val 10914704"/>
              <a:gd name="adj2" fmla="val 21531721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3227339" y="2847876"/>
            <a:ext cx="2877796" cy="660361"/>
          </a:xfrm>
          <a:prstGeom prst="arc">
            <a:avLst>
              <a:gd name="adj1" fmla="val 154042"/>
              <a:gd name="adj2" fmla="val 10752722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71600" y="2209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mod 2 =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1/[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x-1]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endCxn id="29" idx="2"/>
          </p:cNvCxnSpPr>
          <p:nvPr/>
        </p:nvCxnSpPr>
        <p:spPr>
          <a:xfrm flipV="1">
            <a:off x="2388428" y="3098452"/>
            <a:ext cx="425222" cy="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19400" y="4495800"/>
          <a:ext cx="3403600" cy="370840"/>
        </p:xfrm>
        <a:graphic>
          <a:graphicData uri="http://schemas.openxmlformats.org/drawingml/2006/table">
            <a:tbl>
              <a:tblPr bandCol="1">
                <a:tableStyleId>{D7AC3CCA-C797-4891-BE02-D94E43425B78}</a:tableStyleId>
              </a:tblPr>
              <a:tblGrid>
                <a:gridCol w="850900"/>
                <a:gridCol w="850900"/>
                <a:gridCol w="850900"/>
                <a:gridCol w="850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05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34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49556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87756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5" name="Arc 44"/>
          <p:cNvSpPr/>
          <p:nvPr/>
        </p:nvSpPr>
        <p:spPr>
          <a:xfrm>
            <a:off x="2819400" y="4876800"/>
            <a:ext cx="838200" cy="457200"/>
          </a:xfrm>
          <a:prstGeom prst="arc">
            <a:avLst>
              <a:gd name="adj1" fmla="val 1518807"/>
              <a:gd name="adj2" fmla="val 9151837"/>
            </a:avLst>
          </a:prstGeom>
          <a:ln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3657600" y="4876800"/>
            <a:ext cx="838200" cy="457200"/>
          </a:xfrm>
          <a:prstGeom prst="arc">
            <a:avLst>
              <a:gd name="adj1" fmla="val 1518807"/>
              <a:gd name="adj2" fmla="val 9151837"/>
            </a:avLst>
          </a:prstGeom>
          <a:ln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4495800" y="4876800"/>
            <a:ext cx="838200" cy="457200"/>
          </a:xfrm>
          <a:prstGeom prst="arc">
            <a:avLst>
              <a:gd name="adj1" fmla="val 1518807"/>
              <a:gd name="adj2" fmla="val 9151837"/>
            </a:avLst>
          </a:prstGeom>
          <a:ln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>
            <a:off x="5410200" y="4876800"/>
            <a:ext cx="838200" cy="457200"/>
          </a:xfrm>
          <a:prstGeom prst="arc">
            <a:avLst>
              <a:gd name="adj1" fmla="val 1518807"/>
              <a:gd name="adj2" fmla="val 9151837"/>
            </a:avLst>
          </a:prstGeom>
          <a:ln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19400" y="5791200"/>
          <a:ext cx="4191000" cy="370840"/>
        </p:xfrm>
        <a:graphic>
          <a:graphicData uri="http://schemas.openxmlformats.org/drawingml/2006/table">
            <a:tbl>
              <a:tblPr bandCol="1">
                <a:tableStyleId>{69CF1AB2-1976-4502-BF36-3FF5EA218861}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44196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tape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79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tape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95400" y="2209800"/>
            <a:ext cx="1931939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581400" y="2438400"/>
            <a:ext cx="1981200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3322527" y="3505200"/>
            <a:ext cx="2163873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048000" y="5791200"/>
            <a:ext cx="381000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810000" y="5791200"/>
            <a:ext cx="1371600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2              2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5562600" y="5791200"/>
            <a:ext cx="381000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400800" y="5791200"/>
            <a:ext cx="381000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36" grpId="0"/>
      <p:bldP spid="37" grpId="0"/>
      <p:bldP spid="38" grpId="0"/>
      <p:bldP spid="45" grpId="0" animBg="1"/>
      <p:bldP spid="46" grpId="0" animBg="1"/>
      <p:bldP spid="47" grpId="0" animBg="1"/>
      <p:bldP spid="48" grpId="0" animBg="1"/>
      <p:bldP spid="11" grpId="0" animBg="1"/>
      <p:bldP spid="11" grpId="1" animBg="1"/>
      <p:bldP spid="11" grpId="2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6" grpId="0" animBg="1"/>
      <p:bldP spid="5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pplications of SFTs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analysis of sanitizers</a:t>
            </a:r>
            <a:endParaRPr lang="en-US" dirty="0" smtClean="0"/>
          </a:p>
          <a:p>
            <a:pPr lvl="1"/>
            <a:r>
              <a:rPr lang="en-US" dirty="0"/>
              <a:t>USENIX </a:t>
            </a:r>
            <a:r>
              <a:rPr lang="en-US" dirty="0" smtClean="0"/>
              <a:t>SECURITY’11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Hooimeijer,Livshits,Molnar,Saxena,Veanes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Analysis of string encoders/decoders</a:t>
            </a:r>
            <a:endParaRPr lang="en-US" dirty="0" smtClean="0"/>
          </a:p>
          <a:p>
            <a:pPr lvl="1"/>
            <a:r>
              <a:rPr lang="en-US" dirty="0" smtClean="0"/>
              <a:t>CAV’13 (</a:t>
            </a:r>
            <a:r>
              <a:rPr lang="en-US" dirty="0" err="1" smtClean="0"/>
              <a:t>D’Antoni,Veanes</a:t>
            </a:r>
            <a:r>
              <a:rPr lang="en-US" dirty="0"/>
              <a:t>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string sanitizer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762000"/>
          </a:xfrm>
        </p:spPr>
        <p:txBody>
          <a:bodyPr/>
          <a:lstStyle/>
          <a:p>
            <a:r>
              <a:rPr lang="en-US" dirty="0" smtClean="0"/>
              <a:t>A string transformation function.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492875"/>
            <a:ext cx="2895600" cy="365125"/>
          </a:xfrm>
        </p:spPr>
        <p:txBody>
          <a:bodyPr/>
          <a:lstStyle/>
          <a:p>
            <a:r>
              <a:rPr lang="en-US" smtClean="0"/>
              <a:t>IMS,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1707-791D-497F-AF79-1A7B9755EF4E}" type="slidenum">
              <a:rPr lang="en-US" smtClean="0"/>
            </a:fld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352800" y="2057400"/>
            <a:ext cx="21336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914400" y="2209800"/>
            <a:ext cx="2362200" cy="6858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“im.png' </a:t>
            </a:r>
            <a:r>
              <a:rPr lang="en-US" dirty="0" smtClean="0"/>
              <a:t>…”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62600" y="2209800"/>
            <a:ext cx="2590800" cy="685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“img.png&amp;#x35; …”</a:t>
            </a:r>
            <a:endParaRPr lang="en-US" b="1" dirty="0"/>
          </a:p>
        </p:txBody>
      </p:sp>
      <p:pic>
        <p:nvPicPr>
          <p:cNvPr id="1029" name="Picture 5" descr="C:\Users\margus\AppData\Local\Microsoft\Windows\Temporary Internet Files\Content.IE5\0OZG9UYT\MC900280803[1]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86200" y="2133600"/>
            <a:ext cx="1066800" cy="84500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562600" y="198120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Sanitized data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1981200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/>
              <a:t>Untrusted</a:t>
            </a:r>
            <a:r>
              <a:rPr lang="en-US" sz="2000" b="1" dirty="0" smtClean="0"/>
              <a:t> data</a:t>
            </a:r>
            <a:endParaRPr lang="en-US" sz="2000" b="1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grpSp>
        <p:nvGrpSpPr>
          <p:cNvPr id="9" name="Group 17"/>
          <p:cNvGrpSpPr/>
          <p:nvPr/>
        </p:nvGrpSpPr>
        <p:grpSpPr>
          <a:xfrm>
            <a:off x="2133600" y="3276600"/>
            <a:ext cx="5029200" cy="3048000"/>
            <a:chOff x="1981200" y="3276600"/>
            <a:chExt cx="5257800" cy="3352800"/>
          </a:xfrm>
        </p:grpSpPr>
        <p:sp>
          <p:nvSpPr>
            <p:cNvPr id="22" name="Line Callout 1 21"/>
            <p:cNvSpPr/>
            <p:nvPr/>
          </p:nvSpPr>
          <p:spPr>
            <a:xfrm>
              <a:off x="1981200" y="3276600"/>
              <a:ext cx="5257800" cy="3352800"/>
            </a:xfrm>
            <a:prstGeom prst="borderCallout1">
              <a:avLst>
                <a:gd name="adj1" fmla="val 181"/>
                <a:gd name="adj2" fmla="val 47977"/>
                <a:gd name="adj3" fmla="val -7026"/>
                <a:gd name="adj4" fmla="val 47011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9800" y="3352800"/>
              <a:ext cx="4800600" cy="311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47800"/>
            <a:ext cx="8077200" cy="12191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Utf8 encoder</a:t>
            </a:r>
            <a:endParaRPr lang="en-US" dirty="0" smtClean="0"/>
          </a:p>
          <a:p>
            <a:pPr lvl="1"/>
            <a:r>
              <a:rPr lang="en-US" b="1" dirty="0" smtClean="0"/>
              <a:t>Input</a:t>
            </a:r>
            <a:r>
              <a:rPr lang="en-US" dirty="0" smtClean="0"/>
              <a:t>: valid </a:t>
            </a:r>
            <a:r>
              <a:rPr lang="en-US" i="1" dirty="0" smtClean="0"/>
              <a:t>utf16</a:t>
            </a:r>
            <a:r>
              <a:rPr lang="en-US" dirty="0" smtClean="0"/>
              <a:t> encoded string</a:t>
            </a:r>
            <a:endParaRPr lang="en-US" dirty="0" smtClean="0"/>
          </a:p>
          <a:p>
            <a:pPr lvl="1"/>
            <a:r>
              <a:rPr lang="en-US" b="1" dirty="0" smtClean="0"/>
              <a:t>Output</a:t>
            </a:r>
            <a:r>
              <a:rPr lang="en-US" dirty="0" smtClean="0"/>
              <a:t>: equivalent </a:t>
            </a:r>
            <a:r>
              <a:rPr lang="en-US" i="1" dirty="0" smtClean="0"/>
              <a:t>utf8</a:t>
            </a:r>
            <a:r>
              <a:rPr lang="en-US" dirty="0" smtClean="0"/>
              <a:t> encoded string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example utf8encode(“\uFF28\uFF29”) =  “</a:t>
            </a:r>
            <a:r>
              <a:rPr lang="en-US" dirty="0"/>
              <a:t>\</a:t>
            </a:r>
            <a:r>
              <a:rPr lang="en-US" dirty="0" smtClean="0"/>
              <a:t>xEF\</a:t>
            </a:r>
            <a:r>
              <a:rPr lang="en-US" dirty="0" err="1" smtClean="0"/>
              <a:t>xBC</a:t>
            </a:r>
            <a:r>
              <a:rPr lang="en-US" dirty="0" smtClean="0"/>
              <a:t>\xA8\</a:t>
            </a:r>
            <a:r>
              <a:rPr lang="en-US" dirty="0" err="1" smtClean="0"/>
              <a:t>xEF</a:t>
            </a:r>
            <a:r>
              <a:rPr lang="en-US" dirty="0" smtClean="0"/>
              <a:t>\</a:t>
            </a:r>
            <a:r>
              <a:rPr lang="en-US" dirty="0" err="1" smtClean="0"/>
              <a:t>xBC</a:t>
            </a:r>
            <a:r>
              <a:rPr lang="en-US" dirty="0" smtClean="0"/>
              <a:t>\xA9”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0" y="2823117"/>
            <a:ext cx="7370556" cy="295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1676400" y="5633347"/>
            <a:ext cx="2057400" cy="949959"/>
          </a:xfrm>
          <a:prstGeom prst="cloudCallout">
            <a:avLst>
              <a:gd name="adj1" fmla="val 27868"/>
              <a:gd name="adj2" fmla="val -7908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 states &amp; 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11 transitions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6629400" y="5439811"/>
            <a:ext cx="2178205" cy="1143495"/>
          </a:xfrm>
          <a:prstGeom prst="cloudCallout">
            <a:avLst>
              <a:gd name="adj1" fmla="val -72355"/>
              <a:gd name="adj2" fmla="val -204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Equiv. classical transducer has 2</a:t>
            </a:r>
            <a:r>
              <a:rPr lang="en-US" baseline="30000" dirty="0" smtClean="0">
                <a:solidFill>
                  <a:prstClr val="white"/>
                </a:solidFill>
              </a:rPr>
              <a:t>16</a:t>
            </a:r>
            <a:r>
              <a:rPr lang="en-US" dirty="0" smtClean="0">
                <a:solidFill>
                  <a:prstClr val="white"/>
                </a:solidFill>
              </a:rPr>
              <a:t> transitions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smtClean="0"/>
              <a:t>Utf8 validator (for up to 2 octet encodings)</a:t>
            </a:r>
            <a:endParaRPr lang="en-US" dirty="0" smtClean="0"/>
          </a:p>
          <a:p>
            <a:pPr lvl="1"/>
            <a:r>
              <a:rPr lang="en-US" dirty="0" smtClean="0"/>
              <a:t>Rejects invalid utf8 encoded strings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Regex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utf8</a:t>
            </a:r>
            <a:r>
              <a:rPr lang="en-US" dirty="0" smtClean="0"/>
              <a:t>: </a:t>
            </a:r>
            <a:r>
              <a:rPr lang="en-US" sz="2400" dirty="0"/>
              <a:t>^([\x00-\x7F]|[\xC2-\</a:t>
            </a:r>
            <a:r>
              <a:rPr lang="en-US" sz="2400" dirty="0" err="1"/>
              <a:t>xDF</a:t>
            </a:r>
            <a:r>
              <a:rPr lang="en-US" sz="2400" dirty="0"/>
              <a:t>][\x80-\</a:t>
            </a:r>
            <a:r>
              <a:rPr lang="en-US" sz="2400" dirty="0" err="1"/>
              <a:t>xBF</a:t>
            </a:r>
            <a:r>
              <a:rPr lang="en-US" sz="2400" dirty="0" smtClean="0"/>
              <a:t>])*$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376242" y="3506085"/>
            <a:ext cx="219015" cy="420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481609" y="3538528"/>
            <a:ext cx="1442096" cy="773439"/>
          </a:xfrm>
          <a:prstGeom prst="cloudCallout">
            <a:avLst>
              <a:gd name="adj1" fmla="val 38364"/>
              <a:gd name="adj2" fmla="val 6756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Accepts“../../”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313890" y="5756665"/>
            <a:ext cx="2094811" cy="779141"/>
          </a:xfrm>
          <a:prstGeom prst="cloudCallout">
            <a:avLst>
              <a:gd name="adj1" fmla="val 23110"/>
              <a:gd name="adj2" fmla="val -7719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 smtClean="0">
                <a:solidFill>
                  <a:prstClr val="white"/>
                </a:solidFill>
              </a:rPr>
              <a:t>Rejects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“..%C0%AF../”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123550" y="4188060"/>
            <a:ext cx="4552286" cy="1853378"/>
            <a:chOff x="2123550" y="4188060"/>
            <a:chExt cx="4552286" cy="1853378"/>
          </a:xfrm>
        </p:grpSpPr>
        <p:sp>
          <p:nvSpPr>
            <p:cNvPr id="7" name="Oval 6"/>
            <p:cNvSpPr/>
            <p:nvPr/>
          </p:nvSpPr>
          <p:spPr>
            <a:xfrm>
              <a:off x="2979447" y="4810451"/>
              <a:ext cx="381000" cy="420469"/>
            </a:xfrm>
            <a:prstGeom prst="ellipse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p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294836" y="4772814"/>
              <a:ext cx="381000" cy="4204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q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313041" y="4815195"/>
              <a:ext cx="381000" cy="4204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6"/>
              <a:endCxn id="7" idx="2"/>
            </p:cNvCxnSpPr>
            <p:nvPr/>
          </p:nvCxnSpPr>
          <p:spPr>
            <a:xfrm flipV="1">
              <a:off x="2694041" y="5020686"/>
              <a:ext cx="285406" cy="47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7" idx="7"/>
              <a:endCxn id="13" idx="1"/>
            </p:cNvCxnSpPr>
            <p:nvPr/>
          </p:nvCxnSpPr>
          <p:spPr>
            <a:xfrm rot="5400000" flipH="1" flipV="1">
              <a:off x="4808823" y="3330219"/>
              <a:ext cx="37637" cy="3045981"/>
            </a:xfrm>
            <a:prstGeom prst="curvedConnector3">
              <a:avLst>
                <a:gd name="adj1" fmla="val 870986"/>
              </a:avLst>
            </a:prstGeom>
            <a:ln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3"/>
              <a:endCxn id="7" idx="5"/>
            </p:cNvCxnSpPr>
            <p:nvPr/>
          </p:nvCxnSpPr>
          <p:spPr>
            <a:xfrm rot="5400000">
              <a:off x="4808824" y="3627535"/>
              <a:ext cx="37637" cy="3045981"/>
            </a:xfrm>
            <a:prstGeom prst="curvedConnector3">
              <a:avLst>
                <a:gd name="adj1" fmla="val 870986"/>
              </a:avLst>
            </a:prstGeom>
            <a:ln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7" idx="1"/>
              <a:endCxn id="7" idx="0"/>
            </p:cNvCxnSpPr>
            <p:nvPr/>
          </p:nvCxnSpPr>
          <p:spPr>
            <a:xfrm rot="5400000" flipH="1" flipV="1">
              <a:off x="3071807" y="4773887"/>
              <a:ext cx="61576" cy="134704"/>
            </a:xfrm>
            <a:prstGeom prst="curvedConnector3">
              <a:avLst>
                <a:gd name="adj1" fmla="val 471249"/>
              </a:avLst>
            </a:prstGeom>
            <a:ln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33101" y="5395107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sym typeface="Symbol"/>
                </a:rPr>
                <a:t> 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prstClr val="black"/>
                  </a:solidFill>
                </a:rPr>
                <a:t>. 80</a:t>
              </a:r>
              <a:r>
                <a:rPr lang="en-US" baseline="-25000" dirty="0">
                  <a:solidFill>
                    <a:prstClr val="black"/>
                  </a:solidFill>
                </a:rPr>
                <a:t>16</a:t>
              </a:r>
              <a:r>
                <a:rPr lang="en-US" dirty="0">
                  <a:solidFill>
                    <a:prstClr val="black"/>
                  </a:solidFill>
                </a:rPr>
                <a:t> ≤ 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prstClr val="black"/>
                  </a:solidFill>
                </a:rPr>
                <a:t> ≤ BF</a:t>
              </a:r>
              <a:r>
                <a:rPr lang="en-US" baseline="-25000" dirty="0">
                  <a:solidFill>
                    <a:prstClr val="black"/>
                  </a:solidFill>
                </a:rPr>
                <a:t>16</a:t>
              </a:r>
              <a:endParaRPr lang="en-US" baseline="-25000" dirty="0">
                <a:solidFill>
                  <a:prstClr val="black"/>
                </a:solidFill>
              </a:endParaRPr>
            </a:p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88432" y="4188060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sym typeface="Symbol"/>
                </a:rPr>
                <a:t> 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prstClr val="black"/>
                  </a:solidFill>
                </a:rPr>
                <a:t>. </a:t>
              </a:r>
              <a:r>
                <a:rPr lang="en-US" dirty="0" smtClean="0">
                  <a:solidFill>
                    <a:prstClr val="black"/>
                  </a:solidFill>
                </a:rPr>
                <a:t>C2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16</a:t>
              </a:r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r>
                <a:rPr lang="en-US" dirty="0">
                  <a:solidFill>
                    <a:prstClr val="black"/>
                  </a:solidFill>
                </a:rPr>
                <a:t>≤ 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prstClr val="black"/>
                  </a:solidFill>
                </a:rPr>
                <a:t> ≤ </a:t>
              </a:r>
              <a:r>
                <a:rPr lang="en-US" dirty="0" smtClean="0">
                  <a:solidFill>
                    <a:prstClr val="black"/>
                  </a:solidFill>
                </a:rPr>
                <a:t>DF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16</a:t>
              </a:r>
              <a:endParaRPr lang="en-US" baseline="-25000" dirty="0">
                <a:solidFill>
                  <a:prstClr val="black"/>
                </a:solidFill>
              </a:endParaRPr>
            </a:p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23550" y="4204589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sym typeface="Symbol"/>
                </a:rPr>
                <a:t> 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prstClr val="black"/>
                  </a:solidFill>
                </a:rPr>
                <a:t>. </a:t>
              </a:r>
              <a:r>
                <a:rPr lang="en-US" dirty="0" smtClean="0">
                  <a:solidFill>
                    <a:prstClr val="black"/>
                  </a:solidFill>
                </a:rPr>
                <a:t>0 </a:t>
              </a:r>
              <a:r>
                <a:rPr lang="en-US" dirty="0">
                  <a:solidFill>
                    <a:prstClr val="black"/>
                  </a:solidFill>
                </a:rPr>
                <a:t>≤ </a:t>
              </a:r>
              <a:r>
                <a:rPr 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prstClr val="black"/>
                  </a:solidFill>
                </a:rPr>
                <a:t> ≤ 7</a:t>
              </a:r>
              <a:r>
                <a:rPr lang="en-US" dirty="0" smtClean="0">
                  <a:solidFill>
                    <a:prstClr val="black"/>
                  </a:solidFill>
                </a:rPr>
                <a:t>F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16</a:t>
              </a:r>
              <a:endParaRPr lang="en-US" baseline="-25000" dirty="0">
                <a:solidFill>
                  <a:prstClr val="black"/>
                </a:solidFill>
              </a:endParaRPr>
            </a:p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dirty="0"/>
            </a:br>
            <a:r>
              <a:rPr lang="en-US" dirty="0"/>
              <a:t>Complete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utf8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9257"/>
            <a:ext cx="879756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SFT Application </a:t>
            </a:r>
            <a:br>
              <a:rPr lang="en-US" dirty="0"/>
            </a:br>
            <a:r>
              <a:rPr lang="en-US" dirty="0" smtClean="0"/>
              <a:t>Analysis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inputs</a:t>
            </a:r>
            <a:br>
              <a:rPr lang="en-US" dirty="0" smtClean="0"/>
            </a:br>
            <a:r>
              <a:rPr lang="en-US" dirty="0" smtClean="0"/>
              <a:t>	A = SFA(</a:t>
            </a:r>
            <a:r>
              <a:rPr lang="en-US" i="1" dirty="0" smtClean="0"/>
              <a:t>R</a:t>
            </a:r>
            <a:r>
              <a:rPr lang="en-US" i="1" baseline="-25000" dirty="0" smtClean="0"/>
              <a:t>utf8</a:t>
            </a:r>
            <a:r>
              <a:rPr lang="en-US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Invalid inputs (</a:t>
            </a:r>
            <a:r>
              <a:rPr lang="en-US" i="1" dirty="0" smtClean="0">
                <a:solidFill>
                  <a:srgbClr val="C00000"/>
                </a:solidFill>
              </a:rPr>
              <a:t>attack</a:t>
            </a:r>
            <a:r>
              <a:rPr lang="en-US" i="1" dirty="0" smtClean="0"/>
              <a:t> vectors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	A</a:t>
            </a:r>
            <a:r>
              <a:rPr lang="en-US" baseline="30000" dirty="0" smtClean="0"/>
              <a:t>c</a:t>
            </a:r>
            <a:r>
              <a:rPr lang="en-US" dirty="0" smtClean="0"/>
              <a:t> = Complement(A)</a:t>
            </a:r>
            <a:endParaRPr lang="en-US" dirty="0" smtClean="0"/>
          </a:p>
          <a:p>
            <a:r>
              <a:rPr lang="en-US" dirty="0" smtClean="0"/>
              <a:t>Inputs accepted by </a:t>
            </a:r>
            <a:r>
              <a:rPr lang="en-US" i="1" dirty="0" smtClean="0"/>
              <a:t>Utf8Decode</a:t>
            </a:r>
            <a:br>
              <a:rPr lang="en-US" dirty="0" smtClean="0"/>
            </a:br>
            <a:r>
              <a:rPr lang="en-US" dirty="0" smtClean="0"/>
              <a:t>	D = Domain(</a:t>
            </a:r>
            <a:r>
              <a:rPr lang="en-US" i="1" dirty="0" smtClean="0"/>
              <a:t>Utf8Decode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Utf8Decode</a:t>
            </a:r>
            <a:r>
              <a:rPr lang="en-US" dirty="0" smtClean="0"/>
              <a:t> accept an invalid input?</a:t>
            </a:r>
            <a:br>
              <a:rPr lang="en-US" dirty="0"/>
            </a:br>
            <a:r>
              <a:rPr lang="en-US" dirty="0" smtClean="0"/>
              <a:t>	A</a:t>
            </a:r>
            <a:r>
              <a:rPr lang="en-US" baseline="30000" dirty="0" smtClean="0"/>
              <a:t>c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 </a:t>
            </a:r>
            <a:r>
              <a:rPr lang="en-US" dirty="0" smtClean="0"/>
              <a:t>D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? (e.g. 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%</a:t>
            </a:r>
            <a:r>
              <a:rPr lang="en-US" dirty="0" smtClean="0">
                <a:solidFill>
                  <a:srgbClr val="C00000"/>
                </a:solidFill>
              </a:rPr>
              <a:t>c0%ae%c0%ae"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D)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dirty="0" smtClean="0"/>
              <a:t>We also want to analyze </a:t>
            </a:r>
            <a:r>
              <a:rPr lang="en-US" b="1" dirty="0" smtClean="0"/>
              <a:t>outputs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Want to analyze questions such as</a:t>
            </a:r>
            <a:r>
              <a:rPr lang="en-US" dirty="0" smtClean="0"/>
              <a:t>: 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Does </a:t>
            </a:r>
            <a:r>
              <a:rPr lang="en-US" i="1" dirty="0" smtClean="0"/>
              <a:t>Utf8Encode</a:t>
            </a:r>
            <a:r>
              <a:rPr lang="en-US" dirty="0" smtClean="0"/>
              <a:t> produce a bad output?</a:t>
            </a:r>
            <a:br>
              <a:rPr lang="en-US" dirty="0" smtClean="0"/>
            </a:br>
            <a:r>
              <a:rPr lang="en-US" dirty="0">
                <a:sym typeface="Symbol"/>
              </a:rPr>
              <a:t>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/>
              <a:t>Utf8Encode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dirty="0" smtClean="0">
                <a:sym typeface="Symbol"/>
              </a:rPr>
              <a:t>) 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dirty="0" smtClean="0"/>
              <a:t>Complement(</a:t>
            </a:r>
            <a:r>
              <a:rPr lang="en-US" dirty="0"/>
              <a:t>SFA(</a:t>
            </a:r>
            <a:r>
              <a:rPr lang="en-US" i="1" dirty="0"/>
              <a:t>R</a:t>
            </a:r>
            <a:r>
              <a:rPr lang="en-US" i="1" baseline="-25000" dirty="0"/>
              <a:t>utf8</a:t>
            </a:r>
            <a:r>
              <a:rPr lang="en-US" dirty="0"/>
              <a:t>)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) ?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Bek</a:t>
            </a:r>
            <a:r>
              <a:rPr lang="en-US" b="1" dirty="0" smtClean="0"/>
              <a:t> </a:t>
            </a:r>
            <a:r>
              <a:rPr lang="en-US" dirty="0" smtClean="0"/>
              <a:t>(a frontend language for SFTs)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685800" y="2057400"/>
            <a:ext cx="7848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ourier New" panose="02070609020205090404" pitchFamily="49" charset="0"/>
                <a:cs typeface="Courier New" panose="02070609020205090404" pitchFamily="49" charset="0"/>
              </a:rPr>
              <a:t>program</a:t>
            </a:r>
            <a:r>
              <a:rPr lang="en-US" sz="2000" dirty="0"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z="2000" dirty="0" err="1">
                <a:latin typeface="Courier New" panose="02070609020205090404" pitchFamily="49" charset="0"/>
                <a:cs typeface="Courier New" panose="02070609020205090404" pitchFamily="49" charset="0"/>
              </a:rPr>
              <a:t>smileycipher</a:t>
            </a:r>
            <a:r>
              <a:rPr lang="en-US" sz="2000" dirty="0">
                <a:latin typeface="Courier New" panose="02070609020205090404" pitchFamily="49" charset="0"/>
                <a:cs typeface="Courier New" panose="02070609020205090404" pitchFamily="49" charset="0"/>
              </a:rPr>
              <a:t>(w) {   </a:t>
            </a:r>
            <a:endParaRPr lang="en-US" sz="2000" dirty="0" smtClean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algn="l"/>
            <a:r>
              <a:rPr lang="en-US" sz="2000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  </a:t>
            </a:r>
            <a:r>
              <a:rPr lang="en-US" sz="2000" b="1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return</a:t>
            </a:r>
            <a:r>
              <a:rPr lang="en-US" sz="2000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z="2000" b="1" dirty="0" err="1">
                <a:latin typeface="Courier New" panose="02070609020205090404" pitchFamily="49" charset="0"/>
                <a:cs typeface="Courier New" panose="02070609020205090404" pitchFamily="49" charset="0"/>
              </a:rPr>
              <a:t>iter</a:t>
            </a:r>
            <a:r>
              <a:rPr lang="en-US" sz="2000" dirty="0">
                <a:latin typeface="Courier New" panose="02070609020205090404" pitchFamily="49" charset="0"/>
                <a:cs typeface="Courier New" panose="02070609020205090404" pitchFamily="49" charset="0"/>
              </a:rPr>
              <a:t>(c </a:t>
            </a:r>
            <a:r>
              <a:rPr lang="en-US" sz="2000" b="1" dirty="0">
                <a:latin typeface="Courier New" panose="02070609020205090404" pitchFamily="49" charset="0"/>
                <a:cs typeface="Courier New" panose="02070609020205090404" pitchFamily="49" charset="0"/>
              </a:rPr>
              <a:t>in</a:t>
            </a:r>
            <a:r>
              <a:rPr lang="en-US" sz="2000" dirty="0">
                <a:latin typeface="Courier New" panose="02070609020205090404" pitchFamily="49" charset="0"/>
                <a:cs typeface="Courier New" panose="02070609020205090404" pitchFamily="49" charset="0"/>
              </a:rPr>
              <a:t> w) {    </a:t>
            </a:r>
            <a:endParaRPr lang="en-US" sz="2000" dirty="0" smtClean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algn="l"/>
            <a:r>
              <a:rPr lang="en-US" sz="2000" dirty="0"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z="2000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   </a:t>
            </a:r>
            <a:r>
              <a:rPr lang="en-US" sz="2000" b="1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case</a:t>
            </a:r>
            <a:r>
              <a:rPr lang="en-US" sz="2000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(</a:t>
            </a:r>
            <a:r>
              <a:rPr lang="en-US" sz="2000" b="1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true</a:t>
            </a:r>
            <a:r>
              <a:rPr lang="en-US" sz="2000" dirty="0">
                <a:latin typeface="Courier New" panose="02070609020205090404" pitchFamily="49" charset="0"/>
                <a:cs typeface="Courier New" panose="02070609020205090404" pitchFamily="49" charset="0"/>
              </a:rPr>
              <a:t>): </a:t>
            </a:r>
            <a:r>
              <a:rPr lang="en-US" sz="2000" b="1" dirty="0">
                <a:latin typeface="Courier New" panose="02070609020205090404" pitchFamily="49" charset="0"/>
                <a:cs typeface="Courier New" panose="02070609020205090404" pitchFamily="49" charset="0"/>
              </a:rPr>
              <a:t>yield</a:t>
            </a:r>
            <a:r>
              <a:rPr lang="en-US" sz="2000" dirty="0">
                <a:latin typeface="Courier New" panose="02070609020205090404" pitchFamily="49" charset="0"/>
                <a:cs typeface="Courier New" panose="02070609020205090404" pitchFamily="49" charset="0"/>
              </a:rPr>
              <a:t>(0xD83D</a:t>
            </a:r>
            <a:r>
              <a:rPr lang="en-US" sz="2000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,(c - 'a') + 0xDE00);</a:t>
            </a:r>
            <a:endParaRPr lang="en-US" sz="2000" dirty="0" smtClean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algn="l"/>
            <a:r>
              <a:rPr lang="en-US" sz="2000" dirty="0"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z="2000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 };</a:t>
            </a:r>
            <a:endParaRPr lang="en-US" sz="2000" dirty="0" smtClean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algn="l"/>
            <a:r>
              <a:rPr lang="en-US" sz="2000" dirty="0" smtClean="0">
                <a:latin typeface="Courier New" panose="02070609020205090404" pitchFamily="49" charset="0"/>
                <a:cs typeface="Courier New" panose="02070609020205090404" pitchFamily="49" charset="0"/>
              </a:rPr>
              <a:t>}</a:t>
            </a:r>
            <a:endParaRPr lang="en-US" sz="2000" dirty="0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3886200"/>
            <a:ext cx="387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"/>
              </a:rPr>
              <a:t>http://</a:t>
            </a:r>
            <a:r>
              <a:rPr lang="en-US" dirty="0" smtClean="0">
                <a:hlinkClick r:id="rId1"/>
              </a:rPr>
              <a:t>www.rise4fun.com/Bek/ZH0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 </a:t>
            </a:r>
            <a:r>
              <a:rPr lang="en-US" dirty="0" smtClean="0"/>
              <a:t>(</a:t>
            </a:r>
            <a:r>
              <a:rPr lang="en-US" dirty="0" err="1" smtClean="0"/>
              <a:t>sFAs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b="1" dirty="0" smtClean="0"/>
              <a:t>symbolic </a:t>
            </a:r>
            <a:r>
              <a:rPr lang="en-US" b="1" dirty="0"/>
              <a:t>finite </a:t>
            </a:r>
            <a:r>
              <a:rPr lang="en-US" b="1" dirty="0" smtClean="0"/>
              <a:t>automaton or </a:t>
            </a:r>
            <a:r>
              <a:rPr lang="en-US" b="1" dirty="0" err="1" smtClean="0"/>
              <a:t>sFA</a:t>
            </a:r>
            <a:endParaRPr lang="en-US" b="1" dirty="0"/>
          </a:p>
          <a:p>
            <a:pPr lvl="2"/>
            <a:r>
              <a:rPr lang="en-US" b="1" dirty="0"/>
              <a:t>properties</a:t>
            </a:r>
            <a:endParaRPr lang="en-US" b="1" dirty="0"/>
          </a:p>
          <a:p>
            <a:pPr lvl="2"/>
            <a:r>
              <a:rPr lang="en-US" b="1" dirty="0"/>
              <a:t>key algorithms</a:t>
            </a:r>
            <a:endParaRPr lang="en-US" b="1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sM2L-str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difference to M2L-str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translation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sFAs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Cartesian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Product of Effective Boolean Algebras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Part 2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(Extensions)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output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Symbolic finite transducer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ookahead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lookahead elimination via Monadic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Decomposition</a:t>
            </a:r>
            <a:endParaRPr lang="en-US" i="1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 automata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Minimization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code generation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sequential code gen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parallel code gen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78FEE-B6A3-4F8F-9AAC-10B9D427F7C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SFTs and SFAs?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have good algebraic properties (POPL'12)</a:t>
            </a:r>
            <a:endParaRPr lang="en-US" dirty="0" smtClean="0"/>
          </a:p>
          <a:p>
            <a:pPr lvl="1"/>
            <a:r>
              <a:rPr lang="en-US" dirty="0"/>
              <a:t>SFTs are closed under </a:t>
            </a:r>
            <a:r>
              <a:rPr lang="en-US" dirty="0" smtClean="0"/>
              <a:t>composition</a:t>
            </a:r>
            <a:endParaRPr lang="en-US" dirty="0" smtClean="0"/>
          </a:p>
          <a:p>
            <a:pPr lvl="1"/>
            <a:r>
              <a:rPr lang="en-US" dirty="0" smtClean="0"/>
              <a:t>Equivalence is decidable in the </a:t>
            </a:r>
            <a:r>
              <a:rPr lang="en-US" i="1" dirty="0" smtClean="0"/>
              <a:t>single-valued</a:t>
            </a:r>
            <a:r>
              <a:rPr lang="en-US" dirty="0" smtClean="0"/>
              <a:t> case</a:t>
            </a:r>
            <a:endParaRPr lang="en-US" dirty="0" smtClean="0"/>
          </a:p>
          <a:p>
            <a:pPr lvl="1"/>
            <a:r>
              <a:rPr lang="en-US" dirty="0" smtClean="0"/>
              <a:t>domain of an SFT is an SFA</a:t>
            </a:r>
            <a:endParaRPr lang="en-US" dirty="0" smtClean="0"/>
          </a:p>
          <a:p>
            <a:pPr lvl="1"/>
            <a:r>
              <a:rPr lang="en-US" dirty="0" smtClean="0"/>
              <a:t>SFAs are closed under Boolean operations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Useful for various analysis tasks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SFT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sym typeface="Symbol"/>
              </a:rPr>
              <a:t></a:t>
            </a:r>
            <a:r>
              <a:rPr lang="en-US" dirty="0" smtClean="0">
                <a:sym typeface="Symbol"/>
              </a:rPr>
              <a:t>B = </a:t>
            </a:r>
            <a:r>
              <a:rPr lang="en-US" dirty="0" err="1" smtClean="0">
                <a:sym typeface="Symbol"/>
              </a:rPr>
              <a:t>x.B</a:t>
            </a:r>
            <a:r>
              <a:rPr lang="en-US" dirty="0" smtClean="0">
                <a:sym typeface="Symbol"/>
              </a:rPr>
              <a:t>(A(x))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8646" y="2597452"/>
            <a:ext cx="768964" cy="6041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506872" y="2634626"/>
            <a:ext cx="665328" cy="5669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0048" y="27746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9340" y="37353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354241" y="2690103"/>
            <a:ext cx="3105435" cy="495699"/>
          </a:xfrm>
          <a:prstGeom prst="rightArrow">
            <a:avLst>
              <a:gd name="adj1" fmla="val 720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x&gt;0/ [</a:t>
            </a:r>
            <a:r>
              <a:rPr lang="en-US" dirty="0" smtClean="0">
                <a:solidFill>
                  <a:schemeClr val="tx2"/>
                </a:solidFill>
              </a:rPr>
              <a:t>x+1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00000"/>
                </a:solidFill>
              </a:rPr>
              <a:t>x+2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83002" y="3634957"/>
            <a:ext cx="724607" cy="5581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658741" y="3626125"/>
            <a:ext cx="665328" cy="5669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307611" y="3634956"/>
            <a:ext cx="1351130" cy="495699"/>
          </a:xfrm>
          <a:prstGeom prst="rightArrow">
            <a:avLst>
              <a:gd name="adj1" fmla="val 720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x&lt;5/ []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172200" y="3603483"/>
            <a:ext cx="665328" cy="5183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371264" y="3626125"/>
            <a:ext cx="1800936" cy="495699"/>
          </a:xfrm>
          <a:prstGeom prst="rightArrow">
            <a:avLst>
              <a:gd name="adj1" fmla="val 720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x&lt;4/[</a:t>
            </a:r>
            <a:r>
              <a:rPr lang="en-US" dirty="0" err="1" smtClean="0"/>
              <a:t>x,x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4318" y="4832884"/>
            <a:ext cx="80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B 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380823" y="4744088"/>
            <a:ext cx="697313" cy="623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 smtClean="0"/>
          </a:p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078137" y="4779726"/>
            <a:ext cx="4006617" cy="495699"/>
          </a:xfrm>
          <a:prstGeom prst="rightArrow">
            <a:avLst>
              <a:gd name="adj1" fmla="val 720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x&gt;0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x+1</a:t>
            </a:r>
            <a:r>
              <a:rPr lang="en-US" dirty="0" smtClean="0"/>
              <a:t>&lt;5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x+2</a:t>
            </a:r>
            <a:r>
              <a:rPr lang="en-US" dirty="0" smtClean="0"/>
              <a:t>&lt;4 / [</a:t>
            </a:r>
            <a:r>
              <a:rPr lang="en-US" dirty="0">
                <a:solidFill>
                  <a:srgbClr val="C00000"/>
                </a:solidFill>
              </a:rPr>
              <a:t>x+2</a:t>
            </a:r>
            <a:r>
              <a:rPr lang="en-US" dirty="0" smtClean="0"/>
              <a:t>, </a:t>
            </a:r>
            <a:r>
              <a:rPr lang="en-US" dirty="0">
                <a:solidFill>
                  <a:srgbClr val="C00000"/>
                </a:solidFill>
              </a:rPr>
              <a:t>x+2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157968" y="4744088"/>
            <a:ext cx="665328" cy="6239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 smtClean="0"/>
          </a:p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058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Composition: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Equiv. checking for single-valued-SFTs:</a:t>
            </a:r>
            <a:r>
              <a:rPr lang="en-US" sz="1800" dirty="0" smtClean="0"/>
              <a:t>(</a:t>
            </a:r>
            <a:r>
              <a:rPr lang="en-US" sz="1800" dirty="0" err="1" smtClean="0"/>
              <a:t>undecidable</a:t>
            </a:r>
            <a:r>
              <a:rPr lang="en-US" sz="1800" dirty="0" smtClean="0"/>
              <a:t> in general)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Algorithms use SMT for </a:t>
            </a:r>
            <a:r>
              <a:rPr lang="en-US" sz="2000" i="1" dirty="0" smtClean="0"/>
              <a:t>satisfiability</a:t>
            </a:r>
            <a:r>
              <a:rPr lang="en-US" sz="2000" dirty="0" smtClean="0"/>
              <a:t> checking of character formulas</a:t>
            </a:r>
            <a:endParaRPr lang="en-US" sz="2000" dirty="0"/>
          </a:p>
        </p:txBody>
      </p:sp>
      <p:sp>
        <p:nvSpPr>
          <p:cNvPr id="26" name="Flowchart: Process 25"/>
          <p:cNvSpPr/>
          <p:nvPr/>
        </p:nvSpPr>
        <p:spPr>
          <a:xfrm>
            <a:off x="2514600" y="1981200"/>
            <a:ext cx="3581400" cy="144780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SFT </a:t>
            </a:r>
            <a:r>
              <a:rPr lang="en-US" b="1" dirty="0" smtClean="0"/>
              <a:t>A </a:t>
            </a:r>
            <a:r>
              <a:rPr lang="en-US" b="1" dirty="0" smtClean="0">
                <a:sym typeface="Symbol"/>
              </a:rPr>
              <a:t></a:t>
            </a:r>
            <a:r>
              <a:rPr lang="en-US" b="1" dirty="0" smtClean="0"/>
              <a:t> B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SFT 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1707-791D-497F-AF79-1A7B9755EF4E}" type="slidenum">
              <a:rPr lang="en-US" smtClean="0"/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953000" y="2286000"/>
            <a:ext cx="2362200" cy="762000"/>
            <a:chOff x="5943600" y="2971800"/>
            <a:chExt cx="2362200" cy="762000"/>
          </a:xfrm>
        </p:grpSpPr>
        <p:sp>
          <p:nvSpPr>
            <p:cNvPr id="19" name="Notched Right Arrow 18"/>
            <p:cNvSpPr/>
            <p:nvPr/>
          </p:nvSpPr>
          <p:spPr>
            <a:xfrm>
              <a:off x="5943600" y="3048000"/>
              <a:ext cx="914400" cy="609600"/>
            </a:xfrm>
            <a:prstGeom prst="notched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16" name="Notched Right Arrow 15"/>
            <p:cNvSpPr/>
            <p:nvPr/>
          </p:nvSpPr>
          <p:spPr>
            <a:xfrm>
              <a:off x="7391400" y="3048000"/>
              <a:ext cx="914400" cy="609600"/>
            </a:xfrm>
            <a:prstGeom prst="notched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6477000" y="2971800"/>
              <a:ext cx="1143000" cy="762000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SFT </a:t>
              </a:r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00200" y="2286000"/>
            <a:ext cx="2362200" cy="762000"/>
            <a:chOff x="5943600" y="2971800"/>
            <a:chExt cx="2362200" cy="762000"/>
          </a:xfrm>
        </p:grpSpPr>
        <p:sp>
          <p:nvSpPr>
            <p:cNvPr id="22" name="Notched Right Arrow 21"/>
            <p:cNvSpPr/>
            <p:nvPr/>
          </p:nvSpPr>
          <p:spPr>
            <a:xfrm>
              <a:off x="5943600" y="3048000"/>
              <a:ext cx="914400" cy="609600"/>
            </a:xfrm>
            <a:prstGeom prst="notched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23" name="Notched Right Arrow 22"/>
            <p:cNvSpPr/>
            <p:nvPr/>
          </p:nvSpPr>
          <p:spPr>
            <a:xfrm>
              <a:off x="7391400" y="3048000"/>
              <a:ext cx="914400" cy="609600"/>
            </a:xfrm>
            <a:prstGeom prst="notched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6477000" y="2971800"/>
              <a:ext cx="1143000" cy="762000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SFT </a:t>
              </a:r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0400" y="4114800"/>
            <a:ext cx="2362200" cy="762000"/>
            <a:chOff x="5943600" y="2971800"/>
            <a:chExt cx="2362200" cy="762000"/>
          </a:xfrm>
        </p:grpSpPr>
        <p:sp>
          <p:nvSpPr>
            <p:cNvPr id="28" name="Notched Right Arrow 27"/>
            <p:cNvSpPr/>
            <p:nvPr/>
          </p:nvSpPr>
          <p:spPr>
            <a:xfrm>
              <a:off x="5943600" y="3048000"/>
              <a:ext cx="914400" cy="609600"/>
            </a:xfrm>
            <a:prstGeom prst="notched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29" name="Notched Right Arrow 28"/>
            <p:cNvSpPr/>
            <p:nvPr/>
          </p:nvSpPr>
          <p:spPr>
            <a:xfrm>
              <a:off x="7391400" y="3048000"/>
              <a:ext cx="914400" cy="609600"/>
            </a:xfrm>
            <a:prstGeom prst="notched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6477000" y="2971800"/>
              <a:ext cx="1143000" cy="762000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SFT </a:t>
              </a:r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00400" y="4953000"/>
            <a:ext cx="2362200" cy="762000"/>
            <a:chOff x="5943600" y="2971800"/>
            <a:chExt cx="2362200" cy="762000"/>
          </a:xfrm>
        </p:grpSpPr>
        <p:sp>
          <p:nvSpPr>
            <p:cNvPr id="32" name="Notched Right Arrow 31"/>
            <p:cNvSpPr/>
            <p:nvPr/>
          </p:nvSpPr>
          <p:spPr>
            <a:xfrm>
              <a:off x="5943600" y="3048000"/>
              <a:ext cx="914400" cy="609600"/>
            </a:xfrm>
            <a:prstGeom prst="notched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33" name="Notched Right Arrow 32"/>
            <p:cNvSpPr/>
            <p:nvPr/>
          </p:nvSpPr>
          <p:spPr>
            <a:xfrm>
              <a:off x="7391400" y="3048000"/>
              <a:ext cx="914400" cy="609600"/>
            </a:xfrm>
            <a:prstGeom prst="notched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out</a:t>
              </a:r>
              <a:endParaRPr lang="en-US" dirty="0"/>
            </a:p>
          </p:txBody>
        </p:sp>
        <p:sp>
          <p:nvSpPr>
            <p:cNvPr id="34" name="Flowchart: Process 33"/>
            <p:cNvSpPr/>
            <p:nvPr/>
          </p:nvSpPr>
          <p:spPr>
            <a:xfrm>
              <a:off x="6477000" y="2971800"/>
              <a:ext cx="1143000" cy="762000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SFT </a:t>
              </a:r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38200" y="4495800"/>
            <a:ext cx="2514600" cy="838200"/>
            <a:chOff x="838200" y="4495800"/>
            <a:chExt cx="2514600" cy="838200"/>
          </a:xfrm>
        </p:grpSpPr>
        <p:sp>
          <p:nvSpPr>
            <p:cNvPr id="37" name="Flowchart: Process 36"/>
            <p:cNvSpPr/>
            <p:nvPr/>
          </p:nvSpPr>
          <p:spPr>
            <a:xfrm>
              <a:off x="838200" y="4648200"/>
              <a:ext cx="1676400" cy="3810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Symbol"/>
                </a:rPr>
                <a:t> </a:t>
              </a:r>
              <a:r>
                <a:rPr lang="en-US" dirty="0" smtClean="0"/>
                <a:t>“input string”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37" idx="3"/>
            </p:cNvCxnSpPr>
            <p:nvPr/>
          </p:nvCxnSpPr>
          <p:spPr>
            <a:xfrm flipV="1">
              <a:off x="2514600" y="4495800"/>
              <a:ext cx="8382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Arrow Connector 47"/>
            <p:cNvCxnSpPr>
              <a:stCxn id="37" idx="3"/>
            </p:cNvCxnSpPr>
            <p:nvPr/>
          </p:nvCxnSpPr>
          <p:spPr>
            <a:xfrm>
              <a:off x="2514600" y="4838700"/>
              <a:ext cx="83820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562600" y="4495800"/>
            <a:ext cx="2819400" cy="838200"/>
            <a:chOff x="5562600" y="4495800"/>
            <a:chExt cx="2819400" cy="838200"/>
          </a:xfrm>
        </p:grpSpPr>
        <p:sp>
          <p:nvSpPr>
            <p:cNvPr id="36" name="Flowchart: Decision 35"/>
            <p:cNvSpPr/>
            <p:nvPr/>
          </p:nvSpPr>
          <p:spPr>
            <a:xfrm>
              <a:off x="5943600" y="4572000"/>
              <a:ext cx="685800" cy="5334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ym typeface="Symbol"/>
                </a:rPr>
                <a:t></a:t>
              </a:r>
              <a:endParaRPr lang="en-US" dirty="0"/>
            </a:p>
          </p:txBody>
        </p:sp>
        <p:cxnSp>
          <p:nvCxnSpPr>
            <p:cNvPr id="40" name="Straight Arrow Connector 39"/>
            <p:cNvCxnSpPr>
              <a:endCxn id="36" idx="2"/>
            </p:cNvCxnSpPr>
            <p:nvPr/>
          </p:nvCxnSpPr>
          <p:spPr>
            <a:xfrm flipV="1">
              <a:off x="5562600" y="5105400"/>
              <a:ext cx="7239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endCxn id="36" idx="0"/>
            </p:cNvCxnSpPr>
            <p:nvPr/>
          </p:nvCxnSpPr>
          <p:spPr>
            <a:xfrm>
              <a:off x="5562600" y="4495800"/>
              <a:ext cx="7239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Flowchart: Process 43"/>
            <p:cNvSpPr/>
            <p:nvPr/>
          </p:nvSpPr>
          <p:spPr>
            <a:xfrm>
              <a:off x="7010400" y="4495800"/>
              <a:ext cx="1371600" cy="6858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b="1" dirty="0" smtClean="0"/>
                <a:t>A</a:t>
              </a:r>
              <a:r>
                <a:rPr lang="en-US" dirty="0" smtClean="0"/>
                <a:t> and </a:t>
              </a:r>
              <a:r>
                <a:rPr lang="en-US" b="1" dirty="0" smtClean="0"/>
                <a:t>B</a:t>
              </a:r>
              <a:r>
                <a:rPr lang="en-US" dirty="0" smtClean="0"/>
                <a:t> not equivalent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36" idx="3"/>
              <a:endCxn id="44" idx="1"/>
            </p:cNvCxnSpPr>
            <p:nvPr/>
          </p:nvCxnSpPr>
          <p:spPr>
            <a:xfrm>
              <a:off x="6629400" y="48387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05416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07083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analysis (USENIX Sec'11)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Does it matter if a sanitizer is applied twice? </a:t>
            </a:r>
            <a:r>
              <a:rPr lang="en-US" sz="2400" b="1" dirty="0" err="1" smtClean="0"/>
              <a:t>Idempotence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Does order of sanitizers matter? </a:t>
            </a:r>
            <a:r>
              <a:rPr lang="en-US" sz="2400" b="1" dirty="0" err="1" smtClean="0"/>
              <a:t>Commutativity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1707-791D-497F-AF79-1A7B9755EF4E}" type="slidenum">
              <a:rPr lang="en-US" smtClean="0"/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838200" y="2133600"/>
            <a:ext cx="7543800" cy="1524000"/>
            <a:chOff x="1066800" y="4724400"/>
            <a:chExt cx="7543800" cy="1524000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5181600"/>
              <a:ext cx="3139440" cy="838200"/>
              <a:chOff x="838200" y="4495800"/>
              <a:chExt cx="3139440" cy="838200"/>
            </a:xfrm>
          </p:grpSpPr>
          <p:sp>
            <p:nvSpPr>
              <p:cNvPr id="16" name="Flowchart: Process 15"/>
              <p:cNvSpPr/>
              <p:nvPr/>
            </p:nvSpPr>
            <p:spPr>
              <a:xfrm>
                <a:off x="838200" y="4648200"/>
                <a:ext cx="1676400" cy="38100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ym typeface="Symbol"/>
                  </a:rPr>
                  <a:t> </a:t>
                </a:r>
                <a:r>
                  <a:rPr lang="en-US" dirty="0" smtClean="0"/>
                  <a:t>“input string”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6" idx="3"/>
                <a:endCxn id="31" idx="1"/>
              </p:cNvCxnSpPr>
              <p:nvPr/>
            </p:nvCxnSpPr>
            <p:spPr>
              <a:xfrm flipV="1">
                <a:off x="2514600" y="4495800"/>
                <a:ext cx="853440" cy="342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Arrow Connector 17"/>
              <p:cNvCxnSpPr>
                <a:stCxn id="16" idx="3"/>
                <a:endCxn id="39" idx="1"/>
              </p:cNvCxnSpPr>
              <p:nvPr/>
            </p:nvCxnSpPr>
            <p:spPr>
              <a:xfrm>
                <a:off x="2514600" y="4838700"/>
                <a:ext cx="1463040" cy="495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334000" y="5181600"/>
              <a:ext cx="3276600" cy="838200"/>
              <a:chOff x="5105400" y="4495800"/>
              <a:chExt cx="3276600" cy="838200"/>
            </a:xfrm>
          </p:grpSpPr>
          <p:sp>
            <p:nvSpPr>
              <p:cNvPr id="20" name="Flowchart: Decision 19"/>
              <p:cNvSpPr/>
              <p:nvPr/>
            </p:nvSpPr>
            <p:spPr>
              <a:xfrm>
                <a:off x="5943600" y="4572000"/>
                <a:ext cx="685800" cy="5334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ym typeface="Symbol"/>
                  </a:rPr>
                  <a:t>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stCxn id="40" idx="3"/>
                <a:endCxn id="20" idx="2"/>
              </p:cNvCxnSpPr>
              <p:nvPr/>
            </p:nvCxnSpPr>
            <p:spPr>
              <a:xfrm flipV="1">
                <a:off x="5105400" y="5105400"/>
                <a:ext cx="11811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Arrow Connector 21"/>
              <p:cNvCxnSpPr>
                <a:stCxn id="36" idx="3"/>
                <a:endCxn id="20" idx="0"/>
              </p:cNvCxnSpPr>
              <p:nvPr/>
            </p:nvCxnSpPr>
            <p:spPr>
              <a:xfrm>
                <a:off x="5715000" y="4495800"/>
                <a:ext cx="571500" cy="76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3" name="Flowchart: Process 22"/>
              <p:cNvSpPr/>
              <p:nvPr/>
            </p:nvSpPr>
            <p:spPr>
              <a:xfrm>
                <a:off x="7010400" y="4495800"/>
                <a:ext cx="1371600" cy="68580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</a:t>
                </a:r>
                <a:r>
                  <a:rPr lang="en-US" dirty="0" smtClean="0"/>
                  <a:t> not idempotent</a:t>
                </a:r>
                <a:endParaRPr lang="en-US" dirty="0"/>
              </a:p>
            </p:txBody>
          </p:sp>
          <p:cxnSp>
            <p:nvCxnSpPr>
              <p:cNvPr id="24" name="Straight Arrow Connector 23"/>
              <p:cNvCxnSpPr>
                <a:stCxn id="20" idx="3"/>
                <a:endCxn id="23" idx="1"/>
              </p:cNvCxnSpPr>
              <p:nvPr/>
            </p:nvCxnSpPr>
            <p:spPr>
              <a:xfrm>
                <a:off x="6629400" y="48387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3505200" y="4724400"/>
              <a:ext cx="2438400" cy="838200"/>
              <a:chOff x="5791200" y="2286000"/>
              <a:chExt cx="2438400" cy="838200"/>
            </a:xfrm>
          </p:grpSpPr>
          <p:sp>
            <p:nvSpPr>
              <p:cNvPr id="25" name="Flowchart: Process 24"/>
              <p:cNvSpPr/>
              <p:nvPr/>
            </p:nvSpPr>
            <p:spPr>
              <a:xfrm>
                <a:off x="6019800" y="2286000"/>
                <a:ext cx="1905000" cy="838200"/>
              </a:xfrm>
              <a:prstGeom prst="flowChart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 </a:t>
                </a:r>
                <a:r>
                  <a:rPr lang="en-US" b="1" dirty="0" smtClean="0">
                    <a:sym typeface="Symbol"/>
                  </a:rPr>
                  <a:t></a:t>
                </a:r>
                <a:r>
                  <a:rPr lang="en-US" b="1" dirty="0" smtClean="0"/>
                  <a:t> A</a:t>
                </a:r>
                <a:endParaRPr lang="en-US" b="1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5791200" y="2514600"/>
                <a:ext cx="1219200" cy="457200"/>
                <a:chOff x="5943600" y="2971800"/>
                <a:chExt cx="2362200" cy="762000"/>
              </a:xfrm>
            </p:grpSpPr>
            <p:sp>
              <p:nvSpPr>
                <p:cNvPr id="31" name="Notched Right Arrow 30"/>
                <p:cNvSpPr/>
                <p:nvPr/>
              </p:nvSpPr>
              <p:spPr>
                <a:xfrm>
                  <a:off x="59436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" name="Notched Right Arrow 31"/>
                <p:cNvSpPr/>
                <p:nvPr/>
              </p:nvSpPr>
              <p:spPr>
                <a:xfrm>
                  <a:off x="73914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" name="Flowchart: Process 32"/>
                <p:cNvSpPr/>
                <p:nvPr/>
              </p:nvSpPr>
              <p:spPr>
                <a:xfrm>
                  <a:off x="6477000" y="2971800"/>
                  <a:ext cx="1143000" cy="762000"/>
                </a:xfrm>
                <a:prstGeom prst="flowChartProcess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010400" y="2514600"/>
                <a:ext cx="1219200" cy="457200"/>
                <a:chOff x="5943600" y="2971800"/>
                <a:chExt cx="2362200" cy="762000"/>
              </a:xfrm>
            </p:grpSpPr>
            <p:sp>
              <p:nvSpPr>
                <p:cNvPr id="35" name="Notched Right Arrow 34"/>
                <p:cNvSpPr/>
                <p:nvPr/>
              </p:nvSpPr>
              <p:spPr>
                <a:xfrm>
                  <a:off x="59436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6" name="Notched Right Arrow 35"/>
                <p:cNvSpPr/>
                <p:nvPr/>
              </p:nvSpPr>
              <p:spPr>
                <a:xfrm>
                  <a:off x="73914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7" name="Flowchart: Process 36"/>
                <p:cNvSpPr/>
                <p:nvPr/>
              </p:nvSpPr>
              <p:spPr>
                <a:xfrm>
                  <a:off x="6477000" y="2971800"/>
                  <a:ext cx="1143000" cy="762000"/>
                </a:xfrm>
                <a:prstGeom prst="flowChartProcess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4114800" y="5791200"/>
              <a:ext cx="1219200" cy="457200"/>
              <a:chOff x="5943600" y="2971800"/>
              <a:chExt cx="2362200" cy="762000"/>
            </a:xfrm>
          </p:grpSpPr>
          <p:sp>
            <p:nvSpPr>
              <p:cNvPr id="39" name="Notched Right Arrow 38"/>
              <p:cNvSpPr/>
              <p:nvPr/>
            </p:nvSpPr>
            <p:spPr>
              <a:xfrm>
                <a:off x="5943600" y="3048000"/>
                <a:ext cx="914400" cy="609600"/>
              </a:xfrm>
              <a:prstGeom prst="notchedRight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Notched Right Arrow 39"/>
              <p:cNvSpPr/>
              <p:nvPr/>
            </p:nvSpPr>
            <p:spPr>
              <a:xfrm>
                <a:off x="7391400" y="3048000"/>
                <a:ext cx="914400" cy="609600"/>
              </a:xfrm>
              <a:prstGeom prst="notchedRight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lowchart: Process 40"/>
              <p:cNvSpPr/>
              <p:nvPr/>
            </p:nvSpPr>
            <p:spPr>
              <a:xfrm>
                <a:off x="6477000" y="2971800"/>
                <a:ext cx="1143000" cy="762000"/>
              </a:xfrm>
              <a:prstGeom prst="flowChart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762000" y="4267200"/>
            <a:ext cx="7848599" cy="1752600"/>
            <a:chOff x="914400" y="2667000"/>
            <a:chExt cx="7848599" cy="1752600"/>
          </a:xfrm>
        </p:grpSpPr>
        <p:grpSp>
          <p:nvGrpSpPr>
            <p:cNvPr id="49" name="Group 48"/>
            <p:cNvGrpSpPr/>
            <p:nvPr/>
          </p:nvGrpSpPr>
          <p:grpSpPr>
            <a:xfrm>
              <a:off x="914400" y="3124200"/>
              <a:ext cx="2606040" cy="914400"/>
              <a:chOff x="762000" y="4495800"/>
              <a:chExt cx="2606040" cy="914400"/>
            </a:xfrm>
          </p:grpSpPr>
          <p:sp>
            <p:nvSpPr>
              <p:cNvPr id="70" name="Flowchart: Process 69"/>
              <p:cNvSpPr/>
              <p:nvPr/>
            </p:nvSpPr>
            <p:spPr>
              <a:xfrm>
                <a:off x="762000" y="4724400"/>
                <a:ext cx="1676400" cy="38100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ym typeface="Symbol"/>
                  </a:rPr>
                  <a:t> </a:t>
                </a:r>
                <a:r>
                  <a:rPr lang="en-US" dirty="0" smtClean="0"/>
                  <a:t>“input string”</a:t>
                </a:r>
                <a:endParaRPr lang="en-US" dirty="0"/>
              </a:p>
            </p:txBody>
          </p:sp>
          <p:cxnSp>
            <p:nvCxnSpPr>
              <p:cNvPr id="71" name="Straight Arrow Connector 70"/>
              <p:cNvCxnSpPr>
                <a:stCxn id="70" idx="3"/>
                <a:endCxn id="62" idx="1"/>
              </p:cNvCxnSpPr>
              <p:nvPr/>
            </p:nvCxnSpPr>
            <p:spPr>
              <a:xfrm flipV="1">
                <a:off x="2438400" y="4495800"/>
                <a:ext cx="929637" cy="419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Straight Arrow Connector 71"/>
              <p:cNvCxnSpPr>
                <a:stCxn id="70" idx="3"/>
                <a:endCxn id="80" idx="1"/>
              </p:cNvCxnSpPr>
              <p:nvPr/>
            </p:nvCxnSpPr>
            <p:spPr>
              <a:xfrm>
                <a:off x="2438400" y="4914900"/>
                <a:ext cx="929640" cy="495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5867396" y="3124200"/>
              <a:ext cx="2895603" cy="914400"/>
              <a:chOff x="5638791" y="4419600"/>
              <a:chExt cx="2895603" cy="914400"/>
            </a:xfrm>
          </p:grpSpPr>
          <p:sp>
            <p:nvSpPr>
              <p:cNvPr id="65" name="Flowchart: Decision 64"/>
              <p:cNvSpPr/>
              <p:nvPr/>
            </p:nvSpPr>
            <p:spPr>
              <a:xfrm>
                <a:off x="5943600" y="4572000"/>
                <a:ext cx="685800" cy="5334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ym typeface="Symbol"/>
                  </a:rPr>
                  <a:t></a:t>
                </a:r>
                <a:endParaRPr lang="en-US" dirty="0"/>
              </a:p>
            </p:txBody>
          </p:sp>
          <p:cxnSp>
            <p:nvCxnSpPr>
              <p:cNvPr id="66" name="Straight Arrow Connector 65"/>
              <p:cNvCxnSpPr>
                <a:stCxn id="78" idx="3"/>
                <a:endCxn id="65" idx="2"/>
              </p:cNvCxnSpPr>
              <p:nvPr/>
            </p:nvCxnSpPr>
            <p:spPr>
              <a:xfrm flipV="1">
                <a:off x="5638794" y="5105400"/>
                <a:ext cx="647706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" name="Straight Arrow Connector 66"/>
              <p:cNvCxnSpPr>
                <a:stCxn id="60" idx="3"/>
                <a:endCxn id="65" idx="0"/>
              </p:cNvCxnSpPr>
              <p:nvPr/>
            </p:nvCxnSpPr>
            <p:spPr>
              <a:xfrm>
                <a:off x="5638791" y="4419600"/>
                <a:ext cx="647709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8" name="Flowchart: Process 67"/>
              <p:cNvSpPr/>
              <p:nvPr/>
            </p:nvSpPr>
            <p:spPr>
              <a:xfrm>
                <a:off x="7010399" y="4495800"/>
                <a:ext cx="1523995" cy="68580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not commutative</a:t>
                </a:r>
                <a:endParaRPr lang="en-US" dirty="0"/>
              </a:p>
            </p:txBody>
          </p:sp>
          <p:cxnSp>
            <p:nvCxnSpPr>
              <p:cNvPr id="69" name="Straight Arrow Connector 68"/>
              <p:cNvCxnSpPr>
                <a:stCxn id="65" idx="3"/>
                <a:endCxn id="68" idx="1"/>
              </p:cNvCxnSpPr>
              <p:nvPr/>
            </p:nvCxnSpPr>
            <p:spPr>
              <a:xfrm>
                <a:off x="6629400" y="4838700"/>
                <a:ext cx="38099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428997" y="2667000"/>
              <a:ext cx="2438399" cy="838200"/>
              <a:chOff x="5791197" y="2286000"/>
              <a:chExt cx="2438399" cy="838200"/>
            </a:xfrm>
          </p:grpSpPr>
          <p:sp>
            <p:nvSpPr>
              <p:cNvPr id="56" name="Flowchart: Process 55"/>
              <p:cNvSpPr/>
              <p:nvPr/>
            </p:nvSpPr>
            <p:spPr>
              <a:xfrm>
                <a:off x="6019800" y="2286000"/>
                <a:ext cx="1905000" cy="838200"/>
              </a:xfrm>
              <a:prstGeom prst="flowChart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 </a:t>
                </a:r>
                <a:r>
                  <a:rPr lang="en-US" b="1" dirty="0" smtClean="0">
                    <a:sym typeface="Symbol"/>
                  </a:rPr>
                  <a:t></a:t>
                </a:r>
                <a:r>
                  <a:rPr lang="en-US" b="1" dirty="0" smtClean="0"/>
                  <a:t> A</a:t>
                </a:r>
                <a:endParaRPr lang="en-US" b="1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5791197" y="2514600"/>
                <a:ext cx="1219199" cy="457200"/>
                <a:chOff x="5943600" y="2971800"/>
                <a:chExt cx="2362200" cy="762000"/>
              </a:xfrm>
            </p:grpSpPr>
            <p:sp>
              <p:nvSpPr>
                <p:cNvPr id="62" name="Notched Right Arrow 61"/>
                <p:cNvSpPr/>
                <p:nvPr/>
              </p:nvSpPr>
              <p:spPr>
                <a:xfrm>
                  <a:off x="59436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3" name="Notched Right Arrow 62"/>
                <p:cNvSpPr/>
                <p:nvPr/>
              </p:nvSpPr>
              <p:spPr>
                <a:xfrm>
                  <a:off x="73914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4" name="Flowchart: Process 63"/>
                <p:cNvSpPr/>
                <p:nvPr/>
              </p:nvSpPr>
              <p:spPr>
                <a:xfrm>
                  <a:off x="6477000" y="2971800"/>
                  <a:ext cx="1143000" cy="762000"/>
                </a:xfrm>
                <a:prstGeom prst="flowChartProcess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B</a:t>
                  </a:r>
                  <a:endParaRPr lang="en-US" b="1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010397" y="2514600"/>
                <a:ext cx="1219199" cy="457200"/>
                <a:chOff x="5943600" y="2971800"/>
                <a:chExt cx="2362200" cy="762000"/>
              </a:xfrm>
            </p:grpSpPr>
            <p:sp>
              <p:nvSpPr>
                <p:cNvPr id="59" name="Notched Right Arrow 58"/>
                <p:cNvSpPr/>
                <p:nvPr/>
              </p:nvSpPr>
              <p:spPr>
                <a:xfrm>
                  <a:off x="59436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Notched Right Arrow 59"/>
                <p:cNvSpPr/>
                <p:nvPr/>
              </p:nvSpPr>
              <p:spPr>
                <a:xfrm>
                  <a:off x="73914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lowchart: Process 60"/>
                <p:cNvSpPr/>
                <p:nvPr/>
              </p:nvSpPr>
              <p:spPr>
                <a:xfrm>
                  <a:off x="6477000" y="2971800"/>
                  <a:ext cx="1143000" cy="762000"/>
                </a:xfrm>
                <a:prstGeom prst="flowChartProcess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3429000" y="3581400"/>
              <a:ext cx="2438399" cy="838200"/>
              <a:chOff x="5791197" y="2286000"/>
              <a:chExt cx="2438399" cy="838200"/>
            </a:xfrm>
          </p:grpSpPr>
          <p:sp>
            <p:nvSpPr>
              <p:cNvPr id="74" name="Flowchart: Process 73"/>
              <p:cNvSpPr/>
              <p:nvPr/>
            </p:nvSpPr>
            <p:spPr>
              <a:xfrm>
                <a:off x="6019800" y="2286000"/>
                <a:ext cx="1905000" cy="838200"/>
              </a:xfrm>
              <a:prstGeom prst="flowChart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 </a:t>
                </a:r>
                <a:r>
                  <a:rPr lang="en-US" b="1" dirty="0" smtClean="0">
                    <a:sym typeface="Symbol"/>
                  </a:rPr>
                  <a:t></a:t>
                </a:r>
                <a:r>
                  <a:rPr lang="en-US" b="1" dirty="0" smtClean="0"/>
                  <a:t> B</a:t>
                </a:r>
                <a:endParaRPr lang="en-US" b="1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5791197" y="2514600"/>
                <a:ext cx="1219199" cy="457200"/>
                <a:chOff x="5943600" y="2971800"/>
                <a:chExt cx="2362200" cy="762000"/>
              </a:xfrm>
            </p:grpSpPr>
            <p:sp>
              <p:nvSpPr>
                <p:cNvPr id="80" name="Notched Right Arrow 79"/>
                <p:cNvSpPr/>
                <p:nvPr/>
              </p:nvSpPr>
              <p:spPr>
                <a:xfrm>
                  <a:off x="59436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1" name="Notched Right Arrow 80"/>
                <p:cNvSpPr/>
                <p:nvPr/>
              </p:nvSpPr>
              <p:spPr>
                <a:xfrm>
                  <a:off x="73914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2" name="Flowchart: Process 81"/>
                <p:cNvSpPr/>
                <p:nvPr/>
              </p:nvSpPr>
              <p:spPr>
                <a:xfrm>
                  <a:off x="6477000" y="2971800"/>
                  <a:ext cx="1143000" cy="762000"/>
                </a:xfrm>
                <a:prstGeom prst="flowChartProcess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010397" y="2514600"/>
                <a:ext cx="1219199" cy="457200"/>
                <a:chOff x="5943600" y="2971800"/>
                <a:chExt cx="2362200" cy="762000"/>
              </a:xfrm>
            </p:grpSpPr>
            <p:sp>
              <p:nvSpPr>
                <p:cNvPr id="77" name="Notched Right Arrow 76"/>
                <p:cNvSpPr/>
                <p:nvPr/>
              </p:nvSpPr>
              <p:spPr>
                <a:xfrm>
                  <a:off x="59436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" name="Notched Right Arrow 77"/>
                <p:cNvSpPr/>
                <p:nvPr/>
              </p:nvSpPr>
              <p:spPr>
                <a:xfrm>
                  <a:off x="7391400" y="3048000"/>
                  <a:ext cx="914400" cy="609600"/>
                </a:xfrm>
                <a:prstGeom prst="notched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" name="Flowchart: Process 78"/>
                <p:cNvSpPr/>
                <p:nvPr/>
              </p:nvSpPr>
              <p:spPr>
                <a:xfrm>
                  <a:off x="6477000" y="2971800"/>
                  <a:ext cx="1143000" cy="762000"/>
                </a:xfrm>
                <a:prstGeom prst="flowChartProcess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B</a:t>
                  </a:r>
                  <a:endParaRPr lang="en-US" b="1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4952999"/>
          </a:xfrm>
        </p:spPr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lgorithms for SFAs and SFTs.</a:t>
            </a:r>
            <a:endParaRPr lang="en-US" sz="2800" dirty="0" smtClean="0"/>
          </a:p>
          <a:p>
            <a:pPr lvl="1">
              <a:buFont typeface="Symbol" panose="05050102010706020507" pitchFamily="18" charset="2"/>
              <a:buChar char="»"/>
            </a:pPr>
            <a:r>
              <a:rPr lang="en-US" sz="2400" dirty="0" smtClean="0"/>
              <a:t>extensions of classical algorithms </a:t>
            </a:r>
            <a:r>
              <a:rPr lang="en-US" sz="2400" i="1" dirty="0" smtClean="0"/>
              <a:t>modulo </a:t>
            </a:r>
            <a:r>
              <a:rPr lang="en-US" sz="2400" dirty="0" err="1" smtClean="0"/>
              <a:t>Th</a:t>
            </a:r>
            <a:r>
              <a:rPr lang="en-US" sz="2400" dirty="0" smtClean="0"/>
              <a:t>(</a:t>
            </a:r>
            <a:r>
              <a:rPr lang="en-US" sz="2400" dirty="0" smtClean="0">
                <a:sym typeface="Symbol"/>
              </a:rPr>
              <a:t>) </a:t>
            </a:r>
            <a:endParaRPr lang="en-US" sz="2400" dirty="0" smtClean="0">
              <a:sym typeface="Symbol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sym typeface="Symbol"/>
            </a:endParaRPr>
          </a:p>
          <a:p>
            <a:r>
              <a:rPr lang="en-US" sz="2800" dirty="0" smtClean="0">
                <a:sym typeface="Symbol"/>
              </a:rPr>
              <a:t>Example: suppose </a:t>
            </a:r>
            <a:r>
              <a:rPr lang="en-US" sz="2800" b="1" dirty="0" smtClean="0">
                <a:sym typeface="Symbol"/>
              </a:rPr>
              <a:t>good output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>
                <a:sym typeface="Symbol"/>
              </a:rPr>
              <a:t>=</a:t>
            </a:r>
            <a:r>
              <a:rPr lang="en-US" sz="2800" dirty="0" smtClean="0">
                <a:sym typeface="Symbol"/>
              </a:rPr>
              <a:t> "</a:t>
            </a:r>
            <a:r>
              <a:rPr lang="en-US" sz="2800" dirty="0" err="1" smtClean="0">
                <a:sym typeface="Symbol"/>
              </a:rPr>
              <a:t>catfree</a:t>
            </a:r>
            <a:r>
              <a:rPr lang="en-US" sz="2800" dirty="0" smtClean="0">
                <a:sym typeface="Symbol"/>
              </a:rPr>
              <a:t>"</a:t>
            </a:r>
            <a:endParaRPr lang="en-US" sz="2800" dirty="0" smtClean="0">
              <a:sym typeface="Symbol"/>
            </a:endParaRPr>
          </a:p>
          <a:p>
            <a:pPr marL="457200" lvl="1" indent="0">
              <a:buNone/>
            </a:pP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Catfree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= </a:t>
            </a:r>
            <a:r>
              <a:rPr lang="en-US" sz="2400" dirty="0">
                <a:sym typeface="Symbol"/>
              </a:rPr>
              <a:t>[^</a:t>
            </a:r>
            <a:r>
              <a:rPr lang="en-US" sz="2400" dirty="0"/>
              <a:t>\uDE38-\uDE40</a:t>
            </a:r>
            <a:r>
              <a:rPr lang="en-US" sz="2400" dirty="0" smtClean="0"/>
              <a:t>]*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b="1" dirty="0" smtClean="0">
                <a:sym typeface="Symbol"/>
              </a:rPr>
              <a:t>bad output</a:t>
            </a:r>
            <a:r>
              <a:rPr lang="en-US" sz="2400" dirty="0" smtClean="0">
                <a:sym typeface="Symbol"/>
              </a:rPr>
              <a:t>: </a:t>
            </a:r>
            <a:endParaRPr lang="en-US" sz="2400" dirty="0" smtClean="0">
              <a:sym typeface="Symbol"/>
            </a:endParaRPr>
          </a:p>
          <a:p>
            <a:pPr marL="457200" lvl="1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ContainsACat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Complement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Catfree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sz="2400" dirty="0" smtClean="0">
              <a:sym typeface="Symbol"/>
            </a:endParaRPr>
          </a:p>
          <a:p>
            <a:r>
              <a:rPr lang="en-US" sz="2800" dirty="0" smtClean="0">
                <a:sym typeface="Symbol"/>
              </a:rPr>
              <a:t>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sz="2800" dirty="0">
                <a:sym typeface="Symbol"/>
              </a:rPr>
              <a:t>(</a:t>
            </a:r>
            <a:r>
              <a:rPr lang="en-US" sz="2800" dirty="0" err="1">
                <a:sym typeface="Symbol"/>
              </a:rPr>
              <a:t>smileycipher</a:t>
            </a:r>
            <a:r>
              <a:rPr lang="en-US" sz="2800" dirty="0">
                <a:sym typeface="Symbol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sz="2800" dirty="0" smtClean="0">
                <a:sym typeface="Symbol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ContainsACat</a:t>
            </a:r>
            <a:r>
              <a:rPr lang="en-US" sz="2800" dirty="0" smtClean="0">
                <a:sym typeface="Symbol"/>
              </a:rPr>
              <a:t>) ?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457200" lvl="1" indent="0">
              <a:buNone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>
                <a:sym typeface="Symbol"/>
              </a:rPr>
              <a:t> 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{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| </a:t>
            </a:r>
            <a:r>
              <a:rPr lang="en-US" sz="2400" dirty="0" err="1" smtClean="0">
                <a:sym typeface="Symbol"/>
              </a:rPr>
              <a:t>smileycipher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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ContainsACat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}</a:t>
            </a:r>
            <a:endParaRPr lang="en-US" sz="2800" dirty="0" smtClean="0">
              <a:sym typeface="Symbol"/>
            </a:endParaRPr>
          </a:p>
          <a:p>
            <a:pPr marL="514350" indent="-457200">
              <a:buFont typeface="Wingdings" panose="05000000000000000000" pitchFamily="2" charset="2"/>
              <a:buChar char="Ø"/>
            </a:pPr>
            <a:endParaRPr lang="en-US" sz="2800" dirty="0" smtClean="0">
              <a:sym typeface="Symbol"/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sym typeface="Symbol"/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sym typeface="Symbol"/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7582810" y="838200"/>
            <a:ext cx="1295400" cy="1066800"/>
          </a:xfrm>
          <a:prstGeom prst="cloudCallout">
            <a:avLst>
              <a:gd name="adj1" fmla="val -64682"/>
              <a:gd name="adj2" fmla="val 5113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/>
              <a:t>Using solver </a:t>
            </a:r>
            <a:endParaRPr lang="en-US" sz="2400" b="1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5410200" y="1988280"/>
              <a:ext cx="1859400" cy="22140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5410200" y="1988280"/>
                <a:ext cx="1859400" cy="221400"/>
              </a:xfrm>
              <a:prstGeom prst="rect"/>
            </p:spPr>
          </p:pic>
        </mc:Fallback>
      </mc:AlternateContent>
      <p:sp>
        <p:nvSpPr>
          <p:cNvPr id="3" name="Cloud Callout 2"/>
          <p:cNvSpPr/>
          <p:nvPr/>
        </p:nvSpPr>
        <p:spPr>
          <a:xfrm>
            <a:off x="6339900" y="4982257"/>
            <a:ext cx="2569166" cy="1681542"/>
          </a:xfrm>
          <a:prstGeom prst="cloudCallout">
            <a:avLst>
              <a:gd name="adj1" fmla="val -72471"/>
              <a:gd name="adj2" fmla="val -117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there exist an input x that causes a "cat" in the output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82302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www.rise4fun.com/Bek/nDx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1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sFAs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symbolic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finite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automaton 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sFA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properties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algorithms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sM2L-str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difference to M2L-str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translation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sFAs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Cartesian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Product of Effective Boolean Algebras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Part 2 </a:t>
            </a:r>
            <a:r>
              <a:rPr lang="en-US" dirty="0" smtClean="0">
                <a:sym typeface="Symbol" panose="05050102010706020507" pitchFamily="18" charset="2"/>
              </a:rPr>
              <a:t>(Extensions)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output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Symbolic finite transducer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b="1" dirty="0" smtClean="0">
                <a:sym typeface="Symbol" panose="05050102010706020507" pitchFamily="18" charset="2"/>
              </a:rPr>
              <a:t>lookahead</a:t>
            </a:r>
            <a:endParaRPr lang="en-US" b="1" dirty="0" smtClean="0">
              <a:sym typeface="Symbol" panose="05050102010706020507" pitchFamily="18" charset="2"/>
            </a:endParaRPr>
          </a:p>
          <a:p>
            <a:pPr lvl="2"/>
            <a:r>
              <a:rPr lang="en-US" b="1" i="1" dirty="0" smtClean="0">
                <a:sym typeface="Symbol" panose="05050102010706020507" pitchFamily="18" charset="2"/>
              </a:rPr>
              <a:t>lookahead elimination via Monadic  Decomposition</a:t>
            </a:r>
            <a:endParaRPr lang="en-US" b="1" i="1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 automata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Minimization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code generation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sequential code gen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parallel code gen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78FEE-B6A3-4F8F-9AAC-10B9D427F7C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715984" y="4637303"/>
            <a:ext cx="1359089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ESFAs and ESFTs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907" y="1551373"/>
            <a:ext cx="8122693" cy="3745772"/>
          </a:xfrm>
        </p:spPr>
        <p:txBody>
          <a:bodyPr/>
          <a:lstStyle/>
          <a:p>
            <a:r>
              <a:rPr lang="en-US" dirty="0" smtClean="0"/>
              <a:t>Unlike in the classical case</a:t>
            </a:r>
            <a:br>
              <a:rPr lang="en-US" dirty="0" smtClean="0"/>
            </a:br>
            <a:r>
              <a:rPr lang="en-US" dirty="0" smtClean="0"/>
              <a:t>look-ahead breaks many properties</a:t>
            </a:r>
            <a:endParaRPr lang="en-US" dirty="0" smtClean="0"/>
          </a:p>
          <a:p>
            <a:pPr lvl="1"/>
            <a:r>
              <a:rPr lang="en-US" dirty="0" smtClean="0"/>
              <a:t>e.g. equivalence of ESFAs is </a:t>
            </a:r>
            <a:r>
              <a:rPr lang="en-US" b="1" dirty="0" err="1" smtClean="0"/>
              <a:t>undecidable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3158" y="3200400"/>
            <a:ext cx="722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>
                <a:solidFill>
                  <a:schemeClr val="accent1"/>
                </a:solidFill>
              </a:rPr>
              <a:t>≤</a:t>
            </a:r>
            <a:r>
              <a:rPr lang="en-US" b="1" dirty="0" smtClean="0">
                <a:solidFill>
                  <a:schemeClr val="accent1"/>
                </a:solidFill>
              </a:rPr>
              <a:t>FF</a:t>
            </a:r>
            <a:r>
              <a:rPr lang="en-US" dirty="0">
                <a:solidFill>
                  <a:schemeClr val="accent1"/>
                </a:solidFill>
              </a:rPr>
              <a:t> ∧</a:t>
            </a:r>
            <a:r>
              <a:rPr lang="en-US" dirty="0"/>
              <a:t> 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≤FF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∧ </a:t>
            </a:r>
            <a:r>
              <a:rPr lang="en-US" b="1" dirty="0" smtClean="0"/>
              <a:t>x</a:t>
            </a:r>
            <a:r>
              <a:rPr lang="en-US" b="1" baseline="-25000" dirty="0" smtClean="0"/>
              <a:t>3</a:t>
            </a:r>
            <a:r>
              <a:rPr lang="en-US" b="1" dirty="0">
                <a:solidFill>
                  <a:schemeClr val="accent1"/>
                </a:solidFill>
              </a:rPr>
              <a:t>≤</a:t>
            </a:r>
            <a:r>
              <a:rPr lang="en-US" b="1" dirty="0" smtClean="0">
                <a:solidFill>
                  <a:schemeClr val="accent1"/>
                </a:solidFill>
              </a:rPr>
              <a:t>FF</a:t>
            </a:r>
            <a:r>
              <a:rPr lang="en-US" dirty="0" smtClean="0">
                <a:solidFill>
                  <a:schemeClr val="accent1"/>
                </a:solidFill>
              </a:rPr>
              <a:t> /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spc="-300" dirty="0" smtClean="0">
                <a:solidFill>
                  <a:schemeClr val="accent1"/>
                </a:solidFill>
              </a:rPr>
              <a:t>&gt;&gt;</a:t>
            </a:r>
            <a:r>
              <a:rPr lang="en-US" b="1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,   </a:t>
            </a:r>
            <a:r>
              <a:rPr lang="en-US" b="1" dirty="0" smtClean="0">
                <a:solidFill>
                  <a:schemeClr val="accent1"/>
                </a:solidFill>
              </a:rPr>
              <a:t>((x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&amp;3)</a:t>
            </a:r>
            <a:r>
              <a:rPr lang="en-US" b="1" spc="-300" dirty="0" smtClean="0">
                <a:solidFill>
                  <a:schemeClr val="accent1"/>
                </a:solidFill>
              </a:rPr>
              <a:t>&lt;&lt;</a:t>
            </a:r>
            <a:r>
              <a:rPr lang="en-US" b="1" dirty="0" smtClean="0">
                <a:solidFill>
                  <a:schemeClr val="accent1"/>
                </a:solidFill>
              </a:rPr>
              <a:t>4)|(x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spc="-300" dirty="0" smtClean="0">
                <a:solidFill>
                  <a:schemeClr val="accent1"/>
                </a:solidFill>
              </a:rPr>
              <a:t>&gt;&gt;</a:t>
            </a:r>
            <a:r>
              <a:rPr lang="en-US" b="1" dirty="0" smtClean="0">
                <a:solidFill>
                  <a:schemeClr val="accent1"/>
                </a:solidFill>
              </a:rPr>
              <a:t>4)</a:t>
            </a:r>
            <a:r>
              <a:rPr lang="en-US" dirty="0" smtClean="0">
                <a:solidFill>
                  <a:schemeClr val="accent1"/>
                </a:solidFill>
              </a:rPr>
              <a:t>,   </a:t>
            </a:r>
            <a:r>
              <a:rPr lang="en-US" b="1" dirty="0" smtClean="0">
                <a:solidFill>
                  <a:schemeClr val="accent1"/>
                </a:solidFill>
              </a:rPr>
              <a:t>((x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&amp;0xF)</a:t>
            </a:r>
            <a:r>
              <a:rPr lang="en-US" b="1" spc="-300" dirty="0" smtClean="0">
                <a:solidFill>
                  <a:schemeClr val="accent1"/>
                </a:solidFill>
              </a:rPr>
              <a:t>&lt;&lt;</a:t>
            </a:r>
            <a:r>
              <a:rPr lang="en-US" b="1" dirty="0" smtClean="0">
                <a:solidFill>
                  <a:schemeClr val="accent1"/>
                </a:solidFill>
              </a:rPr>
              <a:t>2)|(x</a:t>
            </a:r>
            <a:r>
              <a:rPr lang="en-US" b="1" baseline="-25000" dirty="0" smtClean="0">
                <a:solidFill>
                  <a:schemeClr val="accent1"/>
                </a:solidFill>
              </a:rPr>
              <a:t>3</a:t>
            </a:r>
            <a:r>
              <a:rPr lang="en-US" b="1" spc="-300" dirty="0" smtClean="0">
                <a:solidFill>
                  <a:schemeClr val="accent1"/>
                </a:solidFill>
              </a:rPr>
              <a:t>&gt;&gt;</a:t>
            </a:r>
            <a:r>
              <a:rPr lang="en-US" b="1" dirty="0" smtClean="0">
                <a:solidFill>
                  <a:schemeClr val="accent1"/>
                </a:solidFill>
              </a:rPr>
              <a:t>6)</a:t>
            </a:r>
            <a:r>
              <a:rPr lang="en-US" dirty="0" smtClean="0">
                <a:solidFill>
                  <a:schemeClr val="accent1"/>
                </a:solidFill>
              </a:rPr>
              <a:t>,  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b="1" baseline="-25000" dirty="0" smtClean="0">
                <a:solidFill>
                  <a:schemeClr val="accent1"/>
                </a:solidFill>
              </a:rPr>
              <a:t>3</a:t>
            </a:r>
            <a:r>
              <a:rPr lang="en-US" b="1" dirty="0" smtClean="0">
                <a:solidFill>
                  <a:schemeClr val="accent1"/>
                </a:solidFill>
              </a:rPr>
              <a:t>&amp;0x3F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3939" y="4114800"/>
            <a:ext cx="557081" cy="57673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329" y="4766658"/>
            <a:ext cx="355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above ESFT, reads 3 </a:t>
            </a:r>
            <a:br>
              <a:rPr lang="en-US" sz="2400" dirty="0" smtClean="0"/>
            </a:br>
            <a:r>
              <a:rPr lang="en-US" sz="2400" dirty="0" smtClean="0"/>
              <a:t>and writes 4 symbols</a:t>
            </a:r>
            <a:endParaRPr lang="en-US" sz="2400" dirty="0" smtClean="0"/>
          </a:p>
          <a:p>
            <a:r>
              <a:rPr lang="en-US" sz="2400" dirty="0" smtClean="0"/>
              <a:t>(base64encoder)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49490" y="6010257"/>
            <a:ext cx="454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"/>
              </a:rPr>
              <a:t>http://</a:t>
            </a:r>
            <a:r>
              <a:rPr lang="en-US" dirty="0" smtClean="0">
                <a:hlinkClick r:id="rId1"/>
              </a:rPr>
              <a:t>www.rise4fun.com/Bex/tutorial/guide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7"/>
            <a:endCxn id="10" idx="1"/>
          </p:cNvCxnSpPr>
          <p:nvPr/>
        </p:nvCxnSpPr>
        <p:spPr>
          <a:xfrm rot="16200000" flipV="1">
            <a:off x="1112480" y="4002302"/>
            <a:ext cx="12700" cy="393915"/>
          </a:xfrm>
          <a:prstGeom prst="curvedConnector3">
            <a:avLst>
              <a:gd name="adj1" fmla="val 246503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526661" y="4403165"/>
            <a:ext cx="30727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63751" y="4693081"/>
            <a:ext cx="381000" cy="288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/>
              <a:t>M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5203891" y="4693082"/>
            <a:ext cx="381000" cy="288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5639482" y="4693082"/>
            <a:ext cx="381000" cy="288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/>
              <a:t>n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6075073" y="4693082"/>
            <a:ext cx="381000" cy="288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/>
              <a:t>M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6510664" y="4693082"/>
            <a:ext cx="381000" cy="288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6946255" y="4693082"/>
            <a:ext cx="381000" cy="288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dirty="0" smtClean="0"/>
              <a:t>n</a:t>
            </a:r>
            <a:endParaRPr lang="en-US" sz="28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763751" y="5365212"/>
            <a:ext cx="1276058" cy="289526"/>
            <a:chOff x="5170796" y="5680909"/>
            <a:chExt cx="1276058" cy="289526"/>
          </a:xfrm>
        </p:grpSpPr>
        <p:sp>
          <p:nvSpPr>
            <p:cNvPr id="46" name="Rectangle 45"/>
            <p:cNvSpPr/>
            <p:nvPr/>
          </p:nvSpPr>
          <p:spPr>
            <a:xfrm>
              <a:off x="5170796" y="5680909"/>
              <a:ext cx="295133" cy="2883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97771" y="5682070"/>
              <a:ext cx="295133" cy="2883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2800" dirty="0" smtClean="0"/>
                <a:t>W</a:t>
              </a:r>
              <a:endParaRPr lang="en-US" sz="2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823764" y="5680910"/>
              <a:ext cx="295133" cy="2883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2800" dirty="0" smtClean="0"/>
                <a:t>F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21" y="5680910"/>
              <a:ext cx="295133" cy="2883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2800" dirty="0" smtClean="0"/>
                <a:t>u</a:t>
              </a:r>
              <a:endParaRPr lang="en-US" sz="28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77454" y="5365210"/>
            <a:ext cx="1276058" cy="289526"/>
            <a:chOff x="6484499" y="5680907"/>
            <a:chExt cx="1276058" cy="289526"/>
          </a:xfrm>
        </p:grpSpPr>
        <p:sp>
          <p:nvSpPr>
            <p:cNvPr id="50" name="Rectangle 49"/>
            <p:cNvSpPr/>
            <p:nvPr/>
          </p:nvSpPr>
          <p:spPr>
            <a:xfrm>
              <a:off x="6484499" y="5680907"/>
              <a:ext cx="295133" cy="2883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11474" y="5682068"/>
              <a:ext cx="295133" cy="2883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2800" dirty="0" smtClean="0"/>
                <a:t>W</a:t>
              </a:r>
              <a:endParaRPr lang="en-US" sz="2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37467" y="5680908"/>
              <a:ext cx="295133" cy="2883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2800" dirty="0" smtClean="0"/>
                <a:t>F</a:t>
              </a:r>
              <a:endParaRPr lang="en-US" sz="2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65424" y="5680908"/>
              <a:ext cx="295133" cy="2883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2800" dirty="0" smtClean="0"/>
                <a:t>u</a:t>
              </a:r>
              <a:endParaRPr lang="en-US" sz="2800" dirty="0"/>
            </a:p>
          </p:txBody>
        </p:sp>
      </p:grpSp>
      <p:sp>
        <p:nvSpPr>
          <p:cNvPr id="54" name="Down Arrow 53"/>
          <p:cNvSpPr/>
          <p:nvPr/>
        </p:nvSpPr>
        <p:spPr>
          <a:xfrm>
            <a:off x="5391256" y="5094503"/>
            <a:ext cx="238701" cy="17530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58" name="Down Arrow 57"/>
          <p:cNvSpPr/>
          <p:nvPr/>
        </p:nvSpPr>
        <p:spPr>
          <a:xfrm>
            <a:off x="6551995" y="5094502"/>
            <a:ext cx="238701" cy="17530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62" name="Rectangle 61"/>
          <p:cNvSpPr/>
          <p:nvPr/>
        </p:nvSpPr>
        <p:spPr>
          <a:xfrm>
            <a:off x="4038600" y="4205610"/>
            <a:ext cx="4038600" cy="17613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1503E-6 L 0.14167 -3.81503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8" grpId="0" animBg="1"/>
      <p:bldP spid="6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Lookahead elimination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886700" cy="1288256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 support ESFA/ESFT based analysis techniques [LPAR-17, POPL’12, VMCAI’13, CAV’13]</a:t>
            </a:r>
            <a:endParaRPr lang="en-US" dirty="0" smtClean="0"/>
          </a:p>
          <a:p>
            <a:pPr marL="342900" lvl="1" indent="0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342900" lvl="1" indent="0" fontAlgn="auto">
              <a:spcAft>
                <a:spcPts val="0"/>
              </a:spcAft>
              <a:buNone/>
              <a:defRPr/>
            </a:pPr>
            <a:r>
              <a:rPr lang="en-US" b="1" dirty="0" smtClean="0"/>
              <a:t>Analysis scenario</a:t>
            </a:r>
            <a:r>
              <a:rPr lang="en-US" dirty="0" smtClean="0"/>
              <a:t>: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grpSp>
        <p:nvGrpSpPr>
          <p:cNvPr id="145" name="Group 144"/>
          <p:cNvGrpSpPr/>
          <p:nvPr/>
        </p:nvGrpSpPr>
        <p:grpSpPr bwMode="auto">
          <a:xfrm>
            <a:off x="987029" y="3935016"/>
            <a:ext cx="1831181" cy="1672828"/>
            <a:chOff x="1315845" y="4103649"/>
            <a:chExt cx="2442117" cy="2230244"/>
          </a:xfrm>
        </p:grpSpPr>
        <p:sp>
          <p:nvSpPr>
            <p:cNvPr id="6" name="Rounded Rectangle 5"/>
            <p:cNvSpPr/>
            <p:nvPr/>
          </p:nvSpPr>
          <p:spPr>
            <a:xfrm>
              <a:off x="1315845" y="4103649"/>
              <a:ext cx="2442117" cy="22302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Input</a:t>
              </a: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22230" y="4241749"/>
              <a:ext cx="2195998" cy="77463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Sanitizer </a:t>
              </a:r>
              <a:endParaRPr lang="en-US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422230" y="5460843"/>
              <a:ext cx="2323027" cy="6730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Regex </a:t>
              </a: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describing </a:t>
              </a:r>
              <a:b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XSS </a:t>
              </a:r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attack vectors</a:t>
              </a:r>
              <a:endPara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055144" y="4200525"/>
            <a:ext cx="263129" cy="44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2" name="Group 81"/>
          <p:cNvGrpSpPr/>
          <p:nvPr/>
        </p:nvGrpSpPr>
        <p:grpSpPr bwMode="auto">
          <a:xfrm>
            <a:off x="3429000" y="5062538"/>
            <a:ext cx="1744267" cy="1033462"/>
            <a:chOff x="4477257" y="5308036"/>
            <a:chExt cx="1927302" cy="1025857"/>
          </a:xfrm>
        </p:grpSpPr>
        <p:sp>
          <p:nvSpPr>
            <p:cNvPr id="50" name="Rounded Rectangle 49"/>
            <p:cNvSpPr/>
            <p:nvPr/>
          </p:nvSpPr>
          <p:spPr>
            <a:xfrm>
              <a:off x="4477257" y="5308036"/>
              <a:ext cx="1927302" cy="10258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SFA </a:t>
              </a:r>
              <a:r>
                <a:rPr lang="en-US" b="1" dirty="0" smtClean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26570" y="5531946"/>
              <a:ext cx="222259" cy="26678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955113" y="6035346"/>
              <a:ext cx="222259" cy="2683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786996" y="5524006"/>
              <a:ext cx="223847" cy="266786"/>
            </a:xfrm>
            <a:prstGeom prst="ellipse">
              <a:avLst/>
            </a:prstGeom>
            <a:ln w="50800" cmpd="dbl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9" name="Curved Connector 28"/>
            <p:cNvCxnSpPr>
              <a:stCxn id="26" idx="6"/>
              <a:endCxn id="28" idx="2"/>
            </p:cNvCxnSpPr>
            <p:nvPr/>
          </p:nvCxnSpPr>
          <p:spPr>
            <a:xfrm flipV="1">
              <a:off x="5348829" y="5657399"/>
              <a:ext cx="438168" cy="794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0" name="Curved Connector 29"/>
            <p:cNvCxnSpPr>
              <a:stCxn id="26" idx="2"/>
              <a:endCxn id="27" idx="2"/>
            </p:cNvCxnSpPr>
            <p:nvPr/>
          </p:nvCxnSpPr>
          <p:spPr>
            <a:xfrm rot="10800000" flipV="1">
              <a:off x="4955113" y="5665340"/>
              <a:ext cx="171457" cy="503400"/>
            </a:xfrm>
            <a:prstGeom prst="curvedConnector3">
              <a:avLst>
                <a:gd name="adj1" fmla="val 233605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1" name="Curved Connector 30"/>
            <p:cNvCxnSpPr>
              <a:endCxn id="39" idx="2"/>
            </p:cNvCxnSpPr>
            <p:nvPr/>
          </p:nvCxnSpPr>
          <p:spPr>
            <a:xfrm flipV="1">
              <a:off x="5175785" y="6152859"/>
              <a:ext cx="282586" cy="794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5458371" y="6019466"/>
              <a:ext cx="223846" cy="26678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5" name="Curved Connector 44"/>
            <p:cNvCxnSpPr>
              <a:stCxn id="39" idx="7"/>
              <a:endCxn id="26" idx="5"/>
            </p:cNvCxnSpPr>
            <p:nvPr/>
          </p:nvCxnSpPr>
          <p:spPr>
            <a:xfrm rot="16200000" flipV="1">
              <a:off x="5333706" y="5742405"/>
              <a:ext cx="296958" cy="33338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48" name="Group 147"/>
          <p:cNvGrpSpPr/>
          <p:nvPr/>
        </p:nvGrpSpPr>
        <p:grpSpPr bwMode="auto">
          <a:xfrm>
            <a:off x="3657600" y="3733800"/>
            <a:ext cx="1445419" cy="1055132"/>
            <a:chOff x="4969958" y="4022829"/>
            <a:chExt cx="1927302" cy="1064663"/>
          </a:xfrm>
        </p:grpSpPr>
        <p:sp>
          <p:nvSpPr>
            <p:cNvPr id="56" name="Rounded Rectangle 55"/>
            <p:cNvSpPr/>
            <p:nvPr/>
          </p:nvSpPr>
          <p:spPr>
            <a:xfrm>
              <a:off x="4969958" y="4022829"/>
              <a:ext cx="1927302" cy="10254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Extended SFT</a:t>
              </a:r>
              <a:endParaRPr lang="en-US" sz="12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58912" y="4448245"/>
              <a:ext cx="223847" cy="268267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</a:t>
              </a:r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292398" y="4686352"/>
              <a:ext cx="222259" cy="266679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q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132054" y="4232362"/>
              <a:ext cx="223846" cy="266679"/>
            </a:xfrm>
            <a:prstGeom prst="ellipse">
              <a:avLst/>
            </a:prstGeom>
            <a:ln w="50800" cmpd="dbl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</a:t>
              </a:r>
              <a:endParaRPr lang="en-US" sz="1200" dirty="0"/>
            </a:p>
          </p:txBody>
        </p:sp>
        <p:cxnSp>
          <p:nvCxnSpPr>
            <p:cNvPr id="15" name="Curved Connector 14"/>
            <p:cNvCxnSpPr>
              <a:stCxn id="11" idx="0"/>
              <a:endCxn id="13" idx="2"/>
            </p:cNvCxnSpPr>
            <p:nvPr/>
          </p:nvCxnSpPr>
          <p:spPr>
            <a:xfrm rot="5400000" flipH="1" flipV="1">
              <a:off x="5760172" y="4076364"/>
              <a:ext cx="82543" cy="661219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Curved Connector 15"/>
            <p:cNvCxnSpPr>
              <a:stCxn id="11" idx="2"/>
              <a:endCxn id="12" idx="2"/>
            </p:cNvCxnSpPr>
            <p:nvPr/>
          </p:nvCxnSpPr>
          <p:spPr>
            <a:xfrm rot="10800000" flipH="1" flipV="1">
              <a:off x="5358911" y="4582378"/>
              <a:ext cx="933486" cy="237312"/>
            </a:xfrm>
            <a:prstGeom prst="curvedConnector3">
              <a:avLst>
                <a:gd name="adj1" fmla="val -2449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Curved Connector 18"/>
            <p:cNvCxnSpPr>
              <a:stCxn id="12" idx="1"/>
              <a:endCxn id="11" idx="6"/>
            </p:cNvCxnSpPr>
            <p:nvPr/>
          </p:nvCxnSpPr>
          <p:spPr>
            <a:xfrm rot="16200000" flipV="1">
              <a:off x="5882340" y="4282797"/>
              <a:ext cx="143027" cy="742189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77894" y="4714824"/>
              <a:ext cx="1319263" cy="3726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ym typeface="Symbol" panose="05050102010706020507" pitchFamily="18" charset="2"/>
                </a:rPr>
                <a:t>(</a:t>
              </a:r>
              <a:r>
                <a:rPr lang="en-US" dirty="0" err="1">
                  <a:sym typeface="Symbol" panose="05050102010706020507" pitchFamily="18" charset="2"/>
                </a:rPr>
                <a:t>x,y</a:t>
              </a:r>
              <a:r>
                <a:rPr lang="en-US" dirty="0">
                  <a:sym typeface="Symbol" panose="05050102010706020507" pitchFamily="18" charset="2"/>
                </a:rPr>
                <a:t>)/…</a:t>
              </a:r>
              <a:endParaRPr lang="en-US" dirty="0"/>
            </a:p>
          </p:txBody>
        </p:sp>
      </p:grpSp>
      <p:sp>
        <p:nvSpPr>
          <p:cNvPr id="83" name="Right Arrow 82"/>
          <p:cNvSpPr/>
          <p:nvPr/>
        </p:nvSpPr>
        <p:spPr>
          <a:xfrm>
            <a:off x="5268517" y="4037410"/>
            <a:ext cx="267890" cy="44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47" name="Group 146"/>
          <p:cNvGrpSpPr/>
          <p:nvPr/>
        </p:nvGrpSpPr>
        <p:grpSpPr bwMode="auto">
          <a:xfrm>
            <a:off x="5667375" y="3124200"/>
            <a:ext cx="2257425" cy="1552576"/>
            <a:chOff x="7555707" y="3253689"/>
            <a:chExt cx="2542950" cy="1839759"/>
          </a:xfrm>
        </p:grpSpPr>
        <p:sp>
          <p:nvSpPr>
            <p:cNvPr id="104" name="Rounded Rectangle 103"/>
            <p:cNvSpPr/>
            <p:nvPr/>
          </p:nvSpPr>
          <p:spPr>
            <a:xfrm>
              <a:off x="7555707" y="3253689"/>
              <a:ext cx="2542950" cy="183975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SFT </a:t>
              </a:r>
              <a:r>
                <a:rPr lang="en-US" sz="1200" b="1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en-US" sz="1200" b="1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8029036" y="3779562"/>
              <a:ext cx="222369" cy="266908"/>
            </a:xfrm>
            <a:prstGeom prst="ellips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p</a:t>
              </a:r>
              <a:endParaRPr lang="en-US" sz="1200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9339425" y="3997219"/>
              <a:ext cx="222369" cy="268497"/>
            </a:xfrm>
            <a:prstGeom prst="ellips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q</a:t>
              </a:r>
              <a:endParaRPr lang="en-US" sz="1200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793033" y="3563493"/>
              <a:ext cx="222369" cy="266908"/>
            </a:xfrm>
            <a:prstGeom prst="ellipse">
              <a:avLst/>
            </a:prstGeom>
            <a:ln w="508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</a:t>
              </a:r>
              <a:endParaRPr lang="en-US" sz="1200" dirty="0"/>
            </a:p>
          </p:txBody>
        </p:sp>
        <p:cxnSp>
          <p:nvCxnSpPr>
            <p:cNvPr id="108" name="Curved Connector 107"/>
            <p:cNvCxnSpPr>
              <a:stCxn id="105" idx="0"/>
              <a:endCxn id="107" idx="2"/>
            </p:cNvCxnSpPr>
            <p:nvPr/>
          </p:nvCxnSpPr>
          <p:spPr>
            <a:xfrm rot="5400000" flipH="1" flipV="1">
              <a:off x="8425320" y="3411848"/>
              <a:ext cx="82614" cy="652813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>
              <a:stCxn id="105" idx="3"/>
              <a:endCxn id="116" idx="2"/>
            </p:cNvCxnSpPr>
            <p:nvPr/>
          </p:nvCxnSpPr>
          <p:spPr>
            <a:xfrm rot="16200000" flipH="1">
              <a:off x="8150509" y="3918634"/>
              <a:ext cx="295505" cy="4749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urved Connector 109"/>
            <p:cNvCxnSpPr>
              <a:stCxn id="106" idx="1"/>
              <a:endCxn id="105" idx="6"/>
            </p:cNvCxnSpPr>
            <p:nvPr/>
          </p:nvCxnSpPr>
          <p:spPr>
            <a:xfrm rot="16200000" flipV="1">
              <a:off x="8749337" y="3415083"/>
              <a:ext cx="123922" cy="111978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4" name="TextBox 110"/>
            <p:cNvSpPr txBox="1">
              <a:spLocks noChangeArrowheads="1"/>
            </p:cNvSpPr>
            <p:nvPr/>
          </p:nvSpPr>
          <p:spPr bwMode="auto">
            <a:xfrm>
              <a:off x="7771899" y="4111088"/>
              <a:ext cx="869881" cy="400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350" dirty="0">
                  <a:sym typeface="Symbol" panose="05050102010706020507" pitchFamily="18" charset="2"/>
                </a:rPr>
                <a:t></a:t>
              </a:r>
              <a:r>
                <a:rPr lang="en-US" sz="1350" baseline="-25000" dirty="0">
                  <a:sym typeface="Symbol" panose="05050102010706020507" pitchFamily="18" charset="2"/>
                </a:rPr>
                <a:t>11</a:t>
              </a:r>
              <a:r>
                <a:rPr lang="en-US" sz="1350" dirty="0">
                  <a:sym typeface="Symbol" panose="05050102010706020507" pitchFamily="18" charset="2"/>
                </a:rPr>
                <a:t>(x)</a:t>
              </a:r>
              <a:endParaRPr lang="en-US" sz="135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8535720" y="4170392"/>
              <a:ext cx="222369" cy="26849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8465832" y="4724861"/>
              <a:ext cx="223957" cy="26849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20" name="Curved Connector 119"/>
            <p:cNvCxnSpPr>
              <a:stCxn id="116" idx="6"/>
              <a:endCxn id="106" idx="3"/>
            </p:cNvCxnSpPr>
            <p:nvPr/>
          </p:nvCxnSpPr>
          <p:spPr>
            <a:xfrm flipV="1">
              <a:off x="8758089" y="4225997"/>
              <a:ext cx="613103" cy="7784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48" name="TextBox 122"/>
            <p:cNvSpPr txBox="1">
              <a:spLocks noChangeArrowheads="1"/>
            </p:cNvSpPr>
            <p:nvPr/>
          </p:nvSpPr>
          <p:spPr bwMode="auto">
            <a:xfrm>
              <a:off x="8725249" y="4246932"/>
              <a:ext cx="1079689" cy="400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350" dirty="0">
                  <a:sym typeface="Symbol" panose="05050102010706020507" pitchFamily="18" charset="2"/>
                </a:rPr>
                <a:t></a:t>
              </a:r>
              <a:r>
                <a:rPr lang="en-US" sz="1350" baseline="-25000" dirty="0">
                  <a:sym typeface="Symbol" panose="05050102010706020507" pitchFamily="18" charset="2"/>
                </a:rPr>
                <a:t>12</a:t>
              </a:r>
              <a:r>
                <a:rPr lang="en-US" sz="1350" dirty="0">
                  <a:sym typeface="Symbol" panose="05050102010706020507" pitchFamily="18" charset="2"/>
                </a:rPr>
                <a:t>(y)/…</a:t>
              </a:r>
              <a:endParaRPr lang="en-US" sz="1350" dirty="0"/>
            </a:p>
          </p:txBody>
        </p:sp>
        <p:cxnSp>
          <p:nvCxnSpPr>
            <p:cNvPr id="124" name="Curved Connector 123"/>
            <p:cNvCxnSpPr>
              <a:stCxn id="105" idx="2"/>
              <a:endCxn id="117" idx="2"/>
            </p:cNvCxnSpPr>
            <p:nvPr/>
          </p:nvCxnSpPr>
          <p:spPr>
            <a:xfrm rot="10800000" flipH="1" flipV="1">
              <a:off x="8029036" y="3913016"/>
              <a:ext cx="436797" cy="946888"/>
            </a:xfrm>
            <a:prstGeom prst="curvedConnector3">
              <a:avLst>
                <a:gd name="adj1" fmla="val -5222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>
              <a:endCxn id="106" idx="6"/>
            </p:cNvCxnSpPr>
            <p:nvPr/>
          </p:nvCxnSpPr>
          <p:spPr>
            <a:xfrm flipV="1">
              <a:off x="8700908" y="4130673"/>
              <a:ext cx="860886" cy="729231"/>
            </a:xfrm>
            <a:prstGeom prst="curvedConnector3">
              <a:avLst>
                <a:gd name="adj1" fmla="val 13493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51" name="TextBox 130"/>
            <p:cNvSpPr txBox="1">
              <a:spLocks noChangeArrowheads="1"/>
            </p:cNvSpPr>
            <p:nvPr/>
          </p:nvSpPr>
          <p:spPr bwMode="auto">
            <a:xfrm>
              <a:off x="7713407" y="4596068"/>
              <a:ext cx="869881" cy="400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350" dirty="0">
                  <a:sym typeface="Symbol" panose="05050102010706020507" pitchFamily="18" charset="2"/>
                </a:rPr>
                <a:t></a:t>
              </a:r>
              <a:r>
                <a:rPr lang="en-US" sz="1350" baseline="-25000" dirty="0">
                  <a:sym typeface="Symbol" panose="05050102010706020507" pitchFamily="18" charset="2"/>
                </a:rPr>
                <a:t>21</a:t>
              </a:r>
              <a:r>
                <a:rPr lang="en-US" sz="1350" dirty="0">
                  <a:sym typeface="Symbol" panose="05050102010706020507" pitchFamily="18" charset="2"/>
                </a:rPr>
                <a:t>(x)</a:t>
              </a:r>
              <a:endParaRPr lang="en-US" sz="1350" dirty="0"/>
            </a:p>
          </p:txBody>
        </p:sp>
        <p:sp>
          <p:nvSpPr>
            <p:cNvPr id="9252" name="TextBox 131"/>
            <p:cNvSpPr txBox="1">
              <a:spLocks noChangeArrowheads="1"/>
            </p:cNvSpPr>
            <p:nvPr/>
          </p:nvSpPr>
          <p:spPr bwMode="auto">
            <a:xfrm>
              <a:off x="9056151" y="4674578"/>
              <a:ext cx="1042506" cy="400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350">
                  <a:sym typeface="Symbol" panose="05050102010706020507" pitchFamily="18" charset="2"/>
                </a:rPr>
                <a:t></a:t>
              </a:r>
              <a:r>
                <a:rPr lang="en-US" sz="1350" baseline="-25000">
                  <a:sym typeface="Symbol" panose="05050102010706020507" pitchFamily="18" charset="2"/>
                </a:rPr>
                <a:t>22</a:t>
              </a:r>
              <a:r>
                <a:rPr lang="en-US" sz="1350">
                  <a:sym typeface="Symbol" panose="05050102010706020507" pitchFamily="18" charset="2"/>
                </a:rPr>
                <a:t>(y)/…</a:t>
              </a:r>
              <a:endParaRPr lang="en-US" sz="1350"/>
            </a:p>
          </p:txBody>
        </p:sp>
      </p:grpSp>
      <p:sp>
        <p:nvSpPr>
          <p:cNvPr id="134" name="Right Arrow 133"/>
          <p:cNvSpPr/>
          <p:nvPr/>
        </p:nvSpPr>
        <p:spPr>
          <a:xfrm>
            <a:off x="3056335" y="5066110"/>
            <a:ext cx="264319" cy="4429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8" name="Right Arrow 137"/>
          <p:cNvSpPr/>
          <p:nvPr/>
        </p:nvSpPr>
        <p:spPr>
          <a:xfrm>
            <a:off x="5280423" y="5238750"/>
            <a:ext cx="264319" cy="4179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9" name="Down Arrow 138"/>
          <p:cNvSpPr/>
          <p:nvPr/>
        </p:nvSpPr>
        <p:spPr>
          <a:xfrm>
            <a:off x="6435329" y="4748213"/>
            <a:ext cx="390525" cy="246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46" name="Group 145"/>
          <p:cNvGrpSpPr/>
          <p:nvPr/>
        </p:nvGrpSpPr>
        <p:grpSpPr bwMode="auto">
          <a:xfrm>
            <a:off x="5613797" y="5062538"/>
            <a:ext cx="2724150" cy="1490662"/>
            <a:chOff x="7485184" y="5607135"/>
            <a:chExt cx="3197330" cy="1025857"/>
          </a:xfrm>
        </p:grpSpPr>
        <p:sp>
          <p:nvSpPr>
            <p:cNvPr id="144" name="Flowchart: Alternate Process 143"/>
            <p:cNvSpPr/>
            <p:nvPr/>
          </p:nvSpPr>
          <p:spPr>
            <a:xfrm>
              <a:off x="7485184" y="5607135"/>
              <a:ext cx="3197330" cy="1025857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Analysis</a:t>
              </a: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Flowchart: Alternate Process 139"/>
            <p:cNvSpPr/>
            <p:nvPr/>
          </p:nvSpPr>
          <p:spPr>
            <a:xfrm>
              <a:off x="7740914" y="5959674"/>
              <a:ext cx="2780895" cy="58438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Check</a:t>
              </a:r>
              <a:r>
                <a:rPr lang="en-US" dirty="0"/>
                <a:t>: </a:t>
              </a:r>
              <a:r>
                <a:rPr lang="en-US" dirty="0" err="1" smtClean="0"/>
                <a:t>Inverse_Image</a:t>
              </a:r>
              <a:r>
                <a:rPr lang="en-US" dirty="0" smtClean="0"/>
                <a:t>(</a:t>
              </a:r>
              <a:r>
                <a:rPr lang="en-US" b="1" dirty="0" smtClean="0">
                  <a:solidFill>
                    <a:schemeClr val="accent5"/>
                  </a:solidFill>
                </a:rPr>
                <a:t>T</a:t>
              </a:r>
              <a:r>
                <a:rPr lang="en-US" dirty="0" smtClean="0"/>
                <a:t>,</a:t>
              </a:r>
              <a:r>
                <a:rPr lang="en-US" b="1" dirty="0" smtClean="0">
                  <a:solidFill>
                    <a:schemeClr val="accent6"/>
                  </a:solidFill>
                  <a:sym typeface="Symbol" panose="05050102010706020507" pitchFamily="18" charset="2"/>
                </a:rPr>
                <a:t>A</a:t>
              </a:r>
              <a:r>
                <a:rPr lang="en-US" dirty="0" smtClean="0">
                  <a:sym typeface="Symbol" panose="05050102010706020507" pitchFamily="18" charset="2"/>
                </a:rPr>
                <a:t>) </a:t>
              </a:r>
              <a:r>
                <a:rPr lang="en-US" dirty="0">
                  <a:sym typeface="Symbol" panose="05050102010706020507" pitchFamily="18" charset="2"/>
                </a:rPr>
                <a:t>=  </a:t>
              </a:r>
              <a:r>
                <a:rPr lang="en-US" dirty="0"/>
                <a:t> </a:t>
              </a:r>
              <a:endParaRPr lang="en-US" dirty="0"/>
            </a:p>
          </p:txBody>
        </p:sp>
      </p:grpSp>
      <p:sp>
        <p:nvSpPr>
          <p:cNvPr id="143" name="Rectangular Callout 142"/>
          <p:cNvSpPr/>
          <p:nvPr/>
        </p:nvSpPr>
        <p:spPr>
          <a:xfrm>
            <a:off x="4114800" y="2286000"/>
            <a:ext cx="1600200" cy="905470"/>
          </a:xfrm>
          <a:prstGeom prst="wedgeRectCallout">
            <a:avLst>
              <a:gd name="adj1" fmla="val 28089"/>
              <a:gd name="adj2" fmla="val 1280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Monadic </a:t>
            </a:r>
            <a:r>
              <a:rPr lang="en-US" b="1" dirty="0" smtClean="0"/>
              <a:t>decomposition</a:t>
            </a:r>
            <a:endParaRPr lang="en-US" b="1" dirty="0"/>
          </a:p>
        </p:txBody>
      </p:sp>
      <p:sp>
        <p:nvSpPr>
          <p:cNvPr id="152" name="Cloud Callout 151"/>
          <p:cNvSpPr/>
          <p:nvPr/>
        </p:nvSpPr>
        <p:spPr>
          <a:xfrm>
            <a:off x="6172200" y="1905000"/>
            <a:ext cx="1676400" cy="746523"/>
          </a:xfrm>
          <a:prstGeom prst="cloudCallout">
            <a:avLst>
              <a:gd name="adj1" fmla="val -67787"/>
              <a:gd name="adj2" fmla="val 661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Powered by </a:t>
            </a:r>
            <a:r>
              <a:rPr lang="en-US" dirty="0" smtClean="0"/>
              <a:t>SMT</a:t>
            </a:r>
            <a:endParaRPr lang="en-US" dirty="0"/>
          </a:p>
        </p:txBody>
      </p:sp>
      <p:sp>
        <p:nvSpPr>
          <p:cNvPr id="153" name="Date Placeholder 15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154" name="Footer Placeholder 1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1371600" y="2438400"/>
            <a:ext cx="2176838" cy="1114425"/>
          </a:xfrm>
          <a:prstGeom prst="wedgeRoundRectCallout">
            <a:avLst>
              <a:gd name="adj1" fmla="val 52608"/>
              <a:gd name="adj2" fmla="val 8061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ultivariable transitions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p  q must</a:t>
            </a:r>
            <a:r>
              <a:rPr lang="en-US" dirty="0" smtClean="0"/>
              <a:t> be decomposed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D054C-9423-4D38-8BD8-0B69D4D753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3" grpId="0" animBg="1"/>
      <p:bldP spid="134" grpId="0" animBg="1"/>
      <p:bldP spid="138" grpId="0" animBg="1"/>
      <p:bldP spid="139" grpId="0" animBg="1"/>
      <p:bldP spid="143" grpId="0" animBg="1"/>
      <p:bldP spid="152" grpId="0" animBg="1"/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43400" y="4191000"/>
            <a:ext cx="34290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4191000"/>
            <a:ext cx="30480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 of a monadic formula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5943600" y="2819400"/>
            <a:ext cx="1861887" cy="708422"/>
          </a:xfrm>
          <a:prstGeom prst="wedgeEllipseCallout">
            <a:avLst>
              <a:gd name="adj1" fmla="val -84168"/>
              <a:gd name="adj2" fmla="val -7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Monadic width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 smtClean="0"/>
              <a:t>=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5" name="Up-Down Arrow 4"/>
          <p:cNvSpPr/>
          <p:nvPr/>
        </p:nvSpPr>
        <p:spPr>
          <a:xfrm>
            <a:off x="3470359" y="3516042"/>
            <a:ext cx="176213" cy="37861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D054C-9423-4D38-8BD8-0B69D4D753D0}" type="slidenum">
              <a:rPr lang="en-US" smtClean="0"/>
            </a:fld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562600" y="5029200"/>
            <a:ext cx="1600200" cy="438900"/>
          </a:xfrm>
          <a:prstGeom prst="wedgeEllipseCallout">
            <a:avLst>
              <a:gd name="adj1" fmla="val 647"/>
              <a:gd name="adj2" fmla="val -1212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Cartesian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2057400" y="4953000"/>
            <a:ext cx="1600200" cy="438900"/>
          </a:xfrm>
          <a:prstGeom prst="wedgeEllipseCallout">
            <a:avLst>
              <a:gd name="adj1" fmla="val 647"/>
              <a:gd name="adj2" fmla="val -1212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Cartesian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763000" cy="35814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Consider </a:t>
            </a:r>
            <a:r>
              <a:rPr lang="en-US" dirty="0"/>
              <a:t>i</a:t>
            </a:r>
            <a:r>
              <a:rPr lang="en-US" dirty="0" smtClean="0"/>
              <a:t>nteger linear arithmetic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/>
              <a:t>,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) =    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+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mod 2) &gt; 5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  ((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/>
              <a:t> &gt; 5) </a:t>
            </a:r>
            <a:r>
              <a:rPr lang="en-US" dirty="0" smtClean="0">
                <a:sym typeface="Symbol" panose="05050102010706020507" pitchFamily="18" charset="2"/>
              </a:rPr>
              <a:t> even(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))  ((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smtClean="0"/>
              <a:t>+ 1 </a:t>
            </a:r>
            <a:r>
              <a:rPr lang="en-US" dirty="0" smtClean="0">
                <a:sym typeface="Symbol" panose="05050102010706020507" pitchFamily="18" charset="2"/>
              </a:rPr>
              <a:t>&gt; </a:t>
            </a:r>
            <a:r>
              <a:rPr lang="en-US" dirty="0">
                <a:sym typeface="Symbol" panose="05050102010706020507" pitchFamily="18" charset="2"/>
              </a:rPr>
              <a:t>5</a:t>
            </a:r>
            <a:r>
              <a:rPr lang="en-US" dirty="0" smtClean="0">
                <a:sym typeface="Symbol" panose="05050102010706020507" pitchFamily="18" charset="2"/>
              </a:rPr>
              <a:t>)  odd(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))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  <p:bldP spid="5" grpId="0" animBg="1"/>
      <p:bldP spid="12" grpId="0" animBg="1"/>
      <p:bldP spid="1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 of a nonmonadic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9566"/>
            <a:ext cx="8228410" cy="3437603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Consider integer linear arithmetic</a:t>
            </a: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en-US" dirty="0"/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/>
              <a:t>,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) =                 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&lt;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 </a:t>
            </a:r>
            <a:r>
              <a:rPr lang="en-US" dirty="0">
                <a:sym typeface="Symbol" panose="05050102010706020507" pitchFamily="18" charset="2"/>
              </a:rPr>
              <a:t>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) 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>
                <a:sym typeface="Symbol" panose="05050102010706020507" pitchFamily="18" charset="2"/>
              </a:rPr>
              <a:t>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) 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D054C-9423-4D38-8BD8-0B69D4D753D0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4191000"/>
            <a:ext cx="205758" cy="393226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6172200" y="2895600"/>
            <a:ext cx="2412331" cy="1251262"/>
          </a:xfrm>
          <a:prstGeom prst="cloudCallout">
            <a:avLst>
              <a:gd name="adj1" fmla="val -36684"/>
              <a:gd name="adj2" fmla="val 752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</a:t>
            </a:r>
            <a:r>
              <a:rPr lang="en-US" b="1" dirty="0"/>
              <a:t>finite</a:t>
            </a:r>
            <a:r>
              <a:rPr lang="en-US" dirty="0"/>
              <a:t> decomposition exists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symbolic automata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i="1" dirty="0" smtClean="0"/>
              <a:t>monadic decomposition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D054C-9423-4D38-8BD8-0B69D4D753D0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5440" y="3616599"/>
            <a:ext cx="96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(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2442286" y="3557817"/>
            <a:ext cx="3140492" cy="580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i="1" dirty="0"/>
              <a:t>monadic decomposition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5650026" y="3616599"/>
            <a:ext cx="131036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="1" i="1" baseline="-25000" dirty="0">
                <a:sym typeface="Symbol" panose="05050102010706020507" pitchFamily="18" charset="2"/>
              </a:rPr>
              <a:t>MNF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400" dirty="0"/>
          </a:p>
        </p:txBody>
      </p:sp>
      <p:sp>
        <p:nvSpPr>
          <p:cNvPr id="11" name="Content Placeholder 2"/>
          <p:cNvSpPr txBox="1"/>
          <p:nvPr/>
        </p:nvSpPr>
        <p:spPr bwMode="auto">
          <a:xfrm>
            <a:off x="754857" y="2047194"/>
            <a:ext cx="8389144" cy="124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i="1" dirty="0"/>
              <a:t>Some terminology:</a:t>
            </a:r>
            <a:endParaRPr lang="en-US" sz="2100" i="1" dirty="0"/>
          </a:p>
          <a:p>
            <a:pPr marL="0" indent="0">
              <a:buNone/>
            </a:pPr>
            <a:r>
              <a:rPr lang="en-US" sz="2100" i="1" dirty="0"/>
              <a:t>  Unary formula </a:t>
            </a:r>
            <a:r>
              <a:rPr lang="en-US" sz="2100" dirty="0">
                <a:sym typeface="Symbol" panose="05050102010706020507" pitchFamily="18" charset="2"/>
              </a:rPr>
              <a:t> </a:t>
            </a:r>
            <a:r>
              <a:rPr lang="en-US" sz="2100" dirty="0"/>
              <a:t>formula with (at most) one free variable</a:t>
            </a:r>
            <a:endParaRPr lang="en-US" sz="2100" dirty="0"/>
          </a:p>
          <a:p>
            <a:pPr marL="0" indent="0">
              <a:buNone/>
            </a:pPr>
            <a:r>
              <a:rPr lang="en-US" sz="2100" i="1" dirty="0"/>
              <a:t>  </a:t>
            </a:r>
            <a:r>
              <a:rPr lang="en-US" sz="2100" b="1" i="1" dirty="0"/>
              <a:t>MNF</a:t>
            </a:r>
            <a:r>
              <a:rPr lang="en-US" sz="2100" dirty="0"/>
              <a:t> </a:t>
            </a:r>
            <a:r>
              <a:rPr lang="en-US" sz="2100" dirty="0">
                <a:sym typeface="Symbol" panose="05050102010706020507" pitchFamily="18" charset="2"/>
              </a:rPr>
              <a:t></a:t>
            </a:r>
            <a:r>
              <a:rPr lang="en-US" sz="2100" dirty="0"/>
              <a:t> </a:t>
            </a:r>
            <a:r>
              <a:rPr lang="en-US" sz="2100" b="1" i="1" dirty="0"/>
              <a:t>Monadic Normal Form </a:t>
            </a:r>
            <a:r>
              <a:rPr lang="en-US" sz="2100" dirty="0">
                <a:sym typeface="Symbol" panose="05050102010706020507" pitchFamily="18" charset="2"/>
              </a:rPr>
              <a:t> </a:t>
            </a:r>
            <a:r>
              <a:rPr lang="en-US" sz="2100" dirty="0"/>
              <a:t>Boolean combination of </a:t>
            </a:r>
            <a:r>
              <a:rPr lang="en-US" sz="2100" i="1" dirty="0"/>
              <a:t>unary </a:t>
            </a:r>
            <a:r>
              <a:rPr lang="en-US" sz="2100" dirty="0"/>
              <a:t>formulas </a:t>
            </a:r>
            <a:endParaRPr lang="en-US" sz="2100" dirty="0"/>
          </a:p>
        </p:txBody>
      </p:sp>
      <p:sp>
        <p:nvSpPr>
          <p:cNvPr id="14" name="Content Placeholder 2"/>
          <p:cNvSpPr txBox="1"/>
          <p:nvPr/>
        </p:nvSpPr>
        <p:spPr bwMode="auto">
          <a:xfrm>
            <a:off x="829192" y="4529898"/>
            <a:ext cx="5285858" cy="75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j"/>
            </a:pPr>
            <a:r>
              <a:rPr lang="en-US" sz="2100" dirty="0">
                <a:sym typeface="Symbol" panose="05050102010706020507" pitchFamily="18" charset="2"/>
              </a:rPr>
              <a:t>is </a:t>
            </a:r>
            <a:r>
              <a:rPr lang="en-US" sz="2100" b="1" i="1" dirty="0">
                <a:sym typeface="Symbol" panose="05050102010706020507" pitchFamily="18" charset="2"/>
              </a:rPr>
              <a:t>monadic</a:t>
            </a:r>
            <a:r>
              <a:rPr lang="en-US" sz="2100" dirty="0">
                <a:sym typeface="Symbol" panose="05050102010706020507" pitchFamily="18" charset="2"/>
              </a:rPr>
              <a:t> if  has an equivalent MNF </a:t>
            </a:r>
            <a:endParaRPr 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48640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to </a:t>
            </a:r>
            <a:r>
              <a:rPr lang="en-US" b="1" i="1" dirty="0" smtClean="0"/>
              <a:t>variable independence </a:t>
            </a:r>
            <a:r>
              <a:rPr lang="en-US" dirty="0" smtClean="0"/>
              <a:t>(Libkin 2003)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Formal definition of Monadic Decomposition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226469"/>
            <a:ext cx="7886699" cy="2890469"/>
          </a:xfrm>
        </p:spPr>
        <p:txBody>
          <a:bodyPr rtlCol="0">
            <a:normAutofit fontScale="62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smtClean="0"/>
              <a:t>Fix: </a:t>
            </a:r>
            <a:r>
              <a:rPr lang="en-US" dirty="0" smtClean="0"/>
              <a:t>Signature </a:t>
            </a:r>
            <a:r>
              <a:rPr lang="en-US" dirty="0" smtClean="0">
                <a:sym typeface="Symbol" panose="05050102010706020507" pitchFamily="18" charset="2"/>
              </a:rPr>
              <a:t>, </a:t>
            </a:r>
            <a:r>
              <a:rPr lang="en-US" dirty="0" err="1" smtClean="0">
                <a:sym typeface="Symbol" panose="05050102010706020507" pitchFamily="18" charset="2"/>
              </a:rPr>
              <a:t>r.e</a:t>
            </a:r>
            <a:r>
              <a:rPr lang="en-US" dirty="0" smtClean="0">
                <a:sym typeface="Symbol" panose="05050102010706020507" pitchFamily="18" charset="2"/>
              </a:rPr>
              <a:t>. </a:t>
            </a:r>
            <a:r>
              <a:rPr lang="en-US" dirty="0" smtClean="0"/>
              <a:t>fragment </a:t>
            </a:r>
            <a:r>
              <a:rPr lang="en-US" dirty="0" smtClean="0">
                <a:latin typeface="Lucida Calligraphy" pitchFamily="66" charset="0"/>
              </a:rPr>
              <a:t>F</a:t>
            </a:r>
            <a:r>
              <a:rPr lang="en-US" dirty="0" smtClean="0"/>
              <a:t> of </a:t>
            </a:r>
            <a:r>
              <a:rPr lang="en-US" dirty="0" smtClean="0">
                <a:sym typeface="Symbol" panose="05050102010706020507" pitchFamily="18" charset="2"/>
              </a:rPr>
              <a:t>-</a:t>
            </a:r>
            <a:r>
              <a:rPr lang="en-US" dirty="0" smtClean="0"/>
              <a:t>formulas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smtClean="0"/>
              <a:t>and </a:t>
            </a:r>
            <a:r>
              <a:rPr lang="en-US" dirty="0" err="1" smtClean="0"/>
              <a:t>r.e</a:t>
            </a:r>
            <a:r>
              <a:rPr lang="en-US" dirty="0" smtClean="0"/>
              <a:t>. </a:t>
            </a:r>
            <a:r>
              <a:rPr lang="en-US" dirty="0" smtClean="0">
                <a:sym typeface="Symbol" panose="05050102010706020507" pitchFamily="18" charset="2"/>
              </a:rPr>
              <a:t>-</a:t>
            </a:r>
            <a:r>
              <a:rPr lang="en-US" dirty="0" smtClean="0"/>
              <a:t>structure </a:t>
            </a:r>
            <a:r>
              <a:rPr lang="en-US" b="1" dirty="0" smtClean="0"/>
              <a:t>M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Assumptions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about</a:t>
            </a:r>
            <a:r>
              <a:rPr lang="en-US" dirty="0" err="1" smtClean="0">
                <a:latin typeface="Lucida Calligraphy" pitchFamily="66" charset="0"/>
              </a:rPr>
              <a:t>F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: </a:t>
            </a:r>
            <a:endParaRPr lang="en-US" dirty="0"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Closed under Boolean operations</a:t>
            </a:r>
            <a:r>
              <a:rPr lang="en-US" dirty="0" smtClean="0">
                <a:sym typeface="Wingdings" panose="05000000000000000000" pitchFamily="2" charset="2"/>
              </a:rPr>
              <a:t>:   </a:t>
            </a:r>
            <a:r>
              <a:rPr lang="en-US" dirty="0" smtClean="0">
                <a:sym typeface="Symbol" panose="05050102010706020507" pitchFamily="18" charset="2"/>
              </a:rPr>
              <a:t>, 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∈ </a:t>
            </a:r>
            <a:r>
              <a:rPr lang="en-US" dirty="0" smtClean="0">
                <a:latin typeface="Lucida Calligraphy" pitchFamily="66" charset="0"/>
              </a:rPr>
              <a:t>F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>
                <a:sym typeface="Wingdings" panose="05000000000000000000" pitchFamily="2" charset="2"/>
              </a:rPr>
              <a:t>   </a:t>
            </a:r>
            <a:r>
              <a:rPr lang="en-US" dirty="0" smtClean="0">
                <a:sym typeface="Symbol" panose="05050102010706020507" pitchFamily="18" charset="2"/>
              </a:rPr>
              <a:t>, ,</a:t>
            </a:r>
            <a:r>
              <a:rPr lang="en-US" dirty="0">
                <a:sym typeface="Symbol" panose="05050102010706020507" pitchFamily="18" charset="2"/>
              </a:rPr>
              <a:t> 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∈ </a:t>
            </a:r>
            <a:r>
              <a:rPr lang="en-US" dirty="0" smtClean="0">
                <a:latin typeface="Lucida Calligraphy" pitchFamily="66" charset="0"/>
              </a:rPr>
              <a:t>F</a:t>
            </a:r>
            <a:r>
              <a:rPr lang="en-US" dirty="0" smtClean="0"/>
              <a:t> 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Closed under value substitutions</a:t>
            </a:r>
            <a:r>
              <a:rPr lang="en-US" dirty="0" smtClean="0">
                <a:sym typeface="Wingdings" panose="05000000000000000000" pitchFamily="2" charset="2"/>
              </a:rPr>
              <a:t>:   </a:t>
            </a:r>
            <a:r>
              <a:rPr lang="en-US" dirty="0" smtClean="0">
                <a:sym typeface="Symbol" panose="05050102010706020507" pitchFamily="18" charset="2"/>
              </a:rPr>
              <a:t>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∈ </a:t>
            </a:r>
            <a:r>
              <a:rPr lang="en-US" dirty="0" smtClean="0">
                <a:latin typeface="Lucida Calligraphy" pitchFamily="66" charset="0"/>
              </a:rPr>
              <a:t>F, 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/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∈ </a:t>
            </a:r>
            <a:r>
              <a:rPr lang="en-US" b="1" dirty="0"/>
              <a:t>M</a:t>
            </a:r>
            <a:r>
              <a:rPr lang="en-US" dirty="0" smtClean="0">
                <a:latin typeface="Lucida Calligraphy" pitchFamily="66" charset="0"/>
              </a:rPr>
              <a:t>   </a:t>
            </a:r>
            <a:r>
              <a:rPr lang="en-US" dirty="0" smtClean="0">
                <a:sym typeface="Symbol" panose="05050102010706020507" pitchFamily="18" charset="2"/>
              </a:rPr>
              <a:t> 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[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/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]</a:t>
            </a:r>
            <a:r>
              <a:rPr lang="en-US" dirty="0" smtClean="0"/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∈ </a:t>
            </a:r>
            <a:r>
              <a:rPr lang="en-US" dirty="0">
                <a:latin typeface="Lucida Calligraphy" pitchFamily="66" charset="0"/>
              </a:rPr>
              <a:t>F</a:t>
            </a:r>
            <a:r>
              <a:rPr lang="en-US" dirty="0" smtClean="0"/>
              <a:t>  </a:t>
            </a:r>
            <a:endParaRPr lang="en-US" dirty="0" smtClean="0"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Decidable</a:t>
            </a:r>
            <a:r>
              <a:rPr lang="en-US" dirty="0" smtClean="0">
                <a:sym typeface="Wingdings" panose="05000000000000000000" pitchFamily="2" charset="2"/>
              </a:rPr>
              <a:t>:  </a:t>
            </a:r>
            <a:r>
              <a:rPr lang="en-US" b="1" dirty="0" smtClean="0"/>
              <a:t>M</a:t>
            </a:r>
            <a:r>
              <a:rPr lang="en-US" dirty="0" smtClean="0"/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⊧ ∃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 (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) is decidable </a:t>
            </a:r>
            <a:r>
              <a:rPr lang="en-US" dirty="0">
                <a:sym typeface="Symbol" panose="05050102010706020507" pitchFamily="18" charset="2"/>
              </a:rPr>
              <a:t>for (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)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∈ </a:t>
            </a:r>
            <a:r>
              <a:rPr lang="en-US" dirty="0">
                <a:latin typeface="Lucida Calligraphy" pitchFamily="66" charset="0"/>
              </a:rPr>
              <a:t>F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smtClean="0"/>
              <a:t>Main two questions</a:t>
            </a:r>
            <a:r>
              <a:rPr lang="en-US" dirty="0" smtClean="0"/>
              <a:t>:</a:t>
            </a:r>
            <a:endParaRPr lang="en-US" b="1" dirty="0"/>
          </a:p>
          <a:p>
            <a:pPr marL="386080" indent="-386080" fontAlgn="auto">
              <a:spcAft>
                <a:spcPts val="0"/>
              </a:spcAft>
              <a:buFont typeface="Arial" panose="020B0604020202090204" pitchFamily="34" charset="0"/>
              <a:buAutoNum type="arabicParenR"/>
              <a:defRPr/>
            </a:pPr>
            <a:r>
              <a:rPr lang="en-US" i="1" dirty="0" smtClean="0"/>
              <a:t>Decide if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en-US" i="1" dirty="0" smtClean="0"/>
              <a:t> is monadic, i.e., does </a:t>
            </a:r>
            <a:r>
              <a:rPr lang="en-US" dirty="0" smtClean="0">
                <a:sym typeface="Symbol" panose="05050102010706020507" pitchFamily="18" charset="2"/>
              </a:rPr>
              <a:t></a:t>
            </a:r>
            <a:r>
              <a:rPr lang="en-US" i="1" dirty="0" smtClean="0">
                <a:sym typeface="Symbol" panose="05050102010706020507" pitchFamily="18" charset="2"/>
              </a:rPr>
              <a:t> have a MNF in </a:t>
            </a:r>
            <a:r>
              <a:rPr lang="en-US" b="1" dirty="0" smtClean="0"/>
              <a:t>M</a:t>
            </a:r>
            <a:r>
              <a:rPr lang="en-US" dirty="0" smtClean="0">
                <a:sym typeface="Symbol" panose="05050102010706020507" pitchFamily="18" charset="2"/>
              </a:rPr>
              <a:t>?</a:t>
            </a:r>
            <a:r>
              <a:rPr lang="en-US" dirty="0" smtClean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i="1" dirty="0" smtClean="0">
                <a:sym typeface="Wingdings" panose="05000000000000000000" pitchFamily="2" charset="2"/>
              </a:rPr>
              <a:t>2)    </a:t>
            </a:r>
            <a:r>
              <a:rPr lang="en-US" i="1" dirty="0" smtClean="0">
                <a:sym typeface="Wingdings" panose="05000000000000000000" pitchFamily="2" charset="2"/>
              </a:rPr>
              <a:t>Assume </a:t>
            </a:r>
            <a:r>
              <a:rPr lang="en-US" dirty="0" smtClean="0">
                <a:sym typeface="Symbol" panose="05050102010706020507" pitchFamily="18" charset="2"/>
              </a:rPr>
              <a:t> </a:t>
            </a:r>
            <a:r>
              <a:rPr lang="en-US" i="1" dirty="0" smtClean="0">
                <a:sym typeface="Wingdings" panose="05000000000000000000" pitchFamily="2" charset="2"/>
              </a:rPr>
              <a:t>is monadic, construct a </a:t>
            </a:r>
            <a:r>
              <a:rPr lang="en-US" b="1" i="1" dirty="0" smtClean="0">
                <a:sym typeface="Wingdings" panose="05000000000000000000" pitchFamily="2" charset="2"/>
              </a:rPr>
              <a:t>MNF of </a:t>
            </a:r>
            <a:r>
              <a:rPr lang="en-US" b="1" dirty="0" smtClean="0">
                <a:sym typeface="Symbol" panose="05050102010706020507" pitchFamily="18" charset="2"/>
              </a:rPr>
              <a:t>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using a </a:t>
            </a:r>
            <a:r>
              <a:rPr lang="en-US" b="1" i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solver for </a:t>
            </a:r>
            <a:r>
              <a:rPr lang="en-US" b="1" dirty="0">
                <a:solidFill>
                  <a:schemeClr val="accent5"/>
                </a:solidFill>
                <a:latin typeface="Lucida Calligraphy" pitchFamily="66" charset="0"/>
              </a:rPr>
              <a:t>F</a:t>
            </a:r>
            <a:endParaRPr lang="en-US" b="1" i="1" dirty="0" smtClean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b="1" i="1" dirty="0" smtClean="0">
              <a:sym typeface="Wingdings" panose="05000000000000000000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1295400" y="1752600"/>
            <a:ext cx="1981200" cy="372666"/>
          </a:xfrm>
          <a:prstGeom prst="wedgeRoundRectCallout">
            <a:avLst>
              <a:gd name="adj1" fmla="val -2191"/>
              <a:gd name="adj2" fmla="val 6861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 &lt;, = , +, -, </a:t>
            </a:r>
            <a:r>
              <a:rPr lang="en-US" dirty="0" err="1" smtClean="0"/>
              <a:t>mod</a:t>
            </a:r>
            <a:r>
              <a:rPr lang="en-US" i="1" dirty="0" err="1" smtClean="0"/>
              <a:t>k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651964" y="1752600"/>
            <a:ext cx="1148635" cy="372666"/>
          </a:xfrm>
          <a:prstGeom prst="wedgeRoundRectCallout">
            <a:avLst>
              <a:gd name="adj1" fmla="val -22304"/>
              <a:gd name="adj2" fmla="val 8762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Q.F.L.A.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620000" y="1828800"/>
            <a:ext cx="530885" cy="296466"/>
          </a:xfrm>
          <a:prstGeom prst="wedgeRoundRectCallout">
            <a:avLst>
              <a:gd name="adj1" fmla="val -22304"/>
              <a:gd name="adj2" fmla="val 8762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Symbol" panose="05050102010706020507" pitchFamily="18" charset="2"/>
              </a:rPr>
              <a:t>Z</a:t>
            </a:r>
            <a:endParaRPr lang="en-US" b="1" dirty="0">
              <a:latin typeface="Symbol" panose="05050102010706020507" pitchFamily="18" charset="2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09600" y="5257800"/>
            <a:ext cx="1781908" cy="228600"/>
          </a:xfrm>
          <a:prstGeom prst="wedgeRoundRectCallout">
            <a:avLst>
              <a:gd name="adj1" fmla="val 31548"/>
              <a:gd name="adj2" fmla="val -1951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</a:t>
            </a:r>
            <a:r>
              <a:rPr lang="en-US" dirty="0"/>
              <a:t>+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</a:t>
            </a:r>
            <a:r>
              <a:rPr lang="en-US" dirty="0" smtClean="0"/>
              <a:t>mod2</a:t>
            </a:r>
            <a:r>
              <a:rPr lang="en-US" dirty="0"/>
              <a:t>) &gt;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819400" y="5257800"/>
            <a:ext cx="4208583" cy="228512"/>
          </a:xfrm>
          <a:prstGeom prst="wedgeRoundRectCallout">
            <a:avLst>
              <a:gd name="adj1" fmla="val 3482"/>
              <a:gd name="adj2" fmla="val -20421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/>
              <a:t>5 </a:t>
            </a:r>
            <a:r>
              <a:rPr lang="en-US" dirty="0">
                <a:sym typeface="Symbol" panose="05050102010706020507" pitchFamily="18" charset="2"/>
              </a:rPr>
              <a:t>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</a:t>
            </a:r>
            <a:r>
              <a:rPr lang="en-US" dirty="0" smtClean="0"/>
              <a:t>mod2 = 0</a:t>
            </a:r>
            <a:r>
              <a:rPr lang="en-US" dirty="0" smtClean="0">
                <a:sym typeface="Symbol" panose="05050102010706020507" pitchFamily="18" charset="2"/>
              </a:rPr>
              <a:t>)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&gt; </a:t>
            </a:r>
            <a:r>
              <a:rPr lang="en-US" dirty="0" smtClean="0">
                <a:sym typeface="Symbol" panose="05050102010706020507" pitchFamily="18" charset="2"/>
              </a:rPr>
              <a:t>4 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</a:t>
            </a:r>
            <a:r>
              <a:rPr lang="en-US" dirty="0" smtClean="0"/>
              <a:t>mod2 = 1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D054C-9423-4D38-8BD8-0B69D4D753D0}" type="slidenum">
              <a:rPr lang="en-US" smtClean="0"/>
            </a:fld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7384814" y="5257888"/>
            <a:ext cx="944330" cy="255848"/>
          </a:xfrm>
          <a:prstGeom prst="wedgeRoundRectCallout">
            <a:avLst>
              <a:gd name="adj1" fmla="val -86945"/>
              <a:gd name="adj2" fmla="val -17538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Z3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8340014" cy="994172"/>
          </a:xfrm>
        </p:spPr>
        <p:txBody>
          <a:bodyPr/>
          <a:lstStyle/>
          <a:p>
            <a:pPr eaLnBrk="1" hangingPunct="1"/>
            <a:r>
              <a:rPr lang="en-US" dirty="0" smtClean="0"/>
              <a:t>Monadic Decomposition algorithm (intuition)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30" y="2060094"/>
            <a:ext cx="5230592" cy="4035905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dirty="0">
                <a:sym typeface="Symbol" panose="05050102010706020507" pitchFamily="18" charset="2"/>
              </a:rPr>
              <a:t>Ex: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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 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&amp;(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-1)=0 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&amp;(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%7)0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400" b="1" dirty="0"/>
              <a:t>Intuition</a:t>
            </a:r>
            <a:r>
              <a:rPr lang="en-US" sz="2400" dirty="0"/>
              <a:t>:</a:t>
            </a:r>
            <a:endParaRPr lang="en-US" sz="2400" dirty="0"/>
          </a:p>
          <a:p>
            <a:pPr marL="557530" indent="-55753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Mark 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dirty="0" err="1" smtClean="0">
                <a:sym typeface="Symbol" panose="05050102010706020507" pitchFamily="18" charset="2"/>
              </a:rPr>
              <a:t>s.t.</a:t>
            </a:r>
            <a:r>
              <a:rPr lang="en-US" dirty="0" smtClean="0">
                <a:sym typeface="Symbol" panose="05050102010706020507" pitchFamily="18" charset="2"/>
              </a:rPr>
              <a:t> 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holds</a:t>
            </a:r>
            <a:endParaRPr lang="en-US" dirty="0" smtClean="0"/>
          </a:p>
          <a:p>
            <a:pPr marL="557530" indent="-55753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Define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((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 (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equiv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classes: [1]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[2]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[4]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endPara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57530" indent="-55753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C</a:t>
            </a:r>
            <a:r>
              <a:rPr lang="en-US" dirty="0" smtClean="0"/>
              <a:t>onstruct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s.t.</a:t>
            </a:r>
            <a:r>
              <a:rPr lang="en-US" dirty="0" err="1" smtClean="0">
                <a:sym typeface="Symbol" panose="05050102010706020507" pitchFamily="18" charset="2"/>
              </a:rPr>
              <a:t>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)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 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= 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= 0)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530" indent="-55753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Final decomposition is:</a:t>
            </a:r>
            <a:br>
              <a:rPr lang="en-US" dirty="0" smtClean="0"/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,1) 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(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,2) 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(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,4) </a:t>
            </a:r>
            <a:endParaRPr lang="en-US" dirty="0" smtClean="0"/>
          </a:p>
        </p:txBody>
      </p:sp>
      <p:sp>
        <p:nvSpPr>
          <p:cNvPr id="18" name="Date Placeholder 1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15278" y="2660282"/>
          <a:ext cx="3445670" cy="307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</a:tblGrid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121984" y="2655739"/>
          <a:ext cx="3445670" cy="307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</a:tblGrid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105400" y="2667000"/>
          <a:ext cx="3445670" cy="307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  <a:gridCol w="344567"/>
              </a:tblGrid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6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bg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 smtClean="0"/>
                    </a:p>
                  </a:txBody>
                  <a:tcPr marL="68574" marR="68574" marT="34283" marB="342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2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</a:t>
                      </a:r>
                      <a:endParaRPr lang="en-US" sz="1400" dirty="0"/>
                    </a:p>
                  </a:txBody>
                  <a:tcPr marL="68574" marR="68574" marT="34283" marB="34283">
                    <a:solidFill>
                      <a:schemeClr val="accent1"/>
                    </a:solidFill>
                  </a:tcPr>
                </a:tc>
              </a:tr>
              <a:tr h="30730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74" marR="68574" marT="34283" marB="34283"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331853" y="5457985"/>
            <a:ext cx="3456008" cy="0"/>
          </a:xfrm>
          <a:prstGeom prst="straightConnector1">
            <a:avLst/>
          </a:prstGeom>
          <a:ln w="38100">
            <a:headEnd w="sm" len="sm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8747755" y="5307966"/>
            <a:ext cx="38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4923645" y="2349381"/>
            <a:ext cx="416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12815" y="2700811"/>
            <a:ext cx="18235" cy="2952437"/>
          </a:xfrm>
          <a:prstGeom prst="straightConnector1">
            <a:avLst/>
          </a:prstGeom>
          <a:ln w="50800">
            <a:headEnd w="sm" len="sm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67657" y="5124224"/>
            <a:ext cx="532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67657" y="4822252"/>
            <a:ext cx="70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34696" y="4227386"/>
            <a:ext cx="66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D054C-9423-4D38-8BD8-0B69D4D753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decomposition algorithm (CAV’14)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2021"/>
          </a:xfrm>
        </p:spPr>
        <p:txBody>
          <a:bodyPr/>
          <a:lstStyle/>
          <a:p>
            <a:r>
              <a:rPr lang="en-US" dirty="0" smtClean="0"/>
              <a:t>Avoids DNF and full exploration of </a:t>
            </a:r>
            <a:r>
              <a:rPr lang="en-US" i="1" dirty="0" smtClean="0"/>
              <a:t>X</a:t>
            </a:r>
            <a:r>
              <a:rPr lang="en-US" i="1" baseline="-25000" dirty="0" smtClean="0"/>
              <a:t>~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baseline="-25000" dirty="0" smtClean="0"/>
              <a:t>~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D054C-9423-4D38-8BD8-0B69D4D753D0}" type="slidenum">
              <a:rPr lang="en-US" smtClean="0"/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21617" y="2806507"/>
            <a:ext cx="8366760" cy="2545118"/>
            <a:chOff x="661182" y="3021377"/>
            <a:chExt cx="11155680" cy="339349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7383" y="3021377"/>
              <a:ext cx="10540749" cy="328145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61182" y="5458265"/>
              <a:ext cx="11155680" cy="956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1617" y="4748616"/>
            <a:ext cx="803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Theorem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i="1" dirty="0"/>
              <a:t>If </a:t>
            </a:r>
            <a:r>
              <a:rPr lang="en-US" sz="2400" i="1" dirty="0">
                <a:sym typeface="Symbol" panose="05050102010706020507" pitchFamily="18" charset="2"/>
              </a:rPr>
              <a:t> is monadic then </a:t>
            </a:r>
            <a:r>
              <a:rPr lang="en-US" sz="2400" i="1" dirty="0" err="1">
                <a:sym typeface="Symbol" panose="05050102010706020507" pitchFamily="18" charset="2"/>
              </a:rPr>
              <a:t>mondec</a:t>
            </a:r>
            <a:r>
              <a:rPr lang="en-US" sz="2400" i="1" dirty="0">
                <a:sym typeface="Symbol" panose="05050102010706020507" pitchFamily="18" charset="2"/>
              </a:rPr>
              <a:t>() is in MNF and equivalent to .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2057400" cy="2286000"/>
          </a:xfrm>
        </p:spPr>
        <p:txBody>
          <a:bodyPr/>
          <a:lstStyle/>
          <a:p>
            <a:r>
              <a:rPr lang="en-US" dirty="0" err="1" smtClean="0"/>
              <a:t>mondec</a:t>
            </a:r>
            <a:br>
              <a:rPr lang="en-US" dirty="0" smtClean="0"/>
            </a:br>
            <a:r>
              <a:rPr lang="en-US" dirty="0" err="1" smtClean="0"/>
              <a:t>impl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(z3py)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52400"/>
            <a:ext cx="6248400" cy="62107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Ink 7"/>
              <p14:cNvContentPartPr/>
              <p14:nvPr/>
            </p14:nvContentPartPr>
            <p14:xfrm>
              <a:off x="2407680" y="3977640"/>
              <a:ext cx="6126840" cy="1375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3"/>
            </p:blipFill>
            <p:spPr>
              <a:xfrm>
                <a:off x="2407680" y="3977640"/>
                <a:ext cx="6126840" cy="137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experiments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D054C-9423-4D38-8BD8-0B69D4D753D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608" y="2125266"/>
            <a:ext cx="8286809" cy="2909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Remarks about </a:t>
            </a:r>
            <a:r>
              <a:rPr lang="en-US" dirty="0" smtClean="0"/>
              <a:t>monadic </a:t>
            </a:r>
            <a:r>
              <a:rPr lang="en-US" dirty="0"/>
              <a:t>decomposition </a:t>
            </a:r>
            <a:endParaRPr 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When can we </a:t>
            </a:r>
            <a:r>
              <a:rPr lang="en-US" b="1" i="1" dirty="0"/>
              <a:t>decide</a:t>
            </a:r>
            <a:r>
              <a:rPr lang="en-US" dirty="0"/>
              <a:t> if 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en-US" dirty="0"/>
              <a:t> is monadic?</a:t>
            </a:r>
            <a:endParaRPr lang="en-US" dirty="0"/>
          </a:p>
          <a:p>
            <a:pPr eaLnBrk="1" hangingPunct="1"/>
            <a:r>
              <a:rPr lang="en-US" dirty="0" smtClean="0"/>
              <a:t>General case: </a:t>
            </a:r>
            <a:r>
              <a:rPr lang="en-US" b="1" dirty="0" smtClean="0"/>
              <a:t>undecidable </a:t>
            </a:r>
            <a:endParaRPr lang="en-US" b="1" dirty="0" smtClean="0"/>
          </a:p>
          <a:p>
            <a:pPr lvl="1"/>
            <a:r>
              <a:rPr lang="en-US" dirty="0" smtClean="0"/>
              <a:t>follows from undecidability of variable-independence</a:t>
            </a:r>
            <a:r>
              <a:rPr lang="en-US" b="1" dirty="0" smtClean="0"/>
              <a:t> (Libkin 03)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/>
            <a:r>
              <a:rPr lang="en-US" dirty="0" smtClean="0"/>
              <a:t>Decidable cases: </a:t>
            </a:r>
            <a:endParaRPr lang="en-US" dirty="0" smtClean="0"/>
          </a:p>
          <a:p>
            <a:pPr lvl="1" eaLnBrk="1" hangingPunct="1"/>
            <a:r>
              <a:rPr lang="en-US" dirty="0" smtClean="0"/>
              <a:t>Integer Linear arithmetic.</a:t>
            </a:r>
            <a:endParaRPr lang="en-US" dirty="0" smtClean="0"/>
          </a:p>
          <a:p>
            <a:pPr lvl="1" eaLnBrk="1" hangingPunct="1"/>
            <a:r>
              <a:rPr lang="en-US" dirty="0" smtClean="0"/>
              <a:t>Algebraic real arithmetic with addition and multiplication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EUF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Potential applications (other than Symbolic Automata/Transducers):</a:t>
            </a:r>
            <a:endParaRPr lang="en-US" dirty="0" smtClean="0"/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heorem proving</a:t>
            </a:r>
            <a:endParaRPr lang="en-US" dirty="0" smtClean="0"/>
          </a:p>
          <a:p>
            <a:pPr eaLnBrk="1" hangingPunct="1"/>
            <a:r>
              <a:rPr lang="en-US" dirty="0" smtClean="0"/>
              <a:t>program analysis</a:t>
            </a:r>
            <a:endParaRPr lang="en-US" dirty="0" smtClean="0"/>
          </a:p>
          <a:p>
            <a:pPr eaLnBrk="1" hangingPunct="1"/>
            <a:r>
              <a:rPr lang="en-US" dirty="0" smtClean="0"/>
              <a:t>program synthesis</a:t>
            </a:r>
            <a:endParaRPr lang="en-US" dirty="0" smtClean="0"/>
          </a:p>
          <a:p>
            <a:pPr eaLnBrk="1" hangingPunct="1"/>
            <a:r>
              <a:rPr lang="en-US" dirty="0" smtClean="0"/>
              <a:t>optimization problems</a:t>
            </a:r>
            <a:endParaRPr lang="en-US" dirty="0" smtClean="0"/>
          </a:p>
          <a:p>
            <a:pPr eaLnBrk="1" hangingPunct="1"/>
            <a:r>
              <a:rPr lang="en-US" dirty="0" smtClean="0"/>
              <a:t>database 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D054C-9423-4D38-8BD8-0B69D4D753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1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sFAs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symbolic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finite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automaton or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sFA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properties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algorithms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sM2L-str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key difference to M2L-str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translation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sFAs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Cartesian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Product of Effective Boolean Algebras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Part 2 </a:t>
            </a:r>
            <a:r>
              <a:rPr lang="en-US" dirty="0" smtClean="0">
                <a:sym typeface="Symbol" panose="05050102010706020507" pitchFamily="18" charset="2"/>
              </a:rPr>
              <a:t>(Extensions)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output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Symbolic finite transducer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lookahead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lookahead elimination via Monadic  Decomposition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1"/>
            <a:r>
              <a:rPr lang="en-US" b="1" dirty="0" smtClean="0"/>
              <a:t>tree automata</a:t>
            </a:r>
            <a:endParaRPr lang="en-US" b="1" i="1" dirty="0" smtClean="0"/>
          </a:p>
          <a:p>
            <a:pPr lvl="2"/>
            <a:r>
              <a:rPr lang="en-US" b="1" i="1" dirty="0" smtClean="0">
                <a:sym typeface="Symbol" panose="05050102010706020507" pitchFamily="18" charset="2"/>
              </a:rPr>
              <a:t>Minimization</a:t>
            </a:r>
            <a:endParaRPr lang="en-US" b="1" dirty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code generation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sequential code gen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parallel code gen</a:t>
            </a:r>
            <a:endParaRPr lang="en-US" dirty="0">
              <a:solidFill>
                <a:schemeClr val="bg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78FEE-B6A3-4F8F-9AAC-10B9D427F7C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symbolic </a:t>
            </a:r>
            <a:r>
              <a:rPr lang="en-US" b="1" dirty="0"/>
              <a:t>t</a:t>
            </a:r>
            <a:r>
              <a:rPr lang="en-US" b="1" dirty="0" smtClean="0"/>
              <a:t>ree</a:t>
            </a:r>
            <a:r>
              <a:rPr lang="en-US" dirty="0" smtClean="0"/>
              <a:t> automata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are common input/output data structures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query, type-checking, etc…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Language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translators (from parse tree to parse tree)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Compilers</a:t>
            </a:r>
            <a:r>
              <a:rPr lang="en-US" dirty="0" smtClean="0"/>
              <a:t>/optimizers </a:t>
            </a:r>
            <a:r>
              <a:rPr lang="en-US" dirty="0"/>
              <a:t>(from parse tree to parse tree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Tree manipulating programs: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</a:t>
            </a:r>
            <a:r>
              <a:rPr lang="en-US" dirty="0" smtClean="0"/>
              <a:t>algorithms,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ontologies</a:t>
            </a:r>
            <a:r>
              <a:rPr lang="en-US" dirty="0" smtClean="0"/>
              <a:t>, etc…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Augmented Reality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1"/>
            </a:endParaRP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www.rise4fun.com/Fast/tutorial/guide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IMS, Singapore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48210" y="261259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q</a:t>
            </a:r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4022" y="2612596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3366FF"/>
                </a:solidFill>
                <a:cs typeface="Aldhabi" panose="01000000000000000000" pitchFamily="2" charset="-78"/>
              </a:rPr>
              <a:t>Φ</a:t>
            </a:r>
            <a:r>
              <a:rPr lang="en-US" sz="2800" dirty="0">
                <a:solidFill>
                  <a:srgbClr val="000000"/>
                </a:solidFill>
                <a:cs typeface="Aldhabi" panose="01000000000000000000" pitchFamily="2" charset="-78"/>
              </a:rPr>
              <a:t>(x)</a:t>
            </a:r>
            <a:r>
              <a:rPr lang="en-US" sz="2800" dirty="0">
                <a:sym typeface="Wingdings" panose="05000000000000000000" pitchFamily="2" charset="2"/>
              </a:rPr>
              <a:t>(</a:t>
            </a: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q</a:t>
            </a:r>
            <a:r>
              <a:rPr lang="en-US" sz="2800" baseline="-25000" dirty="0">
                <a:solidFill>
                  <a:schemeClr val="accent1"/>
                </a:solidFill>
                <a:sym typeface="Wingdings" panose="05000000000000000000" pitchFamily="2" charset="2"/>
              </a:rPr>
              <a:t>1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q</a:t>
            </a:r>
            <a:r>
              <a:rPr lang="en-US" sz="2800" baseline="-25000" dirty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r>
              <a:rPr lang="en-US" sz="2800" dirty="0">
                <a:sym typeface="Wingdings" panose="05000000000000000000" pitchFamily="2" charset="2"/>
              </a:rPr>
              <a:t>)       </a:t>
            </a:r>
            <a:endParaRPr lang="en-US" sz="2800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Symbolic bottom-up tree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5843" y="3654932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116409" y="3933763"/>
            <a:ext cx="266700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2611709" y="3926389"/>
            <a:ext cx="234366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 bwMode="auto">
          <a:xfrm>
            <a:off x="1524002" y="4225559"/>
            <a:ext cx="882879" cy="502894"/>
          </a:xfrm>
          <a:prstGeom prst="triangl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/>
            <a:endParaRPr lang="en-US" baseline="-25000" dirty="0"/>
          </a:p>
        </p:txBody>
      </p:sp>
      <p:sp>
        <p:nvSpPr>
          <p:cNvPr id="40" name="Isosceles Triangle 39"/>
          <p:cNvSpPr/>
          <p:nvPr/>
        </p:nvSpPr>
        <p:spPr bwMode="auto">
          <a:xfrm>
            <a:off x="2514602" y="4225559"/>
            <a:ext cx="882879" cy="50289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1E4-F064-4601-B143-0B7D060B57BD}" type="slidenum">
              <a:rPr lang="en-US" smtClean="0"/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165000" y="4319640"/>
            <a:ext cx="644306" cy="1204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76361" y="4308353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2</a:t>
            </a:r>
            <a:endParaRPr lang="en-US" sz="20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781057" y="4319639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1</a:t>
            </a:r>
            <a:endParaRPr lang="en-US" sz="2000" baseline="-25000" dirty="0"/>
          </a:p>
        </p:txBody>
      </p:sp>
      <p:sp>
        <p:nvSpPr>
          <p:cNvPr id="56" name="Right Arrow 55"/>
          <p:cNvSpPr/>
          <p:nvPr/>
        </p:nvSpPr>
        <p:spPr>
          <a:xfrm>
            <a:off x="4166521" y="2835953"/>
            <a:ext cx="644306" cy="1204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604565" y="3940839"/>
            <a:ext cx="41581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q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54098" y="3943551"/>
            <a:ext cx="41581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q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35265" y="5128271"/>
            <a:ext cx="77008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a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⊨ </a:t>
            </a:r>
            <a:r>
              <a:rPr lang="el-GR" dirty="0" smtClean="0">
                <a:solidFill>
                  <a:srgbClr val="3366FF"/>
                </a:solidFill>
                <a:cs typeface="Aldhabi" panose="01000000000000000000" pitchFamily="2" charset="-78"/>
              </a:rPr>
              <a:t>Φ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17442" y="3641248"/>
            <a:ext cx="26674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5748008" y="3920079"/>
            <a:ext cx="266700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 bwMode="auto">
          <a:xfrm>
            <a:off x="6243308" y="3912705"/>
            <a:ext cx="234366" cy="2044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Isosceles Triangle 67"/>
          <p:cNvSpPr/>
          <p:nvPr/>
        </p:nvSpPr>
        <p:spPr bwMode="auto">
          <a:xfrm>
            <a:off x="5155601" y="4211875"/>
            <a:ext cx="882879" cy="502894"/>
          </a:xfrm>
          <a:prstGeom prst="triangl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/>
            <a:endParaRPr lang="en-US" baseline="-25000" dirty="0"/>
          </a:p>
        </p:txBody>
      </p:sp>
      <p:sp>
        <p:nvSpPr>
          <p:cNvPr id="69" name="Isosceles Triangle 68"/>
          <p:cNvSpPr/>
          <p:nvPr/>
        </p:nvSpPr>
        <p:spPr bwMode="auto">
          <a:xfrm>
            <a:off x="6146201" y="4211875"/>
            <a:ext cx="882879" cy="50289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07960" y="4294669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2</a:t>
            </a:r>
            <a:endParaRPr lang="en-US" sz="2000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5412656" y="4305955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1</a:t>
            </a:r>
            <a:endParaRPr lang="en-US" sz="20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5750221" y="3459419"/>
            <a:ext cx="3308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q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30,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IMS, Singapore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 animBg="1"/>
      <p:bldP spid="40" grpId="0" animBg="1"/>
      <p:bldP spid="6" grpId="0" animBg="1"/>
      <p:bldP spid="19" grpId="0"/>
      <p:bldP spid="42" grpId="0"/>
      <p:bldP spid="55" grpId="0"/>
      <p:bldP spid="57" grpId="0"/>
      <p:bldP spid="62" grpId="0"/>
      <p:bldP spid="65" grpId="0"/>
      <p:bldP spid="68" grpId="0" animBg="1"/>
      <p:bldP spid="69" grpId="0" animBg="1"/>
      <p:bldP spid="70" grpId="0"/>
      <p:bldP spid="71" grpId="0"/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none" lIns="0" tIns="0" rIns="0" bIns="0" numCol="1" spcCol="0" rtlCol="0" fromWordArt="0" anchor="ctr" anchorCtr="0" forceAA="0" compatLnSpc="1">
        <a:noAutofit/>
      </a:bodyPr>
      <a:lstStyle>
        <a:defPPr algn="ctr">
          <a:defRPr sz="28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5400"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29675</Words>
  <Application>WPS Presentation</Application>
  <PresentationFormat>On-screen Show (4:3)</PresentationFormat>
  <Paragraphs>3718</Paragraphs>
  <Slides>129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60" baseType="lpstr">
      <vt:lpstr>Arial</vt:lpstr>
      <vt:lpstr>SimSun</vt:lpstr>
      <vt:lpstr>Wingdings</vt:lpstr>
      <vt:lpstr>Calibri</vt:lpstr>
      <vt:lpstr>Helvetica Neue</vt:lpstr>
      <vt:lpstr>Symbol</vt:lpstr>
      <vt:lpstr>Kingsoft Sign</vt:lpstr>
      <vt:lpstr>Consolas</vt:lpstr>
      <vt:lpstr>Thonburi</vt:lpstr>
      <vt:lpstr>Symbol</vt:lpstr>
      <vt:lpstr>Courier New</vt:lpstr>
      <vt:lpstr>Times New Roman</vt:lpstr>
      <vt:lpstr>Arial Unicode MS</vt:lpstr>
      <vt:lpstr>Wingdings</vt:lpstr>
      <vt:lpstr>Lucida Calligraphy</vt:lpstr>
      <vt:lpstr>Ebrima</vt:lpstr>
      <vt:lpstr>Century Gothic</vt:lpstr>
      <vt:lpstr>Arial Unicode MS</vt:lpstr>
      <vt:lpstr>Lucida Handwriting</vt:lpstr>
      <vt:lpstr>Aldhabi</vt:lpstr>
      <vt:lpstr>苹方-简</vt:lpstr>
      <vt:lpstr>Calibri Light</vt:lpstr>
      <vt:lpstr>Arial</vt:lpstr>
      <vt:lpstr>Consolas</vt:lpstr>
      <vt:lpstr>Cambria Math</vt:lpstr>
      <vt:lpstr>Kingsoft Math</vt:lpstr>
      <vt:lpstr>微软雅黑</vt:lpstr>
      <vt:lpstr>汉仪旗黑</vt:lpstr>
      <vt:lpstr>Apple Color Emoji</vt:lpstr>
      <vt:lpstr>宋体-简</vt:lpstr>
      <vt:lpstr>Office Theme</vt:lpstr>
      <vt:lpstr>Symbolic Finite Automata  and M2L-str</vt:lpstr>
      <vt:lpstr>Key takeaway from this tutorial</vt:lpstr>
      <vt:lpstr>Some applications</vt:lpstr>
      <vt:lpstr>SFA Application 1 Regexes in parameterized unit testing</vt:lpstr>
      <vt:lpstr>SFA Application 2  Password generation</vt:lpstr>
      <vt:lpstr>Extensions</vt:lpstr>
      <vt:lpstr>Tutorial Overview</vt:lpstr>
      <vt:lpstr>Tutorial Overview</vt:lpstr>
      <vt:lpstr>symbolic automata Properties</vt:lpstr>
      <vt:lpstr>Symbolic Finite Automaton (SFA)</vt:lpstr>
      <vt:lpstr>SFA Execution Example</vt:lpstr>
      <vt:lpstr>Alphabet  Effective Boolean Algebra</vt:lpstr>
      <vt:lpstr>Alphabet  SMTint  </vt:lpstr>
      <vt:lpstr>Alphabet 2{a,b}</vt:lpstr>
      <vt:lpstr>Alphabet 2bvk</vt:lpstr>
      <vt:lpstr>Boolean operations (intersection)</vt:lpstr>
      <vt:lpstr>Intersection example</vt:lpstr>
      <vt:lpstr>Boolean operations (complement)</vt:lpstr>
      <vt:lpstr>Are SFAs a useful extension of  classical automata?</vt:lpstr>
      <vt:lpstr>Why care about symbolic representation at all?</vt:lpstr>
      <vt:lpstr>Perhaps SFA  NFA ?</vt:lpstr>
      <vt:lpstr>symbolic automata key algorithms</vt:lpstr>
      <vt:lpstr>Minimization</vt:lpstr>
      <vt:lpstr>What is automata minimization?</vt:lpstr>
      <vt:lpstr>DFA minimization</vt:lpstr>
      <vt:lpstr>Moore’s algorithm</vt:lpstr>
      <vt:lpstr>Symbolic Moore’s algorithm</vt:lpstr>
      <vt:lpstr>Sometimes Moore is Less</vt:lpstr>
      <vt:lpstr>Hopcroft’s algorithm: intuition</vt:lpstr>
      <vt:lpstr>Hopcroft’s algorithm: intuition</vt:lpstr>
      <vt:lpstr>Hopcroft’s algorithm: intuition</vt:lpstr>
      <vt:lpstr>Hopcroft’s algorithm: intuition</vt:lpstr>
      <vt:lpstr>Hopcroft’s algorithm: intuition</vt:lpstr>
      <vt:lpstr>Hopcroft’s algorithm: intuition</vt:lpstr>
      <vt:lpstr>Hopcroft’s algorithm: intuition</vt:lpstr>
      <vt:lpstr>Hopcroft’s algorithm: intuition</vt:lpstr>
      <vt:lpstr>Hopcroft’s algorithm</vt:lpstr>
      <vt:lpstr>Finitize the alphabet using minterms</vt:lpstr>
      <vt:lpstr>Symbolic Hopcroft’s algorithm</vt:lpstr>
      <vt:lpstr>A new symbolic algorithm</vt:lpstr>
      <vt:lpstr>Example</vt:lpstr>
      <vt:lpstr>Example</vt:lpstr>
      <vt:lpstr>Does it work?</vt:lpstr>
      <vt:lpstr>Randomly generated DFAs</vt:lpstr>
      <vt:lpstr>SFAs generated from regexes (regexplib.com)</vt:lpstr>
      <vt:lpstr>A corner case of Minterm generation</vt:lpstr>
      <vt:lpstr>Randomly generated SFAs over  string x int</vt:lpstr>
      <vt:lpstr>Tutorial Overview</vt:lpstr>
      <vt:lpstr>M2L-str =  monadic second-order logic over strings</vt:lpstr>
      <vt:lpstr>M2L-str  DFA</vt:lpstr>
      <vt:lpstr>∃x1.Φ(x1…xk)  DFA</vt:lpstr>
      <vt:lpstr>sM2L-str  sFA</vt:lpstr>
      <vt:lpstr>sM2L-str (or M2L-str) </vt:lpstr>
      <vt:lpstr>What is different about M2L-str compared to M2L-str?</vt:lpstr>
      <vt:lpstr>Example</vt:lpstr>
      <vt:lpstr> New kinds of optimizations</vt:lpstr>
      <vt:lpstr>Can we convert  M2L-str  M2L-str ?</vt:lpstr>
      <vt:lpstr>sM2L-str  sFA</vt:lpstr>
      <vt:lpstr>Representation 1 for AB</vt:lpstr>
      <vt:lpstr>Representation 2 for AB</vt:lpstr>
      <vt:lpstr>Predicate-trie</vt:lpstr>
      <vt:lpstr>Examples: B = regex char. class</vt:lpstr>
      <vt:lpstr>Example: password generation</vt:lpstr>
      <vt:lpstr>Further thoughts on translating M2L-str to SFA </vt:lpstr>
      <vt:lpstr>Other possible symbolic extensions of MSO logics:</vt:lpstr>
      <vt:lpstr>part 1 Conclusion</vt:lpstr>
      <vt:lpstr>Symbolic automata</vt:lpstr>
      <vt:lpstr>Part 2 (Extensions)</vt:lpstr>
      <vt:lpstr>Tutorial Overview</vt:lpstr>
      <vt:lpstr>Symbolic Finite Transducer (SFT)</vt:lpstr>
      <vt:lpstr>SFT Execution Example</vt:lpstr>
      <vt:lpstr>Applications of SFTs</vt:lpstr>
      <vt:lpstr>A string sanitizer</vt:lpstr>
      <vt:lpstr>SFT Example</vt:lpstr>
      <vt:lpstr>SFA Example</vt:lpstr>
      <vt:lpstr> Complete Rutf8</vt:lpstr>
      <vt:lpstr>SFT Application  Analysis scenario</vt:lpstr>
      <vt:lpstr>We also want to analyze outputs</vt:lpstr>
      <vt:lpstr>Bek (a frontend language for SFTs)</vt:lpstr>
      <vt:lpstr>Why SFTs and SFAs?</vt:lpstr>
      <vt:lpstr>SFT composition</vt:lpstr>
      <vt:lpstr>SFT Algorithms</vt:lpstr>
      <vt:lpstr>Property analysis (USENIX Sec'11)</vt:lpstr>
      <vt:lpstr>Safety analysis</vt:lpstr>
      <vt:lpstr>Tutorial Overview</vt:lpstr>
      <vt:lpstr>ESFAs and ESFTs</vt:lpstr>
      <vt:lpstr>Lookahead elimination</vt:lpstr>
      <vt:lpstr>Example of a monadic formula</vt:lpstr>
      <vt:lpstr>Example of a nonmonadic formula</vt:lpstr>
      <vt:lpstr>What is monadic decomposition?</vt:lpstr>
      <vt:lpstr>Formal definition of Monadic Decomposition</vt:lpstr>
      <vt:lpstr>Monadic Decomposition algorithm (intuition)</vt:lpstr>
      <vt:lpstr>Monadic decomposition algorithm (CAV’14)</vt:lpstr>
      <vt:lpstr>mondec impl.  (z3py)</vt:lpstr>
      <vt:lpstr>Some experiments</vt:lpstr>
      <vt:lpstr>Remarks about monadic decomposition </vt:lpstr>
      <vt:lpstr>Tutorial Overview</vt:lpstr>
      <vt:lpstr>Why symbolic tree automata?</vt:lpstr>
      <vt:lpstr>Symbolic bottom-up tree automata</vt:lpstr>
      <vt:lpstr>Symbolic tree automaton (STA)</vt:lpstr>
      <vt:lpstr>Symbolic tree automaton (STA)</vt:lpstr>
      <vt:lpstr>Symbolic tree automaton (STA)</vt:lpstr>
      <vt:lpstr>Symbolic tree automaton (STA)</vt:lpstr>
      <vt:lpstr>HTML Sanitization</vt:lpstr>
      <vt:lpstr>AR Interference Analysis</vt:lpstr>
      <vt:lpstr>Apps as Tree Transformations</vt:lpstr>
      <vt:lpstr>Composition of Programs</vt:lpstr>
      <vt:lpstr>Properties of interest </vt:lpstr>
      <vt:lpstr>Minimization of symbolic tree automata</vt:lpstr>
      <vt:lpstr>Symbolic tree automata minimization</vt:lpstr>
      <vt:lpstr>How to minimize STAs</vt:lpstr>
      <vt:lpstr>Reduce STA to SFA minimization</vt:lpstr>
      <vt:lpstr>Encouraging experiments</vt:lpstr>
      <vt:lpstr>Tutorial Overview</vt:lpstr>
      <vt:lpstr>IsMatch generation Example  from SFAs</vt:lpstr>
      <vt:lpstr>One reason to specialize IsMatch: is to avoid DOS attacks</vt:lpstr>
      <vt:lpstr>Bek  Monadic ESFTs  parallel code</vt:lpstr>
      <vt:lpstr>Monadic ESFT  Cartesian ESFT</vt:lpstr>
      <vt:lpstr>Cartesian ESFT  k-SFT</vt:lpstr>
      <vt:lpstr>Split Predicates</vt:lpstr>
      <vt:lpstr>k-SFTs</vt:lpstr>
      <vt:lpstr>Use of Rep</vt:lpstr>
      <vt:lpstr>k-SFTs are parallelizable</vt:lpstr>
      <vt:lpstr>Parallelization Step 1</vt:lpstr>
      <vt:lpstr>Parallelization Step 2</vt:lpstr>
      <vt:lpstr>Parallelization Step 3</vt:lpstr>
      <vt:lpstr>Parallelization Step 4</vt:lpstr>
      <vt:lpstr>Parallelization Step 5</vt:lpstr>
      <vt:lpstr>Tools using symbolic automata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Margus Veanes</dc:creator>
  <cp:lastModifiedBy>wanchengsyuan</cp:lastModifiedBy>
  <cp:revision>886</cp:revision>
  <dcterms:created xsi:type="dcterms:W3CDTF">2021-03-10T16:29:51Z</dcterms:created>
  <dcterms:modified xsi:type="dcterms:W3CDTF">2021-03-10T16:29:51Z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1033-3.0.0.4840</vt:lpwstr>
  </property>
</Properties>
</file>