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57" r:id="rId4"/>
    <p:sldId id="283" r:id="rId5"/>
    <p:sldId id="284" r:id="rId6"/>
    <p:sldId id="269" r:id="rId7"/>
    <p:sldId id="274" r:id="rId8"/>
    <p:sldId id="275" r:id="rId9"/>
    <p:sldId id="273" r:id="rId10"/>
    <p:sldId id="277" r:id="rId11"/>
    <p:sldId id="279" r:id="rId12"/>
    <p:sldId id="280" r:id="rId13"/>
    <p:sldId id="281" r:id="rId14"/>
    <p:sldId id="270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1/8/2016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1/8/2016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1/8/2016</a:t>
            </a:fld>
            <a:endParaRPr 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1/8/2016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1/8/2016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4546" y="1785926"/>
            <a:ext cx="6643734" cy="33575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LTE</a:t>
            </a:r>
            <a:r>
              <a:rPr lang="zh-CN" altLang="en-US" dirty="0" smtClean="0"/>
              <a:t>车载网的</a:t>
            </a:r>
            <a:r>
              <a:rPr lang="en-US" altLang="zh-CN" dirty="0" smtClean="0"/>
              <a:t>V2V</a:t>
            </a:r>
            <a:r>
              <a:rPr lang="zh-CN" altLang="en-US" dirty="0" smtClean="0"/>
              <a:t>资源管理算法研究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</a:t>
            </a:r>
            <a:br>
              <a:rPr lang="en-US" altLang="zh-CN" dirty="0" smtClean="0"/>
            </a:br>
            <a:r>
              <a:rPr lang="zh-CN" altLang="en-US" dirty="0" smtClean="0"/>
              <a:t>学生：张悦田 </a:t>
            </a: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zh-CN" altLang="en-US" dirty="0" smtClean="0"/>
              <a:t>学号：</a:t>
            </a:r>
            <a:r>
              <a:rPr lang="en-US" altLang="zh-CN" dirty="0" smtClean="0"/>
              <a:t>2012019060027</a:t>
            </a:r>
            <a:br>
              <a:rPr lang="en-US" altLang="zh-CN" dirty="0" smtClean="0"/>
            </a:br>
            <a:r>
              <a:rPr lang="zh-CN" altLang="en-US" dirty="0" smtClean="0"/>
              <a:t>指导老师：马立香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90" cy="48737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对于</a:t>
            </a:r>
            <a:r>
              <a:rPr lang="en-US" altLang="zh-CN" dirty="0" smtClean="0"/>
              <a:t>D2D</a:t>
            </a:r>
            <a:r>
              <a:rPr lang="zh-CN" altLang="en-US" dirty="0" smtClean="0"/>
              <a:t>系统的资源分配方案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将现实问题抽象为图论问题，其中一种建图方法为：所有的</a:t>
            </a:r>
            <a:r>
              <a:rPr lang="en-US" altLang="zh-CN" dirty="0" smtClean="0"/>
              <a:t>UE</a:t>
            </a:r>
          </a:p>
          <a:p>
            <a:pPr>
              <a:buNone/>
            </a:pPr>
            <a:r>
              <a:rPr lang="zh-CN" altLang="en-US" dirty="0" smtClean="0"/>
              <a:t>都成为图上的一个节点，</a:t>
            </a:r>
            <a:r>
              <a:rPr lang="en-US" altLang="zh-CN" dirty="0" smtClean="0"/>
              <a:t>UE</a:t>
            </a:r>
            <a:r>
              <a:rPr lang="zh-CN" altLang="en-US" dirty="0" smtClean="0"/>
              <a:t>之间的冲突变为图上的一条边</a:t>
            </a:r>
            <a:r>
              <a:rPr lang="en-US" altLang="zh-CN" dirty="0" smtClean="0"/>
              <a:t>[2]</a:t>
            </a:r>
          </a:p>
          <a:p>
            <a:pPr>
              <a:buNone/>
            </a:pPr>
            <a:r>
              <a:rPr lang="zh-CN" altLang="en-US" dirty="0" smtClean="0">
                <a:sym typeface="Wingdings" pitchFamily="2" charset="2"/>
              </a:rPr>
              <a:t>那么传统的分配方案为</a:t>
            </a:r>
            <a:r>
              <a:rPr lang="en-US" altLang="zh-CN" dirty="0" smtClean="0">
                <a:sym typeface="Wingdings" pitchFamily="2" charset="2"/>
              </a:rPr>
              <a:t>---</a:t>
            </a:r>
            <a:r>
              <a:rPr lang="zh-CN" altLang="en-US" dirty="0" smtClean="0">
                <a:sym typeface="Wingdings" pitchFamily="2" charset="2"/>
              </a:rPr>
              <a:t>图上的</a:t>
            </a:r>
            <a:r>
              <a:rPr lang="en-US" altLang="zh-CN" dirty="0" smtClean="0">
                <a:sym typeface="Wingdings" pitchFamily="2" charset="2"/>
              </a:rPr>
              <a:t>K</a:t>
            </a:r>
            <a:r>
              <a:rPr lang="zh-CN" altLang="en-US" dirty="0" smtClean="0">
                <a:sym typeface="Wingdings" pitchFamily="2" charset="2"/>
              </a:rPr>
              <a:t>重独立集  （</a:t>
            </a:r>
            <a:r>
              <a:rPr lang="en-US" altLang="zh-CN" dirty="0" smtClean="0">
                <a:sym typeface="Wingdings" pitchFamily="2" charset="2"/>
              </a:rPr>
              <a:t>NP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itchFamily="2" charset="2"/>
              </a:rPr>
              <a:t>（不存在参数算法，近似算法的结果都不令人满意，存在启发式算法）</a:t>
            </a:r>
            <a:r>
              <a:rPr lang="en-US" altLang="zh-CN" dirty="0" smtClean="0">
                <a:sym typeface="Wingdings" pitchFamily="2" charset="2"/>
              </a:rPr>
              <a:t>[3]</a:t>
            </a: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接下来介绍三个</a:t>
            </a:r>
            <a:r>
              <a:rPr lang="en-US" altLang="zh-CN" dirty="0" smtClean="0"/>
              <a:t>D2D</a:t>
            </a:r>
            <a:r>
              <a:rPr lang="zh-CN" altLang="en-US" dirty="0" smtClean="0"/>
              <a:t>资源分配算法，算法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与算法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采取上述建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图方法，算法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采取特殊建图策略使得得到的是一张二分图。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zh-CN" altLang="en-US" dirty="0" smtClean="0">
                <a:sym typeface="Wingdings" pitchFamily="2" charset="2"/>
              </a:rPr>
              <a:t> 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基于贪心思想的</a:t>
            </a:r>
            <a:r>
              <a:rPr lang="en-US" altLang="zh-CN" dirty="0" smtClean="0"/>
              <a:t>D2D</a:t>
            </a:r>
            <a:r>
              <a:rPr lang="zh-CN" altLang="en-US" dirty="0" smtClean="0"/>
              <a:t>资源分配方法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假设有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个资源块可分配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）计算每个</a:t>
            </a:r>
            <a:r>
              <a:rPr lang="en-US" altLang="zh-CN" b="1" dirty="0" smtClean="0"/>
              <a:t>UE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CQI</a:t>
            </a:r>
            <a:r>
              <a:rPr lang="zh-CN" altLang="en-US" b="1" dirty="0" smtClean="0"/>
              <a:t>值并从高到低排序。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）依次处理每一个</a:t>
            </a:r>
            <a:r>
              <a:rPr lang="en-US" altLang="zh-CN" b="1" dirty="0" smtClean="0"/>
              <a:t>UE</a:t>
            </a:r>
            <a:r>
              <a:rPr lang="zh-CN" altLang="en-US" b="1" dirty="0" smtClean="0"/>
              <a:t>，为它们分配资源块，保证与该节点相连的节点和该节点不分配相同资源块，若无法保证，则放弃该</a:t>
            </a:r>
            <a:r>
              <a:rPr lang="en-US" altLang="zh-CN" b="1" dirty="0" smtClean="0"/>
              <a:t>UE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缺点：无法保证公平性，可能使得某些</a:t>
            </a:r>
            <a:r>
              <a:rPr lang="en-US" altLang="zh-CN" dirty="0" smtClean="0"/>
              <a:t>CQI</a:t>
            </a:r>
            <a:r>
              <a:rPr lang="zh-CN" altLang="en-US" dirty="0" smtClean="0"/>
              <a:t>值小的就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无法发送成功；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优点：在一定程度上，保证了该分配策略的优越性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0"/>
            <a:ext cx="3571868" cy="250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随机思想的</a:t>
            </a:r>
            <a:r>
              <a:rPr lang="en-US" altLang="zh-CN" dirty="0" smtClean="0"/>
              <a:t>D2D</a:t>
            </a:r>
            <a:r>
              <a:rPr lang="zh-CN" altLang="en-US" dirty="0" smtClean="0"/>
              <a:t>资源分配算法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随机分配</a:t>
            </a:r>
            <a:r>
              <a:rPr lang="en-US" altLang="zh-CN" dirty="0" smtClean="0"/>
              <a:t>RB</a:t>
            </a:r>
            <a:r>
              <a:rPr lang="zh-CN" altLang="en-US" dirty="0" smtClean="0"/>
              <a:t>，检查是否满足条件，满足则结束，否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则不断调整，直至满足条件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缺点：算法存在可能永远不会结束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优点：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之后，可以在一定程度上保证算法的公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平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7858180" cy="48737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基于二分图的</a:t>
            </a:r>
            <a:r>
              <a:rPr lang="en-US" altLang="zh-CN" dirty="0" smtClean="0"/>
              <a:t>D2D</a:t>
            </a:r>
            <a:r>
              <a:rPr lang="zh-CN" altLang="en-US" dirty="0" smtClean="0"/>
              <a:t>资源分配算法</a:t>
            </a:r>
            <a:r>
              <a:rPr lang="en-US" altLang="zh-CN" dirty="0" smtClean="0"/>
              <a:t>[7]</a:t>
            </a:r>
          </a:p>
          <a:p>
            <a:pPr>
              <a:buNone/>
            </a:pPr>
            <a:r>
              <a:rPr lang="zh-CN" altLang="en-US" dirty="0" smtClean="0"/>
              <a:t>这个算法保证了每个信道最多有一个</a:t>
            </a:r>
            <a:r>
              <a:rPr lang="en-US" altLang="zh-CN" dirty="0" smtClean="0"/>
              <a:t>D2D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）对整个</a:t>
            </a:r>
            <a:r>
              <a:rPr lang="en-US" altLang="zh-CN" b="1" dirty="0" smtClean="0"/>
              <a:t>D2D</a:t>
            </a:r>
            <a:r>
              <a:rPr lang="zh-CN" altLang="en-US" b="1" dirty="0" smtClean="0"/>
              <a:t>通信系统进行信道</a:t>
            </a:r>
            <a:r>
              <a:rPr lang="zh-CN" altLang="en-US" b="1" dirty="0" smtClean="0"/>
              <a:t>估计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）将通信系统抽象为一个二分图并计算边的权值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①为所有非</a:t>
            </a:r>
            <a:r>
              <a:rPr lang="en-US" altLang="zh-CN" sz="1600" b="1" dirty="0" smtClean="0"/>
              <a:t>D2D</a:t>
            </a:r>
            <a:r>
              <a:rPr lang="zh-CN" altLang="en-US" sz="1600" b="1" dirty="0" smtClean="0"/>
              <a:t>用户预先分配</a:t>
            </a:r>
            <a:r>
              <a:rPr lang="en-US" altLang="zh-CN" sz="1600" b="1" dirty="0" smtClean="0"/>
              <a:t>RB</a:t>
            </a:r>
            <a:r>
              <a:rPr lang="zh-CN" altLang="en-US" sz="1600" b="1" dirty="0" smtClean="0"/>
              <a:t>；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②加入</a:t>
            </a:r>
            <a:r>
              <a:rPr lang="en-US" altLang="zh-CN" sz="1600" b="1" dirty="0" smtClean="0"/>
              <a:t>D2D</a:t>
            </a:r>
            <a:r>
              <a:rPr lang="zh-CN" altLang="en-US" sz="1600" b="1" dirty="0" smtClean="0"/>
              <a:t>用户，在公用同一个信道的</a:t>
            </a:r>
            <a:r>
              <a:rPr lang="en-US" altLang="zh-CN" sz="1600" b="1" dirty="0" smtClean="0"/>
              <a:t>D2D</a:t>
            </a:r>
            <a:r>
              <a:rPr lang="zh-CN" altLang="en-US" sz="1600" b="1" dirty="0" smtClean="0"/>
              <a:t>用户与传统蜂窝用户中各选取一个点，分别记为</a:t>
            </a:r>
            <a:r>
              <a:rPr lang="en-US" altLang="zh-CN" sz="1600" b="1" dirty="0" smtClean="0"/>
              <a:t>D</a:t>
            </a:r>
            <a:r>
              <a:rPr lang="zh-CN" altLang="en-US" sz="1600" b="1" dirty="0" smtClean="0"/>
              <a:t>和</a:t>
            </a:r>
            <a:r>
              <a:rPr lang="en-US" altLang="zh-CN" sz="1600" b="1" dirty="0" smtClean="0"/>
              <a:t>C</a:t>
            </a:r>
            <a:r>
              <a:rPr lang="zh-CN" altLang="en-US" sz="1600" b="1" dirty="0" smtClean="0"/>
              <a:t>，将</a:t>
            </a:r>
            <a:r>
              <a:rPr lang="en-US" altLang="zh-CN" sz="1600" b="1" dirty="0" smtClean="0"/>
              <a:t>D</a:t>
            </a:r>
            <a:r>
              <a:rPr lang="zh-CN" altLang="en-US" sz="1600" b="1" dirty="0" smtClean="0"/>
              <a:t>和</a:t>
            </a:r>
            <a:r>
              <a:rPr lang="en-US" altLang="zh-CN" sz="1600" b="1" dirty="0" smtClean="0"/>
              <a:t>C</a:t>
            </a:r>
            <a:r>
              <a:rPr lang="zh-CN" altLang="en-US" sz="1600" b="1" dirty="0" smtClean="0"/>
              <a:t>相连形成一条直线；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③将</a:t>
            </a:r>
            <a:r>
              <a:rPr lang="en-US" altLang="zh-CN" sz="1600" b="1" dirty="0" smtClean="0"/>
              <a:t>D</a:t>
            </a:r>
            <a:r>
              <a:rPr lang="zh-CN" altLang="en-US" sz="1600" b="1" dirty="0" smtClean="0"/>
              <a:t>与</a:t>
            </a:r>
            <a:r>
              <a:rPr lang="en-US" altLang="zh-CN" sz="1600" b="1" dirty="0" smtClean="0"/>
              <a:t>C</a:t>
            </a:r>
            <a:r>
              <a:rPr lang="zh-CN" altLang="en-US" sz="1600" b="1" dirty="0" smtClean="0"/>
              <a:t>之间的权值就设定为加入</a:t>
            </a:r>
            <a:r>
              <a:rPr lang="en-US" altLang="zh-CN" sz="1600" b="1" dirty="0" smtClean="0"/>
              <a:t>D2D</a:t>
            </a:r>
            <a:r>
              <a:rPr lang="zh-CN" altLang="en-US" sz="1600" b="1" dirty="0" smtClean="0"/>
              <a:t>用户之后的</a:t>
            </a:r>
            <a:r>
              <a:rPr lang="en-US" altLang="zh-CN" sz="1600" b="1" dirty="0" smtClean="0"/>
              <a:t>D2D</a:t>
            </a:r>
            <a:r>
              <a:rPr lang="zh-CN" altLang="en-US" sz="1600" b="1" dirty="0" smtClean="0"/>
              <a:t>设备和传统蜂窝用户的信道容量之和与未加入</a:t>
            </a:r>
            <a:r>
              <a:rPr lang="en-US" altLang="zh-CN" sz="1600" b="1" dirty="0" smtClean="0"/>
              <a:t>D2D</a:t>
            </a:r>
            <a:r>
              <a:rPr lang="zh-CN" altLang="en-US" sz="1600" b="1" dirty="0" smtClean="0"/>
              <a:t>用户之前的蜂窝用户的信道容量的差值，如果这个差值小于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，那么</a:t>
            </a:r>
            <a:r>
              <a:rPr lang="en-US" altLang="zh-CN" sz="1600" b="1" dirty="0" smtClean="0"/>
              <a:t>C</a:t>
            </a:r>
            <a:r>
              <a:rPr lang="zh-CN" altLang="en-US" sz="1600" b="1" dirty="0" smtClean="0"/>
              <a:t>与</a:t>
            </a:r>
            <a:r>
              <a:rPr lang="en-US" altLang="zh-CN" sz="1600" b="1" dirty="0" smtClean="0"/>
              <a:t>D</a:t>
            </a:r>
            <a:r>
              <a:rPr lang="zh-CN" altLang="en-US" sz="1600" b="1" dirty="0" smtClean="0"/>
              <a:t>之间就不形成边，否则就形成一条边，这样就把整个系统抽象成一个二步图；</a:t>
            </a:r>
            <a:endParaRPr lang="en-US" altLang="zh-CN" sz="1600" b="1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）采取网络流的思想，计算该二分图的最大权匹配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优点：复杂度低，保证解的优越性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缺点：每个资源块最多只能分配一对</a:t>
            </a:r>
            <a:r>
              <a:rPr lang="en-US" altLang="zh-CN" dirty="0" smtClean="0"/>
              <a:t>D2D</a:t>
            </a:r>
            <a:r>
              <a:rPr lang="zh-CN" altLang="en-US" dirty="0" smtClean="0"/>
              <a:t>用户，频谱利用率低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328866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V2V</a:t>
            </a:r>
            <a:r>
              <a:rPr lang="zh-CN" altLang="en-US" dirty="0" smtClean="0"/>
              <a:t>通信是一种存在</a:t>
            </a:r>
            <a:r>
              <a:rPr lang="zh-CN" altLang="en-US" dirty="0" smtClean="0">
                <a:solidFill>
                  <a:srgbClr val="FF0000"/>
                </a:solidFill>
              </a:rPr>
              <a:t>集群移动</a:t>
            </a:r>
            <a:r>
              <a:rPr lang="zh-CN" altLang="en-US" dirty="0" smtClean="0"/>
              <a:t>特性的</a:t>
            </a:r>
            <a:r>
              <a:rPr lang="en-US" altLang="zh-CN" dirty="0" smtClean="0"/>
              <a:t>D2D</a:t>
            </a:r>
            <a:r>
              <a:rPr lang="zh-CN" altLang="en-US" dirty="0" smtClean="0"/>
              <a:t>通信方式，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应用于</a:t>
            </a:r>
            <a:r>
              <a:rPr lang="en-US" altLang="zh-CN" dirty="0" smtClean="0"/>
              <a:t>D2D</a:t>
            </a:r>
            <a:r>
              <a:rPr lang="zh-CN" altLang="en-US" dirty="0" smtClean="0"/>
              <a:t>的通信方式的资源分配算法也同样可以使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用在</a:t>
            </a:r>
            <a:r>
              <a:rPr lang="en-US" altLang="zh-CN" dirty="0" smtClean="0"/>
              <a:t>V2V</a:t>
            </a:r>
            <a:r>
              <a:rPr lang="zh-CN" altLang="en-US" dirty="0" smtClean="0"/>
              <a:t>上，然而由于</a:t>
            </a:r>
            <a:r>
              <a:rPr lang="en-US" altLang="zh-CN" dirty="0" smtClean="0"/>
              <a:t>V2V</a:t>
            </a:r>
            <a:r>
              <a:rPr lang="zh-CN" altLang="en-US" dirty="0" smtClean="0"/>
              <a:t>的集群移动特性，可以对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传统的</a:t>
            </a:r>
            <a:r>
              <a:rPr lang="en-US" altLang="zh-CN" dirty="0" smtClean="0"/>
              <a:t>D2D</a:t>
            </a:r>
            <a:r>
              <a:rPr lang="zh-CN" altLang="en-US" dirty="0" smtClean="0"/>
              <a:t>算法进行改进，使得具有更好的表现。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034" y="3929066"/>
            <a:ext cx="6643734" cy="241153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如何应用到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V2V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的模型中呢？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V2V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特点：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）某些信息需要以最高的优先级传播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需要制定优先级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）集群移动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是否能够考虑一种快速重构的方法？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深入分析现有</a:t>
            </a:r>
            <a:r>
              <a:rPr lang="en-US" altLang="zh-CN" dirty="0" smtClean="0"/>
              <a:t>D2D</a:t>
            </a:r>
            <a:r>
              <a:rPr lang="zh-CN" altLang="en-US" dirty="0" smtClean="0"/>
              <a:t>的资源管理算法，改进并用于</a:t>
            </a:r>
            <a:r>
              <a:rPr lang="en-US" altLang="zh-CN" dirty="0" smtClean="0"/>
              <a:t>V2V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zh-CN" altLang="en-US" dirty="0" smtClean="0"/>
              <a:t>学习了解</a:t>
            </a:r>
            <a:r>
              <a:rPr lang="en-US" altLang="zh-CN" dirty="0" smtClean="0"/>
              <a:t>NS3</a:t>
            </a:r>
            <a:r>
              <a:rPr lang="zh-CN" altLang="en-US" dirty="0" smtClean="0"/>
              <a:t>网络仿真</a:t>
            </a:r>
            <a:endParaRPr lang="en-US" altLang="zh-CN" dirty="0" smtClean="0"/>
          </a:p>
          <a:p>
            <a:r>
              <a:rPr lang="zh-CN" altLang="en-US" dirty="0" smtClean="0"/>
              <a:t>继续学习</a:t>
            </a:r>
            <a:r>
              <a:rPr lang="en-US" altLang="zh-CN" dirty="0" smtClean="0"/>
              <a:t>TD-LTE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8001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[1]</a:t>
            </a:r>
            <a:r>
              <a:rPr lang="zh-CN" altLang="en-US" dirty="0" smtClean="0"/>
              <a:t>廖海帆</a:t>
            </a:r>
            <a:r>
              <a:rPr lang="en-US" altLang="zh-CN" dirty="0" smtClean="0"/>
              <a:t>,LTE</a:t>
            </a:r>
            <a:r>
              <a:rPr lang="zh-CN" altLang="en-US" dirty="0" smtClean="0"/>
              <a:t>无线资源调度算法研究及</a:t>
            </a:r>
            <a:r>
              <a:rPr lang="en-US" altLang="zh-CN" dirty="0" smtClean="0"/>
              <a:t>NS_3</a:t>
            </a:r>
            <a:r>
              <a:rPr lang="zh-CN" altLang="en-US" dirty="0" smtClean="0"/>
              <a:t>仿真平台实现</a:t>
            </a:r>
            <a:r>
              <a:rPr lang="en-US" altLang="zh-CN" dirty="0" smtClean="0"/>
              <a:t>.</a:t>
            </a:r>
            <a:r>
              <a:rPr lang="zh-CN" altLang="en-US" dirty="0" smtClean="0"/>
              <a:t>北京：北京邮电大学</a:t>
            </a:r>
            <a:r>
              <a:rPr lang="en-US" altLang="zh-CN" dirty="0" smtClean="0"/>
              <a:t>.2015</a:t>
            </a:r>
          </a:p>
          <a:p>
            <a:r>
              <a:rPr lang="en-US" altLang="zh-CN" dirty="0" smtClean="0"/>
              <a:t>[2] Ajay </a:t>
            </a:r>
            <a:r>
              <a:rPr lang="en-US" altLang="zh-CN" dirty="0" err="1" smtClean="0"/>
              <a:t>Pratap</a:t>
            </a:r>
            <a:r>
              <a:rPr lang="en-US" altLang="zh-CN" dirty="0" smtClean="0"/>
              <a:t> ,Rajiv </a:t>
            </a:r>
            <a:r>
              <a:rPr lang="en-US" altLang="zh-CN" dirty="0" err="1" smtClean="0"/>
              <a:t>Misra</a:t>
            </a:r>
            <a:r>
              <a:rPr lang="en-US" altLang="zh-CN" dirty="0" smtClean="0"/>
              <a:t>, Resource sharing in D2D Communication </a:t>
            </a:r>
            <a:r>
              <a:rPr lang="en-US" altLang="zh-CN" dirty="0" err="1" smtClean="0"/>
              <a:t>Underlaying</a:t>
            </a:r>
            <a:r>
              <a:rPr lang="en-US" altLang="zh-CN" dirty="0" smtClean="0"/>
              <a:t> Cellular LTE-A Networks</a:t>
            </a:r>
          </a:p>
          <a:p>
            <a:r>
              <a:rPr lang="en-US" altLang="zh-CN" dirty="0" smtClean="0"/>
              <a:t>[3] </a:t>
            </a:r>
            <a:r>
              <a:rPr lang="en-US" altLang="zh-CN" dirty="0" err="1" smtClean="0"/>
              <a:t>Avrim</a:t>
            </a:r>
            <a:r>
              <a:rPr lang="en-US" altLang="zh-CN" dirty="0" smtClean="0"/>
              <a:t> Blum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New Approximation Algorithms for Graph Coloring</a:t>
            </a:r>
          </a:p>
          <a:p>
            <a:r>
              <a:rPr lang="en-US" dirty="0" smtClean="0"/>
              <a:t>[4] D. N. C. </a:t>
            </a:r>
            <a:r>
              <a:rPr lang="en-US" dirty="0" err="1" smtClean="0"/>
              <a:t>Tse</a:t>
            </a:r>
            <a:r>
              <a:rPr lang="en-US" dirty="0" smtClean="0"/>
              <a:t> and S. D. </a:t>
            </a:r>
            <a:r>
              <a:rPr lang="en-US" dirty="0" err="1" smtClean="0"/>
              <a:t>Hanly</a:t>
            </a:r>
            <a:r>
              <a:rPr lang="en-US" dirty="0" smtClean="0"/>
              <a:t>. </a:t>
            </a:r>
            <a:r>
              <a:rPr lang="en-US" dirty="0" err="1" smtClean="0"/>
              <a:t>Multiaccess</a:t>
            </a:r>
            <a:r>
              <a:rPr lang="en-US" dirty="0" smtClean="0"/>
              <a:t> Fading Channels. I:Polymatroid Structure, Optimal Resource Allocation and Throughput Capacities IEEE Trans. On Information Theory, Vol.44,pp.2796-2815,November 1998.</a:t>
            </a:r>
            <a:endParaRPr lang="zh-CN" altLang="en-US" dirty="0" smtClean="0"/>
          </a:p>
          <a:p>
            <a:r>
              <a:rPr lang="en-US" dirty="0" smtClean="0"/>
              <a:t>[5] G. </a:t>
            </a:r>
            <a:r>
              <a:rPr lang="en-US" dirty="0" err="1" smtClean="0"/>
              <a:t>Caire</a:t>
            </a:r>
            <a:r>
              <a:rPr lang="en-US" dirty="0" smtClean="0"/>
              <a:t>, R. Muller and R. </a:t>
            </a:r>
            <a:r>
              <a:rPr lang="en-US" dirty="0" err="1" smtClean="0"/>
              <a:t>Knopp</a:t>
            </a:r>
            <a:r>
              <a:rPr lang="en-US" dirty="0" smtClean="0"/>
              <a:t>. Hard Fairness Versus Proportional Fairness in Wireless Communications: The Single-cell Case. IEEE Trans. On Information Theory,Vol.53,pp. 1366-1385,April 2007.</a:t>
            </a:r>
          </a:p>
          <a:p>
            <a:r>
              <a:rPr lang="en-US" altLang="zh-CN" dirty="0" smtClean="0"/>
              <a:t>[6]</a:t>
            </a:r>
            <a:r>
              <a:rPr lang="zh-CN" altLang="en-US" dirty="0" smtClean="0"/>
              <a:t>马霓</a:t>
            </a:r>
            <a:r>
              <a:rPr lang="en-US" altLang="zh-CN" dirty="0" smtClean="0"/>
              <a:t>,</a:t>
            </a:r>
            <a:r>
              <a:rPr lang="zh-CN" altLang="en-US" dirty="0" smtClean="0"/>
              <a:t>夏斌</a:t>
            </a:r>
            <a:r>
              <a:rPr lang="en-US" altLang="zh-CN" dirty="0" smtClean="0"/>
              <a:t>.LTE/LTE-Advanced-UMTS</a:t>
            </a:r>
            <a:r>
              <a:rPr lang="zh-CN" altLang="en-US" dirty="0" smtClean="0"/>
              <a:t>长期演进理论与实践</a:t>
            </a:r>
            <a:r>
              <a:rPr lang="en-US" altLang="zh-CN" dirty="0" smtClean="0"/>
              <a:t>.</a:t>
            </a:r>
            <a:r>
              <a:rPr lang="zh-CN" altLang="en-US" dirty="0" smtClean="0"/>
              <a:t>北京：人民邮电出版社</a:t>
            </a:r>
            <a:r>
              <a:rPr lang="en-US" altLang="zh-CN" dirty="0" smtClean="0"/>
              <a:t>,2012</a:t>
            </a:r>
          </a:p>
          <a:p>
            <a:r>
              <a:rPr lang="en-US" altLang="zh-CN" dirty="0" smtClean="0"/>
              <a:t>[7]</a:t>
            </a:r>
            <a:r>
              <a:rPr lang="zh-CN" altLang="en-US" dirty="0" smtClean="0"/>
              <a:t>张泓亮</a:t>
            </a:r>
            <a:r>
              <a:rPr lang="en-US" altLang="zh-CN" dirty="0" smtClean="0"/>
              <a:t>,</a:t>
            </a:r>
            <a:r>
              <a:rPr lang="zh-CN" altLang="en-US" dirty="0" smtClean="0"/>
              <a:t>宋令阳</a:t>
            </a:r>
            <a:r>
              <a:rPr lang="en-US" altLang="zh-CN" dirty="0" smtClean="0"/>
              <a:t>.</a:t>
            </a:r>
            <a:r>
              <a:rPr lang="zh-CN" altLang="en-US" dirty="0" smtClean="0"/>
              <a:t>基于图论的</a:t>
            </a:r>
            <a:r>
              <a:rPr lang="en-US" altLang="zh-CN" dirty="0" smtClean="0"/>
              <a:t>d2d</a:t>
            </a:r>
            <a:r>
              <a:rPr lang="zh-CN" altLang="en-US" dirty="0" smtClean="0"/>
              <a:t>通信信道资源分配方法</a:t>
            </a:r>
            <a:r>
              <a:rPr lang="zh-CN" altLang="en-US" b="1" dirty="0" smtClean="0"/>
              <a:t> </a:t>
            </a:r>
            <a:r>
              <a:rPr lang="en-US" altLang="zh-CN" b="1" dirty="0" smtClean="0"/>
              <a:t>.</a:t>
            </a:r>
            <a:r>
              <a:rPr lang="zh-CN" altLang="en-US" dirty="0" smtClean="0"/>
              <a:t>中国：</a:t>
            </a:r>
            <a:r>
              <a:rPr lang="en-US" dirty="0" smtClean="0"/>
              <a:t>CN103686743 A[P].2014.3.26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选题依据及意义</a:t>
            </a:r>
            <a:endParaRPr lang="en-US" altLang="zh-CN" dirty="0" smtClean="0"/>
          </a:p>
          <a:p>
            <a:r>
              <a:rPr lang="zh-CN" altLang="en-US" dirty="0" smtClean="0"/>
              <a:t>研究目标与内容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                  </a:t>
            </a:r>
            <a:r>
              <a:rPr lang="zh-CN" altLang="en-US" sz="1800" dirty="0" smtClean="0"/>
              <a:t>无线资源简介</a:t>
            </a:r>
            <a:r>
              <a:rPr lang="en-US" altLang="zh-CN" sz="1800" dirty="0" smtClean="0"/>
              <a:t>  </a:t>
            </a:r>
          </a:p>
          <a:p>
            <a:r>
              <a:rPr lang="zh-CN" altLang="en-US" dirty="0" smtClean="0"/>
              <a:t>相关技术    </a:t>
            </a:r>
            <a:r>
              <a:rPr lang="zh-CN" altLang="en-US" sz="1800" dirty="0" smtClean="0"/>
              <a:t>传统</a:t>
            </a:r>
            <a:r>
              <a:rPr lang="en-US" altLang="zh-CN" sz="1800" dirty="0" smtClean="0"/>
              <a:t>LTE</a:t>
            </a:r>
            <a:r>
              <a:rPr lang="zh-CN" altLang="en-US" sz="1800" dirty="0" smtClean="0"/>
              <a:t>资源分配算法以及</a:t>
            </a:r>
            <a:r>
              <a:rPr lang="en-US" altLang="zh-CN" sz="1800" dirty="0" smtClean="0"/>
              <a:t>D2D</a:t>
            </a:r>
            <a:r>
              <a:rPr lang="zh-CN" altLang="en-US" sz="1800" dirty="0" smtClean="0"/>
              <a:t>的资源分配算法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dirty="0" smtClean="0"/>
              <a:t>	                   </a:t>
            </a:r>
            <a:r>
              <a:rPr lang="en-US" altLang="zh-CN" sz="1800" dirty="0" smtClean="0"/>
              <a:t>V2V</a:t>
            </a:r>
            <a:r>
              <a:rPr lang="zh-CN" altLang="en-US" sz="1800" dirty="0" smtClean="0"/>
              <a:t>技术需求</a:t>
            </a:r>
            <a:endParaRPr lang="en-US" altLang="zh-CN" dirty="0" smtClean="0"/>
          </a:p>
          <a:p>
            <a:r>
              <a:rPr lang="zh-CN" altLang="en-US" dirty="0" smtClean="0"/>
              <a:t>进一步的工作</a:t>
            </a:r>
            <a:endParaRPr lang="en-US" altLang="zh-CN" dirty="0" smtClean="0"/>
          </a:p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2071670" y="271462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选题依据及意义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5572132" y="4143380"/>
            <a:ext cx="2352668" cy="207170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UE-UE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减少时延，提高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频谱利用率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1428736"/>
            <a:ext cx="499267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选题依据及意义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43570" y="1600200"/>
            <a:ext cx="2428892" cy="440056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信道带宽大、速率高、有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保障等特点，再加上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通信的发展，基于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的车联网，即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V2V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，被提了出来。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V2V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可以看做是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通信的一个高移动性特例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500066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选题依据及意义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51520" y="3266127"/>
            <a:ext cx="2201333" cy="954961"/>
          </a:xfrm>
          <a:prstGeom prst="roundRect">
            <a:avLst>
              <a:gd name="adj" fmla="val 9033"/>
            </a:avLst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8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zh-CN" sz="2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V2V</a:t>
            </a:r>
            <a:r>
              <a:rPr lang="zh-CN" altLang="en-US" sz="23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车</a:t>
            </a:r>
            <a:r>
              <a:rPr lang="zh-CN" altLang="en-US" sz="23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联网</a:t>
            </a:r>
            <a:endParaRPr lang="en-US" altLang="zh-CN" sz="23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428860" y="1714488"/>
            <a:ext cx="571504" cy="4143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43240" y="150017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随机接入与发现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350043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资源分配与调度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0430" y="54292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………………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3071802" y="3357562"/>
            <a:ext cx="2928958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00760" y="1500174"/>
            <a:ext cx="2643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对于车辆到车辆（</a:t>
            </a:r>
            <a:r>
              <a:rPr lang="en-US" altLang="zh-CN" dirty="0" smtClean="0"/>
              <a:t>V2V</a:t>
            </a:r>
            <a:r>
              <a:rPr lang="zh-CN" altLang="en-US" dirty="0" smtClean="0"/>
              <a:t>）的通信方式，近些年来对于它的研究主要涉及接入、发现以及资源分配这几个方面，都仍处于起步阶段。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结合团队</a:t>
            </a:r>
            <a:r>
              <a:rPr lang="en-US" altLang="zh-CN" dirty="0" smtClean="0"/>
              <a:t>《</a:t>
            </a:r>
            <a:r>
              <a:rPr lang="en-US" dirty="0" smtClean="0"/>
              <a:t>5G V2V</a:t>
            </a:r>
            <a:r>
              <a:rPr lang="zh-CN" altLang="en-US" dirty="0" smtClean="0"/>
              <a:t>新技术研究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项目，本课题重点研究基于</a:t>
            </a:r>
            <a:r>
              <a:rPr lang="en-US" dirty="0" smtClean="0"/>
              <a:t>LTE</a:t>
            </a:r>
            <a:r>
              <a:rPr lang="zh-CN" altLang="en-US" dirty="0" smtClean="0"/>
              <a:t>车联网的</a:t>
            </a:r>
            <a:r>
              <a:rPr lang="en-US" dirty="0" smtClean="0"/>
              <a:t>V2V</a:t>
            </a:r>
            <a:r>
              <a:rPr lang="zh-CN" altLang="en-US" dirty="0" smtClean="0"/>
              <a:t>资源管理这部分内容。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本文目标与内容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dirty="0" smtClean="0"/>
              <a:t>TD-LTE</a:t>
            </a:r>
            <a:r>
              <a:rPr lang="zh-CN" altLang="en-US" dirty="0" smtClean="0"/>
              <a:t>系统架构和特点。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r>
              <a:rPr lang="en-US" dirty="0" smtClean="0"/>
              <a:t>TD-LTE</a:t>
            </a:r>
            <a:r>
              <a:rPr lang="zh-CN" altLang="en-US" dirty="0" smtClean="0"/>
              <a:t>的资源分配及调度策略，以及基于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D2D</a:t>
            </a:r>
            <a:r>
              <a:rPr lang="zh-CN" altLang="en-US" dirty="0" smtClean="0"/>
              <a:t>通信方式的资源分配算法，阐述现有算法不适于</a:t>
            </a:r>
            <a:r>
              <a:rPr lang="en-US" altLang="zh-CN" dirty="0" smtClean="0"/>
              <a:t>V2V</a:t>
            </a:r>
            <a:r>
              <a:rPr lang="zh-CN" altLang="en-US" dirty="0" smtClean="0"/>
              <a:t>通信的原因。</a:t>
            </a:r>
            <a:endParaRPr lang="en-US" altLang="zh-CN" dirty="0" smtClean="0"/>
          </a:p>
          <a:p>
            <a:r>
              <a:rPr lang="zh-CN" altLang="en-US" dirty="0" smtClean="0"/>
              <a:t>参考基于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D2D</a:t>
            </a:r>
            <a:r>
              <a:rPr lang="zh-CN" altLang="en-US" dirty="0" smtClean="0"/>
              <a:t>通信方式的资源分配算法，改进设计一种适合</a:t>
            </a:r>
            <a:r>
              <a:rPr lang="en-US" dirty="0" smtClean="0"/>
              <a:t>V2V</a:t>
            </a:r>
            <a:r>
              <a:rPr lang="zh-CN" altLang="en-US" dirty="0" smtClean="0"/>
              <a:t>的资源分配和调度算法。</a:t>
            </a:r>
            <a:endParaRPr lang="en-US" altLang="zh-CN" dirty="0" smtClean="0"/>
          </a:p>
          <a:p>
            <a:r>
              <a:rPr lang="en-US" altLang="zh-CN" dirty="0" smtClean="0"/>
              <a:t>ns_3</a:t>
            </a:r>
            <a:r>
              <a:rPr lang="zh-CN" altLang="en-US" dirty="0" smtClean="0"/>
              <a:t>网络仿真器仿真实现。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229475" cy="349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14414" y="5429264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系统中，分配给各个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的是一个时频的资源块。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资源分配的不同主要体现在</a:t>
            </a:r>
            <a:r>
              <a:rPr lang="zh-CN" altLang="en-US" dirty="0" smtClean="0">
                <a:solidFill>
                  <a:srgbClr val="FF0000"/>
                </a:solidFill>
              </a:rPr>
              <a:t>判决最优化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计算复杂度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/>
              <a:t>的权衡上</a:t>
            </a:r>
            <a:r>
              <a:rPr lang="en-US" altLang="zh-CN" dirty="0" smtClean="0"/>
              <a:t>[1]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sz="2000" dirty="0" smtClean="0"/>
              <a:t>    </a:t>
            </a:r>
            <a:r>
              <a:rPr lang="zh-CN" altLang="en-US" sz="2000" b="1" dirty="0" smtClean="0"/>
              <a:t>频谱效率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    公平性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    </a:t>
            </a:r>
            <a:r>
              <a:rPr lang="en-US" altLang="zh-CN" sz="2000" b="1" dirty="0" err="1" smtClean="0"/>
              <a:t>QoS</a:t>
            </a:r>
            <a:r>
              <a:rPr lang="zh-CN" altLang="en-US" sz="2000" b="1" dirty="0" smtClean="0"/>
              <a:t>保证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    复杂度和可扩展性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LTE</a:t>
            </a:r>
            <a:r>
              <a:rPr lang="zh-CN" altLang="en-US" sz="2000" dirty="0" smtClean="0"/>
              <a:t>调度器以</a:t>
            </a:r>
            <a:r>
              <a:rPr lang="en-US" altLang="zh-CN" sz="2000" dirty="0" smtClean="0"/>
              <a:t>1ms</a:t>
            </a:r>
            <a:r>
              <a:rPr lang="zh-CN" altLang="en-US" sz="2000" dirty="0" smtClean="0"/>
              <a:t>的时间粒度进行工作，即每</a:t>
            </a:r>
            <a:r>
              <a:rPr lang="en-US" altLang="zh-CN" sz="2000" dirty="0" smtClean="0"/>
              <a:t>TTI</a:t>
            </a:r>
            <a:r>
              <a:rPr lang="zh-CN" altLang="en-US" sz="2000" dirty="0" smtClean="0"/>
              <a:t>执行分配裁决。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考虑以上因素，传统的</a:t>
            </a:r>
            <a:r>
              <a:rPr lang="en-US" altLang="zh-CN" sz="2000" dirty="0" smtClean="0"/>
              <a:t>UE-</a:t>
            </a:r>
            <a:r>
              <a:rPr lang="en-US" altLang="zh-CN" sz="2000" dirty="0" err="1" smtClean="0"/>
              <a:t>eNB</a:t>
            </a:r>
            <a:r>
              <a:rPr lang="en-US" altLang="zh-CN" sz="2000" dirty="0" smtClean="0"/>
              <a:t>-UE</a:t>
            </a:r>
            <a:r>
              <a:rPr lang="zh-CN" altLang="en-US" sz="2000" dirty="0" smtClean="0"/>
              <a:t>的通信方式具有：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(1)</a:t>
            </a:r>
            <a:r>
              <a:rPr lang="zh-CN" altLang="en-US" sz="2000" dirty="0" smtClean="0"/>
              <a:t>先入先出算法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(2)</a:t>
            </a:r>
            <a:r>
              <a:rPr lang="zh-CN" altLang="en-US" sz="2000" dirty="0" smtClean="0"/>
              <a:t>轮询算法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(3)</a:t>
            </a:r>
            <a:r>
              <a:rPr lang="zh-CN" altLang="en-US" sz="2000" dirty="0" smtClean="0"/>
              <a:t>吞吐量完全平等算法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(4)</a:t>
            </a:r>
            <a:r>
              <a:rPr lang="zh-CN" altLang="en-US" sz="2000" dirty="0" smtClean="0"/>
              <a:t>比例公平算法</a:t>
            </a:r>
            <a:r>
              <a:rPr lang="en-US" altLang="zh-CN" sz="2000" dirty="0" smtClean="0"/>
              <a:t>[4]</a:t>
            </a:r>
          </a:p>
          <a:p>
            <a:pPr>
              <a:buNone/>
            </a:pPr>
            <a:r>
              <a:rPr lang="en-US" altLang="zh-CN" sz="2000" dirty="0" smtClean="0"/>
              <a:t>(5)</a:t>
            </a:r>
            <a:r>
              <a:rPr lang="zh-CN" altLang="en-US" sz="2000" dirty="0" smtClean="0"/>
              <a:t>最大速率调度</a:t>
            </a:r>
            <a:r>
              <a:rPr lang="en-US" altLang="zh-CN" sz="2000" dirty="0" smtClean="0"/>
              <a:t>[5]</a:t>
            </a:r>
          </a:p>
          <a:p>
            <a:pPr>
              <a:buNone/>
            </a:pPr>
            <a:r>
              <a:rPr lang="zh-CN" altLang="en-US" sz="2000" dirty="0" smtClean="0"/>
              <a:t>等等传统的算法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左大括号 3"/>
          <p:cNvSpPr/>
          <p:nvPr/>
        </p:nvSpPr>
        <p:spPr>
          <a:xfrm>
            <a:off x="500034" y="2571744"/>
            <a:ext cx="214314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UE-UE</a:t>
            </a:r>
            <a:r>
              <a:rPr lang="zh-CN" altLang="en-US" sz="2000" dirty="0" smtClean="0"/>
              <a:t>通信中，虽然也需要考虑到公平性、吞吐量、数据速率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等因素，但是由于采用</a:t>
            </a:r>
            <a:r>
              <a:rPr lang="en-US" altLang="zh-CN" sz="2000" dirty="0" smtClean="0"/>
              <a:t>UE-UE</a:t>
            </a:r>
            <a:r>
              <a:rPr lang="zh-CN" altLang="en-US" sz="2000" dirty="0" smtClean="0"/>
              <a:t>这类</a:t>
            </a:r>
            <a:r>
              <a:rPr lang="en-US" altLang="zh-CN" sz="2000" dirty="0" smtClean="0"/>
              <a:t>D2D</a:t>
            </a:r>
            <a:r>
              <a:rPr lang="zh-CN" altLang="en-US" sz="2000" dirty="0" smtClean="0"/>
              <a:t>通信的主要目标是减少时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延、提高频谱利用率，所以不能直接采用</a:t>
            </a:r>
            <a:r>
              <a:rPr lang="en-US" altLang="zh-CN" sz="2000" dirty="0" smtClean="0"/>
              <a:t>UE-</a:t>
            </a:r>
            <a:r>
              <a:rPr lang="en-US" altLang="zh-CN" sz="2000" dirty="0" err="1" smtClean="0"/>
              <a:t>eNB</a:t>
            </a:r>
            <a:r>
              <a:rPr lang="en-US" altLang="zh-CN" sz="2000" dirty="0" smtClean="0"/>
              <a:t>-UE</a:t>
            </a:r>
            <a:r>
              <a:rPr lang="zh-CN" altLang="en-US" sz="2000" dirty="0" smtClean="0"/>
              <a:t>的资源分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配算法，而是需要将一个资源块分配给多对</a:t>
            </a:r>
            <a:r>
              <a:rPr lang="en-US" altLang="zh-CN" sz="2000" dirty="0" smtClean="0"/>
              <a:t>UE</a:t>
            </a:r>
            <a:r>
              <a:rPr lang="zh-CN" altLang="en-US" sz="2000" dirty="0" smtClean="0"/>
              <a:t>。如下图：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671517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717</TotalTime>
  <Words>1062</Words>
  <Application>Microsoft Office PowerPoint</Application>
  <PresentationFormat>全屏显示(4:3)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Oriel</vt:lpstr>
      <vt:lpstr>基于LTE车载网的V2V资源管理算法研究                 学生：张悦田    学号：2012019060027 指导老师：马立香 </vt:lpstr>
      <vt:lpstr>目录</vt:lpstr>
      <vt:lpstr>选题依据及意义</vt:lpstr>
      <vt:lpstr>选题依据及意义</vt:lpstr>
      <vt:lpstr>选题依据及意义</vt:lpstr>
      <vt:lpstr>本文目标与内容</vt:lpstr>
      <vt:lpstr>相关技术</vt:lpstr>
      <vt:lpstr>相关技术</vt:lpstr>
      <vt:lpstr>相关技术</vt:lpstr>
      <vt:lpstr>相关技术</vt:lpstr>
      <vt:lpstr>相关技术</vt:lpstr>
      <vt:lpstr>相关技术</vt:lpstr>
      <vt:lpstr>相关技术</vt:lpstr>
      <vt:lpstr>相关技术</vt:lpstr>
      <vt:lpstr>进一步的工作</vt:lpstr>
      <vt:lpstr>参考文献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基于LTE车载网的V2V资源管理算法研究                   张悦田   2012019060027</dc:title>
  <dc:creator>lenovo</dc:creator>
  <cp:lastModifiedBy>lenovo</cp:lastModifiedBy>
  <cp:revision>73</cp:revision>
  <dcterms:created xsi:type="dcterms:W3CDTF">2016-01-04T08:24:03Z</dcterms:created>
  <dcterms:modified xsi:type="dcterms:W3CDTF">2016-01-08T03:50:44Z</dcterms:modified>
</cp:coreProperties>
</file>