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1" r:id="rId5"/>
    <p:sldId id="258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F95F-3857-4ADD-A329-B9884ACB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B7284-201F-488E-8D7E-05225C93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5216-4737-456D-93A0-964F7E5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5070-FC18-4C58-AC6E-84E5E9CC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2B479-86E8-4E7B-A33A-63C6CB7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B81A-4B38-426A-A8C8-64CBB287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B330B-0743-4187-96CE-B37F7849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E62D-FE30-4F78-B042-EDC1E3FE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A1E44-F260-47DD-80F4-1D346843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E82EE-91F6-4E9B-9F89-9BA8F25B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1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4815A2-0CE0-4013-A519-EB533AE6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7F6B5-04F6-4318-A60D-FEF60493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1767E-7449-4CAE-BCDF-5B6EE293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A7869-C96F-48EB-8082-98E37B6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9E88F-56EF-4EA1-82DA-63EE12C1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5A30-8626-4D56-B3B0-977BDC9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D016B-0F56-4B4F-92E4-56D9BE3C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5AD1B-C346-4BCC-8132-5E5092F0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4E6A3-F5BB-45C8-AC9B-5AE6C84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1EBC7-4686-4316-AC74-BC7F4328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2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D0B2A-2A62-4737-AA05-C6F259AB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3020E-4DFA-47F2-850D-C42DFCAE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9B0B8-B118-4F2F-8999-B0497600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C0BF-B2D4-48E0-94F4-E974C52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AF5F9-1784-44C5-AF75-931F9B0D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DA93-79AF-40B7-80DE-1DE3C052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9A68C-C46B-4716-8F11-8BAB1230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0C2BE-B2DA-4F36-9641-CFCEF219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3C788-F8F8-46C6-9293-484BAD6E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BF4D1-3DD7-4DE8-B0A0-A714752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F7B31-DF2A-472E-B35E-47EC75D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CEC-9056-4778-A28C-5CC46D4F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62DEC-5DAB-485A-9102-F6D5BC0C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665F0-AD29-4012-9B61-82536FB4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59194C-F3E4-49FD-9701-6C1E0CAB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BBEE72-CEEE-46EB-A2A7-76BF2A7A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8DCC46-6E0D-4EE0-AAE0-2DEC6EC6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89258-9B71-443F-9C04-D1DEA93C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D8E526-8039-471F-8C7B-6598BB09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6055-46D1-4E06-BC39-8298332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644FB-B7FC-4DEE-9EEC-42AC9866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F858E-CABB-4AE4-8530-5D25699C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EB8AB-E483-420E-ABB5-7FF20A7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A959B-132C-4E7D-843F-3D4EA794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D20C08-B257-4CF0-B94F-EBD8EBAA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A88AD-7B3A-4FFF-9177-B3553C5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18B8-66A1-4D50-A601-C3B69DCC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7D9F9-FEEF-404B-BB22-F80D5C10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FB2C7-394A-43F5-8655-1DBAC15D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FE71C-8FB3-4594-BAA5-C076F806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EE446-4879-40CB-94AA-3E34CE8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1BB7E-1C8C-4364-BCEC-B29D29F4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4884-CC27-4FCC-9C79-326001B9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09760-2518-4F15-AD6B-08BDBA75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CB465-4E94-494C-B3EB-7E9D51D2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48430-2472-4570-9E7E-C2CF8EA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F03C-5459-4068-B208-63BFF1C8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8B1CA-7698-450B-8937-0709DFE8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2B88D-EE84-4C36-822F-83EDB083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85AAA-739F-4B6A-821A-F4734B64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31E24-323F-420E-BD15-EA195FD1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209F-DE80-444A-90C3-80B05397825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91AFF-61FD-40C0-9B79-4603F449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E13D-5300-4D96-AC94-9B1F1F3CE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smartphone_149007#term=phone&amp;page=1&amp;position=38" TargetMode="External"/><Relationship Id="rId2" Type="http://schemas.openxmlformats.org/officeDocument/2006/relationships/hyperlink" Target="https://www.flaticon.com/free-icon/user_149071#term=user&amp;page=1&amp;position=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webpage_718110#term=webpage&amp;page=1&amp;position=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CC14CD-03D5-40DB-98D7-E675854A59B5}"/>
              </a:ext>
            </a:extLst>
          </p:cNvPr>
          <p:cNvCxnSpPr>
            <a:cxnSpLocks/>
          </p:cNvCxnSpPr>
          <p:nvPr/>
        </p:nvCxnSpPr>
        <p:spPr>
          <a:xfrm flipH="1">
            <a:off x="1721489" y="148315"/>
            <a:ext cx="8539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BAC421-2EBF-4778-B2DC-35F60A82FEDD}"/>
              </a:ext>
            </a:extLst>
          </p:cNvPr>
          <p:cNvCxnSpPr>
            <a:cxnSpLocks/>
          </p:cNvCxnSpPr>
          <p:nvPr/>
        </p:nvCxnSpPr>
        <p:spPr>
          <a:xfrm flipH="1">
            <a:off x="3668767" y="148315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E83282-1638-43E6-BE73-10E1E315F694}"/>
              </a:ext>
            </a:extLst>
          </p:cNvPr>
          <p:cNvCxnSpPr>
            <a:cxnSpLocks/>
          </p:cNvCxnSpPr>
          <p:nvPr/>
        </p:nvCxnSpPr>
        <p:spPr>
          <a:xfrm>
            <a:off x="10342930" y="148315"/>
            <a:ext cx="0" cy="65396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4BAC2B-D60C-40E6-9E8B-2DAC19F866AC}"/>
              </a:ext>
            </a:extLst>
          </p:cNvPr>
          <p:cNvSpPr txBox="1"/>
          <p:nvPr/>
        </p:nvSpPr>
        <p:spPr>
          <a:xfrm>
            <a:off x="-8538" y="287529"/>
            <a:ext cx="17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E1C2A-D3FD-4973-8A60-472B8D799A85}"/>
              </a:ext>
            </a:extLst>
          </p:cNvPr>
          <p:cNvSpPr txBox="1"/>
          <p:nvPr/>
        </p:nvSpPr>
        <p:spPr>
          <a:xfrm>
            <a:off x="1738567" y="297054"/>
            <a:ext cx="193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29E9C-1901-4B45-B93B-FA9992A79B14}"/>
              </a:ext>
            </a:extLst>
          </p:cNvPr>
          <p:cNvSpPr txBox="1"/>
          <p:nvPr/>
        </p:nvSpPr>
        <p:spPr>
          <a:xfrm>
            <a:off x="3668767" y="331248"/>
            <a:ext cx="66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IBM Cloud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D323A-7781-4CDC-B04A-AA448874BC3D}"/>
              </a:ext>
            </a:extLst>
          </p:cNvPr>
          <p:cNvSpPr txBox="1"/>
          <p:nvPr/>
        </p:nvSpPr>
        <p:spPr>
          <a:xfrm>
            <a:off x="10333406" y="325630"/>
            <a:ext cx="18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External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04452C-8E2A-446B-BE1E-FE03441DC246}"/>
              </a:ext>
            </a:extLst>
          </p:cNvPr>
          <p:cNvSpPr/>
          <p:nvPr/>
        </p:nvSpPr>
        <p:spPr>
          <a:xfrm>
            <a:off x="164309" y="937711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62C91F-235D-410D-874C-FC4FD88D752F}"/>
              </a:ext>
            </a:extLst>
          </p:cNvPr>
          <p:cNvSpPr/>
          <p:nvPr/>
        </p:nvSpPr>
        <p:spPr>
          <a:xfrm>
            <a:off x="10561825" y="928186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929C4981-CC68-4441-9052-CF953BA053CF}"/>
              </a:ext>
            </a:extLst>
          </p:cNvPr>
          <p:cNvGrpSpPr/>
          <p:nvPr/>
        </p:nvGrpSpPr>
        <p:grpSpPr>
          <a:xfrm>
            <a:off x="164300" y="924992"/>
            <a:ext cx="11790584" cy="5489661"/>
            <a:chOff x="164300" y="924992"/>
            <a:chExt cx="11790584" cy="548966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391AB81-669E-4AC2-AAEA-550237B23731}"/>
                </a:ext>
              </a:extLst>
            </p:cNvPr>
            <p:cNvGrpSpPr/>
            <p:nvPr/>
          </p:nvGrpSpPr>
          <p:grpSpPr>
            <a:xfrm>
              <a:off x="6192917" y="938658"/>
              <a:ext cx="1387717" cy="1699939"/>
              <a:chOff x="6224431" y="1339124"/>
              <a:chExt cx="1387717" cy="169993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DB4328D-DD77-4339-8A0D-577E43DC55DB}"/>
                  </a:ext>
                </a:extLst>
              </p:cNvPr>
              <p:cNvGrpSpPr/>
              <p:nvPr/>
            </p:nvGrpSpPr>
            <p:grpSpPr>
              <a:xfrm>
                <a:off x="6224431" y="1339124"/>
                <a:ext cx="1387717" cy="1334661"/>
                <a:chOff x="5042806" y="1533524"/>
                <a:chExt cx="1662793" cy="1647825"/>
              </a:xfrm>
            </p:grpSpPr>
            <p:pic>
              <p:nvPicPr>
                <p:cNvPr id="12" name="Picture 2" descr="Node.js logo.svg">
                  <a:extLst>
                    <a:ext uri="{FF2B5EF4-FFF2-40B4-BE49-F238E27FC236}">
                      <a16:creationId xmlns:a16="http://schemas.microsoft.com/office/drawing/2014/main" id="{4CF27644-5471-47E9-8B98-4957A7E19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5207" y="1962150"/>
                  <a:ext cx="1428750" cy="876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7DA9007-892C-4F1D-8DE7-9AC8E885929C}"/>
                    </a:ext>
                  </a:extLst>
                </p:cNvPr>
                <p:cNvSpPr/>
                <p:nvPr/>
              </p:nvSpPr>
              <p:spPr>
                <a:xfrm>
                  <a:off x="5042806" y="15335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BFD392-CC93-4D77-8C4F-977779F256E8}"/>
                  </a:ext>
                </a:extLst>
              </p:cNvPr>
              <p:cNvSpPr txBox="1"/>
              <p:nvPr/>
            </p:nvSpPr>
            <p:spPr>
              <a:xfrm>
                <a:off x="6224431" y="2669731"/>
                <a:ext cx="1387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D9B34393-ADF8-4EEE-ACE0-465773D5F4E2}"/>
                </a:ext>
              </a:extLst>
            </p:cNvPr>
            <p:cNvGrpSpPr/>
            <p:nvPr/>
          </p:nvGrpSpPr>
          <p:grpSpPr>
            <a:xfrm>
              <a:off x="3968008" y="4320649"/>
              <a:ext cx="1336441" cy="2063227"/>
              <a:chOff x="3968008" y="4320649"/>
              <a:chExt cx="1336441" cy="2063227"/>
            </a:xfrm>
          </p:grpSpPr>
          <p:pic>
            <p:nvPicPr>
              <p:cNvPr id="14" name="Picture 6" descr="ibm watson conversation에 대한 이미지 검색결과">
                <a:extLst>
                  <a:ext uri="{FF2B5EF4-FFF2-40B4-BE49-F238E27FC236}">
                    <a16:creationId xmlns:a16="http://schemas.microsoft.com/office/drawing/2014/main" id="{C1264A87-C967-49DB-9F25-CEA99D2624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009" y="4320649"/>
                <a:ext cx="1336440" cy="1334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6C46FC-97F9-43C8-9C87-0AB08E5652DA}"/>
                  </a:ext>
                </a:extLst>
              </p:cNvPr>
              <p:cNvSpPr txBox="1"/>
              <p:nvPr/>
            </p:nvSpPr>
            <p:spPr>
              <a:xfrm>
                <a:off x="3968008" y="5829878"/>
                <a:ext cx="12927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Watson</a:t>
                </a:r>
                <a:endParaRPr lang="en-US" altLang="ko-KR" dirty="0"/>
              </a:p>
              <a:p>
                <a:pPr algn="ctr"/>
                <a:r>
                  <a:rPr lang="en-US" altLang="ko-KR" sz="1400" dirty="0"/>
                  <a:t>Conversation</a:t>
                </a:r>
                <a:endParaRPr lang="ko-KR" altLang="en-US" dirty="0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E3C7217-AEE1-49B0-A809-13F0170BFFEA}"/>
                </a:ext>
              </a:extLst>
            </p:cNvPr>
            <p:cNvGrpSpPr/>
            <p:nvPr/>
          </p:nvGrpSpPr>
          <p:grpSpPr>
            <a:xfrm>
              <a:off x="5583614" y="4312980"/>
              <a:ext cx="1334676" cy="1948383"/>
              <a:chOff x="5583614" y="4312980"/>
              <a:chExt cx="1334676" cy="1948383"/>
            </a:xfrm>
          </p:grpSpPr>
          <p:pic>
            <p:nvPicPr>
              <p:cNvPr id="19" name="Picture 8" descr="ibm cloudant에 대한 이미지 검색결과">
                <a:extLst>
                  <a:ext uri="{FF2B5EF4-FFF2-40B4-BE49-F238E27FC236}">
                    <a16:creationId xmlns:a16="http://schemas.microsoft.com/office/drawing/2014/main" id="{D6548C66-2CD8-417A-9723-3483DC3F7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629" y="4312980"/>
                <a:ext cx="1334661" cy="1342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06A415-A09F-4A79-8A0A-F19929D4CF8A}"/>
                  </a:ext>
                </a:extLst>
              </p:cNvPr>
              <p:cNvSpPr txBox="1"/>
              <p:nvPr/>
            </p:nvSpPr>
            <p:spPr>
              <a:xfrm>
                <a:off x="5583614" y="5892031"/>
                <a:ext cx="133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Cloudant</a:t>
                </a:r>
                <a:endParaRPr lang="ko-KR" altLang="en-US" dirty="0"/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C595CC0D-60A2-4F23-B1C9-0D10668F7615}"/>
                </a:ext>
              </a:extLst>
            </p:cNvPr>
            <p:cNvGrpSpPr/>
            <p:nvPr/>
          </p:nvGrpSpPr>
          <p:grpSpPr>
            <a:xfrm>
              <a:off x="7223639" y="4312980"/>
              <a:ext cx="1292746" cy="1910283"/>
              <a:chOff x="7223639" y="4312980"/>
              <a:chExt cx="1292746" cy="191028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E78BF5B-605D-49DD-B646-8462426BC71B}"/>
                  </a:ext>
                </a:extLst>
              </p:cNvPr>
              <p:cNvGrpSpPr/>
              <p:nvPr/>
            </p:nvGrpSpPr>
            <p:grpSpPr>
              <a:xfrm>
                <a:off x="7223639" y="4312980"/>
                <a:ext cx="1292746" cy="1334661"/>
                <a:chOff x="8938531" y="3571874"/>
                <a:chExt cx="1662793" cy="1647825"/>
              </a:xfrm>
            </p:grpSpPr>
            <p:pic>
              <p:nvPicPr>
                <p:cNvPr id="16" name="Picture 10" descr="ClearDB Managed MySQL Database">
                  <a:extLst>
                    <a:ext uri="{FF2B5EF4-FFF2-40B4-BE49-F238E27FC236}">
                      <a16:creationId xmlns:a16="http://schemas.microsoft.com/office/drawing/2014/main" id="{C338BC34-0F87-4B82-9E39-3F2B066D64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1302" y="3967161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3BD5A35-F8F2-4C18-B07D-E400CA188BAE}"/>
                    </a:ext>
                  </a:extLst>
                </p:cNvPr>
                <p:cNvSpPr/>
                <p:nvPr/>
              </p:nvSpPr>
              <p:spPr>
                <a:xfrm>
                  <a:off x="8938531" y="357187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F0A327-9AF8-473C-B10B-3A98631F344B}"/>
                  </a:ext>
                </a:extLst>
              </p:cNvPr>
              <p:cNvSpPr txBox="1"/>
              <p:nvPr/>
            </p:nvSpPr>
            <p:spPr>
              <a:xfrm>
                <a:off x="7223639" y="5853931"/>
                <a:ext cx="129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ClearDB</a:t>
                </a:r>
                <a:endParaRPr lang="ko-KR" altLang="en-US" dirty="0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B4290BA-B2E0-43FD-8DB4-5B5FFC1C8583}"/>
                </a:ext>
              </a:extLst>
            </p:cNvPr>
            <p:cNvGrpSpPr/>
            <p:nvPr/>
          </p:nvGrpSpPr>
          <p:grpSpPr>
            <a:xfrm>
              <a:off x="8755069" y="4284215"/>
              <a:ext cx="1368966" cy="2130438"/>
              <a:chOff x="8755069" y="4284215"/>
              <a:chExt cx="1368966" cy="21304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9088C3D-ED45-4779-8AD8-E0B99313F5E9}"/>
                  </a:ext>
                </a:extLst>
              </p:cNvPr>
              <p:cNvGrpSpPr/>
              <p:nvPr/>
            </p:nvGrpSpPr>
            <p:grpSpPr>
              <a:xfrm>
                <a:off x="8755069" y="4284215"/>
                <a:ext cx="1339659" cy="1282007"/>
                <a:chOff x="7678511" y="1495424"/>
                <a:chExt cx="1662793" cy="1647825"/>
              </a:xfrm>
            </p:grpSpPr>
            <p:pic>
              <p:nvPicPr>
                <p:cNvPr id="23" name="Picture 16" descr="관련 이미지">
                  <a:extLst>
                    <a:ext uri="{FF2B5EF4-FFF2-40B4-BE49-F238E27FC236}">
                      <a16:creationId xmlns:a16="http://schemas.microsoft.com/office/drawing/2014/main" id="{719A072A-DBE2-47B8-9734-3BD4746DEB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99" t="-1199" r="24301" b="1"/>
                <a:stretch/>
              </p:blipFill>
              <p:spPr bwMode="auto">
                <a:xfrm>
                  <a:off x="8002972" y="1806987"/>
                  <a:ext cx="1033420" cy="10395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6BCC4D8-EBEE-43F8-A30E-E5AA326CFCAE}"/>
                    </a:ext>
                  </a:extLst>
                </p:cNvPr>
                <p:cNvSpPr/>
                <p:nvPr/>
              </p:nvSpPr>
              <p:spPr>
                <a:xfrm>
                  <a:off x="7678511" y="14954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A53264-178E-4AA5-8A4A-C71DE0BD6694}"/>
                  </a:ext>
                </a:extLst>
              </p:cNvPr>
              <p:cNvSpPr txBox="1"/>
              <p:nvPr/>
            </p:nvSpPr>
            <p:spPr>
              <a:xfrm>
                <a:off x="8784378" y="5829878"/>
                <a:ext cx="133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Object storage</a:t>
                </a:r>
                <a:endParaRPr lang="ko-KR" altLang="en-US" sz="1600" dirty="0"/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E452CD6-FA2B-4025-A905-5D660CE6782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250960" y="2688084"/>
              <a:ext cx="635821" cy="162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94FF027-2B82-41DF-ADB8-0E799F2D1AC8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342133" y="1605989"/>
              <a:ext cx="2850784" cy="4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9B685F0-4A78-4508-A4A8-E9775DD48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133" y="1567768"/>
              <a:ext cx="2850784" cy="2389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153608F-6217-4783-969A-59A0D46647BA}"/>
                </a:ext>
              </a:extLst>
            </p:cNvPr>
            <p:cNvCxnSpPr>
              <a:cxnSpLocks/>
              <a:stCxn id="20" idx="6"/>
              <a:endCxn id="4" idx="2"/>
            </p:cNvCxnSpPr>
            <p:nvPr/>
          </p:nvCxnSpPr>
          <p:spPr>
            <a:xfrm>
              <a:off x="1557367" y="1609697"/>
              <a:ext cx="391708" cy="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F6D9E14-6F4D-4911-A613-1FD8F6F18DF6}"/>
                </a:ext>
              </a:extLst>
            </p:cNvPr>
            <p:cNvCxnSpPr>
              <a:cxnSpLocks/>
              <a:stCxn id="13" idx="6"/>
              <a:endCxn id="21" idx="2"/>
            </p:cNvCxnSpPr>
            <p:nvPr/>
          </p:nvCxnSpPr>
          <p:spPr>
            <a:xfrm flipV="1">
              <a:off x="7580634" y="1600172"/>
              <a:ext cx="2981191" cy="5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BCCDE0-1201-425B-AE6A-B63D04DE9343}"/>
                </a:ext>
              </a:extLst>
            </p:cNvPr>
            <p:cNvSpPr txBox="1"/>
            <p:nvPr/>
          </p:nvSpPr>
          <p:spPr>
            <a:xfrm>
              <a:off x="4319652" y="1445581"/>
              <a:ext cx="8664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B733925-81D9-44F1-9B94-B4FC5AF8619B}"/>
                </a:ext>
              </a:extLst>
            </p:cNvPr>
            <p:cNvSpPr txBox="1"/>
            <p:nvPr/>
          </p:nvSpPr>
          <p:spPr>
            <a:xfrm>
              <a:off x="4421993" y="1578174"/>
              <a:ext cx="8913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F2523E58-8172-4465-ACDB-4DD33710E922}"/>
                </a:ext>
              </a:extLst>
            </p:cNvPr>
            <p:cNvGrpSpPr/>
            <p:nvPr/>
          </p:nvGrpSpPr>
          <p:grpSpPr>
            <a:xfrm>
              <a:off x="6886781" y="2688084"/>
              <a:ext cx="983231" cy="1929222"/>
              <a:chOff x="6886781" y="2688084"/>
              <a:chExt cx="983231" cy="1929222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C3D8A14-E32C-4540-8A9E-ABB706F95883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886781" y="2688084"/>
                <a:ext cx="983231" cy="1624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332548-FC28-4B18-A0E7-E83EA63E0F2B}"/>
                  </a:ext>
                </a:extLst>
              </p:cNvPr>
              <p:cNvSpPr txBox="1"/>
              <p:nvPr/>
            </p:nvSpPr>
            <p:spPr>
              <a:xfrm rot="3536508">
                <a:off x="6735617" y="3535509"/>
                <a:ext cx="1211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Context.command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Context.data.menu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Context.data.ingredients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C58A96C-9F8D-4715-93B9-FC0FFBE93267}"/>
                  </a:ext>
                </a:extLst>
              </p:cNvPr>
              <p:cNvSpPr txBox="1"/>
              <p:nvPr/>
            </p:nvSpPr>
            <p:spPr>
              <a:xfrm rot="3523802">
                <a:off x="6733085" y="3568601"/>
                <a:ext cx="1820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 err="1"/>
                  <a:t>Context.data.receipe_result</a:t>
                </a:r>
                <a:endParaRPr lang="en-US" altLang="ko-KR" sz="600" dirty="0"/>
              </a:p>
              <a:p>
                <a:r>
                  <a:rPr lang="en-US" altLang="ko-KR" sz="600" dirty="0"/>
                  <a:t>   </a:t>
                </a:r>
                <a:r>
                  <a:rPr lang="en-US" altLang="ko-KR" sz="600" dirty="0" err="1"/>
                  <a:t>Context.data.recommend_menu_result</a:t>
                </a:r>
                <a:endParaRPr lang="ko-KR" altLang="en-US" sz="600" dirty="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8412946-FE13-4FCF-AFA3-1CAFC3B40D1A}"/>
                </a:ext>
              </a:extLst>
            </p:cNvPr>
            <p:cNvGrpSpPr/>
            <p:nvPr/>
          </p:nvGrpSpPr>
          <p:grpSpPr>
            <a:xfrm>
              <a:off x="4636229" y="2688084"/>
              <a:ext cx="2250552" cy="1632565"/>
              <a:chOff x="4636229" y="2688084"/>
              <a:chExt cx="2250552" cy="1632565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BF675A6-8569-42A1-8645-E02A71290514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4636229" y="2688084"/>
                <a:ext cx="2250552" cy="1632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C4727E9-9586-434E-AD4A-236FDE7AE398}"/>
                  </a:ext>
                </a:extLst>
              </p:cNvPr>
              <p:cNvSpPr txBox="1"/>
              <p:nvPr/>
            </p:nvSpPr>
            <p:spPr>
              <a:xfrm rot="19455983">
                <a:off x="5302105" y="3367056"/>
                <a:ext cx="8452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/>
                  <a:t>Context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0A300E8-A3E9-43E1-8739-31DC37748651}"/>
                  </a:ext>
                </a:extLst>
              </p:cNvPr>
              <p:cNvSpPr txBox="1"/>
              <p:nvPr/>
            </p:nvSpPr>
            <p:spPr>
              <a:xfrm rot="19437986">
                <a:off x="5466761" y="3443849"/>
                <a:ext cx="68546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Context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780C6B0-2439-483F-9FBE-B6A7764E87D9}"/>
                </a:ext>
              </a:extLst>
            </p:cNvPr>
            <p:cNvSpPr txBox="1"/>
            <p:nvPr/>
          </p:nvSpPr>
          <p:spPr>
            <a:xfrm rot="19197116">
              <a:off x="4124655" y="2732724"/>
              <a:ext cx="8853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7FA3E27-0600-4C01-9687-9B935D0BCF4A}"/>
                </a:ext>
              </a:extLst>
            </p:cNvPr>
            <p:cNvSpPr txBox="1"/>
            <p:nvPr/>
          </p:nvSpPr>
          <p:spPr>
            <a:xfrm rot="19210353">
              <a:off x="4367825" y="2748525"/>
              <a:ext cx="78273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4999886-427B-4043-9BDB-6DAA4EC8399A}"/>
                </a:ext>
              </a:extLst>
            </p:cNvPr>
            <p:cNvGrpSpPr/>
            <p:nvPr/>
          </p:nvGrpSpPr>
          <p:grpSpPr>
            <a:xfrm>
              <a:off x="164300" y="924992"/>
              <a:ext cx="1393057" cy="1823390"/>
              <a:chOff x="164300" y="924992"/>
              <a:chExt cx="1393057" cy="182339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45DA13-344B-400B-AB12-8FFCAEBD72BC}"/>
                  </a:ext>
                </a:extLst>
              </p:cNvPr>
              <p:cNvSpPr txBox="1"/>
              <p:nvPr/>
            </p:nvSpPr>
            <p:spPr>
              <a:xfrm>
                <a:off x="164300" y="2379050"/>
                <a:ext cx="1393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8E98D0F6-2EED-4912-BA12-E520E35EB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591" y="924992"/>
                <a:ext cx="1386765" cy="1375451"/>
              </a:xfrm>
              <a:prstGeom prst="rect">
                <a:avLst/>
              </a:prstGeom>
            </p:spPr>
          </p:pic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31D383A4-CFA1-4D5D-8BB2-922B18D5CA11}"/>
                </a:ext>
              </a:extLst>
            </p:cNvPr>
            <p:cNvGrpSpPr/>
            <p:nvPr/>
          </p:nvGrpSpPr>
          <p:grpSpPr>
            <a:xfrm>
              <a:off x="1949075" y="3323128"/>
              <a:ext cx="1401568" cy="1727370"/>
              <a:chOff x="1949075" y="3323128"/>
              <a:chExt cx="1401568" cy="172737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F65D37E-9A56-4BB2-BA68-0E1BF46E4EE0}"/>
                  </a:ext>
                </a:extLst>
              </p:cNvPr>
              <p:cNvSpPr/>
              <p:nvPr/>
            </p:nvSpPr>
            <p:spPr>
              <a:xfrm>
                <a:off x="1949075" y="332312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34906C2-069D-4E08-B264-C4E7A48D9EF1}"/>
                  </a:ext>
                </a:extLst>
              </p:cNvPr>
              <p:cNvSpPr txBox="1"/>
              <p:nvPr/>
            </p:nvSpPr>
            <p:spPr>
              <a:xfrm>
                <a:off x="1957586" y="4711944"/>
                <a:ext cx="1393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Web/Mobile</a:t>
                </a:r>
                <a:endParaRPr lang="ko-KR" altLang="en-US" sz="1600" dirty="0"/>
              </a:p>
            </p:txBody>
          </p:sp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311EF39A-B5DF-41C2-B3A7-F570472AF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5823" y="3731391"/>
                <a:ext cx="589258" cy="589258"/>
              </a:xfrm>
              <a:prstGeom prst="rect">
                <a:avLst/>
              </a:prstGeom>
            </p:spPr>
          </p:pic>
          <p:pic>
            <p:nvPicPr>
              <p:cNvPr id="131" name="그림 130" descr="스크린샷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2DFF6337-F3BE-43C1-ACA3-4C2F33A58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3319" y="3778810"/>
                <a:ext cx="534170" cy="534170"/>
              </a:xfrm>
              <a:prstGeom prst="rect">
                <a:avLst/>
              </a:prstGeom>
            </p:spPr>
          </p:pic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BE7D9458-F597-4471-BEBF-5EF295EFC759}"/>
                </a:ext>
              </a:extLst>
            </p:cNvPr>
            <p:cNvGrpSpPr/>
            <p:nvPr/>
          </p:nvGrpSpPr>
          <p:grpSpPr>
            <a:xfrm>
              <a:off x="1949075" y="938658"/>
              <a:ext cx="1396664" cy="2086723"/>
              <a:chOff x="1949075" y="938658"/>
              <a:chExt cx="1396664" cy="208672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3E0CE30-F9A6-4E3C-A7F5-4A58D6414494}"/>
                  </a:ext>
                </a:extLst>
              </p:cNvPr>
              <p:cNvSpPr/>
              <p:nvPr/>
            </p:nvSpPr>
            <p:spPr>
              <a:xfrm>
                <a:off x="1949075" y="93865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38C2F4-BDF2-4C1C-858C-7B16731A8904}"/>
                  </a:ext>
                </a:extLst>
              </p:cNvPr>
              <p:cNvSpPr txBox="1"/>
              <p:nvPr/>
            </p:nvSpPr>
            <p:spPr>
              <a:xfrm>
                <a:off x="1952682" y="2379050"/>
                <a:ext cx="13930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Message</a:t>
                </a:r>
              </a:p>
              <a:p>
                <a:pPr algn="ctr"/>
                <a:r>
                  <a:rPr lang="en-US" altLang="ko-KR" dirty="0"/>
                  <a:t>Platform</a:t>
                </a:r>
                <a:endParaRPr lang="ko-KR" altLang="en-US" dirty="0"/>
              </a:p>
            </p:txBody>
          </p:sp>
          <p:pic>
            <p:nvPicPr>
              <p:cNvPr id="1030" name="Picture 6" descr="관련 이미지">
                <a:extLst>
                  <a:ext uri="{FF2B5EF4-FFF2-40B4-BE49-F238E27FC236}">
                    <a16:creationId xmlns:a16="http://schemas.microsoft.com/office/drawing/2014/main" id="{49FE02AD-8D5E-4E4A-927B-BA55455BC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01" t="20408" r="33274" b="19707"/>
              <a:stretch/>
            </p:blipFill>
            <p:spPr bwMode="auto">
              <a:xfrm>
                <a:off x="2223473" y="1190997"/>
                <a:ext cx="849172" cy="841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BAF3D9E8-E8CD-4B86-99F5-A30A6A5E618E}"/>
                </a:ext>
              </a:extLst>
            </p:cNvPr>
            <p:cNvGrpSpPr/>
            <p:nvPr/>
          </p:nvGrpSpPr>
          <p:grpSpPr>
            <a:xfrm>
              <a:off x="10561519" y="924993"/>
              <a:ext cx="1393365" cy="2100387"/>
              <a:chOff x="10561519" y="924993"/>
              <a:chExt cx="1393365" cy="210038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7F78C1-A4A8-471A-A6CC-984F2C952688}"/>
                  </a:ext>
                </a:extLst>
              </p:cNvPr>
              <p:cNvSpPr txBox="1"/>
              <p:nvPr/>
            </p:nvSpPr>
            <p:spPr>
              <a:xfrm>
                <a:off x="10561826" y="2379049"/>
                <a:ext cx="1393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Google</a:t>
                </a:r>
              </a:p>
              <a:p>
                <a:pPr algn="ctr"/>
                <a:r>
                  <a:rPr lang="en-US" altLang="ko-KR" dirty="0"/>
                  <a:t> Map</a:t>
                </a:r>
                <a:endParaRPr lang="ko-KR" altLang="en-US" dirty="0"/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A75D8CDB-0955-46B6-98EF-7F6670DC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1519" y="924993"/>
                <a:ext cx="1393058" cy="1368332"/>
              </a:xfrm>
              <a:prstGeom prst="rect">
                <a:avLst/>
              </a:prstGeom>
            </p:spPr>
          </p:pic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3C900840-1E48-4BD3-8C54-5F41C91715AD}"/>
                </a:ext>
              </a:extLst>
            </p:cNvPr>
            <p:cNvGrpSpPr/>
            <p:nvPr/>
          </p:nvGrpSpPr>
          <p:grpSpPr>
            <a:xfrm>
              <a:off x="6886781" y="2688084"/>
              <a:ext cx="2538118" cy="1596131"/>
              <a:chOff x="6886781" y="2688084"/>
              <a:chExt cx="2538118" cy="1596131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78F09E8-4175-45A4-9147-450519A04F8F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H="1" flipV="1">
                <a:off x="6886781" y="2688084"/>
                <a:ext cx="2538118" cy="15961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421BB17-03B5-4957-82DE-B9E798E452B3}"/>
                  </a:ext>
                </a:extLst>
              </p:cNvPr>
              <p:cNvSpPr txBox="1"/>
              <p:nvPr/>
            </p:nvSpPr>
            <p:spPr>
              <a:xfrm rot="1928306">
                <a:off x="7608991" y="3417466"/>
                <a:ext cx="14629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Context.data.receipe_result.image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ko-KR" altLang="en-US" sz="600" dirty="0"/>
              </a:p>
            </p:txBody>
          </p:sp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ADCB246-F1B8-4B12-AF33-BB884DD87046}"/>
              </a:ext>
            </a:extLst>
          </p:cNvPr>
          <p:cNvSpPr txBox="1"/>
          <p:nvPr/>
        </p:nvSpPr>
        <p:spPr>
          <a:xfrm>
            <a:off x="8493861" y="1445581"/>
            <a:ext cx="9961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/>
              <a:t>Context.command</a:t>
            </a:r>
            <a:r>
              <a:rPr lang="en-US" altLang="ko-KR" sz="600" dirty="0"/>
              <a:t> </a:t>
            </a:r>
            <a:r>
              <a:rPr lang="en-US" altLang="ko-KR" sz="600" dirty="0">
                <a:sym typeface="Wingdings" panose="05000000000000000000" pitchFamily="2" charset="2"/>
              </a:rPr>
              <a:t>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121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61F4-4525-49D6-A506-0BB4A3C6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4" name="Picture 6" descr="ibm watson conversation에 대한 이미지 검색결과">
            <a:extLst>
              <a:ext uri="{FF2B5EF4-FFF2-40B4-BE49-F238E27FC236}">
                <a16:creationId xmlns:a16="http://schemas.microsoft.com/office/drawing/2014/main" id="{2D037A29-2063-49F1-9C70-C402214A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3639A1-83FF-4A2F-BC53-5F93CD6E7E8C}"/>
              </a:ext>
            </a:extLst>
          </p:cNvPr>
          <p:cNvSpPr/>
          <p:nvPr/>
        </p:nvSpPr>
        <p:spPr>
          <a:xfrm>
            <a:off x="638175" y="2125086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# </a:t>
            </a:r>
            <a:r>
              <a:rPr lang="en-US" altLang="ko-KR" dirty="0" err="1"/>
              <a:t>ans_cal_time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ans_favor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ans_hate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ans_negative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ans_positive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convenience_store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hold_ingredient</a:t>
            </a:r>
            <a:endParaRPr lang="en-US" altLang="ko-KR" dirty="0"/>
          </a:p>
          <a:p>
            <a:r>
              <a:rPr lang="en-US" altLang="ko-KR" dirty="0"/>
              <a:t># list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which_recipes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which_save_foods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65B1B-5470-4EB0-BE47-40188E138C6D}"/>
              </a:ext>
            </a:extLst>
          </p:cNvPr>
          <p:cNvSpPr/>
          <p:nvPr/>
        </p:nvSpPr>
        <p:spPr>
          <a:xfrm>
            <a:off x="4591046" y="2162680"/>
            <a:ext cx="3009908" cy="4409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@ </a:t>
            </a:r>
            <a:r>
              <a:rPr lang="ko-KR" altLang="en-US" dirty="0"/>
              <a:t>기피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목록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편의점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메뉴이름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배달음식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초기세팅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일반레시피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칼로리 시간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가까운 편의점 보기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편의점꿀팁레시피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en-US" altLang="ko-KR" dirty="0" err="1"/>
              <a:t>ingredinets</a:t>
            </a:r>
            <a:endParaRPr lang="en-US" altLang="ko-KR" dirty="0"/>
          </a:p>
          <a:p>
            <a:r>
              <a:rPr lang="en-US" altLang="ko-KR" dirty="0"/>
              <a:t>@ meat</a:t>
            </a:r>
          </a:p>
          <a:p>
            <a:r>
              <a:rPr lang="en-US" altLang="ko-KR" dirty="0"/>
              <a:t>@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@ source</a:t>
            </a:r>
          </a:p>
          <a:p>
            <a:r>
              <a:rPr lang="en-US" altLang="ko-KR" dirty="0"/>
              <a:t>@ vegetables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F7E30F-CD03-44C8-B065-E17C04D45B37}"/>
              </a:ext>
            </a:extLst>
          </p:cNvPr>
          <p:cNvSpPr/>
          <p:nvPr/>
        </p:nvSpPr>
        <p:spPr>
          <a:xfrm>
            <a:off x="8448668" y="2125085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$ </a:t>
            </a:r>
            <a:r>
              <a:rPr lang="en-US" altLang="ko-KR" dirty="0" err="1"/>
              <a:t>user_id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r>
              <a:rPr lang="en-US" altLang="ko-KR" dirty="0"/>
              <a:t>$ login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data.preference.allergy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data.preference.priority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data.preference.likes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data.preference.hates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data.preference.done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data.ingredients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data.menu_type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data.recipe_result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data.recom_menu_list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data.term_descript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data.user_id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data.id_exists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9B551-18A6-4560-A520-E8DE6ABDC3A7}"/>
              </a:ext>
            </a:extLst>
          </p:cNvPr>
          <p:cNvSpPr txBox="1"/>
          <p:nvPr/>
        </p:nvSpPr>
        <p:spPr>
          <a:xfrm>
            <a:off x="638175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# Intent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86471-A608-4E47-948E-F3C166812F87}"/>
              </a:ext>
            </a:extLst>
          </p:cNvPr>
          <p:cNvSpPr txBox="1"/>
          <p:nvPr/>
        </p:nvSpPr>
        <p:spPr>
          <a:xfrm>
            <a:off x="4543421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@ Entity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8308-6A85-4CF5-B87C-73A76B78E131}"/>
              </a:ext>
            </a:extLst>
          </p:cNvPr>
          <p:cNvSpPr txBox="1"/>
          <p:nvPr/>
        </p:nvSpPr>
        <p:spPr>
          <a:xfrm>
            <a:off x="8448667" y="1468947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$ Context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0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2CCA-104B-41AE-8F96-953E2E63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008A3-7C4B-4989-9D6A-C947666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 list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recommend_recipe</a:t>
            </a:r>
            <a:r>
              <a:rPr lang="en-US" altLang="ko-KR" dirty="0"/>
              <a:t> : </a:t>
            </a:r>
            <a:r>
              <a:rPr lang="ko-KR" altLang="en-US" dirty="0"/>
              <a:t>재료명으로 추천 메뉴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search_recipe</a:t>
            </a:r>
            <a:r>
              <a:rPr lang="en-US" altLang="ko-KR" dirty="0"/>
              <a:t> : </a:t>
            </a:r>
            <a:r>
              <a:rPr lang="ko-KR" altLang="en-US" dirty="0"/>
              <a:t>메뉴 이름으로 레시피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check_id</a:t>
            </a:r>
            <a:r>
              <a:rPr lang="en-US" altLang="ko-KR" dirty="0"/>
              <a:t> : </a:t>
            </a:r>
            <a:r>
              <a:rPr lang="ko-KR" altLang="en-US" dirty="0"/>
              <a:t>아이디 중복 확인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login :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본인 인증 절차 없음</a:t>
            </a:r>
            <a:r>
              <a:rPr lang="en-US" altLang="ko-KR" dirty="0"/>
              <a:t>). </a:t>
            </a:r>
            <a:r>
              <a:rPr lang="ko-KR" altLang="en-US" dirty="0"/>
              <a:t>저장된 정보 불러옴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user_settings</a:t>
            </a:r>
            <a:r>
              <a:rPr lang="en-US" altLang="ko-KR" dirty="0"/>
              <a:t> : </a:t>
            </a:r>
            <a:r>
              <a:rPr lang="ko-KR" altLang="en-US" dirty="0"/>
              <a:t>아이디에 따라 사용자 선호 정보 저장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search_term</a:t>
            </a:r>
            <a:r>
              <a:rPr lang="en-US" altLang="ko-KR" dirty="0"/>
              <a:t> : </a:t>
            </a:r>
            <a:r>
              <a:rPr lang="ko-KR" altLang="en-US" dirty="0"/>
              <a:t>용어 검색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620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B7F73D-2475-4201-BDA6-AC0F8321B7D3}"/>
              </a:ext>
            </a:extLst>
          </p:cNvPr>
          <p:cNvSpPr txBox="1"/>
          <p:nvPr/>
        </p:nvSpPr>
        <p:spPr>
          <a:xfrm>
            <a:off x="561975" y="1468947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Dialog Flow ]</a:t>
            </a:r>
            <a:endParaRPr lang="ko-KR" altLang="en-US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133F8-A737-46DE-9BFF-71E6D5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10" name="Picture 6" descr="ibm watson conversation에 대한 이미지 검색결과">
            <a:extLst>
              <a:ext uri="{FF2B5EF4-FFF2-40B4-BE49-F238E27FC236}">
                <a16:creationId xmlns:a16="http://schemas.microsoft.com/office/drawing/2014/main" id="{15D0A9EC-5EFD-45B1-945F-A3F6112F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6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5A421F4-9046-4392-BFB3-1C7E5D1916AA}"/>
              </a:ext>
            </a:extLst>
          </p:cNvPr>
          <p:cNvSpPr/>
          <p:nvPr/>
        </p:nvSpPr>
        <p:spPr>
          <a:xfrm>
            <a:off x="534763" y="2848208"/>
            <a:ext cx="5237388" cy="280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Id INT NOT NULL AUTO_INCREMENT(PK)</a:t>
            </a:r>
          </a:p>
          <a:p>
            <a:r>
              <a:rPr lang="en-US" altLang="ko-KR" dirty="0" err="1"/>
              <a:t>Menu_type</a:t>
            </a:r>
            <a:r>
              <a:rPr lang="en-US" altLang="ko-KR" dirty="0"/>
              <a:t> INT NOT NULL</a:t>
            </a:r>
          </a:p>
          <a:p>
            <a:r>
              <a:rPr lang="en-US" altLang="ko-KR" dirty="0"/>
              <a:t>Menu VARCHAR(50) NOT NULL</a:t>
            </a:r>
          </a:p>
          <a:p>
            <a:r>
              <a:rPr lang="en-US" altLang="ko-KR" dirty="0"/>
              <a:t>Image TEXT</a:t>
            </a:r>
          </a:p>
          <a:p>
            <a:r>
              <a:rPr lang="en-US" altLang="ko-KR" dirty="0"/>
              <a:t>Ingredient TEXT</a:t>
            </a:r>
          </a:p>
          <a:p>
            <a:r>
              <a:rPr lang="en-US" altLang="ko-KR" dirty="0" err="1"/>
              <a:t>Cooking_step</a:t>
            </a:r>
            <a:r>
              <a:rPr lang="en-US" altLang="ko-KR" dirty="0"/>
              <a:t> TEXT NOT NULL</a:t>
            </a:r>
          </a:p>
          <a:p>
            <a:r>
              <a:rPr lang="en-US" altLang="ko-KR" dirty="0" err="1"/>
              <a:t>Cooking_time</a:t>
            </a:r>
            <a:r>
              <a:rPr lang="en-US" altLang="ko-KR" dirty="0"/>
              <a:t> INT NOT NULL</a:t>
            </a:r>
          </a:p>
          <a:p>
            <a:r>
              <a:rPr lang="en-US" altLang="ko-KR" dirty="0"/>
              <a:t>Calorie FLOAT NOT NULL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E1B623-F0A3-4CC6-BA6B-D199C173C7B8}"/>
              </a:ext>
            </a:extLst>
          </p:cNvPr>
          <p:cNvSpPr/>
          <p:nvPr/>
        </p:nvSpPr>
        <p:spPr>
          <a:xfrm>
            <a:off x="6285139" y="1193234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[normal]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=1;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32090A-C1A1-4D54-961D-AAD6E6CAEFCF}"/>
              </a:ext>
            </a:extLst>
          </p:cNvPr>
          <p:cNvSpPr/>
          <p:nvPr/>
        </p:nvSpPr>
        <p:spPr>
          <a:xfrm>
            <a:off x="6285139" y="3090862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[delivery]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=2;</a:t>
            </a:r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B6AABE-A99A-493A-997A-9BEF227D9D14}"/>
              </a:ext>
            </a:extLst>
          </p:cNvPr>
          <p:cNvSpPr/>
          <p:nvPr/>
        </p:nvSpPr>
        <p:spPr>
          <a:xfrm>
            <a:off x="6310331" y="4996997"/>
            <a:ext cx="5345953" cy="148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[store24]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=3;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2B6C4-8161-4D1B-8D32-1E5091996924}"/>
              </a:ext>
            </a:extLst>
          </p:cNvPr>
          <p:cNvSpPr txBox="1"/>
          <p:nvPr/>
        </p:nvSpPr>
        <p:spPr>
          <a:xfrm>
            <a:off x="6276519" y="599280"/>
            <a:ext cx="537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View ]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171701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Table ]</a:t>
            </a:r>
            <a:endParaRPr lang="ko-KR" altLang="en-US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60B0EF-92EB-438B-851B-A4321C97C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8907"/>
              </p:ext>
            </p:extLst>
          </p:nvPr>
        </p:nvGraphicFramePr>
        <p:xfrm>
          <a:off x="544288" y="2848208"/>
          <a:ext cx="5237388" cy="28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38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446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2362632">
                <a:tc>
                  <a:txBody>
                    <a:bodyPr/>
                    <a:lstStyle/>
                    <a:p>
                      <a:r>
                        <a:rPr lang="en-US" altLang="ko-KR" dirty="0"/>
                        <a:t>Id INT NOT NULL AUTO_INCREMENT(PK)</a:t>
                      </a:r>
                    </a:p>
                    <a:p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 INT NOT NULL</a:t>
                      </a:r>
                    </a:p>
                    <a:p>
                      <a:r>
                        <a:rPr lang="en-US" altLang="ko-KR" dirty="0"/>
                        <a:t>Menu VARCHAR(50) NOT NULL</a:t>
                      </a:r>
                    </a:p>
                    <a:p>
                      <a:r>
                        <a:rPr lang="en-US" altLang="ko-KR" dirty="0"/>
                        <a:t>Image TEXT</a:t>
                      </a:r>
                    </a:p>
                    <a:p>
                      <a:r>
                        <a:rPr lang="en-US" altLang="ko-KR" dirty="0"/>
                        <a:t>Ingredient TEXT</a:t>
                      </a:r>
                    </a:p>
                    <a:p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 TEXT NOT NULL</a:t>
                      </a:r>
                    </a:p>
                    <a:p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INT NOT NULL</a:t>
                      </a:r>
                    </a:p>
                    <a:p>
                      <a:r>
                        <a:rPr lang="en-US" altLang="ko-KR" dirty="0"/>
                        <a:t>Calorie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41D1748-8210-4193-9C8D-E408B14D1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65010"/>
              </p:ext>
            </p:extLst>
          </p:nvPr>
        </p:nvGraphicFramePr>
        <p:xfrm>
          <a:off x="6276519" y="1199262"/>
          <a:ext cx="5389337" cy="169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403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1292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SELECT Id,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=1;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69633C3-2348-480B-86E2-CFAA9A94B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27210"/>
              </p:ext>
            </p:extLst>
          </p:nvPr>
        </p:nvGraphicFramePr>
        <p:xfrm>
          <a:off x="6276519" y="3082354"/>
          <a:ext cx="5398862" cy="165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9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1262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SELECT Id,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=2;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F641C07-B92B-4FCE-86C2-AF08E0500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65503"/>
              </p:ext>
            </p:extLst>
          </p:nvPr>
        </p:nvGraphicFramePr>
        <p:xfrm>
          <a:off x="6310331" y="4996997"/>
          <a:ext cx="539024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SELECT Id,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=3;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14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FA605-E48E-4D8B-B606-DA6A66B6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4FE598-4F0B-4694-AC46-64C15F2BB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664513"/>
              </p:ext>
            </p:extLst>
          </p:nvPr>
        </p:nvGraphicFramePr>
        <p:xfrm>
          <a:off x="990600" y="1905000"/>
          <a:ext cx="8128000" cy="447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974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id : VARCHAR</a:t>
                      </a:r>
                    </a:p>
                    <a:p>
                      <a:r>
                        <a:rPr lang="en-US" altLang="ko-KR" dirty="0"/>
                        <a:t>Allergy : VARCHAR</a:t>
                      </a:r>
                    </a:p>
                    <a:p>
                      <a:r>
                        <a:rPr lang="en-US" altLang="ko-KR" dirty="0"/>
                        <a:t>Priority : T / C VARCHAR</a:t>
                      </a:r>
                    </a:p>
                    <a:p>
                      <a:r>
                        <a:rPr lang="en-US" altLang="ko-KR" dirty="0"/>
                        <a:t>Likes : VARCHAR</a:t>
                      </a:r>
                    </a:p>
                    <a:p>
                      <a:r>
                        <a:rPr lang="en-US" altLang="ko-KR" dirty="0"/>
                        <a:t>Hates : VARCHAR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CREATE TABLE user (</a:t>
                      </a:r>
                    </a:p>
                    <a:p>
                      <a:pPr latinLnBrk="1"/>
                      <a:r>
                        <a:rPr lang="en-US" altLang="ko-KR" dirty="0"/>
                        <a:t>	</a:t>
                      </a:r>
                      <a:r>
                        <a:rPr lang="en-US" altLang="ko-KR" dirty="0" err="1"/>
                        <a:t>user_id</a:t>
                      </a:r>
                      <a:r>
                        <a:rPr lang="en-US" altLang="ko-KR" dirty="0"/>
                        <a:t> VARCHAR(50) NOT NULL PRIMARY KEY,</a:t>
                      </a:r>
                    </a:p>
                    <a:p>
                      <a:pPr latinLnBrk="1"/>
                      <a:r>
                        <a:rPr lang="en-US" altLang="ko-KR" dirty="0"/>
                        <a:t>	allergy VARCHAR(30),</a:t>
                      </a:r>
                    </a:p>
                    <a:p>
                      <a:pPr latinLnBrk="1"/>
                      <a:r>
                        <a:rPr lang="en-US" altLang="ko-KR" dirty="0"/>
                        <a:t>	priority VARCHAR(1),</a:t>
                      </a:r>
                    </a:p>
                    <a:p>
                      <a:pPr latinLnBrk="1"/>
                      <a:r>
                        <a:rPr lang="en-US" altLang="ko-KR" dirty="0"/>
                        <a:t>	likes VARCHAR(30),</a:t>
                      </a:r>
                    </a:p>
                    <a:p>
                      <a:pPr latinLnBrk="1"/>
                      <a:r>
                        <a:rPr lang="en-US" altLang="ko-KR" dirty="0"/>
                        <a:t>	hates VARCHAR(30)</a:t>
                      </a:r>
                    </a:p>
                    <a:p>
                      <a:pPr latinLnBrk="1"/>
                      <a:r>
                        <a:rPr lang="en-US" altLang="ko-KR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56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02A31-729A-436B-AC42-A9DEF02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17FAA-1F3D-417D-B4F9-FDF787DF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https://www.flaticon.com/free-icon/user_149071#term=user&amp;page=1&amp;position=4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https://www.flaticon.com/free-icon/smartphone_149007#term=phone&amp;page=1&amp;position=38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https://www.flaticon.com/free-icon/webpage_718110#term=webpage&amp;page=1&amp;position=31</a:t>
            </a:r>
            <a:endParaRPr lang="en-US" altLang="ko-KR" dirty="0"/>
          </a:p>
          <a:p>
            <a:r>
              <a:rPr lang="fr-FR" altLang="ko-KR" dirty="0"/>
              <a:t>https://www.flaticon.com/free-icon/google-maps_355980#term=google map&amp;page=1&amp;position=11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10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743</Words>
  <Application>Microsoft Office PowerPoint</Application>
  <PresentationFormat>와이드스크린</PresentationFormat>
  <Paragraphs>143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Watson Conversation</vt:lpstr>
      <vt:lpstr>PowerPoint 프레젠테이션</vt:lpstr>
      <vt:lpstr>Watson Conversation</vt:lpstr>
      <vt:lpstr>Clear DB</vt:lpstr>
      <vt:lpstr>PowerPoint 프레젠테이션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69</cp:revision>
  <dcterms:created xsi:type="dcterms:W3CDTF">2018-02-28T03:49:20Z</dcterms:created>
  <dcterms:modified xsi:type="dcterms:W3CDTF">2018-04-08T16:55:22Z</dcterms:modified>
</cp:coreProperties>
</file>