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  <p:sldId id="273" r:id="rId4"/>
    <p:sldId id="274" r:id="rId5"/>
    <p:sldId id="275" r:id="rId6"/>
    <p:sldId id="264" r:id="rId7"/>
    <p:sldId id="276" r:id="rId8"/>
    <p:sldId id="261" r:id="rId9"/>
    <p:sldId id="267" r:id="rId10"/>
    <p:sldId id="269" r:id="rId11"/>
    <p:sldId id="270" r:id="rId12"/>
    <p:sldId id="271" r:id="rId13"/>
    <p:sldId id="272" r:id="rId14"/>
    <p:sldId id="26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5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9F95F-3857-4ADD-A329-B9884ACBF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EB7284-201F-488E-8D7E-05225C93B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95216-4737-456D-93A0-964F7E51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25070-FC18-4C58-AC6E-84E5E9CC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22B479-86E8-4E7B-A33A-63C6CB74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0B81A-4B38-426A-A8C8-64CBB287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CB330B-0743-4187-96CE-B37F78496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8E62D-FE30-4F78-B042-EDC1E3FE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1A1E44-F260-47DD-80F4-1D346843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E82EE-91F6-4E9B-9F89-9BA8F25B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1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4815A2-0CE0-4013-A519-EB533AE6B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47F6B5-04F6-4318-A60D-FEF60493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1767E-7449-4CAE-BCDF-5B6EE293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A7869-C96F-48EB-8082-98E37B60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9E88F-56EF-4EA1-82DA-63EE12C1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2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75A30-8626-4D56-B3B0-977BDC9F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D016B-0F56-4B4F-92E4-56D9BE3C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5AD1B-C346-4BCC-8132-5E5092F0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84E6A3-F5BB-45C8-AC9B-5AE6C845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1EBC7-4686-4316-AC74-BC7F4328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2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D0B2A-2A62-4737-AA05-C6F259AB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23020E-4DFA-47F2-850D-C42DFCAE7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9B0B8-B118-4F2F-8999-B0497600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0C0BF-B2D4-48E0-94F4-E974C527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AF5F9-1784-44C5-AF75-931F9B0D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32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1DA93-79AF-40B7-80DE-1DE3C052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9A68C-C46B-4716-8F11-8BAB1230F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60C2BE-B2DA-4F36-9641-CFCEF2199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E3C788-F8F8-46C6-9293-484BAD6E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DBF4D1-3DD7-4DE8-B0A0-A714752F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EF7B31-DF2A-472E-B35E-47EC75D2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29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36CEC-9056-4778-A28C-5CC46D4F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162DEC-5DAB-485A-9102-F6D5BC0CB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D665F0-AD29-4012-9B61-82536FB4C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59194C-F3E4-49FD-9701-6C1E0CAB1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BBEE72-CEEE-46EB-A2A7-76BF2A7A0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8DCC46-6E0D-4EE0-AAE0-2DEC6EC6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F89258-9B71-443F-9C04-D1DEA93C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D8E526-8039-471F-8C7B-6598BB09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84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76055-46D1-4E06-BC39-82983325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6644FB-B7FC-4DEE-9EEC-42AC9866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EF858E-CABB-4AE4-8530-5D25699C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1EB8AB-E483-420E-ABB5-7FF20A7B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9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8A959B-132C-4E7D-843F-3D4EA794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D20C08-B257-4CF0-B94F-EBD8EBAA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4A88AD-7B3A-4FFF-9177-B3553C52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42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518B8-66A1-4D50-A601-C3B69DCC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7D9F9-FEEF-404B-BB22-F80D5C10F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3FB2C7-394A-43F5-8655-1DBAC15D2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5FE71C-8FB3-4594-BAA5-C076F806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5EE446-4879-40CB-94AA-3E34CE82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71BB7E-1C8C-4364-BCEC-B29D29F4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44884-CC27-4FCC-9C79-326001B9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C09760-2518-4F15-AD6B-08BDBA754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BCB465-4E94-494C-B3EB-7E9D51D29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748430-2472-4570-9E7E-C2CF8EA2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5F03C-5459-4068-B208-63BFF1C8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8B1CA-7698-450B-8937-0709DFE8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63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02B88D-EE84-4C36-822F-83EDB083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285AAA-739F-4B6A-821A-F4734B64E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31E24-323F-420E-BD15-EA195FD1F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1209F-DE80-444A-90C3-80B053978253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991AFF-61FD-40C0-9B79-4603F449D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E13D-5300-4D96-AC94-9B1F1F3CE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82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/smartphone_149007#term=phone&amp;page=1&amp;position=38" TargetMode="External"/><Relationship Id="rId2" Type="http://schemas.openxmlformats.org/officeDocument/2006/relationships/hyperlink" Target="https://www.flaticon.com/free-icon/user_149071#term=user&amp;page=1&amp;position=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aticon.com/free-icon/webpage_718110#term=webpage&amp;page=1&amp;position=3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C143AED4-808E-4CC5-9702-E96DE9EC089B}"/>
              </a:ext>
            </a:extLst>
          </p:cNvPr>
          <p:cNvGrpSpPr/>
          <p:nvPr/>
        </p:nvGrpSpPr>
        <p:grpSpPr>
          <a:xfrm>
            <a:off x="6067785" y="2712117"/>
            <a:ext cx="1418649" cy="1705449"/>
            <a:chOff x="6067785" y="2712117"/>
            <a:chExt cx="1418649" cy="170544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DB4328D-DD77-4339-8A0D-577E43DC55DB}"/>
                </a:ext>
              </a:extLst>
            </p:cNvPr>
            <p:cNvGrpSpPr/>
            <p:nvPr/>
          </p:nvGrpSpPr>
          <p:grpSpPr>
            <a:xfrm>
              <a:off x="6067785" y="2712117"/>
              <a:ext cx="1387717" cy="1334661"/>
              <a:chOff x="5042806" y="1533524"/>
              <a:chExt cx="1662793" cy="1647825"/>
            </a:xfrm>
          </p:grpSpPr>
          <p:pic>
            <p:nvPicPr>
              <p:cNvPr id="12" name="Picture 2" descr="Node.js logo.svg">
                <a:extLst>
                  <a:ext uri="{FF2B5EF4-FFF2-40B4-BE49-F238E27FC236}">
                    <a16:creationId xmlns:a16="http://schemas.microsoft.com/office/drawing/2014/main" id="{4CF27644-5471-47E9-8B98-4957A7E191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5207" y="1962150"/>
                <a:ext cx="1428750" cy="876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97DA9007-892C-4F1D-8DE7-9AC8E885929C}"/>
                  </a:ext>
                </a:extLst>
              </p:cNvPr>
              <p:cNvSpPr/>
              <p:nvPr/>
            </p:nvSpPr>
            <p:spPr>
              <a:xfrm>
                <a:off x="5042806" y="1533524"/>
                <a:ext cx="1662793" cy="16478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BFD392-CC93-4D77-8C4F-977779F256E8}"/>
                </a:ext>
              </a:extLst>
            </p:cNvPr>
            <p:cNvSpPr txBox="1"/>
            <p:nvPr/>
          </p:nvSpPr>
          <p:spPr>
            <a:xfrm>
              <a:off x="6098717" y="4048234"/>
              <a:ext cx="1387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Application</a:t>
              </a:r>
              <a:endParaRPr lang="ko-KR" altLang="en-US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E81E248-E02E-4FCB-9FCD-1DE2B1E12CCC}"/>
              </a:ext>
            </a:extLst>
          </p:cNvPr>
          <p:cNvGrpSpPr/>
          <p:nvPr/>
        </p:nvGrpSpPr>
        <p:grpSpPr>
          <a:xfrm>
            <a:off x="9806765" y="2712117"/>
            <a:ext cx="1336440" cy="1903815"/>
            <a:chOff x="9412134" y="2490742"/>
            <a:chExt cx="1336440" cy="1903815"/>
          </a:xfrm>
        </p:grpSpPr>
        <p:pic>
          <p:nvPicPr>
            <p:cNvPr id="14" name="Picture 6" descr="ibm watson conversation에 대한 이미지 검색결과">
              <a:extLst>
                <a:ext uri="{FF2B5EF4-FFF2-40B4-BE49-F238E27FC236}">
                  <a16:creationId xmlns:a16="http://schemas.microsoft.com/office/drawing/2014/main" id="{C1264A87-C967-49DB-9F25-CEA99D262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2134" y="2490742"/>
              <a:ext cx="1336440" cy="1334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6C46FC-97F9-43C8-9C87-0AB08E5652DA}"/>
                </a:ext>
              </a:extLst>
            </p:cNvPr>
            <p:cNvSpPr txBox="1"/>
            <p:nvPr/>
          </p:nvSpPr>
          <p:spPr>
            <a:xfrm>
              <a:off x="9455835" y="3840559"/>
              <a:ext cx="12927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Watson</a:t>
              </a:r>
              <a:endParaRPr lang="en-US" altLang="ko-KR" dirty="0"/>
            </a:p>
            <a:p>
              <a:pPr algn="ctr"/>
              <a:r>
                <a:rPr lang="en-US" altLang="ko-KR" sz="1400" dirty="0"/>
                <a:t>Conversation</a:t>
              </a:r>
              <a:endParaRPr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9CF34B0-1244-4D9B-92B5-894ACAC761F6}"/>
              </a:ext>
            </a:extLst>
          </p:cNvPr>
          <p:cNvGrpSpPr/>
          <p:nvPr/>
        </p:nvGrpSpPr>
        <p:grpSpPr>
          <a:xfrm>
            <a:off x="568565" y="2687702"/>
            <a:ext cx="1403459" cy="1769198"/>
            <a:chOff x="568565" y="2687702"/>
            <a:chExt cx="1403459" cy="1769198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945DA13-344B-400B-AB12-8FFCAEBD72BC}"/>
                </a:ext>
              </a:extLst>
            </p:cNvPr>
            <p:cNvSpPr txBox="1"/>
            <p:nvPr/>
          </p:nvSpPr>
          <p:spPr>
            <a:xfrm>
              <a:off x="578967" y="4087568"/>
              <a:ext cx="1393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User</a:t>
              </a:r>
              <a:endParaRPr lang="ko-KR" altLang="en-US" dirty="0"/>
            </a:p>
          </p:txBody>
        </p:sp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8E98D0F6-2EED-4912-BA12-E520E35EB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5" y="2687702"/>
              <a:ext cx="1403459" cy="1395175"/>
            </a:xfrm>
            <a:prstGeom prst="rect">
              <a:avLst/>
            </a:prstGeom>
          </p:spPr>
        </p:pic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31D383A4-CFA1-4D5D-8BB2-922B18D5CA11}"/>
              </a:ext>
            </a:extLst>
          </p:cNvPr>
          <p:cNvGrpSpPr/>
          <p:nvPr/>
        </p:nvGrpSpPr>
        <p:grpSpPr>
          <a:xfrm>
            <a:off x="2382206" y="4820406"/>
            <a:ext cx="1401568" cy="1727370"/>
            <a:chOff x="1949075" y="3323128"/>
            <a:chExt cx="1401568" cy="172737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F65D37E-9A56-4BB2-BA68-0E1BF46E4EE0}"/>
                </a:ext>
              </a:extLst>
            </p:cNvPr>
            <p:cNvSpPr/>
            <p:nvPr/>
          </p:nvSpPr>
          <p:spPr>
            <a:xfrm>
              <a:off x="1949075" y="3323128"/>
              <a:ext cx="1393058" cy="13439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34906C2-069D-4E08-B264-C4E7A48D9EF1}"/>
                </a:ext>
              </a:extLst>
            </p:cNvPr>
            <p:cNvSpPr txBox="1"/>
            <p:nvPr/>
          </p:nvSpPr>
          <p:spPr>
            <a:xfrm>
              <a:off x="1957586" y="4711944"/>
              <a:ext cx="13930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Web/Mobile</a:t>
              </a:r>
              <a:endParaRPr lang="ko-KR" altLang="en-US" sz="1600" dirty="0"/>
            </a:p>
          </p:txBody>
        </p:sp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311EF39A-B5DF-41C2-B3A7-F570472AF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5823" y="3731391"/>
              <a:ext cx="589258" cy="589258"/>
            </a:xfrm>
            <a:prstGeom prst="rect">
              <a:avLst/>
            </a:prstGeom>
          </p:spPr>
        </p:pic>
        <p:pic>
          <p:nvPicPr>
            <p:cNvPr id="131" name="그림 130" descr="스크린샷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2DFF6337-F3BE-43C1-ACA3-4C2F33A58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319" y="3778810"/>
              <a:ext cx="534170" cy="534170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8DE56C1-E972-4F1B-8849-DAD97FC79A5E}"/>
              </a:ext>
            </a:extLst>
          </p:cNvPr>
          <p:cNvGrpSpPr/>
          <p:nvPr/>
        </p:nvGrpSpPr>
        <p:grpSpPr>
          <a:xfrm>
            <a:off x="2382206" y="2712117"/>
            <a:ext cx="1398640" cy="1997620"/>
            <a:chOff x="2382206" y="2712117"/>
            <a:chExt cx="1398640" cy="199762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3E0CE30-F9A6-4E3C-A7F5-4A58D6414494}"/>
                </a:ext>
              </a:extLst>
            </p:cNvPr>
            <p:cNvSpPr/>
            <p:nvPr/>
          </p:nvSpPr>
          <p:spPr>
            <a:xfrm>
              <a:off x="2382206" y="2712117"/>
              <a:ext cx="1393058" cy="13439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E38C2F4-BDF2-4C1C-858C-7B16731A8904}"/>
                </a:ext>
              </a:extLst>
            </p:cNvPr>
            <p:cNvSpPr txBox="1"/>
            <p:nvPr/>
          </p:nvSpPr>
          <p:spPr>
            <a:xfrm>
              <a:off x="2387789" y="4063406"/>
              <a:ext cx="1393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Message</a:t>
              </a:r>
            </a:p>
            <a:p>
              <a:pPr algn="ctr"/>
              <a:r>
                <a:rPr lang="en-US" altLang="ko-KR" dirty="0"/>
                <a:t>Platform</a:t>
              </a:r>
              <a:endParaRPr lang="ko-KR" altLang="en-US" dirty="0"/>
            </a:p>
          </p:txBody>
        </p:sp>
        <p:pic>
          <p:nvPicPr>
            <p:cNvPr id="1030" name="Picture 6" descr="관련 이미지">
              <a:extLst>
                <a:ext uri="{FF2B5EF4-FFF2-40B4-BE49-F238E27FC236}">
                  <a16:creationId xmlns:a16="http://schemas.microsoft.com/office/drawing/2014/main" id="{49FE02AD-8D5E-4E4A-927B-BA55455BCE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01" t="20408" r="33274" b="19707"/>
            <a:stretch/>
          </p:blipFill>
          <p:spPr bwMode="auto">
            <a:xfrm>
              <a:off x="2654149" y="2957860"/>
              <a:ext cx="849172" cy="841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B4FB3D7-5C3F-4FF5-A6AD-D9865CEBFCE2}"/>
              </a:ext>
            </a:extLst>
          </p:cNvPr>
          <p:cNvGrpSpPr/>
          <p:nvPr/>
        </p:nvGrpSpPr>
        <p:grpSpPr>
          <a:xfrm>
            <a:off x="9765113" y="875886"/>
            <a:ext cx="1387717" cy="1710056"/>
            <a:chOff x="9370482" y="519761"/>
            <a:chExt cx="1387717" cy="171005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DF5774-FE15-40A0-8D0A-30CD1A9B009F}"/>
                </a:ext>
              </a:extLst>
            </p:cNvPr>
            <p:cNvSpPr txBox="1"/>
            <p:nvPr/>
          </p:nvSpPr>
          <p:spPr>
            <a:xfrm>
              <a:off x="9370482" y="1860485"/>
              <a:ext cx="1387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Clear DB</a:t>
              </a:r>
              <a:endParaRPr lang="ko-KR" altLang="en-US" dirty="0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55FB087D-D449-477F-AA24-D4FAB655F13E}"/>
                </a:ext>
              </a:extLst>
            </p:cNvPr>
            <p:cNvGrpSpPr/>
            <p:nvPr/>
          </p:nvGrpSpPr>
          <p:grpSpPr>
            <a:xfrm>
              <a:off x="9433981" y="519761"/>
              <a:ext cx="1292746" cy="1334661"/>
              <a:chOff x="8938531" y="3571874"/>
              <a:chExt cx="1662793" cy="1647825"/>
            </a:xfrm>
          </p:grpSpPr>
          <p:pic>
            <p:nvPicPr>
              <p:cNvPr id="46" name="Picture 10" descr="ClearDB Managed MySQL Database">
                <a:extLst>
                  <a:ext uri="{FF2B5EF4-FFF2-40B4-BE49-F238E27FC236}">
                    <a16:creationId xmlns:a16="http://schemas.microsoft.com/office/drawing/2014/main" id="{8DEF130E-FED2-4D91-BE44-AFE1005F83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41302" y="3967161"/>
                <a:ext cx="857250" cy="857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C6D1F648-7E16-4CFA-B272-EC9D1CF9B45A}"/>
                  </a:ext>
                </a:extLst>
              </p:cNvPr>
              <p:cNvSpPr/>
              <p:nvPr/>
            </p:nvSpPr>
            <p:spPr>
              <a:xfrm>
                <a:off x="8938531" y="3571874"/>
                <a:ext cx="1662793" cy="16478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835F6D4-AD29-4A5A-A07E-AA760C5D340E}"/>
              </a:ext>
            </a:extLst>
          </p:cNvPr>
          <p:cNvGrpSpPr/>
          <p:nvPr/>
        </p:nvGrpSpPr>
        <p:grpSpPr>
          <a:xfrm>
            <a:off x="9616167" y="4692723"/>
            <a:ext cx="1761335" cy="1921426"/>
            <a:chOff x="9616167" y="4692723"/>
            <a:chExt cx="1761335" cy="1921426"/>
          </a:xfrm>
        </p:grpSpPr>
        <p:pic>
          <p:nvPicPr>
            <p:cNvPr id="1026" name="Picture 2" descr="ì´ë¯¸ì§ ê²ìê²°ê³¼">
              <a:extLst>
                <a:ext uri="{FF2B5EF4-FFF2-40B4-BE49-F238E27FC236}">
                  <a16:creationId xmlns:a16="http://schemas.microsoft.com/office/drawing/2014/main" id="{997A61CC-F427-45A1-AC9F-849B04F2B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5113" y="5113399"/>
              <a:ext cx="1491758" cy="596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3BD5A35-F8F2-4C18-B07D-E400CA188BAE}"/>
                </a:ext>
              </a:extLst>
            </p:cNvPr>
            <p:cNvSpPr/>
            <p:nvPr/>
          </p:nvSpPr>
          <p:spPr>
            <a:xfrm>
              <a:off x="9828612" y="4692723"/>
              <a:ext cx="1292746" cy="13346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CD966B-E925-438F-9604-370EEC43FFFF}"/>
                </a:ext>
              </a:extLst>
            </p:cNvPr>
            <p:cNvSpPr txBox="1"/>
            <p:nvPr/>
          </p:nvSpPr>
          <p:spPr>
            <a:xfrm>
              <a:off x="9616167" y="6060151"/>
              <a:ext cx="17613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Cafe24/</a:t>
              </a:r>
              <a:r>
                <a:rPr lang="en-US" altLang="ko-KR" sz="1600" b="1" dirty="0"/>
                <a:t>Server</a:t>
              </a:r>
            </a:p>
            <a:p>
              <a:pPr algn="ctr"/>
              <a:r>
                <a:rPr lang="en-US" altLang="ko-KR" sz="1400" dirty="0"/>
                <a:t>(Web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Hosting)</a:t>
              </a: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CD81486-3F7F-4A2B-AC94-65CD708A442F}"/>
              </a:ext>
            </a:extLst>
          </p:cNvPr>
          <p:cNvCxnSpPr>
            <a:stCxn id="4" idx="2"/>
            <a:endCxn id="127" idx="3"/>
          </p:cNvCxnSpPr>
          <p:nvPr/>
        </p:nvCxnSpPr>
        <p:spPr>
          <a:xfrm flipH="1">
            <a:off x="1972024" y="3384103"/>
            <a:ext cx="410182" cy="11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B1AB4D6-9178-4EF4-AEE1-BB236117BE20}"/>
              </a:ext>
            </a:extLst>
          </p:cNvPr>
          <p:cNvGrpSpPr/>
          <p:nvPr/>
        </p:nvGrpSpPr>
        <p:grpSpPr>
          <a:xfrm>
            <a:off x="3775264" y="3083941"/>
            <a:ext cx="2359612" cy="553310"/>
            <a:chOff x="3775264" y="3083941"/>
            <a:chExt cx="2359612" cy="55331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1E76B64-5616-418D-97B5-9E95910F8F2E}"/>
                </a:ext>
              </a:extLst>
            </p:cNvPr>
            <p:cNvCxnSpPr>
              <a:stCxn id="4" idx="6"/>
              <a:endCxn id="13" idx="2"/>
            </p:cNvCxnSpPr>
            <p:nvPr/>
          </p:nvCxnSpPr>
          <p:spPr>
            <a:xfrm flipV="1">
              <a:off x="3775264" y="3379448"/>
              <a:ext cx="2292521" cy="46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0EBB888-009B-4248-BF42-C5B5EAF7A9D9}"/>
                </a:ext>
              </a:extLst>
            </p:cNvPr>
            <p:cNvSpPr txBox="1"/>
            <p:nvPr/>
          </p:nvSpPr>
          <p:spPr>
            <a:xfrm>
              <a:off x="4031696" y="3083941"/>
              <a:ext cx="1859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</a:t>
              </a:r>
              <a:r>
                <a:rPr lang="en-US" altLang="ko-KR" sz="1400" dirty="0" err="1">
                  <a:sym typeface="Wingdings" panose="05000000000000000000" pitchFamily="2" charset="2"/>
                </a:rPr>
                <a:t>response.output</a:t>
              </a:r>
              <a:endParaRPr lang="ko-KR" altLang="en-US" sz="1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B5B3EA5-ACF7-40AE-8169-A34E0B95E426}"/>
                </a:ext>
              </a:extLst>
            </p:cNvPr>
            <p:cNvSpPr txBox="1"/>
            <p:nvPr/>
          </p:nvSpPr>
          <p:spPr>
            <a:xfrm>
              <a:off x="4275632" y="3329474"/>
              <a:ext cx="1859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ym typeface="Wingdings" panose="05000000000000000000" pitchFamily="2" charset="2"/>
                </a:rPr>
                <a:t>payload.input</a:t>
              </a:r>
              <a:r>
                <a:rPr lang="en-US" altLang="ko-KR" sz="1400" dirty="0">
                  <a:sym typeface="Wingdings" panose="05000000000000000000" pitchFamily="2" charset="2"/>
                </a:rPr>
                <a:t> </a:t>
              </a:r>
              <a:endParaRPr lang="ko-KR" altLang="en-US" sz="1400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F9EEB11-FF80-422B-90F2-E96D64B0780A}"/>
              </a:ext>
            </a:extLst>
          </p:cNvPr>
          <p:cNvGrpSpPr/>
          <p:nvPr/>
        </p:nvGrpSpPr>
        <p:grpSpPr>
          <a:xfrm>
            <a:off x="7455502" y="3091484"/>
            <a:ext cx="2351263" cy="572075"/>
            <a:chOff x="7455502" y="3091484"/>
            <a:chExt cx="2351263" cy="572075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6AF544E-AC22-4556-8AFA-50DAF3435161}"/>
                </a:ext>
              </a:extLst>
            </p:cNvPr>
            <p:cNvCxnSpPr>
              <a:stCxn id="14" idx="1"/>
              <a:endCxn id="13" idx="6"/>
            </p:cNvCxnSpPr>
            <p:nvPr/>
          </p:nvCxnSpPr>
          <p:spPr>
            <a:xfrm flipH="1">
              <a:off x="7455502" y="3379447"/>
              <a:ext cx="2351263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EDA0F6A-96C7-4CDA-A933-F92F9CA4F8F1}"/>
                </a:ext>
              </a:extLst>
            </p:cNvPr>
            <p:cNvSpPr txBox="1"/>
            <p:nvPr/>
          </p:nvSpPr>
          <p:spPr>
            <a:xfrm>
              <a:off x="8148728" y="3091484"/>
              <a:ext cx="1227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response* </a:t>
              </a:r>
              <a:endParaRPr lang="ko-KR" altLang="en-US" sz="1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AF0D748-A3A3-4EC9-BD10-021CE295BAD8}"/>
                </a:ext>
              </a:extLst>
            </p:cNvPr>
            <p:cNvSpPr txBox="1"/>
            <p:nvPr/>
          </p:nvSpPr>
          <p:spPr>
            <a:xfrm>
              <a:off x="7918124" y="3350793"/>
              <a:ext cx="1336440" cy="312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payload**</a:t>
              </a:r>
              <a:endParaRPr lang="ko-KR" altLang="en-US" sz="140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3C9F444-1EF7-4E08-8FD2-C2658BE90E4B}"/>
              </a:ext>
            </a:extLst>
          </p:cNvPr>
          <p:cNvGrpSpPr/>
          <p:nvPr/>
        </p:nvGrpSpPr>
        <p:grpSpPr>
          <a:xfrm>
            <a:off x="7455502" y="3379448"/>
            <a:ext cx="2411455" cy="1980606"/>
            <a:chOff x="7455502" y="3379448"/>
            <a:chExt cx="2411455" cy="1980606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F9D75BB-0D02-44AE-B3C7-47B647800C3C}"/>
                </a:ext>
              </a:extLst>
            </p:cNvPr>
            <p:cNvCxnSpPr>
              <a:stCxn id="17" idx="2"/>
              <a:endCxn id="13" idx="6"/>
            </p:cNvCxnSpPr>
            <p:nvPr/>
          </p:nvCxnSpPr>
          <p:spPr>
            <a:xfrm flipH="1" flipV="1">
              <a:off x="7455502" y="3379448"/>
              <a:ext cx="2373110" cy="19806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B32008E-C469-45DC-A87D-948FEE18662F}"/>
                </a:ext>
              </a:extLst>
            </p:cNvPr>
            <p:cNvSpPr txBox="1"/>
            <p:nvPr/>
          </p:nvSpPr>
          <p:spPr>
            <a:xfrm rot="2373360">
              <a:off x="8510832" y="4532032"/>
              <a:ext cx="652613" cy="314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ym typeface="Wingdings" panose="05000000000000000000" pitchFamily="2" charset="2"/>
                </a:rPr>
                <a:t>url</a:t>
              </a:r>
              <a:r>
                <a:rPr lang="en-US" altLang="ko-KR" sz="1400" dirty="0">
                  <a:sym typeface="Wingdings" panose="05000000000000000000" pitchFamily="2" charset="2"/>
                </a:rPr>
                <a:t> </a:t>
              </a:r>
              <a:endParaRPr lang="ko-KR" altLang="en-US" sz="1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3D81AA6-0D74-4A3E-B95A-AA7B960E1A2B}"/>
                </a:ext>
              </a:extLst>
            </p:cNvPr>
            <p:cNvSpPr txBox="1"/>
            <p:nvPr/>
          </p:nvSpPr>
          <p:spPr>
            <a:xfrm rot="2391165">
              <a:off x="8179971" y="4351972"/>
              <a:ext cx="168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Image</a:t>
              </a:r>
              <a:endParaRPr lang="ko-KR" altLang="en-US" sz="14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8DC8E00-8E3F-4629-88AD-5A55DB8EA06A}"/>
              </a:ext>
            </a:extLst>
          </p:cNvPr>
          <p:cNvGrpSpPr/>
          <p:nvPr/>
        </p:nvGrpSpPr>
        <p:grpSpPr>
          <a:xfrm>
            <a:off x="3734637" y="3379448"/>
            <a:ext cx="2333148" cy="2112944"/>
            <a:chOff x="3734637" y="3379448"/>
            <a:chExt cx="2333148" cy="2112944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16C8B5D-87A7-40EF-9972-EAA1554895AC}"/>
                </a:ext>
              </a:extLst>
            </p:cNvPr>
            <p:cNvCxnSpPr>
              <a:stCxn id="13" idx="2"/>
              <a:endCxn id="10" idx="6"/>
            </p:cNvCxnSpPr>
            <p:nvPr/>
          </p:nvCxnSpPr>
          <p:spPr>
            <a:xfrm flipH="1">
              <a:off x="3775264" y="3379448"/>
              <a:ext cx="2292521" cy="21129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51722A6-CEB4-4C52-8DCC-21F79303F194}"/>
                </a:ext>
              </a:extLst>
            </p:cNvPr>
            <p:cNvSpPr txBox="1"/>
            <p:nvPr/>
          </p:nvSpPr>
          <p:spPr>
            <a:xfrm rot="19037421">
              <a:off x="3734637" y="4292117"/>
              <a:ext cx="1859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</a:t>
              </a:r>
              <a:r>
                <a:rPr lang="en-US" altLang="ko-KR" sz="1400" dirty="0" err="1">
                  <a:sym typeface="Wingdings" panose="05000000000000000000" pitchFamily="2" charset="2"/>
                </a:rPr>
                <a:t>response.output</a:t>
              </a:r>
              <a:endParaRPr lang="ko-KR" altLang="en-US" sz="14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FA5FCE7-491B-468D-AD3F-38C9E1818BC7}"/>
                </a:ext>
              </a:extLst>
            </p:cNvPr>
            <p:cNvSpPr txBox="1"/>
            <p:nvPr/>
          </p:nvSpPr>
          <p:spPr>
            <a:xfrm rot="19037421">
              <a:off x="4310293" y="4254842"/>
              <a:ext cx="1591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ym typeface="Wingdings" panose="05000000000000000000" pitchFamily="2" charset="2"/>
                </a:rPr>
                <a:t>payload.input</a:t>
              </a:r>
              <a:r>
                <a:rPr lang="en-US" altLang="ko-KR" sz="1400" dirty="0">
                  <a:sym typeface="Wingdings" panose="05000000000000000000" pitchFamily="2" charset="2"/>
                </a:rPr>
                <a:t> </a:t>
              </a:r>
              <a:endParaRPr lang="ko-KR" altLang="en-US" sz="1400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228BBEA-CB44-4388-ADAF-B6EABD1229AE}"/>
              </a:ext>
            </a:extLst>
          </p:cNvPr>
          <p:cNvGrpSpPr/>
          <p:nvPr/>
        </p:nvGrpSpPr>
        <p:grpSpPr>
          <a:xfrm>
            <a:off x="7455502" y="1543217"/>
            <a:ext cx="2373110" cy="1836231"/>
            <a:chOff x="7455502" y="1543217"/>
            <a:chExt cx="2373110" cy="1836231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A4534E3-3C02-4F3F-A767-5369C01440A4}"/>
                </a:ext>
              </a:extLst>
            </p:cNvPr>
            <p:cNvCxnSpPr>
              <a:stCxn id="13" idx="6"/>
              <a:endCxn id="47" idx="2"/>
            </p:cNvCxnSpPr>
            <p:nvPr/>
          </p:nvCxnSpPr>
          <p:spPr>
            <a:xfrm flipV="1">
              <a:off x="7455502" y="1543217"/>
              <a:ext cx="2373110" cy="18362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8BB08CA-FF21-48E5-BD0B-C2210095A0D9}"/>
                </a:ext>
              </a:extLst>
            </p:cNvPr>
            <p:cNvSpPr txBox="1"/>
            <p:nvPr/>
          </p:nvSpPr>
          <p:spPr>
            <a:xfrm rot="19343986">
              <a:off x="7861312" y="2044258"/>
              <a:ext cx="18063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context*** </a:t>
              </a:r>
              <a:endParaRPr lang="ko-KR" altLang="en-US" sz="14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5BE7F20-AF50-4120-AE69-AEC67FA0DB03}"/>
                </a:ext>
              </a:extLst>
            </p:cNvPr>
            <p:cNvSpPr txBox="1"/>
            <p:nvPr/>
          </p:nvSpPr>
          <p:spPr>
            <a:xfrm rot="19351733">
              <a:off x="7863805" y="2434370"/>
              <a:ext cx="1621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context****</a:t>
              </a:r>
              <a:endParaRPr lang="ko-KR" altLang="en-US" sz="1400" dirty="0"/>
            </a:p>
          </p:txBody>
        </p:sp>
      </p:grp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D77DCCDE-146D-47C6-AC94-E294743AE549}"/>
              </a:ext>
            </a:extLst>
          </p:cNvPr>
          <p:cNvCxnSpPr>
            <a:cxnSpLocks/>
          </p:cNvCxnSpPr>
          <p:nvPr/>
        </p:nvCxnSpPr>
        <p:spPr>
          <a:xfrm flipH="1">
            <a:off x="9564676" y="198286"/>
            <a:ext cx="8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CD18869-14D5-4857-8295-D5E9846BD4FE}"/>
              </a:ext>
            </a:extLst>
          </p:cNvPr>
          <p:cNvCxnSpPr>
            <a:cxnSpLocks/>
          </p:cNvCxnSpPr>
          <p:nvPr/>
        </p:nvCxnSpPr>
        <p:spPr>
          <a:xfrm flipH="1">
            <a:off x="3949283" y="198286"/>
            <a:ext cx="8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41F5216-4E12-4422-8E1E-1C6E0F9A7283}"/>
              </a:ext>
            </a:extLst>
          </p:cNvPr>
          <p:cNvCxnSpPr>
            <a:cxnSpLocks/>
          </p:cNvCxnSpPr>
          <p:nvPr/>
        </p:nvCxnSpPr>
        <p:spPr>
          <a:xfrm flipH="1">
            <a:off x="2161281" y="198286"/>
            <a:ext cx="8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78198B6-7489-4A30-A2EB-A0FE4673108C}"/>
              </a:ext>
            </a:extLst>
          </p:cNvPr>
          <p:cNvSpPr/>
          <p:nvPr/>
        </p:nvSpPr>
        <p:spPr>
          <a:xfrm>
            <a:off x="9784386" y="387992"/>
            <a:ext cx="1424895" cy="324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8D83A36-754B-498A-9CA3-900850309DAF}"/>
              </a:ext>
            </a:extLst>
          </p:cNvPr>
          <p:cNvSpPr/>
          <p:nvPr/>
        </p:nvSpPr>
        <p:spPr>
          <a:xfrm>
            <a:off x="2342838" y="387991"/>
            <a:ext cx="1424895" cy="324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Interface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65D76DB-0283-4181-A921-BE8DA3C8EB09}"/>
              </a:ext>
            </a:extLst>
          </p:cNvPr>
          <p:cNvSpPr/>
          <p:nvPr/>
        </p:nvSpPr>
        <p:spPr>
          <a:xfrm>
            <a:off x="557846" y="387991"/>
            <a:ext cx="1424895" cy="324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BBE455F-0A28-4A2B-BEC2-F4BFDD8379E3}"/>
              </a:ext>
            </a:extLst>
          </p:cNvPr>
          <p:cNvSpPr/>
          <p:nvPr/>
        </p:nvSpPr>
        <p:spPr>
          <a:xfrm>
            <a:off x="4246440" y="1057194"/>
            <a:ext cx="2446583" cy="93809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* response: output, context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** payload: input, context</a:t>
            </a:r>
          </a:p>
          <a:p>
            <a:r>
              <a:rPr lang="en-US" altLang="ko-KR" sz="1400" dirty="0">
                <a:solidFill>
                  <a:schemeClr val="tx1"/>
                </a:solidFill>
                <a:ea typeface="HY견고딕" panose="02030600000101010101" pitchFamily="18" charset="-127"/>
                <a:sym typeface="Wingdings" panose="05000000000000000000" pitchFamily="2" charset="2"/>
              </a:rPr>
              <a:t>*** </a:t>
            </a:r>
            <a:r>
              <a:rPr lang="en-US" altLang="ko-KR" sz="1400" dirty="0">
                <a:solidFill>
                  <a:schemeClr val="tx1"/>
                </a:solidFill>
              </a:rPr>
              <a:t>context: command, data</a:t>
            </a:r>
          </a:p>
          <a:p>
            <a:r>
              <a:rPr lang="en-US" altLang="ko-KR" sz="1400" dirty="0">
                <a:solidFill>
                  <a:schemeClr val="tx1"/>
                </a:solidFill>
                <a:ea typeface="HY견고딕" panose="02030600000101010101" pitchFamily="18" charset="-127"/>
                <a:sym typeface="Wingdings" panose="05000000000000000000" pitchFamily="2" charset="2"/>
              </a:rPr>
              <a:t>**** </a:t>
            </a:r>
            <a:r>
              <a:rPr lang="en-US" altLang="ko-KR" sz="1400" dirty="0">
                <a:solidFill>
                  <a:schemeClr val="tx1"/>
                </a:solidFill>
              </a:rPr>
              <a:t>context: data 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B04572D-EEED-4075-9A30-7B9CE2120D6B}"/>
              </a:ext>
            </a:extLst>
          </p:cNvPr>
          <p:cNvSpPr/>
          <p:nvPr/>
        </p:nvSpPr>
        <p:spPr>
          <a:xfrm>
            <a:off x="5358137" y="383000"/>
            <a:ext cx="2899886" cy="3292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Application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77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85ECF-DE23-41A2-A9E5-2B149D93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90698" cy="1325563"/>
          </a:xfrm>
        </p:spPr>
        <p:txBody>
          <a:bodyPr/>
          <a:lstStyle/>
          <a:p>
            <a:r>
              <a:rPr lang="en-US" altLang="ko-KR" dirty="0"/>
              <a:t>Clear DB</a:t>
            </a:r>
            <a:endParaRPr lang="ko-KR" altLang="en-US" dirty="0"/>
          </a:p>
        </p:txBody>
      </p:sp>
      <p:pic>
        <p:nvPicPr>
          <p:cNvPr id="5" name="Picture 10" descr="ClearDB Managed MySQL Database">
            <a:extLst>
              <a:ext uri="{FF2B5EF4-FFF2-40B4-BE49-F238E27FC236}">
                <a16:creationId xmlns:a16="http://schemas.microsoft.com/office/drawing/2014/main" id="{7939E0B6-12E2-4D65-A467-30B18A0F0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898" y="59928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525A7B-7EEF-401B-83C8-80EC67F589F3}"/>
              </a:ext>
            </a:extLst>
          </p:cNvPr>
          <p:cNvSpPr txBox="1"/>
          <p:nvPr/>
        </p:nvSpPr>
        <p:spPr>
          <a:xfrm>
            <a:off x="544287" y="2002015"/>
            <a:ext cx="523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 View ]</a:t>
            </a:r>
            <a:endParaRPr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1CF949-134E-488D-8E4C-43F5F74941F8}"/>
              </a:ext>
            </a:extLst>
          </p:cNvPr>
          <p:cNvSpPr/>
          <p:nvPr/>
        </p:nvSpPr>
        <p:spPr>
          <a:xfrm>
            <a:off x="6209723" y="1193234"/>
            <a:ext cx="5372099" cy="1647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[normal]</a:t>
            </a:r>
          </a:p>
          <a:p>
            <a:r>
              <a:rPr lang="en-US" altLang="ko-KR" dirty="0"/>
              <a:t>SELECT Id, </a:t>
            </a:r>
            <a:r>
              <a:rPr lang="en-US" altLang="ko-KR" dirty="0" err="1"/>
              <a:t>menu_type</a:t>
            </a:r>
            <a:r>
              <a:rPr lang="en-US" altLang="ko-KR" dirty="0"/>
              <a:t>, image, ingredient, </a:t>
            </a:r>
            <a:r>
              <a:rPr lang="en-US" altLang="ko-KR" dirty="0" err="1"/>
              <a:t>cooking_step</a:t>
            </a:r>
            <a:r>
              <a:rPr lang="en-US" altLang="ko-KR" dirty="0"/>
              <a:t>, </a:t>
            </a:r>
            <a:r>
              <a:rPr lang="en-US" altLang="ko-KR" dirty="0" err="1"/>
              <a:t>cooking_time</a:t>
            </a:r>
            <a:r>
              <a:rPr lang="en-US" altLang="ko-KR" dirty="0"/>
              <a:t>, calorie FROM recipes WHERE </a:t>
            </a:r>
            <a:r>
              <a:rPr lang="en-US" altLang="ko-KR" dirty="0" err="1"/>
              <a:t>menu_type</a:t>
            </a:r>
            <a:r>
              <a:rPr lang="en-US" altLang="ko-KR" dirty="0"/>
              <a:t>=1;</a:t>
            </a:r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629C24-21F0-4981-880D-7F17369BE24B}"/>
              </a:ext>
            </a:extLst>
          </p:cNvPr>
          <p:cNvSpPr/>
          <p:nvPr/>
        </p:nvSpPr>
        <p:spPr>
          <a:xfrm>
            <a:off x="6209723" y="3090862"/>
            <a:ext cx="5372099" cy="1647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[delivery]</a:t>
            </a:r>
          </a:p>
          <a:p>
            <a:r>
              <a:rPr lang="en-US" altLang="ko-KR" dirty="0"/>
              <a:t>SELECT Id, </a:t>
            </a:r>
            <a:r>
              <a:rPr lang="en-US" altLang="ko-KR" dirty="0" err="1"/>
              <a:t>menu_type</a:t>
            </a:r>
            <a:r>
              <a:rPr lang="en-US" altLang="ko-KR" dirty="0"/>
              <a:t>, image, ingredient, </a:t>
            </a:r>
            <a:r>
              <a:rPr lang="en-US" altLang="ko-KR" dirty="0" err="1"/>
              <a:t>cooking_step</a:t>
            </a:r>
            <a:r>
              <a:rPr lang="en-US" altLang="ko-KR" dirty="0"/>
              <a:t>, </a:t>
            </a:r>
            <a:r>
              <a:rPr lang="en-US" altLang="ko-KR" dirty="0" err="1"/>
              <a:t>cooking_time</a:t>
            </a:r>
            <a:r>
              <a:rPr lang="en-US" altLang="ko-KR" dirty="0"/>
              <a:t>, calorie FROM recipes WHERE </a:t>
            </a:r>
            <a:r>
              <a:rPr lang="en-US" altLang="ko-KR" dirty="0" err="1"/>
              <a:t>menu_type</a:t>
            </a:r>
            <a:r>
              <a:rPr lang="en-US" altLang="ko-KR" dirty="0"/>
              <a:t>=2;</a:t>
            </a:r>
          </a:p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F13BE-B297-4C31-A0DE-79E0384AA185}"/>
              </a:ext>
            </a:extLst>
          </p:cNvPr>
          <p:cNvSpPr/>
          <p:nvPr/>
        </p:nvSpPr>
        <p:spPr>
          <a:xfrm>
            <a:off x="6234915" y="4996997"/>
            <a:ext cx="5345953" cy="1480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[store24]</a:t>
            </a:r>
          </a:p>
          <a:p>
            <a:r>
              <a:rPr lang="en-US" altLang="ko-KR" dirty="0"/>
              <a:t>SELECT Id, </a:t>
            </a:r>
            <a:r>
              <a:rPr lang="en-US" altLang="ko-KR" dirty="0" err="1"/>
              <a:t>menu_type</a:t>
            </a:r>
            <a:r>
              <a:rPr lang="en-US" altLang="ko-KR" dirty="0"/>
              <a:t>, image, ingredient, </a:t>
            </a:r>
            <a:r>
              <a:rPr lang="en-US" altLang="ko-KR" dirty="0" err="1"/>
              <a:t>cooking_step</a:t>
            </a:r>
            <a:r>
              <a:rPr lang="en-US" altLang="ko-KR" dirty="0"/>
              <a:t>, </a:t>
            </a:r>
            <a:r>
              <a:rPr lang="en-US" altLang="ko-KR" dirty="0" err="1"/>
              <a:t>cooking_time</a:t>
            </a:r>
            <a:r>
              <a:rPr lang="en-US" altLang="ko-KR" dirty="0"/>
              <a:t>, calorie FROM recipes WHERE </a:t>
            </a:r>
            <a:r>
              <a:rPr lang="en-US" altLang="ko-KR" dirty="0" err="1"/>
              <a:t>menu_type</a:t>
            </a:r>
            <a:r>
              <a:rPr lang="en-US" altLang="ko-KR" dirty="0"/>
              <a:t>=3;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FF61971-B66D-48A1-AF0E-B67EC2976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307180"/>
              </p:ext>
            </p:extLst>
          </p:nvPr>
        </p:nvGraphicFramePr>
        <p:xfrm>
          <a:off x="6201103" y="1199262"/>
          <a:ext cx="5389337" cy="1866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9337">
                  <a:extLst>
                    <a:ext uri="{9D8B030D-6E8A-4147-A177-3AD203B41FA5}">
                      <a16:colId xmlns:a16="http://schemas.microsoft.com/office/drawing/2014/main" val="106950068"/>
                    </a:ext>
                  </a:extLst>
                </a:gridCol>
              </a:tblGrid>
              <a:tr h="403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normal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29422"/>
                  </a:ext>
                </a:extLst>
              </a:tr>
              <a:tr h="1292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normal as SELECT Id, menu,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, image, ingredient, 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, calorie FROM recipes WHERE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=1;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14484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0EECC6-F04B-40B7-93C1-AED09A57F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712734"/>
              </p:ext>
            </p:extLst>
          </p:nvPr>
        </p:nvGraphicFramePr>
        <p:xfrm>
          <a:off x="6201103" y="3082354"/>
          <a:ext cx="5398862" cy="1856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862">
                  <a:extLst>
                    <a:ext uri="{9D8B030D-6E8A-4147-A177-3AD203B41FA5}">
                      <a16:colId xmlns:a16="http://schemas.microsoft.com/office/drawing/2014/main" val="945568529"/>
                    </a:ext>
                  </a:extLst>
                </a:gridCol>
              </a:tblGrid>
              <a:tr h="39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delivery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256519"/>
                  </a:ext>
                </a:extLst>
              </a:tr>
              <a:tr h="12624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delivery as SELECT Id, menu,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, image, ingredient, 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, calorie FROM recipes WHERE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=2;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32940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01189C4-CDA0-4748-B356-8591FF8B9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961528"/>
              </p:ext>
            </p:extLst>
          </p:nvPr>
        </p:nvGraphicFramePr>
        <p:xfrm>
          <a:off x="6234915" y="4996997"/>
          <a:ext cx="539024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0242">
                  <a:extLst>
                    <a:ext uri="{9D8B030D-6E8A-4147-A177-3AD203B41FA5}">
                      <a16:colId xmlns:a16="http://schemas.microsoft.com/office/drawing/2014/main" val="3641854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store24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727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store24 as SELECT Id, menu,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, image, ingredient, 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, calorie FROM recipes WHERE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=3;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5589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C0E1500-5A74-49DD-9BF7-B306ED889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503827"/>
              </p:ext>
            </p:extLst>
          </p:nvPr>
        </p:nvGraphicFramePr>
        <p:xfrm>
          <a:off x="486003" y="2859556"/>
          <a:ext cx="517008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0080">
                  <a:extLst>
                    <a:ext uri="{9D8B030D-6E8A-4147-A177-3AD203B41FA5}">
                      <a16:colId xmlns:a16="http://schemas.microsoft.com/office/drawing/2014/main" val="399167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Breakfast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38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 VIEW breakfast AS SELECT * FROM normal ORDER BY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 ASC LIMIT 5;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16896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CC23161-80CD-45AB-8AB8-6F59ACC5E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758323"/>
              </p:ext>
            </p:extLst>
          </p:nvPr>
        </p:nvGraphicFramePr>
        <p:xfrm>
          <a:off x="486003" y="4179311"/>
          <a:ext cx="517008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0080">
                  <a:extLst>
                    <a:ext uri="{9D8B030D-6E8A-4147-A177-3AD203B41FA5}">
                      <a16:colId xmlns:a16="http://schemas.microsoft.com/office/drawing/2014/main" val="1874376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Lunch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9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lunch AS SELECT * FROM normal ORDER BY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 DESC LIMIT 5;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470955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E81AC42-7C05-4CEE-B950-F2BE8A7C2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630471"/>
              </p:ext>
            </p:extLst>
          </p:nvPr>
        </p:nvGraphicFramePr>
        <p:xfrm>
          <a:off x="486003" y="5536774"/>
          <a:ext cx="517008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0080">
                  <a:extLst>
                    <a:ext uri="{9D8B030D-6E8A-4147-A177-3AD203B41FA5}">
                      <a16:colId xmlns:a16="http://schemas.microsoft.com/office/drawing/2014/main" val="2531973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Dinner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5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 VIEW dinner SELECT * FROM normal WHERE ingredient LIKE ‘%</a:t>
                      </a:r>
                      <a:r>
                        <a:rPr lang="ko-KR" altLang="en-US" dirty="0"/>
                        <a:t>고기</a:t>
                      </a:r>
                      <a:r>
                        <a:rPr lang="en-US" altLang="ko-KR" dirty="0"/>
                        <a:t>%’ LIMIT 5;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771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215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D8E9F1-50D5-479B-8A12-14D1424A1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463915"/>
              </p:ext>
            </p:extLst>
          </p:nvPr>
        </p:nvGraphicFramePr>
        <p:xfrm>
          <a:off x="1027550" y="612094"/>
          <a:ext cx="4289198" cy="210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9198">
                  <a:extLst>
                    <a:ext uri="{9D8B030D-6E8A-4147-A177-3AD203B41FA5}">
                      <a16:colId xmlns:a16="http://schemas.microsoft.com/office/drawing/2014/main" val="3529762494"/>
                    </a:ext>
                  </a:extLst>
                </a:gridCol>
              </a:tblGrid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(a) recipes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25873"/>
                  </a:ext>
                </a:extLst>
              </a:tr>
              <a:tr h="1588746"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`Id`: INT NOT NULL AUTO_INCREMENT(PK)</a:t>
                      </a:r>
                    </a:p>
                    <a:p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`: INT NOT NULL</a:t>
                      </a:r>
                    </a:p>
                    <a:p>
                      <a:r>
                        <a:rPr lang="en-US" altLang="ko-KR" sz="1400" dirty="0"/>
                        <a:t>`Menu`: VARCHAR(50) NOT NULL</a:t>
                      </a:r>
                    </a:p>
                    <a:p>
                      <a:r>
                        <a:rPr lang="en-US" altLang="ko-KR" sz="1400" dirty="0"/>
                        <a:t>`Image`: TEXT</a:t>
                      </a:r>
                    </a:p>
                    <a:p>
                      <a:r>
                        <a:rPr lang="en-US" altLang="ko-KR" sz="1400" dirty="0"/>
                        <a:t>`Ingredient`: TEXT</a:t>
                      </a:r>
                    </a:p>
                    <a:p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Cooking_step</a:t>
                      </a:r>
                      <a:r>
                        <a:rPr lang="en-US" altLang="ko-KR" sz="1400" dirty="0"/>
                        <a:t>`: TEXT NOT NULL</a:t>
                      </a:r>
                    </a:p>
                    <a:p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`: INT NOT NULL</a:t>
                      </a:r>
                    </a:p>
                    <a:p>
                      <a:r>
                        <a:rPr lang="en-US" altLang="ko-KR" sz="1400" dirty="0"/>
                        <a:t>`Calorie`: FLOAT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7499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AEAD1D8-4811-4287-81C5-17731CCFA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25481"/>
              </p:ext>
            </p:extLst>
          </p:nvPr>
        </p:nvGraphicFramePr>
        <p:xfrm>
          <a:off x="1027550" y="2863804"/>
          <a:ext cx="4289198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9198">
                  <a:extLst>
                    <a:ext uri="{9D8B030D-6E8A-4147-A177-3AD203B41FA5}">
                      <a16:colId xmlns:a16="http://schemas.microsoft.com/office/drawing/2014/main" val="649459055"/>
                    </a:ext>
                  </a:extLst>
                </a:gridCol>
              </a:tblGrid>
              <a:tr h="2231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(b) user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091794"/>
                  </a:ext>
                </a:extLst>
              </a:tr>
              <a:tr h="10039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user_id</a:t>
                      </a:r>
                      <a:r>
                        <a:rPr lang="en-US" altLang="ko-KR" sz="1400" dirty="0"/>
                        <a:t>`: VARCHAR(50) NOT NULL PRIMARY KEY</a:t>
                      </a:r>
                    </a:p>
                    <a:p>
                      <a:pPr latinLnBrk="1"/>
                      <a:r>
                        <a:rPr lang="en-US" altLang="ko-KR" sz="1400" dirty="0"/>
                        <a:t>`Allergy`: VARCHAR(30)</a:t>
                      </a:r>
                    </a:p>
                    <a:p>
                      <a:pPr latinLnBrk="1"/>
                      <a:r>
                        <a:rPr lang="en-US" altLang="ko-KR" sz="1400" dirty="0"/>
                        <a:t>`priority`: VARCHAR(1) </a:t>
                      </a:r>
                    </a:p>
                    <a:p>
                      <a:pPr latinLnBrk="1"/>
                      <a:r>
                        <a:rPr lang="en-US" altLang="ko-KR" sz="1400" dirty="0"/>
                        <a:t>`likes`: VARCHAR(30)</a:t>
                      </a:r>
                    </a:p>
                    <a:p>
                      <a:pPr latinLnBrk="1"/>
                      <a:r>
                        <a:rPr lang="en-US" altLang="ko-KR" sz="1400" dirty="0"/>
                        <a:t>`Hates`: 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4568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70AF0A4-E6F1-4515-99A8-B0F5F1D0A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123494"/>
              </p:ext>
            </p:extLst>
          </p:nvPr>
        </p:nvGraphicFramePr>
        <p:xfrm>
          <a:off x="1027550" y="4475434"/>
          <a:ext cx="4289198" cy="822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9198">
                  <a:extLst>
                    <a:ext uri="{9D8B030D-6E8A-4147-A177-3AD203B41FA5}">
                      <a16:colId xmlns:a16="http://schemas.microsoft.com/office/drawing/2014/main" val="3698952822"/>
                    </a:ext>
                  </a:extLst>
                </a:gridCol>
              </a:tblGrid>
              <a:tr h="2819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(c) term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8639"/>
                  </a:ext>
                </a:extLst>
              </a:tr>
              <a:tr h="478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effectLst/>
                        </a:rPr>
                        <a:t>`title`: CHAR(56) NOT NULL PRIMARY KEY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effectLst/>
                        </a:rPr>
                        <a:t>`descript`: TEXT NOT NULL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4855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ADCE2DC-9EE2-4E58-A7F8-94CFB8CA9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95114"/>
              </p:ext>
            </p:extLst>
          </p:nvPr>
        </p:nvGraphicFramePr>
        <p:xfrm>
          <a:off x="5945379" y="612094"/>
          <a:ext cx="4436763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106950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(d) normal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29422"/>
                  </a:ext>
                </a:extLst>
              </a:tr>
              <a:tr h="4795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SELECT Id,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, image, ingredient, </a:t>
                      </a:r>
                      <a:r>
                        <a:rPr lang="en-US" altLang="ko-KR" sz="1400" dirty="0" err="1"/>
                        <a:t>cooking_step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, calorie FROM recipes WHERE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=1;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1448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3BB967C-1293-419B-A692-D3FA236B5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923542"/>
              </p:ext>
            </p:extLst>
          </p:nvPr>
        </p:nvGraphicFramePr>
        <p:xfrm>
          <a:off x="5945379" y="1679408"/>
          <a:ext cx="4436763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945568529"/>
                    </a:ext>
                  </a:extLst>
                </a:gridCol>
              </a:tblGrid>
              <a:tr h="246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(e) delivery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256519"/>
                  </a:ext>
                </a:extLst>
              </a:tr>
              <a:tr h="590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SELECT Id,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, image, ingredient, </a:t>
                      </a:r>
                      <a:r>
                        <a:rPr lang="en-US" altLang="ko-KR" sz="1400" dirty="0" err="1"/>
                        <a:t>cooking_step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, calorie FROM recipes WHERE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=2;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32940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E2CB62B-BA55-4FE2-8CCE-274D087DA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106745"/>
              </p:ext>
            </p:extLst>
          </p:nvPr>
        </p:nvGraphicFramePr>
        <p:xfrm>
          <a:off x="5945379" y="2752378"/>
          <a:ext cx="4436763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3641854013"/>
                    </a:ext>
                  </a:extLst>
                </a:gridCol>
              </a:tblGrid>
              <a:tr h="260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(f) store24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727179"/>
                  </a:ext>
                </a:extLst>
              </a:tr>
              <a:tr h="536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SELECT Id,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, image, ingredient, </a:t>
                      </a:r>
                      <a:r>
                        <a:rPr lang="en-US" altLang="ko-KR" sz="1400" dirty="0" err="1"/>
                        <a:t>cooking_step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, calorie FROM recipes WHERE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=3;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5589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A04A5BC-40D8-4C5A-8BB6-2C41C4D24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483615"/>
              </p:ext>
            </p:extLst>
          </p:nvPr>
        </p:nvGraphicFramePr>
        <p:xfrm>
          <a:off x="5945379" y="3998184"/>
          <a:ext cx="4436763" cy="88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399167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(g) Breakfast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38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CREATE VIEW breakfast AS SELECT * FROM normal ORDER BY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 ASC LIMIT 5;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16896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CE3587B-3F29-4E9A-A30B-3F58440A7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38481"/>
              </p:ext>
            </p:extLst>
          </p:nvPr>
        </p:nvGraphicFramePr>
        <p:xfrm>
          <a:off x="5945379" y="4934403"/>
          <a:ext cx="4436763" cy="8450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1874376220"/>
                    </a:ext>
                  </a:extLst>
                </a:gridCol>
              </a:tblGrid>
              <a:tr h="3268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(h) Lunch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9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CREATE VIEW lunch AS SELECT * FROM normal ORDER BY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 DESC LIMIT 5;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470955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C02A6DE-5D89-43AC-8E96-D4A7A1277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535270"/>
              </p:ext>
            </p:extLst>
          </p:nvPr>
        </p:nvGraphicFramePr>
        <p:xfrm>
          <a:off x="5945379" y="5839362"/>
          <a:ext cx="4436763" cy="88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2531973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) Dinner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5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CREATE VIEW dinner SELECT * FROM normal WHERE ingredient LIKE ‘%</a:t>
                      </a:r>
                      <a:r>
                        <a:rPr lang="ko-KR" altLang="en-US" sz="1400" dirty="0"/>
                        <a:t>고기</a:t>
                      </a:r>
                      <a:r>
                        <a:rPr lang="en-US" altLang="ko-KR" sz="1400" dirty="0"/>
                        <a:t>%’ LIMIT 5;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771930"/>
                  </a:ext>
                </a:extLst>
              </a:tr>
            </a:tbl>
          </a:graphicData>
        </a:graphic>
      </p:graphicFrame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F949EFC-D836-4933-BEE9-462CF39F240E}"/>
              </a:ext>
            </a:extLst>
          </p:cNvPr>
          <p:cNvCxnSpPr>
            <a:cxnSpLocks/>
          </p:cNvCxnSpPr>
          <p:nvPr/>
        </p:nvCxnSpPr>
        <p:spPr>
          <a:xfrm>
            <a:off x="5631063" y="60076"/>
            <a:ext cx="0" cy="668899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394649-9700-42AC-A54A-A24694BD0635}"/>
              </a:ext>
            </a:extLst>
          </p:cNvPr>
          <p:cNvSpPr/>
          <p:nvPr/>
        </p:nvSpPr>
        <p:spPr>
          <a:xfrm>
            <a:off x="2479298" y="60076"/>
            <a:ext cx="1234866" cy="4034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Tables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847E0C-AA54-4394-8413-678EE44E6AB9}"/>
              </a:ext>
            </a:extLst>
          </p:cNvPr>
          <p:cNvSpPr/>
          <p:nvPr/>
        </p:nvSpPr>
        <p:spPr>
          <a:xfrm>
            <a:off x="7390625" y="60076"/>
            <a:ext cx="1239744" cy="403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Views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3C5C7F0F-1DA9-4908-A229-48C7FADFC56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5316748" y="1130254"/>
            <a:ext cx="628631" cy="533400"/>
          </a:xfrm>
          <a:prstGeom prst="bentConnector3">
            <a:avLst>
              <a:gd name="adj1" fmla="val 694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876C150-4ED5-4E2A-96DE-B85F0345E7B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316748" y="1657760"/>
            <a:ext cx="628631" cy="539808"/>
          </a:xfrm>
          <a:prstGeom prst="bentConnector3">
            <a:avLst>
              <a:gd name="adj1" fmla="val 694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D24099C1-C9FE-41BD-8D33-6221F7E8973C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5316748" y="1663654"/>
            <a:ext cx="628631" cy="1606884"/>
          </a:xfrm>
          <a:prstGeom prst="bentConnector3">
            <a:avLst>
              <a:gd name="adj1" fmla="val 679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B4F5A1E8-1B3B-47BA-8F08-567072085192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5316748" y="1663654"/>
            <a:ext cx="628631" cy="2779030"/>
          </a:xfrm>
          <a:prstGeom prst="bentConnector3">
            <a:avLst>
              <a:gd name="adj1" fmla="val 679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011C53DD-20DE-4832-8E29-F3575AFB7B9A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5316748" y="1663654"/>
            <a:ext cx="628631" cy="3693252"/>
          </a:xfrm>
          <a:prstGeom prst="bentConnector3">
            <a:avLst>
              <a:gd name="adj1" fmla="val 664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E1C7F8AB-0340-426B-B6C0-B31927861AAC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5316748" y="1663654"/>
            <a:ext cx="628631" cy="4620208"/>
          </a:xfrm>
          <a:prstGeom prst="bentConnector3">
            <a:avLst>
              <a:gd name="adj1" fmla="val 664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884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B2F06-2A6A-4541-AE3B-00C1830C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[Latest version DB]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3AD9376-FEF1-4299-B3E3-0D7C12370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559721"/>
              </p:ext>
            </p:extLst>
          </p:nvPr>
        </p:nvGraphicFramePr>
        <p:xfrm>
          <a:off x="487731" y="2273179"/>
          <a:ext cx="4504563" cy="2242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63">
                  <a:extLst>
                    <a:ext uri="{9D8B030D-6E8A-4147-A177-3AD203B41FA5}">
                      <a16:colId xmlns:a16="http://schemas.microsoft.com/office/drawing/2014/main" val="3529762494"/>
                    </a:ext>
                  </a:extLst>
                </a:gridCol>
              </a:tblGrid>
              <a:tr h="356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25873"/>
                  </a:ext>
                </a:extLst>
              </a:tr>
              <a:tr h="1885679"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`id` INT NOT NULL AUTO_INCREMENT PRIMARY KEY</a:t>
                      </a:r>
                    </a:p>
                    <a:p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type_id</a:t>
                      </a:r>
                      <a:r>
                        <a:rPr lang="en-US" altLang="ko-KR" sz="1400" dirty="0"/>
                        <a:t>` INT NOT NULL</a:t>
                      </a:r>
                    </a:p>
                    <a:p>
                      <a:r>
                        <a:rPr lang="en-US" altLang="ko-KR" sz="1400" dirty="0"/>
                        <a:t>`menu` VARCHAR(30) NOT NULL</a:t>
                      </a:r>
                    </a:p>
                    <a:p>
                      <a:r>
                        <a:rPr lang="en-US" altLang="ko-KR" sz="1400" dirty="0"/>
                        <a:t>`image` TEXT</a:t>
                      </a:r>
                    </a:p>
                    <a:p>
                      <a:r>
                        <a:rPr lang="en-US" altLang="ko-KR" sz="1400" dirty="0"/>
                        <a:t>`steps` TEXT NOT NULL</a:t>
                      </a:r>
                    </a:p>
                    <a:p>
                      <a:r>
                        <a:rPr lang="en-US" altLang="ko-KR" sz="1400" dirty="0"/>
                        <a:t>`time` INT NOT NULL</a:t>
                      </a:r>
                    </a:p>
                    <a:p>
                      <a:r>
                        <a:rPr lang="en-US" altLang="ko-KR" sz="1400" dirty="0"/>
                        <a:t>`calorie` FLOAT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7499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F9275B0-F3F6-400E-9F97-1A4AB9B2A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517936"/>
              </p:ext>
            </p:extLst>
          </p:nvPr>
        </p:nvGraphicFramePr>
        <p:xfrm>
          <a:off x="7183227" y="4311403"/>
          <a:ext cx="4626466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6466">
                  <a:extLst>
                    <a:ext uri="{9D8B030D-6E8A-4147-A177-3AD203B41FA5}">
                      <a16:colId xmlns:a16="http://schemas.microsoft.com/office/drawing/2014/main" val="2657550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recipe+ingredient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171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`id` INT NOT NULL AUTO_INCREMENT PRIMARY KEY</a:t>
                      </a:r>
                    </a:p>
                    <a:p>
                      <a:pPr latinLnBrk="1"/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ingredient_id</a:t>
                      </a:r>
                      <a:r>
                        <a:rPr lang="en-US" altLang="ko-KR" sz="1400" dirty="0"/>
                        <a:t>` INT FOREIGN KEY</a:t>
                      </a:r>
                    </a:p>
                    <a:p>
                      <a:pPr latinLnBrk="1"/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recipe_id</a:t>
                      </a:r>
                      <a:r>
                        <a:rPr lang="en-US" altLang="ko-KR" sz="1400" dirty="0"/>
                        <a:t>` INT FOREIGN KEY</a:t>
                      </a:r>
                    </a:p>
                    <a:p>
                      <a:pPr latinLnBrk="1"/>
                      <a:r>
                        <a:rPr lang="en-US" altLang="ko-KR" sz="1400" dirty="0"/>
                        <a:t>`amount` VARCHAR(30)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890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701652-11E7-4123-AD5B-8E8250E8AF81}"/>
              </a:ext>
            </a:extLst>
          </p:cNvPr>
          <p:cNvSpPr txBox="1"/>
          <p:nvPr/>
        </p:nvSpPr>
        <p:spPr>
          <a:xfrm>
            <a:off x="487731" y="4515442"/>
            <a:ext cx="446134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CREATE TABLE `recipe`(`id` INT NOT NULL AUTO_INCREMENT PRIMARY KEY, `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type_id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` INT NOT NULL, `menu` VARCHAR(30) NOT NULL, `image` TEXT, `steps` TEXT NOT NULL, `time` INT NOT NULL, `calorie` FLOAT NOT NULL)</a:t>
            </a:r>
            <a:endParaRPr lang="ko-KR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D9020-19A8-4D80-A7D9-D3CED959A6F9}"/>
              </a:ext>
            </a:extLst>
          </p:cNvPr>
          <p:cNvSpPr txBox="1"/>
          <p:nvPr/>
        </p:nvSpPr>
        <p:spPr>
          <a:xfrm>
            <a:off x="7154948" y="3162179"/>
            <a:ext cx="4673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CREATE TABLE `ingredient`(`id` INT NOT NULL AUTO_INCREMENT PRIMARY KEY, `name` VARCHAR(30))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9C176A60-A501-411A-8B6A-E75A24140989}"/>
              </a:ext>
            </a:extLst>
          </p:cNvPr>
          <p:cNvCxnSpPr/>
          <p:nvPr/>
        </p:nvCxnSpPr>
        <p:spPr>
          <a:xfrm>
            <a:off x="4949077" y="3469067"/>
            <a:ext cx="2253005" cy="1668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1F927B0-B1C7-49F1-AB0F-96778A039922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6057439" y="3843468"/>
            <a:ext cx="2251583" cy="6"/>
          </a:xfrm>
          <a:prstGeom prst="bentConnector4">
            <a:avLst>
              <a:gd name="adj1" fmla="val 2734"/>
              <a:gd name="adj2" fmla="val 381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52F371C-EFC1-4B8B-8552-FBA656A35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430822"/>
              </p:ext>
            </p:extLst>
          </p:nvPr>
        </p:nvGraphicFramePr>
        <p:xfrm>
          <a:off x="7164374" y="2273179"/>
          <a:ext cx="4664173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4173">
                  <a:extLst>
                    <a:ext uri="{9D8B030D-6E8A-4147-A177-3AD203B41FA5}">
                      <a16:colId xmlns:a16="http://schemas.microsoft.com/office/drawing/2014/main" val="3082533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ingredient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988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`id` INT NOT NULL AUTO_INCREMENT PRIMARY KEY</a:t>
                      </a:r>
                    </a:p>
                    <a:p>
                      <a:pPr latinLnBrk="1"/>
                      <a:r>
                        <a:rPr lang="en-US" altLang="ko-KR" sz="1400" dirty="0"/>
                        <a:t>`name` VARCHAR(30)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4570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55296D2-F542-40F4-B1F2-D077A615251E}"/>
              </a:ext>
            </a:extLst>
          </p:cNvPr>
          <p:cNvSpPr txBox="1"/>
          <p:nvPr/>
        </p:nvSpPr>
        <p:spPr>
          <a:xfrm>
            <a:off x="7202079" y="5626444"/>
            <a:ext cx="4626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CREATE TABLE `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recipe+ingredient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` (`id` INT NOT NULL AUTO_INCREMENT PRIMARY KEY, `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ingredient_id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` INT, `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recipe_id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` INT,  `amount` VARCHAR(30), FOREIGN KEY (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ingredient_id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) REFERENCES ingredient(id), FOREIGN KEY (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recipe_id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) REFERENCES recipe(id) 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095C158-A978-4791-8E18-49CB8A844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018845"/>
              </p:ext>
            </p:extLst>
          </p:nvPr>
        </p:nvGraphicFramePr>
        <p:xfrm>
          <a:off x="7154947" y="801688"/>
          <a:ext cx="465683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6839">
                  <a:extLst>
                    <a:ext uri="{9D8B030D-6E8A-4147-A177-3AD203B41FA5}">
                      <a16:colId xmlns:a16="http://schemas.microsoft.com/office/drawing/2014/main" val="2508604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`id` INT NOT NULL AUTO_INCREMENT PRIMARY KEY</a:t>
                      </a:r>
                    </a:p>
                    <a:p>
                      <a:pPr latinLnBrk="1"/>
                      <a:r>
                        <a:rPr lang="en-US" altLang="ko-KR" sz="1400" dirty="0"/>
                        <a:t>`name` VARCHAR(30) NOT NULL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63859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087DA84-2AC7-492C-8E54-DA4B8F567171}"/>
              </a:ext>
            </a:extLst>
          </p:cNvPr>
          <p:cNvSpPr txBox="1"/>
          <p:nvPr/>
        </p:nvSpPr>
        <p:spPr>
          <a:xfrm>
            <a:off x="7136094" y="1690688"/>
            <a:ext cx="4673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CREATE TABLE `type` (`id` INT NOT NULL AUTO_INCREMENT PRIMARY KEY, `name` VARCHAR(30) NOT NULL)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049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E9482-0EFB-4FAE-9944-ECB2D2A3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[Latest version DB]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1896764-FAC3-4075-9277-2FE61B423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824421"/>
              </p:ext>
            </p:extLst>
          </p:nvPr>
        </p:nvGraphicFramePr>
        <p:xfrm>
          <a:off x="597569" y="2240034"/>
          <a:ext cx="538933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9337">
                  <a:extLst>
                    <a:ext uri="{9D8B030D-6E8A-4147-A177-3AD203B41FA5}">
                      <a16:colId xmlns:a16="http://schemas.microsoft.com/office/drawing/2014/main" val="106950068"/>
                    </a:ext>
                  </a:extLst>
                </a:gridCol>
              </a:tblGrid>
              <a:tr h="27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normal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29422"/>
                  </a:ext>
                </a:extLst>
              </a:tr>
              <a:tr h="628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`normal` AS SELECT * FROM `recipe` WHERE `</a:t>
                      </a:r>
                      <a:r>
                        <a:rPr lang="en-US" altLang="ko-KR" dirty="0" err="1"/>
                        <a:t>type_id</a:t>
                      </a:r>
                      <a:r>
                        <a:rPr lang="en-US" altLang="ko-KR" dirty="0"/>
                        <a:t>`=1;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1448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6D8E996-2EF5-42B8-8A8C-7DB9E2123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848563"/>
              </p:ext>
            </p:extLst>
          </p:nvPr>
        </p:nvGraphicFramePr>
        <p:xfrm>
          <a:off x="588044" y="3715054"/>
          <a:ext cx="5398862" cy="1086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862">
                  <a:extLst>
                    <a:ext uri="{9D8B030D-6E8A-4147-A177-3AD203B41FA5}">
                      <a16:colId xmlns:a16="http://schemas.microsoft.com/office/drawing/2014/main" val="945568529"/>
                    </a:ext>
                  </a:extLst>
                </a:gridCol>
              </a:tblGrid>
              <a:tr h="341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delivery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256519"/>
                  </a:ext>
                </a:extLst>
              </a:tr>
              <a:tr h="7207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`delivery` AS SELECT * FROM `recipe` WHERE `</a:t>
                      </a:r>
                      <a:r>
                        <a:rPr lang="en-US" altLang="ko-KR" dirty="0" err="1"/>
                        <a:t>type_id</a:t>
                      </a:r>
                      <a:r>
                        <a:rPr lang="en-US" altLang="ko-KR" dirty="0"/>
                        <a:t>`=2;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32940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6BECBE-DBA8-4FF0-A5DE-B846F92E6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560080"/>
              </p:ext>
            </p:extLst>
          </p:nvPr>
        </p:nvGraphicFramePr>
        <p:xfrm>
          <a:off x="588044" y="5270763"/>
          <a:ext cx="5390242" cy="1100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0242">
                  <a:extLst>
                    <a:ext uri="{9D8B030D-6E8A-4147-A177-3AD203B41FA5}">
                      <a16:colId xmlns:a16="http://schemas.microsoft.com/office/drawing/2014/main" val="3641854013"/>
                    </a:ext>
                  </a:extLst>
                </a:gridCol>
              </a:tblGrid>
              <a:tr h="3516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store24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727179"/>
                  </a:ext>
                </a:extLst>
              </a:tr>
              <a:tr h="7348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`store24` AS SELECT * FROM `recipe` WHERE `</a:t>
                      </a:r>
                      <a:r>
                        <a:rPr lang="en-US" altLang="ko-KR" dirty="0" err="1"/>
                        <a:t>type_id</a:t>
                      </a:r>
                      <a:r>
                        <a:rPr lang="en-US" altLang="ko-KR" dirty="0"/>
                        <a:t>`=3;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5589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7C10D1A-EDD0-450E-92EE-1DAF9358A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918274"/>
              </p:ext>
            </p:extLst>
          </p:nvPr>
        </p:nvGraphicFramePr>
        <p:xfrm>
          <a:off x="6332473" y="2240034"/>
          <a:ext cx="535363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3639">
                  <a:extLst>
                    <a:ext uri="{9D8B030D-6E8A-4147-A177-3AD203B41FA5}">
                      <a16:colId xmlns:a16="http://schemas.microsoft.com/office/drawing/2014/main" val="649459055"/>
                    </a:ext>
                  </a:extLst>
                </a:gridCol>
              </a:tblGrid>
              <a:tr h="3214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user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091794"/>
                  </a:ext>
                </a:extLst>
              </a:tr>
              <a:tr h="14300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`id` VARCHAR(50) NOT NULL PRIMARY KEY</a:t>
                      </a:r>
                    </a:p>
                    <a:p>
                      <a:pPr latinLnBrk="1"/>
                      <a:r>
                        <a:rPr lang="en-US" altLang="ko-KR" dirty="0"/>
                        <a:t>`allergy` VARCHAR(30)</a:t>
                      </a:r>
                    </a:p>
                    <a:p>
                      <a:pPr latinLnBrk="1"/>
                      <a:r>
                        <a:rPr lang="en-US" altLang="ko-KR" dirty="0"/>
                        <a:t>`priority` VARCHAR(1) : T or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</a:t>
                      </a:r>
                    </a:p>
                    <a:p>
                      <a:pPr latinLnBrk="1"/>
                      <a:r>
                        <a:rPr lang="en-US" altLang="ko-KR" dirty="0"/>
                        <a:t>`likes` VARCHAR(30)</a:t>
                      </a:r>
                    </a:p>
                    <a:p>
                      <a:pPr latinLnBrk="1"/>
                      <a:r>
                        <a:rPr lang="en-US" altLang="ko-KR" dirty="0"/>
                        <a:t>`hates` 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4568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E4DF165-2B7E-4B17-B285-D66397A53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200373"/>
              </p:ext>
            </p:extLst>
          </p:nvPr>
        </p:nvGraphicFramePr>
        <p:xfrm>
          <a:off x="6322949" y="4612394"/>
          <a:ext cx="536316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163">
                  <a:extLst>
                    <a:ext uri="{9D8B030D-6E8A-4147-A177-3AD203B41FA5}">
                      <a16:colId xmlns:a16="http://schemas.microsoft.com/office/drawing/2014/main" val="3698952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term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`id` INT PRIMARY KEY</a:t>
                      </a:r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`title` char(56) NOT NULL</a:t>
                      </a:r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`descript`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48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59D796C-2325-4926-BB5A-4E4F0A47D331}"/>
              </a:ext>
            </a:extLst>
          </p:cNvPr>
          <p:cNvSpPr txBox="1"/>
          <p:nvPr/>
        </p:nvSpPr>
        <p:spPr>
          <a:xfrm>
            <a:off x="6332473" y="4068834"/>
            <a:ext cx="5363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CREATE TABLE `user`(`id` VARCHAR(30) NOT NULL PRIMARY KEY, `allergy` VARCHAR(30),</a:t>
            </a: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`priority` VARCHAR(2), `likes` VARCHAR(30), `hates` VARCHAR(30));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6B7658-2355-4C00-9000-0B679CD21370}"/>
              </a:ext>
            </a:extLst>
          </p:cNvPr>
          <p:cNvSpPr txBox="1"/>
          <p:nvPr/>
        </p:nvSpPr>
        <p:spPr>
          <a:xfrm>
            <a:off x="6332473" y="5904504"/>
            <a:ext cx="53536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CREATE TABLE `term` (`id` INT PRIMARY KEY, `title` char(56) NOT NULL, `descript` text NOT NULL);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12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02A31-729A-436B-AC42-A9DEF02D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17FAA-1F3D-417D-B4F9-FDF787DF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https://www.flaticon.com/free-icon/user_149071#term=user&amp;page=1&amp;position=4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https://www.flaticon.com/free-icon/smartphone_149007#term=phone&amp;page=1&amp;position=38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https://www.flaticon.com/free-icon/webpage_718110#term=webpage&amp;page=1&amp;position=31</a:t>
            </a:r>
            <a:endParaRPr lang="en-US" altLang="ko-KR" dirty="0"/>
          </a:p>
          <a:p>
            <a:r>
              <a:rPr lang="fr-FR" altLang="ko-KR" dirty="0"/>
              <a:t>https://www.flaticon.com/free-icon/google-maps_355980#term=google map&amp;page=1&amp;position=11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10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F61F4-4525-49D6-A506-0BB4A3C6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143384"/>
            <a:ext cx="5734050" cy="1325563"/>
          </a:xfrm>
        </p:spPr>
        <p:txBody>
          <a:bodyPr/>
          <a:lstStyle/>
          <a:p>
            <a:r>
              <a:rPr lang="en-US" altLang="ko-KR" dirty="0"/>
              <a:t>Watson Conversation</a:t>
            </a:r>
            <a:endParaRPr lang="ko-KR" altLang="en-US" dirty="0"/>
          </a:p>
        </p:txBody>
      </p:sp>
      <p:pic>
        <p:nvPicPr>
          <p:cNvPr id="4" name="Picture 6" descr="ibm watson conversation에 대한 이미지 검색결과">
            <a:extLst>
              <a:ext uri="{FF2B5EF4-FFF2-40B4-BE49-F238E27FC236}">
                <a16:creationId xmlns:a16="http://schemas.microsoft.com/office/drawing/2014/main" id="{2D037A29-2063-49F1-9C70-C402214AB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148024"/>
            <a:ext cx="1333500" cy="13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A3639A1-83FF-4A2F-BC53-5F93CD6E7E8C}"/>
              </a:ext>
            </a:extLst>
          </p:cNvPr>
          <p:cNvSpPr/>
          <p:nvPr/>
        </p:nvSpPr>
        <p:spPr>
          <a:xfrm>
            <a:off x="638175" y="2125086"/>
            <a:ext cx="3009908" cy="4409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# </a:t>
            </a:r>
            <a:r>
              <a:rPr lang="en-US" altLang="ko-KR" sz="1400" dirty="0" err="1"/>
              <a:t>ans_negative</a:t>
            </a:r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ans_nothave</a:t>
            </a:r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ans_positive</a:t>
            </a:r>
            <a:endParaRPr lang="en-US" altLang="ko-KR" sz="1400" dirty="0"/>
          </a:p>
          <a:p>
            <a:r>
              <a:rPr lang="en-US" altLang="ko-KR" sz="1400" dirty="0"/>
              <a:t># exit</a:t>
            </a:r>
          </a:p>
          <a:p>
            <a:r>
              <a:rPr lang="en-US" altLang="ko-KR" sz="1400" dirty="0"/>
              <a:t># greetings</a:t>
            </a:r>
          </a:p>
          <a:p>
            <a:r>
              <a:rPr lang="en-US" altLang="ko-KR" sz="1400" dirty="0"/>
              <a:t># list</a:t>
            </a:r>
          </a:p>
          <a:p>
            <a:r>
              <a:rPr lang="en-US" altLang="ko-KR" sz="1400" dirty="0"/>
              <a:t># login</a:t>
            </a:r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preference_hate</a:t>
            </a:r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preference_likes</a:t>
            </a:r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print_recipe_multiple</a:t>
            </a:r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print_recipe_next_step</a:t>
            </a:r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print_recipe_single_answer</a:t>
            </a:r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recommand</a:t>
            </a:r>
            <a:endParaRPr lang="en-US" altLang="ko-KR" sz="1400" dirty="0"/>
          </a:p>
          <a:p>
            <a:r>
              <a:rPr lang="en-US" altLang="ko-KR" sz="1400" dirty="0"/>
              <a:t>#</a:t>
            </a:r>
            <a:r>
              <a:rPr lang="ko-KR" altLang="en-US" sz="1400" dirty="0"/>
              <a:t> </a:t>
            </a:r>
            <a:r>
              <a:rPr lang="en-US" altLang="ko-KR" sz="1400" dirty="0" err="1"/>
              <a:t>sign_up</a:t>
            </a:r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sorting_high_cal</a:t>
            </a:r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sorting_long_time</a:t>
            </a:r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sorting_short_time</a:t>
            </a:r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user_settings</a:t>
            </a:r>
            <a:endParaRPr lang="en-US" altLang="ko-KR" sz="1400" dirty="0"/>
          </a:p>
          <a:p>
            <a:r>
              <a:rPr lang="en-US" altLang="ko-KR" sz="1400" dirty="0"/>
              <a:t># Yes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D65B1B-5470-4EB0-BE47-40188E138C6D}"/>
              </a:ext>
            </a:extLst>
          </p:cNvPr>
          <p:cNvSpPr/>
          <p:nvPr/>
        </p:nvSpPr>
        <p:spPr>
          <a:xfrm>
            <a:off x="4591046" y="2162680"/>
            <a:ext cx="3009908" cy="44090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@ </a:t>
            </a:r>
            <a:r>
              <a:rPr lang="ko-KR" altLang="en-US" dirty="0"/>
              <a:t>기피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목록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아침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저녁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점심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메뉴이름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배달음식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 err="1"/>
              <a:t>초기세팅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 err="1"/>
              <a:t>일반레시피</a:t>
            </a:r>
            <a:endParaRPr lang="en-US" altLang="ko-KR" dirty="0"/>
          </a:p>
          <a:p>
            <a:r>
              <a:rPr lang="en-US" altLang="ko-KR" dirty="0"/>
              <a:t>@</a:t>
            </a:r>
            <a:r>
              <a:rPr lang="ko-KR" altLang="en-US" dirty="0"/>
              <a:t> 조리용어해석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 err="1"/>
              <a:t>편의점꿀팁레시피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en-US" altLang="ko-KR" dirty="0" err="1"/>
              <a:t>cooking_term</a:t>
            </a:r>
            <a:endParaRPr lang="en-US" altLang="ko-KR" dirty="0"/>
          </a:p>
          <a:p>
            <a:r>
              <a:rPr lang="en-US" altLang="ko-KR" dirty="0"/>
              <a:t>@ ingredients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F7E30F-CD03-44C8-B065-E17C04D45B37}"/>
              </a:ext>
            </a:extLst>
          </p:cNvPr>
          <p:cNvSpPr/>
          <p:nvPr/>
        </p:nvSpPr>
        <p:spPr>
          <a:xfrm>
            <a:off x="8439241" y="2162681"/>
            <a:ext cx="3009908" cy="43714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$ command</a:t>
            </a:r>
          </a:p>
          <a:p>
            <a:r>
              <a:rPr lang="en-US" altLang="ko-KR" sz="1400" dirty="0"/>
              <a:t>$ login</a:t>
            </a:r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data.preference.allergy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data.preference.priority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data.preference.likes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data.preference.hates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data.preference.done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data.ingredients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data.menu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data.menu_type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data.recipe_result.meta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data.recipe_result.steps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data.recipe_result.total_step_num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data.recipe_result.step_num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data.recom_menu_list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data.term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data.term_descript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data.user_id</a:t>
            </a:r>
            <a:endParaRPr lang="en-US" altLang="ko-KR" sz="1400" dirty="0"/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data.id_exists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9B551-18A6-4560-A520-E8DE6ABDC3A7}"/>
              </a:ext>
            </a:extLst>
          </p:cNvPr>
          <p:cNvSpPr txBox="1"/>
          <p:nvPr/>
        </p:nvSpPr>
        <p:spPr>
          <a:xfrm>
            <a:off x="638175" y="1479748"/>
            <a:ext cx="300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sz="2400" dirty="0"/>
              <a:t># Intent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86471-A608-4E47-948E-F3C166812F87}"/>
              </a:ext>
            </a:extLst>
          </p:cNvPr>
          <p:cNvSpPr txBox="1"/>
          <p:nvPr/>
        </p:nvSpPr>
        <p:spPr>
          <a:xfrm>
            <a:off x="4543421" y="1479748"/>
            <a:ext cx="300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sz="2400" dirty="0"/>
              <a:t>@ Entity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DB8308-6A85-4CF5-B87C-73A76B78E131}"/>
              </a:ext>
            </a:extLst>
          </p:cNvPr>
          <p:cNvSpPr txBox="1"/>
          <p:nvPr/>
        </p:nvSpPr>
        <p:spPr>
          <a:xfrm>
            <a:off x="8448667" y="1468947"/>
            <a:ext cx="300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sz="2400" dirty="0"/>
              <a:t>$ Context 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30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6C391-03E7-4E95-A93F-A5E24135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 # Intent ]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3B99953-4A3E-4592-A073-127D8C599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163185"/>
              </p:ext>
            </p:extLst>
          </p:nvPr>
        </p:nvGraphicFramePr>
        <p:xfrm>
          <a:off x="4184716" y="383021"/>
          <a:ext cx="7727884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3884">
                  <a:extLst>
                    <a:ext uri="{9D8B030D-6E8A-4147-A177-3AD203B41FA5}">
                      <a16:colId xmlns:a16="http://schemas.microsoft.com/office/drawing/2014/main" val="360993295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97884788"/>
                    </a:ext>
                  </a:extLst>
                </a:gridCol>
              </a:tblGrid>
              <a:tr h="2829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# Intent </a:t>
                      </a:r>
                      <a:r>
                        <a:rPr lang="ko-KR" altLang="en-US" sz="1400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내용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031958"/>
                  </a:ext>
                </a:extLst>
              </a:tr>
              <a:tr h="282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# </a:t>
                      </a:r>
                      <a:r>
                        <a:rPr lang="en-US" altLang="ko-KR" sz="1400" dirty="0" err="1"/>
                        <a:t>ans_negative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부정적인 응답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316539"/>
                  </a:ext>
                </a:extLst>
              </a:tr>
              <a:tr h="282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# </a:t>
                      </a:r>
                      <a:r>
                        <a:rPr lang="en-US" altLang="ko-KR" sz="1400" dirty="0" err="1"/>
                        <a:t>ans_positive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긍정적인 응답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313119"/>
                  </a:ext>
                </a:extLst>
              </a:tr>
              <a:tr h="282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# exit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초기 화면으로 나가고 싶다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895514"/>
                  </a:ext>
                </a:extLst>
              </a:tr>
              <a:tr h="282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# greetings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인사를 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870260"/>
                  </a:ext>
                </a:extLst>
              </a:tr>
              <a:tr h="282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#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목록이 보고싶다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78298"/>
                  </a:ext>
                </a:extLst>
              </a:tr>
              <a:tr h="282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#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로그인을 원한다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01260"/>
                  </a:ext>
                </a:extLst>
              </a:tr>
              <a:tr h="282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# </a:t>
                      </a:r>
                      <a:r>
                        <a:rPr lang="en-US" altLang="ko-KR" sz="1400" dirty="0" err="1"/>
                        <a:t>preference_hate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특정 음식을 싫어한다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547738"/>
                  </a:ext>
                </a:extLst>
              </a:tr>
              <a:tr h="282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# </a:t>
                      </a:r>
                      <a:r>
                        <a:rPr lang="en-US" altLang="ko-KR" sz="1400" dirty="0" err="1"/>
                        <a:t>preference_likes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특정 음식을 좋아한다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152553"/>
                  </a:ext>
                </a:extLst>
              </a:tr>
              <a:tr h="282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# </a:t>
                      </a:r>
                      <a:r>
                        <a:rPr lang="en-US" altLang="ko-KR" sz="1400" dirty="0" err="1"/>
                        <a:t>print_recipe_multiple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레시피의 단계별로 보고 싶다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9708"/>
                  </a:ext>
                </a:extLst>
              </a:tr>
              <a:tr h="282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# </a:t>
                      </a:r>
                      <a:r>
                        <a:rPr lang="en-US" altLang="ko-KR" sz="1400" dirty="0" err="1"/>
                        <a:t>print_recipe_next_step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레시피 다음 단계를 보고 싶다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50560"/>
                  </a:ext>
                </a:extLst>
              </a:tr>
              <a:tr h="282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# </a:t>
                      </a:r>
                      <a:r>
                        <a:rPr lang="en-US" altLang="ko-KR" sz="1400" dirty="0" err="1"/>
                        <a:t>print_recipe_single_answer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레시피를 한번에 보고싶다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70196"/>
                  </a:ext>
                </a:extLst>
              </a:tr>
              <a:tr h="282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# </a:t>
                      </a:r>
                      <a:r>
                        <a:rPr lang="en-US" altLang="ko-KR" sz="1400" dirty="0" err="1"/>
                        <a:t>recommand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음식 추천을 원한다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140735"/>
                  </a:ext>
                </a:extLst>
              </a:tr>
              <a:tr h="282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#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 err="1"/>
                        <a:t>sign_up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회원가입을 하고싶다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600760"/>
                  </a:ext>
                </a:extLst>
              </a:tr>
              <a:tr h="282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# </a:t>
                      </a:r>
                      <a:r>
                        <a:rPr lang="en-US" altLang="ko-KR" sz="1400" dirty="0" err="1"/>
                        <a:t>sorting_high_cal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추천 메뉴를 고칼로리 순으로 보고 싶다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055829"/>
                  </a:ext>
                </a:extLst>
              </a:tr>
              <a:tr h="282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# </a:t>
                      </a:r>
                      <a:r>
                        <a:rPr lang="en-US" altLang="ko-KR" sz="1400" dirty="0" err="1"/>
                        <a:t>sorting_long_time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추천 메뉴를 긴 시간 순으로 보고 싶다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685465"/>
                  </a:ext>
                </a:extLst>
              </a:tr>
              <a:tr h="282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# </a:t>
                      </a:r>
                      <a:r>
                        <a:rPr lang="en-US" altLang="ko-KR" sz="1400" dirty="0" err="1"/>
                        <a:t>sorting_short_time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추천 메뉴를 짧은 시간 순으로 보고 싶다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642642"/>
                  </a:ext>
                </a:extLst>
              </a:tr>
              <a:tr h="282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# </a:t>
                      </a:r>
                      <a:r>
                        <a:rPr lang="en-US" altLang="ko-KR" sz="1400" dirty="0" err="1"/>
                        <a:t>user_settings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개인 세팅을 하고 싶다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01542"/>
                  </a:ext>
                </a:extLst>
              </a:tr>
              <a:tr h="282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#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385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10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2DE2A-AF73-4D1D-953A-0046B662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 @ Entity ]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4338D91-1F70-4B42-8971-A84AD4CE8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538436"/>
              </p:ext>
            </p:extLst>
          </p:nvPr>
        </p:nvGraphicFramePr>
        <p:xfrm>
          <a:off x="838200" y="2090447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2024357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65170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@ Entity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30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@ </a:t>
                      </a:r>
                      <a:r>
                        <a:rPr lang="ko-KR" altLang="en-US" dirty="0"/>
                        <a:t>아침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아침 메뉴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98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@ </a:t>
                      </a:r>
                      <a:r>
                        <a:rPr lang="ko-KR" altLang="en-US" dirty="0"/>
                        <a:t>저녁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저녁 메뉴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68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@ </a:t>
                      </a:r>
                      <a:r>
                        <a:rPr lang="ko-KR" altLang="en-US" dirty="0"/>
                        <a:t>점심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점심 메뉴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623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@ </a:t>
                      </a:r>
                      <a:r>
                        <a:rPr lang="ko-KR" altLang="en-US" dirty="0"/>
                        <a:t>메뉴이름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메뉴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132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@ </a:t>
                      </a:r>
                      <a:r>
                        <a:rPr lang="ko-KR" altLang="en-US" dirty="0"/>
                        <a:t>배달음식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배달음식 종류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5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@ </a:t>
                      </a:r>
                      <a:r>
                        <a:rPr lang="ko-KR" altLang="en-US" dirty="0" err="1"/>
                        <a:t>일반레시피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 레시피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63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@ </a:t>
                      </a:r>
                      <a:r>
                        <a:rPr lang="ko-KR" altLang="en-US" dirty="0" err="1"/>
                        <a:t>편의점꿀팁레시피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편의점 </a:t>
                      </a:r>
                      <a:r>
                        <a:rPr lang="ko-KR" altLang="en-US" dirty="0" err="1"/>
                        <a:t>꿀팁</a:t>
                      </a:r>
                      <a:r>
                        <a:rPr lang="ko-KR" altLang="en-US" dirty="0"/>
                        <a:t> 레시피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568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@ </a:t>
                      </a:r>
                      <a:r>
                        <a:rPr lang="en-US" altLang="ko-KR" dirty="0" err="1"/>
                        <a:t>cooking_term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조리 용어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6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@ ingredients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재료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249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43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90E95-2369-4B10-8C74-1CC1D264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 $ Context ]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913A439-EBDB-4D83-8C2A-63F423C3F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237454"/>
              </p:ext>
            </p:extLst>
          </p:nvPr>
        </p:nvGraphicFramePr>
        <p:xfrm>
          <a:off x="4383463" y="669302"/>
          <a:ext cx="7456603" cy="566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0505">
                  <a:extLst>
                    <a:ext uri="{9D8B030D-6E8A-4147-A177-3AD203B41FA5}">
                      <a16:colId xmlns:a16="http://schemas.microsoft.com/office/drawing/2014/main" val="1665011329"/>
                    </a:ext>
                  </a:extLst>
                </a:gridCol>
                <a:gridCol w="4336098">
                  <a:extLst>
                    <a:ext uri="{9D8B030D-6E8A-4147-A177-3AD203B41FA5}">
                      <a16:colId xmlns:a16="http://schemas.microsoft.com/office/drawing/2014/main" val="2844199205"/>
                    </a:ext>
                  </a:extLst>
                </a:gridCol>
              </a:tblGrid>
              <a:tr h="298125"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내용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014700"/>
                  </a:ext>
                </a:extLst>
              </a:tr>
              <a:tr h="29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$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로그인 상태 여부</a:t>
                      </a:r>
                      <a:r>
                        <a:rPr lang="en-US" altLang="ko-KR" sz="1200" dirty="0"/>
                        <a:t>(Boolean)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69630"/>
                  </a:ext>
                </a:extLst>
              </a:tr>
              <a:tr h="29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$ </a:t>
                      </a:r>
                      <a:r>
                        <a:rPr lang="en-US" altLang="ko-KR" sz="1200" dirty="0" err="1"/>
                        <a:t>data.preference.allergy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사용자 개별 기능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 err="1"/>
                        <a:t>알러지가</a:t>
                      </a:r>
                      <a:r>
                        <a:rPr lang="ko-KR" altLang="en-US" sz="1200" dirty="0"/>
                        <a:t> 있는 음식 </a:t>
                      </a:r>
                      <a:r>
                        <a:rPr lang="en-US" altLang="ko-KR" sz="1200" dirty="0"/>
                        <a:t>(string)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875243"/>
                  </a:ext>
                </a:extLst>
              </a:tr>
              <a:tr h="298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$ </a:t>
                      </a:r>
                      <a:r>
                        <a:rPr lang="en-US" altLang="ko-KR" sz="1200" dirty="0" err="1"/>
                        <a:t>data.preference.priority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사용자 개별 기능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메뉴 정렬 방식 </a:t>
                      </a:r>
                      <a:r>
                        <a:rPr lang="en-US" altLang="ko-KR" sz="1200" dirty="0"/>
                        <a:t>(string)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14226"/>
                  </a:ext>
                </a:extLst>
              </a:tr>
              <a:tr h="29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$ </a:t>
                      </a:r>
                      <a:r>
                        <a:rPr lang="en-US" altLang="ko-KR" sz="1200" dirty="0" err="1"/>
                        <a:t>data.preference.likes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사용자 개별 기능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좋아하는 음식 </a:t>
                      </a:r>
                      <a:r>
                        <a:rPr lang="en-US" altLang="ko-KR" sz="1200" dirty="0"/>
                        <a:t>(string)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586113"/>
                  </a:ext>
                </a:extLst>
              </a:tr>
              <a:tr h="29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$ </a:t>
                      </a:r>
                      <a:r>
                        <a:rPr lang="en-US" altLang="ko-KR" sz="1200" dirty="0" err="1"/>
                        <a:t>data.preference.hates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사용자 개별 기능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싫어하는 음식 </a:t>
                      </a:r>
                      <a:r>
                        <a:rPr lang="en-US" altLang="ko-KR" sz="1200" dirty="0"/>
                        <a:t>(string)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127940"/>
                  </a:ext>
                </a:extLst>
              </a:tr>
              <a:tr h="29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$ </a:t>
                      </a:r>
                      <a:r>
                        <a:rPr lang="en-US" altLang="ko-KR" sz="1200" dirty="0" err="1"/>
                        <a:t>data.preference.done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사용자 개별 기능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사용자 </a:t>
                      </a:r>
                      <a:r>
                        <a:rPr lang="ko-KR" altLang="en-US" sz="1200" dirty="0" err="1"/>
                        <a:t>초기세팅</a:t>
                      </a:r>
                      <a:r>
                        <a:rPr lang="ko-KR" altLang="en-US" sz="1200" dirty="0"/>
                        <a:t> 성공여부 </a:t>
                      </a:r>
                      <a:r>
                        <a:rPr lang="en-US" altLang="ko-KR" sz="1200" dirty="0"/>
                        <a:t>(Boolean)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458551"/>
                  </a:ext>
                </a:extLst>
              </a:tr>
              <a:tr h="29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$ </a:t>
                      </a:r>
                      <a:r>
                        <a:rPr lang="en-US" altLang="ko-KR" sz="1200" dirty="0" err="1"/>
                        <a:t>data.ingredients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메뉴 추천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기능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가지고 있는 재료들 </a:t>
                      </a:r>
                      <a:r>
                        <a:rPr lang="en-US" altLang="ko-KR" sz="1200" dirty="0"/>
                        <a:t>(array[string])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17035"/>
                  </a:ext>
                </a:extLst>
              </a:tr>
              <a:tr h="29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$ </a:t>
                      </a:r>
                      <a:r>
                        <a:rPr lang="en-US" altLang="ko-KR" sz="1200" dirty="0" err="1"/>
                        <a:t>data.menu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레시피 검색 기능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검색하고자 하는 메뉴 </a:t>
                      </a:r>
                      <a:r>
                        <a:rPr lang="en-US" altLang="ko-KR" sz="1200" dirty="0"/>
                        <a:t>(string)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355567"/>
                  </a:ext>
                </a:extLst>
              </a:tr>
              <a:tr h="29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$ </a:t>
                      </a:r>
                      <a:r>
                        <a:rPr lang="en-US" altLang="ko-KR" sz="1200" dirty="0" err="1"/>
                        <a:t>data.menu_type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메뉴 추천 기능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종류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일반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배달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편의점 </a:t>
                      </a:r>
                      <a:r>
                        <a:rPr lang="en-US" altLang="ko-KR" sz="1200" dirty="0"/>
                        <a:t>(string)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94814"/>
                  </a:ext>
                </a:extLst>
              </a:tr>
              <a:tr h="29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$ </a:t>
                      </a:r>
                      <a:r>
                        <a:rPr lang="en-US" altLang="ko-KR" sz="1200" dirty="0" err="1"/>
                        <a:t>data.recipe_result.meta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레시피 검색 기능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검색 메뉴 기본 정보 </a:t>
                      </a:r>
                      <a:r>
                        <a:rPr lang="en-US" altLang="ko-KR" sz="1200" dirty="0"/>
                        <a:t>(string)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60856"/>
                  </a:ext>
                </a:extLst>
              </a:tr>
              <a:tr h="29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$ </a:t>
                      </a:r>
                      <a:r>
                        <a:rPr lang="en-US" altLang="ko-KR" sz="1200" dirty="0" err="1"/>
                        <a:t>data.recipe_result.steps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레시피 검색 기능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검색 메뉴 조리 방법 </a:t>
                      </a:r>
                      <a:r>
                        <a:rPr lang="en-US" altLang="ko-KR" sz="1200" dirty="0"/>
                        <a:t>(array[string])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521504"/>
                  </a:ext>
                </a:extLst>
              </a:tr>
              <a:tr h="29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$ </a:t>
                      </a:r>
                      <a:r>
                        <a:rPr lang="en-US" altLang="ko-KR" sz="1200" dirty="0" err="1"/>
                        <a:t>data.recipe_result.total_step_num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레시피 검색 기능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검색 메뉴 조리 방법 총 단계 수 </a:t>
                      </a:r>
                      <a:r>
                        <a:rPr lang="en-US" altLang="ko-KR" sz="1200" dirty="0"/>
                        <a:t>(int)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70248"/>
                  </a:ext>
                </a:extLst>
              </a:tr>
              <a:tr h="29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$ </a:t>
                      </a:r>
                      <a:r>
                        <a:rPr lang="en-US" altLang="ko-KR" sz="1200" dirty="0" err="1"/>
                        <a:t>data.recipe_result.step_num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레시피 검색 기능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검색 메뉴 조리 방법 현재 단계 위치 </a:t>
                      </a:r>
                      <a:r>
                        <a:rPr lang="en-US" altLang="ko-KR" sz="1200" dirty="0"/>
                        <a:t>(int)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36256"/>
                  </a:ext>
                </a:extLst>
              </a:tr>
              <a:tr h="29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$ </a:t>
                      </a:r>
                      <a:r>
                        <a:rPr lang="en-US" altLang="ko-KR" sz="1200" dirty="0" err="1"/>
                        <a:t>data.recom_menu_list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레시피 추천 기능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추천 메뉴 리스트 </a:t>
                      </a:r>
                      <a:r>
                        <a:rPr lang="en-US" altLang="ko-KR" sz="1200" dirty="0"/>
                        <a:t>(string)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618052"/>
                  </a:ext>
                </a:extLst>
              </a:tr>
              <a:tr h="29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$ </a:t>
                      </a:r>
                      <a:r>
                        <a:rPr lang="en-US" altLang="ko-KR" sz="1200" dirty="0" err="1"/>
                        <a:t>data.term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조리 용어 검색 기능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검색할 조리 용어 </a:t>
                      </a:r>
                      <a:r>
                        <a:rPr lang="en-US" altLang="ko-KR" sz="1200" dirty="0"/>
                        <a:t>(string)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749403"/>
                  </a:ext>
                </a:extLst>
              </a:tr>
              <a:tr h="29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$ </a:t>
                      </a:r>
                      <a:r>
                        <a:rPr lang="en-US" altLang="ko-KR" sz="1200" dirty="0" err="1"/>
                        <a:t>data.term_descript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조리 용어 검색 기능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검색한 조리 용어 설명 내용 </a:t>
                      </a:r>
                      <a:r>
                        <a:rPr lang="en-US" altLang="ko-KR" sz="1200" dirty="0"/>
                        <a:t>(string)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358780"/>
                  </a:ext>
                </a:extLst>
              </a:tr>
              <a:tr h="29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$ </a:t>
                      </a:r>
                      <a:r>
                        <a:rPr lang="en-US" altLang="ko-KR" sz="1200" dirty="0" err="1"/>
                        <a:t>data.user_id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회원가입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로그인 기능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사용자 아이디  </a:t>
                      </a:r>
                      <a:r>
                        <a:rPr lang="en-US" altLang="ko-KR" sz="1200" dirty="0"/>
                        <a:t>(string)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781831"/>
                  </a:ext>
                </a:extLst>
              </a:tr>
              <a:tr h="29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$ </a:t>
                      </a:r>
                      <a:r>
                        <a:rPr lang="en-US" altLang="ko-KR" sz="1200" dirty="0" err="1"/>
                        <a:t>data.id_exists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회원가입 기능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아이디 중복 체크 결과 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boolaen</a:t>
                      </a:r>
                      <a:r>
                        <a:rPr lang="en-US" altLang="ko-KR" sz="1200" dirty="0"/>
                        <a:t>))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945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69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F2CCA-104B-41AE-8F96-953E2E63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008A3-7C4B-4989-9D6A-C947666C7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Command list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recommend_recipe</a:t>
            </a:r>
            <a:r>
              <a:rPr lang="en-US" altLang="ko-KR" dirty="0"/>
              <a:t> : </a:t>
            </a:r>
            <a:r>
              <a:rPr lang="ko-KR" altLang="en-US" dirty="0"/>
              <a:t>재료명으로 추천 메뉴 검색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search_recipe</a:t>
            </a:r>
            <a:r>
              <a:rPr lang="en-US" altLang="ko-KR" dirty="0"/>
              <a:t> : </a:t>
            </a:r>
            <a:r>
              <a:rPr lang="ko-KR" altLang="en-US" dirty="0"/>
              <a:t>메뉴 이름으로 레시피 검색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check_id</a:t>
            </a:r>
            <a:r>
              <a:rPr lang="en-US" altLang="ko-KR" dirty="0"/>
              <a:t> : </a:t>
            </a:r>
            <a:r>
              <a:rPr lang="ko-KR" altLang="en-US" dirty="0"/>
              <a:t>아이디 중복 확인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login : </a:t>
            </a:r>
            <a:r>
              <a:rPr lang="ko-KR" altLang="en-US" dirty="0"/>
              <a:t>로그인</a:t>
            </a:r>
            <a:r>
              <a:rPr lang="en-US" altLang="ko-KR" dirty="0"/>
              <a:t>(</a:t>
            </a:r>
            <a:r>
              <a:rPr lang="ko-KR" altLang="en-US" dirty="0"/>
              <a:t>본인 인증 절차 없음</a:t>
            </a:r>
            <a:r>
              <a:rPr lang="en-US" altLang="ko-KR" dirty="0"/>
              <a:t>). </a:t>
            </a:r>
            <a:r>
              <a:rPr lang="ko-KR" altLang="en-US" dirty="0"/>
              <a:t>저장된 정보 불러옴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user_settings</a:t>
            </a:r>
            <a:r>
              <a:rPr lang="en-US" altLang="ko-KR" dirty="0"/>
              <a:t> : </a:t>
            </a:r>
            <a:r>
              <a:rPr lang="ko-KR" altLang="en-US" dirty="0"/>
              <a:t>아이디에 따라 사용자 선호 정보 저장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search_term</a:t>
            </a:r>
            <a:r>
              <a:rPr lang="en-US" altLang="ko-KR" dirty="0"/>
              <a:t> : </a:t>
            </a:r>
            <a:r>
              <a:rPr lang="ko-KR" altLang="en-US" dirty="0"/>
              <a:t>용어 검색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recommend_breakfast</a:t>
            </a:r>
            <a:r>
              <a:rPr lang="en-US" altLang="ko-KR" dirty="0"/>
              <a:t> : </a:t>
            </a:r>
            <a:r>
              <a:rPr lang="ko-KR" altLang="en-US" dirty="0"/>
              <a:t>아침 메뉴 추천 </a:t>
            </a:r>
            <a:r>
              <a:rPr lang="en-US" altLang="ko-KR" dirty="0"/>
              <a:t>(</a:t>
            </a:r>
            <a:r>
              <a:rPr lang="ko-KR" altLang="en-US" dirty="0"/>
              <a:t>시간 </a:t>
            </a:r>
            <a:r>
              <a:rPr lang="ko-KR" altLang="en-US" dirty="0" err="1"/>
              <a:t>짧은순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recommend_lunch</a:t>
            </a:r>
            <a:r>
              <a:rPr lang="en-US" altLang="ko-KR" dirty="0"/>
              <a:t> : </a:t>
            </a:r>
            <a:r>
              <a:rPr lang="ko-KR" altLang="en-US" dirty="0"/>
              <a:t>점심 메뉴 추천 </a:t>
            </a:r>
            <a:r>
              <a:rPr lang="en-US" altLang="ko-KR" dirty="0"/>
              <a:t>(</a:t>
            </a:r>
            <a:r>
              <a:rPr lang="ko-KR" altLang="en-US" dirty="0"/>
              <a:t>고칼로리순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recommend_dinner</a:t>
            </a:r>
            <a:r>
              <a:rPr lang="en-US" altLang="ko-KR" dirty="0"/>
              <a:t> : </a:t>
            </a:r>
            <a:r>
              <a:rPr lang="ko-KR" altLang="en-US" dirty="0"/>
              <a:t>저녁 메뉴 추천 </a:t>
            </a:r>
            <a:r>
              <a:rPr lang="en-US" altLang="ko-KR" dirty="0"/>
              <a:t>(</a:t>
            </a:r>
            <a:r>
              <a:rPr lang="ko-KR" altLang="en-US" dirty="0"/>
              <a:t>육류 위주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6204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44366-BBBD-4E61-9361-7A113FE3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[$ command </a:t>
            </a:r>
            <a:r>
              <a:rPr lang="ko-KR" altLang="en-US" dirty="0"/>
              <a:t>값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DBD1FF4-044F-44D5-8E0E-2AC361085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052169"/>
              </p:ext>
            </p:extLst>
          </p:nvPr>
        </p:nvGraphicFramePr>
        <p:xfrm>
          <a:off x="838201" y="1996440"/>
          <a:ext cx="7118022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825">
                  <a:extLst>
                    <a:ext uri="{9D8B030D-6E8A-4147-A177-3AD203B41FA5}">
                      <a16:colId xmlns:a16="http://schemas.microsoft.com/office/drawing/2014/main" val="3314809790"/>
                    </a:ext>
                  </a:extLst>
                </a:gridCol>
                <a:gridCol w="4895197">
                  <a:extLst>
                    <a:ext uri="{9D8B030D-6E8A-4147-A177-3AD203B41FA5}">
                      <a16:colId xmlns:a16="http://schemas.microsoft.com/office/drawing/2014/main" val="1327247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$ command </a:t>
                      </a:r>
                      <a:r>
                        <a:rPr lang="ko-KR" altLang="en-US" sz="1600" dirty="0"/>
                        <a:t>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내용 설명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데이터 베이스 접근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490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$ </a:t>
                      </a:r>
                      <a:r>
                        <a:rPr lang="en-US" altLang="ko-KR" sz="1600" dirty="0" err="1"/>
                        <a:t>recommend_recipe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재료명으로 추천 메뉴 탐색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46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$ </a:t>
                      </a:r>
                      <a:r>
                        <a:rPr lang="en-US" altLang="ko-KR" sz="1600" dirty="0" err="1"/>
                        <a:t>search_recipe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메뉴 이름으로 레시피 검색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864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$ </a:t>
                      </a:r>
                      <a:r>
                        <a:rPr lang="en-US" altLang="ko-KR" sz="1600" dirty="0" err="1"/>
                        <a:t>check_id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아이디 중복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2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$ login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로그인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본인 인증 절차 없음</a:t>
                      </a:r>
                      <a:r>
                        <a:rPr lang="en-US" altLang="ko-KR" sz="1600" dirty="0"/>
                        <a:t>).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저장된 사용자 정보 불러옴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97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$ </a:t>
                      </a:r>
                      <a:r>
                        <a:rPr lang="en-US" altLang="ko-KR" sz="1600" dirty="0" err="1"/>
                        <a:t>user_settings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아이디에 따라 사용자 선호 정보 저장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96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$ </a:t>
                      </a:r>
                      <a:r>
                        <a:rPr lang="en-US" altLang="ko-KR" sz="1600" dirty="0" err="1"/>
                        <a:t>search_term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용어 검색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3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27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B7F73D-2475-4201-BDA6-AC0F8321B7D3}"/>
              </a:ext>
            </a:extLst>
          </p:cNvPr>
          <p:cNvSpPr txBox="1"/>
          <p:nvPr/>
        </p:nvSpPr>
        <p:spPr>
          <a:xfrm>
            <a:off x="561975" y="1468947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 Dialog Flow ]</a:t>
            </a:r>
            <a:endParaRPr lang="ko-KR" altLang="en-US" sz="24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F3133F8-A737-46DE-9BFF-71E6D5C4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143384"/>
            <a:ext cx="5734050" cy="1325563"/>
          </a:xfrm>
        </p:spPr>
        <p:txBody>
          <a:bodyPr/>
          <a:lstStyle/>
          <a:p>
            <a:r>
              <a:rPr lang="en-US" altLang="ko-KR" dirty="0"/>
              <a:t>Watson Conversation</a:t>
            </a:r>
            <a:endParaRPr lang="ko-KR" altLang="en-US" dirty="0"/>
          </a:p>
        </p:txBody>
      </p:sp>
      <p:pic>
        <p:nvPicPr>
          <p:cNvPr id="10" name="Picture 6" descr="ibm watson conversation에 대한 이미지 검색결과">
            <a:extLst>
              <a:ext uri="{FF2B5EF4-FFF2-40B4-BE49-F238E27FC236}">
                <a16:creationId xmlns:a16="http://schemas.microsoft.com/office/drawing/2014/main" id="{15D0A9EC-5EFD-45B1-945F-A3F6112F3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148024"/>
            <a:ext cx="1333500" cy="13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568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85ECF-DE23-41A2-A9E5-2B149D93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90698" cy="1325563"/>
          </a:xfrm>
        </p:spPr>
        <p:txBody>
          <a:bodyPr/>
          <a:lstStyle/>
          <a:p>
            <a:r>
              <a:rPr lang="en-US" altLang="ko-KR" dirty="0"/>
              <a:t>Clear DB</a:t>
            </a:r>
            <a:endParaRPr lang="ko-KR" altLang="en-US" dirty="0"/>
          </a:p>
        </p:txBody>
      </p:sp>
      <p:pic>
        <p:nvPicPr>
          <p:cNvPr id="5" name="Picture 10" descr="ClearDB Managed MySQL Database">
            <a:extLst>
              <a:ext uri="{FF2B5EF4-FFF2-40B4-BE49-F238E27FC236}">
                <a16:creationId xmlns:a16="http://schemas.microsoft.com/office/drawing/2014/main" id="{7939E0B6-12E2-4D65-A467-30B18A0F0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898" y="59928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525A7B-7EEF-401B-83C8-80EC67F589F3}"/>
              </a:ext>
            </a:extLst>
          </p:cNvPr>
          <p:cNvSpPr txBox="1"/>
          <p:nvPr/>
        </p:nvSpPr>
        <p:spPr>
          <a:xfrm>
            <a:off x="544287" y="2171701"/>
            <a:ext cx="523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 Table ]</a:t>
            </a:r>
            <a:endParaRPr lang="ko-KR" altLang="en-US" sz="240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260B0EF-92EB-438B-851B-A4321C97C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016273"/>
              </p:ext>
            </p:extLst>
          </p:nvPr>
        </p:nvGraphicFramePr>
        <p:xfrm>
          <a:off x="544288" y="3121588"/>
          <a:ext cx="5237388" cy="2809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7388">
                  <a:extLst>
                    <a:ext uri="{9D8B030D-6E8A-4147-A177-3AD203B41FA5}">
                      <a16:colId xmlns:a16="http://schemas.microsoft.com/office/drawing/2014/main" val="3529762494"/>
                    </a:ext>
                  </a:extLst>
                </a:gridCol>
              </a:tblGrid>
              <a:tr h="446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recipes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25873"/>
                  </a:ext>
                </a:extLst>
              </a:tr>
              <a:tr h="2362632">
                <a:tc>
                  <a:txBody>
                    <a:bodyPr/>
                    <a:lstStyle/>
                    <a:p>
                      <a:r>
                        <a:rPr lang="en-US" altLang="ko-KR" dirty="0"/>
                        <a:t>`Id` INT NOT NULL AUTO_INCREMENT(PK)</a:t>
                      </a:r>
                    </a:p>
                    <a:p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` INT NOT NULL</a:t>
                      </a:r>
                    </a:p>
                    <a:p>
                      <a:r>
                        <a:rPr lang="en-US" altLang="ko-KR" dirty="0"/>
                        <a:t>`Menu` VARCHAR(50) NOT NULL</a:t>
                      </a:r>
                    </a:p>
                    <a:p>
                      <a:r>
                        <a:rPr lang="en-US" altLang="ko-KR" dirty="0"/>
                        <a:t>`Image` TEXT</a:t>
                      </a:r>
                    </a:p>
                    <a:p>
                      <a:r>
                        <a:rPr lang="en-US" altLang="ko-KR" dirty="0"/>
                        <a:t>`Ingredient` TEXT</a:t>
                      </a:r>
                    </a:p>
                    <a:p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` TEXT NOT NULL</a:t>
                      </a:r>
                    </a:p>
                    <a:p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` INT NOT NULL</a:t>
                      </a:r>
                    </a:p>
                    <a:p>
                      <a:r>
                        <a:rPr lang="en-US" altLang="ko-KR" dirty="0"/>
                        <a:t>`Calorie` FLOAT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7499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099F340-F121-4CF5-B785-8572F415C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733293"/>
              </p:ext>
            </p:extLst>
          </p:nvPr>
        </p:nvGraphicFramePr>
        <p:xfrm>
          <a:off x="6294074" y="2456815"/>
          <a:ext cx="5353639" cy="2127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3639">
                  <a:extLst>
                    <a:ext uri="{9D8B030D-6E8A-4147-A177-3AD203B41FA5}">
                      <a16:colId xmlns:a16="http://schemas.microsoft.com/office/drawing/2014/main" val="649459055"/>
                    </a:ext>
                  </a:extLst>
                </a:gridCol>
              </a:tblGrid>
              <a:tr h="390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users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091794"/>
                  </a:ext>
                </a:extLst>
              </a:tr>
              <a:tr h="1531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user_id</a:t>
                      </a:r>
                      <a:r>
                        <a:rPr lang="en-US" altLang="ko-KR" dirty="0"/>
                        <a:t>` VARCHAR(50) NOT NULL PRIMARY KEY</a:t>
                      </a:r>
                    </a:p>
                    <a:p>
                      <a:pPr latinLnBrk="1"/>
                      <a:r>
                        <a:rPr lang="en-US" altLang="ko-KR" dirty="0"/>
                        <a:t>`Allergy` VARCHAR(30)</a:t>
                      </a:r>
                    </a:p>
                    <a:p>
                      <a:pPr latinLnBrk="1"/>
                      <a:r>
                        <a:rPr lang="en-US" altLang="ko-KR" dirty="0"/>
                        <a:t>`priority` VARCHAR(1) : T or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</a:t>
                      </a:r>
                    </a:p>
                    <a:p>
                      <a:pPr latinLnBrk="1"/>
                      <a:r>
                        <a:rPr lang="en-US" altLang="ko-KR" dirty="0"/>
                        <a:t>`likes` VARCHAR(30)</a:t>
                      </a:r>
                    </a:p>
                    <a:p>
                      <a:pPr latinLnBrk="1"/>
                      <a:r>
                        <a:rPr lang="en-US" altLang="ko-KR" dirty="0"/>
                        <a:t>`Hates` VARCHAR(30)</a:t>
                      </a:r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45686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5C71109-2C2A-4C09-80A2-10C766EC1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77543"/>
              </p:ext>
            </p:extLst>
          </p:nvPr>
        </p:nvGraphicFramePr>
        <p:xfrm>
          <a:off x="6294074" y="4895735"/>
          <a:ext cx="536316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163">
                  <a:extLst>
                    <a:ext uri="{9D8B030D-6E8A-4147-A177-3AD203B41FA5}">
                      <a16:colId xmlns:a16="http://schemas.microsoft.com/office/drawing/2014/main" val="3698952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term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`title` char(56) NOT NULL PRIMARY KEY</a:t>
                      </a:r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`descript`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48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91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2269</TotalTime>
  <Words>2334</Words>
  <Application>Microsoft Office PowerPoint</Application>
  <PresentationFormat>와이드스크린</PresentationFormat>
  <Paragraphs>330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HY견고딕</vt:lpstr>
      <vt:lpstr>맑은 고딕</vt:lpstr>
      <vt:lpstr>Arial</vt:lpstr>
      <vt:lpstr>Wingdings</vt:lpstr>
      <vt:lpstr>Office 테마</vt:lpstr>
      <vt:lpstr>PowerPoint 프레젠테이션</vt:lpstr>
      <vt:lpstr>Watson Conversation</vt:lpstr>
      <vt:lpstr>[ # Intent ]</vt:lpstr>
      <vt:lpstr>[ @ Entity ]</vt:lpstr>
      <vt:lpstr>[ $ Context ]</vt:lpstr>
      <vt:lpstr>PowerPoint 프레젠테이션</vt:lpstr>
      <vt:lpstr>[$ command 값 ]</vt:lpstr>
      <vt:lpstr>Watson Conversation</vt:lpstr>
      <vt:lpstr>Clear DB</vt:lpstr>
      <vt:lpstr>Clear DB</vt:lpstr>
      <vt:lpstr>PowerPoint 프레젠테이션</vt:lpstr>
      <vt:lpstr>[Latest version DB]</vt:lpstr>
      <vt:lpstr>[Latest version DB]</vt:lpstr>
      <vt:lpstr>ref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LG</cp:lastModifiedBy>
  <cp:revision>127</cp:revision>
  <dcterms:created xsi:type="dcterms:W3CDTF">2018-02-28T03:49:20Z</dcterms:created>
  <dcterms:modified xsi:type="dcterms:W3CDTF">2018-07-04T09:46:00Z</dcterms:modified>
</cp:coreProperties>
</file>