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61" r:id="rId6"/>
    <p:sldId id="267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9F95F-3857-4ADD-A329-B9884ACB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B7284-201F-488E-8D7E-05225C93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5216-4737-456D-93A0-964F7E5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5070-FC18-4C58-AC6E-84E5E9C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2B479-86E8-4E7B-A33A-63C6CB74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B81A-4B38-426A-A8C8-64CBB28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B330B-0743-4187-96CE-B37F7849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E62D-FE30-4F78-B042-EDC1E3F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A1E44-F260-47DD-80F4-1D34684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E82EE-91F6-4E9B-9F89-9BA8F25B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1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4815A2-0CE0-4013-A519-EB533AE6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7F6B5-04F6-4318-A60D-FEF60493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1767E-7449-4CAE-BCDF-5B6EE293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7869-C96F-48EB-8082-98E37B6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9E88F-56EF-4EA1-82DA-63EE12C1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2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5A30-8626-4D56-B3B0-977BDC9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D016B-0F56-4B4F-92E4-56D9BE3C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5AD1B-C346-4BCC-8132-5E5092F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4E6A3-F5BB-45C8-AC9B-5AE6C84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1EBC7-4686-4316-AC74-BC7F4328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2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D0B2A-2A62-4737-AA05-C6F259AB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3020E-4DFA-47F2-850D-C42DFCAE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9B0B8-B118-4F2F-8999-B049760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C0BF-B2D4-48E0-94F4-E974C52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F9-1784-44C5-AF75-931F9B0D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DA93-79AF-40B7-80DE-1DE3C052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9A68C-C46B-4716-8F11-8BAB1230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0C2BE-B2DA-4F36-9641-CFCEF2199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E3C788-F8F8-46C6-9293-484BAD6E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BF4D1-3DD7-4DE8-B0A0-A714752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F7B31-DF2A-472E-B35E-47EC75D2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CEC-9056-4778-A28C-5CC46D4F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62DEC-5DAB-485A-9102-F6D5BC0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D665F0-AD29-4012-9B61-82536FB4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59194C-F3E4-49FD-9701-6C1E0CAB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BEE72-CEEE-46EB-A2A7-76BF2A7A0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8DCC46-6E0D-4EE0-AAE0-2DEC6EC6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89258-9B71-443F-9C04-D1DEA93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D8E526-8039-471F-8C7B-6598BB09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6055-46D1-4E06-BC39-82983325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6644FB-B7FC-4DEE-9EEC-42AC9866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858E-CABB-4AE4-8530-5D25699C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EB8AB-E483-420E-ABB5-7FF20A7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9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A959B-132C-4E7D-843F-3D4EA794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20C08-B257-4CF0-B94F-EBD8EBAA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A88AD-7B3A-4FFF-9177-B3553C5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518B8-66A1-4D50-A601-C3B69DC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7D9F9-FEEF-404B-BB22-F80D5C10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FB2C7-394A-43F5-8655-1DBAC15D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FE71C-8FB3-4594-BAA5-C076F806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EE446-4879-40CB-94AA-3E34CE8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1BB7E-1C8C-4364-BCEC-B29D29F4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44884-CC27-4FCC-9C79-326001B9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09760-2518-4F15-AD6B-08BDBA75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CB465-4E94-494C-B3EB-7E9D51D2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48430-2472-4570-9E7E-C2CF8EA2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F03C-5459-4068-B208-63BFF1C8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8B1CA-7698-450B-8937-0709DFE8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2B88D-EE84-4C36-822F-83EDB083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85AAA-739F-4B6A-821A-F4734B64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31E24-323F-420E-BD15-EA195FD1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209F-DE80-444A-90C3-80B053978253}" type="datetimeFigureOut">
              <a:rPr lang="ko-KR" altLang="en-US" smtClean="0"/>
              <a:t>2018-05-22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91AFF-61FD-40C0-9B79-4603F44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E13D-5300-4D96-AC94-9B1F1F3CE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158-DD2C-43F4-A38F-B17884E5FF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smartphone_149007#term=phone&amp;page=1&amp;position=38" TargetMode="External"/><Relationship Id="rId2" Type="http://schemas.openxmlformats.org/officeDocument/2006/relationships/hyperlink" Target="https://www.flaticon.com/free-icon/user_149071#term=user&amp;page=1&amp;position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aticon.com/free-icon/webpage_718110#term=webpage&amp;page=1&amp;position=3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CC14CD-03D5-40DB-98D7-E675854A59B5}"/>
              </a:ext>
            </a:extLst>
          </p:cNvPr>
          <p:cNvCxnSpPr>
            <a:cxnSpLocks/>
          </p:cNvCxnSpPr>
          <p:nvPr/>
        </p:nvCxnSpPr>
        <p:spPr>
          <a:xfrm flipH="1">
            <a:off x="1721489" y="148315"/>
            <a:ext cx="8539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BAC421-2EBF-4778-B2DC-35F60A82FEDD}"/>
              </a:ext>
            </a:extLst>
          </p:cNvPr>
          <p:cNvCxnSpPr>
            <a:cxnSpLocks/>
          </p:cNvCxnSpPr>
          <p:nvPr/>
        </p:nvCxnSpPr>
        <p:spPr>
          <a:xfrm flipH="1">
            <a:off x="3668767" y="148315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E83282-1638-43E6-BE73-10E1E315F694}"/>
              </a:ext>
            </a:extLst>
          </p:cNvPr>
          <p:cNvCxnSpPr>
            <a:cxnSpLocks/>
          </p:cNvCxnSpPr>
          <p:nvPr/>
        </p:nvCxnSpPr>
        <p:spPr>
          <a:xfrm>
            <a:off x="10342930" y="148315"/>
            <a:ext cx="0" cy="65396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4BAC2B-D60C-40E6-9E8B-2DAC19F866AC}"/>
              </a:ext>
            </a:extLst>
          </p:cNvPr>
          <p:cNvSpPr txBox="1"/>
          <p:nvPr/>
        </p:nvSpPr>
        <p:spPr>
          <a:xfrm>
            <a:off x="-8538" y="287529"/>
            <a:ext cx="17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1C2A-D3FD-4973-8A60-472B8D799A85}"/>
              </a:ext>
            </a:extLst>
          </p:cNvPr>
          <p:cNvSpPr txBox="1"/>
          <p:nvPr/>
        </p:nvSpPr>
        <p:spPr>
          <a:xfrm>
            <a:off x="1738567" y="297054"/>
            <a:ext cx="193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29E9C-1901-4B45-B93B-FA9992A79B14}"/>
              </a:ext>
            </a:extLst>
          </p:cNvPr>
          <p:cNvSpPr txBox="1"/>
          <p:nvPr/>
        </p:nvSpPr>
        <p:spPr>
          <a:xfrm>
            <a:off x="3668767" y="331248"/>
            <a:ext cx="666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IBM Cloud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323A-7781-4CDC-B04A-AA448874BC3D}"/>
              </a:ext>
            </a:extLst>
          </p:cNvPr>
          <p:cNvSpPr txBox="1"/>
          <p:nvPr/>
        </p:nvSpPr>
        <p:spPr>
          <a:xfrm>
            <a:off x="10333406" y="325630"/>
            <a:ext cx="18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B04452C-8E2A-446B-BE1E-FE03441DC246}"/>
              </a:ext>
            </a:extLst>
          </p:cNvPr>
          <p:cNvSpPr/>
          <p:nvPr/>
        </p:nvSpPr>
        <p:spPr>
          <a:xfrm>
            <a:off x="164309" y="937711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562C91F-235D-410D-874C-FC4FD88D752F}"/>
              </a:ext>
            </a:extLst>
          </p:cNvPr>
          <p:cNvSpPr/>
          <p:nvPr/>
        </p:nvSpPr>
        <p:spPr>
          <a:xfrm>
            <a:off x="10561825" y="928186"/>
            <a:ext cx="1393058" cy="1343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929C4981-CC68-4441-9052-CF953BA053CF}"/>
              </a:ext>
            </a:extLst>
          </p:cNvPr>
          <p:cNvGrpSpPr/>
          <p:nvPr/>
        </p:nvGrpSpPr>
        <p:grpSpPr>
          <a:xfrm>
            <a:off x="164300" y="924992"/>
            <a:ext cx="11790584" cy="5489661"/>
            <a:chOff x="164300" y="924992"/>
            <a:chExt cx="11790584" cy="548966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391AB81-669E-4AC2-AAEA-550237B23731}"/>
                </a:ext>
              </a:extLst>
            </p:cNvPr>
            <p:cNvGrpSpPr/>
            <p:nvPr/>
          </p:nvGrpSpPr>
          <p:grpSpPr>
            <a:xfrm>
              <a:off x="6192917" y="938658"/>
              <a:ext cx="1387717" cy="1699939"/>
              <a:chOff x="6224431" y="1339124"/>
              <a:chExt cx="1387717" cy="1699939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DB4328D-DD77-4339-8A0D-577E43DC55DB}"/>
                  </a:ext>
                </a:extLst>
              </p:cNvPr>
              <p:cNvGrpSpPr/>
              <p:nvPr/>
            </p:nvGrpSpPr>
            <p:grpSpPr>
              <a:xfrm>
                <a:off x="6224431" y="1339124"/>
                <a:ext cx="1387717" cy="1334661"/>
                <a:chOff x="5042806" y="1533524"/>
                <a:chExt cx="1662793" cy="1647825"/>
              </a:xfrm>
            </p:grpSpPr>
            <p:pic>
              <p:nvPicPr>
                <p:cNvPr id="12" name="Picture 2" descr="Node.js logo.svg">
                  <a:extLst>
                    <a:ext uri="{FF2B5EF4-FFF2-40B4-BE49-F238E27FC236}">
                      <a16:creationId xmlns:a16="http://schemas.microsoft.com/office/drawing/2014/main" id="{4CF27644-5471-47E9-8B98-4957A7E191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5207" y="1962150"/>
                  <a:ext cx="1428750" cy="876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97DA9007-892C-4F1D-8DE7-9AC8E885929C}"/>
                    </a:ext>
                  </a:extLst>
                </p:cNvPr>
                <p:cNvSpPr/>
                <p:nvPr/>
              </p:nvSpPr>
              <p:spPr>
                <a:xfrm>
                  <a:off x="5042806" y="15335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BFD392-CC93-4D77-8C4F-977779F256E8}"/>
                  </a:ext>
                </a:extLst>
              </p:cNvPr>
              <p:cNvSpPr txBox="1"/>
              <p:nvPr/>
            </p:nvSpPr>
            <p:spPr>
              <a:xfrm>
                <a:off x="6224431" y="2669731"/>
                <a:ext cx="138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Application</a:t>
                </a:r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D9B34393-ADF8-4EEE-ACE0-465773D5F4E2}"/>
                </a:ext>
              </a:extLst>
            </p:cNvPr>
            <p:cNvGrpSpPr/>
            <p:nvPr/>
          </p:nvGrpSpPr>
          <p:grpSpPr>
            <a:xfrm>
              <a:off x="3968008" y="4320649"/>
              <a:ext cx="1336441" cy="2063227"/>
              <a:chOff x="3968008" y="4320649"/>
              <a:chExt cx="1336441" cy="2063227"/>
            </a:xfrm>
          </p:grpSpPr>
          <p:pic>
            <p:nvPicPr>
              <p:cNvPr id="14" name="Picture 6" descr="ibm watson conversation에 대한 이미지 검색결과">
                <a:extLst>
                  <a:ext uri="{FF2B5EF4-FFF2-40B4-BE49-F238E27FC236}">
                    <a16:creationId xmlns:a16="http://schemas.microsoft.com/office/drawing/2014/main" id="{C1264A87-C967-49DB-9F25-CEA99D2624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009" y="4320649"/>
                <a:ext cx="1336440" cy="133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6C46FC-97F9-43C8-9C87-0AB08E5652DA}"/>
                  </a:ext>
                </a:extLst>
              </p:cNvPr>
              <p:cNvSpPr txBox="1"/>
              <p:nvPr/>
            </p:nvSpPr>
            <p:spPr>
              <a:xfrm>
                <a:off x="3968008" y="5829878"/>
                <a:ext cx="129273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Watson</a:t>
                </a:r>
                <a:endParaRPr lang="en-US" altLang="ko-KR" dirty="0"/>
              </a:p>
              <a:p>
                <a:pPr algn="ctr"/>
                <a:r>
                  <a:rPr lang="en-US" altLang="ko-KR" sz="1400" dirty="0"/>
                  <a:t>Conversation</a:t>
                </a:r>
                <a:endParaRPr lang="ko-KR" altLang="en-US" dirty="0"/>
              </a:p>
            </p:txBody>
          </p: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EE3C7217-AEE1-49B0-A809-13F0170BFFEA}"/>
                </a:ext>
              </a:extLst>
            </p:cNvPr>
            <p:cNvGrpSpPr/>
            <p:nvPr/>
          </p:nvGrpSpPr>
          <p:grpSpPr>
            <a:xfrm>
              <a:off x="5583614" y="4312980"/>
              <a:ext cx="1334676" cy="1948383"/>
              <a:chOff x="5583614" y="4312980"/>
              <a:chExt cx="1334676" cy="1948383"/>
            </a:xfrm>
          </p:grpSpPr>
          <p:pic>
            <p:nvPicPr>
              <p:cNvPr id="19" name="Picture 8" descr="ibm cloudant에 대한 이미지 검색결과">
                <a:extLst>
                  <a:ext uri="{FF2B5EF4-FFF2-40B4-BE49-F238E27FC236}">
                    <a16:creationId xmlns:a16="http://schemas.microsoft.com/office/drawing/2014/main" id="{D6548C66-2CD8-417A-9723-3483DC3F77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629" y="4312980"/>
                <a:ext cx="1334661" cy="1342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06A415-A09F-4A79-8A0A-F19929D4CF8A}"/>
                  </a:ext>
                </a:extLst>
              </p:cNvPr>
              <p:cNvSpPr txBox="1"/>
              <p:nvPr/>
            </p:nvSpPr>
            <p:spPr>
              <a:xfrm>
                <a:off x="5583614" y="5892031"/>
                <a:ext cx="1334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Cloudant</a:t>
                </a:r>
                <a:endParaRPr lang="ko-KR" altLang="en-US" dirty="0"/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C595CC0D-60A2-4F23-B1C9-0D10668F7615}"/>
                </a:ext>
              </a:extLst>
            </p:cNvPr>
            <p:cNvGrpSpPr/>
            <p:nvPr/>
          </p:nvGrpSpPr>
          <p:grpSpPr>
            <a:xfrm>
              <a:off x="7223639" y="4312980"/>
              <a:ext cx="1292746" cy="1910283"/>
              <a:chOff x="7223639" y="4312980"/>
              <a:chExt cx="1292746" cy="191028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E78BF5B-605D-49DD-B646-8462426BC71B}"/>
                  </a:ext>
                </a:extLst>
              </p:cNvPr>
              <p:cNvGrpSpPr/>
              <p:nvPr/>
            </p:nvGrpSpPr>
            <p:grpSpPr>
              <a:xfrm>
                <a:off x="7223639" y="4312980"/>
                <a:ext cx="1292746" cy="1334661"/>
                <a:chOff x="8938531" y="3571874"/>
                <a:chExt cx="1662793" cy="1647825"/>
              </a:xfrm>
            </p:grpSpPr>
            <p:pic>
              <p:nvPicPr>
                <p:cNvPr id="16" name="Picture 10" descr="ClearDB Managed MySQL Database">
                  <a:extLst>
                    <a:ext uri="{FF2B5EF4-FFF2-40B4-BE49-F238E27FC236}">
                      <a16:creationId xmlns:a16="http://schemas.microsoft.com/office/drawing/2014/main" id="{C338BC34-0F87-4B82-9E39-3F2B066D6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41302" y="3967161"/>
                  <a:ext cx="857250" cy="8572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3BD5A35-F8F2-4C18-B07D-E400CA188BAE}"/>
                    </a:ext>
                  </a:extLst>
                </p:cNvPr>
                <p:cNvSpPr/>
                <p:nvPr/>
              </p:nvSpPr>
              <p:spPr>
                <a:xfrm>
                  <a:off x="8938531" y="357187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F0A327-9AF8-473C-B10B-3A98631F344B}"/>
                  </a:ext>
                </a:extLst>
              </p:cNvPr>
              <p:cNvSpPr txBox="1"/>
              <p:nvPr/>
            </p:nvSpPr>
            <p:spPr>
              <a:xfrm>
                <a:off x="7223639" y="5853931"/>
                <a:ext cx="129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ClearDB</a:t>
                </a:r>
                <a:endParaRPr lang="ko-KR" altLang="en-US" dirty="0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B4290BA-B2E0-43FD-8DB4-5B5FFC1C8583}"/>
                </a:ext>
              </a:extLst>
            </p:cNvPr>
            <p:cNvGrpSpPr/>
            <p:nvPr/>
          </p:nvGrpSpPr>
          <p:grpSpPr>
            <a:xfrm>
              <a:off x="8755069" y="4284215"/>
              <a:ext cx="1368966" cy="2130438"/>
              <a:chOff x="8755069" y="4284215"/>
              <a:chExt cx="1368966" cy="2130438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9088C3D-ED45-4779-8AD8-E0B99313F5E9}"/>
                  </a:ext>
                </a:extLst>
              </p:cNvPr>
              <p:cNvGrpSpPr/>
              <p:nvPr/>
            </p:nvGrpSpPr>
            <p:grpSpPr>
              <a:xfrm>
                <a:off x="8755069" y="4284215"/>
                <a:ext cx="1339659" cy="1282007"/>
                <a:chOff x="7678511" y="1495424"/>
                <a:chExt cx="1662793" cy="1647825"/>
              </a:xfrm>
            </p:grpSpPr>
            <p:pic>
              <p:nvPicPr>
                <p:cNvPr id="23" name="Picture 16" descr="관련 이미지">
                  <a:extLst>
                    <a:ext uri="{FF2B5EF4-FFF2-40B4-BE49-F238E27FC236}">
                      <a16:creationId xmlns:a16="http://schemas.microsoft.com/office/drawing/2014/main" id="{719A072A-DBE2-47B8-9734-3BD4746DEB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99" t="-1199" r="24301" b="1"/>
                <a:stretch/>
              </p:blipFill>
              <p:spPr bwMode="auto">
                <a:xfrm>
                  <a:off x="8002972" y="1806987"/>
                  <a:ext cx="1033420" cy="10395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E6BCC4D8-EBEE-43F8-A30E-E5AA326CFCAE}"/>
                    </a:ext>
                  </a:extLst>
                </p:cNvPr>
                <p:cNvSpPr/>
                <p:nvPr/>
              </p:nvSpPr>
              <p:spPr>
                <a:xfrm>
                  <a:off x="7678511" y="1495424"/>
                  <a:ext cx="1662793" cy="1647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A53264-178E-4AA5-8A4A-C71DE0BD6694}"/>
                  </a:ext>
                </a:extLst>
              </p:cNvPr>
              <p:cNvSpPr txBox="1"/>
              <p:nvPr/>
            </p:nvSpPr>
            <p:spPr>
              <a:xfrm>
                <a:off x="8784378" y="5829878"/>
                <a:ext cx="133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Object storage</a:t>
                </a:r>
                <a:endParaRPr lang="ko-KR" altLang="en-US" sz="1600" dirty="0"/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452CD6-FA2B-4025-A905-5D660CE6782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6250960" y="2688084"/>
              <a:ext cx="635821" cy="1624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D94FF027-2B82-41DF-ADB8-0E799F2D1AC8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342133" y="1605989"/>
              <a:ext cx="2850784" cy="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9B685F0-4A78-4508-A4A8-E9775DD48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2133" y="1567768"/>
              <a:ext cx="2850784" cy="2389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153608F-6217-4783-969A-59A0D46647BA}"/>
                </a:ext>
              </a:extLst>
            </p:cNvPr>
            <p:cNvCxnSpPr>
              <a:cxnSpLocks/>
              <a:stCxn id="20" idx="6"/>
              <a:endCxn id="4" idx="2"/>
            </p:cNvCxnSpPr>
            <p:nvPr/>
          </p:nvCxnSpPr>
          <p:spPr>
            <a:xfrm>
              <a:off x="1557367" y="1609697"/>
              <a:ext cx="391708" cy="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F6D9E14-6F4D-4911-A613-1FD8F6F18DF6}"/>
                </a:ext>
              </a:extLst>
            </p:cNvPr>
            <p:cNvCxnSpPr>
              <a:cxnSpLocks/>
              <a:stCxn id="13" idx="6"/>
              <a:endCxn id="21" idx="2"/>
            </p:cNvCxnSpPr>
            <p:nvPr/>
          </p:nvCxnSpPr>
          <p:spPr>
            <a:xfrm flipV="1">
              <a:off x="7580634" y="1600172"/>
              <a:ext cx="2981191" cy="5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CCDE0-1201-425B-AE6A-B63D04DE9343}"/>
                </a:ext>
              </a:extLst>
            </p:cNvPr>
            <p:cNvSpPr txBox="1"/>
            <p:nvPr/>
          </p:nvSpPr>
          <p:spPr>
            <a:xfrm>
              <a:off x="4319652" y="1445581"/>
              <a:ext cx="8664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B733925-81D9-44F1-9B94-B4FC5AF8619B}"/>
                </a:ext>
              </a:extLst>
            </p:cNvPr>
            <p:cNvSpPr txBox="1"/>
            <p:nvPr/>
          </p:nvSpPr>
          <p:spPr>
            <a:xfrm>
              <a:off x="4421993" y="1578174"/>
              <a:ext cx="8913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2523E58-8172-4465-ACDB-4DD33710E922}"/>
                </a:ext>
              </a:extLst>
            </p:cNvPr>
            <p:cNvGrpSpPr/>
            <p:nvPr/>
          </p:nvGrpSpPr>
          <p:grpSpPr>
            <a:xfrm>
              <a:off x="6886781" y="2688084"/>
              <a:ext cx="983231" cy="1929222"/>
              <a:chOff x="6886781" y="2688084"/>
              <a:chExt cx="983231" cy="1929222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DC3D8A14-E32C-4540-8A9E-ABB706F95883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6886781" y="2688084"/>
                <a:ext cx="983231" cy="1624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332548-FC28-4B18-A0E7-E83EA63E0F2B}"/>
                  </a:ext>
                </a:extLst>
              </p:cNvPr>
              <p:cNvSpPr txBox="1"/>
              <p:nvPr/>
            </p:nvSpPr>
            <p:spPr>
              <a:xfrm rot="3536508">
                <a:off x="6735617" y="3535509"/>
                <a:ext cx="121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Context.command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Context.data.menu</a:t>
                </a:r>
                <a:endParaRPr lang="en-US" altLang="ko-KR" sz="600" dirty="0"/>
              </a:p>
              <a:p>
                <a:r>
                  <a:rPr lang="en-US" altLang="ko-KR" sz="600" dirty="0" err="1"/>
                  <a:t>Context.data.ingredients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C58A96C-9F8D-4715-93B9-FC0FFBE93267}"/>
                  </a:ext>
                </a:extLst>
              </p:cNvPr>
              <p:cNvSpPr txBox="1"/>
              <p:nvPr/>
            </p:nvSpPr>
            <p:spPr>
              <a:xfrm rot="3523802">
                <a:off x="6733085" y="3568601"/>
                <a:ext cx="1820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 err="1"/>
                  <a:t>Context.data.receipe_result</a:t>
                </a:r>
                <a:endParaRPr lang="en-US" altLang="ko-KR" sz="600" dirty="0"/>
              </a:p>
              <a:p>
                <a:r>
                  <a:rPr lang="en-US" altLang="ko-KR" sz="600" dirty="0"/>
                  <a:t>   </a:t>
                </a:r>
                <a:r>
                  <a:rPr lang="en-US" altLang="ko-KR" sz="600" dirty="0" err="1"/>
                  <a:t>Context.data.recommend_menu_result</a:t>
                </a:r>
                <a:endParaRPr lang="ko-KR" altLang="en-US" sz="600" dirty="0"/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412946-FE13-4FCF-AFA3-1CAFC3B40D1A}"/>
                </a:ext>
              </a:extLst>
            </p:cNvPr>
            <p:cNvGrpSpPr/>
            <p:nvPr/>
          </p:nvGrpSpPr>
          <p:grpSpPr>
            <a:xfrm>
              <a:off x="4636229" y="2688084"/>
              <a:ext cx="2250552" cy="1632565"/>
              <a:chOff x="4636229" y="2688084"/>
              <a:chExt cx="2250552" cy="163256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ABF675A6-8569-42A1-8645-E02A7129051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636229" y="2688084"/>
                <a:ext cx="2250552" cy="16325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C4727E9-9586-434E-AD4A-236FDE7AE398}"/>
                  </a:ext>
                </a:extLst>
              </p:cNvPr>
              <p:cNvSpPr txBox="1"/>
              <p:nvPr/>
            </p:nvSpPr>
            <p:spPr>
              <a:xfrm rot="19455983">
                <a:off x="5302105" y="3367056"/>
                <a:ext cx="8452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>
                    <a:sym typeface="Wingdings" panose="05000000000000000000" pitchFamily="2" charset="2"/>
                  </a:rPr>
                  <a:t> </a:t>
                </a:r>
                <a:r>
                  <a:rPr lang="en-US" altLang="ko-KR" sz="600" dirty="0"/>
                  <a:t>Context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0A300E8-A3E9-43E1-8739-31DC37748651}"/>
                  </a:ext>
                </a:extLst>
              </p:cNvPr>
              <p:cNvSpPr txBox="1"/>
              <p:nvPr/>
            </p:nvSpPr>
            <p:spPr>
              <a:xfrm rot="19437986">
                <a:off x="5466761" y="3443849"/>
                <a:ext cx="68546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/>
                  <a:t>Context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en-US" altLang="ko-KR" sz="6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780C6B0-2439-483F-9FBE-B6A7764E87D9}"/>
                </a:ext>
              </a:extLst>
            </p:cNvPr>
            <p:cNvSpPr txBox="1"/>
            <p:nvPr/>
          </p:nvSpPr>
          <p:spPr>
            <a:xfrm rot="19197116">
              <a:off x="4124655" y="2732724"/>
              <a:ext cx="88537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ym typeface="Wingdings" panose="05000000000000000000" pitchFamily="2" charset="2"/>
                </a:rPr>
                <a:t> </a:t>
              </a:r>
              <a:r>
                <a:rPr lang="en-US" altLang="ko-KR" sz="600" dirty="0" err="1">
                  <a:sym typeface="Wingdings" panose="05000000000000000000" pitchFamily="2" charset="2"/>
                </a:rPr>
                <a:t>C</a:t>
              </a:r>
              <a:r>
                <a:rPr lang="en-US" altLang="ko-KR" sz="600" dirty="0" err="1"/>
                <a:t>ontext.output</a:t>
              </a:r>
              <a:endParaRPr lang="ko-KR" altLang="en-US" sz="6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7FA3E27-0600-4C01-9687-9B935D0BCF4A}"/>
                </a:ext>
              </a:extLst>
            </p:cNvPr>
            <p:cNvSpPr txBox="1"/>
            <p:nvPr/>
          </p:nvSpPr>
          <p:spPr>
            <a:xfrm rot="19210353">
              <a:off x="4367825" y="2748525"/>
              <a:ext cx="78273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err="1"/>
                <a:t>Context.input</a:t>
              </a:r>
              <a:r>
                <a:rPr lang="en-US" altLang="ko-KR" sz="600" dirty="0"/>
                <a:t> </a:t>
              </a:r>
              <a:r>
                <a:rPr lang="en-US" altLang="ko-KR" sz="600" dirty="0">
                  <a:sym typeface="Wingdings" panose="05000000000000000000" pitchFamily="2" charset="2"/>
                </a:rPr>
                <a:t></a:t>
              </a:r>
              <a:endParaRPr lang="ko-KR" altLang="en-US" sz="600" dirty="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84999886-427B-4043-9BDB-6DAA4EC8399A}"/>
                </a:ext>
              </a:extLst>
            </p:cNvPr>
            <p:cNvGrpSpPr/>
            <p:nvPr/>
          </p:nvGrpSpPr>
          <p:grpSpPr>
            <a:xfrm>
              <a:off x="164300" y="924992"/>
              <a:ext cx="1393057" cy="1823390"/>
              <a:chOff x="164300" y="924992"/>
              <a:chExt cx="1393057" cy="182339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945DA13-344B-400B-AB12-8FFCAEBD72BC}"/>
                  </a:ext>
                </a:extLst>
              </p:cNvPr>
              <p:cNvSpPr txBox="1"/>
              <p:nvPr/>
            </p:nvSpPr>
            <p:spPr>
              <a:xfrm>
                <a:off x="164300" y="2379050"/>
                <a:ext cx="139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User</a:t>
                </a:r>
                <a:endParaRPr lang="ko-KR" altLang="en-US" dirty="0"/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E98D0F6-2EED-4912-BA12-E520E35E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591" y="924992"/>
                <a:ext cx="1386765" cy="1375451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1D383A4-CFA1-4D5D-8BB2-922B18D5CA11}"/>
                </a:ext>
              </a:extLst>
            </p:cNvPr>
            <p:cNvGrpSpPr/>
            <p:nvPr/>
          </p:nvGrpSpPr>
          <p:grpSpPr>
            <a:xfrm>
              <a:off x="1949075" y="3323128"/>
              <a:ext cx="1401568" cy="1727370"/>
              <a:chOff x="1949075" y="3323128"/>
              <a:chExt cx="1401568" cy="172737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F65D37E-9A56-4BB2-BA68-0E1BF46E4EE0}"/>
                  </a:ext>
                </a:extLst>
              </p:cNvPr>
              <p:cNvSpPr/>
              <p:nvPr/>
            </p:nvSpPr>
            <p:spPr>
              <a:xfrm>
                <a:off x="1949075" y="332312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34906C2-069D-4E08-B264-C4E7A48D9EF1}"/>
                  </a:ext>
                </a:extLst>
              </p:cNvPr>
              <p:cNvSpPr txBox="1"/>
              <p:nvPr/>
            </p:nvSpPr>
            <p:spPr>
              <a:xfrm>
                <a:off x="1957586" y="4711944"/>
                <a:ext cx="1393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Web/Mobile</a:t>
                </a:r>
                <a:endParaRPr lang="ko-KR" altLang="en-US" sz="1600" dirty="0"/>
              </a:p>
            </p:txBody>
          </p:sp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311EF39A-B5DF-41C2-B3A7-F570472A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5823" y="3731391"/>
                <a:ext cx="589258" cy="589258"/>
              </a:xfrm>
              <a:prstGeom prst="rect">
                <a:avLst/>
              </a:prstGeom>
            </p:spPr>
          </p:pic>
          <p:pic>
            <p:nvPicPr>
              <p:cNvPr id="131" name="그림 130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DFF6337-F3BE-43C1-ACA3-4C2F33A58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3319" y="3778810"/>
                <a:ext cx="534170" cy="534170"/>
              </a:xfrm>
              <a:prstGeom prst="rect">
                <a:avLst/>
              </a:prstGeom>
            </p:spPr>
          </p:pic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E7D9458-F597-4471-BEBF-5EF295EFC759}"/>
                </a:ext>
              </a:extLst>
            </p:cNvPr>
            <p:cNvGrpSpPr/>
            <p:nvPr/>
          </p:nvGrpSpPr>
          <p:grpSpPr>
            <a:xfrm>
              <a:off x="1949075" y="938658"/>
              <a:ext cx="1396664" cy="2086723"/>
              <a:chOff x="1949075" y="938658"/>
              <a:chExt cx="1396664" cy="208672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63E0CE30-F9A6-4E3C-A7F5-4A58D6414494}"/>
                  </a:ext>
                </a:extLst>
              </p:cNvPr>
              <p:cNvSpPr/>
              <p:nvPr/>
            </p:nvSpPr>
            <p:spPr>
              <a:xfrm>
                <a:off x="1949075" y="938658"/>
                <a:ext cx="1393058" cy="13439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38C2F4-BDF2-4C1C-858C-7B16731A8904}"/>
                  </a:ext>
                </a:extLst>
              </p:cNvPr>
              <p:cNvSpPr txBox="1"/>
              <p:nvPr/>
            </p:nvSpPr>
            <p:spPr>
              <a:xfrm>
                <a:off x="1952682" y="2379050"/>
                <a:ext cx="13930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Message</a:t>
                </a:r>
              </a:p>
              <a:p>
                <a:pPr algn="ctr"/>
                <a:r>
                  <a:rPr lang="en-US" altLang="ko-KR" dirty="0"/>
                  <a:t>Platform</a:t>
                </a:r>
                <a:endParaRPr lang="ko-KR" altLang="en-US" dirty="0"/>
              </a:p>
            </p:txBody>
          </p:sp>
          <p:pic>
            <p:nvPicPr>
              <p:cNvPr id="1030" name="Picture 6" descr="관련 이미지">
                <a:extLst>
                  <a:ext uri="{FF2B5EF4-FFF2-40B4-BE49-F238E27FC236}">
                    <a16:creationId xmlns:a16="http://schemas.microsoft.com/office/drawing/2014/main" id="{49FE02AD-8D5E-4E4A-927B-BA55455BC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01" t="20408" r="33274" b="19707"/>
              <a:stretch/>
            </p:blipFill>
            <p:spPr bwMode="auto">
              <a:xfrm>
                <a:off x="2223473" y="1190997"/>
                <a:ext cx="849172" cy="841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BAF3D9E8-E8CD-4B86-99F5-A30A6A5E618E}"/>
                </a:ext>
              </a:extLst>
            </p:cNvPr>
            <p:cNvGrpSpPr/>
            <p:nvPr/>
          </p:nvGrpSpPr>
          <p:grpSpPr>
            <a:xfrm>
              <a:off x="10561519" y="924993"/>
              <a:ext cx="1393365" cy="2100387"/>
              <a:chOff x="10561519" y="924993"/>
              <a:chExt cx="1393365" cy="210038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7F78C1-A4A8-471A-A6CC-984F2C952688}"/>
                  </a:ext>
                </a:extLst>
              </p:cNvPr>
              <p:cNvSpPr txBox="1"/>
              <p:nvPr/>
            </p:nvSpPr>
            <p:spPr>
              <a:xfrm>
                <a:off x="10561826" y="2379049"/>
                <a:ext cx="13930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Google</a:t>
                </a:r>
              </a:p>
              <a:p>
                <a:pPr algn="ctr"/>
                <a:r>
                  <a:rPr lang="en-US" altLang="ko-KR" dirty="0"/>
                  <a:t> Map</a:t>
                </a:r>
                <a:endParaRPr lang="ko-KR" altLang="en-US" dirty="0"/>
              </a:p>
            </p:txBody>
          </p:sp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A75D8CDB-0955-46B6-98EF-7F6670DCF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1519" y="924993"/>
                <a:ext cx="1393058" cy="1368332"/>
              </a:xfrm>
              <a:prstGeom prst="rect">
                <a:avLst/>
              </a:prstGeom>
            </p:spPr>
          </p:pic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3C900840-1E48-4BD3-8C54-5F41C91715AD}"/>
                </a:ext>
              </a:extLst>
            </p:cNvPr>
            <p:cNvGrpSpPr/>
            <p:nvPr/>
          </p:nvGrpSpPr>
          <p:grpSpPr>
            <a:xfrm>
              <a:off x="6886781" y="2688084"/>
              <a:ext cx="2538118" cy="1596131"/>
              <a:chOff x="6886781" y="2688084"/>
              <a:chExt cx="2538118" cy="1596131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78F09E8-4175-45A4-9147-450519A04F8F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H="1" flipV="1">
                <a:off x="6886781" y="2688084"/>
                <a:ext cx="2538118" cy="15961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421BB17-03B5-4957-82DE-B9E798E452B3}"/>
                  </a:ext>
                </a:extLst>
              </p:cNvPr>
              <p:cNvSpPr txBox="1"/>
              <p:nvPr/>
            </p:nvSpPr>
            <p:spPr>
              <a:xfrm rot="1928306">
                <a:off x="7608991" y="3417466"/>
                <a:ext cx="146290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err="1"/>
                  <a:t>Context.data.receipe_result.image</a:t>
                </a:r>
                <a:r>
                  <a:rPr lang="en-US" altLang="ko-KR" sz="600" dirty="0"/>
                  <a:t> </a:t>
                </a:r>
                <a:r>
                  <a:rPr lang="en-US" altLang="ko-KR" sz="600" dirty="0">
                    <a:sym typeface="Wingdings" panose="05000000000000000000" pitchFamily="2" charset="2"/>
                  </a:rPr>
                  <a:t></a:t>
                </a:r>
                <a:endParaRPr lang="ko-KR" altLang="en-US" sz="600" dirty="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4ADCB246-F1B8-4B12-AF33-BB884DD87046}"/>
              </a:ext>
            </a:extLst>
          </p:cNvPr>
          <p:cNvSpPr txBox="1"/>
          <p:nvPr/>
        </p:nvSpPr>
        <p:spPr>
          <a:xfrm>
            <a:off x="8493861" y="1445581"/>
            <a:ext cx="996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Context.command</a:t>
            </a:r>
            <a:r>
              <a:rPr lang="en-US" altLang="ko-KR" sz="600" dirty="0"/>
              <a:t> </a:t>
            </a:r>
            <a:r>
              <a:rPr lang="en-US" altLang="ko-KR" sz="600" dirty="0">
                <a:sym typeface="Wingdings" panose="05000000000000000000" pitchFamily="2" charset="2"/>
              </a:rPr>
              <a:t>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121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02A31-729A-436B-AC42-A9DEF02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7FAA-1F3D-417D-B4F9-FDF787DF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https://www.flaticon.com/free-icon/user_149071#term=user&amp;page=1&amp;position=4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https://www.flaticon.com/free-icon/smartphone_149007#term=phone&amp;page=1&amp;position=38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https://www.flaticon.com/free-icon/webpage_718110#term=webpage&amp;page=1&amp;position=31</a:t>
            </a:r>
            <a:endParaRPr lang="en-US" altLang="ko-KR" dirty="0"/>
          </a:p>
          <a:p>
            <a:r>
              <a:rPr lang="fr-FR" altLang="ko-KR" dirty="0"/>
              <a:t>https://www.flaticon.com/free-icon/google-maps_355980#term=google map&amp;page=1&amp;position=11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1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C143AED4-808E-4CC5-9702-E96DE9EC089B}"/>
              </a:ext>
            </a:extLst>
          </p:cNvPr>
          <p:cNvGrpSpPr/>
          <p:nvPr/>
        </p:nvGrpSpPr>
        <p:grpSpPr>
          <a:xfrm>
            <a:off x="6067785" y="2712117"/>
            <a:ext cx="1418649" cy="1705449"/>
            <a:chOff x="6067785" y="2712117"/>
            <a:chExt cx="1418649" cy="170544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DB4328D-DD77-4339-8A0D-577E43DC55DB}"/>
                </a:ext>
              </a:extLst>
            </p:cNvPr>
            <p:cNvGrpSpPr/>
            <p:nvPr/>
          </p:nvGrpSpPr>
          <p:grpSpPr>
            <a:xfrm>
              <a:off x="6067785" y="2712117"/>
              <a:ext cx="1387717" cy="1334661"/>
              <a:chOff x="5042806" y="1533524"/>
              <a:chExt cx="1662793" cy="1647825"/>
            </a:xfrm>
          </p:grpSpPr>
          <p:pic>
            <p:nvPicPr>
              <p:cNvPr id="12" name="Picture 2" descr="Node.js logo.svg">
                <a:extLst>
                  <a:ext uri="{FF2B5EF4-FFF2-40B4-BE49-F238E27FC236}">
                    <a16:creationId xmlns:a16="http://schemas.microsoft.com/office/drawing/2014/main" id="{4CF27644-5471-47E9-8B98-4957A7E191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5207" y="1962150"/>
                <a:ext cx="1428750" cy="876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7DA9007-892C-4F1D-8DE7-9AC8E885929C}"/>
                  </a:ext>
                </a:extLst>
              </p:cNvPr>
              <p:cNvSpPr/>
              <p:nvPr/>
            </p:nvSpPr>
            <p:spPr>
              <a:xfrm>
                <a:off x="5042806" y="153352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BFD392-CC93-4D77-8C4F-977779F256E8}"/>
                </a:ext>
              </a:extLst>
            </p:cNvPr>
            <p:cNvSpPr txBox="1"/>
            <p:nvPr/>
          </p:nvSpPr>
          <p:spPr>
            <a:xfrm>
              <a:off x="6098717" y="4048234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Application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81E248-E02E-4FCB-9FCD-1DE2B1E12CCC}"/>
              </a:ext>
            </a:extLst>
          </p:cNvPr>
          <p:cNvGrpSpPr/>
          <p:nvPr/>
        </p:nvGrpSpPr>
        <p:grpSpPr>
          <a:xfrm>
            <a:off x="9806765" y="2712117"/>
            <a:ext cx="1336440" cy="1903815"/>
            <a:chOff x="9412134" y="2490742"/>
            <a:chExt cx="1336440" cy="1903815"/>
          </a:xfrm>
        </p:grpSpPr>
        <p:pic>
          <p:nvPicPr>
            <p:cNvPr id="14" name="Picture 6" descr="ibm watson conversation에 대한 이미지 검색결과">
              <a:extLst>
                <a:ext uri="{FF2B5EF4-FFF2-40B4-BE49-F238E27FC236}">
                  <a16:creationId xmlns:a16="http://schemas.microsoft.com/office/drawing/2014/main" id="{C1264A87-C967-49DB-9F25-CEA99D26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2134" y="2490742"/>
              <a:ext cx="1336440" cy="133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C46FC-97F9-43C8-9C87-0AB08E5652DA}"/>
                </a:ext>
              </a:extLst>
            </p:cNvPr>
            <p:cNvSpPr txBox="1"/>
            <p:nvPr/>
          </p:nvSpPr>
          <p:spPr>
            <a:xfrm>
              <a:off x="9455835" y="3840559"/>
              <a:ext cx="12927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Watson</a:t>
              </a:r>
              <a:endParaRPr lang="en-US" altLang="ko-KR" dirty="0"/>
            </a:p>
            <a:p>
              <a:pPr algn="ctr"/>
              <a:r>
                <a:rPr lang="en-US" altLang="ko-KR" sz="1400" dirty="0"/>
                <a:t>Conversation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CF34B0-1244-4D9B-92B5-894ACAC761F6}"/>
              </a:ext>
            </a:extLst>
          </p:cNvPr>
          <p:cNvGrpSpPr/>
          <p:nvPr/>
        </p:nvGrpSpPr>
        <p:grpSpPr>
          <a:xfrm>
            <a:off x="568565" y="2687702"/>
            <a:ext cx="1403459" cy="1769198"/>
            <a:chOff x="568565" y="2687702"/>
            <a:chExt cx="1403459" cy="17691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945DA13-344B-400B-AB12-8FFCAEBD72BC}"/>
                </a:ext>
              </a:extLst>
            </p:cNvPr>
            <p:cNvSpPr txBox="1"/>
            <p:nvPr/>
          </p:nvSpPr>
          <p:spPr>
            <a:xfrm>
              <a:off x="578967" y="4087568"/>
              <a:ext cx="139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E98D0F6-2EED-4912-BA12-E520E35EB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65" y="2687702"/>
              <a:ext cx="1403459" cy="1395175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D383A4-CFA1-4D5D-8BB2-922B18D5CA11}"/>
              </a:ext>
            </a:extLst>
          </p:cNvPr>
          <p:cNvGrpSpPr/>
          <p:nvPr/>
        </p:nvGrpSpPr>
        <p:grpSpPr>
          <a:xfrm>
            <a:off x="2382206" y="4820406"/>
            <a:ext cx="1401568" cy="1727370"/>
            <a:chOff x="1949075" y="3323128"/>
            <a:chExt cx="1401568" cy="172737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F65D37E-9A56-4BB2-BA68-0E1BF46E4EE0}"/>
                </a:ext>
              </a:extLst>
            </p:cNvPr>
            <p:cNvSpPr/>
            <p:nvPr/>
          </p:nvSpPr>
          <p:spPr>
            <a:xfrm>
              <a:off x="1949075" y="3323128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34906C2-069D-4E08-B264-C4E7A48D9EF1}"/>
                </a:ext>
              </a:extLst>
            </p:cNvPr>
            <p:cNvSpPr txBox="1"/>
            <p:nvPr/>
          </p:nvSpPr>
          <p:spPr>
            <a:xfrm>
              <a:off x="1957586" y="4711944"/>
              <a:ext cx="1393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Web/Mobile</a:t>
              </a:r>
              <a:endParaRPr lang="ko-KR" altLang="en-US" sz="1600" dirty="0"/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311EF39A-B5DF-41C2-B3A7-F570472AF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823" y="3731391"/>
              <a:ext cx="589258" cy="589258"/>
            </a:xfrm>
            <a:prstGeom prst="rect">
              <a:avLst/>
            </a:prstGeom>
          </p:spPr>
        </p:pic>
        <p:pic>
          <p:nvPicPr>
            <p:cNvPr id="131" name="그림 130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2DFF6337-F3BE-43C1-ACA3-4C2F33A5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319" y="3778810"/>
              <a:ext cx="534170" cy="53417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8DE56C1-E972-4F1B-8849-DAD97FC79A5E}"/>
              </a:ext>
            </a:extLst>
          </p:cNvPr>
          <p:cNvGrpSpPr/>
          <p:nvPr/>
        </p:nvGrpSpPr>
        <p:grpSpPr>
          <a:xfrm>
            <a:off x="2382206" y="2712117"/>
            <a:ext cx="1398640" cy="1997620"/>
            <a:chOff x="2382206" y="2712117"/>
            <a:chExt cx="1398640" cy="19976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3E0CE30-F9A6-4E3C-A7F5-4A58D6414494}"/>
                </a:ext>
              </a:extLst>
            </p:cNvPr>
            <p:cNvSpPr/>
            <p:nvPr/>
          </p:nvSpPr>
          <p:spPr>
            <a:xfrm>
              <a:off x="2382206" y="2712117"/>
              <a:ext cx="1393058" cy="13439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38C2F4-BDF2-4C1C-858C-7B16731A8904}"/>
                </a:ext>
              </a:extLst>
            </p:cNvPr>
            <p:cNvSpPr txBox="1"/>
            <p:nvPr/>
          </p:nvSpPr>
          <p:spPr>
            <a:xfrm>
              <a:off x="2387789" y="4063406"/>
              <a:ext cx="1393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Message</a:t>
              </a:r>
            </a:p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pic>
          <p:nvPicPr>
            <p:cNvPr id="1030" name="Picture 6" descr="관련 이미지">
              <a:extLst>
                <a:ext uri="{FF2B5EF4-FFF2-40B4-BE49-F238E27FC236}">
                  <a16:creationId xmlns:a16="http://schemas.microsoft.com/office/drawing/2014/main" id="{49FE02AD-8D5E-4E4A-927B-BA55455BC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01" t="20408" r="33274" b="19707"/>
            <a:stretch/>
          </p:blipFill>
          <p:spPr bwMode="auto">
            <a:xfrm>
              <a:off x="2654149" y="2957860"/>
              <a:ext cx="849172" cy="84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FB3D7-5C3F-4FF5-A6AD-D9865CEBFCE2}"/>
              </a:ext>
            </a:extLst>
          </p:cNvPr>
          <p:cNvGrpSpPr/>
          <p:nvPr/>
        </p:nvGrpSpPr>
        <p:grpSpPr>
          <a:xfrm>
            <a:off x="9765113" y="875886"/>
            <a:ext cx="1387717" cy="1710056"/>
            <a:chOff x="9370482" y="519761"/>
            <a:chExt cx="1387717" cy="171005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DF5774-FE15-40A0-8D0A-30CD1A9B009F}"/>
                </a:ext>
              </a:extLst>
            </p:cNvPr>
            <p:cNvSpPr txBox="1"/>
            <p:nvPr/>
          </p:nvSpPr>
          <p:spPr>
            <a:xfrm>
              <a:off x="9370482" y="1860485"/>
              <a:ext cx="138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Clear DB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5FB087D-D449-477F-AA24-D4FAB655F13E}"/>
                </a:ext>
              </a:extLst>
            </p:cNvPr>
            <p:cNvGrpSpPr/>
            <p:nvPr/>
          </p:nvGrpSpPr>
          <p:grpSpPr>
            <a:xfrm>
              <a:off x="9433981" y="519761"/>
              <a:ext cx="1292746" cy="1334661"/>
              <a:chOff x="8938531" y="3571874"/>
              <a:chExt cx="1662793" cy="1647825"/>
            </a:xfrm>
          </p:grpSpPr>
          <p:pic>
            <p:nvPicPr>
              <p:cNvPr id="46" name="Picture 10" descr="ClearDB Managed MySQL Database">
                <a:extLst>
                  <a:ext uri="{FF2B5EF4-FFF2-40B4-BE49-F238E27FC236}">
                    <a16:creationId xmlns:a16="http://schemas.microsoft.com/office/drawing/2014/main" id="{8DEF130E-FED2-4D91-BE44-AFE1005F83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41302" y="3967161"/>
                <a:ext cx="857250" cy="857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6D1F648-7E16-4CFA-B272-EC9D1CF9B45A}"/>
                  </a:ext>
                </a:extLst>
              </p:cNvPr>
              <p:cNvSpPr/>
              <p:nvPr/>
            </p:nvSpPr>
            <p:spPr>
              <a:xfrm>
                <a:off x="8938531" y="3571874"/>
                <a:ext cx="1662793" cy="1647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35F6D4-AD29-4A5A-A07E-AA760C5D340E}"/>
              </a:ext>
            </a:extLst>
          </p:cNvPr>
          <p:cNvGrpSpPr/>
          <p:nvPr/>
        </p:nvGrpSpPr>
        <p:grpSpPr>
          <a:xfrm>
            <a:off x="9616167" y="4692723"/>
            <a:ext cx="1761335" cy="1921426"/>
            <a:chOff x="9616167" y="4692723"/>
            <a:chExt cx="1761335" cy="1921426"/>
          </a:xfrm>
        </p:grpSpPr>
        <p:pic>
          <p:nvPicPr>
            <p:cNvPr id="1026" name="Picture 2" descr="ì´ë¯¸ì§ ê²ìê²°ê³¼">
              <a:extLst>
                <a:ext uri="{FF2B5EF4-FFF2-40B4-BE49-F238E27FC236}">
                  <a16:creationId xmlns:a16="http://schemas.microsoft.com/office/drawing/2014/main" id="{997A61CC-F427-45A1-AC9F-849B04F2B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113" y="5113399"/>
              <a:ext cx="1491758" cy="59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3BD5A35-F8F2-4C18-B07D-E400CA188BAE}"/>
                </a:ext>
              </a:extLst>
            </p:cNvPr>
            <p:cNvSpPr/>
            <p:nvPr/>
          </p:nvSpPr>
          <p:spPr>
            <a:xfrm>
              <a:off x="9828612" y="4692723"/>
              <a:ext cx="1292746" cy="13346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D966B-E925-438F-9604-370EEC43FFFF}"/>
                </a:ext>
              </a:extLst>
            </p:cNvPr>
            <p:cNvSpPr txBox="1"/>
            <p:nvPr/>
          </p:nvSpPr>
          <p:spPr>
            <a:xfrm>
              <a:off x="9616167" y="6060151"/>
              <a:ext cx="17613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Cafe24/</a:t>
              </a:r>
              <a:r>
                <a:rPr lang="en-US" altLang="ko-KR" sz="1600" b="1" dirty="0"/>
                <a:t>Server</a:t>
              </a:r>
            </a:p>
            <a:p>
              <a:pPr algn="ctr"/>
              <a:r>
                <a:rPr lang="en-US" altLang="ko-KR" sz="1400" dirty="0"/>
                <a:t>(Web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Hosting)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CD81486-3F7F-4A2B-AC94-65CD708A442F}"/>
              </a:ext>
            </a:extLst>
          </p:cNvPr>
          <p:cNvCxnSpPr>
            <a:stCxn id="4" idx="2"/>
            <a:endCxn id="127" idx="3"/>
          </p:cNvCxnSpPr>
          <p:nvPr/>
        </p:nvCxnSpPr>
        <p:spPr>
          <a:xfrm flipH="1">
            <a:off x="1972024" y="3384103"/>
            <a:ext cx="410182" cy="1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B1AB4D6-9178-4EF4-AEE1-BB236117BE20}"/>
              </a:ext>
            </a:extLst>
          </p:cNvPr>
          <p:cNvGrpSpPr/>
          <p:nvPr/>
        </p:nvGrpSpPr>
        <p:grpSpPr>
          <a:xfrm>
            <a:off x="3775264" y="3083941"/>
            <a:ext cx="2359612" cy="553310"/>
            <a:chOff x="3775264" y="3083941"/>
            <a:chExt cx="2359612" cy="55331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E76B64-5616-418D-97B5-9E95910F8F2E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3775264" y="3379448"/>
              <a:ext cx="2292521" cy="46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EBB888-009B-4248-BF42-C5B5EAF7A9D9}"/>
                </a:ext>
              </a:extLst>
            </p:cNvPr>
            <p:cNvSpPr txBox="1"/>
            <p:nvPr/>
          </p:nvSpPr>
          <p:spPr>
            <a:xfrm>
              <a:off x="4031696" y="3083941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5B3EA5-ACF7-40AE-8169-A34E0B95E426}"/>
                </a:ext>
              </a:extLst>
            </p:cNvPr>
            <p:cNvSpPr txBox="1"/>
            <p:nvPr/>
          </p:nvSpPr>
          <p:spPr>
            <a:xfrm>
              <a:off x="4275632" y="3329474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9EEB11-FF80-422B-90F2-E96D64B0780A}"/>
              </a:ext>
            </a:extLst>
          </p:cNvPr>
          <p:cNvGrpSpPr/>
          <p:nvPr/>
        </p:nvGrpSpPr>
        <p:grpSpPr>
          <a:xfrm>
            <a:off x="7455502" y="3091484"/>
            <a:ext cx="2351263" cy="572075"/>
            <a:chOff x="7455502" y="3091484"/>
            <a:chExt cx="2351263" cy="572075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6AF544E-AC22-4556-8AFA-50DAF3435161}"/>
                </a:ext>
              </a:extLst>
            </p:cNvPr>
            <p:cNvCxnSpPr>
              <a:stCxn id="14" idx="1"/>
              <a:endCxn id="13" idx="6"/>
            </p:cNvCxnSpPr>
            <p:nvPr/>
          </p:nvCxnSpPr>
          <p:spPr>
            <a:xfrm flipH="1">
              <a:off x="7455502" y="3379447"/>
              <a:ext cx="2351263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DA0F6A-96C7-4CDA-A933-F92F9CA4F8F1}"/>
                </a:ext>
              </a:extLst>
            </p:cNvPr>
            <p:cNvSpPr txBox="1"/>
            <p:nvPr/>
          </p:nvSpPr>
          <p:spPr>
            <a:xfrm>
              <a:off x="8148728" y="3091484"/>
              <a:ext cx="1227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response* </a:t>
              </a:r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F0D748-A3A3-4EC9-BD10-021CE295BAD8}"/>
                </a:ext>
              </a:extLst>
            </p:cNvPr>
            <p:cNvSpPr txBox="1"/>
            <p:nvPr/>
          </p:nvSpPr>
          <p:spPr>
            <a:xfrm>
              <a:off x="7918124" y="3350793"/>
              <a:ext cx="1336440" cy="31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payload**</a:t>
              </a:r>
              <a:endParaRPr lang="ko-KR" altLang="en-US"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C9F444-1EF7-4E08-8FD2-C2658BE90E4B}"/>
              </a:ext>
            </a:extLst>
          </p:cNvPr>
          <p:cNvGrpSpPr/>
          <p:nvPr/>
        </p:nvGrpSpPr>
        <p:grpSpPr>
          <a:xfrm>
            <a:off x="7455502" y="3379448"/>
            <a:ext cx="2411455" cy="1980606"/>
            <a:chOff x="7455502" y="3379448"/>
            <a:chExt cx="2411455" cy="198060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F9D75BB-0D02-44AE-B3C7-47B647800C3C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7455502" y="3379448"/>
              <a:ext cx="2373110" cy="19806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32008E-C469-45DC-A87D-948FEE18662F}"/>
                </a:ext>
              </a:extLst>
            </p:cNvPr>
            <p:cNvSpPr txBox="1"/>
            <p:nvPr/>
          </p:nvSpPr>
          <p:spPr>
            <a:xfrm rot="2373360">
              <a:off x="8510832" y="4532032"/>
              <a:ext cx="652613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url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81AA6-0D74-4A3E-B95A-AA7B960E1A2B}"/>
                </a:ext>
              </a:extLst>
            </p:cNvPr>
            <p:cNvSpPr txBox="1"/>
            <p:nvPr/>
          </p:nvSpPr>
          <p:spPr>
            <a:xfrm rot="2391165">
              <a:off x="8179971" y="4351972"/>
              <a:ext cx="168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Image</a:t>
              </a:r>
              <a:endParaRPr lang="ko-KR" altLang="en-US" sz="14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DC8E00-8E3F-4629-88AD-5A55DB8EA06A}"/>
              </a:ext>
            </a:extLst>
          </p:cNvPr>
          <p:cNvGrpSpPr/>
          <p:nvPr/>
        </p:nvGrpSpPr>
        <p:grpSpPr>
          <a:xfrm>
            <a:off x="3734637" y="3379448"/>
            <a:ext cx="2333148" cy="2112944"/>
            <a:chOff x="3734637" y="3379448"/>
            <a:chExt cx="2333148" cy="2112944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16C8B5D-87A7-40EF-9972-EAA1554895AC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>
              <a:off x="3775264" y="3379448"/>
              <a:ext cx="2292521" cy="21129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1722A6-CEB4-4C52-8DCC-21F79303F194}"/>
                </a:ext>
              </a:extLst>
            </p:cNvPr>
            <p:cNvSpPr txBox="1"/>
            <p:nvPr/>
          </p:nvSpPr>
          <p:spPr>
            <a:xfrm rot="19037421">
              <a:off x="3734637" y="4292117"/>
              <a:ext cx="1859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</a:t>
              </a:r>
              <a:r>
                <a:rPr lang="en-US" altLang="ko-KR" sz="1400" dirty="0" err="1">
                  <a:sym typeface="Wingdings" panose="05000000000000000000" pitchFamily="2" charset="2"/>
                </a:rPr>
                <a:t>response.output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A5FCE7-491B-468D-AD3F-38C9E1818BC7}"/>
                </a:ext>
              </a:extLst>
            </p:cNvPr>
            <p:cNvSpPr txBox="1"/>
            <p:nvPr/>
          </p:nvSpPr>
          <p:spPr>
            <a:xfrm rot="19037421">
              <a:off x="4310293" y="4254842"/>
              <a:ext cx="159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ym typeface="Wingdings" panose="05000000000000000000" pitchFamily="2" charset="2"/>
                </a:rPr>
                <a:t>payload.input</a:t>
              </a:r>
              <a:r>
                <a:rPr lang="en-US" altLang="ko-KR" sz="1400" dirty="0">
                  <a:sym typeface="Wingdings" panose="05000000000000000000" pitchFamily="2" charset="2"/>
                </a:rPr>
                <a:t> </a:t>
              </a:r>
              <a:endParaRPr lang="ko-KR" altLang="en-US" sz="14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28BBEA-CB44-4388-ADAF-B6EABD1229AE}"/>
              </a:ext>
            </a:extLst>
          </p:cNvPr>
          <p:cNvGrpSpPr/>
          <p:nvPr/>
        </p:nvGrpSpPr>
        <p:grpSpPr>
          <a:xfrm>
            <a:off x="7455502" y="1543217"/>
            <a:ext cx="2373110" cy="1836231"/>
            <a:chOff x="7455502" y="1543217"/>
            <a:chExt cx="2373110" cy="1836231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4534E3-3C02-4F3F-A767-5369C01440A4}"/>
                </a:ext>
              </a:extLst>
            </p:cNvPr>
            <p:cNvCxnSpPr>
              <a:stCxn id="13" idx="6"/>
              <a:endCxn id="47" idx="2"/>
            </p:cNvCxnSpPr>
            <p:nvPr/>
          </p:nvCxnSpPr>
          <p:spPr>
            <a:xfrm flipV="1">
              <a:off x="7455502" y="1543217"/>
              <a:ext cx="2373110" cy="1836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BB08CA-FF21-48E5-BD0B-C2210095A0D9}"/>
                </a:ext>
              </a:extLst>
            </p:cNvPr>
            <p:cNvSpPr txBox="1"/>
            <p:nvPr/>
          </p:nvSpPr>
          <p:spPr>
            <a:xfrm rot="19343986">
              <a:off x="7861312" y="2044258"/>
              <a:ext cx="1806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context*** 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BE7F20-AF50-4120-AE69-AEC67FA0DB03}"/>
                </a:ext>
              </a:extLst>
            </p:cNvPr>
            <p:cNvSpPr txBox="1"/>
            <p:nvPr/>
          </p:nvSpPr>
          <p:spPr>
            <a:xfrm rot="19351733">
              <a:off x="7863805" y="2434370"/>
              <a:ext cx="1621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ym typeface="Wingdings" panose="05000000000000000000" pitchFamily="2" charset="2"/>
                </a:rPr>
                <a:t> context****</a:t>
              </a:r>
              <a:endParaRPr lang="ko-KR" altLang="en-US" sz="1400" dirty="0"/>
            </a:p>
          </p:txBody>
        </p: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77DCCDE-146D-47C6-AC94-E294743AE549}"/>
              </a:ext>
            </a:extLst>
          </p:cNvPr>
          <p:cNvCxnSpPr>
            <a:cxnSpLocks/>
          </p:cNvCxnSpPr>
          <p:nvPr/>
        </p:nvCxnSpPr>
        <p:spPr>
          <a:xfrm flipH="1">
            <a:off x="9564676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CD18869-14D5-4857-8295-D5E9846BD4FE}"/>
              </a:ext>
            </a:extLst>
          </p:cNvPr>
          <p:cNvCxnSpPr>
            <a:cxnSpLocks/>
          </p:cNvCxnSpPr>
          <p:nvPr/>
        </p:nvCxnSpPr>
        <p:spPr>
          <a:xfrm flipH="1">
            <a:off x="3949283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1F5216-4E12-4422-8E1E-1C6E0F9A7283}"/>
              </a:ext>
            </a:extLst>
          </p:cNvPr>
          <p:cNvCxnSpPr>
            <a:cxnSpLocks/>
          </p:cNvCxnSpPr>
          <p:nvPr/>
        </p:nvCxnSpPr>
        <p:spPr>
          <a:xfrm flipH="1">
            <a:off x="2161281" y="198286"/>
            <a:ext cx="8" cy="65191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8198B6-7489-4A30-A2EB-A0FE4673108C}"/>
              </a:ext>
            </a:extLst>
          </p:cNvPr>
          <p:cNvSpPr/>
          <p:nvPr/>
        </p:nvSpPr>
        <p:spPr>
          <a:xfrm>
            <a:off x="9784386" y="387992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D83A36-754B-498A-9CA3-900850309DAF}"/>
              </a:ext>
            </a:extLst>
          </p:cNvPr>
          <p:cNvSpPr/>
          <p:nvPr/>
        </p:nvSpPr>
        <p:spPr>
          <a:xfrm>
            <a:off x="2342838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Interface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5D76DB-0283-4181-A921-BE8DA3C8EB09}"/>
              </a:ext>
            </a:extLst>
          </p:cNvPr>
          <p:cNvSpPr/>
          <p:nvPr/>
        </p:nvSpPr>
        <p:spPr>
          <a:xfrm>
            <a:off x="557846" y="387991"/>
            <a:ext cx="1424895" cy="324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BE455F-0A28-4A2B-BEC2-F4BFDD8379E3}"/>
              </a:ext>
            </a:extLst>
          </p:cNvPr>
          <p:cNvSpPr/>
          <p:nvPr/>
        </p:nvSpPr>
        <p:spPr>
          <a:xfrm>
            <a:off x="4246440" y="1057194"/>
            <a:ext cx="2446583" cy="93809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* response: output, context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** payload: input, context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 </a:t>
            </a:r>
            <a:r>
              <a:rPr lang="en-US" altLang="ko-KR" sz="1400" dirty="0">
                <a:solidFill>
                  <a:schemeClr val="tx1"/>
                </a:solidFill>
              </a:rPr>
              <a:t>context: command, data</a:t>
            </a:r>
          </a:p>
          <a:p>
            <a:r>
              <a:rPr lang="en-US" altLang="ko-KR" sz="1400" dirty="0">
                <a:solidFill>
                  <a:schemeClr val="tx1"/>
                </a:solidFill>
                <a:ea typeface="HY견고딕" panose="02030600000101010101" pitchFamily="18" charset="-127"/>
                <a:sym typeface="Wingdings" panose="05000000000000000000" pitchFamily="2" charset="2"/>
              </a:rPr>
              <a:t>**** </a:t>
            </a:r>
            <a:r>
              <a:rPr lang="en-US" altLang="ko-KR" sz="1400" dirty="0">
                <a:solidFill>
                  <a:schemeClr val="tx1"/>
                </a:solidFill>
              </a:rPr>
              <a:t>context: data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04572D-EEED-4075-9A30-7B9CE2120D6B}"/>
              </a:ext>
            </a:extLst>
          </p:cNvPr>
          <p:cNvSpPr/>
          <p:nvPr/>
        </p:nvSpPr>
        <p:spPr>
          <a:xfrm>
            <a:off x="5358137" y="383000"/>
            <a:ext cx="2899886" cy="329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61F4-4525-49D6-A506-0BB4A3C6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4" name="Picture 6" descr="ibm watson conversation에 대한 이미지 검색결과">
            <a:extLst>
              <a:ext uri="{FF2B5EF4-FFF2-40B4-BE49-F238E27FC236}">
                <a16:creationId xmlns:a16="http://schemas.microsoft.com/office/drawing/2014/main" id="{2D037A29-2063-49F1-9C70-C402214A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3639A1-83FF-4A2F-BC53-5F93CD6E7E8C}"/>
              </a:ext>
            </a:extLst>
          </p:cNvPr>
          <p:cNvSpPr/>
          <p:nvPr/>
        </p:nvSpPr>
        <p:spPr>
          <a:xfrm>
            <a:off x="638175" y="2125086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# </a:t>
            </a:r>
            <a:r>
              <a:rPr lang="en-US" altLang="ko-KR" dirty="0" err="1"/>
              <a:t>ans_cal_time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ans_favor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ans_hate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ans_negative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ans_positive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convenience_store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hold_ingredient</a:t>
            </a:r>
            <a:endParaRPr lang="en-US" altLang="ko-KR" dirty="0"/>
          </a:p>
          <a:p>
            <a:r>
              <a:rPr lang="en-US" altLang="ko-KR" dirty="0"/>
              <a:t># list</a:t>
            </a:r>
          </a:p>
          <a:p>
            <a:r>
              <a:rPr lang="en-US" altLang="ko-KR" dirty="0"/>
              <a:t>#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which_recipes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which_save_foods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D65B1B-5470-4EB0-BE47-40188E138C6D}"/>
              </a:ext>
            </a:extLst>
          </p:cNvPr>
          <p:cNvSpPr/>
          <p:nvPr/>
        </p:nvSpPr>
        <p:spPr>
          <a:xfrm>
            <a:off x="4591046" y="2162680"/>
            <a:ext cx="3009908" cy="44090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@ </a:t>
            </a:r>
            <a:r>
              <a:rPr lang="ko-KR" altLang="en-US" dirty="0"/>
              <a:t>기피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목록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편의점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메뉴이름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배달음식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초기세팅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일반레시피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칼로리 시간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/>
              <a:t>가까운 편의점 보기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ko-KR" altLang="en-US" dirty="0" err="1"/>
              <a:t>편의점꿀팁레시피</a:t>
            </a:r>
            <a:endParaRPr lang="en-US" altLang="ko-KR" dirty="0"/>
          </a:p>
          <a:p>
            <a:r>
              <a:rPr lang="en-US" altLang="ko-KR" dirty="0"/>
              <a:t>@ </a:t>
            </a:r>
            <a:r>
              <a:rPr lang="en-US" altLang="ko-KR" dirty="0" err="1"/>
              <a:t>ingredinets</a:t>
            </a:r>
            <a:endParaRPr lang="en-US" altLang="ko-KR" dirty="0"/>
          </a:p>
          <a:p>
            <a:r>
              <a:rPr lang="en-US" altLang="ko-KR" dirty="0"/>
              <a:t>@ meat</a:t>
            </a:r>
          </a:p>
          <a:p>
            <a:r>
              <a:rPr lang="en-US" altLang="ko-KR" dirty="0"/>
              <a:t>@ </a:t>
            </a:r>
            <a:r>
              <a:rPr lang="en-US" altLang="ko-KR" dirty="0" err="1"/>
              <a:t>save_food</a:t>
            </a:r>
            <a:endParaRPr lang="en-US" altLang="ko-KR" dirty="0"/>
          </a:p>
          <a:p>
            <a:r>
              <a:rPr lang="en-US" altLang="ko-KR" dirty="0"/>
              <a:t>@ source</a:t>
            </a:r>
          </a:p>
          <a:p>
            <a:r>
              <a:rPr lang="en-US" altLang="ko-KR" dirty="0"/>
              <a:t>@ vegetables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7E30F-CD03-44C8-B065-E17C04D45B37}"/>
              </a:ext>
            </a:extLst>
          </p:cNvPr>
          <p:cNvSpPr/>
          <p:nvPr/>
        </p:nvSpPr>
        <p:spPr>
          <a:xfrm>
            <a:off x="8448668" y="2125085"/>
            <a:ext cx="3009908" cy="4409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$ </a:t>
            </a:r>
            <a:r>
              <a:rPr lang="en-US" altLang="ko-KR" dirty="0" err="1"/>
              <a:t>user_id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r>
              <a:rPr lang="en-US" altLang="ko-KR" dirty="0"/>
              <a:t>$ login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data.preference.allergy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data.preference.priority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data.preference.likes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data.preference.hates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data.preference.done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data.ingredients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data.menu_type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data.recipe_result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data.recom_menu_list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data.term_descript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data.user_id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data.id_exists</a:t>
            </a:r>
            <a:endParaRPr lang="en-US" altLang="ko-KR" dirty="0"/>
          </a:p>
          <a:p>
            <a:r>
              <a:rPr lang="en-US" altLang="ko-KR" dirty="0"/>
              <a:t>$ command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9B551-18A6-4560-A520-E8DE6ABDC3A7}"/>
              </a:ext>
            </a:extLst>
          </p:cNvPr>
          <p:cNvSpPr txBox="1"/>
          <p:nvPr/>
        </p:nvSpPr>
        <p:spPr>
          <a:xfrm>
            <a:off x="638175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# Intent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86471-A608-4E47-948E-F3C166812F87}"/>
              </a:ext>
            </a:extLst>
          </p:cNvPr>
          <p:cNvSpPr txBox="1"/>
          <p:nvPr/>
        </p:nvSpPr>
        <p:spPr>
          <a:xfrm>
            <a:off x="4543421" y="1479748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@ Entity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8308-6A85-4CF5-B87C-73A76B78E131}"/>
              </a:ext>
            </a:extLst>
          </p:cNvPr>
          <p:cNvSpPr txBox="1"/>
          <p:nvPr/>
        </p:nvSpPr>
        <p:spPr>
          <a:xfrm>
            <a:off x="8448667" y="1468947"/>
            <a:ext cx="30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sz="2400" dirty="0"/>
              <a:t>$ Context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30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F2CCA-104B-41AE-8F96-953E2E63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008A3-7C4B-4989-9D6A-C947666C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Command list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recommend_recipe</a:t>
            </a:r>
            <a:r>
              <a:rPr lang="en-US" altLang="ko-KR" dirty="0"/>
              <a:t> : </a:t>
            </a:r>
            <a:r>
              <a:rPr lang="ko-KR" altLang="en-US" dirty="0"/>
              <a:t>재료명으로 추천 메뉴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search_recipe</a:t>
            </a:r>
            <a:r>
              <a:rPr lang="en-US" altLang="ko-KR" dirty="0"/>
              <a:t> : </a:t>
            </a:r>
            <a:r>
              <a:rPr lang="ko-KR" altLang="en-US" dirty="0"/>
              <a:t>메뉴 이름으로 레시피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check_id</a:t>
            </a:r>
            <a:r>
              <a:rPr lang="en-US" altLang="ko-KR" dirty="0"/>
              <a:t> : </a:t>
            </a:r>
            <a:r>
              <a:rPr lang="ko-KR" altLang="en-US" dirty="0"/>
              <a:t>아이디 중복 확인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login :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본인 인증 절차 없음</a:t>
            </a:r>
            <a:r>
              <a:rPr lang="en-US" altLang="ko-KR" dirty="0"/>
              <a:t>). </a:t>
            </a:r>
            <a:r>
              <a:rPr lang="ko-KR" altLang="en-US" dirty="0"/>
              <a:t>저장된 정보 불러옴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user_settings</a:t>
            </a:r>
            <a:r>
              <a:rPr lang="en-US" altLang="ko-KR" dirty="0"/>
              <a:t> : </a:t>
            </a:r>
            <a:r>
              <a:rPr lang="ko-KR" altLang="en-US" dirty="0"/>
              <a:t>아이디에 따라 사용자 선호 정보 저장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search_term</a:t>
            </a:r>
            <a:r>
              <a:rPr lang="en-US" altLang="ko-KR" dirty="0"/>
              <a:t> : </a:t>
            </a:r>
            <a:r>
              <a:rPr lang="ko-KR" altLang="en-US" dirty="0"/>
              <a:t>용어 검색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recommend_breakfast</a:t>
            </a:r>
            <a:r>
              <a:rPr lang="en-US" altLang="ko-KR" dirty="0"/>
              <a:t> : </a:t>
            </a:r>
            <a:r>
              <a:rPr lang="ko-KR" altLang="en-US" dirty="0"/>
              <a:t>아침 메뉴 추천 </a:t>
            </a:r>
            <a:r>
              <a:rPr lang="en-US" altLang="ko-KR" dirty="0"/>
              <a:t>(</a:t>
            </a:r>
            <a:r>
              <a:rPr lang="ko-KR" altLang="en-US" dirty="0"/>
              <a:t>시간 </a:t>
            </a:r>
            <a:r>
              <a:rPr lang="ko-KR" altLang="en-US" dirty="0" err="1"/>
              <a:t>짧은순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recommend_lunch</a:t>
            </a:r>
            <a:r>
              <a:rPr lang="en-US" altLang="ko-KR" dirty="0"/>
              <a:t> : </a:t>
            </a:r>
            <a:r>
              <a:rPr lang="ko-KR" altLang="en-US" dirty="0"/>
              <a:t>점심 메뉴 추천 </a:t>
            </a:r>
            <a:r>
              <a:rPr lang="en-US" altLang="ko-KR" dirty="0"/>
              <a:t>(</a:t>
            </a:r>
            <a:r>
              <a:rPr lang="ko-KR" altLang="en-US" dirty="0"/>
              <a:t>고칼로리순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altLang="ko-KR" dirty="0" err="1"/>
              <a:t>recommend_dinner</a:t>
            </a:r>
            <a:r>
              <a:rPr lang="en-US" altLang="ko-KR" dirty="0"/>
              <a:t> : </a:t>
            </a:r>
            <a:r>
              <a:rPr lang="ko-KR" altLang="en-US" dirty="0"/>
              <a:t>저녁 메뉴 추천 </a:t>
            </a:r>
            <a:r>
              <a:rPr lang="en-US" altLang="ko-KR" dirty="0"/>
              <a:t>(</a:t>
            </a:r>
            <a:r>
              <a:rPr lang="ko-KR" altLang="en-US" dirty="0"/>
              <a:t>육류 위주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6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B7F73D-2475-4201-BDA6-AC0F8321B7D3}"/>
              </a:ext>
            </a:extLst>
          </p:cNvPr>
          <p:cNvSpPr txBox="1"/>
          <p:nvPr/>
        </p:nvSpPr>
        <p:spPr>
          <a:xfrm>
            <a:off x="561975" y="1468947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Dialog Flow ]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3133F8-A737-46DE-9BFF-71E6D5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43384"/>
            <a:ext cx="5734050" cy="1325563"/>
          </a:xfrm>
        </p:spPr>
        <p:txBody>
          <a:bodyPr/>
          <a:lstStyle/>
          <a:p>
            <a:r>
              <a:rPr lang="en-US" altLang="ko-KR" dirty="0"/>
              <a:t>Watson Conversation</a:t>
            </a:r>
            <a:endParaRPr lang="ko-KR" altLang="en-US" dirty="0"/>
          </a:p>
        </p:txBody>
      </p:sp>
      <p:pic>
        <p:nvPicPr>
          <p:cNvPr id="10" name="Picture 6" descr="ibm watson conversation에 대한 이미지 검색결과">
            <a:extLst>
              <a:ext uri="{FF2B5EF4-FFF2-40B4-BE49-F238E27FC236}">
                <a16:creationId xmlns:a16="http://schemas.microsoft.com/office/drawing/2014/main" id="{15D0A9EC-5EFD-45B1-945F-A3F6112F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48024"/>
            <a:ext cx="1333500" cy="13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171701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Table ]</a:t>
            </a:r>
            <a:endParaRPr lang="ko-KR" altLang="en-US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60B0EF-92EB-438B-851B-A4321C97C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6273"/>
              </p:ext>
            </p:extLst>
          </p:nvPr>
        </p:nvGraphicFramePr>
        <p:xfrm>
          <a:off x="544288" y="3121588"/>
          <a:ext cx="5237388" cy="28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738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44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2362632">
                <a:tc>
                  <a:txBody>
                    <a:bodyPr/>
                    <a:lstStyle/>
                    <a:p>
                      <a:r>
                        <a:rPr lang="en-US" altLang="ko-KR" dirty="0"/>
                        <a:t>`Id` INT NOT NULL AUTO_INCREMENT(PK)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`Menu` VARCHAR(50) NOT NULL</a:t>
                      </a:r>
                    </a:p>
                    <a:p>
                      <a:r>
                        <a:rPr lang="en-US" altLang="ko-KR" dirty="0"/>
                        <a:t>`Image` TEXT</a:t>
                      </a:r>
                    </a:p>
                    <a:p>
                      <a:r>
                        <a:rPr lang="en-US" altLang="ko-KR" dirty="0"/>
                        <a:t>`Ingredient` TEXT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` TEXT NOT NULL</a:t>
                      </a:r>
                    </a:p>
                    <a:p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` INT NOT NULL</a:t>
                      </a:r>
                    </a:p>
                    <a:p>
                      <a:r>
                        <a:rPr lang="en-US" altLang="ko-KR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F340-F121-4CF5-B785-8572F415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3293"/>
              </p:ext>
            </p:extLst>
          </p:nvPr>
        </p:nvGraphicFramePr>
        <p:xfrm>
          <a:off x="6294074" y="2456815"/>
          <a:ext cx="5353639" cy="2127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639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3905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users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53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</a:t>
                      </a: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` VARCHAR(50) NOT NULL PRIMARY KEY</a:t>
                      </a:r>
                    </a:p>
                    <a:p>
                      <a:pPr latinLnBrk="1"/>
                      <a:r>
                        <a:rPr lang="en-US" altLang="ko-KR" dirty="0"/>
                        <a:t>`Allergy` VARCHAR(30)</a:t>
                      </a:r>
                    </a:p>
                    <a:p>
                      <a:pPr latinLnBrk="1"/>
                      <a:r>
                        <a:rPr lang="en-US" altLang="ko-KR" dirty="0"/>
                        <a:t>`priority` VARCHAR(1) : T or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</a:t>
                      </a:r>
                    </a:p>
                    <a:p>
                      <a:pPr latinLnBrk="1"/>
                      <a:r>
                        <a:rPr lang="en-US" altLang="ko-KR" dirty="0"/>
                        <a:t>`likes` VARCHAR(30)</a:t>
                      </a:r>
                    </a:p>
                    <a:p>
                      <a:pPr latinLnBrk="1"/>
                      <a:r>
                        <a:rPr lang="en-US" altLang="ko-KR" dirty="0"/>
                        <a:t>`Hates` VARCHAR(30)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71109-2C2A-4C09-80A2-10C766EC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77543"/>
              </p:ext>
            </p:extLst>
          </p:nvPr>
        </p:nvGraphicFramePr>
        <p:xfrm>
          <a:off x="6294074" y="4895735"/>
          <a:ext cx="53631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163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`title` char(56) NOT NULL PRIMARY KEY</a:t>
                      </a: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`descript`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85ECF-DE23-41A2-A9E5-2B149D9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90698" cy="1325563"/>
          </a:xfrm>
        </p:spPr>
        <p:txBody>
          <a:bodyPr/>
          <a:lstStyle/>
          <a:p>
            <a:r>
              <a:rPr lang="en-US" altLang="ko-KR" dirty="0"/>
              <a:t>Clear DB</a:t>
            </a:r>
            <a:endParaRPr lang="ko-KR" altLang="en-US" dirty="0"/>
          </a:p>
        </p:txBody>
      </p:sp>
      <p:pic>
        <p:nvPicPr>
          <p:cNvPr id="5" name="Picture 10" descr="ClearDB Managed MySQL Database">
            <a:extLst>
              <a:ext uri="{FF2B5EF4-FFF2-40B4-BE49-F238E27FC236}">
                <a16:creationId xmlns:a16="http://schemas.microsoft.com/office/drawing/2014/main" id="{7939E0B6-12E2-4D65-A467-30B18A0F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98" y="599280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25A7B-7EEF-401B-83C8-80EC67F589F3}"/>
              </a:ext>
            </a:extLst>
          </p:cNvPr>
          <p:cNvSpPr txBox="1"/>
          <p:nvPr/>
        </p:nvSpPr>
        <p:spPr>
          <a:xfrm>
            <a:off x="544287" y="2002015"/>
            <a:ext cx="5237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 View ]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1CF949-134E-488D-8E4C-43F5F74941F8}"/>
              </a:ext>
            </a:extLst>
          </p:cNvPr>
          <p:cNvSpPr/>
          <p:nvPr/>
        </p:nvSpPr>
        <p:spPr>
          <a:xfrm>
            <a:off x="6209723" y="1193234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[normal]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=1;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29C24-21F0-4981-880D-7F17369BE24B}"/>
              </a:ext>
            </a:extLst>
          </p:cNvPr>
          <p:cNvSpPr/>
          <p:nvPr/>
        </p:nvSpPr>
        <p:spPr>
          <a:xfrm>
            <a:off x="6209723" y="3090862"/>
            <a:ext cx="5372099" cy="1647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[delivery]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=2;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F13BE-B297-4C31-A0DE-79E0384AA185}"/>
              </a:ext>
            </a:extLst>
          </p:cNvPr>
          <p:cNvSpPr/>
          <p:nvPr/>
        </p:nvSpPr>
        <p:spPr>
          <a:xfrm>
            <a:off x="6234915" y="4996997"/>
            <a:ext cx="5345953" cy="1480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[store24]</a:t>
            </a:r>
          </a:p>
          <a:p>
            <a:r>
              <a:rPr lang="en-US" altLang="ko-KR" dirty="0"/>
              <a:t>SELECT Id, </a:t>
            </a:r>
            <a:r>
              <a:rPr lang="en-US" altLang="ko-KR" dirty="0" err="1"/>
              <a:t>menu_type</a:t>
            </a:r>
            <a:r>
              <a:rPr lang="en-US" altLang="ko-KR" dirty="0"/>
              <a:t>, image, ingredient, </a:t>
            </a:r>
            <a:r>
              <a:rPr lang="en-US" altLang="ko-KR" dirty="0" err="1"/>
              <a:t>cooking_step</a:t>
            </a:r>
            <a:r>
              <a:rPr lang="en-US" altLang="ko-KR" dirty="0"/>
              <a:t>, </a:t>
            </a:r>
            <a:r>
              <a:rPr lang="en-US" altLang="ko-KR" dirty="0" err="1"/>
              <a:t>cooking_time</a:t>
            </a:r>
            <a:r>
              <a:rPr lang="en-US" altLang="ko-KR" dirty="0"/>
              <a:t>, calorie FROM recipes WHERE </a:t>
            </a:r>
            <a:r>
              <a:rPr lang="en-US" altLang="ko-KR" dirty="0" err="1"/>
              <a:t>menu_type</a:t>
            </a:r>
            <a:r>
              <a:rPr lang="en-US" altLang="ko-KR" dirty="0"/>
              <a:t>=3;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FF61971-B66D-48A1-AF0E-B67EC2976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07180"/>
              </p:ext>
            </p:extLst>
          </p:nvPr>
        </p:nvGraphicFramePr>
        <p:xfrm>
          <a:off x="6201103" y="1199262"/>
          <a:ext cx="5389337" cy="186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337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403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normal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1292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normal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=1;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0EECC6-F04B-40B7-93C1-AED09A5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12734"/>
              </p:ext>
            </p:extLst>
          </p:nvPr>
        </p:nvGraphicFramePr>
        <p:xfrm>
          <a:off x="6201103" y="3082354"/>
          <a:ext cx="5398862" cy="185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862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393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delivery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1262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delivery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=2;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01189C4-CDA0-4748-B356-8591FF8B9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1528"/>
              </p:ext>
            </p:extLst>
          </p:nvPr>
        </p:nvGraphicFramePr>
        <p:xfrm>
          <a:off x="6234915" y="4996997"/>
          <a:ext cx="539024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242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store24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store24 as SELECT Id, menu,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, image, ingredient, </a:t>
                      </a:r>
                      <a:r>
                        <a:rPr lang="en-US" altLang="ko-KR" dirty="0" err="1"/>
                        <a:t>cooking_step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, calorie FROM recipes WHERE </a:t>
                      </a:r>
                      <a:r>
                        <a:rPr lang="en-US" altLang="ko-KR" dirty="0" err="1"/>
                        <a:t>menu_type</a:t>
                      </a:r>
                      <a:r>
                        <a:rPr lang="en-US" altLang="ko-KR" dirty="0"/>
                        <a:t>=3;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C0E1500-5A74-49DD-9BF7-B306ED88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3827"/>
              </p:ext>
            </p:extLst>
          </p:nvPr>
        </p:nvGraphicFramePr>
        <p:xfrm>
          <a:off x="486003" y="2859556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Breakfast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breakfast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ASC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C23161-80CD-45AB-8AB8-6F59ACC5E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58323"/>
              </p:ext>
            </p:extLst>
          </p:nvPr>
        </p:nvGraphicFramePr>
        <p:xfrm>
          <a:off x="486003" y="4179311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Lunch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VIEW lunch AS SELECT * FROM normal ORDER BY </a:t>
                      </a:r>
                      <a:r>
                        <a:rPr lang="en-US" altLang="ko-KR" dirty="0" err="1"/>
                        <a:t>cooking_time</a:t>
                      </a:r>
                      <a:r>
                        <a:rPr lang="en-US" altLang="ko-KR" dirty="0"/>
                        <a:t> DESC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81AC42-7C05-4CEE-B950-F2BE8A7C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0471"/>
              </p:ext>
            </p:extLst>
          </p:nvPr>
        </p:nvGraphicFramePr>
        <p:xfrm>
          <a:off x="486003" y="5536774"/>
          <a:ext cx="51700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080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 VIEW dinner SELECT * FROM normal WHERE ingredient LIKE ‘%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%’ LIMIT 5;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21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D8E9F1-50D5-479B-8A12-14D1424A1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3915"/>
              </p:ext>
            </p:extLst>
          </p:nvPr>
        </p:nvGraphicFramePr>
        <p:xfrm>
          <a:off x="1027550" y="612094"/>
          <a:ext cx="428919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(a) recipes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588746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`Id`: INT NOT NULL AUTO_INCREMENT(PK)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`Menu`: VARCHAR(50) NOT NULL</a:t>
                      </a:r>
                    </a:p>
                    <a:p>
                      <a:r>
                        <a:rPr lang="en-US" altLang="ko-KR" sz="1400" dirty="0"/>
                        <a:t>`Image`: TEXT</a:t>
                      </a:r>
                    </a:p>
                    <a:p>
                      <a:r>
                        <a:rPr lang="en-US" altLang="ko-KR" sz="1400" dirty="0"/>
                        <a:t>`Ingredient`: TEXT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`: TEXT NOT NULL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`: INT NOT NULL</a:t>
                      </a:r>
                    </a:p>
                    <a:p>
                      <a:r>
                        <a:rPr lang="en-US" altLang="ko-KR" sz="1400" dirty="0"/>
                        <a:t>`Calorie`: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EAD1D8-4811-4287-81C5-17731CCFA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25481"/>
              </p:ext>
            </p:extLst>
          </p:nvPr>
        </p:nvGraphicFramePr>
        <p:xfrm>
          <a:off x="1027550" y="2863804"/>
          <a:ext cx="428919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649459055"/>
                    </a:ext>
                  </a:extLst>
                </a:gridCol>
              </a:tblGrid>
              <a:tr h="22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(b) user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1794"/>
                  </a:ext>
                </a:extLst>
              </a:tr>
              <a:tr h="1003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user_id</a:t>
                      </a:r>
                      <a:r>
                        <a:rPr lang="en-US" altLang="ko-KR" sz="1400" dirty="0"/>
                        <a:t>`: VARCHAR(50) NOT NULL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`Allergy`: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`priority`: VARCHAR(1) </a:t>
                      </a:r>
                    </a:p>
                    <a:p>
                      <a:pPr latinLnBrk="1"/>
                      <a:r>
                        <a:rPr lang="en-US" altLang="ko-KR" sz="1400" dirty="0"/>
                        <a:t>`likes`: VARCHAR(30)</a:t>
                      </a:r>
                    </a:p>
                    <a:p>
                      <a:pPr latinLnBrk="1"/>
                      <a:r>
                        <a:rPr lang="en-US" altLang="ko-KR" sz="1400" dirty="0"/>
                        <a:t>`Hates`: 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456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0AF0A4-E6F1-4515-99A8-B0F5F1D0A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87619"/>
              </p:ext>
            </p:extLst>
          </p:nvPr>
        </p:nvGraphicFramePr>
        <p:xfrm>
          <a:off x="1027550" y="4475434"/>
          <a:ext cx="4289198" cy="82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9198">
                  <a:extLst>
                    <a:ext uri="{9D8B030D-6E8A-4147-A177-3AD203B41FA5}">
                      <a16:colId xmlns:a16="http://schemas.microsoft.com/office/drawing/2014/main" val="3698952822"/>
                    </a:ext>
                  </a:extLst>
                </a:gridCol>
              </a:tblGrid>
              <a:tr h="281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(c) </a:t>
                      </a:r>
                      <a:r>
                        <a:rPr lang="en-US" altLang="ko-KR" sz="1400" dirty="0" err="1"/>
                        <a:t>erm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639"/>
                  </a:ext>
                </a:extLst>
              </a:tr>
              <a:tr h="4784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`title`: CHAR(56) NOT NULL PRIMARY KEY</a:t>
                      </a:r>
                    </a:p>
                    <a:p>
                      <a:pPr latinLnBrk="1"/>
                      <a:r>
                        <a:rPr lang="en-US" altLang="ko-KR" sz="1400" kern="1200" dirty="0">
                          <a:effectLst/>
                        </a:rPr>
                        <a:t>`descript`: TEXT NOT NULL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485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DCE2DC-9EE2-4E58-A7F8-94CFB8CA9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95114"/>
              </p:ext>
            </p:extLst>
          </p:nvPr>
        </p:nvGraphicFramePr>
        <p:xfrm>
          <a:off x="5945379" y="612094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06950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(d) normal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29422"/>
                  </a:ext>
                </a:extLst>
              </a:tr>
              <a:tr h="4795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1448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BB967C-1293-419B-A692-D3FA236B5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23542"/>
              </p:ext>
            </p:extLst>
          </p:nvPr>
        </p:nvGraphicFramePr>
        <p:xfrm>
          <a:off x="5945379" y="167940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945568529"/>
                    </a:ext>
                  </a:extLst>
                </a:gridCol>
              </a:tblGrid>
              <a:tr h="24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(e) delivery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56519"/>
                  </a:ext>
                </a:extLst>
              </a:tr>
              <a:tr h="590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294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2CB62B-BA55-4FE2-8CCE-274D087D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6745"/>
              </p:ext>
            </p:extLst>
          </p:nvPr>
        </p:nvGraphicFramePr>
        <p:xfrm>
          <a:off x="5945379" y="2752378"/>
          <a:ext cx="4436763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641854013"/>
                    </a:ext>
                  </a:extLst>
                </a:gridCol>
              </a:tblGrid>
              <a:tr h="260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(f) store24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27179"/>
                  </a:ext>
                </a:extLst>
              </a:tr>
              <a:tr h="5369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SELECT Id,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, image, ingredient, </a:t>
                      </a:r>
                      <a:r>
                        <a:rPr lang="en-US" altLang="ko-KR" sz="1400" dirty="0" err="1"/>
                        <a:t>cooking_step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, calorie FROM recipes WHERE </a:t>
                      </a:r>
                      <a:r>
                        <a:rPr lang="en-US" altLang="ko-KR" sz="1400" dirty="0" err="1"/>
                        <a:t>menu_type</a:t>
                      </a:r>
                      <a:r>
                        <a:rPr lang="en-US" altLang="ko-KR" sz="1400" dirty="0"/>
                        <a:t>=3;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5589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04A5BC-40D8-4C5A-8BB6-2C41C4D2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83615"/>
              </p:ext>
            </p:extLst>
          </p:nvPr>
        </p:nvGraphicFramePr>
        <p:xfrm>
          <a:off x="5945379" y="3998184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399167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(g) Breakfast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breakfast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ASC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96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CE3587B-3F29-4E9A-A30B-3F58440A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8481"/>
              </p:ext>
            </p:extLst>
          </p:nvPr>
        </p:nvGraphicFramePr>
        <p:xfrm>
          <a:off x="5945379" y="4934403"/>
          <a:ext cx="4436763" cy="845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1874376220"/>
                    </a:ext>
                  </a:extLst>
                </a:gridCol>
              </a:tblGrid>
              <a:tr h="326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(h) Lunch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CREATE VIEW lunch AS SELECT * FROM normal ORDER BY </a:t>
                      </a:r>
                      <a:r>
                        <a:rPr lang="en-US" altLang="ko-KR" sz="1400" dirty="0" err="1"/>
                        <a:t>cooking_time</a:t>
                      </a:r>
                      <a:r>
                        <a:rPr lang="en-US" altLang="ko-KR" sz="1400" dirty="0"/>
                        <a:t> DESC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7095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02A6DE-5D89-43AC-8E96-D4A7A127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270"/>
              </p:ext>
            </p:extLst>
          </p:nvPr>
        </p:nvGraphicFramePr>
        <p:xfrm>
          <a:off x="5945379" y="5839362"/>
          <a:ext cx="4436763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6763">
                  <a:extLst>
                    <a:ext uri="{9D8B030D-6E8A-4147-A177-3AD203B41FA5}">
                      <a16:colId xmlns:a16="http://schemas.microsoft.com/office/drawing/2014/main" val="253197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</a:t>
                      </a:r>
                      <a:r>
                        <a:rPr lang="en-US" altLang="ko-KR" sz="1400" dirty="0"/>
                        <a:t>) Dinner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9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CREATE VIEW dinner SELECT * FROM normal WHERE ingredient LIKE ‘%</a:t>
                      </a:r>
                      <a:r>
                        <a:rPr lang="ko-KR" altLang="en-US" sz="1400" dirty="0"/>
                        <a:t>고기</a:t>
                      </a:r>
                      <a:r>
                        <a:rPr lang="en-US" altLang="ko-KR" sz="1400" dirty="0"/>
                        <a:t>%’ LIMIT 5;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71930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949EFC-D836-4933-BEE9-462CF39F240E}"/>
              </a:ext>
            </a:extLst>
          </p:cNvPr>
          <p:cNvCxnSpPr>
            <a:cxnSpLocks/>
          </p:cNvCxnSpPr>
          <p:nvPr/>
        </p:nvCxnSpPr>
        <p:spPr>
          <a:xfrm>
            <a:off x="5631063" y="60076"/>
            <a:ext cx="0" cy="66889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394649-9700-42AC-A54A-A24694BD0635}"/>
              </a:ext>
            </a:extLst>
          </p:cNvPr>
          <p:cNvSpPr/>
          <p:nvPr/>
        </p:nvSpPr>
        <p:spPr>
          <a:xfrm>
            <a:off x="2479298" y="60076"/>
            <a:ext cx="1234866" cy="40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Tables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847E0C-AA54-4394-8413-678EE44E6AB9}"/>
              </a:ext>
            </a:extLst>
          </p:cNvPr>
          <p:cNvSpPr/>
          <p:nvPr/>
        </p:nvSpPr>
        <p:spPr>
          <a:xfrm>
            <a:off x="7390625" y="60076"/>
            <a:ext cx="1239744" cy="40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C5C7F0F-1DA9-4908-A229-48C7FADFC56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316748" y="1130254"/>
            <a:ext cx="628631" cy="533400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876C150-4ED5-4E2A-96DE-B85F0345E7B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16748" y="1657760"/>
            <a:ext cx="628631" cy="539808"/>
          </a:xfrm>
          <a:prstGeom prst="bentConnector3">
            <a:avLst>
              <a:gd name="adj1" fmla="val 69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24099C1-C9FE-41BD-8D33-6221F7E897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316748" y="1663654"/>
            <a:ext cx="628631" cy="1606884"/>
          </a:xfrm>
          <a:prstGeom prst="bentConnector3">
            <a:avLst>
              <a:gd name="adj1" fmla="val 67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4F5A1E8-1B3B-47BA-8F08-56707208519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16748" y="1663654"/>
            <a:ext cx="628631" cy="2779030"/>
          </a:xfrm>
          <a:prstGeom prst="bentConnector3">
            <a:avLst>
              <a:gd name="adj1" fmla="val 679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11C53DD-20DE-4832-8E29-F3575AFB7B9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316748" y="1663654"/>
            <a:ext cx="628631" cy="3693252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1C7F8AB-0340-426B-B6C0-B31927861AA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316748" y="1663654"/>
            <a:ext cx="628631" cy="4620208"/>
          </a:xfrm>
          <a:prstGeom prst="bent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8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2F06-2A6A-4541-AE3B-00C1830C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[Latest version DB]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AD9376-FEF1-4299-B3E3-0D7C12370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917091"/>
              </p:ext>
            </p:extLst>
          </p:nvPr>
        </p:nvGraphicFramePr>
        <p:xfrm>
          <a:off x="487731" y="2273179"/>
          <a:ext cx="4504563" cy="2242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63">
                  <a:extLst>
                    <a:ext uri="{9D8B030D-6E8A-4147-A177-3AD203B41FA5}">
                      <a16:colId xmlns:a16="http://schemas.microsoft.com/office/drawing/2014/main" val="3529762494"/>
                    </a:ext>
                  </a:extLst>
                </a:gridCol>
              </a:tblGrid>
              <a:tr h="35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25873"/>
                  </a:ext>
                </a:extLst>
              </a:tr>
              <a:tr h="1885679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type_id</a:t>
                      </a:r>
                      <a:r>
                        <a:rPr lang="en-US" altLang="ko-KR" sz="1400" dirty="0"/>
                        <a:t>` INT NOT NULL</a:t>
                      </a:r>
                    </a:p>
                    <a:p>
                      <a:r>
                        <a:rPr lang="en-US" altLang="ko-KR" sz="1400" dirty="0"/>
                        <a:t>`menu` VARCHAR(30) NOT NULL</a:t>
                      </a:r>
                    </a:p>
                    <a:p>
                      <a:r>
                        <a:rPr lang="en-US" altLang="ko-KR" sz="1400" dirty="0"/>
                        <a:t>`image` TEXT</a:t>
                      </a:r>
                    </a:p>
                    <a:p>
                      <a:r>
                        <a:rPr lang="en-US" altLang="ko-KR" sz="1400" dirty="0"/>
                        <a:t>`steps` TEXT NOT NULL</a:t>
                      </a:r>
                    </a:p>
                    <a:p>
                      <a:r>
                        <a:rPr lang="en-US" altLang="ko-KR" sz="1400" dirty="0"/>
                        <a:t>`time` INT NOT NULL</a:t>
                      </a:r>
                    </a:p>
                    <a:p>
                      <a:r>
                        <a:rPr lang="en-US" altLang="ko-KR" sz="1400" dirty="0"/>
                        <a:t>`calorie` FLOAT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49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9275B0-F3F6-400E-9F97-1A4AB9B2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17936"/>
              </p:ext>
            </p:extLst>
          </p:nvPr>
        </p:nvGraphicFramePr>
        <p:xfrm>
          <a:off x="7183227" y="4311403"/>
          <a:ext cx="4626466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466">
                  <a:extLst>
                    <a:ext uri="{9D8B030D-6E8A-4147-A177-3AD203B41FA5}">
                      <a16:colId xmlns:a16="http://schemas.microsoft.com/office/drawing/2014/main" val="265755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recipe+ingredient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17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ingredient_id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</a:t>
                      </a:r>
                      <a:r>
                        <a:rPr lang="en-US" altLang="ko-KR" sz="1400" dirty="0" err="1"/>
                        <a:t>recipe_id</a:t>
                      </a:r>
                      <a:r>
                        <a:rPr lang="en-US" altLang="ko-KR" sz="1400" dirty="0"/>
                        <a:t>` INT FOREIGN KEY</a:t>
                      </a:r>
                    </a:p>
                    <a:p>
                      <a:pPr latinLnBrk="1"/>
                      <a:r>
                        <a:rPr lang="en-US" altLang="ko-KR" sz="1400" dirty="0"/>
                        <a:t>`amount`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90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01652-11E7-4123-AD5B-8E8250E8AF81}"/>
              </a:ext>
            </a:extLst>
          </p:cNvPr>
          <p:cNvSpPr txBox="1"/>
          <p:nvPr/>
        </p:nvSpPr>
        <p:spPr>
          <a:xfrm>
            <a:off x="487731" y="4515442"/>
            <a:ext cx="44613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`recipe`(`Id`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type_id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 NOT NULL, `menu` VARCHAR(30) NOT NULL, `Image` TEXT, `steps` TEXT NOT NULL, `time` INT NOT NULL, `calorie` FLOAT NOT NULL)</a:t>
            </a:r>
            <a:endParaRPr lang="ko-KR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9020-19A8-4D80-A7D9-D3CED959A6F9}"/>
              </a:ext>
            </a:extLst>
          </p:cNvPr>
          <p:cNvSpPr txBox="1"/>
          <p:nvPr/>
        </p:nvSpPr>
        <p:spPr>
          <a:xfrm>
            <a:off x="7154948" y="3162179"/>
            <a:ext cx="4673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CREATE TABLE `ingredient`(`id` INT NOT NULL AUTO_INCREMENT PRIMARY KEY, `name` VARCHAR(30))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176A60-A501-411A-8B6A-E75A24140989}"/>
              </a:ext>
            </a:extLst>
          </p:cNvPr>
          <p:cNvCxnSpPr/>
          <p:nvPr/>
        </p:nvCxnSpPr>
        <p:spPr>
          <a:xfrm>
            <a:off x="4949077" y="3469067"/>
            <a:ext cx="2253005" cy="1668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1F927B0-B1C7-49F1-AB0F-96778A03992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6057439" y="3843468"/>
            <a:ext cx="2251583" cy="6"/>
          </a:xfrm>
          <a:prstGeom prst="bentConnector4">
            <a:avLst>
              <a:gd name="adj1" fmla="val 2734"/>
              <a:gd name="adj2" fmla="val 381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2F371C-EFC1-4B8B-8552-FBA656A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01728"/>
              </p:ext>
            </p:extLst>
          </p:nvPr>
        </p:nvGraphicFramePr>
        <p:xfrm>
          <a:off x="7164374" y="2273179"/>
          <a:ext cx="466417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4173">
                  <a:extLst>
                    <a:ext uri="{9D8B030D-6E8A-4147-A177-3AD203B41FA5}">
                      <a16:colId xmlns:a16="http://schemas.microsoft.com/office/drawing/2014/main" val="30825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ingredient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8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`Id` INT NOT NULL AUTO_INCREMENT PRIMARY KEY</a:t>
                      </a:r>
                    </a:p>
                    <a:p>
                      <a:pPr latinLnBrk="1"/>
                      <a:r>
                        <a:rPr lang="en-US" altLang="ko-KR" sz="1400" dirty="0"/>
                        <a:t>`name` VARCHAR(30)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5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5296D2-F542-40F4-B1F2-D077A615251E}"/>
              </a:ext>
            </a:extLst>
          </p:cNvPr>
          <p:cNvSpPr txBox="1"/>
          <p:nvPr/>
        </p:nvSpPr>
        <p:spPr>
          <a:xfrm>
            <a:off x="7202079" y="5626444"/>
            <a:ext cx="462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CREATE TABLE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recipe+ingredient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(`id` INT NOT NULL AUTO_INCREMENT PRIMARY KEY,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`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` INT,  `amount` FLOAT,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ingredient_id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ingredient(id), FOREIGN KEY (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</a:rPr>
              <a:t>recipe_id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 REFERENCES recipe(id) 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1496</Words>
  <Application>Microsoft Office PowerPoint</Application>
  <PresentationFormat>와이드스크린</PresentationFormat>
  <Paragraphs>219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Watson Conversation</vt:lpstr>
      <vt:lpstr>PowerPoint 프레젠테이션</vt:lpstr>
      <vt:lpstr>Watson Conversation</vt:lpstr>
      <vt:lpstr>Clear DB</vt:lpstr>
      <vt:lpstr>Clear DB</vt:lpstr>
      <vt:lpstr>PowerPoint 프레젠테이션</vt:lpstr>
      <vt:lpstr>[Latest version DB]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102</cp:revision>
  <dcterms:created xsi:type="dcterms:W3CDTF">2018-02-28T03:49:20Z</dcterms:created>
  <dcterms:modified xsi:type="dcterms:W3CDTF">2018-05-22T01:26:24Z</dcterms:modified>
</cp:coreProperties>
</file>