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47" r:id="rId11"/>
    <p:sldId id="350" r:id="rId12"/>
    <p:sldId id="348" r:id="rId13"/>
    <p:sldId id="353" r:id="rId14"/>
    <p:sldId id="360" r:id="rId15"/>
    <p:sldId id="361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>
        <p:scale>
          <a:sx n="75" d="100"/>
          <a:sy n="75" d="100"/>
        </p:scale>
        <p:origin x="1560" y="356"/>
      </p:cViewPr>
      <p:guideLst>
        <p:guide orient="horz" pos="3648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4T10:41:3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3295 15507 0,'-31'0'218,"-31"0"-202,62-31-16,-31 31 16,0 0-1,-31 0 1,-218-31 15,218 31-31,-63 0 31,32 0-31,62 0 0,0 0 16,-125 0 15,94 0-31,31 0 16,-31 31-1,31-31 1,0 0 0,0 0-1,-63 31 17,32 0-17,31-31-15,0 31 0,-125 31 47,125-62-47,31 32 16,-124 123 15,62-155-31,62 62 16,-62 31-1,31-62 1,31 32-1,0-32 1,0 0-16,0 93 31,0-62-15,0 0-16,31 32 16,-31-32-1,31 0-15,31 0 31,-31 0-31,31 0 0,0 0 32,1 32-32,61 30 31,-93-62-15,31 0-1,-31-31-15,63 0 31,-63 1-15,0-1 0,31-31-16,31 31 15,-62 0 1,31-31-16,32 31 16,-1 0-16,-31 0 15,31 0-15,1 0 0,-1 0 16,31 0-16,-30 0 15,30 32-15,0-1 16,1-31-16,-32 0 16,0 31-16,125-31 31,93 62-31,-125-62 31,63 32-15,-31-63-16,279 31 15,-62 0 1,-248-31 0,-1 31-16,94-31 15,-124 31-15,123-31 16,-30 31 0,124 31-1,-248-62-15,-32 31 16,31-31-16,94 31 15,-94-31 1,125 62-16,-125-62 16,32 0-16,30 31 15,32-31-15,-1 32 16,343-32 0,-342 0-16,30 0 15,-92 0-15,61 0 16,312 0-1,-311 0-15,-32 0 16,-61 0-16,-1 0 16,0 0-16,1 0 15,154 0-15,-154-32 16,30 1-16,218-31 16,-31 0-1,94 0 1,-188 31-1,-30 0 1,-32 31-16,32 0 16,0 0-1,30 0 17,157-31-17,-32 0 1,-218 31-16,187 0 15,124 0 1,-93-31 0,-31-1-1,-124 32-15,62 0 16,93-31 0,-187 31-16,94 0 15,93-62 1,-186 31-1,-32 0 1,1 0 0,-32 0 15,-93 0-31,31 0 16,-31-31-1,1 31 1,-1-1-1,-31 1-15,0 0 16,62-31 0,-62 0-16,0 31 15,31-93 1,-31 61 0,0 1-1,0-31 1,0 62-1,0-62-15,-31 93 16,0-62-16,31 31 16,-62-63 15,-1 63-15,32 0-16,-31-31 15,31 62 1,0 0-16,0-31 15,-31 0 1,-32 31 0,1-31-1,31 31-15,-62-31 16,-32 0 0,94 0-16,-156-32 15,-30 1 1,61 0-1,32 62 1,61-31 0,32 31-1,31 0-15,-93 0 16,93 0-16,-63 0 0,63 0 16,-62 0-1,-94 0 1,1 0-1,-32 0 1,125 0-16,-218 0 16,125-31-1,30 31 1,-30-31 0,30 31-1,63 0-15,31 0 16,-32 0-1,1 0-15,-93 0 0,-63-31 32,0-31-17,63 62 1,124 0 0,30 0 15,1 31-16</inkml:trace>
  <inkml:trace contextRef="#ctx0" brushRef="#br0" timeOffset="1493.76">16322 15787 0,'-32'0'31,"1"0"-15,0 0 0,0 0-16,0 0 15,-31 0-15,0 31 0,0 0 16,-1 0-16,-30-31 15,-311 62 1,62 0 0,155 1-16,63-32 15,-125 62-15,63-31 16,93-31-16,-187 31 16,-31 63-1,-187-1 16,281-93-31,-156 62 16,186-31 0,1-31-16,-281 63 15,125-32 1,-186 31 15,372-62-31,1-31 16,93 0-16,0 31 15,30-31-15,-154 31 16,93 0 0,-1-31-1,32 31 1,-62 0 0,93-31-16,-31 32 15,-1-32-15,32 0 16,-31 31-16,0-31 15,31 0-15,0 0 16,0 31 15,0-31-31,-32 0 32,-30 31-17,-93 31 1,-63 31-1,125-31 1,61-31 0,32-31-1,0 63 17,-62-63-17,-31 62 1,-32-31-1,94-31 1,62 31-16,-31-31 16,0 0-1,0 0-15,-249 62 16,93 0 0,125-62-1,0 31 1,0 0 31,0 0-47,31-31 15,-32 63 1,32-63 156,31-32-141</inkml:trace>
  <inkml:trace contextRef="#ctx0" brushRef="#br0" timeOffset="2821.62">7399 15818 0,'31'0'110,"0"0"-110,0 0 15,31 31-15,32 0 16,-1 0-1,93 31-15,1-31 16,-94 32-16,32-32 16,123 31-1,-92-62-15,-63 31 16,187 93 0,-156-93-16,32 31 15,30 32-15,187 30 31,-279-93-31,123 31 16,1 31 0,-1-30-1,-123-32 1,-1 0-16,280 124 16,-218-124-1,156 93-15,-31 1 16,62-1 15,-155-62-15,-63 0-16,-31-31 15,1 1-15,123 61 16,-61-31-16,61 0 16,1 0-1,-94-31 1,-62-31-1,-62 31-15,32-31 16,30 31 0,0-31-16,-31 32 15,0-32 1</inkml:trace>
  <inkml:trace contextRef="#ctx0" brushRef="#br0" timeOffset="7790.89">20767 16346 0,'31'0'187,"1"0"-171,61 0 15,-31 0-31,-31 0 16,31 0-16,-31 0 0,0 0 15,32 0 1,-32 0-16,0 0 15,0 0-15,31 0 0,-62-31 16,62 31 0,31 0-1,-61 0-15,30 0 16,-31 0 0,31 0-1,0 0-15,-31 0 16,31 0-16,249 0 47,-280 0-47,1 0 0,-1 31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91" y="1514768"/>
            <a:ext cx="8541310" cy="51146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0A958A-6B93-4CD3-B051-4E4365A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CSF-LAB2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是函数吗？  通过 </a:t>
            </a:r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zh-CN" altLang="en-US" dirty="0"/>
              <a:t>看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本质。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>
                <a:solidFill>
                  <a:srgbClr val="FF0000"/>
                </a:solidFill>
              </a:rPr>
              <a:t>Linux 32</a:t>
            </a:r>
            <a:r>
              <a:rPr lang="zh-CN" altLang="en-US" sz="2800" dirty="0">
                <a:solidFill>
                  <a:srgbClr val="FF0000"/>
                </a:solidFill>
              </a:rPr>
              <a:t>位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学号（去掉字母）</a:t>
            </a:r>
            <a:r>
              <a:rPr lang="zh-CN" altLang="en-US" dirty="0"/>
              <a:t>；局部变量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身份证号（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；静态局部变量</a:t>
            </a:r>
            <a:r>
              <a:rPr lang="en-US" altLang="zh-CN" b="1" dirty="0"/>
              <a:t>z=</a:t>
            </a:r>
            <a:r>
              <a:rPr lang="zh-CN" altLang="en-US" b="1" dirty="0"/>
              <a:t>字符串常量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。用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参数的位置：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 </a:t>
            </a:r>
            <a:r>
              <a:rPr lang="zh-CN" altLang="en-US" dirty="0"/>
              <a:t>分别作为参数传递给</a:t>
            </a:r>
            <a:r>
              <a:rPr lang="en-US" altLang="zh-CN" dirty="0"/>
              <a:t>main</a:t>
            </a:r>
            <a:r>
              <a:rPr lang="zh-CN" altLang="en-US" dirty="0"/>
              <a:t>函数，并打印！分析</a:t>
            </a:r>
            <a:r>
              <a:rPr lang="en-US" altLang="zh-CN" dirty="0"/>
              <a:t>main</a:t>
            </a:r>
            <a:r>
              <a:rPr lang="zh-CN" altLang="en-US" dirty="0"/>
              <a:t>参数在内存的位置以及存储形式（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）。 截图！</a:t>
            </a:r>
            <a:endParaRPr lang="en-US" altLang="zh-CN" dirty="0"/>
          </a:p>
          <a:p>
            <a:pPr lvl="1"/>
            <a:r>
              <a:rPr lang="zh-CN" altLang="en-US" dirty="0"/>
              <a:t>指针与字符串的区别： 全局变量 </a:t>
            </a:r>
            <a:r>
              <a:rPr lang="en-US" altLang="zh-CN" b="1" dirty="0">
                <a:solidFill>
                  <a:srgbClr val="FF0000"/>
                </a:solidFill>
              </a:rPr>
              <a:t>char </a:t>
            </a:r>
            <a:r>
              <a:rPr lang="en-US" altLang="zh-CN" b="1" dirty="0" err="1">
                <a:solidFill>
                  <a:srgbClr val="FF0000"/>
                </a:solidFill>
              </a:rPr>
              <a:t>cstr</a:t>
            </a:r>
            <a:r>
              <a:rPr lang="en-US" altLang="zh-CN" b="1" dirty="0">
                <a:solidFill>
                  <a:srgbClr val="FF0000"/>
                </a:solidFill>
              </a:rPr>
              <a:t>[100]=“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”; </a:t>
            </a:r>
            <a:r>
              <a:rPr lang="en-US" altLang="zh-CN" dirty="0"/>
              <a:t>char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pstr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dirty="0"/>
              <a:t>。编程都复制为</a:t>
            </a:r>
            <a:r>
              <a:rPr lang="en-US" altLang="zh-CN" dirty="0"/>
              <a:t>”</a:t>
            </a:r>
            <a:r>
              <a:rPr lang="zh-CN" altLang="en-US" dirty="0"/>
              <a:t>身份证号</a:t>
            </a:r>
            <a:r>
              <a:rPr lang="en-US" altLang="zh-CN" dirty="0"/>
              <a:t>”</a:t>
            </a:r>
            <a:r>
              <a:rPr lang="zh-CN" altLang="en-US" dirty="0"/>
              <a:t>。有什么问题出现？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EE85A1-6BC1-4E1E-AA21-AFAC82F0BB35}"/>
              </a:ext>
            </a:extLst>
          </p:cNvPr>
          <p:cNvSpPr txBox="1"/>
          <p:nvPr/>
        </p:nvSpPr>
        <p:spPr>
          <a:xfrm>
            <a:off x="762000" y="6400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Void main(int </a:t>
            </a:r>
            <a:r>
              <a:rPr lang="en-US" altLang="zh-CN" dirty="0" err="1">
                <a:latin typeface="Calibri" pitchFamily="34" charset="0"/>
              </a:rPr>
              <a:t>argc</a:t>
            </a:r>
            <a:r>
              <a:rPr lang="en-US" altLang="zh-CN" dirty="0">
                <a:latin typeface="Calibri" pitchFamily="34" charset="0"/>
              </a:rPr>
              <a:t>, char *</a:t>
            </a:r>
            <a:r>
              <a:rPr lang="en-US" altLang="zh-CN" dirty="0" err="1">
                <a:latin typeface="Calibri" pitchFamily="34" charset="0"/>
              </a:rPr>
              <a:t>argv</a:t>
            </a:r>
            <a:r>
              <a:rPr lang="en-US" altLang="zh-CN" dirty="0">
                <a:latin typeface="Calibri" pitchFamily="34" charset="0"/>
              </a:rPr>
              <a:t>[])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667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源程序的编码：和</a:t>
            </a:r>
            <a:r>
              <a:rPr lang="en-US" altLang="zh-CN" dirty="0">
                <a:latin typeface="黑体" panose="02010609060101010101" pitchFamily="49" charset="-122"/>
              </a:rPr>
              <a:t>OS</a:t>
            </a:r>
            <a:r>
              <a:rPr lang="zh-CN" altLang="en-US" dirty="0">
                <a:latin typeface="黑体" panose="02010609060101010101" pitchFamily="49" charset="-122"/>
              </a:rPr>
              <a:t>、编辑器、编译器相关，</a:t>
            </a:r>
            <a:r>
              <a:rPr lang="en-US" altLang="zh-CN" dirty="0">
                <a:latin typeface="黑体" panose="02010609060101010101" pitchFamily="49" charset="-122"/>
              </a:rPr>
              <a:t>Linux / windows/Mac </a:t>
            </a:r>
            <a:r>
              <a:rPr lang="zh-CN" altLang="en-US" dirty="0">
                <a:latin typeface="黑体" panose="02010609060101010101" pitchFamily="49" charset="-122"/>
              </a:rPr>
              <a:t>下的编码与回车处理不同，所以不同编码在不正确的使用环境下可能有编译以及错误输出。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分析验证：</a:t>
            </a:r>
            <a:r>
              <a:rPr lang="en-US" altLang="zh-CN" dirty="0">
                <a:latin typeface="黑体" panose="02010609060101010101" pitchFamily="49" charset="-122"/>
              </a:rPr>
              <a:t>VS/CB/GCC</a:t>
            </a:r>
            <a:r>
              <a:rPr lang="zh-CN" altLang="en-US" dirty="0">
                <a:latin typeface="黑体" panose="02010609060101010101" pitchFamily="49" charset="-122"/>
              </a:rPr>
              <a:t>下不同源程序编码是怎么处理的？</a:t>
            </a:r>
            <a:endParaRPr lang="en-US" altLang="zh-CN" dirty="0">
              <a:latin typeface="黑体" panose="02010609060101010101" pitchFamily="49" charset="-122"/>
            </a:endParaRPr>
          </a:p>
          <a:p>
            <a:r>
              <a:rPr lang="en-US" altLang="zh-CN" dirty="0"/>
              <a:t>7.</a:t>
            </a:r>
            <a:r>
              <a:rPr lang="zh-CN" altLang="en-US" dirty="0"/>
              <a:t>深入研究</a:t>
            </a:r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UTF-8</a:t>
            </a:r>
            <a:r>
              <a:rPr lang="zh-CN" altLang="en-US" dirty="0"/>
              <a:t>编码（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Unicode.org  </a:t>
            </a:r>
            <a:r>
              <a:rPr lang="zh-CN" altLang="en-US" dirty="0"/>
              <a:t>学习！ </a:t>
            </a:r>
            <a:r>
              <a:rPr lang="en-US" altLang="zh-CN" dirty="0"/>
              <a:t>Code chart       CJK:   U4E00.PDF </a:t>
            </a:r>
            <a:r>
              <a:rPr lang="zh-CN" altLang="en-US" dirty="0"/>
              <a:t>基本多文种平面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>
                <a:hlinkClick r:id="rId2"/>
              </a:rPr>
              <a:t>https://blog.csdn.net/oyji1992/article/details/80030366</a:t>
            </a:r>
            <a:r>
              <a:rPr lang="en-US" altLang="zh-CN" dirty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UTF-8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的一种编码方式，</a:t>
            </a:r>
            <a:r>
              <a:rPr lang="en-US" altLang="zh-CN" dirty="0"/>
              <a:t>C</a:t>
            </a:r>
            <a:r>
              <a:rPr lang="zh-CN" altLang="en-US" dirty="0"/>
              <a:t>有各种编码转换函数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        </a:t>
            </a:r>
            <a:endParaRPr lang="zh-CN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0080 – 0000 07FF: 	110xxxxx 10xxxxxx		11 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  21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>
              <a:lnSpc>
                <a:spcPts val="2200"/>
              </a:lnSpc>
            </a:pPr>
            <a:r>
              <a:rPr lang="zh-CN" altLang="en-US" dirty="0"/>
              <a:t>编写子程序 </a:t>
            </a:r>
            <a:r>
              <a:rPr lang="en-US" altLang="zh-CN" dirty="0" err="1"/>
              <a:t>int</a:t>
            </a:r>
            <a:r>
              <a:rPr lang="en-US" altLang="zh-CN" dirty="0"/>
              <a:t> utf8len(char*) </a:t>
            </a:r>
            <a:r>
              <a:rPr lang="zh-CN" altLang="en-US" dirty="0"/>
              <a:t>返回字符个数（一个</a:t>
            </a:r>
            <a:r>
              <a:rPr lang="en-US" altLang="zh-CN" dirty="0"/>
              <a:t>utf8</a:t>
            </a:r>
            <a:r>
              <a:rPr lang="zh-CN" altLang="en-US" dirty="0"/>
              <a:t>编码一个字符）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分析验证字符串比较函数，不同编码的串按姓名排序的正确性！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讨论：按照姓氏笔画排序怎么实现呢？  输入法</a:t>
            </a:r>
            <a:r>
              <a:rPr lang="en-US" altLang="zh-CN" dirty="0"/>
              <a:t>/</a:t>
            </a:r>
            <a:r>
              <a:rPr lang="zh-CN" altLang="en-US" dirty="0"/>
              <a:t>显示打印软件中编码。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政治局常委们排的对吗？请你咨询下！！！！！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  <a:p>
            <a:pPr lvl="1"/>
            <a:r>
              <a:rPr lang="en-US" altLang="zh-CN" sz="2400" dirty="0"/>
              <a:t>OS</a:t>
            </a:r>
            <a:r>
              <a:rPr lang="zh-CN" altLang="en-US" sz="2400" dirty="0"/>
              <a:t>的输入输出</a:t>
            </a:r>
            <a:r>
              <a:rPr lang="en-US" altLang="zh-CN" sz="2400" dirty="0"/>
              <a:t>read/write</a:t>
            </a:r>
            <a:r>
              <a:rPr lang="zh-CN" altLang="en-US" sz="2400" dirty="0"/>
              <a:t>函数研究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983" y="199897"/>
            <a:ext cx="8253582" cy="762000"/>
          </a:xfrm>
        </p:spPr>
        <p:txBody>
          <a:bodyPr/>
          <a:lstStyle/>
          <a:p>
            <a:r>
              <a:rPr lang="en-US" altLang="zh-CN" sz="2800" dirty="0"/>
              <a:t>9.</a:t>
            </a:r>
            <a:r>
              <a:rPr lang="zh-CN" altLang="en-US" sz="2800" dirty="0"/>
              <a:t>整数表示与运算（</a:t>
            </a:r>
            <a:r>
              <a:rPr lang="en-US" altLang="zh-CN" sz="2800" dirty="0"/>
              <a:t>Linux-X64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983" y="735806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为多少时会出错（错误要处理）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37151" y="2729363"/>
            <a:ext cx="82535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2800" dirty="0"/>
              <a:t>10.</a:t>
            </a:r>
            <a:r>
              <a:rPr lang="zh-CN" altLang="en-US" sz="2800" dirty="0"/>
              <a:t>千年虫</a:t>
            </a:r>
            <a:r>
              <a:rPr lang="en-US" altLang="zh-CN" sz="2800" dirty="0"/>
              <a:t>/</a:t>
            </a:r>
            <a:r>
              <a:rPr lang="zh-CN" altLang="en-US" sz="2800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37151" y="3220029"/>
            <a:ext cx="8594725" cy="339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2000</a:t>
            </a:r>
            <a:r>
              <a:rPr lang="zh-CN" altLang="en-US" kern="0" dirty="0"/>
              <a:t>年问题：年份而已，只有两位，问题是什么？怎么解决</a:t>
            </a:r>
            <a:endParaRPr lang="en-US" altLang="zh-CN" kern="0" dirty="0"/>
          </a:p>
          <a:p>
            <a:r>
              <a:rPr lang="en-US" altLang="zh-CN" kern="0" dirty="0"/>
              <a:t>9999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4</a:t>
            </a:r>
            <a:r>
              <a:rPr lang="zh-CN" altLang="en-US" kern="0" dirty="0"/>
              <a:t>位年份，问题是什么？怎么解决？  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</a:t>
            </a:r>
            <a:r>
              <a:rPr lang="zh-CN" altLang="en-US" kern="0" dirty="0">
                <a:solidFill>
                  <a:srgbClr val="FF0000"/>
                </a:solidFill>
              </a:rPr>
              <a:t>改不了？用</a:t>
            </a:r>
            <a:r>
              <a:rPr lang="en-US" altLang="zh-CN" kern="0" dirty="0"/>
              <a:t>C</a:t>
            </a:r>
            <a:r>
              <a:rPr lang="zh-CN" altLang="en-US" kern="0" dirty="0"/>
              <a:t>语言中日期时间的设置与读取函数，分析下结构体的数据类型，改下试试</a:t>
            </a:r>
            <a:endParaRPr lang="en-US" altLang="zh-CN" kern="0" dirty="0"/>
          </a:p>
          <a:p>
            <a:r>
              <a:rPr lang="en-US" altLang="zh-CN" kern="0" dirty="0"/>
              <a:t>2038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32</a:t>
            </a:r>
            <a:r>
              <a:rPr lang="zh-CN" altLang="en-US" kern="0" dirty="0"/>
              <a:t>位系统计算机</a:t>
            </a:r>
            <a:r>
              <a:rPr lang="en-US" altLang="zh-CN" kern="0" dirty="0" err="1"/>
              <a:t>posix</a:t>
            </a:r>
            <a:r>
              <a:rPr lang="zh-CN" altLang="en-US" kern="0" dirty="0"/>
              <a:t>时间获取与</a:t>
            </a:r>
            <a:r>
              <a:rPr lang="en-US" altLang="zh-CN" kern="0" dirty="0" err="1"/>
              <a:t>int</a:t>
            </a:r>
            <a:r>
              <a:rPr lang="zh-CN" altLang="en-US" kern="0" dirty="0"/>
              <a:t>的计数问题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      会出问题吗？   </a:t>
            </a:r>
            <a:r>
              <a:rPr lang="en-US" altLang="zh-CN" kern="0" dirty="0"/>
              <a:t>32==》64   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=&gt;long</a:t>
            </a:r>
            <a:r>
              <a:rPr lang="zh-CN" altLang="en-US" kern="0" dirty="0"/>
              <a:t>。早都解决了</a:t>
            </a:r>
            <a:endParaRPr lang="en-US" altLang="zh-CN" kern="0" dirty="0"/>
          </a:p>
          <a:p>
            <a:r>
              <a:rPr lang="en-US" altLang="zh-CN" kern="0" dirty="0"/>
              <a:t>GPS</a:t>
            </a:r>
            <a:r>
              <a:rPr lang="zh-CN" altLang="en-US" kern="0" dirty="0"/>
              <a:t>归</a:t>
            </a:r>
            <a:r>
              <a:rPr lang="en-US" altLang="zh-CN" kern="0" dirty="0"/>
              <a:t>0</a:t>
            </a:r>
            <a:r>
              <a:rPr lang="zh-CN" altLang="en-US" kern="0" dirty="0"/>
              <a:t>问题：</a:t>
            </a:r>
            <a:r>
              <a:rPr lang="en-US" altLang="zh-CN" kern="0" dirty="0"/>
              <a:t>GPS</a:t>
            </a:r>
            <a:r>
              <a:rPr lang="zh-CN" altLang="en-US" kern="0" dirty="0"/>
              <a:t>授时中的周数翻转   </a:t>
            </a:r>
            <a:r>
              <a:rPr lang="en-US" altLang="zh-CN" kern="0" dirty="0"/>
              <a:t>BD(13</a:t>
            </a:r>
            <a:r>
              <a:rPr lang="zh-CN" altLang="en-US" kern="0" dirty="0"/>
              <a:t>位</a:t>
            </a:r>
            <a:r>
              <a:rPr lang="en-US" altLang="zh-CN" kern="0" dirty="0"/>
              <a:t>)</a:t>
            </a:r>
          </a:p>
          <a:p>
            <a:pPr lvl="1"/>
            <a:r>
              <a:rPr lang="en-US" altLang="zh-CN" kern="0" dirty="0"/>
              <a:t>GPS</a:t>
            </a:r>
            <a:r>
              <a:rPr lang="zh-CN" altLang="en-US" kern="0" dirty="0"/>
              <a:t>整周计数值</a:t>
            </a:r>
            <a:r>
              <a:rPr lang="en-US" altLang="zh-CN" kern="0" dirty="0"/>
              <a:t>(10b)</a:t>
            </a:r>
            <a:r>
              <a:rPr lang="zh-CN" altLang="en-US" kern="0" dirty="0"/>
              <a:t>于</a:t>
            </a:r>
            <a:r>
              <a:rPr lang="en-US" altLang="zh-CN" kern="0" dirty="0"/>
              <a:t>2019.4.6</a:t>
            </a:r>
            <a:r>
              <a:rPr lang="zh-CN" altLang="en-US" kern="0" dirty="0"/>
              <a:t> </a:t>
            </a:r>
            <a:r>
              <a:rPr lang="en-US" altLang="zh-CN" kern="0" dirty="0"/>
              <a:t>24</a:t>
            </a:r>
            <a:r>
              <a:rPr lang="zh-CN" altLang="en-US" kern="0" dirty="0"/>
              <a:t>点由</a:t>
            </a:r>
            <a:r>
              <a:rPr lang="en-US" altLang="zh-CN" kern="0" dirty="0"/>
              <a:t>1023</a:t>
            </a:r>
            <a:r>
              <a:rPr lang="zh-CN" altLang="en-US" kern="0" dirty="0"/>
              <a:t>变为</a:t>
            </a:r>
            <a:r>
              <a:rPr lang="en-US" altLang="zh-CN" kern="0" dirty="0"/>
              <a:t>0,</a:t>
            </a:r>
            <a:r>
              <a:rPr lang="zh-CN" altLang="en-US" b="0" dirty="0"/>
              <a:t> </a:t>
            </a:r>
            <a:r>
              <a:rPr lang="en-US" altLang="zh-CN" b="0" dirty="0"/>
              <a:t>2038.11.20</a:t>
            </a:r>
            <a:r>
              <a:rPr lang="zh-CN" altLang="en-US" b="0" dirty="0"/>
              <a:t>也会！</a:t>
            </a:r>
            <a:endParaRPr lang="en-US" altLang="zh-CN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54" y="0"/>
            <a:ext cx="3810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</a:t>
            </a:r>
            <a:r>
              <a:rPr lang="zh-CN" altLang="en-US" dirty="0">
                <a:solidFill>
                  <a:srgbClr val="FF0000"/>
                </a:solidFill>
              </a:rPr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0" y="766542"/>
            <a:ext cx="8594725" cy="34244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按步骤写出</a:t>
            </a:r>
            <a:r>
              <a:rPr lang="en-US" altLang="zh-CN" sz="2000" dirty="0"/>
              <a:t>float</a:t>
            </a:r>
            <a:r>
              <a:rPr lang="zh-CN" altLang="en-US" sz="2000" dirty="0"/>
              <a:t>数</a:t>
            </a:r>
            <a:r>
              <a:rPr lang="en-US" altLang="zh-CN" sz="2000" dirty="0"/>
              <a:t>-10.1</a:t>
            </a:r>
            <a:r>
              <a:rPr lang="zh-CN" altLang="en-US" sz="2000" dirty="0"/>
              <a:t>在内存从低到高地址的字节值</a:t>
            </a:r>
            <a:r>
              <a:rPr lang="en-US" altLang="zh-CN" sz="2000" dirty="0"/>
              <a:t>-16</a:t>
            </a:r>
            <a:r>
              <a:rPr lang="zh-CN" altLang="en-US" sz="2000" dirty="0"/>
              <a:t>进制，（</a:t>
            </a:r>
            <a:r>
              <a:rPr lang="en-US" altLang="zh-CN" sz="2000" dirty="0"/>
              <a:t>10-2</a:t>
            </a:r>
            <a:r>
              <a:rPr lang="zh-CN" altLang="en-US" sz="2000" dirty="0"/>
              <a:t>转换、科学记数、尾数规格化与舍入、阶码表示、</a:t>
            </a:r>
            <a:r>
              <a:rPr lang="en-US" altLang="zh-CN" sz="2000" dirty="0"/>
              <a:t>754</a:t>
            </a:r>
            <a:r>
              <a:rPr lang="zh-CN" altLang="en-US" sz="2000" dirty="0"/>
              <a:t>格式、小端存储格式）编写子程序在内存验证，截图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构造多个</a:t>
            </a:r>
            <a:r>
              <a:rPr lang="en-US" altLang="zh-CN" sz="2000" dirty="0"/>
              <a:t>float</a:t>
            </a:r>
            <a:r>
              <a:rPr lang="zh-CN" altLang="en-US" sz="2000" dirty="0"/>
              <a:t>变量，分别存储</a:t>
            </a:r>
            <a:r>
              <a:rPr lang="en-US" altLang="zh-CN" sz="2000" dirty="0"/>
              <a:t>+0-0</a:t>
            </a:r>
            <a:r>
              <a:rPr lang="zh-CN" altLang="en-US" sz="2000" dirty="0"/>
              <a:t>，最小浮点正数，最大浮点正数、最小正的规格化浮点数、正无穷大、</a:t>
            </a:r>
            <a:r>
              <a:rPr lang="en-US" altLang="zh-CN" sz="2000" dirty="0"/>
              <a:t>Nan,</a:t>
            </a:r>
            <a:r>
              <a:rPr lang="zh-CN" altLang="en-US" sz="2000" dirty="0"/>
              <a:t>并用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最可能精确地打印每个数据（十进制</a:t>
            </a:r>
            <a:r>
              <a:rPr lang="en-US" altLang="zh-CN" sz="2000" dirty="0"/>
              <a:t>/16</a:t>
            </a:r>
            <a:r>
              <a:rPr lang="zh-CN" altLang="en-US" sz="2000" dirty="0"/>
              <a:t>进制）。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编写</a:t>
            </a:r>
            <a:r>
              <a:rPr lang="en-US" altLang="zh-CN" sz="2000" dirty="0"/>
              <a:t>C</a:t>
            </a:r>
            <a:r>
              <a:rPr lang="zh-CN" altLang="en-US" sz="2000" dirty="0"/>
              <a:t>程序，验证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</a:t>
            </a:r>
            <a:r>
              <a:rPr lang="en-US" altLang="zh-CN" sz="2000" dirty="0"/>
              <a:t>float</a:t>
            </a:r>
            <a:r>
              <a:rPr lang="zh-CN" altLang="en-US" sz="2000" dirty="0"/>
              <a:t>除以</a:t>
            </a:r>
            <a:r>
              <a:rPr lang="en-US" altLang="zh-CN" sz="2000" dirty="0"/>
              <a:t>0/</a:t>
            </a:r>
            <a:r>
              <a:rPr lang="zh-CN" altLang="en-US" sz="2000" dirty="0"/>
              <a:t>极小浮点数后果，截图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步骤的</a:t>
            </a:r>
            <a:r>
              <a:rPr lang="en-US" altLang="zh-CN" sz="2000" dirty="0"/>
              <a:t>x</a:t>
            </a:r>
            <a:r>
              <a:rPr lang="zh-CN" altLang="en-US" sz="2000" dirty="0"/>
              <a:t>变量，执行 </a:t>
            </a:r>
            <a:r>
              <a:rPr lang="en-US" altLang="zh-CN" sz="2000" dirty="0"/>
              <a:t>x=(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)(float)x </a:t>
            </a:r>
            <a:r>
              <a:rPr lang="zh-CN" altLang="en-US" sz="2000" dirty="0"/>
              <a:t>后结果为多少？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1</a:t>
            </a:r>
            <a:r>
              <a:rPr lang="zh-CN" altLang="en-US" sz="2000" dirty="0"/>
              <a:t>：到底有多少个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可以用 </a:t>
            </a:r>
            <a:r>
              <a:rPr lang="en-US" altLang="zh-CN" sz="2000" dirty="0"/>
              <a:t>float </a:t>
            </a:r>
            <a:r>
              <a:rPr lang="zh-CN" altLang="en-US" sz="2000" dirty="0"/>
              <a:t>精确表示呢？是哪些？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2</a:t>
            </a:r>
            <a:r>
              <a:rPr lang="zh-CN" altLang="en-US" sz="2000" dirty="0"/>
              <a:t>：怎么验证</a:t>
            </a:r>
            <a:r>
              <a:rPr lang="en-US" altLang="zh-CN" sz="2000" dirty="0"/>
              <a:t>float</a:t>
            </a:r>
            <a:r>
              <a:rPr lang="zh-CN" altLang="en-US" sz="2000" dirty="0"/>
              <a:t>采用的向偶数舍入呢？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3</a:t>
            </a:r>
            <a:r>
              <a:rPr lang="zh-CN" altLang="en-US" sz="2000" dirty="0"/>
              <a:t>：人民币</a:t>
            </a:r>
            <a:r>
              <a:rPr lang="en-US" altLang="zh-CN" sz="2000" dirty="0"/>
              <a:t>0.01-0.99</a:t>
            </a:r>
            <a:r>
              <a:rPr lang="zh-CN" altLang="en-US" sz="2000" dirty="0"/>
              <a:t>元之间的十进制数，有多少个可用</a:t>
            </a:r>
            <a:r>
              <a:rPr lang="en-US" altLang="zh-CN" sz="2000" dirty="0"/>
              <a:t>float</a:t>
            </a:r>
            <a:r>
              <a:rPr lang="zh-CN" altLang="en-US" sz="2000" dirty="0"/>
              <a:t>精确表示？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018" y="41910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12.</a:t>
            </a:r>
            <a:r>
              <a:rPr lang="zh-CN" altLang="en-US" dirty="0">
                <a:solidFill>
                  <a:srgbClr val="FF0000"/>
                </a:solidFill>
              </a:rPr>
              <a:t>探讨：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384276" y="4770990"/>
            <a:ext cx="84059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的最大密度区域范围及其密度，最小密度区域及其密度（表示的浮点个数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区域长度）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锱铢必究的微观世界：能够区别最小的变化是多少？用十进制表示这个变化是多少（十进制科学记数法）？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心系宇宙的宏观世界：那心得有多粗呢？十进制科学记数法呢？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讨论：怎么比较两个浮点数的大小呢？（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ABS/C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-CPP(all)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186782" cy="762000"/>
          </a:xfrm>
        </p:spPr>
        <p:txBody>
          <a:bodyPr/>
          <a:lstStyle/>
          <a:p>
            <a:r>
              <a:rPr lang="zh-CN" altLang="en-US" dirty="0"/>
              <a:t>舍尾平衡的讨论：当一天税务局长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371600"/>
            <a:ext cx="6553199" cy="3352800"/>
          </a:xfrm>
        </p:spPr>
        <p:txBody>
          <a:bodyPr/>
          <a:lstStyle/>
          <a:p>
            <a:r>
              <a:rPr lang="zh-CN" altLang="en-US" dirty="0"/>
              <a:t>全国税收是从一个个单位</a:t>
            </a:r>
            <a:r>
              <a:rPr lang="en-US" altLang="zh-CN" dirty="0"/>
              <a:t>/</a:t>
            </a:r>
            <a:r>
              <a:rPr lang="zh-CN" altLang="en-US" dirty="0"/>
              <a:t>个人的每一笔消费</a:t>
            </a:r>
            <a:r>
              <a:rPr lang="en-US" altLang="zh-CN" dirty="0"/>
              <a:t>/</a:t>
            </a:r>
            <a:r>
              <a:rPr lang="zh-CN" altLang="en-US" dirty="0"/>
              <a:t>营收等计算出来的。各类税款数据有平均也有汇总！</a:t>
            </a:r>
            <a:endParaRPr lang="en-US" altLang="zh-CN" dirty="0"/>
          </a:p>
          <a:p>
            <a:r>
              <a:rPr lang="zh-CN" altLang="en-US" dirty="0"/>
              <a:t>不同时间段、不同行业、不同县市、省、国家级的统计口径不同，最后的统计数据也不一样，经常出现分项数据的和与总数不一致的情况。</a:t>
            </a:r>
            <a:endParaRPr lang="en-US" altLang="zh-CN" dirty="0"/>
          </a:p>
          <a:p>
            <a:r>
              <a:rPr lang="zh-CN" altLang="en-US" dirty="0"/>
              <a:t>浮点数的二进制表示，导致有精度问题。浮点数据的密度不同，也导致数据的误差。</a:t>
            </a:r>
            <a:endParaRPr lang="en-US" altLang="zh-CN" dirty="0"/>
          </a:p>
          <a:p>
            <a:r>
              <a:rPr lang="zh-CN" altLang="en-US" dirty="0"/>
              <a:t>不要找借口、不要推脱！</a:t>
            </a:r>
            <a:endParaRPr lang="en-US" altLang="zh-CN" dirty="0"/>
          </a:p>
          <a:p>
            <a:r>
              <a:rPr lang="zh-CN" altLang="en-US" dirty="0"/>
              <a:t>设计一套完美的舍尾平衡算法吧（怎么计算都不错）</a:t>
            </a:r>
            <a:endParaRPr lang="en-US" altLang="zh-CN" dirty="0"/>
          </a:p>
          <a:p>
            <a:r>
              <a:rPr lang="en-US" altLang="zh-CN" dirty="0"/>
              <a:t>………………………………………………………………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2638F-4485-431B-A8E3-7F8A45A8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67" y="1516583"/>
            <a:ext cx="228359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9C768-968E-43A6-A87D-5F1C44FE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26" y="5181600"/>
            <a:ext cx="2138818" cy="1205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97FF0-7BB9-4682-8887-15760D24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06" y="3196478"/>
            <a:ext cx="226717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zh-CN" altLang="en-US" dirty="0"/>
              <a:t>大数据、人工智能辅修专业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 （</a:t>
            </a:r>
            <a:r>
              <a:rPr lang="en-US" altLang="zh-CN" dirty="0"/>
              <a:t>linux-x64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-10.1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的最大密度区域范围及其密度，最小密度区域及其密度（表示的浮点数个数</a:t>
            </a:r>
            <a:r>
              <a:rPr lang="en-US" altLang="zh-CN" dirty="0"/>
              <a:t>/</a:t>
            </a:r>
            <a:r>
              <a:rPr lang="zh-CN" altLang="en-US" dirty="0"/>
              <a:t>区域长度）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的切换（</a:t>
            </a:r>
            <a:r>
              <a:rPr lang="en-US" altLang="zh-CN" dirty="0"/>
              <a:t>CB</a:t>
            </a:r>
            <a:r>
              <a:rPr lang="zh-CN" altLang="en-US" dirty="0"/>
              <a:t>会傻哭你）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4D01198-47A5-4A39-BA70-2F8EDA43C145}"/>
                  </a:ext>
                </a:extLst>
              </p14:cNvPr>
              <p14:cNvContentPartPr/>
              <p14:nvPr/>
            </p14:nvContentPartPr>
            <p14:xfrm>
              <a:off x="492480" y="5560200"/>
              <a:ext cx="7521480" cy="1096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4D01198-47A5-4A39-BA70-2F8EDA43C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120" y="5550840"/>
                <a:ext cx="7540200" cy="11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 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6065</TotalTime>
  <Pages>0</Pages>
  <Words>2763</Words>
  <Characters>0</Characters>
  <Application>Microsoft Office PowerPoint</Application>
  <PresentationFormat>全屏显示(4:3)</PresentationFormat>
  <Lines>0</Lines>
  <Paragraphs>202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Gill Sans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CSF-LAB2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PowerPoint 演示文稿</vt:lpstr>
      <vt:lpstr>PowerPoint 演示文稿</vt:lpstr>
      <vt:lpstr>8.数据变换与输入输出</vt:lpstr>
      <vt:lpstr>9.整数表示与运算（Linux-X64）</vt:lpstr>
      <vt:lpstr>11.浮点数据的表示与运算</vt:lpstr>
      <vt:lpstr>舍尾平衡的讨论：当一天税务局长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Yan Xing</cp:lastModifiedBy>
  <cp:revision>353</cp:revision>
  <cp:lastPrinted>2012-09-05T04:08:39Z</cp:lastPrinted>
  <dcterms:created xsi:type="dcterms:W3CDTF">2012-09-06T15:16:51Z</dcterms:created>
  <dcterms:modified xsi:type="dcterms:W3CDTF">2021-03-31T14:02:10Z</dcterms:modified>
</cp:coreProperties>
</file>