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7" r:id="rId8"/>
    <p:sldId id="359" r:id="rId9"/>
    <p:sldId id="360" r:id="rId10"/>
    <p:sldId id="384" r:id="rId11"/>
    <p:sldId id="356" r:id="rId12"/>
    <p:sldId id="357" r:id="rId13"/>
    <p:sldId id="361" r:id="rId14"/>
    <p:sldId id="363" r:id="rId15"/>
    <p:sldId id="364" r:id="rId16"/>
    <p:sldId id="348" r:id="rId17"/>
    <p:sldId id="365" r:id="rId18"/>
    <p:sldId id="354" r:id="rId19"/>
    <p:sldId id="366" r:id="rId20"/>
    <p:sldId id="383" r:id="rId21"/>
    <p:sldId id="369" r:id="rId22"/>
    <p:sldId id="370" r:id="rId23"/>
    <p:sldId id="371" r:id="rId24"/>
    <p:sldId id="372" r:id="rId25"/>
    <p:sldId id="373" r:id="rId26"/>
    <p:sldId id="375" r:id="rId27"/>
    <p:sldId id="376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73" autoAdjust="0"/>
  </p:normalViewPr>
  <p:slideViewPr>
    <p:cSldViewPr>
      <p:cViewPr>
        <p:scale>
          <a:sx n="75" d="100"/>
          <a:sy n="75" d="100"/>
        </p:scale>
        <p:origin x="1560" y="224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先设断点：</a:t>
            </a:r>
            <a:endParaRPr lang="en-US" altLang="zh-CN" dirty="0"/>
          </a:p>
          <a:p>
            <a:r>
              <a:rPr lang="en-US" altLang="zh-CN" dirty="0"/>
              <a:t>b main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list</a:t>
            </a:r>
            <a:r>
              <a:rPr lang="zh-CN" altLang="en-US" dirty="0"/>
              <a:t>列出源程序</a:t>
            </a:r>
            <a:endParaRPr lang="en-US" altLang="zh-CN" dirty="0"/>
          </a:p>
          <a:p>
            <a:r>
              <a:rPr lang="en-US" altLang="zh-CN" dirty="0"/>
              <a:t>disassemble/m main</a:t>
            </a:r>
            <a:r>
              <a:rPr lang="zh-CN" altLang="en-US" dirty="0"/>
              <a:t>同时查看</a:t>
            </a:r>
            <a:r>
              <a:rPr lang="en-US" altLang="zh-CN" dirty="0"/>
              <a:t>C</a:t>
            </a:r>
            <a:r>
              <a:rPr lang="zh-CN" altLang="en-US" dirty="0"/>
              <a:t>和汇编</a:t>
            </a:r>
            <a:endParaRPr lang="en-US" altLang="zh-CN" dirty="0"/>
          </a:p>
          <a:p>
            <a:r>
              <a:rPr lang="en-US" altLang="zh-CN" dirty="0"/>
              <a:t>x/15i main</a:t>
            </a:r>
            <a:r>
              <a:rPr lang="zh-CN" altLang="en-US" dirty="0"/>
              <a:t>查看</a:t>
            </a:r>
            <a:r>
              <a:rPr lang="en-US" altLang="zh-CN" dirty="0"/>
              <a:t>main</a:t>
            </a:r>
            <a:r>
              <a:rPr lang="zh-CN" altLang="en-US" dirty="0"/>
              <a:t>函数的</a:t>
            </a:r>
            <a:r>
              <a:rPr lang="en-US" altLang="zh-CN" dirty="0"/>
              <a:t>15</a:t>
            </a:r>
            <a:r>
              <a:rPr lang="zh-CN" altLang="en-US" dirty="0"/>
              <a:t>条指令</a:t>
            </a:r>
            <a:endParaRPr lang="en-US" altLang="zh-CN" dirty="0"/>
          </a:p>
          <a:p>
            <a:r>
              <a:rPr lang="en-US" altLang="zh-CN" dirty="0"/>
              <a:t>Layout </a:t>
            </a:r>
            <a:r>
              <a:rPr lang="en-US" altLang="zh-CN" dirty="0" err="1"/>
              <a:t>asm</a:t>
            </a:r>
            <a:endParaRPr lang="en-US" altLang="zh-CN" dirty="0"/>
          </a:p>
          <a:p>
            <a:r>
              <a:rPr lang="en-US" altLang="zh-CN" dirty="0"/>
              <a:t>Layout </a:t>
            </a:r>
            <a:r>
              <a:rPr lang="en-US" altLang="zh-CN" dirty="0" err="1"/>
              <a:t>src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7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08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hizf/p/7843463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pPr algn="ctr"/>
            <a:r>
              <a:rPr lang="en-US" altLang="zh-CN" sz="4800" dirty="0"/>
              <a:t> CSF-LAB3  </a:t>
            </a:r>
            <a:br>
              <a:rPr lang="en-US" altLang="zh-CN" sz="4800" dirty="0"/>
            </a:br>
            <a:r>
              <a:rPr lang="en-US" altLang="zh-CN" sz="4800" dirty="0" err="1">
                <a:solidFill>
                  <a:srgbClr val="FF0000"/>
                </a:solidFill>
              </a:rPr>
              <a:t>BinaryBomb</a:t>
            </a:r>
            <a:r>
              <a:rPr lang="en-US" altLang="zh-CN" sz="4800" dirty="0">
                <a:solidFill>
                  <a:srgbClr val="FF0000"/>
                </a:solidFill>
              </a:rPr>
              <a:t> </a:t>
            </a:r>
            <a:r>
              <a:rPr lang="zh-CN" altLang="en-US" sz="4800" dirty="0">
                <a:solidFill>
                  <a:srgbClr val="FF0000"/>
                </a:solidFill>
              </a:rPr>
              <a:t>二进制炸弹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4</a:t>
            </a:r>
            <a:r>
              <a:rPr lang="zh-CN" altLang="en-US" sz="2800" dirty="0"/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set </a:t>
            </a:r>
            <a:r>
              <a:rPr lang="en-US" altLang="zh-CN" dirty="0" err="1"/>
              <a:t>arg</a:t>
            </a:r>
            <a:r>
              <a:rPr lang="en-US" altLang="zh-CN" dirty="0"/>
              <a:t> </a:t>
            </a:r>
            <a:r>
              <a:rPr lang="zh-CN" altLang="en-US" dirty="0"/>
              <a:t>参数  </a:t>
            </a: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b main </a:t>
            </a:r>
            <a:r>
              <a:rPr lang="zh-CN" altLang="en-US" dirty="0"/>
              <a:t>断点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n)   (</a:t>
            </a:r>
            <a:r>
              <a:rPr lang="en-US" altLang="zh-CN" dirty="0" err="1"/>
              <a:t>gdb</a:t>
            </a:r>
            <a:r>
              <a:rPr lang="en-US" altLang="zh-CN" dirty="0"/>
              <a:t>) r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x/10i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   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C</a:t>
            </a:r>
            <a:r>
              <a:rPr lang="zh-CN" altLang="en-US" dirty="0"/>
              <a:t>程序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x/16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/split/regs                            ^XA</a:t>
            </a:r>
            <a:r>
              <a:rPr lang="zh-CN" altLang="en-US" dirty="0"/>
              <a:t>切换布局</a:t>
            </a:r>
            <a:endParaRPr lang="en-US" altLang="zh-CN" dirty="0" err="1"/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OllyDBG</a:t>
            </a:r>
            <a:r>
              <a:rPr lang="en-US" altLang="zh-CN" dirty="0"/>
              <a:t> </a:t>
            </a:r>
            <a:r>
              <a:rPr lang="zh-CN" altLang="en-US" dirty="0"/>
              <a:t>破解神器（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197678"/>
            <a:ext cx="8458200" cy="54449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# install dependencies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install     </a:t>
            </a:r>
            <a:r>
              <a:rPr lang="en-US" altLang="zh-CN" dirty="0" err="1"/>
              <a:t>cmake</a:t>
            </a:r>
            <a:r>
              <a:rPr lang="en-US" altLang="zh-CN" dirty="0"/>
              <a:t>    build-essential    </a:t>
            </a:r>
            <a:r>
              <a:rPr lang="en-US" altLang="zh-CN" dirty="0" err="1"/>
              <a:t>libboost</a:t>
            </a:r>
            <a:r>
              <a:rPr lang="en-US" altLang="zh-CN" dirty="0"/>
              <a:t>-dev           \</a:t>
            </a:r>
          </a:p>
          <a:p>
            <a:pPr lvl="1"/>
            <a:r>
              <a:rPr lang="en-US" altLang="zh-CN" dirty="0"/>
              <a:t>    libqt5xmlpatterns5-dev       qtbase5-dev           qt5-default            \</a:t>
            </a:r>
          </a:p>
          <a:p>
            <a:pPr lvl="1"/>
            <a:r>
              <a:rPr lang="en-US" altLang="zh-CN" dirty="0"/>
              <a:t>    libqt5svg5-dev        </a:t>
            </a:r>
            <a:r>
              <a:rPr lang="en-US" altLang="zh-CN" dirty="0" err="1"/>
              <a:t>libgraphviz</a:t>
            </a:r>
            <a:r>
              <a:rPr lang="en-US" altLang="zh-CN" dirty="0"/>
              <a:t>-dev            </a:t>
            </a:r>
            <a:r>
              <a:rPr lang="en-US" altLang="zh-CN" dirty="0" err="1"/>
              <a:t>libcapstone</a:t>
            </a:r>
            <a:r>
              <a:rPr lang="en-US" altLang="zh-CN" dirty="0"/>
              <a:t>-dev</a:t>
            </a:r>
          </a:p>
          <a:p>
            <a:r>
              <a:rPr lang="zh-CN" altLang="en-US" dirty="0"/>
              <a:t>安装</a:t>
            </a:r>
            <a:r>
              <a:rPr lang="en-US" altLang="zh-CN" dirty="0"/>
              <a:t># build and run </a:t>
            </a:r>
            <a:r>
              <a:rPr lang="en-US" altLang="zh-CN" dirty="0" err="1"/>
              <a:t>edb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 install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clone --recursive https://github.com/eteran/edb-debugger.git</a:t>
            </a:r>
          </a:p>
          <a:p>
            <a:pPr lvl="1"/>
            <a:r>
              <a:rPr lang="en-US" altLang="zh-CN" dirty="0"/>
              <a:t>cd </a:t>
            </a:r>
            <a:r>
              <a:rPr lang="en-US" altLang="zh-CN" dirty="0" err="1"/>
              <a:t>edb</a:t>
            </a:r>
            <a:r>
              <a:rPr lang="en-US" altLang="zh-CN" dirty="0"/>
              <a:t>-debugger</a:t>
            </a:r>
          </a:p>
          <a:p>
            <a:pPr lvl="1"/>
            <a:r>
              <a:rPr lang="en-US" altLang="zh-CN" dirty="0" err="1"/>
              <a:t>mkdir</a:t>
            </a:r>
            <a:r>
              <a:rPr lang="en-US" altLang="zh-CN" dirty="0"/>
              <a:t> build</a:t>
            </a:r>
          </a:p>
          <a:p>
            <a:pPr lvl="1"/>
            <a:r>
              <a:rPr lang="en-US" altLang="zh-CN" dirty="0"/>
              <a:t>cd build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 ..   </a:t>
            </a:r>
            <a:r>
              <a:rPr lang="zh-CN" altLang="en-US" dirty="0">
                <a:sym typeface="+mn-ea"/>
              </a:rPr>
              <a:t>如出错 </a:t>
            </a:r>
            <a:r>
              <a:rPr lang="en-US" altLang="zh-CN" dirty="0" err="1">
                <a:sym typeface="+mn-ea"/>
              </a:rPr>
              <a:t>sudo</a:t>
            </a:r>
            <a:r>
              <a:rPr lang="en-US" altLang="zh-CN" dirty="0">
                <a:sym typeface="+mn-ea"/>
              </a:rPr>
              <a:t> apt-get install --reinstall </a:t>
            </a:r>
            <a:r>
              <a:rPr lang="en-US" altLang="zh-CN" dirty="0" err="1">
                <a:sym typeface="+mn-ea"/>
              </a:rPr>
              <a:t>pkg-config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cmake</a:t>
            </a:r>
            <a:r>
              <a:rPr lang="en-US" altLang="zh-CN" dirty="0">
                <a:sym typeface="+mn-ea"/>
              </a:rPr>
              <a:t>-data</a:t>
            </a:r>
            <a:endParaRPr lang="en-US" altLang="zh-CN" dirty="0"/>
          </a:p>
          <a:p>
            <a:pPr lvl="1"/>
            <a:r>
              <a:rPr lang="en-US" altLang="zh-CN" dirty="0"/>
              <a:t>make</a:t>
            </a:r>
          </a:p>
          <a:p>
            <a:pPr lvl="1"/>
            <a:r>
              <a:rPr lang="en-US" altLang="zh-CN" dirty="0"/>
              <a:t>./</a:t>
            </a:r>
            <a:r>
              <a:rPr lang="en-US" altLang="zh-CN" dirty="0" err="1"/>
              <a:t>edb</a:t>
            </a:r>
            <a:r>
              <a:rPr lang="zh-CN" altLang="en-US" dirty="0"/>
              <a:t>           </a:t>
            </a:r>
            <a:r>
              <a:rPr lang="en-US" altLang="zh-CN" dirty="0">
                <a:hlinkClick r:id="rId2"/>
              </a:rPr>
              <a:t>https://www.cnblogs.com/hizf/p/7843463.html</a:t>
            </a:r>
            <a:r>
              <a:rPr lang="en-US" altLang="zh-CN" dirty="0"/>
              <a:t>   </a:t>
            </a:r>
            <a:r>
              <a:rPr lang="zh-CN" altLang="en-US" dirty="0"/>
              <a:t>加搜索路径</a:t>
            </a:r>
            <a:endParaRPr lang="en-US" altLang="zh-CN" dirty="0"/>
          </a:p>
          <a:p>
            <a:r>
              <a:rPr lang="en-US" altLang="zh-CN" dirty="0" err="1"/>
              <a:t>edb</a:t>
            </a:r>
            <a:r>
              <a:rPr lang="zh-CN" altLang="en-US" dirty="0"/>
              <a:t>     </a:t>
            </a:r>
            <a:r>
              <a:rPr lang="en-US" altLang="zh-CN" dirty="0"/>
              <a:t>--run </a:t>
            </a:r>
            <a:r>
              <a:rPr lang="zh-CN" altLang="en-US" dirty="0"/>
              <a:t>执行程序 参数   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EDB</a:t>
            </a:r>
            <a:r>
              <a:rPr lang="zh-CN" altLang="en-US" dirty="0"/>
              <a:t>破解神器（</a:t>
            </a:r>
            <a:r>
              <a:rPr lang="en-US" altLang="zh-CN" dirty="0"/>
              <a:t>Linux</a:t>
            </a:r>
            <a:r>
              <a:rPr lang="zh-CN" altLang="en-US" dirty="0"/>
              <a:t>）：鼠标右键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066800"/>
            <a:ext cx="891540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019800"/>
          </a:xfrm>
        </p:spPr>
        <p:txBody>
          <a:bodyPr/>
          <a:lstStyle/>
          <a:p>
            <a:r>
              <a:rPr lang="en-US" altLang="zh-CN" sz="2800" dirty="0"/>
              <a:t>5. </a:t>
            </a:r>
            <a:r>
              <a:rPr lang="zh-CN" altLang="en-US" sz="2800" dirty="0"/>
              <a:t>实验的二进制炸弹“</a:t>
            </a:r>
            <a:r>
              <a:rPr lang="en-US" altLang="zh-CN" sz="2800" dirty="0"/>
              <a:t>Binary Bombs”</a:t>
            </a:r>
            <a:r>
              <a:rPr lang="zh-CN" altLang="en-US" sz="2800" dirty="0"/>
              <a:t>程序简介</a:t>
            </a:r>
            <a:endParaRPr lang="en-US" altLang="zh-CN" sz="2400" dirty="0"/>
          </a:p>
          <a:p>
            <a:pPr lvl="1"/>
            <a:r>
              <a:rPr lang="zh-CN" altLang="en-US" sz="2400" dirty="0"/>
              <a:t>包含</a:t>
            </a:r>
            <a:r>
              <a:rPr lang="en-US" altLang="zh-CN" sz="2400" dirty="0"/>
              <a:t>phase1~phase6</a:t>
            </a:r>
            <a:r>
              <a:rPr lang="zh-CN" altLang="en-US" sz="2400" dirty="0"/>
              <a:t>共</a:t>
            </a:r>
            <a:r>
              <a:rPr lang="en-US" altLang="zh-CN" sz="2400" dirty="0"/>
              <a:t>6</a:t>
            </a:r>
            <a:r>
              <a:rPr lang="zh-CN" altLang="en-US" sz="2400" dirty="0"/>
              <a:t>个阶段，</a:t>
            </a:r>
            <a:r>
              <a:rPr lang="zh-CN" altLang="zh-CN" sz="2400" dirty="0"/>
              <a:t>每个阶段考察</a:t>
            </a:r>
            <a:r>
              <a:rPr lang="zh-CN" altLang="zh-CN" sz="2400" dirty="0">
                <a:solidFill>
                  <a:srgbClr val="FF0000"/>
                </a:solidFill>
              </a:rPr>
              <a:t>机器级语言程序</a:t>
            </a:r>
            <a:r>
              <a:rPr lang="zh-CN" altLang="zh-CN" sz="2400" dirty="0"/>
              <a:t>不同方面，难度递增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1</a:t>
            </a:r>
            <a:r>
              <a:rPr lang="zh-CN" altLang="zh-CN" sz="2000" dirty="0"/>
              <a:t>：字符串比较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2</a:t>
            </a:r>
            <a:r>
              <a:rPr lang="zh-CN" altLang="zh-CN" sz="2000" dirty="0"/>
              <a:t>：循环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3</a:t>
            </a:r>
            <a:r>
              <a:rPr lang="zh-CN" altLang="zh-CN" sz="2000" dirty="0"/>
              <a:t>：条件</a:t>
            </a:r>
            <a:r>
              <a:rPr lang="en-US" altLang="zh-CN" sz="2000" dirty="0"/>
              <a:t>/</a:t>
            </a:r>
            <a:r>
              <a:rPr lang="zh-CN" altLang="zh-CN" sz="2000" dirty="0"/>
              <a:t>分支</a:t>
            </a:r>
            <a:r>
              <a:rPr lang="zh-CN" altLang="en-US" sz="2000" dirty="0"/>
              <a:t>：含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</a:t>
            </a:r>
            <a:endParaRPr lang="zh-CN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B050"/>
                </a:solidFill>
              </a:rPr>
              <a:t>阶段</a:t>
            </a:r>
            <a:r>
              <a:rPr lang="en-US" altLang="zh-CN" sz="2000" dirty="0">
                <a:solidFill>
                  <a:srgbClr val="00B050"/>
                </a:solidFill>
              </a:rPr>
              <a:t>4</a:t>
            </a:r>
            <a:r>
              <a:rPr lang="zh-CN" altLang="zh-CN" sz="2000" dirty="0">
                <a:solidFill>
                  <a:srgbClr val="00B050"/>
                </a:solidFill>
              </a:rPr>
              <a:t>：递归调用和栈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5</a:t>
            </a:r>
            <a:r>
              <a:rPr lang="zh-CN" altLang="zh-CN" sz="2000" dirty="0"/>
              <a:t>：指针</a:t>
            </a:r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阶段</a:t>
            </a:r>
            <a:r>
              <a:rPr lang="en-US" altLang="zh-CN" sz="2000" dirty="0"/>
              <a:t>6</a:t>
            </a:r>
            <a:r>
              <a:rPr lang="zh-CN" altLang="zh-CN" sz="2000" dirty="0"/>
              <a:t>：链表</a:t>
            </a:r>
            <a:r>
              <a:rPr lang="en-US" altLang="zh-CN" sz="2000" dirty="0"/>
              <a:t>/</a:t>
            </a:r>
            <a:r>
              <a:rPr lang="zh-CN" altLang="zh-CN" sz="2000" dirty="0"/>
              <a:t>指针</a:t>
            </a:r>
            <a:r>
              <a:rPr lang="en-US" altLang="zh-CN" sz="2000" dirty="0"/>
              <a:t>/</a:t>
            </a:r>
            <a:r>
              <a:rPr lang="zh-CN" altLang="zh-CN" sz="2000" dirty="0"/>
              <a:t>结构</a:t>
            </a:r>
            <a:endParaRPr lang="en-US" altLang="zh-CN" sz="2000" dirty="0"/>
          </a:p>
          <a:p>
            <a:pPr marL="1522730">
              <a:lnSpc>
                <a:spcPct val="150000"/>
              </a:lnSpc>
              <a:spcBef>
                <a:spcPts val="0"/>
              </a:spcBef>
            </a:pPr>
            <a:r>
              <a:rPr lang="zh-CN" altLang="zh-CN" sz="2000" dirty="0"/>
              <a:t>隐藏阶段，第</a:t>
            </a:r>
            <a:r>
              <a:rPr lang="en-US" altLang="zh-CN" sz="2000" dirty="0"/>
              <a:t>4</a:t>
            </a:r>
            <a:r>
              <a:rPr lang="zh-CN" altLang="zh-CN" sz="2000" dirty="0"/>
              <a:t>阶段之后附加特定字符串后出现</a:t>
            </a:r>
          </a:p>
          <a:p>
            <a:pPr lvl="1"/>
            <a:r>
              <a:rPr lang="zh-CN" altLang="en-US" sz="2400" dirty="0"/>
              <a:t>炸弹运行各阶段要求输入一个字符串，若输入符合程序预期，该阶段炸弹被“拆除”，否则“爆炸” 。</a:t>
            </a:r>
          </a:p>
          <a:p>
            <a:pPr lvl="1"/>
            <a:r>
              <a:rPr lang="zh-CN" altLang="en-US" sz="2400" dirty="0"/>
              <a:t>你需要拆除尽可能多的炸弹。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72" y="306597"/>
            <a:ext cx="8786982" cy="76200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分析实验代码框架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748464" cy="5343872"/>
          </a:xfrm>
        </p:spPr>
        <p:txBody>
          <a:bodyPr/>
          <a:lstStyle/>
          <a:p>
            <a:r>
              <a:rPr lang="zh-CN" altLang="en-US" sz="2800" dirty="0"/>
              <a:t>炸弹文件包</a:t>
            </a:r>
            <a:r>
              <a:rPr lang="zh-CN" altLang="zh-CN" sz="2800" dirty="0"/>
              <a:t>：</a:t>
            </a:r>
            <a:r>
              <a:rPr lang="zh-CN" altLang="en-US" sz="2800" dirty="0"/>
              <a:t>（每位同学不一样）</a:t>
            </a:r>
            <a:endParaRPr lang="en-US" altLang="zh-CN" sz="2800" dirty="0"/>
          </a:p>
          <a:p>
            <a:r>
              <a:rPr lang="en-US" altLang="zh-CN" sz="2800" dirty="0"/>
              <a:t>$tar </a:t>
            </a:r>
            <a:r>
              <a:rPr lang="en-US" altLang="zh-CN" sz="2800" dirty="0" err="1"/>
              <a:t>vxf</a:t>
            </a:r>
            <a:r>
              <a:rPr lang="en-US" altLang="zh-CN" sz="2800" dirty="0"/>
              <a:t>  bomb.tar</a:t>
            </a:r>
            <a:endParaRPr lang="zh-CN" altLang="zh-CN" sz="2800" dirty="0"/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  bomb</a:t>
            </a:r>
            <a:r>
              <a:rPr lang="zh-CN" altLang="zh-CN" sz="2400" dirty="0">
                <a:solidFill>
                  <a:srgbClr val="FF0000"/>
                </a:solidFill>
              </a:rPr>
              <a:t>的可执行程序。</a:t>
            </a:r>
          </a:p>
          <a:p>
            <a:pPr marL="1430655" lvl="1"/>
            <a:r>
              <a:rPr lang="en-US" altLang="zh-CN" sz="2400" dirty="0" err="1">
                <a:solidFill>
                  <a:srgbClr val="FF0000"/>
                </a:solidFill>
              </a:rPr>
              <a:t>bomb.c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bomb</a:t>
            </a:r>
            <a:r>
              <a:rPr lang="zh-CN" altLang="zh-CN" sz="2400" dirty="0">
                <a:solidFill>
                  <a:srgbClr val="FF0000"/>
                </a:solidFill>
              </a:rPr>
              <a:t>程序的</a:t>
            </a:r>
            <a:r>
              <a:rPr lang="en-US" altLang="zh-CN" sz="2400" dirty="0">
                <a:solidFill>
                  <a:srgbClr val="FF0000"/>
                </a:solidFill>
              </a:rPr>
              <a:t>main</a:t>
            </a:r>
            <a:r>
              <a:rPr lang="zh-CN" altLang="zh-CN" sz="2400" dirty="0">
                <a:solidFill>
                  <a:srgbClr val="FF0000"/>
                </a:solidFill>
              </a:rPr>
              <a:t>函数。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1430655" lvl="1"/>
            <a:r>
              <a:rPr lang="en-US" altLang="zh-CN" sz="2400" dirty="0">
                <a:solidFill>
                  <a:srgbClr val="FF0000"/>
                </a:solidFill>
              </a:rPr>
              <a:t>README</a:t>
            </a: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bomb：linux</a:t>
            </a:r>
            <a:r>
              <a:rPr lang="zh-CN" altLang="en-US" sz="2800" dirty="0"/>
              <a:t>下</a:t>
            </a:r>
            <a:r>
              <a:rPr lang="zh-CN" altLang="zh-CN" sz="2800" dirty="0"/>
              <a:t>可执行程序，需要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/>
              <a:t>个命令行参数</a:t>
            </a:r>
            <a:endParaRPr lang="en-US" altLang="zh-CN" sz="2800" dirty="0"/>
          </a:p>
          <a:p>
            <a:pPr marL="1030605"/>
            <a:r>
              <a:rPr lang="zh-CN" altLang="zh-CN" dirty="0">
                <a:solidFill>
                  <a:srgbClr val="FF0000"/>
                </a:solidFill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带</a:t>
            </a:r>
            <a:r>
              <a:rPr lang="zh-CN" altLang="zh-CN" dirty="0">
                <a:solidFill>
                  <a:srgbClr val="FF0000"/>
                </a:solidFill>
              </a:rPr>
              <a:t>参数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zh-C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zh-CN" dirty="0">
                <a:solidFill>
                  <a:srgbClr val="FF0000"/>
                </a:solidFill>
              </a:rPr>
              <a:t>欢迎信息后，期待你按行输入拆弹字符串，</a:t>
            </a:r>
            <a:r>
              <a:rPr lang="zh-CN" altLang="en-US" dirty="0">
                <a:solidFill>
                  <a:srgbClr val="FF0000"/>
                </a:solidFill>
              </a:rPr>
              <a:t>错误炸弹引爆退出，正确提示进入下一关。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1030605"/>
            <a:r>
              <a:rPr lang="zh-CN" altLang="en-US" dirty="0">
                <a:solidFill>
                  <a:srgbClr val="FF0000"/>
                </a:solidFill>
              </a:rPr>
              <a:t>带参数运行，从拆弹者的密码文件中读取用户密码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 err="1"/>
              <a:t>bomb.c：bomb</a:t>
            </a:r>
            <a:r>
              <a:rPr lang="zh-CN" altLang="en-US" sz="2800" dirty="0"/>
              <a:t>主程序，帮助拆弹者了解代码框架，没有细节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144" y="1916832"/>
            <a:ext cx="2478023" cy="1080119"/>
            <a:chOff x="5831656" y="2060847"/>
            <a:chExt cx="2478023" cy="1080119"/>
          </a:xfrm>
        </p:grpSpPr>
        <p:sp>
          <p:nvSpPr>
            <p:cNvPr id="5" name="右大括号 4"/>
            <p:cNvSpPr/>
            <p:nvPr/>
          </p:nvSpPr>
          <p:spPr>
            <a:xfrm>
              <a:off x="5831656" y="2060847"/>
              <a:ext cx="360040" cy="108011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44208" y="2139241"/>
              <a:ext cx="1865471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i="0" dirty="0">
                  <a:latin typeface="+mj-lt"/>
                </a:rPr>
                <a:t>用文本编辑器打开看看就知道里面有什么了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拆弹过程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02037" y="1212094"/>
            <a:ext cx="8496944" cy="50403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$./bomb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根据提示，逐阶段手工输入拆弹字符串（见演示）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较为繁琐，重复工作多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$./bomb ans.txt     </a:t>
            </a:r>
            <a:r>
              <a:rPr lang="zh-CN" altLang="en-US" dirty="0">
                <a:solidFill>
                  <a:srgbClr val="0000FF"/>
                </a:solidFill>
              </a:rPr>
              <a:t>（推荐）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ans.txt</a:t>
            </a:r>
            <a:r>
              <a:rPr lang="zh-CN" altLang="en-US" dirty="0">
                <a:solidFill>
                  <a:srgbClr val="FF0000"/>
                </a:solidFill>
              </a:rPr>
              <a:t>为拆弹密码文本文件，名字可以自定义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文本文件，</a:t>
            </a:r>
            <a:r>
              <a:rPr lang="zh-CN" altLang="zh-CN" dirty="0">
                <a:solidFill>
                  <a:srgbClr val="FF0000"/>
                </a:solidFill>
              </a:rPr>
              <a:t>每个拆弹字符串一行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回车结束</a:t>
            </a:r>
            <a:r>
              <a:rPr lang="zh-CN" altLang="en-US" dirty="0">
                <a:solidFill>
                  <a:srgbClr val="FF0000"/>
                </a:solidFill>
              </a:rPr>
              <a:t>，最多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zh-CN" dirty="0">
                <a:solidFill>
                  <a:srgbClr val="FF0000"/>
                </a:solidFill>
              </a:rPr>
              <a:t>除此之外不要包含任何其它字符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程序会检查每一阶段的</a:t>
            </a:r>
            <a:r>
              <a:rPr lang="zh-CN" altLang="en-US" dirty="0">
                <a:solidFill>
                  <a:srgbClr val="FF0000"/>
                </a:solidFill>
              </a:rPr>
              <a:t>拆弹密码字符串</a:t>
            </a:r>
            <a:r>
              <a:rPr lang="zh-CN" altLang="zh-CN" dirty="0">
                <a:solidFill>
                  <a:srgbClr val="FF0000"/>
                </a:solidFill>
              </a:rPr>
              <a:t>来决定炸弹拆除成败。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实验成果提交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65712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2800" dirty="0"/>
              <a:t>本次实验需要提交：实验报告和结果文件</a:t>
            </a:r>
            <a:endParaRPr lang="en-US" altLang="zh-CN" sz="2800" dirty="0"/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结果文件：即上述的</a:t>
            </a:r>
            <a:r>
              <a:rPr lang="en-US" altLang="zh-CN" sz="2400" dirty="0">
                <a:solidFill>
                  <a:srgbClr val="0000FF"/>
                </a:solidFill>
              </a:rPr>
              <a:t>ans.txt，</a:t>
            </a:r>
            <a:r>
              <a:rPr lang="zh-CN" altLang="en-US" sz="2400" dirty="0">
                <a:solidFill>
                  <a:srgbClr val="0000FF"/>
                </a:solidFill>
              </a:rPr>
              <a:t>重新命名如下：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QQID.txt，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01-1180310101-</a:t>
            </a:r>
            <a:r>
              <a:rPr lang="zh-CN" altLang="en-US" dirty="0">
                <a:solidFill>
                  <a:schemeClr val="tx1"/>
                </a:solidFill>
              </a:rPr>
              <a:t>张三</a:t>
            </a:r>
            <a:r>
              <a:rPr lang="en-US" altLang="zh-CN" dirty="0">
                <a:solidFill>
                  <a:schemeClr val="tx1"/>
                </a:solidFill>
              </a:rPr>
              <a:t>.txt</a:t>
            </a:r>
            <a:endParaRPr lang="zh-CN" altLang="zh-CN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实验报告：</a:t>
            </a:r>
            <a:r>
              <a:rPr lang="en-US" altLang="zh-CN" sz="2400" dirty="0">
                <a:solidFill>
                  <a:srgbClr val="0000FF"/>
                </a:solidFill>
              </a:rPr>
              <a:t>Word</a:t>
            </a:r>
            <a:r>
              <a:rPr lang="zh-CN" altLang="en-US" sz="2400" dirty="0">
                <a:solidFill>
                  <a:srgbClr val="0000FF"/>
                </a:solidFill>
              </a:rPr>
              <a:t>文档。在实验报告中，对你拆除了炸弹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                </a:t>
            </a:r>
            <a:r>
              <a:rPr lang="zh-CN" altLang="en-US" sz="2400" dirty="0">
                <a:solidFill>
                  <a:srgbClr val="0000FF"/>
                </a:solidFill>
              </a:rPr>
              <a:t>的每一道题，用文字详细描述分析求解过程。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sz="2800" dirty="0"/>
              <a:t>注意：及时记录每一步的地址、变量、函数、参数、数据结构、算法等等。以方便实验报告的撰写。</a:t>
            </a:r>
            <a:endParaRPr lang="en-US" altLang="zh-CN" sz="2800" dirty="0"/>
          </a:p>
          <a:p>
            <a:pPr>
              <a:lnSpc>
                <a:spcPts val="3200"/>
              </a:lnSpc>
            </a:pPr>
            <a:r>
              <a:rPr lang="zh-CN" altLang="en-US" sz="2800" dirty="0"/>
              <a:t>最好截图：展示当前的代码、数据，并可手绘标注</a:t>
            </a:r>
            <a:endParaRPr lang="en-US" altLang="zh-CN" sz="2800" dirty="0"/>
          </a:p>
          <a:p>
            <a:pPr marL="0" indent="0">
              <a:lnSpc>
                <a:spcPts val="3200"/>
              </a:lnSpc>
              <a:spcBef>
                <a:spcPts val="1200"/>
              </a:spcBef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17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49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9.</a:t>
            </a:r>
            <a:r>
              <a:rPr lang="zh-CN" altLang="en-US" dirty="0"/>
              <a:t>熟练掌握实验流程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3961" y="1856818"/>
            <a:ext cx="8218488" cy="4543982"/>
          </a:xfrm>
        </p:spPr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bomb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你的工作：猜这个密码？</a:t>
            </a:r>
            <a:endParaRPr lang="en-US" altLang="zh-CN" dirty="0"/>
          </a:p>
          <a:p>
            <a:pPr lvl="1"/>
            <a:r>
              <a:rPr lang="zh-CN" altLang="zh-CN" sz="2400" dirty="0"/>
              <a:t>下面以</a:t>
            </a:r>
            <a:r>
              <a:rPr lang="en-US" altLang="zh-CN" sz="2400" dirty="0"/>
              <a:t>phase1</a:t>
            </a:r>
            <a:r>
              <a:rPr lang="zh-CN" altLang="zh-CN" sz="2400" dirty="0"/>
              <a:t>为例介绍一下基本的实验步骤：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7" y="2541080"/>
            <a:ext cx="6558337" cy="104393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14107999">
            <a:off x="800509" y="3952315"/>
            <a:ext cx="100811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1877" y="45451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在这个位置初入阶段</a:t>
            </a:r>
            <a:r>
              <a:rPr lang="en-US" altLang="zh-CN" dirty="0"/>
              <a:t>1</a:t>
            </a:r>
            <a:r>
              <a:rPr lang="zh-CN" altLang="en-US" dirty="0"/>
              <a:t>的拆弹密码，如：</a:t>
            </a:r>
            <a:r>
              <a:rPr lang="en-US" altLang="zh-CN" dirty="0"/>
              <a:t>This is a nice day.</a:t>
            </a:r>
            <a:endParaRPr lang="zh-CN" altLang="en-US" dirty="0"/>
          </a:p>
        </p:txBody>
      </p:sp>
      <p:sp>
        <p:nvSpPr>
          <p:cNvPr id="10" name="标题 1"/>
          <p:cNvSpPr txBox="1"/>
          <p:nvPr/>
        </p:nvSpPr>
        <p:spPr bwMode="auto">
          <a:xfrm>
            <a:off x="2971800" y="1187085"/>
            <a:ext cx="30480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zh-CN" altLang="zh-CN" dirty="0"/>
              <a:t>实验步骤提示</a:t>
            </a:r>
            <a:endParaRPr 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实验步骤演示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1212215"/>
            <a:ext cx="8359140" cy="5345430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000" b="1" dirty="0"/>
              <a:t>第一步</a:t>
            </a:r>
            <a:r>
              <a:rPr lang="zh-CN" altLang="zh-CN" b="1" dirty="0"/>
              <a:t>：</a:t>
            </a:r>
            <a:r>
              <a:rPr lang="en-US" altLang="zh-CN" b="1" dirty="0" err="1">
                <a:solidFill>
                  <a:srgbClr val="FF0000"/>
                </a:solidFill>
              </a:rPr>
              <a:t>objdump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–</a:t>
            </a:r>
            <a:r>
              <a:rPr lang="en-US" altLang="zh-CN" b="1" dirty="0">
                <a:solidFill>
                  <a:srgbClr val="FF0000"/>
                </a:solidFill>
              </a:rPr>
              <a:t>d bomb &gt; asm.txt                         </a:t>
            </a:r>
            <a:r>
              <a:rPr lang="en-US" altLang="zh-CN" dirty="0"/>
              <a:t> “&gt;”:</a:t>
            </a:r>
            <a:r>
              <a:rPr lang="zh-CN" altLang="en-US" dirty="0"/>
              <a:t>重定向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/>
              <a:t>              </a:t>
            </a:r>
            <a:r>
              <a:rPr lang="zh-CN" altLang="zh-CN" sz="2000" dirty="0"/>
              <a:t>对</a:t>
            </a:r>
            <a:r>
              <a:rPr lang="en-US" altLang="zh-CN" sz="2000" dirty="0"/>
              <a:t>bomb</a:t>
            </a:r>
            <a:r>
              <a:rPr lang="zh-CN" altLang="zh-CN" sz="2000" dirty="0"/>
              <a:t>进行反汇编并将汇编代码输出到</a:t>
            </a:r>
            <a:r>
              <a:rPr lang="en-US" altLang="zh-CN" sz="2000" dirty="0"/>
              <a:t>asm.txt</a:t>
            </a:r>
            <a:r>
              <a:rPr lang="zh-CN" altLang="zh-CN" sz="2000" dirty="0"/>
              <a:t>中。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b="1" dirty="0"/>
              <a:t>第二步：</a:t>
            </a:r>
            <a:r>
              <a:rPr lang="zh-CN" altLang="zh-CN" sz="2000" dirty="0"/>
              <a:t>查看汇编源代码</a:t>
            </a:r>
            <a:r>
              <a:rPr lang="en-US" altLang="zh-CN" sz="2000" dirty="0"/>
              <a:t>asm.txt</a:t>
            </a:r>
            <a:r>
              <a:rPr lang="zh-CN" altLang="en-US" sz="2000" dirty="0"/>
              <a:t>文件，</a:t>
            </a:r>
            <a:r>
              <a:rPr lang="zh-CN" altLang="zh-CN" sz="2000" dirty="0"/>
              <a:t>在</a:t>
            </a:r>
            <a:r>
              <a:rPr lang="en-US" altLang="zh-CN" sz="2000" dirty="0"/>
              <a:t>main</a:t>
            </a:r>
            <a:r>
              <a:rPr lang="zh-CN" altLang="zh-CN" sz="2000" dirty="0"/>
              <a:t>函数中找到如下语句</a:t>
            </a:r>
            <a:endParaRPr lang="en-US" altLang="zh-CN" sz="2000" dirty="0"/>
          </a:p>
          <a:p>
            <a:pPr marL="1706880" indent="-720725">
              <a:buNone/>
            </a:pPr>
            <a:r>
              <a:rPr lang="zh-CN" altLang="en-US" sz="2000" dirty="0"/>
              <a:t>这里为</a:t>
            </a:r>
            <a:r>
              <a:rPr lang="en-US" altLang="zh-CN" sz="2000" dirty="0"/>
              <a:t>phase1</a:t>
            </a:r>
            <a:r>
              <a:rPr lang="zh-CN" altLang="en-US" sz="2000" dirty="0"/>
              <a:t>函数</a:t>
            </a:r>
            <a:r>
              <a:rPr lang="zh-CN" altLang="zh-CN" sz="2000" dirty="0"/>
              <a:t>在</a:t>
            </a:r>
            <a:r>
              <a:rPr lang="en-US" altLang="zh-CN" sz="2000" dirty="0"/>
              <a:t>main()</a:t>
            </a:r>
            <a:r>
              <a:rPr lang="zh-CN" altLang="zh-CN" sz="2000" dirty="0"/>
              <a:t>函数</a:t>
            </a:r>
            <a:r>
              <a:rPr lang="zh-CN" altLang="en-US" sz="2000" dirty="0"/>
              <a:t>中被</a:t>
            </a:r>
            <a:r>
              <a:rPr lang="zh-CN" altLang="zh-CN" sz="2000" dirty="0"/>
              <a:t>调用</a:t>
            </a:r>
            <a:r>
              <a:rPr lang="zh-CN" altLang="en-US" sz="2000" dirty="0"/>
              <a:t>的位置）</a:t>
            </a:r>
            <a:r>
              <a:rPr lang="zh-CN" altLang="zh-CN" sz="2000" dirty="0"/>
              <a:t>：</a:t>
            </a:r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1706880" indent="-720725">
              <a:buNone/>
            </a:pPr>
            <a:endParaRPr lang="zh-CN" altLang="zh-CN" sz="2000" dirty="0"/>
          </a:p>
          <a:p>
            <a:pPr marL="0" indent="17780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ym typeface="+mn-ea"/>
              </a:rPr>
              <a:t>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</a:rPr>
              <a:t>%rax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0000FF"/>
                </a:solidFill>
              </a:rPr>
              <a:t>%rdi</a:t>
            </a:r>
          </a:p>
          <a:p>
            <a:pPr marL="0" indent="177800">
              <a:buNone/>
            </a:pPr>
            <a:r>
              <a:rPr lang="en-US" altLang="zh-CN" sz="2000" dirty="0"/>
              <a:t>    1075:	e8 fa 00 00 00       	callq  1174 </a:t>
            </a:r>
            <a:r>
              <a:rPr lang="en-US" altLang="zh-CN" sz="2000" dirty="0">
                <a:solidFill>
                  <a:srgbClr val="FFC000"/>
                </a:solidFill>
              </a:rPr>
              <a:t>&lt;phase_1&gt;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107a:	e8 ee 07 00 00       	callq  186d </a:t>
            </a:r>
            <a:r>
              <a:rPr lang="en-US" altLang="zh-CN" sz="2000" dirty="0">
                <a:solidFill>
                  <a:srgbClr val="00B0F0"/>
                </a:solidFill>
              </a:rPr>
              <a:t>&lt;phase_defused&gt;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/>
              <a:t>    107f:	48 8d 3d 72 15 00 00 	lea    0x1572(%rip),%rdi   # 25f8</a:t>
            </a:r>
          </a:p>
          <a:p>
            <a:pPr marL="0" indent="177800">
              <a:buNone/>
            </a:pPr>
            <a:r>
              <a:rPr lang="en-US" altLang="zh-CN" sz="2000" dirty="0"/>
              <a:t>    1086:	e8 25 fd ff ff       	                callq  db0 &lt;puts@plt&gt;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" y="2840355"/>
            <a:ext cx="6906260" cy="1397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1524000"/>
            <a:ext cx="8594725" cy="5074285"/>
          </a:xfrm>
        </p:spPr>
        <p:txBody>
          <a:bodyPr/>
          <a:lstStyle/>
          <a:p>
            <a:r>
              <a:rPr lang="zh-CN" altLang="en-US" dirty="0"/>
              <a:t>实验类型：验证型实验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</a:t>
            </a:r>
            <a:r>
              <a:rPr lang="en-US" altLang="zh-CN" dirty="0"/>
              <a:t>ISA</a:t>
            </a:r>
            <a:r>
              <a:rPr lang="zh-CN" altLang="en-US" dirty="0"/>
              <a:t>指令系统与寻址方式</a:t>
            </a:r>
            <a:endParaRPr lang="en-US" altLang="zh-CN" dirty="0"/>
          </a:p>
          <a:p>
            <a:pPr lvl="1"/>
            <a:r>
              <a:rPr lang="zh-CN" altLang="en-US" dirty="0"/>
              <a:t>熟练掌握</a:t>
            </a:r>
            <a:r>
              <a:rPr lang="en-US" altLang="zh-CN" dirty="0"/>
              <a:t>Linux</a:t>
            </a:r>
            <a:r>
              <a:rPr lang="zh-CN" altLang="en-US" dirty="0"/>
              <a:t>下调试器的反汇编调试跟踪分析机器语言的方法</a:t>
            </a:r>
            <a:endParaRPr lang="en-US" altLang="zh-CN" dirty="0"/>
          </a:p>
          <a:p>
            <a:pPr lvl="1"/>
            <a:r>
              <a:rPr lang="zh-CN" altLang="en-US" dirty="0"/>
              <a:t>增强对程序机器级表示、汇编语言、调试器和逆向工程等的理解</a:t>
            </a:r>
            <a:endParaRPr lang="en-US" altLang="zh-CN" dirty="0"/>
          </a:p>
          <a:p>
            <a:r>
              <a:rPr lang="zh-CN" altLang="en-US" sz="2400" dirty="0">
                <a:sym typeface="+mn-ea"/>
              </a:rPr>
              <a:t>实验指导教师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任课教师：史先俊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实验室教师：王宁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+mn-ea"/>
              </a:rPr>
              <a:t>TA</a:t>
            </a:r>
            <a:r>
              <a:rPr lang="zh-CN" altLang="en-US" sz="2400" dirty="0">
                <a:sym typeface="+mn-ea"/>
              </a:rPr>
              <a:t>：陈翔</a:t>
            </a:r>
            <a:endParaRPr lang="en-US" altLang="zh-CN" sz="2400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zh-CN" altLang="en-US" dirty="0"/>
              <a:t>大数据、人工智能辅修专业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746760"/>
            <a:ext cx="8928735" cy="56502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zh-CN" b="1" dirty="0"/>
              <a:t>第三步：</a:t>
            </a:r>
            <a:r>
              <a:rPr lang="zh-CN" altLang="zh-CN" dirty="0"/>
              <a:t>在反汇编文件中继续查找</a:t>
            </a:r>
            <a:r>
              <a:rPr lang="en-US" altLang="zh-CN" dirty="0"/>
              <a:t>phase_1</a:t>
            </a:r>
            <a:r>
              <a:rPr lang="zh-CN" altLang="zh-CN" dirty="0"/>
              <a:t>的位置，</a:t>
            </a:r>
            <a:r>
              <a:rPr lang="zh-CN" altLang="en-US" dirty="0"/>
              <a:t>如：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0000000000001174 &lt;phase_1&gt;:                        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#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u="sng" kern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%rdi</a:t>
            </a:r>
            <a:r>
              <a:rPr lang="zh-CN" altLang="en-US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没变，继承</a:t>
            </a:r>
            <a:r>
              <a:rPr lang="en-US" altLang="zh-CN" sz="2000" kern="100" dirty="0">
                <a:solidFill>
                  <a:srgbClr val="00B05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1174:	48 83 ec 08          	          sub    $0x8,%rsp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1178:	48 8d 35 d1 14 00 00    lea    </a:t>
            </a:r>
            <a:r>
              <a:rPr lang="en-US" altLang="zh-CN" sz="2000" b="1" u="sng" kern="100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0x14d1(%rip)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%rsi</a:t>
            </a: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# 2650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117f:	e8 32 04 00 00      callq  15b6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1184:	85 c0                	test   %eax,%eax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1186:	75 05                	jne    118d &lt;phase_1+0x19&gt;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1188:	48 83 c4 08          	add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118c:	c3                   	retq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118d:	e8 30 05 00 00      callq  16c2 &lt;explode_bomb&gt;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1192:	eb f4                	jmp    1188 &lt;phase_1+0x14&gt;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很明显，这是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位程序，采用寄存器传递参数。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strings_not_equal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函数有两个参数：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是主程序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传来的唯一的参数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键盘输入或文件读取的字符串；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是一个全局变量。其地址为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2650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EDB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跟踪时可以直接到内存看这个变量的内容。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编译选项不同，看到的内容可能不一样 </a:t>
            </a:r>
            <a:r>
              <a:rPr lang="en-US" altLang="zh-CN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===</a:t>
            </a:r>
            <a:r>
              <a:rPr lang="zh-CN" altLang="en-US" sz="1995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我们这儿应该是都一样的。</a:t>
            </a:r>
            <a:endParaRPr lang="en-US" altLang="zh-CN" sz="1995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None/>
            </a:pPr>
            <a:endParaRPr lang="zh-CN" altLang="zh-CN" sz="36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7504" y="238472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20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041318" y="3152239"/>
            <a:ext cx="23042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2583" y="3441913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095928" y="4408601"/>
            <a:ext cx="2952328" cy="1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01080" y="2441575"/>
            <a:ext cx="2086768" cy="710893"/>
            <a:chOff x="7308026" y="2714278"/>
            <a:chExt cx="2086768" cy="710893"/>
          </a:xfrm>
        </p:grpSpPr>
        <p:sp>
          <p:nvSpPr>
            <p:cNvPr id="33" name="矩形 32"/>
            <p:cNvSpPr/>
            <p:nvPr/>
          </p:nvSpPr>
          <p:spPr>
            <a:xfrm>
              <a:off x="8637984" y="3086617"/>
              <a:ext cx="756810" cy="33855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2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 flipH="1" flipV="1">
              <a:off x="7308026" y="2714278"/>
              <a:ext cx="1290320" cy="60642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6172200" y="1905001"/>
            <a:ext cx="2054225" cy="419099"/>
            <a:chOff x="6350466" y="3315467"/>
            <a:chExt cx="1954481" cy="358878"/>
          </a:xfrm>
        </p:grpSpPr>
        <p:sp>
          <p:nvSpPr>
            <p:cNvPr id="35" name="矩形 34"/>
            <p:cNvSpPr/>
            <p:nvPr/>
          </p:nvSpPr>
          <p:spPr>
            <a:xfrm>
              <a:off x="7548137" y="3385611"/>
              <a:ext cx="756810" cy="288734"/>
            </a:xfrm>
            <a:prstGeom prst="rect">
              <a:avLst/>
            </a:prstGeom>
            <a:solidFill>
              <a:srgbClr val="92D05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rgbClr val="3333FF"/>
                  </a:solidFill>
                  <a:latin typeface="+mj-lt"/>
                </a:rPr>
                <a:t>参数</a:t>
              </a:r>
              <a:r>
                <a:rPr lang="en-US" altLang="zh-CN" sz="1600" i="0" dirty="0">
                  <a:solidFill>
                    <a:srgbClr val="3333FF"/>
                  </a:solidFill>
                  <a:latin typeface="+mj-lt"/>
                </a:rPr>
                <a:t>1</a:t>
              </a:r>
              <a:endParaRPr lang="zh-CN" altLang="zh-CN" sz="1600" i="0" dirty="0">
                <a:solidFill>
                  <a:srgbClr val="3333FF"/>
                </a:solidFill>
                <a:latin typeface="+mj-lt"/>
              </a:endParaRPr>
            </a:p>
          </p:txBody>
        </p:sp>
        <p:cxnSp>
          <p:nvCxnSpPr>
            <p:cNvPr id="45" name="直接箭头连接符 44"/>
            <p:cNvCxnSpPr>
              <a:stCxn id="35" idx="1"/>
            </p:cNvCxnSpPr>
            <p:nvPr/>
          </p:nvCxnSpPr>
          <p:spPr>
            <a:xfrm flipH="1" flipV="1">
              <a:off x="6350466" y="3315467"/>
              <a:ext cx="1197460" cy="21478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5985427" y="3317731"/>
            <a:ext cx="2364794" cy="840894"/>
            <a:chOff x="5940153" y="4763279"/>
            <a:chExt cx="2364794" cy="840894"/>
          </a:xfrm>
        </p:grpSpPr>
        <p:sp>
          <p:nvSpPr>
            <p:cNvPr id="47" name="矩形 46"/>
            <p:cNvSpPr/>
            <p:nvPr/>
          </p:nvSpPr>
          <p:spPr>
            <a:xfrm>
              <a:off x="6868271" y="5266988"/>
              <a:ext cx="1436676" cy="337185"/>
            </a:xfrm>
            <a:prstGeom prst="rect">
              <a:avLst/>
            </a:prstGeom>
            <a:solidFill>
              <a:srgbClr val="FFC00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i="0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判断是否成功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 flipV="1">
              <a:off x="5940153" y="4763279"/>
              <a:ext cx="928118" cy="50370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0403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b="1" dirty="0"/>
              <a:t>第四步：</a:t>
            </a:r>
            <a:r>
              <a:rPr lang="zh-CN" altLang="en-US" dirty="0"/>
              <a:t>在</a:t>
            </a:r>
            <a:r>
              <a:rPr lang="en-US" altLang="zh-CN" dirty="0"/>
              <a:t>main()</a:t>
            </a:r>
            <a:r>
              <a:rPr lang="zh-CN" altLang="zh-CN" dirty="0"/>
              <a:t>函数</a:t>
            </a:r>
            <a:r>
              <a:rPr lang="zh-CN" altLang="en-US" dirty="0"/>
              <a:t>的汇编代码</a:t>
            </a:r>
            <a:r>
              <a:rPr lang="zh-CN" altLang="zh-CN" dirty="0"/>
              <a:t>中，可以进一步找到：</a:t>
            </a:r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106d:	e8 b7 06 00 00       	</a:t>
            </a:r>
            <a:r>
              <a:rPr lang="en-US" altLang="zh-CN" sz="2000" dirty="0">
                <a:solidFill>
                  <a:srgbClr val="00B050"/>
                </a:solidFill>
                <a:sym typeface="+mn-ea"/>
              </a:rPr>
              <a:t>callq  1729 &lt;read_line&gt;</a:t>
            </a:r>
            <a:endParaRPr lang="en-US" altLang="zh-CN" sz="2000" dirty="0"/>
          </a:p>
          <a:p>
            <a:pPr marL="0" indent="177800">
              <a:buNone/>
            </a:pPr>
            <a:r>
              <a:rPr lang="en-US" altLang="zh-CN" sz="2000" dirty="0">
                <a:sym typeface="+mn-ea"/>
              </a:rPr>
              <a:t>    1072:	48 89 c7             	                mov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%rax</a:t>
            </a:r>
            <a:r>
              <a:rPr lang="en-US" altLang="zh-CN" sz="2000" dirty="0">
                <a:sym typeface="+mn-ea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%rdi</a:t>
            </a:r>
          </a:p>
          <a:p>
            <a:pPr marL="0" indent="177800">
              <a:buNone/>
            </a:pPr>
            <a:r>
              <a:rPr lang="en-US" altLang="zh-CN" dirty="0" err="1"/>
              <a:t>%rax</a:t>
            </a:r>
            <a:r>
              <a:rPr lang="zh-CN" altLang="zh-CN" dirty="0"/>
              <a:t>里存储的是调用</a:t>
            </a:r>
            <a:r>
              <a:rPr lang="en-US" altLang="zh-CN" dirty="0" err="1"/>
              <a:t>read_line</a:t>
            </a:r>
            <a:r>
              <a:rPr lang="en-US" altLang="zh-CN" dirty="0"/>
              <a:t>()</a:t>
            </a:r>
            <a:r>
              <a:rPr lang="zh-CN" altLang="zh-CN" dirty="0"/>
              <a:t>函数返回</a:t>
            </a:r>
            <a:r>
              <a:rPr lang="zh-CN" altLang="en-US" dirty="0"/>
              <a:t>值</a:t>
            </a:r>
            <a:r>
              <a:rPr lang="zh-CN" altLang="zh-CN" dirty="0"/>
              <a:t>，也是用户输入的字符串首地址，</a:t>
            </a:r>
            <a:r>
              <a:rPr lang="zh-CN" altLang="en-US" dirty="0"/>
              <a:t>推测拆弹密码</a:t>
            </a:r>
            <a:r>
              <a:rPr lang="zh-CN" altLang="zh-CN" dirty="0"/>
              <a:t>字符串的存储地址为</a:t>
            </a:r>
            <a:r>
              <a:rPr lang="en-US" altLang="zh-CN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 2650 </a:t>
            </a:r>
            <a:r>
              <a:rPr lang="zh-CN" altLang="en-US" dirty="0"/>
              <a:t>因为调用</a:t>
            </a:r>
            <a:r>
              <a:rPr lang="en-US" altLang="zh-CN" dirty="0" err="1"/>
              <a:t>strings_not_equal</a:t>
            </a:r>
            <a:r>
              <a:rPr lang="zh-CN" altLang="en-US" dirty="0"/>
              <a:t>前有语句：</a:t>
            </a:r>
            <a:endParaRPr lang="zh-CN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1178:	48 8d 35 d1 14 00 00    lea    </a:t>
            </a:r>
            <a:r>
              <a:rPr lang="en-US" altLang="zh-CN" sz="2000" u="sng" kern="1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0x14d1(%rip)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000" u="sng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%rsi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# 2650 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objdump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看到的地址不是真正装载的内存地址，所以应进入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EDB</a:t>
            </a:r>
            <a:r>
              <a:rPr lang="zh-CN" altLang="en-US" sz="2000" kern="1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进行实际跟踪查看。</a:t>
            </a:r>
            <a:endParaRPr lang="en-US" altLang="zh-CN" sz="2000" kern="100" dirty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21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zh-CN" altLang="en-US" dirty="0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57606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0x2650        %rsi</a:t>
            </a:r>
            <a:r>
              <a:rPr lang="zh-CN" altLang="en-US" dirty="0"/>
              <a:t>里存放是是什么呢？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zh-CN" dirty="0"/>
              <a:t>查看这个地址存储的数据内容。具体过程如下：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b="1" dirty="0"/>
              <a:t>第五步：执行：</a:t>
            </a:r>
            <a:r>
              <a:rPr lang="en-US" altLang="zh-CN" b="1" dirty="0" err="1"/>
              <a:t>gdb</a:t>
            </a:r>
            <a:r>
              <a:rPr lang="en-US" altLang="zh-CN" b="1" dirty="0"/>
              <a:t> bomb</a:t>
            </a:r>
            <a:r>
              <a:rPr lang="zh-CN" altLang="zh-CN" b="1" dirty="0"/>
              <a:t>，显示如下：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1600" dirty="0"/>
              <a:t>GNU 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 (GDB) 7.2-ubuntu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Copyright (C) 2010 Free Software Foundation, Inc.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License GPLv3+: GNU GPL version 3 or later &lt;http://gnu.org/licenses/gpl.html&gt;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is free software: you are free to change and redistribute it.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There is NO WARRANTY, to the extent permitted by law.  Type "show copying"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and "show warranty" for details.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This GDB was configured as "i686-linux-gnu".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For bug reporting instructions, please see: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&lt;http://www.gnu.org/software/</a:t>
            </a:r>
            <a:r>
              <a:rPr lang="en-US" altLang="zh-CN" sz="1600" dirty="0" err="1"/>
              <a:t>gdb</a:t>
            </a:r>
            <a:r>
              <a:rPr lang="en-US" altLang="zh-CN" sz="1600" dirty="0"/>
              <a:t>/bugs/&gt;...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./bomb/</a:t>
            </a:r>
            <a:r>
              <a:rPr lang="en-US" altLang="zh-CN" sz="1600" dirty="0" err="1"/>
              <a:t>bomblab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/bomb...done.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gdb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22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762000"/>
            <a:ext cx="8640960" cy="582696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b main</a:t>
            </a: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在</a:t>
            </a:r>
            <a:r>
              <a:rPr lang="en-US" altLang="zh-CN" sz="2000" dirty="0">
                <a:solidFill>
                  <a:srgbClr val="00B050"/>
                </a:solidFill>
              </a:rPr>
              <a:t>main</a:t>
            </a:r>
            <a:r>
              <a:rPr lang="zh-CN" altLang="en-US" sz="2000" dirty="0">
                <a:solidFill>
                  <a:srgbClr val="00B050"/>
                </a:solidFill>
              </a:rPr>
              <a:t>函数的开始处设置断点</a:t>
            </a:r>
            <a:r>
              <a:rPr lang="en-US" altLang="zh-CN" sz="2000" b="1" dirty="0">
                <a:solidFill>
                  <a:srgbClr val="00B050"/>
                </a:solidFill>
              </a:rPr>
              <a:t>   </a:t>
            </a:r>
            <a:endParaRPr lang="zh-CN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 at 0x101a: file </a:t>
            </a:r>
            <a:r>
              <a:rPr lang="en-US" altLang="zh-CN" sz="2000" dirty="0" err="1">
                <a:solidFill>
                  <a:schemeClr val="bg1"/>
                </a:solidFill>
              </a:rPr>
              <a:t>bomb.c</a:t>
            </a:r>
            <a:r>
              <a:rPr lang="en-US" altLang="zh-CN" sz="2000" dirty="0">
                <a:solidFill>
                  <a:schemeClr val="bg1"/>
                </a:solidFill>
              </a:rPr>
              <a:t>, line 45.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</a:rPr>
              <a:t>gdb</a:t>
            </a:r>
            <a:r>
              <a:rPr lang="en-US" altLang="zh-CN" sz="2000" b="1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r  </a:t>
            </a:r>
            <a:r>
              <a:rPr lang="en-US" altLang="zh-CN" sz="2000" b="1" dirty="0">
                <a:solidFill>
                  <a:schemeClr val="bg1"/>
                </a:solidFill>
              </a:rPr>
              <a:t>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zh-CN" altLang="en-US" sz="2000" dirty="0">
                <a:solidFill>
                  <a:srgbClr val="00B050"/>
                </a:solidFill>
              </a:rPr>
              <a:t>里运行</a:t>
            </a:r>
            <a:r>
              <a:rPr lang="en-US" altLang="zh-CN" sz="2000" dirty="0">
                <a:solidFill>
                  <a:srgbClr val="00B050"/>
                </a:solidFill>
              </a:rPr>
              <a:t>bomb</a:t>
            </a:r>
            <a:r>
              <a:rPr lang="zh-CN" altLang="en-US" sz="2000" dirty="0">
                <a:solidFill>
                  <a:srgbClr val="00B050"/>
                </a:solidFill>
              </a:rPr>
              <a:t>程序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Starting program:./bomb/</a:t>
            </a:r>
            <a:r>
              <a:rPr lang="en-US" altLang="zh-CN" sz="2000" dirty="0" err="1">
                <a:solidFill>
                  <a:schemeClr val="bg1"/>
                </a:solidFill>
              </a:rPr>
              <a:t>bomblab</a:t>
            </a:r>
            <a:r>
              <a:rPr lang="en-US" altLang="zh-CN" sz="2000" dirty="0">
                <a:solidFill>
                  <a:schemeClr val="bg1"/>
                </a:solidFill>
              </a:rPr>
              <a:t>/</a:t>
            </a:r>
            <a:r>
              <a:rPr lang="en-US" altLang="zh-CN" sz="2000" dirty="0" err="1">
                <a:solidFill>
                  <a:schemeClr val="bg1"/>
                </a:solidFill>
              </a:rPr>
              <a:t>src</a:t>
            </a:r>
            <a:r>
              <a:rPr lang="en-US" altLang="zh-CN" sz="2000" dirty="0">
                <a:solidFill>
                  <a:schemeClr val="bg1"/>
                </a:solidFill>
              </a:rPr>
              <a:t>/bomb 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 </a:t>
            </a:r>
            <a:r>
              <a:rPr lang="zh-CN" altLang="en-US" sz="2000" dirty="0">
                <a:solidFill>
                  <a:srgbClr val="00B050"/>
                </a:solidFill>
              </a:rPr>
              <a:t>运行后，暂停在断点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处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Breakpoint 1, main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=1, </a:t>
            </a:r>
            <a:r>
              <a:rPr lang="en-US" altLang="zh-CN" sz="2000" dirty="0" err="1">
                <a:solidFill>
                  <a:schemeClr val="bg1"/>
                </a:solidFill>
              </a:rPr>
              <a:t>argv</a:t>
            </a:r>
            <a:r>
              <a:rPr lang="en-US" altLang="zh-CN" sz="2000" dirty="0">
                <a:solidFill>
                  <a:schemeClr val="bg1"/>
                </a:solidFill>
              </a:rPr>
              <a:t>=0xbffff3f4) at bomb.c:45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45	    if (</a:t>
            </a:r>
            <a:r>
              <a:rPr lang="en-US" altLang="zh-CN" sz="2000" dirty="0" err="1">
                <a:solidFill>
                  <a:schemeClr val="bg1"/>
                </a:solidFill>
              </a:rPr>
              <a:t>argc</a:t>
            </a:r>
            <a:r>
              <a:rPr lang="en-US" altLang="zh-CN" sz="2000" dirty="0">
                <a:solidFill>
                  <a:schemeClr val="bg1"/>
                </a:solidFill>
              </a:rPr>
              <a:t> == 1) {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fr-FR" altLang="zh-CN" sz="2000" b="1" dirty="0">
                <a:solidFill>
                  <a:schemeClr val="bg1"/>
                </a:solidFill>
              </a:rPr>
              <a:t>           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单步执行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指令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0x080489a8	45	    if (argc == 1) {  </a:t>
            </a: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b="1" dirty="0">
                <a:solidFill>
                  <a:srgbClr val="FFFF00"/>
                </a:solidFill>
              </a:rPr>
              <a:t>n</a:t>
            </a:r>
            <a:endParaRPr lang="fr-FR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46		infile = stdin;   </a:t>
            </a:r>
            <a:r>
              <a:rPr lang="fr-FR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这里可以看到执行到哪一条</a:t>
            </a:r>
            <a:r>
              <a:rPr lang="en-US" altLang="zh-CN" sz="2000" dirty="0">
                <a:solidFill>
                  <a:srgbClr val="00B050"/>
                </a:solidFill>
              </a:rPr>
              <a:t>C</a:t>
            </a:r>
            <a:r>
              <a:rPr lang="zh-CN" altLang="en-US" sz="2000" dirty="0">
                <a:solidFill>
                  <a:srgbClr val="00B050"/>
                </a:solidFill>
              </a:rPr>
              <a:t>语句</a:t>
            </a:r>
            <a:endParaRPr lang="fr-FR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altLang="zh-CN" sz="2000" dirty="0">
                <a:solidFill>
                  <a:schemeClr val="bg1"/>
                </a:solidFill>
              </a:rPr>
              <a:t>(gdb) </a:t>
            </a:r>
            <a:r>
              <a:rPr lang="en-US" altLang="zh-CN" sz="20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23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955" y="541655"/>
            <a:ext cx="8790940" cy="582168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73	    input = </a:t>
            </a:r>
            <a:r>
              <a:rPr lang="en-US" altLang="zh-CN" sz="2000" dirty="0" err="1">
                <a:solidFill>
                  <a:schemeClr val="bg1"/>
                </a:solidFill>
              </a:rPr>
              <a:t>read_line</a:t>
            </a:r>
            <a:r>
              <a:rPr lang="en-US" altLang="zh-CN" sz="2000" dirty="0">
                <a:solidFill>
                  <a:schemeClr val="bg1"/>
                </a:solidFill>
              </a:rPr>
              <a:t>();             /* Get input    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</a:t>
            </a:r>
            <a:r>
              <a:rPr lang="en-US" altLang="zh-CN" sz="2000" b="1" dirty="0">
                <a:solidFill>
                  <a:srgbClr val="FFFF00"/>
                </a:solidFill>
              </a:rPr>
              <a:t>n 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如果是命令行输入，这里输入你的拆弹字符串*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74	    phase_1(input);                  /* Run the phase      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0x555555555072 &lt;main+88&gt;:	mov    %rax,%rdi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0x555555555075 &lt;main+91&gt;:	callq  0x555555555174 &lt;phase_1&gt;</a:t>
            </a: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si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si</a:t>
            </a:r>
            <a:endParaRPr lang="en-US" altLang="zh-CN" sz="2000" dirty="0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x/10i  $rip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=&gt; 0x555555555174 &lt;phase_1&gt;:	sub    $0x8,%rsp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0x555555555178 &lt;phase_1+4&gt;:	 lea    0x14d1(%rip),%rsi     #0x555555556650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0x55555555517f &lt;phase_1+11&gt;:	callq  0x5555555555b6 &lt;strings_not_equal&gt;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  <a:sym typeface="+mn-ea"/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) </a:t>
            </a:r>
            <a:r>
              <a:rPr lang="en-US" altLang="zh-CN" sz="2000" dirty="0">
                <a:solidFill>
                  <a:srgbClr val="FFFF00"/>
                </a:solidFill>
              </a:rPr>
              <a:t>x/s </a:t>
            </a:r>
            <a:r>
              <a:rPr lang="en-US" altLang="zh-CN" sz="2000" dirty="0">
                <a:solidFill>
                  <a:srgbClr val="FFFF00"/>
                </a:solidFill>
                <a:sym typeface="+mn-ea"/>
              </a:rPr>
              <a:t>0x555555556650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查看地址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0x555555556650</a:t>
            </a:r>
            <a:r>
              <a:rPr lang="zh-CN" altLang="en-US" sz="2000" dirty="0">
                <a:solidFill>
                  <a:srgbClr val="00B050"/>
                </a:solidFill>
              </a:rPr>
              <a:t>处字符串：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0x555555556650:	"And they have no disregard for human life."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en-US" altLang="zh-CN" sz="2000" dirty="0" err="1">
                <a:solidFill>
                  <a:schemeClr val="bg1"/>
                </a:solidFill>
              </a:rPr>
              <a:t>gdb</a:t>
            </a:r>
            <a:r>
              <a:rPr lang="en-US" altLang="zh-CN" sz="2000" dirty="0">
                <a:solidFill>
                  <a:schemeClr val="bg1"/>
                </a:solidFill>
              </a:rPr>
              <a:t>) q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退出</a:t>
            </a:r>
            <a:r>
              <a:rPr lang="en-US" altLang="zh-CN" sz="2000" dirty="0" err="1">
                <a:solidFill>
                  <a:srgbClr val="00B050"/>
                </a:solidFill>
              </a:rPr>
              <a:t>gdb</a:t>
            </a:r>
            <a:r>
              <a:rPr lang="en-US" altLang="zh-CN" sz="2000" dirty="0">
                <a:solidFill>
                  <a:srgbClr val="00B050"/>
                </a:solidFill>
              </a:rPr>
              <a:t>           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err="1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#</a:t>
            </a:r>
            <a:r>
              <a:rPr lang="zh-CN" altLang="en-US" sz="2000" dirty="0">
                <a:solidFill>
                  <a:srgbClr val="00B050"/>
                </a:solidFill>
              </a:rPr>
              <a:t>方法</a:t>
            </a:r>
            <a:r>
              <a:rPr lang="en-US" altLang="zh-CN" sz="2000" dirty="0">
                <a:solidFill>
                  <a:srgbClr val="00B05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     EDB  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用</a:t>
            </a:r>
            <a:r>
              <a:rPr lang="en-US" altLang="zh-CN" sz="2000" dirty="0" err="1">
                <a:solidFill>
                  <a:srgbClr val="FFFF00"/>
                </a:solidFill>
                <a:sym typeface="+mn-ea"/>
              </a:rPr>
              <a:t>F8/F7</a:t>
            </a:r>
            <a:r>
              <a:rPr lang="zh-CN" altLang="en-US" sz="2000" dirty="0" err="1">
                <a:solidFill>
                  <a:srgbClr val="FFFF00"/>
                </a:solidFill>
                <a:sym typeface="+mn-ea"/>
              </a:rPr>
              <a:t>进入调试即可，直接可以看到指针的内容。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24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4825"/>
            <a:ext cx="8247836" cy="1334562"/>
          </a:xfrm>
        </p:spPr>
      </p:pic>
      <p:sp>
        <p:nvSpPr>
          <p:cNvPr id="6" name="TextBox 5"/>
          <p:cNvSpPr txBox="1"/>
          <p:nvPr/>
        </p:nvSpPr>
        <p:spPr>
          <a:xfrm>
            <a:off x="755576" y="1447097"/>
            <a:ext cx="5905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正确拆弹的另一个实例的显示（阶段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97152"/>
            <a:ext cx="6020121" cy="13701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523" y="4293096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i="0" dirty="0">
                <a:latin typeface="+mj-lt"/>
              </a:rPr>
              <a:t>拆弹失败的显示（阶段</a:t>
            </a:r>
            <a:r>
              <a:rPr lang="en-US" altLang="zh-CN" sz="2400" i="0" dirty="0">
                <a:latin typeface="+mj-lt"/>
              </a:rPr>
              <a:t>1</a:t>
            </a:r>
            <a:r>
              <a:rPr lang="zh-CN" altLang="en-US" sz="2400" i="0" dirty="0">
                <a:latin typeface="+mj-lt"/>
              </a:rPr>
              <a:t>）：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772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1）gdb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b="1" dirty="0"/>
              <a:t>  $ </a:t>
            </a:r>
            <a:r>
              <a:rPr lang="en-US" altLang="zh-CN" b="1" dirty="0" err="1">
                <a:solidFill>
                  <a:srgbClr val="FF0000"/>
                </a:solidFill>
              </a:rPr>
              <a:t>gdb</a:t>
            </a:r>
            <a:r>
              <a:rPr lang="en-US" altLang="zh-CN" b="1" dirty="0">
                <a:solidFill>
                  <a:srgbClr val="FF0000"/>
                </a:solidFill>
              </a:rPr>
              <a:t> bomb</a:t>
            </a:r>
          </a:p>
          <a:p>
            <a:pPr marL="0" indent="0">
              <a:buNone/>
            </a:pPr>
            <a:r>
              <a:rPr lang="en-US" altLang="zh-CN" dirty="0"/>
              <a:t>2）gdb</a:t>
            </a:r>
            <a:r>
              <a:rPr lang="zh-CN" altLang="en-US" dirty="0"/>
              <a:t>常用指令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：	（list）</a:t>
            </a:r>
            <a:r>
              <a:rPr lang="zh-CN" altLang="en-US" dirty="0"/>
              <a:t>显式当前行的上、下若干行</a:t>
            </a:r>
            <a:r>
              <a:rPr lang="en-US" altLang="zh-CN" dirty="0"/>
              <a:t>C</a:t>
            </a:r>
            <a:r>
              <a:rPr lang="zh-CN" altLang="en-US" dirty="0"/>
              <a:t>语句的内容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：	（breakpoint）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 marL="1876425" lvl="2" indent="-628650"/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函数前设置断点：</a:t>
            </a:r>
            <a:r>
              <a:rPr lang="en-US" altLang="zh-CN" dirty="0">
                <a:solidFill>
                  <a:srgbClr val="FF0000"/>
                </a:solidFill>
              </a:rPr>
              <a:t>b main</a:t>
            </a:r>
          </a:p>
          <a:p>
            <a:pPr marL="1876425" lvl="2" indent="-628650"/>
            <a:r>
              <a:rPr lang="zh-CN" altLang="en-US" dirty="0"/>
              <a:t>在第</a:t>
            </a:r>
            <a:r>
              <a:rPr lang="en-US" altLang="zh-CN" dirty="0"/>
              <a:t>5</a:t>
            </a:r>
            <a:r>
              <a:rPr lang="zh-CN" altLang="en-US" dirty="0"/>
              <a:t>行程序前设置断点：</a:t>
            </a:r>
            <a:r>
              <a:rPr lang="en-US" altLang="zh-CN" dirty="0">
                <a:solidFill>
                  <a:srgbClr val="FF0000"/>
                </a:solidFill>
              </a:rPr>
              <a:t>b 5</a:t>
            </a:r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：	(run)</a:t>
            </a:r>
            <a:r>
              <a:rPr lang="zh-CN" altLang="en-US" dirty="0"/>
              <a:t>执行，直到第一个断点处，若没有断点，就一直执行下去直至结束。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 err="1">
                <a:solidFill>
                  <a:srgbClr val="FF0000"/>
                </a:solidFill>
              </a:rPr>
              <a:t>ni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en-US" altLang="zh-CN" b="1" dirty="0" err="1">
                <a:solidFill>
                  <a:srgbClr val="FF0000"/>
                </a:solidFill>
              </a:rPr>
              <a:t>stepi</a:t>
            </a:r>
            <a:r>
              <a:rPr lang="en-US" altLang="zh-CN" dirty="0"/>
              <a:t>：（next/step instruction）</a:t>
            </a:r>
            <a:r>
              <a:rPr lang="zh-CN" altLang="en-US" dirty="0"/>
              <a:t>单步执行机器指令</a:t>
            </a:r>
            <a:endParaRPr lang="en-US" altLang="zh-CN" dirty="0"/>
          </a:p>
          <a:p>
            <a:pPr marL="1076325" indent="-62865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n/step</a:t>
            </a:r>
            <a:r>
              <a:rPr lang="en-US" altLang="zh-CN" dirty="0"/>
              <a:t>：	（next/step）</a:t>
            </a:r>
            <a:r>
              <a:rPr lang="zh-CN" altLang="en-US" dirty="0"/>
              <a:t>单步执行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304800"/>
            <a:ext cx="8482182" cy="762000"/>
          </a:xfrm>
        </p:spPr>
        <p:txBody>
          <a:bodyPr/>
          <a:lstStyle/>
          <a:p>
            <a:r>
              <a:rPr lang="zh-CN" altLang="en-US" dirty="0"/>
              <a:t>拆弹现场演示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：</a:t>
            </a:r>
            <a:r>
              <a:rPr lang="zh-CN" altLang="en-US" dirty="0">
                <a:ea typeface="宋体" panose="02010600030101010101" pitchFamily="2" charset="-122"/>
              </a:rPr>
              <a:t>显示内存内容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</a:t>
            </a:r>
            <a:r>
              <a:rPr lang="zh-CN" altLang="en-US" dirty="0">
                <a:ea typeface="宋体" panose="02010600030101010101" pitchFamily="2" charset="-122"/>
              </a:rPr>
              <a:t>基本用法：以十六进制的形式显式</a:t>
            </a:r>
            <a:r>
              <a:rPr lang="en-US" altLang="zh-CN" dirty="0">
                <a:ea typeface="宋体" panose="02010600030101010101" pitchFamily="2" charset="-122"/>
              </a:rPr>
              <a:t>0x804a0fc</a:t>
            </a:r>
            <a:r>
              <a:rPr lang="zh-CN" altLang="en-US" dirty="0">
                <a:ea typeface="宋体" panose="02010600030101010101" pitchFamily="2" charset="-122"/>
              </a:rPr>
              <a:t>处开始的</a:t>
            </a:r>
            <a:r>
              <a:rPr lang="en-US" altLang="zh-CN" dirty="0">
                <a:ea typeface="宋体" panose="02010600030101010101" pitchFamily="2" charset="-122"/>
              </a:rPr>
              <a:t>20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            </a:t>
            </a:r>
            <a:r>
              <a:rPr lang="zh-CN" altLang="en-US" dirty="0">
                <a:ea typeface="宋体" panose="02010600030101010101" pitchFamily="2" charset="-122"/>
              </a:rPr>
              <a:t>字节的内容：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 dirty="0"/>
              <a:t>                                (</a:t>
            </a:r>
            <a:r>
              <a:rPr lang="en-US" altLang="zh-CN" b="1" dirty="0" err="1"/>
              <a:t>gdb</a:t>
            </a:r>
            <a:r>
              <a:rPr lang="en-US" altLang="zh-CN" b="1" dirty="0"/>
              <a:t>) x/20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dirty="0"/>
              <a:t> 0x804a0fc</a:t>
            </a:r>
          </a:p>
          <a:p>
            <a:r>
              <a:rPr lang="en-US" altLang="zh-CN" sz="1600" dirty="0"/>
              <a:t>0x804a0fc:	</a:t>
            </a:r>
            <a:r>
              <a:rPr lang="en-US" altLang="zh-CN" sz="1600" b="1" dirty="0"/>
              <a:t>0x6d612049	0x73756a20	0x20612074 	0x656e6572</a:t>
            </a:r>
            <a:endParaRPr lang="zh-CN" altLang="zh-CN" sz="1600" dirty="0"/>
          </a:p>
          <a:p>
            <a:r>
              <a:rPr lang="en-US" altLang="zh-CN" sz="1600" dirty="0"/>
              <a:t>0x804a10c:	</a:t>
            </a:r>
            <a:r>
              <a:rPr lang="en-US" altLang="zh-CN" sz="1600" b="1" dirty="0"/>
              <a:t>0x65646167	0x636f6820	0x2079656b	0x2e6d6f6d</a:t>
            </a:r>
            <a:endParaRPr lang="zh-CN" altLang="zh-CN" sz="1600" dirty="0"/>
          </a:p>
          <a:p>
            <a:r>
              <a:rPr lang="en-US" altLang="zh-CN" sz="1600" dirty="0"/>
              <a:t>0x804a11c:	</a:t>
            </a:r>
            <a:r>
              <a:rPr lang="en-US" altLang="zh-CN" sz="1600" b="1" dirty="0"/>
              <a:t>0x00000000</a:t>
            </a:r>
            <a:r>
              <a:rPr lang="en-US" altLang="zh-CN" sz="1600" dirty="0"/>
              <a:t>	0x08048eb3	0x08048eac	0x08048eba</a:t>
            </a:r>
            <a:endParaRPr lang="zh-CN" altLang="zh-CN" sz="1600" dirty="0"/>
          </a:p>
          <a:p>
            <a:r>
              <a:rPr lang="en-US" altLang="zh-CN" sz="1600" dirty="0"/>
              <a:t>0x804a12c:	0x08048ec2	0x08048ec9	0x08048ed2	0x08048ed9</a:t>
            </a:r>
            <a:endParaRPr lang="zh-CN" altLang="zh-CN" sz="1600" dirty="0"/>
          </a:p>
          <a:p>
            <a:r>
              <a:rPr lang="en-US" altLang="zh-CN" sz="1600" dirty="0"/>
              <a:t>0x804a13c:	0x08048ee2	0x0000000a	0x00000002	0x0000000e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：</a:t>
            </a:r>
            <a:r>
              <a:rPr lang="zh-CN" altLang="en-US" dirty="0"/>
              <a:t>退出</a:t>
            </a:r>
            <a:r>
              <a:rPr lang="en-US" altLang="zh-CN" dirty="0" err="1"/>
              <a:t>gdb</a:t>
            </a:r>
            <a:r>
              <a:rPr lang="en-US" altLang="zh-CN" dirty="0"/>
              <a:t>，</a:t>
            </a:r>
            <a:r>
              <a:rPr lang="zh-CN" altLang="en-US" dirty="0"/>
              <a:t>返回</a:t>
            </a:r>
            <a:r>
              <a:rPr lang="en-US" altLang="zh-CN" dirty="0" err="1"/>
              <a:t>linux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gdb</a:t>
            </a:r>
            <a:r>
              <a:rPr lang="zh-CN" altLang="en-US" dirty="0"/>
              <a:t>其他命令的用法详见使用手册，或联机</a:t>
            </a:r>
            <a:r>
              <a:rPr lang="en-US" altLang="zh-CN" dirty="0"/>
              <a:t>help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t>27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实验后  </a:t>
            </a:r>
            <a:r>
              <a:rPr lang="en-US" altLang="zh-CN" dirty="0">
                <a:solidFill>
                  <a:srgbClr val="FF0000"/>
                </a:solidFill>
              </a:rPr>
              <a:t>2 </a:t>
            </a:r>
            <a:r>
              <a:rPr lang="zh-CN" altLang="en-US" dirty="0">
                <a:solidFill>
                  <a:srgbClr val="FF0000"/>
                </a:solidFill>
              </a:rPr>
              <a:t>周内 </a:t>
            </a:r>
            <a:r>
              <a:rPr lang="zh-CN" altLang="en-US" dirty="0"/>
              <a:t>提交。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提交 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ID.txt  </a:t>
            </a:r>
            <a:r>
              <a:rPr lang="zh-CN" altLang="en-US" dirty="0"/>
              <a:t>（</a:t>
            </a:r>
            <a:r>
              <a:rPr lang="en-US" altLang="zh-CN" dirty="0"/>
              <a:t>ans.txt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 实验报告</a:t>
            </a:r>
            <a:r>
              <a:rPr lang="en-US" altLang="zh-CN" dirty="0"/>
              <a:t>QQ</a:t>
            </a:r>
            <a:r>
              <a:rPr lang="zh-CN" altLang="en-US" dirty="0"/>
              <a:t>的</a:t>
            </a:r>
            <a:r>
              <a:rPr lang="en-US" altLang="zh-CN" dirty="0"/>
              <a:t>ID.docx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4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GDB/OBJDUMP</a:t>
            </a:r>
            <a:r>
              <a:rPr lang="zh-CN" altLang="en-US" dirty="0"/>
              <a:t>；</a:t>
            </a:r>
            <a:r>
              <a:rPr lang="en-US" altLang="zh-CN" dirty="0"/>
              <a:t>EDB</a:t>
            </a:r>
            <a:r>
              <a:rPr lang="zh-CN" altLang="en-US" dirty="0"/>
              <a:t>；</a:t>
            </a:r>
            <a:r>
              <a:rPr lang="en-US" altLang="zh-CN" dirty="0"/>
              <a:t>KDD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52" y="9144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请写出</a:t>
            </a:r>
            <a:r>
              <a:rPr lang="en-US" altLang="zh-CN" dirty="0"/>
              <a:t>C</a:t>
            </a:r>
            <a:r>
              <a:rPr lang="zh-CN" altLang="en-US" dirty="0"/>
              <a:t>语言下包含字符串比较、循环、分支（含</a:t>
            </a:r>
            <a:r>
              <a:rPr lang="en-US" altLang="zh-CN" dirty="0"/>
              <a:t>switch</a:t>
            </a:r>
            <a:r>
              <a:rPr lang="zh-CN" altLang="en-US" dirty="0"/>
              <a:t>）、函数调用、递归、指针、结构、链表等的例子程序</a:t>
            </a:r>
            <a:r>
              <a:rPr lang="en-US" altLang="zh-CN" dirty="0" err="1"/>
              <a:t>sample.c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生成执行程序</a:t>
            </a:r>
            <a:r>
              <a:rPr lang="en-US" altLang="zh-CN" dirty="0" err="1"/>
              <a:t>sample.out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–S</a:t>
            </a:r>
            <a:r>
              <a:rPr lang="zh-CN" altLang="en-US" dirty="0"/>
              <a:t>或</a:t>
            </a:r>
            <a:r>
              <a:rPr lang="en-US" altLang="zh-CN" dirty="0" err="1"/>
              <a:t>CodeBlocks</a:t>
            </a:r>
            <a:r>
              <a:rPr lang="zh-CN" altLang="en-US" dirty="0"/>
              <a:t>或</a:t>
            </a:r>
            <a:r>
              <a:rPr lang="en-US" altLang="zh-CN" dirty="0"/>
              <a:t>GDB</a:t>
            </a:r>
            <a:r>
              <a:rPr lang="zh-CN" altLang="en-US" dirty="0"/>
              <a:t>或</a:t>
            </a:r>
            <a:r>
              <a:rPr lang="en-US" altLang="zh-CN" dirty="0"/>
              <a:t>OBJDUMP</a:t>
            </a:r>
            <a:r>
              <a:rPr lang="zh-CN" altLang="en-US" dirty="0"/>
              <a:t>等，反汇编，比较。</a:t>
            </a:r>
            <a:endParaRPr lang="en-US" altLang="zh-CN" dirty="0"/>
          </a:p>
          <a:p>
            <a:r>
              <a:rPr lang="zh-CN" altLang="en-US" dirty="0"/>
              <a:t>列出每一部分的</a:t>
            </a:r>
            <a:r>
              <a:rPr lang="en-US" altLang="zh-CN" dirty="0"/>
              <a:t>C</a:t>
            </a:r>
            <a:r>
              <a:rPr lang="zh-CN" altLang="en-US" dirty="0"/>
              <a:t>语言对应的汇编语言。</a:t>
            </a:r>
            <a:endParaRPr lang="en-US" altLang="zh-CN" dirty="0"/>
          </a:p>
          <a:p>
            <a:r>
              <a:rPr lang="zh-CN" altLang="en-US" dirty="0"/>
              <a:t>修改编译选项</a:t>
            </a:r>
            <a:r>
              <a:rPr lang="en-US" altLang="zh-CN" dirty="0"/>
              <a:t>-O (</a:t>
            </a:r>
            <a:r>
              <a:rPr lang="zh-CN" altLang="en-US" dirty="0"/>
              <a:t>缺省</a:t>
            </a:r>
            <a:r>
              <a:rPr lang="en-US" altLang="zh-CN" dirty="0"/>
              <a:t>2)</a:t>
            </a:r>
            <a:r>
              <a:rPr lang="zh-CN" altLang="en-US" dirty="0"/>
              <a:t>、</a:t>
            </a:r>
            <a:r>
              <a:rPr lang="en-US" altLang="zh-CN" dirty="0"/>
              <a:t>O0</a:t>
            </a:r>
            <a:r>
              <a:rPr lang="zh-CN" altLang="en-US" dirty="0"/>
              <a:t>、</a:t>
            </a:r>
            <a:r>
              <a:rPr lang="en-US" altLang="zh-CN" dirty="0"/>
              <a:t>O1</a:t>
            </a:r>
            <a:r>
              <a:rPr lang="zh-CN" altLang="en-US" dirty="0"/>
              <a:t>、</a:t>
            </a:r>
            <a:r>
              <a:rPr lang="en-US" altLang="zh-CN" dirty="0"/>
              <a:t>O3</a:t>
            </a:r>
            <a:r>
              <a:rPr lang="zh-CN" altLang="en-US" dirty="0"/>
              <a:t>、</a:t>
            </a:r>
            <a:r>
              <a:rPr lang="en-US" altLang="zh-CN" dirty="0"/>
              <a:t>Og</a:t>
            </a:r>
            <a:r>
              <a:rPr lang="zh-CN" altLang="en-US" dirty="0"/>
              <a:t>、</a:t>
            </a:r>
            <a:r>
              <a:rPr lang="en-US" altLang="zh-CN" dirty="0"/>
              <a:t>-m32/m64</a:t>
            </a:r>
            <a:r>
              <a:rPr lang="zh-CN" altLang="en-US" dirty="0"/>
              <a:t>。再次查看生成的汇编语言与原来的区别。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O1</a:t>
            </a:r>
            <a:r>
              <a:rPr lang="zh-CN" altLang="en-US" dirty="0"/>
              <a:t>之后缺省无栈帧，</a:t>
            </a:r>
            <a:r>
              <a:rPr lang="en-US" altLang="zh-CN" dirty="0"/>
              <a:t>RBP</a:t>
            </a:r>
            <a:r>
              <a:rPr lang="zh-CN" altLang="en-US" dirty="0"/>
              <a:t>为普通寄存器。用 </a:t>
            </a:r>
            <a:r>
              <a:rPr lang="en-US" altLang="zh-CN" dirty="0"/>
              <a:t>-</a:t>
            </a:r>
            <a:r>
              <a:rPr lang="en-US" altLang="zh-CN" dirty="0" err="1"/>
              <a:t>fno</a:t>
            </a:r>
            <a:r>
              <a:rPr lang="en-US" altLang="zh-CN" dirty="0"/>
              <a:t>-omit-frame-pointer</a:t>
            </a:r>
            <a:r>
              <a:rPr lang="zh-CN" altLang="en-US" dirty="0"/>
              <a:t>加上栈指针。</a:t>
            </a:r>
            <a:endParaRPr lang="en-US" altLang="zh-CN" dirty="0"/>
          </a:p>
          <a:p>
            <a:r>
              <a:rPr lang="en-US" altLang="zh-CN" dirty="0"/>
              <a:t>GDB</a:t>
            </a:r>
            <a:r>
              <a:rPr lang="zh-CN" altLang="en-US" dirty="0"/>
              <a:t>命令详解 </a:t>
            </a:r>
            <a:r>
              <a:rPr lang="en-US" altLang="zh-CN" dirty="0"/>
              <a:t>–</a:t>
            </a:r>
            <a:r>
              <a:rPr lang="en-US" altLang="zh-CN" dirty="0" err="1"/>
              <a:t>tui</a:t>
            </a:r>
            <a:r>
              <a:rPr lang="zh-CN" altLang="en-US" dirty="0"/>
              <a:t>模式 </a:t>
            </a:r>
            <a:r>
              <a:rPr lang="en-US" altLang="zh-CN" dirty="0"/>
              <a:t>^XA</a:t>
            </a:r>
            <a:r>
              <a:rPr lang="zh-CN" altLang="en-US" dirty="0"/>
              <a:t>切换 </a:t>
            </a:r>
            <a:r>
              <a:rPr lang="en-US" altLang="zh-CN" dirty="0"/>
              <a:t> layout</a:t>
            </a:r>
            <a:r>
              <a:rPr lang="zh-CN" altLang="en-US" dirty="0"/>
              <a:t>改变等等</a:t>
            </a:r>
            <a:endParaRPr lang="en-US" altLang="zh-CN" dirty="0"/>
          </a:p>
          <a:p>
            <a:r>
              <a:rPr lang="zh-CN" altLang="en-US" dirty="0"/>
              <a:t>有目的地学习</a:t>
            </a:r>
            <a:r>
              <a:rPr lang="en-US" altLang="zh-CN" dirty="0"/>
              <a:t>: </a:t>
            </a:r>
            <a:r>
              <a:rPr lang="zh-CN" altLang="en-US" dirty="0"/>
              <a:t>看</a:t>
            </a:r>
            <a:r>
              <a:rPr lang="en-US" altLang="zh-CN" dirty="0"/>
              <a:t>VS</a:t>
            </a:r>
            <a:r>
              <a:rPr lang="zh-CN" altLang="en-US" dirty="0"/>
              <a:t>的功能，</a:t>
            </a:r>
            <a:r>
              <a:rPr lang="en-US" altLang="zh-CN" dirty="0"/>
              <a:t>GDB</a:t>
            </a:r>
            <a:r>
              <a:rPr lang="zh-CN" altLang="en-US" dirty="0"/>
              <a:t>命令用什么？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 </a:t>
            </a:r>
            <a:r>
              <a:rPr lang="en-US" altLang="zh-CN" dirty="0" err="1"/>
              <a:t>OllyDbg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下的破解神器</a:t>
            </a:r>
            <a:r>
              <a:rPr lang="en-US" altLang="zh-CN" dirty="0"/>
              <a:t>OD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/>
              <a:t>EDB</a:t>
            </a:r>
            <a:r>
              <a:rPr lang="zh-CN" altLang="en-US" dirty="0"/>
              <a:t>（</a:t>
            </a:r>
            <a:r>
              <a:rPr lang="en-US" altLang="zh-CN" dirty="0"/>
              <a:t>OD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版</a:t>
            </a:r>
            <a:r>
              <a:rPr lang="en-US" altLang="zh-CN" dirty="0"/>
              <a:t>---</a:t>
            </a:r>
            <a:r>
              <a:rPr lang="zh-CN" altLang="en-US" dirty="0"/>
              <a:t>有源程序！）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GDB</a:t>
            </a:r>
            <a:r>
              <a:rPr lang="zh-CN" altLang="en-US" dirty="0"/>
              <a:t>调试环境、</a:t>
            </a:r>
            <a:r>
              <a:rPr lang="en-US" altLang="zh-CN" dirty="0" err="1"/>
              <a:t>OBjDUMP</a:t>
            </a:r>
            <a:r>
              <a:rPr lang="zh-CN" altLang="en-US" dirty="0" err="1"/>
              <a:t>；</a:t>
            </a:r>
            <a:r>
              <a:rPr lang="en-US" altLang="zh-CN" dirty="0" err="1"/>
              <a:t>EDB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/>
            <a:r>
              <a:rPr lang="zh-CN" altLang="en-US" dirty="0"/>
              <a:t>从实验教师处获得下 </a:t>
            </a:r>
            <a:r>
              <a:rPr lang="en-US" altLang="zh-CN" dirty="0"/>
              <a:t>bomb.tar</a:t>
            </a:r>
          </a:p>
          <a:p>
            <a:pPr lvl="1"/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/>
            <a:r>
              <a:rPr lang="zh-CN" altLang="en-US" dirty="0"/>
              <a:t>每人的包都不同，一定要注意，</a:t>
            </a:r>
            <a:endParaRPr lang="en-US" altLang="zh-CN" dirty="0"/>
          </a:p>
          <a:p>
            <a:pPr lvl="1"/>
            <a:r>
              <a:rPr lang="en-US" altLang="zh-CN" dirty="0"/>
              <a:t>HIT</a:t>
            </a:r>
            <a:r>
              <a:rPr lang="zh-CN" altLang="en-US" dirty="0"/>
              <a:t>与</a:t>
            </a:r>
            <a:r>
              <a:rPr lang="en-US" altLang="zh-CN" dirty="0"/>
              <a:t>CMU</a:t>
            </a:r>
            <a:r>
              <a:rPr lang="zh-CN" altLang="en-US" dirty="0"/>
              <a:t>的不同。</a:t>
            </a:r>
            <a:r>
              <a:rPr lang="en-US" altLang="zh-CN" dirty="0"/>
              <a:t>CMU</a:t>
            </a:r>
            <a:r>
              <a:rPr lang="zh-CN" altLang="en-US" dirty="0"/>
              <a:t>的网站只有一个炸弹。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3.Linux</a:t>
            </a:r>
            <a:r>
              <a:rPr lang="zh-CN" altLang="en-US" dirty="0">
                <a:sym typeface="+mn-ea"/>
              </a:rPr>
              <a:t>常用命令复习</a:t>
            </a:r>
            <a:endParaRPr lang="en-US" altLang="zh-CN" dirty="0"/>
          </a:p>
          <a:p>
            <a:pPr lvl="1" algn="l"/>
            <a:r>
              <a:rPr lang="en-US" altLang="zh-CN" sz="2000" dirty="0">
                <a:sym typeface="+mn-ea"/>
                <a:hlinkClick r:id="rId2"/>
              </a:rPr>
              <a:t>http://blog.csdn.net/xiaoguaihai/article/details/8705992</a:t>
            </a:r>
            <a:endParaRPr lang="en-US" altLang="zh-CN" dirty="0"/>
          </a:p>
          <a:p>
            <a:pPr lvl="1" algn="l"/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>
                <a:sym typeface="+mn-ea"/>
              </a:rPr>
              <a:t>Windows</a:t>
            </a:r>
            <a:r>
              <a:rPr lang="zh-CN" altLang="en-US" sz="2000" dirty="0">
                <a:sym typeface="+mn-ea"/>
              </a:rPr>
              <a:t>下的命令行比较下，</a:t>
            </a:r>
            <a:r>
              <a:rPr lang="en-US" altLang="zh-CN" sz="2000" dirty="0">
                <a:sym typeface="+mn-ea"/>
              </a:rPr>
              <a:t>Win</a:t>
            </a:r>
            <a:r>
              <a:rPr lang="zh-CN" altLang="en-US" sz="2000" dirty="0">
                <a:sym typeface="+mn-ea"/>
              </a:rPr>
              <a:t>用什么命令，哪些没有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715000"/>
          </a:xfrm>
        </p:spPr>
        <p:txBody>
          <a:bodyPr/>
          <a:lstStyle/>
          <a:p>
            <a:r>
              <a:rPr lang="en-US" altLang="zh-CN" sz="2800" dirty="0"/>
              <a:t>4.sample.c</a:t>
            </a:r>
            <a:r>
              <a:rPr lang="zh-CN" altLang="en-US" sz="2800" dirty="0"/>
              <a:t>的调试训练</a:t>
            </a:r>
            <a:endParaRPr lang="en-US" altLang="zh-CN" sz="28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VS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Windows</a:t>
            </a:r>
            <a:r>
              <a:rPr lang="zh-CN" altLang="en-US" sz="2400" dirty="0"/>
              <a:t>下用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VS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OD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en-US" altLang="zh-CN" sz="2400" dirty="0"/>
              <a:t>Linux</a:t>
            </a:r>
            <a:r>
              <a:rPr lang="zh-CN" altLang="en-US" sz="2400" dirty="0"/>
              <a:t>下用</a:t>
            </a:r>
            <a:r>
              <a:rPr lang="en-US" altLang="zh-CN" sz="2400" dirty="0"/>
              <a:t>CB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，调试方法</a:t>
            </a:r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，熟练掌握命令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dirty="0"/>
              <a:t>EDB</a:t>
            </a:r>
            <a:r>
              <a:rPr lang="zh-CN" altLang="en-US" sz="2400" dirty="0"/>
              <a:t>调试，注意查看</a:t>
            </a:r>
            <a:r>
              <a:rPr lang="en-US" altLang="zh-CN" sz="2400" dirty="0"/>
              <a:t>C</a:t>
            </a:r>
            <a:r>
              <a:rPr lang="zh-CN" altLang="en-US" sz="2400" dirty="0"/>
              <a:t>对应</a:t>
            </a:r>
            <a:r>
              <a:rPr lang="en-US" altLang="zh-CN" sz="2400" dirty="0"/>
              <a:t>ASM</a:t>
            </a:r>
            <a:r>
              <a:rPr lang="zh-CN" altLang="en-US" sz="2400" dirty="0"/>
              <a:t>，熟练掌握调试方法</a:t>
            </a:r>
            <a:endParaRPr lang="en-US" altLang="zh-CN" sz="2400" dirty="0"/>
          </a:p>
          <a:p>
            <a:pPr lvl="2"/>
            <a:r>
              <a:rPr lang="en-US" altLang="zh-CN" sz="2400" dirty="0"/>
              <a:t>CB</a:t>
            </a:r>
            <a:r>
              <a:rPr lang="zh-CN" altLang="en-US" sz="2400" dirty="0"/>
              <a:t>编译去掉调试信息，包括符号表等，再用</a:t>
            </a:r>
            <a:r>
              <a:rPr lang="en-US" altLang="zh-CN" sz="2400" dirty="0"/>
              <a:t>GDB</a:t>
            </a:r>
            <a:r>
              <a:rPr lang="zh-CN" altLang="en-US" sz="2400" dirty="0"/>
              <a:t>调试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zh-CN" altLang="en-US" sz="2400" dirty="0"/>
              <a:t>可以增加</a:t>
            </a:r>
            <a:r>
              <a:rPr lang="en-US" altLang="zh-CN" sz="2400" dirty="0"/>
              <a:t>Ox</a:t>
            </a:r>
            <a:r>
              <a:rPr lang="zh-CN" altLang="en-US" sz="2400" dirty="0"/>
              <a:t>与</a:t>
            </a:r>
            <a:r>
              <a:rPr lang="en-US" altLang="zh-CN" sz="2400" dirty="0"/>
              <a:t>32/64</a:t>
            </a:r>
            <a:r>
              <a:rPr lang="zh-CN" altLang="en-US" sz="2400" dirty="0"/>
              <a:t>位与栈帧选项后再次查看程序。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3498</Words>
  <Application>Microsoft Office PowerPoint</Application>
  <PresentationFormat>全屏显示(4:3)</PresentationFormat>
  <Paragraphs>340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CSF-LAB3   BinaryBomb 二进制炸弹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VS的使用</vt:lpstr>
      <vt:lpstr>CB的使用</vt:lpstr>
      <vt:lpstr>GDB的使用</vt:lpstr>
      <vt:lpstr>OllyDBG 破解神器（Windows）</vt:lpstr>
      <vt:lpstr>EDB破解神器（Linux）</vt:lpstr>
      <vt:lpstr>EDB破解神器（Linux）：鼠标右键</vt:lpstr>
      <vt:lpstr>PowerPoint 演示文稿</vt:lpstr>
      <vt:lpstr>6.分析实验代码框架</vt:lpstr>
      <vt:lpstr>7.拆弹过程</vt:lpstr>
      <vt:lpstr>8.实验成果提交</vt:lpstr>
      <vt:lpstr>9.熟练掌握实验流程</vt:lpstr>
      <vt:lpstr>实验步骤演示</vt:lpstr>
      <vt:lpstr>PowerPoint 演示文稿</vt:lpstr>
      <vt:lpstr>PowerPoint 演示文稿</vt:lpstr>
      <vt:lpstr>Gdb调试</vt:lpstr>
      <vt:lpstr>PowerPoint 演示文稿</vt:lpstr>
      <vt:lpstr>PowerPoint 演示文稿</vt:lpstr>
      <vt:lpstr>拆弹现场演示</vt:lpstr>
      <vt:lpstr>拆弹现场演示</vt:lpstr>
      <vt:lpstr>PowerPoint 演示文稿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Yan Xing</cp:lastModifiedBy>
  <cp:revision>331</cp:revision>
  <cp:lastPrinted>2012-09-05T04:08:00Z</cp:lastPrinted>
  <dcterms:created xsi:type="dcterms:W3CDTF">2012-09-06T15:16:00Z</dcterms:created>
  <dcterms:modified xsi:type="dcterms:W3CDTF">2021-04-21T10:11:27Z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