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  <p:sldMasterId id="2147483770" r:id="rId2"/>
  </p:sldMasterIdLst>
  <p:notesMasterIdLst>
    <p:notesMasterId r:id="rId26"/>
  </p:notesMasterIdLst>
  <p:handoutMasterIdLst>
    <p:handoutMasterId r:id="rId27"/>
  </p:handoutMasterIdLst>
  <p:sldIdLst>
    <p:sldId id="331" r:id="rId3"/>
    <p:sldId id="330" r:id="rId4"/>
    <p:sldId id="332" r:id="rId5"/>
    <p:sldId id="336" r:id="rId6"/>
    <p:sldId id="339" r:id="rId7"/>
    <p:sldId id="337" r:id="rId8"/>
    <p:sldId id="363" r:id="rId9"/>
    <p:sldId id="378" r:id="rId10"/>
    <p:sldId id="409" r:id="rId11"/>
    <p:sldId id="421" r:id="rId12"/>
    <p:sldId id="405" r:id="rId13"/>
    <p:sldId id="422" r:id="rId14"/>
    <p:sldId id="423" r:id="rId15"/>
    <p:sldId id="420" r:id="rId16"/>
    <p:sldId id="412" r:id="rId17"/>
    <p:sldId id="413" r:id="rId18"/>
    <p:sldId id="414" r:id="rId19"/>
    <p:sldId id="416" r:id="rId20"/>
    <p:sldId id="415" r:id="rId21"/>
    <p:sldId id="417" r:id="rId22"/>
    <p:sldId id="418" r:id="rId23"/>
    <p:sldId id="419" r:id="rId24"/>
    <p:sldId id="33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402" autoAdjust="0"/>
  </p:normalViewPr>
  <p:slideViewPr>
    <p:cSldViewPr>
      <p:cViewPr>
        <p:scale>
          <a:sx n="75" d="100"/>
          <a:sy n="75" d="100"/>
        </p:scale>
        <p:origin x="1528" y="3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有空格：数据访问</a:t>
            </a:r>
            <a:endParaRPr lang="en-US" altLang="zh-CN" dirty="0"/>
          </a:p>
          <a:p>
            <a:r>
              <a:rPr lang="zh-CN" altLang="en-US" dirty="0"/>
              <a:t>无空格：指令访问</a:t>
            </a:r>
          </a:p>
        </p:txBody>
      </p:sp>
    </p:spTree>
    <p:extLst>
      <p:ext uri="{BB962C8B-B14F-4D97-AF65-F5344CB8AC3E}">
        <p14:creationId xmlns:p14="http://schemas.microsoft.com/office/powerpoint/2010/main" val="1433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0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800100" indent="-342900">
              <a:buFont typeface="Wingdings" panose="05000000000000000000" pitchFamily="2" charset="2"/>
              <a:buChar char="Ø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714500" indent="-342900">
              <a:buSzPct val="70000"/>
              <a:buFont typeface="Wingdings" panose="05000000000000000000" pitchFamily="2" charset="2"/>
              <a:buChar char="l"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1828800" indent="0">
              <a:buNone/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9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Calibri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Calibri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E5EA460-C065-4AEE-9CC6-C2E90796F7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DB5B083-8D17-43CD-82C0-E9A64A2FD21A}"/>
              </a:ext>
            </a:extLst>
          </p:cNvPr>
          <p:cNvSpPr/>
          <p:nvPr/>
        </p:nvSpPr>
        <p:spPr>
          <a:xfrm>
            <a:off x="8831263" y="6611938"/>
            <a:ext cx="312737" cy="24606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6AFECA-A39E-4591-ABFF-D495C3DA0265}" type="slidenum">
              <a:rPr lang="en-US" altLang="zh-CN" sz="10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2E90055-729A-4D84-9A66-30DDB921CC91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9" r:id="rId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0EFEF62-4C07-41A0-9BB7-EF594F8D437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9F%A9%E9%98%B5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ICS-LAB6  </a:t>
            </a:r>
            <a:r>
              <a:rPr lang="en-US" altLang="zh-CN" sz="6000" dirty="0" err="1">
                <a:solidFill>
                  <a:srgbClr val="FF0000"/>
                </a:solidFill>
              </a:rPr>
              <a:t>Cachelab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高速缓冲器模拟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/>
          </a:p>
          <a:p>
            <a:pPr algn="ctr"/>
            <a:endParaRPr lang="en-US" altLang="zh-CN" sz="2800" dirty="0"/>
          </a:p>
          <a:p>
            <a:pPr algn="ctr"/>
            <a:fld id="{425F65A9-E33B-4FCB-89D5-B2F50EC2CA5F}" type="datetime2">
              <a:rPr lang="zh-CN" altLang="en-US" sz="2800" smtClean="0"/>
              <a:t>2021年5月29日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A8E6B2-8BB6-43BA-997D-2257A594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sz="2800" b="1" dirty="0"/>
              <a:t>csim-ref</a:t>
            </a: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 marL="0" indent="990600">
              <a:buNone/>
            </a:pPr>
            <a:r>
              <a:rPr lang="en-US" altLang="zh-CN" dirty="0"/>
              <a:t>$&gt;./</a:t>
            </a:r>
            <a:r>
              <a:rPr lang="en-US" altLang="zh-CN" dirty="0" err="1"/>
              <a:t>csim</a:t>
            </a:r>
            <a:r>
              <a:rPr lang="en-US" altLang="zh-CN" dirty="0"/>
              <a:t>-ref -v -s 4 -E 1 -b 4 -t traces/</a:t>
            </a:r>
            <a:r>
              <a:rPr lang="en-US" altLang="zh-CN" dirty="0" err="1"/>
              <a:t>yi.trace</a:t>
            </a:r>
            <a:endParaRPr lang="en-US" altLang="zh-CN" dirty="0"/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10,1 miss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20,1 miss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22,1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S 18,1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110,1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L 210,1 miss eviction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M 12,1 miss eviction hit </a:t>
            </a:r>
          </a:p>
          <a:p>
            <a:pPr marL="0" indent="990600">
              <a:buNone/>
            </a:pPr>
            <a:r>
              <a:rPr lang="en-US" altLang="zh-CN" dirty="0">
                <a:solidFill>
                  <a:srgbClr val="0000FF"/>
                </a:solidFill>
              </a:rPr>
              <a:t>hits:4 misses:5 evictions:3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A78CB2-76E9-4AD4-A383-49404B8A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4502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2B6FEF-95AA-48EA-8B40-F01B6900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模拟器编程要求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模拟器必须在输入参数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设置为任意值时均能正确工作</a:t>
            </a:r>
            <a:r>
              <a:rPr lang="en-US" altLang="zh-CN" dirty="0"/>
              <a:t>——</a:t>
            </a:r>
            <a:r>
              <a:rPr lang="zh-CN" altLang="en-US" dirty="0"/>
              <a:t>即需要使用</a:t>
            </a:r>
            <a:r>
              <a:rPr lang="en-US" altLang="zh-CN" dirty="0"/>
              <a:t>malloc</a:t>
            </a:r>
            <a:r>
              <a:rPr lang="zh-CN" altLang="en-US" dirty="0"/>
              <a:t>函数（而不是代码中固定大小的值）来为模拟器中数据结构分配存储空间。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由于本实验仅关心数据</a:t>
            </a:r>
            <a:r>
              <a:rPr lang="en-US" altLang="zh-CN" dirty="0"/>
              <a:t>Cache</a:t>
            </a:r>
            <a:r>
              <a:rPr lang="zh-CN" altLang="en-US" dirty="0"/>
              <a:t>的性能，因此模拟器应忽略所有指令</a:t>
            </a:r>
            <a:r>
              <a:rPr lang="en-US" altLang="zh-CN" dirty="0"/>
              <a:t>cache</a:t>
            </a:r>
            <a:r>
              <a:rPr lang="zh-CN" altLang="en-US" dirty="0"/>
              <a:t>访问（即轨迹中</a:t>
            </a:r>
            <a:r>
              <a:rPr lang="en-US" altLang="zh-CN" dirty="0"/>
              <a:t> </a:t>
            </a:r>
            <a:r>
              <a:rPr lang="zh-CN" altLang="en-US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zh-CN" altLang="en-US" dirty="0"/>
              <a:t>”起始的行）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假设内存访问的地址总是正确对齐的，即一次内存访问从不跨越块的边界</a:t>
            </a:r>
            <a:r>
              <a:rPr lang="en-US" altLang="zh-CN" dirty="0"/>
              <a:t>——</a:t>
            </a:r>
            <a:r>
              <a:rPr lang="zh-CN" altLang="en-US" dirty="0"/>
              <a:t>因此可忽略访问轨迹中给出的访问请求大小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必须在</a:t>
            </a:r>
            <a:r>
              <a:rPr lang="en-US" altLang="zh-CN" dirty="0"/>
              <a:t>main</a:t>
            </a:r>
            <a:r>
              <a:rPr lang="zh-CN" altLang="en-US" dirty="0"/>
              <a:t>函数最后调用</a:t>
            </a:r>
            <a:r>
              <a:rPr lang="en-US" altLang="zh-CN" dirty="0" err="1"/>
              <a:t>printSummary</a:t>
            </a:r>
            <a:r>
              <a:rPr lang="zh-CN" altLang="en-US" dirty="0"/>
              <a:t>函数，并按如下方式传送：命中</a:t>
            </a:r>
            <a:r>
              <a:rPr lang="en-US" altLang="zh-CN" dirty="0"/>
              <a:t>hit</a:t>
            </a:r>
            <a:r>
              <a:rPr lang="zh-CN" altLang="en-US" dirty="0"/>
              <a:t>、缺失</a:t>
            </a:r>
            <a:r>
              <a:rPr lang="en-US" altLang="zh-CN" dirty="0"/>
              <a:t>miss</a:t>
            </a:r>
            <a:r>
              <a:rPr lang="zh-CN" altLang="en-US" dirty="0"/>
              <a:t>和淘汰</a:t>
            </a:r>
            <a:r>
              <a:rPr lang="en-US" altLang="zh-CN" dirty="0"/>
              <a:t>/</a:t>
            </a:r>
            <a:r>
              <a:rPr lang="zh-CN" altLang="en-US" dirty="0"/>
              <a:t>驱逐</a:t>
            </a:r>
            <a:r>
              <a:rPr lang="en-US" altLang="zh-CN" dirty="0"/>
              <a:t>eviction</a:t>
            </a:r>
            <a:r>
              <a:rPr lang="zh-CN" altLang="en-US" dirty="0"/>
              <a:t>的总数作为参数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361950" lvl="1" indent="0" algn="ctr">
              <a:spcBef>
                <a:spcPts val="1200"/>
              </a:spcBef>
              <a:buClr>
                <a:schemeClr val="tx2"/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printSummary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hit_count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miss_count</a:t>
            </a:r>
            <a:r>
              <a:rPr lang="en-US" altLang="zh-CN" sz="2000" b="1" dirty="0">
                <a:solidFill>
                  <a:srgbClr val="0000FF"/>
                </a:solidFill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eviction_count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6004A1-09DA-4EEA-B3DA-3D9437F7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csim.c</a:t>
            </a:r>
            <a:r>
              <a:rPr lang="zh-CN" altLang="en-US" dirty="0"/>
              <a:t>代码框架</a:t>
            </a:r>
            <a:r>
              <a:rPr lang="en-US" altLang="zh-CN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#include</a:t>
            </a:r>
            <a:r>
              <a:rPr lang="en-US" altLang="zh-CN" dirty="0"/>
              <a:t> "</a:t>
            </a:r>
            <a:r>
              <a:rPr lang="en-US" altLang="zh-CN" dirty="0" err="1"/>
              <a:t>cachelab.h</a:t>
            </a:r>
            <a:r>
              <a:rPr lang="en-US" altLang="zh-CN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 err="1"/>
              <a:t>hit_count</a:t>
            </a:r>
            <a:r>
              <a:rPr lang="en-US" altLang="zh-CN" dirty="0"/>
              <a:t> = 0, </a:t>
            </a:r>
            <a:r>
              <a:rPr lang="en-US" altLang="zh-CN" dirty="0" err="1"/>
              <a:t>miss_count</a:t>
            </a:r>
            <a:r>
              <a:rPr lang="en-US" altLang="zh-CN" dirty="0"/>
              <a:t> = 0, </a:t>
            </a:r>
            <a:r>
              <a:rPr lang="en-US" altLang="zh-CN" dirty="0" err="1"/>
              <a:t>eviction_count</a:t>
            </a:r>
            <a:r>
              <a:rPr lang="en-US" altLang="zh-CN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int </a:t>
            </a:r>
            <a:r>
              <a:rPr lang="en-US" altLang="zh-CN" dirty="0"/>
              <a:t>main() {        …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printSummary</a:t>
            </a:r>
            <a:r>
              <a:rPr lang="en-US" altLang="zh-CN" dirty="0"/>
              <a:t>(</a:t>
            </a:r>
            <a:r>
              <a:rPr lang="en-US" altLang="zh-CN" dirty="0" err="1"/>
              <a:t>hit_count</a:t>
            </a:r>
            <a:r>
              <a:rPr lang="en-US" altLang="zh-CN" dirty="0"/>
              <a:t>, </a:t>
            </a:r>
            <a:r>
              <a:rPr lang="en-US" altLang="zh-CN" dirty="0" err="1"/>
              <a:t>miss_count</a:t>
            </a:r>
            <a:r>
              <a:rPr lang="en-US" altLang="zh-CN" dirty="0"/>
              <a:t>, </a:t>
            </a:r>
            <a:r>
              <a:rPr lang="en-US" altLang="zh-CN" dirty="0" err="1"/>
              <a:t>eviction_count</a:t>
            </a:r>
            <a:r>
              <a:rPr lang="en-US" altLang="zh-CN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return</a:t>
            </a:r>
            <a:r>
              <a:rPr lang="en-US" altLang="zh-CN" dirty="0"/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每一数据装载</a:t>
            </a:r>
            <a:r>
              <a:rPr lang="en-US" altLang="zh-CN" sz="2400" dirty="0">
                <a:latin typeface="黑体" panose="02010609060101010101" pitchFamily="49" charset="-122"/>
              </a:rPr>
              <a:t>(L)</a:t>
            </a:r>
            <a:r>
              <a:rPr lang="zh-CN" altLang="en-US" sz="2400" dirty="0">
                <a:latin typeface="黑体" panose="02010609060101010101" pitchFamily="49" charset="-122"/>
              </a:rPr>
              <a:t>或存储</a:t>
            </a:r>
            <a:r>
              <a:rPr lang="en-US" altLang="zh-CN" sz="2400" dirty="0">
                <a:latin typeface="黑体" panose="02010609060101010101" pitchFamily="49" charset="-122"/>
              </a:rPr>
              <a:t>(S)</a:t>
            </a:r>
            <a:r>
              <a:rPr lang="zh-CN" altLang="en-US" sz="2400" dirty="0">
                <a:latin typeface="黑体" panose="02010609060101010101" pitchFamily="49" charset="-122"/>
              </a:rPr>
              <a:t>操作可引发最多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次缓存缺失</a:t>
            </a:r>
            <a:r>
              <a:rPr lang="en-US" altLang="zh-CN" sz="2400" dirty="0">
                <a:latin typeface="黑体" panose="02010609060101010101" pitchFamily="49" charset="-122"/>
              </a:rPr>
              <a:t>(miss)</a:t>
            </a:r>
          </a:p>
          <a:p>
            <a:pPr marL="171450" indent="-171450"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</a:rPr>
              <a:t>数据修改操作</a:t>
            </a:r>
            <a:r>
              <a:rPr lang="en-US" altLang="zh-CN" sz="2400" dirty="0">
                <a:latin typeface="黑体" panose="02010609060101010101" pitchFamily="49" charset="-122"/>
              </a:rPr>
              <a:t>(M)</a:t>
            </a:r>
            <a:r>
              <a:rPr lang="zh-CN" altLang="en-US" sz="2400" dirty="0">
                <a:latin typeface="黑体" panose="02010609060101010101" pitchFamily="49" charset="-122"/>
              </a:rPr>
              <a:t>可认为是同一地址上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次装载后跟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次存储，因此可引发</a:t>
            </a:r>
            <a:r>
              <a:rPr lang="en-US" altLang="zh-CN" sz="2400" dirty="0"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</a:rPr>
              <a:t>次缓存命中</a:t>
            </a:r>
            <a:r>
              <a:rPr lang="en-US" altLang="zh-CN" sz="2400" dirty="0">
                <a:latin typeface="黑体" panose="02010609060101010101" pitchFamily="49" charset="-122"/>
              </a:rPr>
              <a:t>(hit) </a:t>
            </a:r>
            <a:r>
              <a:rPr lang="zh-CN" altLang="en-US" sz="2400" dirty="0">
                <a:latin typeface="黑体" panose="02010609060101010101" pitchFamily="49" charset="-122"/>
              </a:rPr>
              <a:t>，或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次缺失</a:t>
            </a:r>
            <a:r>
              <a:rPr lang="en-US" altLang="zh-CN" sz="2400" dirty="0">
                <a:latin typeface="黑体" panose="02010609060101010101" pitchFamily="49" charset="-122"/>
              </a:rPr>
              <a:t>+1</a:t>
            </a:r>
            <a:r>
              <a:rPr lang="zh-CN" altLang="en-US" sz="2400" dirty="0">
                <a:latin typeface="黑体" panose="02010609060101010101" pitchFamily="49" charset="-122"/>
              </a:rPr>
              <a:t>次命中</a:t>
            </a:r>
            <a:r>
              <a:rPr lang="en-US" altLang="zh-CN" sz="2400" dirty="0">
                <a:latin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</a:rPr>
              <a:t>可能</a:t>
            </a:r>
            <a:r>
              <a:rPr lang="en-US" altLang="zh-CN" sz="2400" dirty="0"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</a:rPr>
              <a:t>次淘汰</a:t>
            </a:r>
            <a:r>
              <a:rPr lang="en-US" altLang="zh-CN" sz="2400" dirty="0">
                <a:latin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</a:rPr>
              <a:t>驱逐</a:t>
            </a:r>
            <a:r>
              <a:rPr lang="en-US" altLang="zh-CN" sz="2400" dirty="0">
                <a:latin typeface="黑体" panose="02010609060101010101" pitchFamily="49" charset="-122"/>
              </a:rPr>
              <a:t>(evict)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477505-A419-402C-95DE-921D6272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408885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A707B8-DAE3-499B-B631-3D67BF88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dirty="0"/>
              <a:t>Cache</a:t>
            </a:r>
            <a:r>
              <a:rPr lang="zh-CN" altLang="en-US" dirty="0"/>
              <a:t>性能测试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8</a:t>
            </a:r>
            <a:r>
              <a:rPr lang="zh-CN" altLang="en-US" b="1" dirty="0"/>
              <a:t>个测试用例</a:t>
            </a:r>
            <a:r>
              <a:rPr lang="en-US" altLang="zh-CN" dirty="0"/>
              <a:t>——</a:t>
            </a:r>
            <a:r>
              <a:rPr lang="zh-CN" altLang="en-US" dirty="0"/>
              <a:t>不同</a:t>
            </a:r>
            <a:r>
              <a:rPr lang="en-US" altLang="zh-CN" dirty="0"/>
              <a:t>Cache</a:t>
            </a:r>
            <a:r>
              <a:rPr lang="zh-CN" altLang="en-US" dirty="0"/>
              <a:t>参数和访问轨迹</a:t>
            </a:r>
            <a:endParaRPr lang="en-US" altLang="zh-CN" dirty="0"/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1 -E 1 -b 1 -t traces/yi2.trace</a:t>
            </a: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4 -E 2 -b 4 -t traces/</a:t>
            </a:r>
            <a:r>
              <a:rPr lang="en-US" altLang="zh-CN" dirty="0" err="1">
                <a:solidFill>
                  <a:srgbClr val="0000FF"/>
                </a:solidFill>
              </a:rPr>
              <a:t>yi.trace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4 -t traces/</a:t>
            </a:r>
            <a:r>
              <a:rPr lang="en-US" altLang="zh-CN" dirty="0" err="1">
                <a:solidFill>
                  <a:srgbClr val="0000FF"/>
                </a:solidFill>
              </a:rPr>
              <a:t>dave.trace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1 -b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2 -b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2 -E 4 -b 3 -t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trans.trace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293687" lvl="1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linux</a:t>
            </a:r>
            <a:r>
              <a:rPr lang="en-US" altLang="zh-CN" dirty="0">
                <a:solidFill>
                  <a:srgbClr val="0000FF"/>
                </a:solidFill>
              </a:rPr>
              <a:t>&gt; ./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en-US" altLang="zh-CN" dirty="0">
                <a:solidFill>
                  <a:srgbClr val="0000FF"/>
                </a:solidFill>
              </a:rPr>
              <a:t> -s 5 -E 1 -b 5 -t traces/</a:t>
            </a:r>
            <a:r>
              <a:rPr lang="en-US" altLang="zh-CN" dirty="0" err="1">
                <a:solidFill>
                  <a:srgbClr val="0000FF"/>
                </a:solidFill>
              </a:rPr>
              <a:t>long.trace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97DBEB-DEDB-4B43-88B6-6BB9495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4A1C1C-5231-40FA-88A0-F384332492FF}"/>
              </a:ext>
            </a:extLst>
          </p:cNvPr>
          <p:cNvGrpSpPr/>
          <p:nvPr/>
        </p:nvGrpSpPr>
        <p:grpSpPr>
          <a:xfrm>
            <a:off x="6855204" y="840794"/>
            <a:ext cx="2133600" cy="5623611"/>
            <a:chOff x="6855204" y="840794"/>
            <a:chExt cx="2133600" cy="56236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9AC5625-ED39-4BB2-AB36-494A9D0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204" y="3641830"/>
              <a:ext cx="2133600" cy="282257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23EDD67-E339-4049-9AE3-29854A31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575" y="1617276"/>
              <a:ext cx="1266825" cy="18595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D855D44-5D3F-46FE-A12F-E57922071E08}"/>
                </a:ext>
              </a:extLst>
            </p:cNvPr>
            <p:cNvSpPr txBox="1"/>
            <p:nvPr/>
          </p:nvSpPr>
          <p:spPr>
            <a:xfrm>
              <a:off x="7640154" y="840794"/>
              <a:ext cx="11521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6600"/>
                  </a:solidFill>
                </a:rPr>
                <a:t>访存轨迹文件示例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5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975A0F-997C-4E76-BCA9-C48878C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>
                <a:solidFill>
                  <a:srgbClr val="00B050"/>
                </a:solidFill>
              </a:rPr>
              <a:t>test-</a:t>
            </a:r>
            <a:r>
              <a:rPr lang="en-US" altLang="zh-CN" sz="3200" dirty="0" err="1">
                <a:solidFill>
                  <a:srgbClr val="00B050"/>
                </a:solidFill>
              </a:rPr>
              <a:t>csim</a:t>
            </a:r>
            <a:r>
              <a:rPr lang="zh-CN" altLang="en-US" sz="3200" dirty="0"/>
              <a:t>测试程序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zh-CN" altLang="en-US" sz="3200" dirty="0"/>
              <a:t>依次使用前述每一个试用例对</a:t>
            </a:r>
            <a:r>
              <a:rPr lang="en-US" altLang="zh-CN" sz="3200" dirty="0" err="1"/>
              <a:t>csim</a:t>
            </a:r>
            <a:r>
              <a:rPr lang="zh-CN" altLang="en-US" sz="3200" dirty="0"/>
              <a:t>进行测试</a:t>
            </a:r>
            <a:endParaRPr lang="en-US" altLang="zh-CN" sz="3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对每一测试轨迹文件，</a:t>
            </a:r>
            <a:r>
              <a:rPr lang="en-US" altLang="zh-CN" sz="2400" dirty="0"/>
              <a:t>test-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比较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的三个指标是否一致：</a:t>
            </a:r>
            <a:r>
              <a:rPr lang="en-US" altLang="zh-CN" sz="2400" dirty="0"/>
              <a:t>Cache</a:t>
            </a:r>
            <a:r>
              <a:rPr lang="zh-CN" altLang="en-US" sz="2400" dirty="0"/>
              <a:t>的</a:t>
            </a:r>
            <a:r>
              <a:rPr lang="en-US" altLang="zh-CN" sz="2400" dirty="0"/>
              <a:t>Hits</a:t>
            </a:r>
            <a:r>
              <a:rPr lang="zh-CN" altLang="en-US" sz="2400" dirty="0"/>
              <a:t>（命中）、</a:t>
            </a:r>
            <a:r>
              <a:rPr lang="en-US" altLang="zh-CN" sz="2400" dirty="0"/>
              <a:t>Misses</a:t>
            </a:r>
            <a:r>
              <a:rPr lang="zh-CN" altLang="en-US" sz="2400" dirty="0"/>
              <a:t>（缺失）、</a:t>
            </a:r>
            <a:r>
              <a:rPr lang="en-US" altLang="zh-CN" sz="2400" dirty="0"/>
              <a:t>Evicts</a:t>
            </a:r>
            <a:r>
              <a:rPr lang="zh-CN" altLang="en-US" sz="2400" dirty="0"/>
              <a:t>（淘汰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若</a:t>
            </a:r>
            <a:r>
              <a:rPr lang="en-US" altLang="zh-CN" sz="2400" dirty="0" err="1"/>
              <a:t>csim</a:t>
            </a:r>
            <a:r>
              <a:rPr lang="zh-CN" altLang="en-US" sz="2400" dirty="0"/>
              <a:t>与参考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模拟器输出指标相同则判为正确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 err="1">
                <a:solidFill>
                  <a:srgbClr val="FF0000"/>
                </a:solidFill>
              </a:rPr>
              <a:t>csim</a:t>
            </a:r>
            <a:r>
              <a:rPr lang="zh-CN" altLang="en-US" sz="2400" dirty="0">
                <a:solidFill>
                  <a:srgbClr val="FF0000"/>
                </a:solidFill>
              </a:rPr>
              <a:t>获得的分数：每个用例的每一指标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分（最后一个用例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481517D-3111-4B91-92AB-65D58F21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8.Cache</a:t>
            </a:r>
            <a:r>
              <a:rPr lang="zh-CN" altLang="en-US" dirty="0"/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928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5860C-B327-43F3-A163-7FF130BF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6A5A51-1713-4EBC-87EB-A5AE5A3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test-</a:t>
            </a:r>
            <a:r>
              <a:rPr lang="en-US" altLang="zh-CN" dirty="0" err="1">
                <a:solidFill>
                  <a:srgbClr val="00B050"/>
                </a:solidFill>
              </a:rPr>
              <a:t>csim</a:t>
            </a:r>
            <a:r>
              <a:rPr lang="zh-CN" altLang="en-US" b="0" dirty="0"/>
              <a:t>测试程序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63245" y="1362074"/>
            <a:ext cx="8728355" cy="4267200"/>
            <a:chOff x="1907704" y="5337212"/>
            <a:chExt cx="5328592" cy="146121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5337212"/>
              <a:ext cx="5328592" cy="146121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 bwMode="auto">
            <a:xfrm>
              <a:off x="2987824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463988" y="5445224"/>
              <a:ext cx="1332148" cy="1260376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987824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463988" y="5697252"/>
              <a:ext cx="133214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9365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D1BDA-105B-49EC-9426-A30EB02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矩阵转置：设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阶</a:t>
            </a:r>
            <a:r>
              <a:rPr lang="zh-CN" altLang="en-US" dirty="0">
                <a:hlinkClick r:id="rId2"/>
              </a:rPr>
              <a:t>矩阵</a:t>
            </a:r>
            <a:r>
              <a:rPr lang="zh-CN" altLang="en-US" dirty="0"/>
              <a:t>（即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列），第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</a:t>
            </a:r>
            <a:r>
              <a:rPr lang="en-US" altLang="zh-CN" dirty="0"/>
              <a:t>j </a:t>
            </a:r>
            <a:r>
              <a:rPr lang="zh-CN" altLang="en-US" dirty="0"/>
              <a:t>列的元素是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，即：</a:t>
            </a:r>
            <a:r>
              <a:rPr lang="en-US" altLang="zh-CN" dirty="0"/>
              <a:t>A=a(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的转置：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n×m</a:t>
            </a:r>
            <a:r>
              <a:rPr lang="zh-CN" altLang="en-US" dirty="0"/>
              <a:t>阶矩阵，即 </a:t>
            </a:r>
            <a:r>
              <a:rPr lang="en-US" altLang="zh-CN" dirty="0"/>
              <a:t>b (</a:t>
            </a:r>
            <a:r>
              <a:rPr lang="en-US" altLang="zh-CN" dirty="0" err="1"/>
              <a:t>i,j</a:t>
            </a:r>
            <a:r>
              <a:rPr lang="en-US" altLang="zh-CN" dirty="0"/>
              <a:t>)=a (</a:t>
            </a:r>
            <a:r>
              <a:rPr lang="en-US" altLang="zh-CN" dirty="0" err="1"/>
              <a:t>j,i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行第</a:t>
            </a:r>
            <a:r>
              <a:rPr lang="en-US" altLang="zh-CN" dirty="0" err="1"/>
              <a:t>i</a:t>
            </a:r>
            <a:r>
              <a:rPr lang="zh-CN" altLang="en-US" dirty="0"/>
              <a:t>列元素），记</a:t>
            </a:r>
            <a:r>
              <a:rPr lang="en-US" altLang="zh-CN" dirty="0"/>
              <a:t>A'=B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/>
              <a:t>任务：</a:t>
            </a:r>
            <a:r>
              <a:rPr lang="zh-CN" altLang="en-US" dirty="0"/>
              <a:t>在</a:t>
            </a:r>
            <a:r>
              <a:rPr lang="en-US" altLang="zh-CN" dirty="0" err="1"/>
              <a:t>trans.c</a:t>
            </a:r>
            <a:r>
              <a:rPr lang="zh-CN" altLang="en-US" dirty="0"/>
              <a:t>中编写实现一个矩阵转置函数</a:t>
            </a:r>
            <a:r>
              <a:rPr lang="en-US" altLang="zh-CN" dirty="0" err="1">
                <a:solidFill>
                  <a:srgbClr val="00B0F0"/>
                </a:solidFill>
              </a:rPr>
              <a:t>transpose_submit</a:t>
            </a:r>
            <a:r>
              <a:rPr lang="zh-CN" altLang="en-US" dirty="0"/>
              <a:t>，要求其在参考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  <a:r>
              <a:rPr lang="en-US" altLang="zh-CN" dirty="0" err="1"/>
              <a:t>csim</a:t>
            </a:r>
            <a:r>
              <a:rPr lang="en-US" altLang="zh-CN" dirty="0"/>
              <a:t>-ref</a:t>
            </a:r>
            <a:r>
              <a:rPr lang="zh-CN" altLang="en-US" dirty="0"/>
              <a:t>上运行时对不同大小的矩阵均能</a:t>
            </a:r>
            <a:r>
              <a:rPr lang="zh-CN" altLang="en-US" dirty="0">
                <a:solidFill>
                  <a:srgbClr val="FF0000"/>
                </a:solidFill>
              </a:rPr>
              <a:t>最小化缓存缺失的数量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b="1" dirty="0">
                <a:solidFill>
                  <a:srgbClr val="0000FF"/>
                </a:solidFill>
              </a:rPr>
              <a:t>[] = "Transpose submission";</a:t>
            </a:r>
          </a:p>
          <a:p>
            <a:pPr marL="344487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transpose_submit</a:t>
            </a:r>
            <a:r>
              <a:rPr lang="en-US" altLang="zh-CN" b="1" dirty="0">
                <a:solidFill>
                  <a:srgbClr val="0000FF"/>
                </a:solidFill>
              </a:rPr>
              <a:t>(int M, int N, int A[N][M], int B[M][N]);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优化矩阵转置操作</a:t>
            </a:r>
          </a:p>
        </p:txBody>
      </p:sp>
    </p:spTree>
    <p:extLst>
      <p:ext uri="{BB962C8B-B14F-4D97-AF65-F5344CB8AC3E}">
        <p14:creationId xmlns:p14="http://schemas.microsoft.com/office/powerpoint/2010/main" val="398450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E365C-A589-41A1-AD1D-392CFD2C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限制对栈的引用</a:t>
            </a:r>
            <a:r>
              <a:rPr lang="en-US" altLang="zh-CN" sz="2400" dirty="0"/>
              <a:t>——</a:t>
            </a:r>
            <a:r>
              <a:rPr lang="zh-CN" altLang="en-US" sz="2400" dirty="0"/>
              <a:t>在转置函数中最多定义和使用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/>
              <a:t>个</a:t>
            </a:r>
            <a:r>
              <a:rPr lang="en-US" altLang="zh-CN" sz="2400" dirty="0">
                <a:solidFill>
                  <a:srgbClr val="FF0000"/>
                </a:solidFill>
              </a:rPr>
              <a:t>int</a:t>
            </a:r>
            <a:r>
              <a:rPr lang="zh-CN" altLang="en-US" sz="2400" dirty="0"/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局部变量</a:t>
            </a:r>
            <a:r>
              <a:rPr lang="zh-CN" altLang="en-US" sz="2400" dirty="0"/>
              <a:t>、不能使用任何</a:t>
            </a:r>
            <a:r>
              <a:rPr lang="en-US" altLang="zh-CN" sz="2400" dirty="0"/>
              <a:t>long</a:t>
            </a:r>
            <a:r>
              <a:rPr lang="zh-CN" altLang="en-US" sz="2400" dirty="0"/>
              <a:t>类型变量或其他位模式数据以在一个变量中存储多个值。</a:t>
            </a:r>
            <a:endParaRPr lang="en-US" altLang="zh-CN" sz="2400" dirty="0"/>
          </a:p>
          <a:p>
            <a:pPr lvl="1"/>
            <a:r>
              <a:rPr lang="zh-CN" altLang="en-US" sz="2400" dirty="0"/>
              <a:t>原因：实验测试代码不能</a:t>
            </a:r>
            <a:r>
              <a:rPr lang="en-US" altLang="zh-CN" sz="2400" dirty="0"/>
              <a:t>/</a:t>
            </a:r>
            <a:r>
              <a:rPr lang="zh-CN" altLang="en-US" sz="2400" dirty="0"/>
              <a:t>不应计数栈的引用访问，而应将注意力集中在对源和目的矩阵的访问上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不允许使用递归</a:t>
            </a:r>
            <a:r>
              <a:rPr lang="zh-CN" altLang="en-US" sz="2400" dirty="0"/>
              <a:t>。如果定义和调用辅助函数，在任意时刻，从转置函数的栈帧到辅助函数栈帧之间最多可以同时存在</a:t>
            </a:r>
            <a:r>
              <a:rPr lang="en-US" altLang="zh-CN" sz="2400" dirty="0"/>
              <a:t>12</a:t>
            </a:r>
            <a:r>
              <a:rPr lang="zh-CN" altLang="en-US" sz="2400" dirty="0"/>
              <a:t>个局部变量。</a:t>
            </a:r>
            <a:endParaRPr lang="en-US" altLang="zh-CN" sz="2400" dirty="0"/>
          </a:p>
          <a:p>
            <a:pPr lvl="1"/>
            <a:r>
              <a:rPr lang="zh-CN" altLang="en-US" sz="2400" dirty="0"/>
              <a:t>例如，如转置函数定义了</a:t>
            </a:r>
            <a:r>
              <a:rPr lang="en-US" altLang="zh-CN" sz="2400" dirty="0"/>
              <a:t>8</a:t>
            </a:r>
            <a:r>
              <a:rPr lang="zh-CN" altLang="en-US" sz="2400" dirty="0"/>
              <a:t>个局部变量，并调用一个使用</a:t>
            </a:r>
            <a:r>
              <a:rPr lang="en-US" altLang="zh-CN" sz="2400" dirty="0"/>
              <a:t>4</a:t>
            </a:r>
            <a:r>
              <a:rPr lang="zh-CN" altLang="en-US" sz="2400" dirty="0"/>
              <a:t>个局部变量的函数，后者又调用了一个使用</a:t>
            </a:r>
            <a:r>
              <a:rPr lang="en-US" altLang="zh-CN" sz="2400" dirty="0"/>
              <a:t>2</a:t>
            </a:r>
            <a:r>
              <a:rPr lang="zh-CN" altLang="en-US" sz="2400" dirty="0"/>
              <a:t>个局部变量的函数，则栈上最多将有</a:t>
            </a:r>
            <a:r>
              <a:rPr lang="en-US" altLang="zh-CN" sz="2400" dirty="0"/>
              <a:t>14</a:t>
            </a:r>
            <a:r>
              <a:rPr lang="zh-CN" altLang="en-US" sz="2400" dirty="0"/>
              <a:t>个变量，则违反本规则！ </a:t>
            </a:r>
          </a:p>
          <a:p>
            <a:r>
              <a:rPr lang="zh-CN" altLang="en-US" sz="2400" dirty="0"/>
              <a:t>转置函数</a:t>
            </a:r>
            <a:r>
              <a:rPr lang="zh-CN" altLang="en-US" sz="2400" dirty="0">
                <a:solidFill>
                  <a:srgbClr val="FF0000"/>
                </a:solidFill>
              </a:rPr>
              <a:t>不允许改变矩阵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，但可以任意操作矩阵</a:t>
            </a:r>
            <a:r>
              <a:rPr lang="en-US" altLang="zh-CN" sz="2400" dirty="0"/>
              <a:t>B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不允许在代码中定义任何矩阵或使用</a:t>
            </a:r>
            <a:r>
              <a:rPr lang="en-US" altLang="zh-CN" sz="2400" dirty="0"/>
              <a:t>malloc</a:t>
            </a:r>
            <a:r>
              <a:rPr lang="zh-CN" altLang="en-US" sz="2400" dirty="0"/>
              <a:t>及其变种。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矩阵转置实现要求</a:t>
            </a:r>
          </a:p>
        </p:txBody>
      </p:sp>
    </p:spTree>
    <p:extLst>
      <p:ext uri="{BB962C8B-B14F-4D97-AF65-F5344CB8AC3E}">
        <p14:creationId xmlns:p14="http://schemas.microsoft.com/office/powerpoint/2010/main" val="82131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DDA2C-23B5-488B-919F-D473EECE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dirty="0"/>
              <a:t>实验提供了名为</a:t>
            </a:r>
            <a:r>
              <a:rPr lang="en-US" altLang="zh-CN" sz="2800" dirty="0"/>
              <a:t>test-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的自动测试程序，该程序将调用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中实现的</a:t>
            </a:r>
            <a:r>
              <a:rPr lang="en-US" altLang="zh-CN" sz="2800" dirty="0" err="1"/>
              <a:t>registerFunctions</a:t>
            </a:r>
            <a:r>
              <a:rPr lang="en-US" altLang="zh-CN" sz="2800" dirty="0"/>
              <a:t>()</a:t>
            </a:r>
            <a:r>
              <a:rPr lang="zh-CN" altLang="en-US" sz="2800" dirty="0"/>
              <a:t>函数并测试其中注册的每一个转置函数，例如 </a:t>
            </a:r>
            <a:r>
              <a:rPr lang="en-US" altLang="zh-CN" sz="2800" dirty="0" err="1"/>
              <a:t>transpose_submit</a:t>
            </a:r>
            <a:r>
              <a:rPr lang="en-US" altLang="zh-CN" sz="2800" dirty="0"/>
              <a:t>:</a:t>
            </a:r>
          </a:p>
          <a:p>
            <a:pPr marL="0" indent="-55563" algn="ctr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registerTransFunction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transpose_submit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transpose_submit_desc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最多可以向</a:t>
            </a:r>
            <a:r>
              <a:rPr lang="en-US" altLang="zh-CN" sz="2800" dirty="0"/>
              <a:t>test-trans</a:t>
            </a:r>
            <a:r>
              <a:rPr lang="zh-CN" altLang="en-US" sz="2800" dirty="0"/>
              <a:t>测试程序注册</a:t>
            </a:r>
            <a:r>
              <a:rPr lang="en-US" altLang="zh-CN" sz="2800" dirty="0"/>
              <a:t>100</a:t>
            </a:r>
            <a:r>
              <a:rPr lang="zh-CN" altLang="en-US" sz="2800" dirty="0"/>
              <a:t>个位于</a:t>
            </a:r>
            <a:r>
              <a:rPr lang="en-US" altLang="zh-CN" sz="2800" dirty="0" err="1"/>
              <a:t>trans.c</a:t>
            </a:r>
            <a:r>
              <a:rPr lang="zh-CN" altLang="en-US" sz="2800" dirty="0"/>
              <a:t>中的不同转置函数实现</a:t>
            </a:r>
            <a:endParaRPr lang="en-US" altLang="zh-CN" sz="2800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最终需选择注册函数实现中的一个，将其重命名</a:t>
            </a:r>
            <a:r>
              <a:rPr lang="en-US" altLang="zh-CN" sz="2800" dirty="0"/>
              <a:t>/</a:t>
            </a:r>
            <a:r>
              <a:rPr lang="zh-CN" altLang="en-US" sz="2800" dirty="0"/>
              <a:t>复制到函数</a:t>
            </a:r>
            <a:r>
              <a:rPr lang="en-US" altLang="zh-CN" sz="2800" dirty="0" err="1"/>
              <a:t>transpose_submit</a:t>
            </a:r>
            <a:r>
              <a:rPr lang="zh-CN" altLang="en-US" sz="2800" dirty="0"/>
              <a:t>中并作为实验结果提交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137522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5BA7F-CF35-4BEB-84D8-71C8B733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2800" b="1" dirty="0"/>
              <a:t>测试程序</a:t>
            </a:r>
            <a:r>
              <a:rPr lang="en-US" altLang="zh-CN" sz="2800" dirty="0"/>
              <a:t>test-trans</a:t>
            </a:r>
            <a:r>
              <a:rPr lang="zh-CN" altLang="en-US" sz="2800" b="1" dirty="0"/>
              <a:t>的原理</a:t>
            </a:r>
            <a:endParaRPr lang="en-US" altLang="zh-CN" sz="2800" b="1" dirty="0"/>
          </a:p>
          <a:p>
            <a:pPr marL="63658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以矩阵大小作为命令行参数（</a:t>
            </a:r>
            <a:r>
              <a:rPr lang="en-US" altLang="zh-CN" sz="2400" dirty="0"/>
              <a:t>-M</a:t>
            </a:r>
            <a:r>
              <a:rPr lang="zh-CN" altLang="en-US" sz="2400" dirty="0"/>
              <a:t>、</a:t>
            </a:r>
            <a:r>
              <a:rPr lang="en-US" altLang="zh-CN" sz="2400" dirty="0"/>
              <a:t>-N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valgrind</a:t>
            </a:r>
            <a:r>
              <a:rPr lang="zh-CN" altLang="en-US" sz="2400" dirty="0"/>
              <a:t>运行程序</a:t>
            </a:r>
            <a:r>
              <a:rPr lang="en-US" altLang="zh-CN" sz="2400" dirty="0" err="1"/>
              <a:t>tracegen</a:t>
            </a:r>
            <a:r>
              <a:rPr lang="zh-CN" altLang="en-US" sz="2400" dirty="0"/>
              <a:t>，为每个注册的转置函数生成访存轨迹文件。第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个转置函数的访存轨迹存储于文件</a:t>
            </a:r>
            <a:r>
              <a:rPr lang="en-US" altLang="zh-CN" sz="2400" dirty="0" err="1"/>
              <a:t>trace.f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（例如</a:t>
            </a:r>
            <a:r>
              <a:rPr lang="en-US" altLang="zh-CN" sz="2400" dirty="0"/>
              <a:t>trace.f0</a:t>
            </a:r>
            <a:r>
              <a:rPr lang="zh-CN" altLang="en-US" sz="2400" dirty="0"/>
              <a:t>，</a:t>
            </a:r>
            <a:r>
              <a:rPr lang="en-US" altLang="zh-CN" sz="2400" dirty="0"/>
              <a:t>trace.f1</a:t>
            </a:r>
            <a:r>
              <a:rPr lang="zh-CN" altLang="en-US" sz="2400" dirty="0"/>
              <a:t>， </a:t>
            </a:r>
            <a:r>
              <a:rPr lang="en-US" altLang="zh-CN" sz="2400" dirty="0"/>
              <a:t>...</a:t>
            </a:r>
            <a:r>
              <a:rPr lang="zh-CN" altLang="en-US" sz="2400" dirty="0"/>
              <a:t>）中。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test-trans.c:72</a:t>
            </a:r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参考</a:t>
            </a:r>
            <a:r>
              <a:rPr lang="zh-CN" altLang="en-US" sz="2400" dirty="0"/>
              <a:t>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模拟</a:t>
            </a:r>
            <a:r>
              <a:rPr lang="en-US" altLang="zh-CN" sz="2400" dirty="0"/>
              <a:t>1KB </a:t>
            </a:r>
            <a:r>
              <a:rPr lang="zh-CN" altLang="en-US" sz="2400" dirty="0"/>
              <a:t>直接映射、块大小</a:t>
            </a:r>
            <a:r>
              <a:rPr lang="en-US" altLang="zh-CN" sz="2400" dirty="0"/>
              <a:t>32Bytes</a:t>
            </a:r>
            <a:r>
              <a:rPr lang="zh-CN" altLang="en-US" sz="2400" dirty="0"/>
              <a:t>的</a:t>
            </a:r>
            <a:r>
              <a:rPr lang="en-US" altLang="zh-CN" sz="2400" dirty="0"/>
              <a:t>cache</a:t>
            </a:r>
            <a:r>
              <a:rPr lang="zh-CN" altLang="en-US" sz="2400" dirty="0"/>
              <a:t>（参数</a:t>
            </a:r>
            <a:r>
              <a:rPr lang="en-US" altLang="zh-CN" sz="2400" dirty="0"/>
              <a:t>s=5</a:t>
            </a:r>
            <a:r>
              <a:rPr lang="zh-CN" altLang="en-US" sz="2400" dirty="0"/>
              <a:t>、</a:t>
            </a:r>
            <a:r>
              <a:rPr lang="en-US" altLang="zh-CN" sz="2400" dirty="0"/>
              <a:t>E=1</a:t>
            </a:r>
            <a:r>
              <a:rPr lang="zh-CN" altLang="en-US" sz="2400" dirty="0"/>
              <a:t>、</a:t>
            </a:r>
            <a:r>
              <a:rPr lang="en-US" altLang="zh-CN" sz="2400" dirty="0"/>
              <a:t>b=5</a:t>
            </a:r>
            <a:r>
              <a:rPr lang="zh-CN" altLang="en-US" sz="2400" dirty="0"/>
              <a:t>）上测试访存轨迹文件，将其输出作为评估转置函数的依据。</a:t>
            </a:r>
            <a:endParaRPr lang="en-US" altLang="zh-CN" sz="2400" dirty="0"/>
          </a:p>
          <a:p>
            <a:pPr marL="693737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test-trans</a:t>
            </a:r>
            <a:r>
              <a:rPr lang="zh-CN" altLang="en-US" sz="2400" dirty="0"/>
              <a:t>程序如下运行参考模拟器（</a:t>
            </a:r>
            <a:r>
              <a:rPr lang="en-US" altLang="zh-CN" sz="2400" b="1" dirty="0">
                <a:solidFill>
                  <a:srgbClr val="006600"/>
                </a:solidFill>
              </a:rPr>
              <a:t>test-trans.c:140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30225" lvl="2" indent="0" algn="ctr">
              <a:spcBef>
                <a:spcPts val="0"/>
              </a:spcBef>
              <a:buFontTx/>
              <a:buNone/>
            </a:pPr>
            <a:r>
              <a:rPr lang="pt-BR" altLang="zh-CN" sz="2400" b="1" dirty="0"/>
              <a:t>./csim-ref -s 5 -E 1 -b 5 -t </a:t>
            </a:r>
            <a:r>
              <a:rPr lang="pt-BR" altLang="zh-CN" sz="2400" b="1" dirty="0">
                <a:solidFill>
                  <a:srgbClr val="0000FF"/>
                </a:solidFill>
              </a:rPr>
              <a:t>trace.f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</a:rPr>
              <a:t>]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9FDC7F-96F8-4D36-AD46-0F0DEA3C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矩阵转置的性能测试</a:t>
            </a:r>
          </a:p>
        </p:txBody>
      </p:sp>
    </p:spTree>
    <p:extLst>
      <p:ext uri="{BB962C8B-B14F-4D97-AF65-F5344CB8AC3E}">
        <p14:creationId xmlns:p14="http://schemas.microsoft.com/office/powerpoint/2010/main" val="6695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理解现代计算机系统存储器层级结构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Cache</a:t>
            </a:r>
            <a:r>
              <a:rPr lang="zh-CN" altLang="en-US" dirty="0"/>
              <a:t>的功能结构与访问控制策略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下的性能测试方法与技巧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Cache</a:t>
            </a:r>
            <a:r>
              <a:rPr lang="zh-CN" altLang="en-US" dirty="0"/>
              <a:t>组成结构对</a:t>
            </a:r>
            <a:r>
              <a:rPr lang="en-US" altLang="zh-CN" dirty="0"/>
              <a:t>C</a:t>
            </a:r>
            <a:r>
              <a:rPr lang="zh-CN" altLang="en-US" dirty="0"/>
              <a:t>程序性能的影响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 </a:t>
            </a:r>
            <a:endParaRPr lang="en-US" altLang="zh-CN" dirty="0"/>
          </a:p>
          <a:p>
            <a:pPr lvl="1"/>
            <a:r>
              <a:rPr lang="zh-CN" altLang="en-US" dirty="0"/>
              <a:t>实验室教师： </a:t>
            </a:r>
            <a:endParaRPr lang="en-US" altLang="zh-CN" dirty="0"/>
          </a:p>
          <a:p>
            <a:r>
              <a:rPr lang="zh-CN" altLang="en-US" dirty="0"/>
              <a:t>人数与分组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04800"/>
            <a:ext cx="8915400" cy="640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/>
              <a:t>test-trans</a:t>
            </a:r>
            <a:r>
              <a:rPr lang="zh-CN" altLang="en-US" sz="2800" b="1" dirty="0"/>
              <a:t>测试程序运行示例：</a:t>
            </a:r>
            <a:endParaRPr lang="en-US" altLang="zh-CN" sz="2800" b="1" dirty="0"/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make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编译和链接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test-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1800" dirty="0" err="1">
                <a:solidFill>
                  <a:srgbClr val="0000FF"/>
                </a:solidFill>
                <a:sym typeface="Wingdings" panose="05000000000000000000" pitchFamily="2" charset="2"/>
              </a:rPr>
              <a:t>trans.c</a:t>
            </a:r>
            <a:r>
              <a:rPr lang="zh-CN" altLang="en-US" sz="1800" dirty="0">
                <a:solidFill>
                  <a:srgbClr val="0000FF"/>
                </a:solidFill>
                <a:sym typeface="Wingdings" panose="05000000000000000000" pitchFamily="2" charset="2"/>
              </a:rPr>
              <a:t>，从而可访问后者中定义的转置函数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&gt; ./test-trans -M 32 -N 32    </a:t>
            </a: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 </a:t>
            </a:r>
            <a:r>
              <a:rPr lang="en-US" altLang="zh-CN" sz="1800" dirty="0">
                <a:solidFill>
                  <a:srgbClr val="0000FF"/>
                </a:solidFill>
              </a:rPr>
              <a:t>32×32</a:t>
            </a:r>
            <a:r>
              <a:rPr lang="zh-CN" altLang="en-US" sz="1800" dirty="0">
                <a:solidFill>
                  <a:srgbClr val="0000FF"/>
                </a:solidFill>
              </a:rPr>
              <a:t>大小矩阵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1: Evaluating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for correctness</a:t>
            </a:r>
            <a:r>
              <a:rPr lang="en-US" altLang="zh-CN" sz="1800" dirty="0"/>
              <a:t>: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(Transpose submission):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(Simple row-wise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(column-wise scan transpose): correctness: 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(using a </a:t>
            </a:r>
            <a:r>
              <a:rPr lang="en-US" altLang="zh-CN" sz="1800" dirty="0" err="1"/>
              <a:t>zig-zag</a:t>
            </a:r>
            <a:r>
              <a:rPr lang="en-US" altLang="zh-CN" sz="1800" dirty="0"/>
              <a:t> access pattern): correctness: 1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2: Generating memory traces for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  <a:p>
            <a:pPr marL="344487" lvl="1" indent="0" eaLnBrk="1" hangingPunct="1">
              <a:buNone/>
            </a:pPr>
            <a:endParaRPr lang="en-US" altLang="zh-CN" sz="1800" dirty="0"/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Step 3: Evaluating performance of registered transpose </a:t>
            </a:r>
            <a:r>
              <a:rPr lang="en-US" altLang="zh-CN" sz="1800" dirty="0" err="1">
                <a:solidFill>
                  <a:srgbClr val="FF0000"/>
                </a:solidFill>
              </a:rPr>
              <a:t>funcs</a:t>
            </a:r>
            <a:r>
              <a:rPr lang="en-US" altLang="zh-CN" sz="1800" dirty="0">
                <a:solidFill>
                  <a:srgbClr val="FF0000"/>
                </a:solidFill>
              </a:rPr>
              <a:t> (s=5, E=1, b=5)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0 (</a:t>
            </a:r>
            <a:r>
              <a:rPr lang="en-US" altLang="zh-CN" sz="1800" dirty="0">
                <a:solidFill>
                  <a:srgbClr val="0000FF"/>
                </a:solidFill>
              </a:rPr>
              <a:t>Transpose submission</a:t>
            </a:r>
            <a:r>
              <a:rPr lang="en-US" altLang="zh-CN" sz="1800" dirty="0"/>
              <a:t>): hits:1766, misses:287, evictions:255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1 (</a:t>
            </a:r>
            <a:r>
              <a:rPr lang="en-US" altLang="zh-CN" sz="1800" dirty="0">
                <a:solidFill>
                  <a:srgbClr val="0000FF"/>
                </a:solidFill>
              </a:rPr>
              <a:t>Simple row-wise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2 (</a:t>
            </a:r>
            <a:r>
              <a:rPr lang="en-US" altLang="zh-CN" sz="1800" dirty="0">
                <a:solidFill>
                  <a:srgbClr val="0000FF"/>
                </a:solidFill>
              </a:rPr>
              <a:t>column-wise scan transpose</a:t>
            </a:r>
            <a:r>
              <a:rPr lang="en-US" altLang="zh-CN" sz="1800" dirty="0"/>
              <a:t>): hits:870, misses:1183, evictions:1151</a:t>
            </a:r>
          </a:p>
          <a:p>
            <a:pPr marL="344487" lvl="1" indent="0" eaLnBrk="1" hangingPunct="1">
              <a:buNone/>
            </a:pPr>
            <a:r>
              <a:rPr lang="en-US" altLang="zh-CN" sz="1800" dirty="0" err="1"/>
              <a:t>func</a:t>
            </a:r>
            <a:r>
              <a:rPr lang="en-US" altLang="zh-CN" sz="1800" dirty="0"/>
              <a:t> 3 (</a:t>
            </a:r>
            <a:r>
              <a:rPr lang="en-US" altLang="zh-CN" sz="1800" dirty="0">
                <a:solidFill>
                  <a:srgbClr val="0000FF"/>
                </a:solidFill>
              </a:rPr>
              <a:t>using a </a:t>
            </a:r>
            <a:r>
              <a:rPr lang="en-US" altLang="zh-CN" sz="1800" dirty="0" err="1">
                <a:solidFill>
                  <a:srgbClr val="0000FF"/>
                </a:solidFill>
              </a:rPr>
              <a:t>zig-zag</a:t>
            </a:r>
            <a:r>
              <a:rPr lang="en-US" altLang="zh-CN" sz="1800" dirty="0">
                <a:solidFill>
                  <a:srgbClr val="0000FF"/>
                </a:solidFill>
              </a:rPr>
              <a:t> access pattern</a:t>
            </a:r>
            <a:r>
              <a:rPr lang="en-US" altLang="zh-CN" sz="1800" dirty="0"/>
              <a:t>): hits:1076, misses:977, evictions:945</a:t>
            </a:r>
          </a:p>
          <a:p>
            <a:pPr marL="344487" lvl="1" indent="0" eaLnBrk="1" hangingPunct="1">
              <a:buNone/>
            </a:pPr>
            <a:r>
              <a:rPr lang="en-US" altLang="zh-CN" sz="1800" dirty="0"/>
              <a:t> </a:t>
            </a:r>
          </a:p>
          <a:p>
            <a:pPr marL="344487" lvl="1" indent="0" eaLnBrk="1" hangingPunct="1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Summary for official submission (</a:t>
            </a:r>
            <a:r>
              <a:rPr lang="en-US" altLang="zh-CN" sz="1800" dirty="0" err="1">
                <a:solidFill>
                  <a:srgbClr val="FF0000"/>
                </a:solidFill>
              </a:rPr>
              <a:t>func</a:t>
            </a:r>
            <a:r>
              <a:rPr lang="en-US" altLang="zh-CN" sz="1800" dirty="0">
                <a:solidFill>
                  <a:srgbClr val="FF0000"/>
                </a:solidFill>
              </a:rPr>
              <a:t> 0): correctness=1 misses=287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9800" y="2505670"/>
            <a:ext cx="289560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</a:rPr>
              <a:t>trans.c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中注册的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个不同转置函数及其测试结果</a:t>
            </a:r>
          </a:p>
        </p:txBody>
      </p:sp>
    </p:spTree>
    <p:extLst>
      <p:ext uri="{BB962C8B-B14F-4D97-AF65-F5344CB8AC3E}">
        <p14:creationId xmlns:p14="http://schemas.microsoft.com/office/powerpoint/2010/main" val="208422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17CDF-1D4E-4EF7-A760-10AE6FEF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b="1" dirty="0"/>
              <a:t>test-trans</a:t>
            </a:r>
            <a:r>
              <a:rPr lang="zh-CN" altLang="en-US" b="1" dirty="0"/>
              <a:t>程序在三个不同大小的矩阵上测试转置函数的正确性和性能</a:t>
            </a:r>
            <a:r>
              <a:rPr lang="en-US" altLang="zh-CN" b="1" dirty="0"/>
              <a:t>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32 × 32 (M = 32, N = 32)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64 × 64 (M = 64, N = 64)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pt-BR" altLang="zh-CN" dirty="0"/>
              <a:t>61 × 67 (M = 61, N = 67)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endParaRPr lang="pt-BR" altLang="zh-CN" sz="1800" dirty="0"/>
          </a:p>
          <a:p>
            <a:pPr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b="1" dirty="0"/>
              <a:t>针对每一矩阵大小，性能分数线性依赖于发生的</a:t>
            </a:r>
            <a:r>
              <a:rPr lang="en-US" altLang="zh-CN" b="1" dirty="0"/>
              <a:t>Cache</a:t>
            </a:r>
            <a:r>
              <a:rPr lang="zh-CN" altLang="en-US" b="1" dirty="0"/>
              <a:t>缺失总数</a:t>
            </a:r>
            <a:r>
              <a:rPr lang="en-US" altLang="zh-CN" b="1" dirty="0"/>
              <a:t>m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32×32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m&gt;600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(600-m)*10/300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64×64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m&lt;1300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，</a:t>
            </a:r>
            <a:r>
              <a:rPr lang="en-US" altLang="zh-CN" dirty="0"/>
              <a:t>m&gt;2000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(2000-m)*10/700</a:t>
            </a:r>
            <a:r>
              <a:rPr lang="zh-CN" altLang="en-US" dirty="0"/>
              <a:t>分。</a:t>
            </a:r>
          </a:p>
          <a:p>
            <a:pPr lvl="1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/>
              <a:t>61×67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m&lt;2000</a:t>
            </a:r>
            <a:r>
              <a:rPr lang="zh-CN" altLang="en-US" dirty="0">
                <a:solidFill>
                  <a:srgbClr val="FF0000"/>
                </a:solidFill>
              </a:rPr>
              <a:t>得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分，</a:t>
            </a:r>
            <a:r>
              <a:rPr lang="en-US" altLang="zh-CN" dirty="0"/>
              <a:t>m&gt;3000</a:t>
            </a:r>
            <a:r>
              <a:rPr lang="zh-CN" altLang="en-US" dirty="0"/>
              <a:t>得</a:t>
            </a:r>
            <a:r>
              <a:rPr lang="en-US" altLang="zh-CN" dirty="0"/>
              <a:t>0</a:t>
            </a:r>
            <a:r>
              <a:rPr lang="zh-CN" altLang="en-US" dirty="0"/>
              <a:t>分，否则得</a:t>
            </a:r>
            <a:r>
              <a:rPr lang="en-US" altLang="zh-CN" dirty="0"/>
              <a:t>(3000-m)*20/1000</a:t>
            </a:r>
            <a:r>
              <a:rPr lang="zh-CN" altLang="en-US" dirty="0"/>
              <a:t>分。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矩阵转置的评分</a:t>
            </a:r>
          </a:p>
        </p:txBody>
      </p:sp>
    </p:spTree>
    <p:extLst>
      <p:ext uri="{BB962C8B-B14F-4D97-AF65-F5344CB8AC3E}">
        <p14:creationId xmlns:p14="http://schemas.microsoft.com/office/powerpoint/2010/main" val="203083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325C-8FA0-416F-9FF4-2DF094E6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修改完成两部分实验的结果文件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后，在实验数据的根目录中执行如下命令进行编译：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 clean</a:t>
            </a:r>
          </a:p>
          <a:p>
            <a:pPr marL="3492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err="1">
                <a:solidFill>
                  <a:srgbClr val="006600"/>
                </a:solidFill>
              </a:rPr>
              <a:t>linux</a:t>
            </a:r>
            <a:r>
              <a:rPr lang="en-US" altLang="zh-CN" b="1" dirty="0">
                <a:solidFill>
                  <a:srgbClr val="006600"/>
                </a:solidFill>
              </a:rPr>
              <a:t>&gt; make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每次如上执行</a:t>
            </a:r>
            <a:r>
              <a:rPr lang="en-US" altLang="zh-CN" dirty="0"/>
              <a:t>make</a:t>
            </a:r>
            <a:r>
              <a:rPr lang="zh-CN" altLang="en-US" dirty="0"/>
              <a:t>命令时，相应</a:t>
            </a:r>
            <a:r>
              <a:rPr lang="en-US" altLang="zh-CN" dirty="0" err="1"/>
              <a:t>Makefile</a:t>
            </a:r>
            <a:r>
              <a:rPr lang="zh-CN" altLang="en-US" dirty="0"/>
              <a:t>将创建一个名为</a:t>
            </a:r>
            <a:r>
              <a:rPr lang="en-US" altLang="zh-CN" dirty="0"/>
              <a:t>"-handin.tar"</a:t>
            </a:r>
            <a:r>
              <a:rPr lang="zh-CN" altLang="en-US" dirty="0"/>
              <a:t>的文件，其中包含需要提交的</a:t>
            </a:r>
            <a:r>
              <a:rPr lang="en-US" altLang="zh-CN" dirty="0" err="1"/>
              <a:t>csim.c</a:t>
            </a:r>
            <a:r>
              <a:rPr lang="zh-CN" altLang="en-US" dirty="0"/>
              <a:t>和</a:t>
            </a:r>
            <a:r>
              <a:rPr lang="en-US" altLang="zh-CN" dirty="0" err="1"/>
              <a:t>trans.c</a:t>
            </a:r>
            <a:r>
              <a:rPr lang="zh-CN" altLang="en-US" dirty="0"/>
              <a:t>文件。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提交前应使用前述</a:t>
            </a:r>
            <a:r>
              <a:rPr lang="en-US" altLang="zh-CN" dirty="0">
                <a:solidFill>
                  <a:srgbClr val="0000FF"/>
                </a:solidFill>
              </a:rPr>
              <a:t>test-</a:t>
            </a:r>
            <a:r>
              <a:rPr lang="en-US" altLang="zh-CN" dirty="0" err="1">
                <a:solidFill>
                  <a:srgbClr val="0000FF"/>
                </a:solidFill>
              </a:rPr>
              <a:t>csim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test-trans</a:t>
            </a:r>
            <a:r>
              <a:rPr lang="zh-CN" altLang="en-US" dirty="0">
                <a:solidFill>
                  <a:srgbClr val="FF0000"/>
                </a:solidFill>
              </a:rPr>
              <a:t>测试程序（已在上述</a:t>
            </a:r>
            <a:r>
              <a:rPr lang="en-US" altLang="zh-CN" dirty="0">
                <a:solidFill>
                  <a:srgbClr val="FF0000"/>
                </a:solidFill>
              </a:rPr>
              <a:t>make</a:t>
            </a:r>
            <a:r>
              <a:rPr lang="zh-CN" altLang="en-US" dirty="0">
                <a:solidFill>
                  <a:srgbClr val="FF0000"/>
                </a:solidFill>
              </a:rPr>
              <a:t>过程中编译生成）对提交的正确性进行验证。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将该</a:t>
            </a:r>
            <a:r>
              <a:rPr lang="en-US" altLang="zh-CN" dirty="0"/>
              <a:t>tar</a:t>
            </a:r>
            <a:r>
              <a:rPr lang="zh-CN" altLang="en-US" dirty="0"/>
              <a:t>文件重命名为“学号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.tar”</a:t>
            </a:r>
            <a:r>
              <a:rPr lang="zh-CN" altLang="en-US" dirty="0"/>
              <a:t>后提交。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9D537-A57C-40C8-A605-2884B565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实验后  一周内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提交至课代表并打包给授课教师。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在实验报告中，对你每一任务，按照要求用文字详细描述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dirty="0">
                <a:solidFill>
                  <a:srgbClr val="0000FF"/>
                </a:solidFill>
              </a:rPr>
              <a:t>0 </a:t>
            </a:r>
            <a:r>
              <a:rPr lang="zh-CN" altLang="en-US" dirty="0">
                <a:solidFill>
                  <a:srgbClr val="0000FF"/>
                </a:solidFill>
              </a:rPr>
              <a:t>分！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五、实验报告格式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实验学时：</a:t>
            </a:r>
            <a:r>
              <a:rPr lang="en-US" altLang="zh-CN" sz="2400" dirty="0"/>
              <a:t>3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实验学分：</a:t>
            </a:r>
            <a:r>
              <a:rPr lang="en-US" altLang="zh-CN" sz="2400" dirty="0"/>
              <a:t>3</a:t>
            </a:r>
            <a:r>
              <a:rPr lang="zh-CN" altLang="en-US" sz="2400" dirty="0"/>
              <a:t>，本次实验按</a:t>
            </a:r>
            <a:r>
              <a:rPr lang="en-US" altLang="zh-CN" sz="2400" dirty="0"/>
              <a:t>100</a:t>
            </a:r>
            <a:r>
              <a:rPr lang="zh-CN" altLang="en-US" sz="2400" dirty="0"/>
              <a:t>分计算，折合成总成绩的</a:t>
            </a:r>
            <a:r>
              <a:rPr lang="en-US" altLang="zh-CN" sz="2400" dirty="0"/>
              <a:t>3</a:t>
            </a:r>
            <a:r>
              <a:rPr lang="zh-CN" altLang="en-US" sz="2400" dirty="0"/>
              <a:t>分。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实验地点：</a:t>
            </a:r>
            <a:r>
              <a:rPr lang="en-US" altLang="zh-CN" sz="2400" dirty="0"/>
              <a:t>G712</a:t>
            </a:r>
            <a:r>
              <a:rPr lang="zh-CN" altLang="en-US" sz="2400" dirty="0"/>
              <a:t>、</a:t>
            </a:r>
            <a:r>
              <a:rPr lang="en-US" altLang="zh-CN" sz="2400" dirty="0"/>
              <a:t>G709</a:t>
            </a:r>
          </a:p>
          <a:p>
            <a:pPr>
              <a:spcBef>
                <a:spcPts val="0"/>
              </a:spcBef>
            </a:pPr>
            <a:r>
              <a:rPr lang="zh-CN" altLang="en-US" sz="2400" dirty="0"/>
              <a:t>实验环境与工具：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X64 CPU</a:t>
            </a:r>
            <a:r>
              <a:rPr lang="zh-CN" altLang="en-US" sz="2000" dirty="0"/>
              <a:t>；</a:t>
            </a:r>
            <a:r>
              <a:rPr lang="en-US" altLang="zh-CN" sz="2000" dirty="0"/>
              <a:t>2GHz</a:t>
            </a:r>
            <a:r>
              <a:rPr lang="zh-CN" altLang="en-US" sz="2000" dirty="0"/>
              <a:t>；</a:t>
            </a:r>
            <a:r>
              <a:rPr lang="en-US" altLang="zh-CN" sz="2000" dirty="0"/>
              <a:t>2G RAM</a:t>
            </a:r>
            <a:r>
              <a:rPr lang="zh-CN" altLang="en-US" sz="2000" dirty="0"/>
              <a:t>；</a:t>
            </a:r>
            <a:r>
              <a:rPr lang="en-US" altLang="zh-CN" sz="2000" dirty="0"/>
              <a:t>256GHD Disk </a:t>
            </a:r>
            <a:r>
              <a:rPr lang="zh-CN" altLang="en-US" sz="2000" dirty="0"/>
              <a:t>以上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Windows7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VirtualBox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Vmware</a:t>
            </a:r>
            <a:r>
              <a:rPr lang="en-US" altLang="zh-CN" sz="2000" dirty="0"/>
              <a:t> 11</a:t>
            </a:r>
            <a:r>
              <a:rPr lang="zh-CN" altLang="en-US" sz="2000" dirty="0"/>
              <a:t>以上；</a:t>
            </a:r>
            <a:r>
              <a:rPr lang="en-US" altLang="zh-CN" sz="2000" dirty="0"/>
              <a:t>Ubuntu 16.04 LTS 64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优麒麟 </a:t>
            </a:r>
            <a:r>
              <a:rPr lang="en-US" altLang="zh-CN" sz="2000" dirty="0"/>
              <a:t>64</a:t>
            </a:r>
            <a:r>
              <a:rPr lang="zh-CN" altLang="en-US" sz="2000" dirty="0"/>
              <a:t>位；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Visual Studio 2010 64</a:t>
            </a:r>
            <a:r>
              <a:rPr lang="zh-CN" altLang="en-US" sz="2000" dirty="0"/>
              <a:t>位以上；</a:t>
            </a:r>
            <a:r>
              <a:rPr lang="en-US" altLang="zh-CN" sz="2000" dirty="0" err="1"/>
              <a:t>TestStudio</a:t>
            </a:r>
            <a:r>
              <a:rPr lang="zh-CN" altLang="en-US" sz="2000" dirty="0"/>
              <a:t>；</a:t>
            </a:r>
            <a:r>
              <a:rPr lang="en-US" altLang="zh-CN" sz="2000" dirty="0" err="1"/>
              <a:t>Gprof;Valgrind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学生实验准备：</a:t>
            </a:r>
            <a:r>
              <a:rPr lang="zh-CN" altLang="zh-CN" sz="2400" dirty="0"/>
              <a:t>禁止准备不合格的学生做实验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个人笔记本电脑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实验环境与工具所列明软件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参考手册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环境下的命令；</a:t>
            </a:r>
            <a:r>
              <a:rPr lang="en-US" altLang="zh-CN" sz="2000" dirty="0"/>
              <a:t>GCC</a:t>
            </a:r>
            <a:r>
              <a:rPr lang="zh-CN" altLang="en-US" sz="2000" dirty="0"/>
              <a:t>手册；</a:t>
            </a:r>
            <a:r>
              <a:rPr lang="en-US" altLang="zh-CN" sz="2000" dirty="0"/>
              <a:t>GDB</a:t>
            </a:r>
            <a:r>
              <a:rPr lang="zh-CN" altLang="en-US" sz="2000" dirty="0"/>
              <a:t>手册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sz="2000" dirty="0">
                <a:solidFill>
                  <a:srgbClr val="FF0000"/>
                </a:solidFill>
              </a:rPr>
              <a:t> C</a:t>
            </a:r>
            <a:r>
              <a:rPr lang="zh-CN" altLang="en-US" sz="2000" dirty="0">
                <a:solidFill>
                  <a:srgbClr val="FF0000"/>
                </a:solidFill>
              </a:rPr>
              <a:t>汇编</a:t>
            </a:r>
            <a:r>
              <a:rPr lang="en-US" altLang="zh-CN" sz="2000" dirty="0">
                <a:solidFill>
                  <a:srgbClr val="FF0000"/>
                </a:solidFill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</a:rPr>
              <a:t>手册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sz="2000" dirty="0">
                <a:solidFill>
                  <a:srgbClr val="FF0000"/>
                </a:solidFill>
              </a:rPr>
              <a:t> CMU</a:t>
            </a:r>
            <a:r>
              <a:rPr lang="zh-CN" altLang="en-US" sz="2000" dirty="0">
                <a:solidFill>
                  <a:srgbClr val="FF0000"/>
                </a:solidFill>
              </a:rPr>
              <a:t>的实验参考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hlinkClick r:id="rId3"/>
              </a:rPr>
              <a:t>http://www.linuxidc.com</a:t>
            </a:r>
            <a:r>
              <a:rPr lang="en-US" altLang="zh-CN" sz="2000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sz="2000" u="sng" dirty="0">
                <a:solidFill>
                  <a:srgbClr val="FF0000"/>
                </a:solidFill>
              </a:rPr>
              <a:t>       </a:t>
            </a:r>
            <a:r>
              <a:rPr lang="en-US" altLang="zh-CN" sz="2000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sz="2000" u="sng" dirty="0">
                <a:solidFill>
                  <a:srgbClr val="FF0000"/>
                </a:solidFill>
              </a:rPr>
              <a:t> http://forum.ubuntu.org.cn/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6470F-6943-4D96-9779-730A2DEB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学行生不得自行开关空调、投影仪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学生不得自打开窗户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突发事件处理：第一时间告知教师，同时关闭电源开关。</a:t>
            </a:r>
            <a:endParaRPr lang="en-US" altLang="zh-C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画出存储器的层级结构，标识其容量价格速度等指标变化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/>
              <a:t>CPUZ</a:t>
            </a:r>
            <a:r>
              <a:rPr lang="zh-CN" altLang="en-US" dirty="0"/>
              <a:t>等查看你的计算机</a:t>
            </a:r>
            <a:r>
              <a:rPr lang="en-US" altLang="zh-CN" dirty="0"/>
              <a:t>Cache</a:t>
            </a:r>
            <a:r>
              <a:rPr lang="zh-CN" altLang="en-US" dirty="0"/>
              <a:t>各参数，写出</a:t>
            </a:r>
            <a:r>
              <a:rPr lang="en-US" altLang="zh-CN" dirty="0"/>
              <a:t>Cache</a:t>
            </a:r>
            <a:r>
              <a:rPr lang="zh-CN" altLang="en-US" dirty="0"/>
              <a:t>的基本结构与参数：缓存大小</a:t>
            </a:r>
            <a:r>
              <a:rPr lang="en-US" altLang="zh-CN" dirty="0"/>
              <a:t>C</a:t>
            </a:r>
            <a:r>
              <a:rPr lang="zh-CN" altLang="en-US" dirty="0"/>
              <a:t>、分组数量</a:t>
            </a:r>
            <a:r>
              <a:rPr lang="en-US" altLang="zh-CN" dirty="0"/>
              <a:t> S</a:t>
            </a:r>
            <a:r>
              <a:rPr lang="zh-CN" altLang="en-US" dirty="0"/>
              <a:t>、关联度</a:t>
            </a:r>
            <a:r>
              <a:rPr lang="en-US" altLang="zh-CN" dirty="0"/>
              <a:t>/</a:t>
            </a:r>
            <a:r>
              <a:rPr lang="zh-CN" altLang="en-US" dirty="0"/>
              <a:t>组内行数</a:t>
            </a:r>
            <a:r>
              <a:rPr lang="en-US" altLang="zh-CN" dirty="0"/>
              <a:t> E</a:t>
            </a:r>
            <a:r>
              <a:rPr lang="zh-CN" altLang="en-US" dirty="0"/>
              <a:t>、块大小</a:t>
            </a:r>
            <a:r>
              <a:rPr lang="en-US" altLang="zh-CN" dirty="0"/>
              <a:t> B</a:t>
            </a:r>
            <a:r>
              <a:rPr lang="zh-CN" altLang="en-US" dirty="0"/>
              <a:t>，及对应的编码位数</a:t>
            </a:r>
            <a:r>
              <a:rPr lang="en-US" altLang="zh-CN" dirty="0"/>
              <a:t> </a:t>
            </a:r>
            <a:r>
              <a:rPr lang="zh-CN" altLang="en-US" dirty="0"/>
              <a:t>：组索引位数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 e </a:t>
            </a:r>
            <a:r>
              <a:rPr lang="zh-CN" altLang="en-US" dirty="0"/>
              <a:t>、块内偏移位数</a:t>
            </a:r>
            <a:r>
              <a:rPr lang="en-US" altLang="zh-CN" dirty="0"/>
              <a:t>b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写出</a:t>
            </a:r>
            <a:r>
              <a:rPr lang="en-US" altLang="zh-CN" dirty="0"/>
              <a:t>Cache</a:t>
            </a:r>
            <a:r>
              <a:rPr lang="zh-CN" altLang="en-US" dirty="0"/>
              <a:t>的各种读策略与写策略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掌握</a:t>
            </a:r>
            <a:r>
              <a:rPr lang="en-US" altLang="zh-CN" dirty="0" err="1"/>
              <a:t>Valgrind</a:t>
            </a:r>
            <a:r>
              <a:rPr lang="zh-CN" altLang="en-US" dirty="0"/>
              <a:t>、</a:t>
            </a:r>
            <a:r>
              <a:rPr lang="en-US" altLang="zh-CN" dirty="0" err="1"/>
              <a:t>gprof</a:t>
            </a:r>
            <a:r>
              <a:rPr lang="zh-CN" altLang="en-US" dirty="0"/>
              <a:t>的使用方法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环境建立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Windows</a:t>
            </a:r>
            <a:r>
              <a:rPr lang="zh-CN" altLang="en-US" sz="2400" dirty="0"/>
              <a:t>下</a:t>
            </a:r>
            <a:r>
              <a:rPr lang="en-US" altLang="zh-CN" sz="2400" dirty="0"/>
              <a:t>Visual Studio 2010 64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Ubuntu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gprof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valgrind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2.</a:t>
            </a:r>
            <a:r>
              <a:rPr lang="zh-CN" altLang="en-US" sz="2800" dirty="0"/>
              <a:t>获得实验包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从实验教师处获得下 </a:t>
            </a:r>
            <a:r>
              <a:rPr lang="en-US" altLang="zh-CN" sz="2400" dirty="0"/>
              <a:t>cachelab-handout.tar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也可以从课程</a:t>
            </a:r>
            <a:r>
              <a:rPr lang="en-US" altLang="zh-CN" sz="2400" dirty="0"/>
              <a:t>QQ</a:t>
            </a:r>
            <a:r>
              <a:rPr lang="zh-CN" altLang="en-US" sz="2400" dirty="0"/>
              <a:t>群下载，也可以从其他同学处获取。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HIT</a:t>
            </a:r>
            <a:r>
              <a:rPr lang="zh-CN" altLang="en-US" sz="2400" dirty="0"/>
              <a:t>与</a:t>
            </a:r>
            <a:r>
              <a:rPr lang="en-US" altLang="zh-CN" sz="2400" dirty="0"/>
              <a:t>CMU</a:t>
            </a:r>
            <a:r>
              <a:rPr lang="zh-CN" altLang="en-US" sz="2400" dirty="0"/>
              <a:t>的不同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3.Windows</a:t>
            </a:r>
            <a:r>
              <a:rPr lang="zh-CN" altLang="en-US" sz="2800" dirty="0"/>
              <a:t>下性能分析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分析</a:t>
            </a:r>
            <a:r>
              <a:rPr lang="en-US" altLang="zh-CN" sz="2400" dirty="0"/>
              <a:t>analyzer</a:t>
            </a:r>
          </a:p>
          <a:p>
            <a:pPr>
              <a:spcBef>
                <a:spcPts val="0"/>
              </a:spcBef>
            </a:pPr>
            <a:r>
              <a:rPr lang="en-US" altLang="zh-CN" sz="2800" dirty="0"/>
              <a:t>4.Ubuntu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gprof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gprof</a:t>
            </a:r>
            <a:r>
              <a:rPr lang="en-US" altLang="zh-CN" sz="2400" dirty="0"/>
              <a:t>  </a:t>
            </a:r>
            <a:r>
              <a:rPr lang="zh-CN" altLang="en-US" sz="2400" dirty="0"/>
              <a:t>教材上有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800" dirty="0"/>
              <a:t>5. Ubuntu</a:t>
            </a:r>
            <a:r>
              <a:rPr lang="zh-CN" altLang="en-US" sz="2800" dirty="0"/>
              <a:t>下</a:t>
            </a:r>
            <a:r>
              <a:rPr lang="en-US" altLang="zh-CN" sz="2800" dirty="0" err="1"/>
              <a:t>valgrind</a:t>
            </a:r>
            <a:r>
              <a:rPr lang="zh-CN" altLang="en-US" sz="2800" dirty="0"/>
              <a:t>的使用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valgrind</a:t>
            </a:r>
            <a:r>
              <a:rPr lang="en-US" altLang="zh-CN" sz="2400" dirty="0"/>
              <a:t>  </a:t>
            </a:r>
            <a:r>
              <a:rPr lang="zh-CN" altLang="en-US" sz="2400" b="1" dirty="0">
                <a:solidFill>
                  <a:srgbClr val="006600"/>
                </a:solidFill>
              </a:rPr>
              <a:t>课程提供的虚拟机已经安装！</a:t>
            </a:r>
            <a:endParaRPr lang="en-US" altLang="zh-CN" b="1" dirty="0">
              <a:solidFill>
                <a:srgbClr val="0066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6. </a:t>
            </a:r>
            <a:r>
              <a:rPr lang="zh-CN" altLang="en-US" dirty="0"/>
              <a:t>实验包分析</a:t>
            </a:r>
            <a:r>
              <a:rPr lang="en-US" altLang="zh-CN" dirty="0"/>
              <a:t>:</a:t>
            </a:r>
            <a:r>
              <a:rPr lang="en-US" altLang="zh-CN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$ 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cachelab-handout.tar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      数据包中</a:t>
            </a:r>
            <a:r>
              <a:rPr lang="zh-CN" altLang="zh-CN" dirty="0"/>
              <a:t>包含下</a:t>
            </a:r>
            <a:r>
              <a:rPr lang="zh-CN" altLang="en-US" dirty="0"/>
              <a:t>面</a:t>
            </a:r>
            <a:r>
              <a:rPr lang="zh-CN" altLang="zh-CN" dirty="0"/>
              <a:t>文件：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csim.c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</a:t>
            </a:r>
            <a:r>
              <a:rPr lang="en-US" altLang="zh-CN" dirty="0">
                <a:solidFill>
                  <a:srgbClr val="0000FF"/>
                </a:solidFill>
              </a:rPr>
              <a:t>Cache</a:t>
            </a:r>
            <a:r>
              <a:rPr lang="zh-CN" altLang="en-US" dirty="0">
                <a:solidFill>
                  <a:srgbClr val="0000FF"/>
                </a:solidFill>
              </a:rPr>
              <a:t>模拟程序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FF"/>
                </a:solidFill>
              </a:rPr>
              <a:t>trans.c</a:t>
            </a:r>
            <a:r>
              <a:rPr lang="zh-CN" altLang="en-US" dirty="0">
                <a:solidFill>
                  <a:srgbClr val="0000FF"/>
                </a:solidFill>
              </a:rPr>
              <a:t>：实验中需要修改和提交的矩阵转置程序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en-US" altLang="zh-CN" dirty="0">
                <a:solidFill>
                  <a:srgbClr val="FF0000"/>
                </a:solidFill>
              </a:rPr>
              <a:t>-ref</a:t>
            </a:r>
            <a:r>
              <a:rPr lang="zh-CN" altLang="en-US" dirty="0">
                <a:solidFill>
                  <a:srgbClr val="FF0000"/>
                </a:solidFill>
              </a:rPr>
              <a:t> ：</a:t>
            </a:r>
            <a:r>
              <a:rPr lang="zh-CN" altLang="en-US" dirty="0"/>
              <a:t>供参考的二进制可执行</a:t>
            </a:r>
            <a:r>
              <a:rPr lang="en-US" altLang="zh-CN" dirty="0"/>
              <a:t>Cache</a:t>
            </a:r>
            <a:r>
              <a:rPr lang="zh-CN" altLang="en-US" dirty="0"/>
              <a:t>模拟器（模拟一个具有任意大小、关联度和</a:t>
            </a:r>
            <a:r>
              <a:rPr lang="en-US" altLang="zh-CN" dirty="0"/>
              <a:t>LRU</a:t>
            </a:r>
            <a:r>
              <a:rPr lang="zh-CN" altLang="en-US" dirty="0"/>
              <a:t>（</a:t>
            </a:r>
            <a:r>
              <a:rPr lang="en-US" altLang="zh-CN" dirty="0"/>
              <a:t>least-recently used</a:t>
            </a:r>
            <a:r>
              <a:rPr lang="zh-CN" altLang="en-US" dirty="0"/>
              <a:t>）替换策略的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traces</a:t>
            </a:r>
            <a:r>
              <a:rPr lang="zh-CN" altLang="en-US" dirty="0">
                <a:solidFill>
                  <a:srgbClr val="FF0000"/>
                </a:solidFill>
              </a:rPr>
              <a:t>子目录</a:t>
            </a:r>
            <a:r>
              <a:rPr lang="zh-CN" altLang="en-US" dirty="0"/>
              <a:t>：包含一组引用内存访问轨迹文件</a:t>
            </a:r>
            <a:r>
              <a:rPr lang="en-US" altLang="zh-CN" dirty="0"/>
              <a:t>-reference trace files-</a:t>
            </a:r>
            <a:r>
              <a:rPr lang="zh-CN" altLang="en-US" dirty="0"/>
              <a:t>由</a:t>
            </a:r>
            <a:r>
              <a:rPr lang="en-US" altLang="zh-CN" dirty="0" err="1"/>
              <a:t>valgrind</a:t>
            </a:r>
            <a:r>
              <a:rPr lang="zh-CN" altLang="en-US" dirty="0"/>
              <a:t>程序生成，用以评估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csim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测试程序，用于验证</a:t>
            </a:r>
            <a:r>
              <a:rPr lang="en-US" altLang="zh-CN" dirty="0"/>
              <a:t>Cache</a:t>
            </a:r>
            <a:r>
              <a:rPr lang="zh-CN" altLang="en-US" dirty="0"/>
              <a:t>模拟器在上述引用内存访问轨迹上的正确性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test-</a:t>
            </a:r>
            <a:r>
              <a:rPr lang="en-US" altLang="zh-CN" dirty="0" err="1">
                <a:solidFill>
                  <a:srgbClr val="FF0000"/>
                </a:solidFill>
              </a:rPr>
              <a:t>trans.c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测试程序，用于测试矩阵转置函数实现的正确性、并评估程序性能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内存访问轨迹文件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位于</a:t>
            </a:r>
            <a:r>
              <a:rPr lang="en-US" altLang="zh-CN" dirty="0"/>
              <a:t>traces</a:t>
            </a:r>
            <a:r>
              <a:rPr lang="zh-CN" altLang="en-US" dirty="0"/>
              <a:t>子目录中，用以评估</a:t>
            </a:r>
            <a:r>
              <a:rPr lang="en-US" altLang="zh-CN" dirty="0"/>
              <a:t>Cache</a:t>
            </a:r>
            <a:r>
              <a:rPr lang="zh-CN" altLang="en-US" dirty="0"/>
              <a:t>模拟器的正确性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记录了某一程序在运行过程中访问内存的序列及其参数（地址、大小等）</a:t>
            </a:r>
            <a:endParaRPr lang="en-US" altLang="zh-CN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每行记录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次内存访问的信息，格式：</a:t>
            </a:r>
            <a:endParaRPr lang="en-US" altLang="zh-CN" dirty="0"/>
          </a:p>
          <a:p>
            <a:pPr marL="400050" lvl="1" indent="-55563" algn="ctr">
              <a:spcBef>
                <a:spcPts val="0"/>
              </a:spcBef>
              <a:buNone/>
            </a:pPr>
            <a:r>
              <a:rPr lang="en-US" altLang="zh-CN" dirty="0"/>
              <a:t>[0-1</a:t>
            </a:r>
            <a:r>
              <a:rPr lang="zh-CN" altLang="en-US" dirty="0"/>
              <a:t>个空格</a:t>
            </a:r>
            <a:r>
              <a:rPr lang="en-US" altLang="zh-CN" dirty="0"/>
              <a:t>]    </a:t>
            </a:r>
            <a:r>
              <a:rPr lang="en-US" altLang="zh-CN" b="1" dirty="0">
                <a:solidFill>
                  <a:srgbClr val="FF0000"/>
                </a:solidFill>
              </a:rPr>
              <a:t>operation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address</a:t>
            </a:r>
            <a:r>
              <a:rPr lang="en-US" altLang="zh-CN" b="1" dirty="0"/>
              <a:t>,   </a:t>
            </a:r>
            <a:r>
              <a:rPr lang="en-US" altLang="zh-CN" b="1" dirty="0">
                <a:solidFill>
                  <a:srgbClr val="0000FF"/>
                </a:solidFill>
              </a:rPr>
              <a:t>size</a:t>
            </a:r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operation</a:t>
            </a:r>
            <a:r>
              <a:rPr lang="zh-CN" altLang="en-US" sz="2000" b="1" dirty="0">
                <a:solidFill>
                  <a:srgbClr val="FF0000"/>
                </a:solidFill>
              </a:rPr>
              <a:t>（操作）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内存访问的类型。</a:t>
            </a:r>
            <a:r>
              <a:rPr lang="en-US" altLang="zh-CN" sz="2000" dirty="0">
                <a:solidFill>
                  <a:srgbClr val="FF0000"/>
                </a:solidFill>
              </a:rPr>
              <a:t>I-</a:t>
            </a:r>
            <a:r>
              <a:rPr lang="zh-CN" altLang="en-US" sz="2000" dirty="0"/>
              <a:t>指令装载，</a:t>
            </a:r>
            <a:r>
              <a:rPr lang="en-US" altLang="zh-CN" sz="2000" dirty="0">
                <a:solidFill>
                  <a:srgbClr val="FF0000"/>
                </a:solidFill>
              </a:rPr>
              <a:t>L-</a:t>
            </a:r>
            <a:r>
              <a:rPr lang="zh-CN" altLang="en-US" sz="2000" dirty="0"/>
              <a:t>数据装载，</a:t>
            </a:r>
            <a:r>
              <a:rPr lang="en-US" altLang="zh-CN" sz="2000" dirty="0">
                <a:solidFill>
                  <a:srgbClr val="FF0000"/>
                </a:solidFill>
              </a:rPr>
              <a:t> S-</a:t>
            </a:r>
            <a:r>
              <a:rPr lang="zh-CN" altLang="en-US" sz="2000" dirty="0"/>
              <a:t>数据存储，</a:t>
            </a:r>
            <a:r>
              <a:rPr lang="en-US" altLang="zh-CN" sz="2000" dirty="0">
                <a:solidFill>
                  <a:srgbClr val="FF0000"/>
                </a:solidFill>
              </a:rPr>
              <a:t>M-</a:t>
            </a:r>
            <a:r>
              <a:rPr lang="zh-CN" altLang="en-US" sz="2000" dirty="0"/>
              <a:t>数据修改（即数据装载后接数据存储）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</a:rPr>
              <a:t>address</a:t>
            </a:r>
            <a:r>
              <a:rPr lang="zh-CN" altLang="en-US" sz="2000" b="1" dirty="0"/>
              <a:t>：</a:t>
            </a:r>
            <a:r>
              <a:rPr lang="en-US" altLang="zh-CN" sz="2000" dirty="0"/>
              <a:t>64-bit</a:t>
            </a:r>
            <a:r>
              <a:rPr lang="zh-CN" altLang="en-US" sz="2000" dirty="0"/>
              <a:t>十六进制内存地址</a:t>
            </a:r>
            <a:endParaRPr lang="en-US" altLang="zh-CN" sz="2000" dirty="0"/>
          </a:p>
          <a:p>
            <a:pPr marL="639762" lvl="2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size</a:t>
            </a:r>
            <a:r>
              <a:rPr lang="zh-CN" altLang="en-US" sz="2000" b="1" dirty="0"/>
              <a:t>：</a:t>
            </a:r>
            <a:r>
              <a:rPr lang="zh-CN" altLang="en-US" sz="2000" dirty="0"/>
              <a:t>访问的内存字节数量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I	0400d7d4,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M	0421c7f0, 4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L	04f6b868, 8</a:t>
            </a:r>
          </a:p>
          <a:p>
            <a:pPr marL="744537" lvl="2" indent="0">
              <a:spcBef>
                <a:spcPts val="0"/>
              </a:spcBef>
              <a:buNone/>
            </a:pPr>
            <a:r>
              <a:rPr lang="en-US" altLang="zh-CN" sz="2000" b="1" dirty="0"/>
              <a:t>   S	7ff005c8, 8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4238538" y="5257800"/>
            <a:ext cx="47244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符号前没有空格，而每个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符号前总有一个空格，代表对应的数据访问是由指令（执行）引起的</a:t>
            </a: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0B872-D7DC-4CA5-92EE-0ADA3AA3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任务</a:t>
            </a:r>
            <a:r>
              <a:rPr lang="zh-CN" altLang="en-US" sz="2400" dirty="0"/>
              <a:t>：在</a:t>
            </a:r>
            <a:r>
              <a:rPr lang="en-US" altLang="zh-CN" dirty="0" err="1"/>
              <a:t>csim.c</a:t>
            </a:r>
            <a:r>
              <a:rPr lang="zh-CN" altLang="en-US" sz="2400" dirty="0"/>
              <a:t>中添写代码，实现一个</a:t>
            </a:r>
            <a:r>
              <a:rPr lang="en-US" altLang="zh-CN" sz="2400" dirty="0"/>
              <a:t>Cache</a:t>
            </a:r>
            <a:r>
              <a:rPr lang="zh-CN" altLang="en-US" sz="2400" dirty="0"/>
              <a:t>模拟器：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输入：内存访问轨迹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操作：模拟缓存相对内存访问轨迹的命中</a:t>
            </a:r>
            <a:r>
              <a:rPr lang="en-US" altLang="zh-CN" sz="2400" dirty="0"/>
              <a:t>/</a:t>
            </a:r>
            <a:r>
              <a:rPr lang="zh-CN" altLang="en-US" sz="2400" dirty="0"/>
              <a:t>缺失行为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输出：命中、缺失和</a:t>
            </a:r>
            <a:r>
              <a:rPr lang="en-US" altLang="zh-CN" sz="2400" dirty="0"/>
              <a:t>(</a:t>
            </a:r>
            <a:r>
              <a:rPr lang="zh-CN" altLang="en-US" sz="2400" dirty="0"/>
              <a:t>缓存行</a:t>
            </a:r>
            <a:r>
              <a:rPr lang="en-US" altLang="zh-CN" sz="2400" dirty="0"/>
              <a:t>)</a:t>
            </a:r>
            <a:r>
              <a:rPr lang="zh-CN" altLang="en-US" sz="2400" dirty="0"/>
              <a:t>淘汰</a:t>
            </a:r>
            <a:r>
              <a:rPr lang="en-US" altLang="zh-CN" sz="2400" dirty="0"/>
              <a:t>/</a:t>
            </a:r>
            <a:r>
              <a:rPr lang="zh-CN" altLang="en-US" sz="2400" dirty="0"/>
              <a:t>驱逐</a:t>
            </a:r>
            <a:r>
              <a:rPr lang="en-US" altLang="zh-CN" sz="2400" dirty="0"/>
              <a:t>(</a:t>
            </a:r>
            <a:r>
              <a:rPr lang="zh-CN" altLang="en-US" sz="2400" dirty="0"/>
              <a:t>基于</a:t>
            </a:r>
            <a:r>
              <a:rPr lang="en-US" altLang="zh-CN" sz="2400" dirty="0"/>
              <a:t>LRU</a:t>
            </a:r>
            <a:r>
              <a:rPr lang="zh-CN" altLang="en-US" sz="2400" dirty="0"/>
              <a:t>算法</a:t>
            </a:r>
            <a:r>
              <a:rPr lang="en-US" altLang="zh-CN" sz="2400" dirty="0"/>
              <a:t>)</a:t>
            </a:r>
            <a:r>
              <a:rPr lang="zh-CN" altLang="en-US" sz="2400" dirty="0"/>
              <a:t>的总数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/>
              <a:t>要求</a:t>
            </a:r>
            <a:r>
              <a:rPr lang="zh-CN" altLang="en-US" sz="2400" dirty="0"/>
              <a:t>：完成的</a:t>
            </a:r>
            <a:r>
              <a:rPr lang="en-US" altLang="zh-CN" sz="2400" dirty="0" err="1"/>
              <a:t>csim.c</a:t>
            </a:r>
            <a:r>
              <a:rPr lang="zh-CN" altLang="en-US" sz="2400" dirty="0"/>
              <a:t>文件应能接受与参考缓存模拟器</a:t>
            </a:r>
            <a:r>
              <a:rPr lang="en-US" altLang="zh-CN" sz="2400" dirty="0" err="1"/>
              <a:t>csim</a:t>
            </a:r>
            <a:r>
              <a:rPr lang="en-US" altLang="zh-CN" sz="2400" dirty="0"/>
              <a:t>-ref</a:t>
            </a:r>
            <a:r>
              <a:rPr lang="zh-CN" altLang="en-US" sz="2400" dirty="0"/>
              <a:t>相同的命令行参数并产生一致的输出结果。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BR" altLang="zh-CN" b="1" dirty="0"/>
              <a:t>csim-ref</a:t>
            </a:r>
            <a:r>
              <a:rPr lang="zh-CN" altLang="en-US" b="1" dirty="0"/>
              <a:t>命令行格式：</a:t>
            </a:r>
            <a:endParaRPr lang="en-US" altLang="zh-CN" b="1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-h: </a:t>
            </a:r>
            <a:r>
              <a:rPr lang="zh-CN" altLang="en-US" sz="2400" dirty="0"/>
              <a:t>显</a:t>
            </a:r>
            <a:r>
              <a:rPr lang="pt-BR" altLang="zh-CN" b="1" dirty="0">
                <a:solidFill>
                  <a:srgbClr val="006600"/>
                </a:solidFill>
              </a:rPr>
              <a:t>csim-ref [-hv] -s &lt;s&gt; -E &lt;E&gt; -b &lt;b&gt; -t &lt;tracefile&gt;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示帮助信息（可选）、</a:t>
            </a:r>
            <a:r>
              <a:rPr lang="en-US" altLang="zh-CN" sz="2400" dirty="0"/>
              <a:t>-v: </a:t>
            </a:r>
            <a:r>
              <a:rPr lang="zh-CN" altLang="en-US" sz="2400" dirty="0"/>
              <a:t>显示轨迹信息（可选）</a:t>
            </a:r>
            <a:endParaRPr lang="en-US" altLang="zh-CN" sz="240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-s &lt;s&gt;: </a:t>
            </a:r>
            <a:r>
              <a:rPr lang="zh-CN" altLang="en-US" sz="2400" dirty="0">
                <a:solidFill>
                  <a:srgbClr val="0000FF"/>
                </a:solidFill>
              </a:rPr>
              <a:t>组索引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-E &lt;E&gt;: </a:t>
            </a:r>
            <a:r>
              <a:rPr lang="zh-CN" altLang="en-US" sz="2400" dirty="0">
                <a:solidFill>
                  <a:srgbClr val="0000FF"/>
                </a:solidFill>
              </a:rPr>
              <a:t>关联度（每组包含的缓存行数）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-b &lt;b&gt;: </a:t>
            </a:r>
            <a:r>
              <a:rPr lang="zh-CN" altLang="en-US" sz="2400" dirty="0">
                <a:solidFill>
                  <a:srgbClr val="0000FF"/>
                </a:solidFill>
              </a:rPr>
              <a:t>缓存行的内存块内地址</a:t>
            </a:r>
            <a:r>
              <a:rPr lang="zh-CN" altLang="en-US" sz="2400" u="sng" dirty="0">
                <a:solidFill>
                  <a:srgbClr val="0000FF"/>
                </a:solidFill>
              </a:rPr>
              <a:t>位数</a:t>
            </a:r>
            <a:endParaRPr lang="en-US" altLang="zh-CN" sz="2400" u="sng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-t &lt;</a:t>
            </a:r>
            <a:r>
              <a:rPr lang="en-US" altLang="zh-CN" sz="2400" dirty="0" err="1"/>
              <a:t>tracefile</a:t>
            </a:r>
            <a:r>
              <a:rPr lang="en-US" altLang="zh-CN" sz="2400" dirty="0"/>
              <a:t>&gt;: </a:t>
            </a:r>
            <a:r>
              <a:rPr lang="zh-CN" altLang="en-US" sz="2400" dirty="0"/>
              <a:t>内存访问轨迹文件名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编写</a:t>
            </a:r>
            <a:r>
              <a:rPr lang="en-US" altLang="zh-CN" dirty="0"/>
              <a:t>Cache</a:t>
            </a:r>
            <a:r>
              <a:rPr lang="zh-CN" altLang="en-US" dirty="0"/>
              <a:t>模拟器</a:t>
            </a:r>
          </a:p>
        </p:txBody>
      </p:sp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16-系统级io</Template>
  <TotalTime>6190</TotalTime>
  <Pages>0</Pages>
  <Words>3022</Words>
  <Characters>0</Characters>
  <Application>Microsoft Office PowerPoint</Application>
  <PresentationFormat>全屏显示(4:3)</PresentationFormat>
  <Lines>0</Lines>
  <Paragraphs>224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Gill Sans</vt:lpstr>
      <vt:lpstr>黑体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1_template2007</vt:lpstr>
      <vt:lpstr> ICS-LAB6  Cachelab  高速缓冲器模拟</vt:lpstr>
      <vt:lpstr>一、实验基本信息</vt:lpstr>
      <vt:lpstr>一、实验基本信息</vt:lpstr>
      <vt:lpstr>二、实验要求</vt:lpstr>
      <vt:lpstr>三、实验预习</vt:lpstr>
      <vt:lpstr>四、实验内容与步骤</vt:lpstr>
      <vt:lpstr>四、实验内容与步骤</vt:lpstr>
      <vt:lpstr>四、实验内容与步骤</vt:lpstr>
      <vt:lpstr>7.编写Cache模拟器</vt:lpstr>
      <vt:lpstr>7.编写Cache模拟器</vt:lpstr>
      <vt:lpstr>7.编写Cache模拟器</vt:lpstr>
      <vt:lpstr>7.编写Cache模拟器</vt:lpstr>
      <vt:lpstr>7.编写Cache模拟器</vt:lpstr>
      <vt:lpstr>8.Cache性能测试</vt:lpstr>
      <vt:lpstr>test-csim测试程序</vt:lpstr>
      <vt:lpstr>9.优化矩阵转置操作</vt:lpstr>
      <vt:lpstr>矩阵转置实现要求</vt:lpstr>
      <vt:lpstr>10.矩阵转置的性能测试</vt:lpstr>
      <vt:lpstr>10.矩阵转置的性能测试</vt:lpstr>
      <vt:lpstr>PowerPoint 演示文稿</vt:lpstr>
      <vt:lpstr>矩阵转置的评分</vt:lpstr>
      <vt:lpstr>11.实验提交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YanXing</cp:lastModifiedBy>
  <cp:revision>402</cp:revision>
  <cp:lastPrinted>2012-09-05T04:08:39Z</cp:lastPrinted>
  <dcterms:created xsi:type="dcterms:W3CDTF">2012-09-06T15:16:51Z</dcterms:created>
  <dcterms:modified xsi:type="dcterms:W3CDTF">2021-05-29T05:27:35Z</dcterms:modified>
</cp:coreProperties>
</file>