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6" r:id="rId9"/>
    <p:sldId id="264" r:id="rId10"/>
    <p:sldId id="267" r:id="rId11"/>
    <p:sldId id="268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716" autoAdjust="0"/>
  </p:normalViewPr>
  <p:slideViewPr>
    <p:cSldViewPr snapToGrid="0" snapToObjects="1">
      <p:cViewPr varScale="1">
        <p:scale>
          <a:sx n="85" d="100"/>
          <a:sy n="85" d="100"/>
        </p:scale>
        <p:origin x="-17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302BE7-CEEE-954E-AD19-3557B55E2976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</dgm:pt>
    <dgm:pt modelId="{DBB9BE27-A8D3-CC45-A236-877C4C4C7EFC}">
      <dgm:prSet phldrT="[Text]"/>
      <dgm:spPr>
        <a:xfrm>
          <a:off x="1186978" y="2463"/>
          <a:ext cx="610567" cy="610567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Knn</a:t>
          </a:r>
        </a:p>
      </dgm:t>
    </dgm:pt>
    <dgm:pt modelId="{6371B25D-F7F9-FC40-BE32-0F283B69DEFC}" type="parTrans" cxnId="{06668FC1-C84A-514F-94E7-0D03A0C9CCF3}">
      <dgm:prSet/>
      <dgm:spPr/>
      <dgm:t>
        <a:bodyPr/>
        <a:lstStyle/>
        <a:p>
          <a:endParaRPr lang="en-US"/>
        </a:p>
      </dgm:t>
    </dgm:pt>
    <dgm:pt modelId="{9233E7CC-0CA0-404E-ABCA-C730B1D2D577}" type="sibTrans" cxnId="{06668FC1-C84A-514F-94E7-0D03A0C9CCF3}">
      <dgm:prSet/>
      <dgm:spPr>
        <a:xfrm>
          <a:off x="1315197" y="662609"/>
          <a:ext cx="354129" cy="354129"/>
        </a:xfr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5F7488A-43A8-5744-9675-4299B0697099}">
      <dgm:prSet phldrT="[Text]"/>
      <dgm:spPr>
        <a:xfrm>
          <a:off x="1186978" y="2130168"/>
          <a:ext cx="610567" cy="610567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SVM</a:t>
          </a:r>
        </a:p>
      </dgm:t>
    </dgm:pt>
    <dgm:pt modelId="{48D1B0BA-38CC-F040-BE9B-A3BCFF366DC6}" type="parTrans" cxnId="{A9B0948A-A13D-CF4F-B633-C086468550F4}">
      <dgm:prSet/>
      <dgm:spPr/>
      <dgm:t>
        <a:bodyPr/>
        <a:lstStyle/>
        <a:p>
          <a:endParaRPr lang="en-US"/>
        </a:p>
      </dgm:t>
    </dgm:pt>
    <dgm:pt modelId="{287E0F5E-7529-E144-90CF-E59357846188}" type="sibTrans" cxnId="{A9B0948A-A13D-CF4F-B633-C086468550F4}">
      <dgm:prSet/>
      <dgm:spPr>
        <a:xfrm>
          <a:off x="1889131" y="1258034"/>
          <a:ext cx="194160" cy="227131"/>
        </a:xfr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67B8801F-737C-0B40-ACBB-28B1A28900F1}">
      <dgm:prSet phldrT="[Text]"/>
      <dgm:spPr>
        <a:xfrm>
          <a:off x="2163886" y="761032"/>
          <a:ext cx="1221134" cy="1221134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Stacking Model</a:t>
          </a:r>
        </a:p>
      </dgm:t>
    </dgm:pt>
    <dgm:pt modelId="{954EC37B-1319-D249-8C88-78618A3EABD7}" type="parTrans" cxnId="{DB93BADD-1C69-134C-8FF6-871C648CF3DF}">
      <dgm:prSet/>
      <dgm:spPr/>
      <dgm:t>
        <a:bodyPr/>
        <a:lstStyle/>
        <a:p>
          <a:endParaRPr lang="en-US"/>
        </a:p>
      </dgm:t>
    </dgm:pt>
    <dgm:pt modelId="{40AE50F3-C63E-F445-A33F-9007075E2630}" type="sibTrans" cxnId="{DB93BADD-1C69-134C-8FF6-871C648CF3DF}">
      <dgm:prSet/>
      <dgm:spPr/>
      <dgm:t>
        <a:bodyPr/>
        <a:lstStyle/>
        <a:p>
          <a:endParaRPr lang="en-US"/>
        </a:p>
      </dgm:t>
    </dgm:pt>
    <dgm:pt modelId="{44B5B073-02C3-E44C-A305-0C9EBC36989C}">
      <dgm:prSet/>
      <dgm:spPr>
        <a:xfrm>
          <a:off x="1186978" y="1066316"/>
          <a:ext cx="610567" cy="610567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Random Forest</a:t>
          </a:r>
        </a:p>
      </dgm:t>
    </dgm:pt>
    <dgm:pt modelId="{03C829FF-390D-9545-BACD-FA02951EFAEE}" type="parTrans" cxnId="{F2D4DDCD-77E8-7640-BC9A-CF7BF487EDF2}">
      <dgm:prSet/>
      <dgm:spPr/>
      <dgm:t>
        <a:bodyPr/>
        <a:lstStyle/>
        <a:p>
          <a:endParaRPr lang="en-US"/>
        </a:p>
      </dgm:t>
    </dgm:pt>
    <dgm:pt modelId="{14F70277-454E-1044-849B-23B68D32DAB8}" type="sibTrans" cxnId="{F2D4DDCD-77E8-7640-BC9A-CF7BF487EDF2}">
      <dgm:prSet/>
      <dgm:spPr>
        <a:xfrm>
          <a:off x="1315197" y="1726461"/>
          <a:ext cx="354129" cy="354129"/>
        </a:xfr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8AC7A278-A951-974E-9AC6-B2F76D68B63C}" type="pres">
      <dgm:prSet presAssocID="{F9302BE7-CEEE-954E-AD19-3557B55E2976}" presName="Name0" presStyleCnt="0">
        <dgm:presLayoutVars>
          <dgm:dir/>
          <dgm:resizeHandles val="exact"/>
        </dgm:presLayoutVars>
      </dgm:prSet>
      <dgm:spPr/>
    </dgm:pt>
    <dgm:pt modelId="{C475D5C8-107D-B449-9A29-BADD493F66D8}" type="pres">
      <dgm:prSet presAssocID="{F9302BE7-CEEE-954E-AD19-3557B55E2976}" presName="vNodes" presStyleCnt="0"/>
      <dgm:spPr/>
    </dgm:pt>
    <dgm:pt modelId="{C48A5A0E-7C9E-034A-87DE-30A753D6C8D6}" type="pres">
      <dgm:prSet presAssocID="{DBB9BE27-A8D3-CC45-A236-877C4C4C7EFC}" presName="node" presStyleLbl="node1" presStyleIdx="0" presStyleCnt="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6F8AFD79-A319-0F44-A33C-DD0A8B86170E}" type="pres">
      <dgm:prSet presAssocID="{9233E7CC-0CA0-404E-ABCA-C730B1D2D577}" presName="spacerT" presStyleCnt="0"/>
      <dgm:spPr/>
    </dgm:pt>
    <dgm:pt modelId="{77B4996C-8567-6F41-A21C-E1156E34FA7C}" type="pres">
      <dgm:prSet presAssocID="{9233E7CC-0CA0-404E-ABCA-C730B1D2D577}" presName="sibTrans" presStyleLbl="sibTrans2D1" presStyleIdx="0" presStyleCnt="3"/>
      <dgm:spPr>
        <a:prstGeom prst="mathPlus">
          <a:avLst/>
        </a:prstGeom>
      </dgm:spPr>
      <dgm:t>
        <a:bodyPr/>
        <a:lstStyle/>
        <a:p>
          <a:endParaRPr lang="en-US"/>
        </a:p>
      </dgm:t>
    </dgm:pt>
    <dgm:pt modelId="{294C3F2D-1C19-D746-8AA1-FB7B2927530F}" type="pres">
      <dgm:prSet presAssocID="{9233E7CC-0CA0-404E-ABCA-C730B1D2D577}" presName="spacerB" presStyleCnt="0"/>
      <dgm:spPr/>
    </dgm:pt>
    <dgm:pt modelId="{04656B87-6DC5-6A45-B70C-D65B6A9D64AF}" type="pres">
      <dgm:prSet presAssocID="{44B5B073-02C3-E44C-A305-0C9EBC36989C}" presName="node" presStyleLbl="node1" presStyleIdx="1" presStyleCnt="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32FA0809-C220-D945-A34F-DC1985A8652C}" type="pres">
      <dgm:prSet presAssocID="{14F70277-454E-1044-849B-23B68D32DAB8}" presName="spacerT" presStyleCnt="0"/>
      <dgm:spPr/>
    </dgm:pt>
    <dgm:pt modelId="{6BC667AA-0707-484E-8BB1-146DD21B77E0}" type="pres">
      <dgm:prSet presAssocID="{14F70277-454E-1044-849B-23B68D32DAB8}" presName="sibTrans" presStyleLbl="sibTrans2D1" presStyleIdx="1" presStyleCnt="3"/>
      <dgm:spPr>
        <a:prstGeom prst="mathPlus">
          <a:avLst/>
        </a:prstGeom>
      </dgm:spPr>
      <dgm:t>
        <a:bodyPr/>
        <a:lstStyle/>
        <a:p>
          <a:endParaRPr lang="en-US"/>
        </a:p>
      </dgm:t>
    </dgm:pt>
    <dgm:pt modelId="{67118C73-8EBE-D54E-9386-07E719360455}" type="pres">
      <dgm:prSet presAssocID="{14F70277-454E-1044-849B-23B68D32DAB8}" presName="spacerB" presStyleCnt="0"/>
      <dgm:spPr/>
    </dgm:pt>
    <dgm:pt modelId="{669F7B6F-B9AC-604A-821E-5F4E2E9DC921}" type="pres">
      <dgm:prSet presAssocID="{B5F7488A-43A8-5744-9675-4299B0697099}" presName="node" presStyleLbl="node1" presStyleIdx="2" presStyleCnt="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3C095C84-C78A-084E-821E-EAD29024AA1C}" type="pres">
      <dgm:prSet presAssocID="{F9302BE7-CEEE-954E-AD19-3557B55E2976}" presName="sibTransLast" presStyleLbl="sibTrans2D1" presStyleIdx="2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E59D96D2-006E-674C-BA6E-0E13463A4C2F}" type="pres">
      <dgm:prSet presAssocID="{F9302BE7-CEEE-954E-AD19-3557B55E297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DA6B385E-F9F6-BE4E-A738-5627BDCB17F5}" type="pres">
      <dgm:prSet presAssocID="{F9302BE7-CEEE-954E-AD19-3557B55E2976}" presName="lastNode" presStyleLbl="node1" presStyleIdx="3" presStyleCnt="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E45C67A2-D992-AF43-B430-739CF783287B}" type="presOf" srcId="{DBB9BE27-A8D3-CC45-A236-877C4C4C7EFC}" destId="{C48A5A0E-7C9E-034A-87DE-30A753D6C8D6}" srcOrd="0" destOrd="0" presId="urn:microsoft.com/office/officeart/2005/8/layout/equation2"/>
    <dgm:cxn modelId="{1056CF4C-C96D-0440-B2B7-7394F3D0B8A9}" type="presOf" srcId="{9233E7CC-0CA0-404E-ABCA-C730B1D2D577}" destId="{77B4996C-8567-6F41-A21C-E1156E34FA7C}" srcOrd="0" destOrd="0" presId="urn:microsoft.com/office/officeart/2005/8/layout/equation2"/>
    <dgm:cxn modelId="{8E794416-FF18-3744-A2B0-4C5CF9BFE20D}" type="presOf" srcId="{B5F7488A-43A8-5744-9675-4299B0697099}" destId="{669F7B6F-B9AC-604A-821E-5F4E2E9DC921}" srcOrd="0" destOrd="0" presId="urn:microsoft.com/office/officeart/2005/8/layout/equation2"/>
    <dgm:cxn modelId="{F2D4DDCD-77E8-7640-BC9A-CF7BF487EDF2}" srcId="{F9302BE7-CEEE-954E-AD19-3557B55E2976}" destId="{44B5B073-02C3-E44C-A305-0C9EBC36989C}" srcOrd="1" destOrd="0" parTransId="{03C829FF-390D-9545-BACD-FA02951EFAEE}" sibTransId="{14F70277-454E-1044-849B-23B68D32DAB8}"/>
    <dgm:cxn modelId="{06668FC1-C84A-514F-94E7-0D03A0C9CCF3}" srcId="{F9302BE7-CEEE-954E-AD19-3557B55E2976}" destId="{DBB9BE27-A8D3-CC45-A236-877C4C4C7EFC}" srcOrd="0" destOrd="0" parTransId="{6371B25D-F7F9-FC40-BE32-0F283B69DEFC}" sibTransId="{9233E7CC-0CA0-404E-ABCA-C730B1D2D577}"/>
    <dgm:cxn modelId="{A9B0948A-A13D-CF4F-B633-C086468550F4}" srcId="{F9302BE7-CEEE-954E-AD19-3557B55E2976}" destId="{B5F7488A-43A8-5744-9675-4299B0697099}" srcOrd="2" destOrd="0" parTransId="{48D1B0BA-38CC-F040-BE9B-A3BCFF366DC6}" sibTransId="{287E0F5E-7529-E144-90CF-E59357846188}"/>
    <dgm:cxn modelId="{0D89A299-2028-A94B-B060-6E48A9FBDD37}" type="presOf" srcId="{14F70277-454E-1044-849B-23B68D32DAB8}" destId="{6BC667AA-0707-484E-8BB1-146DD21B77E0}" srcOrd="0" destOrd="0" presId="urn:microsoft.com/office/officeart/2005/8/layout/equation2"/>
    <dgm:cxn modelId="{DB93BADD-1C69-134C-8FF6-871C648CF3DF}" srcId="{F9302BE7-CEEE-954E-AD19-3557B55E2976}" destId="{67B8801F-737C-0B40-ACBB-28B1A28900F1}" srcOrd="3" destOrd="0" parTransId="{954EC37B-1319-D249-8C88-78618A3EABD7}" sibTransId="{40AE50F3-C63E-F445-A33F-9007075E2630}"/>
    <dgm:cxn modelId="{BC76F276-2617-5244-A9FC-1856E88E1947}" type="presOf" srcId="{287E0F5E-7529-E144-90CF-E59357846188}" destId="{3C095C84-C78A-084E-821E-EAD29024AA1C}" srcOrd="0" destOrd="0" presId="urn:microsoft.com/office/officeart/2005/8/layout/equation2"/>
    <dgm:cxn modelId="{875DAC56-784E-3945-934D-CDDB460DB377}" type="presOf" srcId="{F9302BE7-CEEE-954E-AD19-3557B55E2976}" destId="{8AC7A278-A951-974E-9AC6-B2F76D68B63C}" srcOrd="0" destOrd="0" presId="urn:microsoft.com/office/officeart/2005/8/layout/equation2"/>
    <dgm:cxn modelId="{8405027B-18FF-004D-91D1-D206EA27A646}" type="presOf" srcId="{287E0F5E-7529-E144-90CF-E59357846188}" destId="{E59D96D2-006E-674C-BA6E-0E13463A4C2F}" srcOrd="1" destOrd="0" presId="urn:microsoft.com/office/officeart/2005/8/layout/equation2"/>
    <dgm:cxn modelId="{6320C513-1401-7947-AE3F-7C3186188AD9}" type="presOf" srcId="{44B5B073-02C3-E44C-A305-0C9EBC36989C}" destId="{04656B87-6DC5-6A45-B70C-D65B6A9D64AF}" srcOrd="0" destOrd="0" presId="urn:microsoft.com/office/officeart/2005/8/layout/equation2"/>
    <dgm:cxn modelId="{BEB5E050-FBCC-544E-BEF8-D30B020E3831}" type="presOf" srcId="{67B8801F-737C-0B40-ACBB-28B1A28900F1}" destId="{DA6B385E-F9F6-BE4E-A738-5627BDCB17F5}" srcOrd="0" destOrd="0" presId="urn:microsoft.com/office/officeart/2005/8/layout/equation2"/>
    <dgm:cxn modelId="{27F3AE76-8FE6-F747-B224-B9AE4D6B1CDA}" type="presParOf" srcId="{8AC7A278-A951-974E-9AC6-B2F76D68B63C}" destId="{C475D5C8-107D-B449-9A29-BADD493F66D8}" srcOrd="0" destOrd="0" presId="urn:microsoft.com/office/officeart/2005/8/layout/equation2"/>
    <dgm:cxn modelId="{878B4A47-922A-F24E-82D6-45FF35CB1E4B}" type="presParOf" srcId="{C475D5C8-107D-B449-9A29-BADD493F66D8}" destId="{C48A5A0E-7C9E-034A-87DE-30A753D6C8D6}" srcOrd="0" destOrd="0" presId="urn:microsoft.com/office/officeart/2005/8/layout/equation2"/>
    <dgm:cxn modelId="{94776DB2-BF3E-8C46-AB43-70F51F86FCE4}" type="presParOf" srcId="{C475D5C8-107D-B449-9A29-BADD493F66D8}" destId="{6F8AFD79-A319-0F44-A33C-DD0A8B86170E}" srcOrd="1" destOrd="0" presId="urn:microsoft.com/office/officeart/2005/8/layout/equation2"/>
    <dgm:cxn modelId="{B88BDE8F-C548-164A-AD64-0ABD2D0A416B}" type="presParOf" srcId="{C475D5C8-107D-B449-9A29-BADD493F66D8}" destId="{77B4996C-8567-6F41-A21C-E1156E34FA7C}" srcOrd="2" destOrd="0" presId="urn:microsoft.com/office/officeart/2005/8/layout/equation2"/>
    <dgm:cxn modelId="{7C846BF7-F5AF-0D4A-B616-299A0C3F06ED}" type="presParOf" srcId="{C475D5C8-107D-B449-9A29-BADD493F66D8}" destId="{294C3F2D-1C19-D746-8AA1-FB7B2927530F}" srcOrd="3" destOrd="0" presId="urn:microsoft.com/office/officeart/2005/8/layout/equation2"/>
    <dgm:cxn modelId="{281BD3EE-F885-684F-9FD1-771C684A3594}" type="presParOf" srcId="{C475D5C8-107D-B449-9A29-BADD493F66D8}" destId="{04656B87-6DC5-6A45-B70C-D65B6A9D64AF}" srcOrd="4" destOrd="0" presId="urn:microsoft.com/office/officeart/2005/8/layout/equation2"/>
    <dgm:cxn modelId="{B3888D79-FB60-1C45-9B7D-434A6EEAFBF6}" type="presParOf" srcId="{C475D5C8-107D-B449-9A29-BADD493F66D8}" destId="{32FA0809-C220-D945-A34F-DC1985A8652C}" srcOrd="5" destOrd="0" presId="urn:microsoft.com/office/officeart/2005/8/layout/equation2"/>
    <dgm:cxn modelId="{C5ACD698-6BF0-1149-8712-36EF115D0ECF}" type="presParOf" srcId="{C475D5C8-107D-B449-9A29-BADD493F66D8}" destId="{6BC667AA-0707-484E-8BB1-146DD21B77E0}" srcOrd="6" destOrd="0" presId="urn:microsoft.com/office/officeart/2005/8/layout/equation2"/>
    <dgm:cxn modelId="{71F288C9-2C25-3540-A983-5467F471A5B4}" type="presParOf" srcId="{C475D5C8-107D-B449-9A29-BADD493F66D8}" destId="{67118C73-8EBE-D54E-9386-07E719360455}" srcOrd="7" destOrd="0" presId="urn:microsoft.com/office/officeart/2005/8/layout/equation2"/>
    <dgm:cxn modelId="{CBB79EA4-7684-C747-AAA7-A94DD1303318}" type="presParOf" srcId="{C475D5C8-107D-B449-9A29-BADD493F66D8}" destId="{669F7B6F-B9AC-604A-821E-5F4E2E9DC921}" srcOrd="8" destOrd="0" presId="urn:microsoft.com/office/officeart/2005/8/layout/equation2"/>
    <dgm:cxn modelId="{61E645DB-AB69-F644-9B66-BDEE9358221C}" type="presParOf" srcId="{8AC7A278-A951-974E-9AC6-B2F76D68B63C}" destId="{3C095C84-C78A-084E-821E-EAD29024AA1C}" srcOrd="1" destOrd="0" presId="urn:microsoft.com/office/officeart/2005/8/layout/equation2"/>
    <dgm:cxn modelId="{6BC204E5-E2F8-D84F-9D73-17A6C4B6F7CA}" type="presParOf" srcId="{3C095C84-C78A-084E-821E-EAD29024AA1C}" destId="{E59D96D2-006E-674C-BA6E-0E13463A4C2F}" srcOrd="0" destOrd="0" presId="urn:microsoft.com/office/officeart/2005/8/layout/equation2"/>
    <dgm:cxn modelId="{496A5059-89E1-2145-98F2-5455D7FE5998}" type="presParOf" srcId="{8AC7A278-A951-974E-9AC6-B2F76D68B63C}" destId="{DA6B385E-F9F6-BE4E-A738-5627BDCB17F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8A5A0E-7C9E-034A-87DE-30A753D6C8D6}">
      <dsp:nvSpPr>
        <dsp:cNvPr id="0" name=""/>
        <dsp:cNvSpPr/>
      </dsp:nvSpPr>
      <dsp:spPr>
        <a:xfrm>
          <a:off x="1471120" y="767"/>
          <a:ext cx="424592" cy="424592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Knn</a:t>
          </a:r>
        </a:p>
      </dsp:txBody>
      <dsp:txXfrm>
        <a:off x="1533300" y="62947"/>
        <a:ext cx="300232" cy="300232"/>
      </dsp:txXfrm>
    </dsp:sp>
    <dsp:sp modelId="{77B4996C-8567-6F41-A21C-E1156E34FA7C}">
      <dsp:nvSpPr>
        <dsp:cNvPr id="0" name=""/>
        <dsp:cNvSpPr/>
      </dsp:nvSpPr>
      <dsp:spPr>
        <a:xfrm>
          <a:off x="1560284" y="459836"/>
          <a:ext cx="246263" cy="246263"/>
        </a:xfrm>
        <a:prstGeom prst="mathPlus">
          <a:avLst/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592926" y="554007"/>
        <a:ext cx="180979" cy="57921"/>
      </dsp:txXfrm>
    </dsp:sp>
    <dsp:sp modelId="{04656B87-6DC5-6A45-B70C-D65B6A9D64AF}">
      <dsp:nvSpPr>
        <dsp:cNvPr id="0" name=""/>
        <dsp:cNvSpPr/>
      </dsp:nvSpPr>
      <dsp:spPr>
        <a:xfrm>
          <a:off x="1471120" y="740577"/>
          <a:ext cx="424592" cy="424592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Random Forest</a:t>
          </a:r>
        </a:p>
      </dsp:txBody>
      <dsp:txXfrm>
        <a:off x="1533300" y="802757"/>
        <a:ext cx="300232" cy="300232"/>
      </dsp:txXfrm>
    </dsp:sp>
    <dsp:sp modelId="{6BC667AA-0707-484E-8BB1-146DD21B77E0}">
      <dsp:nvSpPr>
        <dsp:cNvPr id="0" name=""/>
        <dsp:cNvSpPr/>
      </dsp:nvSpPr>
      <dsp:spPr>
        <a:xfrm>
          <a:off x="1560284" y="1199646"/>
          <a:ext cx="246263" cy="246263"/>
        </a:xfrm>
        <a:prstGeom prst="mathPlus">
          <a:avLst/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592926" y="1293817"/>
        <a:ext cx="180979" cy="57921"/>
      </dsp:txXfrm>
    </dsp:sp>
    <dsp:sp modelId="{669F7B6F-B9AC-604A-821E-5F4E2E9DC921}">
      <dsp:nvSpPr>
        <dsp:cNvPr id="0" name=""/>
        <dsp:cNvSpPr/>
      </dsp:nvSpPr>
      <dsp:spPr>
        <a:xfrm>
          <a:off x="1471120" y="1480387"/>
          <a:ext cx="424592" cy="424592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SVM</a:t>
          </a:r>
        </a:p>
      </dsp:txBody>
      <dsp:txXfrm>
        <a:off x="1533300" y="1542567"/>
        <a:ext cx="300232" cy="300232"/>
      </dsp:txXfrm>
    </dsp:sp>
    <dsp:sp modelId="{3C095C84-C78A-084E-821E-EAD29024AA1C}">
      <dsp:nvSpPr>
        <dsp:cNvPr id="0" name=""/>
        <dsp:cNvSpPr/>
      </dsp:nvSpPr>
      <dsp:spPr>
        <a:xfrm>
          <a:off x="1959401" y="873899"/>
          <a:ext cx="135020" cy="157948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959401" y="905489"/>
        <a:ext cx="94514" cy="94768"/>
      </dsp:txXfrm>
    </dsp:sp>
    <dsp:sp modelId="{DA6B385E-F9F6-BE4E-A738-5627BDCB17F5}">
      <dsp:nvSpPr>
        <dsp:cNvPr id="0" name=""/>
        <dsp:cNvSpPr/>
      </dsp:nvSpPr>
      <dsp:spPr>
        <a:xfrm>
          <a:off x="2150468" y="528280"/>
          <a:ext cx="849185" cy="849185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Stacking Model</a:t>
          </a:r>
        </a:p>
      </dsp:txBody>
      <dsp:txXfrm>
        <a:off x="2274828" y="652640"/>
        <a:ext cx="600465" cy="600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11/3/19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11/3/19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11/3/19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11/3/19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11/3/19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11/3/19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g"/><Relationship Id="rId3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g"/><Relationship Id="rId3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0"/>
            <a:ext cx="6477000" cy="18288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Capstone Project-Austin Animal Center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Find Animals </a:t>
            </a:r>
            <a:r>
              <a:rPr lang="en-US" smtClean="0"/>
              <a:t>a Sweet Home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8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ac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6761" y="0"/>
            <a:ext cx="3167239" cy="1263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Predict the outcome type(adoption, euthanasia, return to owner, transfer), and post animal info to target owner. </a:t>
            </a:r>
          </a:p>
          <a:p>
            <a:r>
              <a:rPr lang="en-US" dirty="0" smtClean="0"/>
              <a:t>Models</a:t>
            </a:r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66170182"/>
              </p:ext>
            </p:extLst>
          </p:nvPr>
        </p:nvGraphicFramePr>
        <p:xfrm>
          <a:off x="1206873" y="4190252"/>
          <a:ext cx="4470774" cy="1905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9773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ac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6761" y="0"/>
            <a:ext cx="3167239" cy="1263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44" r="-19144"/>
          <a:stretch>
            <a:fillRect/>
          </a:stretch>
        </p:blipFill>
        <p:spPr bwMode="auto">
          <a:xfrm>
            <a:off x="-537789" y="2100886"/>
            <a:ext cx="5617789" cy="303931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554749"/>
              </p:ext>
            </p:extLst>
          </p:nvPr>
        </p:nvGraphicFramePr>
        <p:xfrm>
          <a:off x="4452284" y="2304241"/>
          <a:ext cx="4313764" cy="2411348"/>
        </p:xfrm>
        <a:graphic>
          <a:graphicData uri="http://schemas.openxmlformats.org/drawingml/2006/table">
            <a:tbl>
              <a:tblPr/>
              <a:tblGrid>
                <a:gridCol w="1328365"/>
                <a:gridCol w="807975"/>
                <a:gridCol w="575169"/>
                <a:gridCol w="712113"/>
                <a:gridCol w="890142"/>
              </a:tblGrid>
              <a:tr h="226985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precision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recall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f1-score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support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985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Adoption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28777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Euthanasia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9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Return to Owner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11295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Transfer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18489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985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accuracy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62743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macro avg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62743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weighted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62743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77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ac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6761" y="0"/>
            <a:ext cx="3167239" cy="1263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381" r="-23381"/>
          <a:stretch>
            <a:fillRect/>
          </a:stretch>
        </p:blipFill>
        <p:spPr bwMode="auto">
          <a:xfrm>
            <a:off x="-791823" y="2093259"/>
            <a:ext cx="6230411" cy="315109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106779"/>
              </p:ext>
            </p:extLst>
          </p:nvPr>
        </p:nvGraphicFramePr>
        <p:xfrm>
          <a:off x="4616823" y="2355768"/>
          <a:ext cx="4149224" cy="2275996"/>
        </p:xfrm>
        <a:graphic>
          <a:graphicData uri="http://schemas.openxmlformats.org/drawingml/2006/table">
            <a:tbl>
              <a:tblPr/>
              <a:tblGrid>
                <a:gridCol w="1277698"/>
                <a:gridCol w="777156"/>
                <a:gridCol w="553230"/>
                <a:gridCol w="684951"/>
                <a:gridCol w="856189"/>
              </a:tblGrid>
              <a:tr h="231966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precision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recall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f1-score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support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134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Adoption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28731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Euthanasia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Return to Owner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Transfer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134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accuracy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62743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macro avg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62743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weighted avg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62743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833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ac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6761" y="0"/>
            <a:ext cx="3167239" cy="1263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381" r="-23381"/>
          <a:stretch>
            <a:fillRect/>
          </a:stretch>
        </p:blipFill>
        <p:spPr bwMode="auto">
          <a:xfrm>
            <a:off x="-463117" y="2227729"/>
            <a:ext cx="5767234" cy="32556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1180"/>
              </p:ext>
            </p:extLst>
          </p:nvPr>
        </p:nvGraphicFramePr>
        <p:xfrm>
          <a:off x="4437342" y="2490232"/>
          <a:ext cx="4168776" cy="2320826"/>
        </p:xfrm>
        <a:graphic>
          <a:graphicData uri="http://schemas.openxmlformats.org/drawingml/2006/table">
            <a:tbl>
              <a:tblPr/>
              <a:tblGrid>
                <a:gridCol w="1283718"/>
                <a:gridCol w="780818"/>
                <a:gridCol w="555837"/>
                <a:gridCol w="688179"/>
                <a:gridCol w="860224"/>
              </a:tblGrid>
              <a:tr h="236535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precision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recall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f1-score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support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73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Adoption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28605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Euthanasia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4241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Return to Owner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Transfer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73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accuracy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62743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macro avg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62743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weighted avg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62743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83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ac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6761" y="0"/>
            <a:ext cx="3167239" cy="1263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381" r="-23381"/>
          <a:stretch>
            <a:fillRect/>
          </a:stretch>
        </p:blipFill>
        <p:spPr bwMode="auto">
          <a:xfrm>
            <a:off x="-776883" y="2287494"/>
            <a:ext cx="6260294" cy="359933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0495"/>
              </p:ext>
            </p:extLst>
          </p:nvPr>
        </p:nvGraphicFramePr>
        <p:xfrm>
          <a:off x="4482166" y="2520118"/>
          <a:ext cx="4283883" cy="2455296"/>
        </p:xfrm>
        <a:graphic>
          <a:graphicData uri="http://schemas.openxmlformats.org/drawingml/2006/table">
            <a:tbl>
              <a:tblPr/>
              <a:tblGrid>
                <a:gridCol w="1319164"/>
                <a:gridCol w="802378"/>
                <a:gridCol w="571184"/>
                <a:gridCol w="707181"/>
                <a:gridCol w="883976"/>
              </a:tblGrid>
              <a:tr h="250240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precision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recall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f1-score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support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88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Adoption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33594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Euthanasia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6244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Return to Owner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14791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Transfer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23799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88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accuracy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78428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macro avg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78428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weighted avg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78428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273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ac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6761" y="0"/>
            <a:ext cx="3167239" cy="1263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animal center should be preparing for contain and feed at least 2000 animals, 57% of which are dogs, 40% of which are cats and 3% are birds and other animals. </a:t>
            </a:r>
            <a:endParaRPr lang="en-US" dirty="0" smtClean="0"/>
          </a:p>
          <a:p>
            <a:r>
              <a:rPr lang="en-US" dirty="0"/>
              <a:t>People tend to adopt animals at younger age, and dogs are more likely to be returned to owner. </a:t>
            </a:r>
            <a:endParaRPr lang="en-US" dirty="0" smtClean="0"/>
          </a:p>
          <a:p>
            <a:r>
              <a:rPr lang="en-US" dirty="0"/>
              <a:t>More animals were adopted from June to August than other months </a:t>
            </a:r>
            <a:endParaRPr lang="en-US" dirty="0" smtClean="0"/>
          </a:p>
          <a:p>
            <a:r>
              <a:rPr lang="en-US" dirty="0" smtClean="0"/>
              <a:t>Neutered animals are more likely to be adopted</a:t>
            </a:r>
          </a:p>
          <a:p>
            <a:r>
              <a:rPr lang="en-US" dirty="0" smtClean="0"/>
              <a:t>Random forest model and SVM model have better performance to predict the animal outcome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5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182851"/>
            <a:ext cx="8153400" cy="3258553"/>
          </a:xfrm>
        </p:spPr>
        <p:txBody>
          <a:bodyPr/>
          <a:lstStyle/>
          <a:p>
            <a:r>
              <a:rPr lang="en-US" dirty="0" smtClean="0"/>
              <a:t>Largest no-kill animal shelter in United States</a:t>
            </a:r>
          </a:p>
          <a:p>
            <a:r>
              <a:rPr lang="en-US" dirty="0" smtClean="0"/>
              <a:t>Provide care and shelter for over 16000 animals every year</a:t>
            </a:r>
          </a:p>
          <a:p>
            <a:r>
              <a:rPr lang="en-US" dirty="0" smtClean="0"/>
              <a:t>The goal is to place all adoptable animals in forever homes</a:t>
            </a:r>
          </a:p>
          <a:p>
            <a:r>
              <a:rPr lang="en-US" dirty="0" smtClean="0"/>
              <a:t>Find best strategy to allocate resource</a:t>
            </a:r>
            <a:endParaRPr lang="en-US" dirty="0"/>
          </a:p>
        </p:txBody>
      </p:sp>
      <p:pic>
        <p:nvPicPr>
          <p:cNvPr id="4" name="Picture 3" descr="AAC_front_entran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242"/>
            <a:ext cx="9144000" cy="243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04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ac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6761" y="0"/>
            <a:ext cx="3167239" cy="1263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database </a:t>
            </a:r>
            <a:r>
              <a:rPr lang="en-US" dirty="0" smtClean="0"/>
              <a:t>acquired by </a:t>
            </a:r>
            <a:r>
              <a:rPr lang="en-US" dirty="0" err="1" smtClean="0"/>
              <a:t>Kaggle</a:t>
            </a:r>
            <a:r>
              <a:rPr lang="en-US" dirty="0" smtClean="0"/>
              <a:t> from Austin’s Open Data Initiatives</a:t>
            </a:r>
          </a:p>
          <a:p>
            <a:r>
              <a:rPr lang="en-US" dirty="0" smtClean="0"/>
              <a:t>Austin Center </a:t>
            </a:r>
            <a:r>
              <a:rPr lang="en-US" dirty="0" err="1" smtClean="0"/>
              <a:t>Intakes.csv</a:t>
            </a:r>
            <a:endParaRPr lang="en-US" dirty="0" smtClean="0"/>
          </a:p>
          <a:p>
            <a:pPr lvl="1"/>
            <a:r>
              <a:rPr lang="en-US" dirty="0" err="1" smtClean="0"/>
              <a:t>Animal_id</a:t>
            </a:r>
            <a:r>
              <a:rPr lang="en-US" dirty="0" smtClean="0"/>
              <a:t>, age, sex, </a:t>
            </a:r>
            <a:r>
              <a:rPr lang="en-US" dirty="0" err="1" smtClean="0"/>
              <a:t>intake_types</a:t>
            </a:r>
            <a:r>
              <a:rPr lang="en-US" dirty="0" smtClean="0"/>
              <a:t>, </a:t>
            </a:r>
            <a:r>
              <a:rPr lang="en-US" dirty="0" err="1" smtClean="0"/>
              <a:t>intake_conditions</a:t>
            </a:r>
            <a:r>
              <a:rPr lang="en-US" dirty="0" smtClean="0"/>
              <a:t>, </a:t>
            </a:r>
            <a:r>
              <a:rPr lang="en-US" dirty="0" err="1" smtClean="0"/>
              <a:t>found_location</a:t>
            </a:r>
            <a:r>
              <a:rPr lang="en-US" dirty="0" smtClean="0"/>
              <a:t>, color, breed, time</a:t>
            </a:r>
          </a:p>
          <a:p>
            <a:r>
              <a:rPr lang="en-US" dirty="0" smtClean="0"/>
              <a:t>Austin Center </a:t>
            </a:r>
            <a:r>
              <a:rPr lang="en-US" dirty="0" err="1" smtClean="0"/>
              <a:t>Outcomes.csv</a:t>
            </a:r>
            <a:endParaRPr lang="en-US" dirty="0" smtClean="0"/>
          </a:p>
          <a:p>
            <a:pPr lvl="1"/>
            <a:r>
              <a:rPr lang="en-US" dirty="0" err="1"/>
              <a:t>Animal_id</a:t>
            </a:r>
            <a:r>
              <a:rPr lang="en-US" dirty="0"/>
              <a:t>, age, sex, </a:t>
            </a:r>
            <a:r>
              <a:rPr lang="en-US" dirty="0" err="1" smtClean="0"/>
              <a:t>outcome_types</a:t>
            </a:r>
            <a:r>
              <a:rPr lang="en-US" dirty="0"/>
              <a:t>, </a:t>
            </a:r>
            <a:r>
              <a:rPr lang="en-US" dirty="0" smtClean="0"/>
              <a:t>time, color, breed, </a:t>
            </a:r>
            <a:r>
              <a:rPr lang="en-US" dirty="0" err="1" smtClean="0"/>
              <a:t>outcome_conditions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dirty="0" err="1" smtClean="0"/>
              <a:t>time_in_shelter</a:t>
            </a:r>
            <a:endParaRPr lang="en-US" dirty="0" smtClean="0"/>
          </a:p>
          <a:p>
            <a:r>
              <a:rPr lang="en-US" dirty="0" err="1" smtClean="0"/>
              <a:t>Conbined</a:t>
            </a:r>
            <a:r>
              <a:rPr lang="en-US" dirty="0" smtClean="0"/>
              <a:t> Dataset</a:t>
            </a:r>
            <a:endParaRPr lang="en-US" dirty="0"/>
          </a:p>
        </p:txBody>
      </p:sp>
      <p:pic>
        <p:nvPicPr>
          <p:cNvPr id="19" name="Picture 18" descr="Screen Shot 2019-10-15 at 11.10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263" y="5575070"/>
            <a:ext cx="4762785" cy="52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ac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6761" y="1"/>
            <a:ext cx="3167239" cy="1263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Import the Dataset</a:t>
            </a:r>
          </a:p>
          <a:p>
            <a:r>
              <a:rPr lang="en-US" dirty="0" smtClean="0"/>
              <a:t>Drop data with missing value of </a:t>
            </a:r>
            <a:r>
              <a:rPr lang="en-US" i="1" dirty="0" smtClean="0"/>
              <a:t>sex</a:t>
            </a:r>
            <a:r>
              <a:rPr lang="en-US" dirty="0" smtClean="0"/>
              <a:t> column</a:t>
            </a:r>
          </a:p>
          <a:p>
            <a:r>
              <a:rPr lang="en-US" dirty="0" smtClean="0"/>
              <a:t>Replace missing value with ‘Normal’ of condition column</a:t>
            </a:r>
          </a:p>
          <a:p>
            <a:r>
              <a:rPr lang="en-US" dirty="0" smtClean="0"/>
              <a:t>Drop data of 2013 and 2018</a:t>
            </a:r>
            <a:endParaRPr lang="en-US" dirty="0"/>
          </a:p>
        </p:txBody>
      </p:sp>
      <p:pic>
        <p:nvPicPr>
          <p:cNvPr id="6" name="Content Placeholder 5" descr="dw-1.png"/>
          <p:cNvPicPr>
            <a:picLocks noGrp="1" noChangeAspect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1013" b="-31013"/>
          <a:stretch>
            <a:fillRect/>
          </a:stretch>
        </p:blipFill>
        <p:spPr>
          <a:xfrm>
            <a:off x="4844901" y="1385980"/>
            <a:ext cx="3886200" cy="4438561"/>
          </a:xfrm>
        </p:spPr>
      </p:pic>
      <p:sp>
        <p:nvSpPr>
          <p:cNvPr id="9" name="TextBox 8"/>
          <p:cNvSpPr txBox="1"/>
          <p:nvPr/>
        </p:nvSpPr>
        <p:spPr>
          <a:xfrm>
            <a:off x="5466303" y="5178210"/>
            <a:ext cx="344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several months of year 2013 and 2018 are included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ac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6761" y="0"/>
            <a:ext cx="3167239" cy="1263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Exploratory- </a:t>
            </a:r>
            <a:br>
              <a:rPr lang="en-US" dirty="0" smtClean="0"/>
            </a:br>
            <a:r>
              <a:rPr lang="en-US" sz="3100" dirty="0" smtClean="0"/>
              <a:t>Younger age are more popular</a:t>
            </a:r>
            <a:endParaRPr lang="en-US" sz="31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>
          <a:xfrm>
            <a:off x="745565" y="1727947"/>
            <a:ext cx="1600200" cy="434340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nimal </a:t>
            </a:r>
            <a:r>
              <a:rPr lang="en-US" dirty="0"/>
              <a:t>center can post animals pictures of younger animals, which can attract more people for adoption </a:t>
            </a:r>
          </a:p>
        </p:txBody>
      </p:sp>
      <p:pic>
        <p:nvPicPr>
          <p:cNvPr id="4" name="Content Placeholder 3" descr="dt-1.png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7547" b="-17547"/>
          <a:stretch>
            <a:fillRect/>
          </a:stretch>
        </p:blipFill>
        <p:spPr>
          <a:xfrm>
            <a:off x="2460352" y="1143000"/>
            <a:ext cx="6226448" cy="4299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ontent Placeholder 3"/>
          <p:cNvSpPr txBox="1">
            <a:spLocks/>
          </p:cNvSpPr>
          <p:nvPr/>
        </p:nvSpPr>
        <p:spPr>
          <a:xfrm>
            <a:off x="609600" y="1589567"/>
            <a:ext cx="3886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48118" y="6275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8588" y="389964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2552700" y="5283026"/>
            <a:ext cx="6057900" cy="11416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Courier New"/>
              <a:buChar char="o"/>
            </a:pPr>
            <a:r>
              <a:rPr lang="en-US" sz="1800" dirty="0"/>
              <a:t>Over 85% animals are younger than 2.5 years old</a:t>
            </a:r>
          </a:p>
          <a:p>
            <a:pPr>
              <a:buSzPct val="100000"/>
              <a:buFont typeface="Courier New"/>
              <a:buChar char="o"/>
            </a:pPr>
            <a:r>
              <a:rPr lang="en-US" sz="1800" dirty="0"/>
              <a:t>The adoption rate of youngest age group is highest</a:t>
            </a:r>
          </a:p>
          <a:p>
            <a:pPr>
              <a:buSzPct val="100000"/>
              <a:buFont typeface="Courier New"/>
              <a:buChar char="o"/>
            </a:pPr>
            <a:r>
              <a:rPr lang="en-US" sz="1800" dirty="0"/>
              <a:t>The adoption rate drops as age groups become older</a:t>
            </a:r>
          </a:p>
        </p:txBody>
      </p:sp>
    </p:spTree>
    <p:extLst>
      <p:ext uri="{BB962C8B-B14F-4D97-AF65-F5344CB8AC3E}">
        <p14:creationId xmlns:p14="http://schemas.microsoft.com/office/powerpoint/2010/main" val="3819814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ac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6761" y="1"/>
            <a:ext cx="3167239" cy="1263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Exploratory- 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June to August is good time</a:t>
            </a:r>
            <a:endParaRPr lang="en-US" sz="31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609600" y="5236883"/>
            <a:ext cx="7822478" cy="12326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adoption rate peak is from June to August every year</a:t>
            </a:r>
          </a:p>
          <a:p>
            <a:r>
              <a:rPr lang="en-US" dirty="0" smtClean="0"/>
              <a:t>The animal center can hire more volunteers and post more advertise to encourage adoption</a:t>
            </a:r>
            <a:endParaRPr lang="en-US" dirty="0"/>
          </a:p>
        </p:txBody>
      </p:sp>
      <p:pic>
        <p:nvPicPr>
          <p:cNvPr id="6" name="Content Placeholder 5" descr="dt-2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715" b="-37715"/>
          <a:stretch>
            <a:fillRect/>
          </a:stretch>
        </p:blipFill>
        <p:spPr>
          <a:xfrm>
            <a:off x="609600" y="739589"/>
            <a:ext cx="7822478" cy="5401235"/>
          </a:xfrm>
        </p:spPr>
      </p:pic>
    </p:spTree>
    <p:extLst>
      <p:ext uri="{BB962C8B-B14F-4D97-AF65-F5344CB8AC3E}">
        <p14:creationId xmlns:p14="http://schemas.microsoft.com/office/powerpoint/2010/main" val="381981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ac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6761" y="0"/>
            <a:ext cx="3167239" cy="1263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Exploratory-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Neuter helps adoption</a:t>
            </a:r>
            <a:endParaRPr lang="en-US" sz="31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752600" cy="4343400"/>
          </a:xfrm>
        </p:spPr>
        <p:txBody>
          <a:bodyPr/>
          <a:lstStyle/>
          <a:p>
            <a:r>
              <a:rPr lang="en-US" dirty="0" smtClean="0"/>
              <a:t>More than 75% neutered animals were adopted. </a:t>
            </a:r>
          </a:p>
          <a:p>
            <a:r>
              <a:rPr lang="en-US" dirty="0" smtClean="0"/>
              <a:t>Animal center should neuter eligible animals to help them being adopted.</a:t>
            </a:r>
            <a:endParaRPr lang="en-US" dirty="0"/>
          </a:p>
        </p:txBody>
      </p:sp>
      <p:pic>
        <p:nvPicPr>
          <p:cNvPr id="4" name="Content Placeholder 3" descr="dt-3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543" b="-12543"/>
          <a:stretch>
            <a:fillRect/>
          </a:stretch>
        </p:blipFill>
        <p:spPr>
          <a:xfrm>
            <a:off x="2511611" y="1752600"/>
            <a:ext cx="6136342" cy="4236998"/>
          </a:xfrm>
        </p:spPr>
      </p:pic>
    </p:spTree>
    <p:extLst>
      <p:ext uri="{BB962C8B-B14F-4D97-AF65-F5344CB8AC3E}">
        <p14:creationId xmlns:p14="http://schemas.microsoft.com/office/powerpoint/2010/main" val="381981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ac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6761" y="0"/>
            <a:ext cx="3167239" cy="1263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Exploratory-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Dogs are more likely to find owner</a:t>
            </a:r>
            <a:endParaRPr lang="en-US" sz="31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752600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adoption rate of cats and dogs are similar</a:t>
            </a:r>
          </a:p>
          <a:p>
            <a:r>
              <a:rPr lang="en-US" dirty="0" smtClean="0"/>
              <a:t>The return to owner rate of dogs are almost four times of cats</a:t>
            </a:r>
          </a:p>
          <a:p>
            <a:r>
              <a:rPr lang="en-US" dirty="0" smtClean="0"/>
              <a:t>Animal center can spend more effort to help dogs find original owner</a:t>
            </a:r>
            <a:endParaRPr lang="en-US" dirty="0"/>
          </a:p>
        </p:txBody>
      </p:sp>
      <p:pic>
        <p:nvPicPr>
          <p:cNvPr id="6" name="Content Placeholder 5" descr="dt-4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555" b="-18555"/>
          <a:stretch>
            <a:fillRect/>
          </a:stretch>
        </p:blipFill>
        <p:spPr>
          <a:xfrm>
            <a:off x="2466789" y="1752600"/>
            <a:ext cx="6400800" cy="4419600"/>
          </a:xfrm>
        </p:spPr>
      </p:pic>
    </p:spTree>
    <p:extLst>
      <p:ext uri="{BB962C8B-B14F-4D97-AF65-F5344CB8AC3E}">
        <p14:creationId xmlns:p14="http://schemas.microsoft.com/office/powerpoint/2010/main" val="56020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ac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6761" y="0"/>
            <a:ext cx="3167239" cy="1263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Data Analysis-</a:t>
            </a:r>
            <a:br>
              <a:rPr lang="en-US" dirty="0" smtClean="0"/>
            </a:br>
            <a:r>
              <a:rPr lang="en-US" sz="3100" dirty="0"/>
              <a:t>D</a:t>
            </a:r>
            <a:r>
              <a:rPr lang="en-US" sz="3100" dirty="0" smtClean="0"/>
              <a:t>ifference of cats and dogs adoption</a:t>
            </a:r>
            <a:endParaRPr lang="en-US" sz="31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The p-value and bootstrap plot is enough to prove cat adoption rate is higher than dog adoption rate</a:t>
            </a:r>
          </a:p>
          <a:p>
            <a:endParaRPr lang="en-US" dirty="0"/>
          </a:p>
        </p:txBody>
      </p:sp>
      <p:pic>
        <p:nvPicPr>
          <p:cNvPr id="9" name="Picture 8" descr="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303" y="1752600"/>
            <a:ext cx="5922497" cy="39889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96582" y="5760670"/>
            <a:ext cx="295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p-value=0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35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323</TotalTime>
  <Words>617</Words>
  <Application>Microsoft Macintosh PowerPoint</Application>
  <PresentationFormat>On-screen Show (4:3)</PresentationFormat>
  <Paragraphs>255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Capstone Project-Austin Animal Center</vt:lpstr>
      <vt:lpstr>PowerPoint Presentation</vt:lpstr>
      <vt:lpstr>Data Sources</vt:lpstr>
      <vt:lpstr>Data Wrangling</vt:lpstr>
      <vt:lpstr>Data Exploratory-  Younger age are more popular</vt:lpstr>
      <vt:lpstr>Data Exploratory-  June to August is good time</vt:lpstr>
      <vt:lpstr>Data Exploratory-  Neuter helps adoption</vt:lpstr>
      <vt:lpstr>Data Exploratory-  Dogs are more likely to find owner</vt:lpstr>
      <vt:lpstr>Statistical Data Analysis- Difference of cats and dogs adoption</vt:lpstr>
      <vt:lpstr>Machine Learning</vt:lpstr>
      <vt:lpstr>K-Nearest Neighbors </vt:lpstr>
      <vt:lpstr>Random Forest </vt:lpstr>
      <vt:lpstr>Support Vector Machine </vt:lpstr>
      <vt:lpstr>Stacking Model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Chen</dc:creator>
  <cp:lastModifiedBy>Elise Chen</cp:lastModifiedBy>
  <cp:revision>43</cp:revision>
  <dcterms:created xsi:type="dcterms:W3CDTF">2019-10-15T03:54:48Z</dcterms:created>
  <dcterms:modified xsi:type="dcterms:W3CDTF">2019-11-04T05:53:14Z</dcterms:modified>
</cp:coreProperties>
</file>