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95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7" r:id="rId34"/>
    <p:sldId id="292" r:id="rId35"/>
    <p:sldId id="293" r:id="rId36"/>
    <p:sldId id="294" r:id="rId37"/>
    <p:sldId id="27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79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5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682EE-4554-B041-9389-C611FC81D3C3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DCF5-D800-784E-BB9C-1B323F91A4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94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905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86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18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35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DCF5-D800-784E-BB9C-1B323F91A4E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3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30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596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70690"/>
            <a:ext cx="10515600" cy="1094909"/>
          </a:xfrm>
        </p:spPr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66148"/>
            <a:ext cx="10515600" cy="2853858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7" name="Picture 2" descr="maiziLogo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4855"/>
            <a:ext cx="21605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" name="直线连接符 8"/>
          <p:cNvCxnSpPr/>
          <p:nvPr userDrawn="1"/>
        </p:nvCxnSpPr>
        <p:spPr>
          <a:xfrm>
            <a:off x="838200" y="1218455"/>
            <a:ext cx="10515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838200" y="5956606"/>
            <a:ext cx="10515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 userDrawn="1"/>
        </p:nvSpPr>
        <p:spPr>
          <a:xfrm>
            <a:off x="838199" y="6093207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solidFill>
                  <a:schemeClr val="tx2"/>
                </a:solidFill>
                <a:latin typeface="STHeiti Light" charset="-122"/>
                <a:ea typeface="STHeiti Light" charset="-122"/>
                <a:cs typeface="STHeiti Light" charset="-122"/>
              </a:rPr>
              <a:t>开放 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  <a:r>
              <a:rPr kumimoji="1" lang="zh-CN" altLang="en-US" sz="1800" dirty="0" smtClean="0">
                <a:solidFill>
                  <a:schemeClr val="tx2"/>
                </a:solidFill>
                <a:latin typeface="STHeiti Light" charset="-122"/>
                <a:ea typeface="STHeiti Light" charset="-122"/>
                <a:cs typeface="STHeiti Light" charset="-122"/>
              </a:rPr>
              <a:t> 极致</a:t>
            </a:r>
            <a:endParaRPr kumimoji="1" lang="zh-CN" altLang="en-US" sz="1800" dirty="0">
              <a:solidFill>
                <a:schemeClr val="tx2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7406886" y="6059521"/>
            <a:ext cx="39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2"/>
                </a:solidFill>
                <a:latin typeface="Heiti SC Light" charset="-122"/>
                <a:ea typeface="Heiti SC Light" charset="-122"/>
                <a:cs typeface="Heiti SC Light" charset="-122"/>
              </a:rPr>
              <a:t>中国领先的移动互联网金融服务集团</a:t>
            </a:r>
            <a:endParaRPr kumimoji="1" lang="zh-CN" altLang="en-US" dirty="0">
              <a:solidFill>
                <a:schemeClr val="tx2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26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1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68E6-A0A6-234D-8DF9-423005097771}" type="datetimeFigureOut">
              <a:rPr kumimoji="1" lang="zh-CN" altLang="en-US" smtClean="0"/>
              <a:t>17/1/5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56E6-F50C-FF4A-88C5-8FF729331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3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liushaojun/btrace-dem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btraceio/btrace/blob/master/samples/HistoOnEvent.java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btraceio/btrace/blob/master/samples/Histogram.jav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btraceio/btrace" TargetMode="External"/><Relationship Id="rId4" Type="http://schemas.openxmlformats.org/officeDocument/2006/relationships/hyperlink" Target="http://github.com/btraceio/btrace/tree/master/samples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0389" y="1383620"/>
            <a:ext cx="7463246" cy="1516334"/>
          </a:xfrm>
        </p:spPr>
        <p:txBody>
          <a:bodyPr>
            <a:normAutofit/>
          </a:bodyPr>
          <a:lstStyle/>
          <a:p>
            <a:r>
              <a:rPr kumimoji="1" lang="zh-CN" altLang="en-US" sz="80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线上调试小助手</a:t>
            </a:r>
            <a:endParaRPr kumimoji="1" lang="zh-CN" altLang="en-US" sz="80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8183" y="4993174"/>
            <a:ext cx="9144000" cy="786809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By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@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刘少君</a:t>
            </a:r>
            <a:endParaRPr kumimoji="1" lang="zh-CN" altLang="en-US" sz="40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4" name="Picture 2" descr="maiziLogo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" y="258763"/>
            <a:ext cx="21605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929529" y="3592621"/>
            <a:ext cx="277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sz="40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kumimoji="1" lang="en-US" altLang="zh-CN" sz="4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race</a:t>
            </a:r>
            <a:endParaRPr kumimoji="1" lang="zh-CN" altLang="en-US" sz="4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423" y="6132117"/>
            <a:ext cx="954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latin typeface="Menlo" charset="0"/>
                <a:ea typeface="Menlo" charset="0"/>
                <a:cs typeface="Menlo" charset="0"/>
              </a:rPr>
              <a:t>Github</a:t>
            </a:r>
            <a:r>
              <a:rPr kumimoji="1" lang="zh-CN" alt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4"/>
              </a:rPr>
              <a:t>https://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4"/>
              </a:rPr>
              <a:t>github.com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4"/>
              </a:rPr>
              <a:t>/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4"/>
              </a:rPr>
              <a:t>liushaojun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4"/>
              </a:rPr>
              <a:t>/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4"/>
              </a:rPr>
              <a:t>btrace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4"/>
              </a:rPr>
              <a:t>-demo</a:t>
            </a:r>
            <a:endParaRPr kumimoji="1" lang="zh-CN" altLang="en-US" sz="2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THeiti Light" charset="-122"/>
                <a:ea typeface="STHeiti Light" charset="-122"/>
                <a:cs typeface="STHeiti Light" charset="-122"/>
              </a:rPr>
              <a:t>环境搭建</a:t>
            </a:r>
            <a:r>
              <a:rPr kumimoji="1" lang="en-US" altLang="zh-CN" sz="3200" dirty="0" smtClean="0"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测试</a:t>
            </a:r>
            <a:endParaRPr kumimoji="1" lang="zh-CN" altLang="en-US" sz="3200" dirty="0">
              <a:solidFill>
                <a:srgbClr val="00B05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15873"/>
            <a:ext cx="10515600" cy="285385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kumimoji="1" lang="zh-CN" altLang="en-US" dirty="0" smtClean="0"/>
              <a:t>代码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fontAlgn="base"/>
            <a:endParaRPr kumimoji="1" lang="zh-CN" altLang="en-US" dirty="0" smtClean="0"/>
          </a:p>
          <a:p>
            <a:pPr fontAlgn="base"/>
            <a:endParaRPr kumimoji="1" lang="zh-CN" altLang="en-US" dirty="0"/>
          </a:p>
          <a:p>
            <a:pPr fontAlgn="base"/>
            <a:endParaRPr kumimoji="1" lang="zh-CN" altLang="en-US" dirty="0" smtClean="0"/>
          </a:p>
          <a:p>
            <a:pPr fontAlgn="base"/>
            <a:r>
              <a:rPr kumimoji="1" lang="zh-CN" altLang="en-US" dirty="0" smtClean="0"/>
              <a:t>执行  </a:t>
            </a:r>
            <a:r>
              <a:rPr kumimoji="1" lang="en-US" altLang="zh-CN" dirty="0" smtClean="0"/>
              <a:t>./</a:t>
            </a:r>
            <a:r>
              <a:rPr kumimoji="1" lang="en-US" altLang="zh-CN" dirty="0" err="1" smtClean="0"/>
              <a:t>btrace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$</a:t>
            </a:r>
            <a:r>
              <a:rPr kumimoji="1" lang="en-US" altLang="zh-CN" dirty="0" err="1" smtClean="0"/>
              <a:t>pid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HelloWorld.java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fontAlgn="base"/>
            <a:endParaRPr kumimoji="1" lang="zh-CN" altLang="en-US" dirty="0" smtClean="0"/>
          </a:p>
          <a:p>
            <a:pPr fontAlgn="base"/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50173" y="2403686"/>
            <a:ext cx="5941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import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com.sun.btrace.annotations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.*;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import static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com.sun.btrace.BTraceUtils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.*;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BTrace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public class </a:t>
            </a:r>
            <a:r>
              <a:rPr lang="en-US" altLang="zh-CN" b="0" i="0" dirty="0" err="1" smtClean="0">
                <a:solidFill>
                  <a:srgbClr val="795DA3"/>
                </a:solidFill>
                <a:effectLst/>
                <a:latin typeface="Consolas" charset="0"/>
              </a:rPr>
              <a:t>HelloWorld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{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  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java.lang.Thread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 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"start"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  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public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static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void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err="1" smtClean="0">
                <a:solidFill>
                  <a:srgbClr val="795DA3"/>
                </a:solidFill>
                <a:effectLst/>
                <a:latin typeface="Consolas" charset="0"/>
              </a:rPr>
              <a:t>onThreadStart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() {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    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   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println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"thread start!"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);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   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}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}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Btrace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作用与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限制 </a:t>
            </a:r>
            <a:r>
              <a:rPr kumimoji="1" lang="en-US" altLang="zh-CN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–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（作用）</a:t>
            </a:r>
            <a:endParaRPr kumimoji="1" lang="zh-CN" altLang="en-US" sz="3200" dirty="0">
              <a:solidFill>
                <a:srgbClr val="00B05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8442" y="2665599"/>
            <a:ext cx="6795977" cy="3125601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7200" dirty="0"/>
              <a:t>方法调用</a:t>
            </a:r>
          </a:p>
          <a:p>
            <a:r>
              <a:rPr lang="zh-CN" altLang="en-US" sz="7200" dirty="0" smtClean="0"/>
              <a:t>方法</a:t>
            </a:r>
            <a:r>
              <a:rPr lang="zh-CN" altLang="en-US" sz="7200" dirty="0"/>
              <a:t>返回</a:t>
            </a:r>
          </a:p>
          <a:p>
            <a:r>
              <a:rPr lang="zh-CN" altLang="en-US" sz="7200" dirty="0" smtClean="0"/>
              <a:t>捕捉</a:t>
            </a:r>
            <a:r>
              <a:rPr lang="zh-CN" altLang="en-US" sz="7200" dirty="0"/>
              <a:t>方法异常</a:t>
            </a:r>
          </a:p>
          <a:p>
            <a:r>
              <a:rPr lang="zh-CN" altLang="en-US" sz="7200" dirty="0" smtClean="0"/>
              <a:t>行号</a:t>
            </a:r>
            <a:endParaRPr lang="zh-CN" altLang="en-US" sz="7200" dirty="0"/>
          </a:p>
          <a:p>
            <a:r>
              <a:rPr lang="zh-CN" altLang="en-US" sz="7200" dirty="0" smtClean="0"/>
              <a:t>字段</a:t>
            </a:r>
            <a:r>
              <a:rPr lang="en-US" altLang="zh-CN" sz="7200" dirty="0"/>
              <a:t>get/set</a:t>
            </a:r>
            <a:endParaRPr lang="zh-CN" altLang="en-US" sz="7200" dirty="0"/>
          </a:p>
          <a:p>
            <a:r>
              <a:rPr lang="zh-CN" altLang="en-US" sz="7200" dirty="0" smtClean="0"/>
              <a:t>方法</a:t>
            </a:r>
            <a:r>
              <a:rPr lang="zh-CN" altLang="en-US" sz="7200" dirty="0"/>
              <a:t>调用</a:t>
            </a:r>
            <a:r>
              <a:rPr lang="en-US" altLang="zh-CN" sz="7200" dirty="0"/>
              <a:t>/</a:t>
            </a:r>
            <a:r>
              <a:rPr lang="zh-CN" altLang="en-US" sz="7200" dirty="0"/>
              <a:t>返回（在指定的方法中）</a:t>
            </a:r>
          </a:p>
          <a:p>
            <a:r>
              <a:rPr lang="zh-CN" altLang="en-US" sz="7200" dirty="0" smtClean="0"/>
              <a:t>异常</a:t>
            </a:r>
            <a:r>
              <a:rPr lang="zh-CN" altLang="en-US" sz="7200" dirty="0"/>
              <a:t>抛出前后</a:t>
            </a:r>
          </a:p>
          <a:p>
            <a:r>
              <a:rPr lang="zh-CN" altLang="en-US" sz="7200" dirty="0" smtClean="0"/>
              <a:t>同步</a:t>
            </a:r>
            <a:r>
              <a:rPr lang="zh-CN" altLang="en-US" sz="7200" dirty="0"/>
              <a:t>进入</a:t>
            </a:r>
            <a:r>
              <a:rPr lang="en-US" altLang="zh-CN" sz="7200" dirty="0"/>
              <a:t>/</a:t>
            </a:r>
            <a:r>
              <a:rPr lang="zh-CN" altLang="en-US" sz="7200" dirty="0"/>
              <a:t>退出</a:t>
            </a:r>
          </a:p>
          <a:p>
            <a:r>
              <a:rPr lang="zh-CN" altLang="en-US" sz="7200" dirty="0" smtClean="0"/>
              <a:t>定时器</a:t>
            </a:r>
            <a:endParaRPr lang="zh-CN" altLang="en-US" sz="7200" dirty="0"/>
          </a:p>
          <a:p>
            <a:pPr marL="0" indent="0">
              <a:buNone/>
            </a:pPr>
            <a:endParaRPr lang="zh-CN" altLang="en-US" sz="7200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93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Btrace</a:t>
            </a:r>
            <a:r>
              <a:rPr kumimoji="1" lang="zh-CN" altLang="en-US" sz="3200" dirty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 作用与限制 </a:t>
            </a:r>
            <a:r>
              <a:rPr kumimoji="1" lang="en-US" altLang="zh-CN" sz="3200" dirty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–</a:t>
            </a:r>
            <a:r>
              <a:rPr kumimoji="1" lang="zh-CN" altLang="en-US" sz="3200" dirty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（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限制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）</a:t>
            </a:r>
            <a:endParaRPr kumimoji="1" lang="zh-CN" altLang="en-US" sz="3200" dirty="0"/>
          </a:p>
        </p:txBody>
      </p:sp>
      <p:sp>
        <p:nvSpPr>
          <p:cNvPr id="4" name="内容占位符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dirty="0" err="1"/>
              <a:t>BTrace</a:t>
            </a:r>
            <a:r>
              <a:rPr lang="zh-CN" altLang="en-US" sz="7200" dirty="0"/>
              <a:t>禁止</a:t>
            </a:r>
            <a:r>
              <a:rPr lang="en-US" altLang="zh-CN" sz="7200" dirty="0"/>
              <a:t>new</a:t>
            </a:r>
            <a:r>
              <a:rPr lang="zh-CN" altLang="en-US" sz="7200" dirty="0"/>
              <a:t>类、数组</a:t>
            </a:r>
            <a:r>
              <a:rPr lang="en-US" altLang="zh-CN" sz="7200" dirty="0"/>
              <a:t>,</a:t>
            </a:r>
            <a:r>
              <a:rPr lang="zh-CN" altLang="en-US" sz="7200" dirty="0"/>
              <a:t>、抛异常、捕获异常</a:t>
            </a:r>
          </a:p>
          <a:p>
            <a:r>
              <a:rPr lang="zh-CN" altLang="en-US" sz="7200" dirty="0" smtClean="0"/>
              <a:t>禁止</a:t>
            </a:r>
            <a:r>
              <a:rPr lang="zh-CN" altLang="en-US" sz="7200" dirty="0"/>
              <a:t>调用除</a:t>
            </a:r>
            <a:r>
              <a:rPr lang="en-US" altLang="zh-CN" sz="7200" dirty="0" err="1"/>
              <a:t>com.sun.btrace.BTraceUtil</a:t>
            </a:r>
            <a:r>
              <a:rPr lang="zh-CN" altLang="en-US" sz="7200" dirty="0"/>
              <a:t>类的其他实例方法以及静态方法</a:t>
            </a:r>
          </a:p>
          <a:p>
            <a:r>
              <a:rPr lang="en-US" altLang="zh-CN" sz="7200" dirty="0" smtClean="0"/>
              <a:t>BTrace1.2</a:t>
            </a:r>
            <a:r>
              <a:rPr lang="zh-CN" altLang="en-US" sz="7200" dirty="0"/>
              <a:t>前不能有实例字段和方法，只能有无返回值的静态方法，所有字段也都必须是静态的。</a:t>
            </a:r>
          </a:p>
          <a:p>
            <a:r>
              <a:rPr lang="zh-CN" altLang="en-US" sz="7200" dirty="0" smtClean="0"/>
              <a:t>禁止</a:t>
            </a:r>
            <a:r>
              <a:rPr lang="zh-CN" altLang="en-US" sz="7200" dirty="0"/>
              <a:t>定义外部、内部、匿名</a:t>
            </a:r>
            <a:r>
              <a:rPr lang="en-US" altLang="zh-CN" sz="7200" dirty="0"/>
              <a:t>, </a:t>
            </a:r>
            <a:r>
              <a:rPr lang="zh-CN" altLang="en-US" sz="7200" dirty="0"/>
              <a:t>本地类</a:t>
            </a:r>
          </a:p>
          <a:p>
            <a:r>
              <a:rPr lang="zh-CN" altLang="en-US" sz="7200" dirty="0" smtClean="0"/>
              <a:t>禁止</a:t>
            </a:r>
            <a:r>
              <a:rPr lang="zh-CN" altLang="en-US" sz="7200" dirty="0"/>
              <a:t>有同步块和同步方法</a:t>
            </a:r>
          </a:p>
          <a:p>
            <a:r>
              <a:rPr lang="zh-CN" altLang="en-US" sz="7200" dirty="0" smtClean="0"/>
              <a:t>禁止</a:t>
            </a:r>
            <a:r>
              <a:rPr lang="zh-CN" altLang="en-US" sz="7200" dirty="0"/>
              <a:t>有循环</a:t>
            </a:r>
            <a:r>
              <a:rPr lang="en-US" altLang="zh-CN" sz="7200" dirty="0"/>
              <a:t>(for, while, </a:t>
            </a:r>
            <a:r>
              <a:rPr lang="en-US" altLang="zh-CN" sz="7200" dirty="0" err="1"/>
              <a:t>do..while</a:t>
            </a:r>
            <a:r>
              <a:rPr lang="en-US" altLang="zh-CN" sz="7200" dirty="0"/>
              <a:t>)</a:t>
            </a:r>
            <a:endParaRPr lang="zh-CN" altLang="en-US" sz="7200" dirty="0"/>
          </a:p>
          <a:p>
            <a:r>
              <a:rPr lang="zh-CN" altLang="en-US" sz="7200" dirty="0" smtClean="0"/>
              <a:t>禁止</a:t>
            </a:r>
            <a:r>
              <a:rPr lang="zh-CN" altLang="en-US" sz="7200" dirty="0"/>
              <a:t>实现接口</a:t>
            </a:r>
            <a:r>
              <a:rPr lang="en-US" altLang="zh-CN" sz="7200" dirty="0"/>
              <a:t>, </a:t>
            </a:r>
            <a:r>
              <a:rPr lang="zh-CN" altLang="en-US" sz="7200" dirty="0"/>
              <a:t>不能扩展类，直接超类必须是</a:t>
            </a:r>
            <a:r>
              <a:rPr lang="en-US" altLang="zh-CN" sz="7200" dirty="0" err="1"/>
              <a:t>java.lang.Object</a:t>
            </a:r>
            <a:endParaRPr lang="zh-CN" altLang="en-US" sz="7200" dirty="0"/>
          </a:p>
          <a:p>
            <a:r>
              <a:rPr lang="zh-CN" altLang="en-US" sz="7200" dirty="0" smtClean="0"/>
              <a:t>禁止</a:t>
            </a:r>
            <a:r>
              <a:rPr lang="zh-CN" altLang="en-US" sz="7200" dirty="0"/>
              <a:t>使用</a:t>
            </a:r>
            <a:r>
              <a:rPr lang="en-US" altLang="zh-CN" sz="7200" dirty="0"/>
              <a:t>assert</a:t>
            </a:r>
            <a:r>
              <a:rPr lang="zh-CN" altLang="en-US" sz="7200" dirty="0"/>
              <a:t>语句</a:t>
            </a:r>
            <a:r>
              <a:rPr lang="en-US" altLang="zh-CN" sz="7200" dirty="0"/>
              <a:t>, </a:t>
            </a:r>
            <a:r>
              <a:rPr lang="zh-CN" altLang="en-US" sz="7200" dirty="0"/>
              <a:t>不能使用</a:t>
            </a:r>
            <a:r>
              <a:rPr lang="en-US" altLang="zh-CN" sz="7200" dirty="0"/>
              <a:t>class</a:t>
            </a:r>
            <a:r>
              <a:rPr lang="zh-CN" altLang="en-US" sz="7200" dirty="0"/>
              <a:t>字面值</a:t>
            </a:r>
          </a:p>
          <a:p>
            <a:r>
              <a:rPr lang="zh-CN" altLang="en-US" sz="7200" dirty="0" smtClean="0"/>
              <a:t>禁止</a:t>
            </a:r>
            <a:r>
              <a:rPr lang="zh-CN" altLang="en-US" sz="7200" dirty="0"/>
              <a:t>使用</a:t>
            </a:r>
            <a:r>
              <a:rPr lang="en-US" altLang="zh-CN" sz="7200" dirty="0"/>
              <a:t>class</a:t>
            </a:r>
            <a:r>
              <a:rPr lang="zh-CN" altLang="en-US" sz="7200" dirty="0"/>
              <a:t>字节码</a:t>
            </a:r>
          </a:p>
          <a:p>
            <a:pPr marL="0" indent="0">
              <a:buFont typeface="Arial"/>
              <a:buNone/>
            </a:pPr>
            <a:endParaRPr lang="zh-CN" altLang="en-US" sz="7200" dirty="0"/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其他命令项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</a:t>
            </a:r>
            <a:r>
              <a:rPr kumimoji="1" lang="en-US" altLang="zh-CN" dirty="0" err="1" smtClean="0"/>
              <a:t>classpath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r>
              <a:rPr kumimoji="1" lang="zh-CN" altLang="en-US" dirty="0" smtClean="0"/>
              <a:t>结果输出到文件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r>
              <a:rPr kumimoji="1" lang="zh-CN" altLang="en-US" dirty="0" smtClean="0"/>
              <a:t>预编译脚本</a:t>
            </a:r>
          </a:p>
          <a:p>
            <a:endParaRPr kumimoji="1" lang="zh-CN" altLang="en-US" dirty="0"/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7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定义</a:t>
            </a:r>
            <a:r>
              <a:rPr kumimoji="1" lang="en-US" altLang="zh-CN" dirty="0" err="1" smtClean="0">
                <a:solidFill>
                  <a:srgbClr val="00B050"/>
                </a:solidFill>
              </a:rPr>
              <a:t>classpath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如果在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HelloWorld.java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里使用了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JDK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外的其他类，比如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Netty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的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:</a:t>
            </a:r>
          </a:p>
          <a:p>
            <a:pPr fontAlgn="base"/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./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btrace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 -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cp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 .:netty-all-4.0.41.Final.jar $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pid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 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HelloWorld.java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但上面定义的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classpath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只在编译脚本时使用，而脚本里需要显式使用非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JDK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类的机会其实很少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(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后面真正用到的时候会提起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)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。</a:t>
            </a:r>
            <a:b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</a:b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而在运行时，因为已经绑到目标应用的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JVM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里，用的是目标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JVM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的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classpath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70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结果输出到文件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./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btrace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 -o log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 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$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pid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 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HelloWorld.java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这是个很坑人的参数。首先，这个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mylog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会生成在应用的启动目录，而不是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btrace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的启动目录。其次，执行过一次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-o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之后，再执行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btrace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不加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-o 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也不会再输出回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console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，直到应用重启为止。</a:t>
            </a:r>
          </a:p>
          <a:p>
            <a:pPr fontAlgn="base"/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所以有时也直接用转向了事：</a:t>
            </a:r>
            <a:b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</a:b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./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btrace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 $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pid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 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HelloWorld.java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 &gt; log</a:t>
            </a:r>
          </a:p>
          <a:p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46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预编译脚本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虽然</a:t>
            </a:r>
            <a:r>
              <a:rPr lang="en-US" altLang="zh-CN" dirty="0" err="1"/>
              <a:t>btrace</a:t>
            </a:r>
            <a:r>
              <a:rPr lang="zh-CN" altLang="en-US" dirty="0"/>
              <a:t>可以实时编译</a:t>
            </a:r>
            <a:r>
              <a:rPr lang="en-US" altLang="zh-CN" dirty="0"/>
              <a:t>Java</a:t>
            </a:r>
            <a:r>
              <a:rPr lang="zh-CN" altLang="en-US" dirty="0"/>
              <a:t>源文件，但如果你的脚本是要给运维同学执行的，线上运行时才发现写错了就尴尬了。此时可以用</a:t>
            </a:r>
            <a:r>
              <a:rPr lang="en-US" altLang="zh-CN" dirty="0" err="1"/>
              <a:t>btracec</a:t>
            </a:r>
            <a:r>
              <a:rPr lang="zh-CN" altLang="en-US" dirty="0"/>
              <a:t>命令预编译一下：</a:t>
            </a:r>
          </a:p>
          <a:p>
            <a:pPr fontAlgn="base"/>
            <a:r>
              <a:rPr lang="en-US" altLang="zh-CN" dirty="0"/>
              <a:t>./</a:t>
            </a:r>
            <a:r>
              <a:rPr lang="en-US" altLang="zh-CN" dirty="0" err="1"/>
              <a:t>btracec</a:t>
            </a:r>
            <a:r>
              <a:rPr lang="en-US" altLang="zh-CN" dirty="0"/>
              <a:t> </a:t>
            </a:r>
            <a:r>
              <a:rPr lang="en-US" altLang="zh-CN" dirty="0" err="1"/>
              <a:t>HelloWorld.java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30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详细讲解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定位方法</a:t>
            </a:r>
          </a:p>
          <a:p>
            <a:r>
              <a:rPr kumimoji="1" lang="zh-CN" altLang="en-US" dirty="0" smtClean="0"/>
              <a:t>拦截时机</a:t>
            </a:r>
          </a:p>
          <a:p>
            <a:r>
              <a:rPr kumimoji="1" lang="zh-CN" altLang="en-US" dirty="0" smtClean="0"/>
              <a:t>打印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，参数与返回值</a:t>
            </a:r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38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rgbClr val="00B050"/>
                </a:solidFill>
              </a:rPr>
              <a:t>定位方法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prstClr val="black"/>
                </a:solidFill>
              </a:rPr>
              <a:t>精确定位</a:t>
            </a:r>
          </a:p>
          <a:p>
            <a:pPr lvl="0"/>
            <a:r>
              <a:rPr kumimoji="1" lang="zh-CN" altLang="en-US" dirty="0">
                <a:solidFill>
                  <a:prstClr val="black"/>
                </a:solidFill>
              </a:rPr>
              <a:t>正则表达式定位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按接口，父类，</a:t>
            </a:r>
            <a:r>
              <a:rPr lang="en-US" altLang="zh-CN" dirty="0">
                <a:solidFill>
                  <a:prstClr val="black"/>
                </a:solidFill>
              </a:rPr>
              <a:t>Annotation</a:t>
            </a:r>
            <a:r>
              <a:rPr lang="zh-CN" altLang="en-US" dirty="0">
                <a:solidFill>
                  <a:prstClr val="black"/>
                </a:solidFill>
              </a:rPr>
              <a:t>定位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其他</a:t>
            </a:r>
          </a:p>
          <a:p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1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</a:t>
            </a:r>
            <a:r>
              <a:rPr lang="en-US" altLang="zh-CN" dirty="0" err="1"/>
              <a:t>HelloWorld</a:t>
            </a:r>
            <a:r>
              <a:rPr lang="zh-CN" altLang="en-US" dirty="0"/>
              <a:t>的例子，精确定义要监控的类与方法。</a:t>
            </a:r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90600" y="1803493"/>
            <a:ext cx="10515600" cy="1094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mtClean="0">
                <a:solidFill>
                  <a:srgbClr val="00B050"/>
                </a:solidFill>
              </a:rPr>
              <a:t>精确定位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19" y="2307265"/>
            <a:ext cx="4252729" cy="3061965"/>
          </a:xfrm>
          <a:prstGeom prst="rect">
            <a:avLst/>
          </a:prstGeom>
        </p:spPr>
      </p:pic>
      <p:sp>
        <p:nvSpPr>
          <p:cNvPr id="13" name="云形标注 12"/>
          <p:cNvSpPr/>
          <p:nvPr/>
        </p:nvSpPr>
        <p:spPr>
          <a:xfrm>
            <a:off x="1244299" y="1625009"/>
            <a:ext cx="3817090" cy="1669312"/>
          </a:xfrm>
          <a:prstGeom prst="cloudCallout">
            <a:avLst>
              <a:gd name="adj1" fmla="val 39892"/>
              <a:gd name="adj2" fmla="val 599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 rot="21246969">
            <a:off x="7523736" y="1980738"/>
            <a:ext cx="2048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学习这门课程能干什么？</a:t>
            </a:r>
          </a:p>
          <a:p>
            <a:endParaRPr kumimoji="1" lang="zh-CN" altLang="en-US" dirty="0"/>
          </a:p>
        </p:txBody>
      </p:sp>
      <p:sp>
        <p:nvSpPr>
          <p:cNvPr id="15" name="云形标注 14"/>
          <p:cNvSpPr/>
          <p:nvPr/>
        </p:nvSpPr>
        <p:spPr>
          <a:xfrm>
            <a:off x="6658672" y="1625009"/>
            <a:ext cx="3817090" cy="1669312"/>
          </a:xfrm>
          <a:prstGeom prst="cloudCallout">
            <a:avLst>
              <a:gd name="adj1" fmla="val -39217"/>
              <a:gd name="adj2" fmla="val 548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 rot="154279">
            <a:off x="2112397" y="2042294"/>
            <a:ext cx="2080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我们为什么要学习这门课程？</a:t>
            </a:r>
          </a:p>
          <a:p>
            <a:endParaRPr kumimoji="1" lang="zh-CN" altLang="en-US" dirty="0"/>
          </a:p>
        </p:txBody>
      </p:sp>
      <p:sp>
        <p:nvSpPr>
          <p:cNvPr id="17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5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98960"/>
            <a:ext cx="10515600" cy="87807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正则表达式定位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32414"/>
            <a:ext cx="10515600" cy="3151785"/>
          </a:xfrm>
        </p:spPr>
        <p:txBody>
          <a:bodyPr>
            <a:normAutofit/>
          </a:bodyPr>
          <a:lstStyle/>
          <a:p>
            <a:pPr fontAlgn="base"/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可以用表达式，批量定义需要监控的类与方法。正则表达式需要写在两个 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"/" 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中间。</a:t>
            </a:r>
          </a:p>
          <a:p>
            <a:pPr fontAlgn="base"/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下例监控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javax.swing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下的所有类的所有方法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....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可能会非常慢，建议范围还是窄些。</a:t>
            </a:r>
          </a:p>
          <a:p>
            <a:pPr fontAlgn="base"/>
            <a:endParaRPr lang="zh-CN" altLang="en-US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21976" y="3442150"/>
            <a:ext cx="10148048" cy="15957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"/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javax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\\.swing\\..*/"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Consolas" charset="0"/>
              </a:rPr>
              <a:t>, 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"/.*/")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public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static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void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err="1" smtClean="0">
                <a:solidFill>
                  <a:srgbClr val="795DA3"/>
                </a:solidFill>
                <a:effectLst/>
                <a:latin typeface="Consolas" charset="0"/>
              </a:rPr>
              <a:t>swingMethods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(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ProbeClassName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 String </a:t>
            </a:r>
            <a:r>
              <a:rPr lang="en-US" altLang="zh-CN" b="0" i="0" dirty="0" err="1" smtClean="0">
                <a:solidFill>
                  <a:srgbClr val="ED6A43"/>
                </a:solidFill>
                <a:effectLst/>
                <a:latin typeface="Consolas" charset="0"/>
              </a:rPr>
              <a:t>probeClass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,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ProbeMethodName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String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ED6A43"/>
                </a:solidFill>
                <a:effectLst/>
                <a:latin typeface="Consolas" charset="0"/>
              </a:rPr>
              <a:t>probeMethod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) {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   print("entered "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+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probeClass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+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 "." 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+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probeMethod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);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}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</p:txBody>
      </p:sp>
      <p:sp>
        <p:nvSpPr>
          <p:cNvPr id="6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21976" y="5076414"/>
            <a:ext cx="910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通过在拦截函数的定义里注入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ProbeClassName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String </a:t>
            </a:r>
            <a:r>
              <a:rPr lang="en-US" altLang="zh-CN" b="0" i="0" dirty="0" err="1" smtClean="0">
                <a:solidFill>
                  <a:srgbClr val="ED6A43"/>
                </a:solidFill>
                <a:effectLst/>
                <a:latin typeface="Consolas" charset="0"/>
              </a:rPr>
              <a:t>probeClass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, 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ProbeMethodName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String </a:t>
            </a:r>
            <a:r>
              <a:rPr lang="en-US" altLang="zh-CN" b="0" i="0" dirty="0" err="1" smtClean="0">
                <a:solidFill>
                  <a:srgbClr val="ED6A43"/>
                </a:solidFill>
                <a:effectLst/>
                <a:latin typeface="Consolas" charset="0"/>
              </a:rPr>
              <a:t>probeMethod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参数，告诉脚本实际匹配到的类和方法名。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1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97338"/>
            <a:ext cx="10515600" cy="1094909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按接口，父类，</a:t>
            </a:r>
            <a:r>
              <a:rPr lang="en-US" altLang="zh-CN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Annotation</a:t>
            </a:r>
            <a:r>
              <a:rPr lang="zh-CN" altLang="en-US" dirty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定位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zh-CN" altLang="en-US" dirty="0">
                <a:latin typeface="Menlo" charset="0"/>
                <a:ea typeface="Menlo" charset="0"/>
                <a:cs typeface="Menlo" charset="0"/>
              </a:rPr>
            </a:b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40642"/>
            <a:ext cx="10515600" cy="2412676"/>
          </a:xfrm>
        </p:spPr>
        <p:txBody>
          <a:bodyPr>
            <a:noAutofit/>
          </a:bodyPr>
          <a:lstStyle/>
          <a:p>
            <a:pPr fontAlgn="base"/>
            <a: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比如我想匹配所有的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Filter</a:t>
            </a:r>
            <a: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类，在接口或基类的名称前面，加个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+ </a:t>
            </a:r>
            <a: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就行</a:t>
            </a:r>
            <a:b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</a:br>
            <a: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/>
            </a:r>
            <a:b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</a:b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altLang="zh-CN" sz="24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OnMethod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sz="24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clazz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=“+</a:t>
            </a:r>
            <a:r>
              <a:rPr lang="en-US" altLang="zh-CN" sz="2400" dirty="0" smtClean="0">
                <a:effectLst/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 smtClean="0">
                <a:effectLst/>
                <a:latin typeface="Menlo" charset="0"/>
                <a:ea typeface="Menlo" charset="0"/>
                <a:cs typeface="Menlo" charset="0"/>
              </a:rPr>
              <a:t>javax</a:t>
            </a:r>
            <a:r>
              <a:rPr lang="en-US" altLang="zh-CN" sz="2400" dirty="0" err="1" smtClean="0">
                <a:latin typeface="Menlo" charset="0"/>
                <a:ea typeface="Menlo" charset="0"/>
                <a:cs typeface="Menlo" charset="0"/>
              </a:rPr>
              <a:t>.servlet.</a:t>
            </a:r>
            <a:r>
              <a:rPr lang="en-US" altLang="zh-CN" sz="24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Filter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”, method=“</a:t>
            </a:r>
            <a:r>
              <a:rPr lang="en-US" altLang="zh-CN" sz="24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doFilter</a:t>
            </a:r>
            <a:r>
              <a:rPr lang="en-US" altLang="zh-CN" sz="2400" dirty="0" smtClean="0">
                <a:solidFill>
                  <a:srgbClr val="444444"/>
                </a:solidFill>
                <a:latin typeface="Menlo" charset="0"/>
                <a:ea typeface="Menlo" charset="0"/>
                <a:cs typeface="Menlo" charset="0"/>
              </a:rPr>
              <a:t>”)</a:t>
            </a:r>
            <a: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/>
            </a:r>
            <a:b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</a:br>
            <a:endParaRPr lang="en-US" altLang="zh-CN" sz="2400" b="0" i="0" dirty="0" smtClean="0">
              <a:solidFill>
                <a:srgbClr val="444444"/>
              </a:solidFill>
              <a:effectLst/>
              <a:latin typeface="Menlo" charset="0"/>
              <a:ea typeface="Menlo" charset="0"/>
              <a:cs typeface="Menlo" charset="0"/>
            </a:endParaRPr>
          </a:p>
          <a:p>
            <a:pPr fontAlgn="base"/>
            <a: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也可以按类或方法上的</a:t>
            </a:r>
            <a:r>
              <a:rPr lang="en-US" altLang="zh-CN" sz="24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annotaiton</a:t>
            </a:r>
            <a: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匹配，前面加上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@</a:t>
            </a:r>
            <a: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就行</a:t>
            </a:r>
            <a:br>
              <a:rPr lang="zh-CN" altLang="en-US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</a:b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altLang="zh-CN" sz="24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OnMethod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sz="24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clazz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=“@</a:t>
            </a:r>
            <a:r>
              <a:rPr lang="en-US" altLang="zh-CN" sz="24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javax.jws.WebService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”</a:t>
            </a:r>
            <a:endParaRPr lang="zh-CN" altLang="en-US" sz="2400" b="0" i="0" dirty="0" smtClean="0">
              <a:solidFill>
                <a:srgbClr val="444444"/>
              </a:solidFill>
              <a:effectLst/>
              <a:latin typeface="Menlo" charset="0"/>
              <a:ea typeface="Menlo" charset="0"/>
              <a:cs typeface="Menlo" charset="0"/>
            </a:endParaRPr>
          </a:p>
          <a:p>
            <a:pPr marL="0" indent="0" fontAlgn="base">
              <a:buNone/>
            </a:pPr>
            <a:r>
              <a:rPr lang="zh-CN" altLang="en-US" sz="2400" dirty="0">
                <a:solidFill>
                  <a:srgbClr val="444444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,method="@</a:t>
            </a:r>
            <a:r>
              <a:rPr lang="en-US" altLang="zh-CN" sz="24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javax.jws.WebMethod</a:t>
            </a:r>
            <a:r>
              <a:rPr lang="en-US" altLang="zh-CN" sz="24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")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STHeiti Light" charset="-122"/>
                <a:ea typeface="STHeiti Light" charset="-122"/>
                <a:cs typeface="STHeiti Light" charset="-122"/>
              </a:rPr>
              <a:t/>
            </a:r>
            <a:br>
              <a:rPr lang="en-US" altLang="zh-CN" sz="2000" dirty="0" smtClean="0">
                <a:latin typeface="STHeiti Light" charset="-122"/>
                <a:ea typeface="STHeiti Light" charset="-122"/>
                <a:cs typeface="STHeiti Light" charset="-122"/>
              </a:rPr>
            </a:br>
            <a:endParaRPr kumimoji="1" lang="zh-CN" altLang="en-US" sz="20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3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其他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65599"/>
            <a:ext cx="10515600" cy="264575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1. 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构造函数的名字是 </a:t>
            </a:r>
            <a:r>
              <a:rPr lang="en-US" altLang="zh-CN" sz="2000" b="1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000" b="1" dirty="0" err="1">
                <a:latin typeface="Menlo" charset="0"/>
                <a:ea typeface="Menlo" charset="0"/>
                <a:cs typeface="Menlo" charset="0"/>
              </a:rPr>
              <a:t>init</a:t>
            </a:r>
            <a:r>
              <a:rPr lang="en-US" altLang="zh-CN" sz="2000" b="1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zh-CN" alt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OnMethod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clazz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=“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java.net.ServerSocket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”,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method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=“&lt;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init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&gt;”)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</a:b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marL="0" indent="0" fontAlgn="base">
              <a:buNone/>
            </a:pP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2. 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静态内部类的写法，是在类与内部类之间加上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"$"</a:t>
            </a:r>
          </a:p>
          <a:p>
            <a:pPr marL="0" indent="0" fontAlgn="base">
              <a:buNone/>
            </a:pP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OnMethod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clazz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=“</a:t>
            </a:r>
            <a:r>
              <a:rPr lang="en-US" altLang="zh-CN" sz="2000" dirty="0" err="1" smtClean="0">
                <a:latin typeface="Menlo" charset="0"/>
                <a:ea typeface="Menlo" charset="0"/>
                <a:cs typeface="Menlo" charset="0"/>
              </a:rPr>
              <a:t>com.vip.MyServer$MyInnerClass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”,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method</a:t>
            </a:r>
            <a:r>
              <a:rPr lang="en-US" altLang="zh-CN" sz="2000" dirty="0" smtClean="0">
                <a:latin typeface="Menlo" charset="0"/>
                <a:ea typeface="Menlo" charset="0"/>
                <a:cs typeface="Menlo" charset="0"/>
              </a:rPr>
              <a:t>=“hello”)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</a:b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marL="0" indent="0" fontAlgn="base">
              <a:buNone/>
            </a:pP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3. 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如果有多个同名的函数，想区分开来，可以在拦截函数上定义不同的参数</a:t>
            </a:r>
            <a:r>
              <a:rPr lang="zh-CN" altLang="en-US" sz="2000" dirty="0" smtClean="0">
                <a:latin typeface="Menlo" charset="0"/>
                <a:ea typeface="Menlo" charset="0"/>
                <a:cs typeface="Menlo" charset="0"/>
              </a:rPr>
              <a:t>列表。</a:t>
            </a:r>
            <a:endParaRPr lang="zh-CN" altLang="en-US" sz="20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kumimoji="1" lang="zh-CN" altLang="en-US" sz="2000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82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70691"/>
            <a:ext cx="9399494" cy="867802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Kind.Entry</a:t>
            </a:r>
            <a:r>
              <a:rPr kumimoji="1" lang="zh-CN" altLang="en-US" dirty="0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zh-CN" altLang="en-US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与</a:t>
            </a:r>
            <a:r>
              <a:rPr kumimoji="1" lang="zh-CN" altLang="en-US" dirty="0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Kind.Return</a:t>
            </a:r>
            <a:endParaRPr kumimoji="1" lang="zh-CN" altLang="en-US" dirty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7368" y="2700807"/>
            <a:ext cx="5504330" cy="199963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OnMethod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( 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clazz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=“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java.net.ServerSocket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Menlo" charset="0"/>
                <a:ea typeface="Menlo" charset="0"/>
                <a:cs typeface="Menlo" charset="0"/>
              </a:rPr>
              <a:t>”, method=“bind” )</a:t>
            </a:r>
            <a:endParaRPr lang="zh-CN" altLang="en-US" sz="2000" b="0" i="0" dirty="0" smtClean="0">
              <a:solidFill>
                <a:srgbClr val="444444"/>
              </a:solidFill>
              <a:effectLst/>
              <a:latin typeface="Menlo" charset="0"/>
              <a:ea typeface="Menlo" charset="0"/>
              <a:cs typeface="Menlo" charset="0"/>
            </a:endParaRPr>
          </a:p>
          <a:p>
            <a:pPr marL="0" indent="0" fontAlgn="base">
              <a:buNone/>
            </a:pP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/>
            </a:r>
            <a:br>
              <a:rPr lang="en-US" altLang="zh-CN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</a:b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不写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Location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，默认就是刚进入函数的时候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(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Kind.ENTRY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)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微软雅黑" charset="0"/>
              </a:rPr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  <p:sp>
        <p:nvSpPr>
          <p:cNvPr id="5" name="圆角矩形 4"/>
          <p:cNvSpPr/>
          <p:nvPr/>
        </p:nvSpPr>
        <p:spPr>
          <a:xfrm>
            <a:off x="849406" y="2700807"/>
            <a:ext cx="5577962" cy="1871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java.net.ServerSocket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getLocalPort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location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@Location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Kind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.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RETURN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))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public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static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void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onGetPort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@Return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int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port,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@Duration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long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duration)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49406" y="4834315"/>
            <a:ext cx="10098741" cy="885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zh-CN" altLang="en-US" sz="8000" dirty="0">
                <a:solidFill>
                  <a:srgbClr val="444444"/>
                </a:solidFill>
                <a:latin typeface="微软雅黑" charset="0"/>
              </a:rPr>
              <a:t>但如果你想获得函数的返回结果或执行时间，则必须把切入点定在返回</a:t>
            </a:r>
            <a:r>
              <a:rPr lang="en-US" altLang="zh-CN" sz="8000" dirty="0">
                <a:solidFill>
                  <a:srgbClr val="444444"/>
                </a:solidFill>
                <a:latin typeface="微软雅黑" charset="0"/>
              </a:rPr>
              <a:t>(</a:t>
            </a:r>
            <a:r>
              <a:rPr lang="en-US" altLang="zh-CN" sz="8000" dirty="0" err="1">
                <a:solidFill>
                  <a:srgbClr val="444444"/>
                </a:solidFill>
                <a:latin typeface="微软雅黑" charset="0"/>
              </a:rPr>
              <a:t>Kind.RETURN</a:t>
            </a:r>
            <a:r>
              <a:rPr lang="en-US" altLang="zh-CN" sz="8000" dirty="0">
                <a:solidFill>
                  <a:srgbClr val="444444"/>
                </a:solidFill>
                <a:latin typeface="微软雅黑" charset="0"/>
              </a:rPr>
              <a:t>)</a:t>
            </a:r>
            <a:r>
              <a:rPr lang="zh-CN" altLang="en-US" sz="8000" dirty="0">
                <a:solidFill>
                  <a:srgbClr val="444444"/>
                </a:solidFill>
                <a:latin typeface="微软雅黑" charset="0"/>
              </a:rPr>
              <a:t>时。</a:t>
            </a:r>
          </a:p>
          <a:p>
            <a:pPr marL="0" lvl="0" indent="0" fontAlgn="base">
              <a:buNone/>
            </a:pPr>
            <a:r>
              <a:rPr lang="en-US" altLang="zh-CN" sz="8000" dirty="0" smtClean="0">
                <a:solidFill>
                  <a:srgbClr val="444444"/>
                </a:solidFill>
                <a:latin typeface="微软雅黑" charset="0"/>
              </a:rPr>
              <a:t>duration</a:t>
            </a:r>
            <a:r>
              <a:rPr lang="zh-CN" altLang="en-US" sz="8000" dirty="0">
                <a:solidFill>
                  <a:srgbClr val="444444"/>
                </a:solidFill>
                <a:latin typeface="微软雅黑" charset="0"/>
              </a:rPr>
              <a:t>的单位是纳秒，要除以 </a:t>
            </a:r>
            <a:r>
              <a:rPr lang="en-US" altLang="zh-CN" sz="8000" dirty="0">
                <a:solidFill>
                  <a:srgbClr val="444444"/>
                </a:solidFill>
                <a:latin typeface="微软雅黑" charset="0"/>
              </a:rPr>
              <a:t>1,000,000 </a:t>
            </a:r>
            <a:r>
              <a:rPr lang="zh-CN" altLang="en-US" sz="8000" dirty="0">
                <a:solidFill>
                  <a:srgbClr val="444444"/>
                </a:solidFill>
                <a:latin typeface="微软雅黑" charset="0"/>
              </a:rPr>
              <a:t>才是毫秒。</a:t>
            </a:r>
            <a:r>
              <a:rPr lang="zh-CN" altLang="en-US" sz="4200" dirty="0">
                <a:solidFill>
                  <a:srgbClr val="444444"/>
                </a:solidFill>
                <a:latin typeface="微软雅黑" charset="0"/>
              </a:rPr>
              <a:t/>
            </a:r>
            <a:br>
              <a:rPr lang="zh-CN" altLang="en-US" sz="4200" dirty="0">
                <a:solidFill>
                  <a:srgbClr val="444444"/>
                </a:solidFill>
                <a:latin typeface="微软雅黑" charset="0"/>
              </a:rPr>
            </a:br>
            <a:r>
              <a:rPr lang="zh-CN" altLang="en-US" sz="4200" dirty="0">
                <a:solidFill>
                  <a:srgbClr val="444444"/>
                </a:solidFill>
                <a:latin typeface="微软雅黑" charset="0"/>
              </a:rPr>
              <a:t> </a:t>
            </a:r>
          </a:p>
          <a:p>
            <a:pPr marL="0" indent="0" fontAlgn="base">
              <a:buFont typeface="Arial"/>
              <a:buNone/>
            </a:pPr>
            <a:r>
              <a:rPr lang="zh-CN" altLang="en-US" dirty="0" smtClean="0">
                <a:solidFill>
                  <a:srgbClr val="444444"/>
                </a:solidFill>
                <a:latin typeface="微软雅黑" charset="0"/>
              </a:rPr>
              <a:t/>
            </a:r>
            <a:br>
              <a:rPr lang="zh-CN" altLang="en-US" dirty="0" smtClean="0">
                <a:solidFill>
                  <a:srgbClr val="444444"/>
                </a:solidFill>
                <a:latin typeface="微软雅黑" charset="0"/>
              </a:rPr>
            </a:br>
            <a:endParaRPr lang="zh-CN" altLang="en-US" dirty="0" smtClean="0">
              <a:solidFill>
                <a:srgbClr val="444444"/>
              </a:solidFill>
              <a:latin typeface="微软雅黑" charset="0"/>
            </a:endParaRPr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5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 dirty="0" err="1">
                <a:solidFill>
                  <a:srgbClr val="00B050"/>
                </a:solidFill>
              </a:rPr>
              <a:t>Kind.Error</a:t>
            </a:r>
            <a:r>
              <a:rPr lang="de-DE" altLang="zh-CN" dirty="0">
                <a:solidFill>
                  <a:srgbClr val="00B050"/>
                </a:solidFill>
              </a:rPr>
              <a:t>, </a:t>
            </a:r>
            <a:r>
              <a:rPr lang="de-DE" altLang="zh-CN" dirty="0" err="1">
                <a:solidFill>
                  <a:srgbClr val="00B050"/>
                </a:solidFill>
              </a:rPr>
              <a:t>Kind.Throw</a:t>
            </a:r>
            <a:r>
              <a:rPr lang="zh-CN" altLang="de-DE" dirty="0">
                <a:solidFill>
                  <a:srgbClr val="00B050"/>
                </a:solidFill>
              </a:rPr>
              <a:t>和 </a:t>
            </a:r>
            <a:r>
              <a:rPr lang="de-DE" altLang="zh-CN" dirty="0" err="1">
                <a:solidFill>
                  <a:srgbClr val="00B050"/>
                </a:solidFill>
              </a:rPr>
              <a:t>Kind.Catch</a:t>
            </a:r>
            <a:r>
              <a:rPr lang="de-DE" altLang="zh-CN" dirty="0"/>
              <a:t/>
            </a:r>
            <a:br>
              <a:rPr lang="de-DE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65599"/>
            <a:ext cx="10515600" cy="2853858"/>
          </a:xfrm>
        </p:spPr>
        <p:txBody>
          <a:bodyPr/>
          <a:lstStyle/>
          <a:p>
            <a:pPr fontAlgn="base"/>
            <a:r>
              <a:rPr lang="zh-CN" altLang="en-US" dirty="0"/>
              <a:t>异常抛出</a:t>
            </a:r>
            <a:r>
              <a:rPr lang="en-US" altLang="zh-CN" dirty="0"/>
              <a:t>(Throw)</a:t>
            </a:r>
            <a:r>
              <a:rPr lang="zh-CN" altLang="en-US" dirty="0"/>
              <a:t>，异常被捕获</a:t>
            </a:r>
            <a:r>
              <a:rPr lang="en-US" altLang="zh-CN" dirty="0"/>
              <a:t>(Catch)</a:t>
            </a:r>
            <a:r>
              <a:rPr lang="zh-CN" altLang="en-US" dirty="0"/>
              <a:t>，异常没被捕获被抛出函数之外</a:t>
            </a:r>
            <a:r>
              <a:rPr lang="en-US" altLang="zh-CN" dirty="0"/>
              <a:t>(Error)</a:t>
            </a:r>
            <a:r>
              <a:rPr lang="zh-CN" altLang="en-US" dirty="0"/>
              <a:t>，主要用于对某些异常情况的跟踪。</a:t>
            </a:r>
          </a:p>
          <a:p>
            <a:pPr fontAlgn="base"/>
            <a:r>
              <a:rPr lang="zh-CN" altLang="en-US" dirty="0"/>
              <a:t>在拦截函数的参数定义里注入一个</a:t>
            </a:r>
            <a:r>
              <a:rPr lang="en-US" altLang="zh-CN" dirty="0" err="1"/>
              <a:t>Throwable</a:t>
            </a:r>
            <a:r>
              <a:rPr lang="zh-CN" altLang="en-US" dirty="0"/>
              <a:t>的参数，代表异常。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65414" y="4092528"/>
            <a:ext cx="8964706" cy="1426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sk-SK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java.net.ServerSocket</a:t>
            </a:r>
            <a:r>
              <a:rPr lang="sk-SK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sk-SK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bind</a:t>
            </a:r>
            <a:r>
              <a:rPr lang="sk-SK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location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Location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sk-SK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Kind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.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ERROR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))</a:t>
            </a:r>
            <a:endParaRPr lang="sk-SK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public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static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void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onBind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sk-SK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Throwable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exception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Duration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long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duration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</a:t>
            </a:r>
            <a:endParaRPr lang="sk-SK" altLang="zh-CN" b="0" i="0" dirty="0">
              <a:solidFill>
                <a:srgbClr val="444444"/>
              </a:solidFill>
              <a:effectLst/>
              <a:latin typeface="微软雅黑" charset="0"/>
            </a:endParaRPr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04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altLang="zh-CN" dirty="0" err="1">
                <a:solidFill>
                  <a:srgbClr val="00B050"/>
                </a:solidFill>
              </a:rPr>
              <a:t>Kind.Call</a:t>
            </a:r>
            <a:r>
              <a:rPr lang="zh-CN" altLang="nb-NO" dirty="0">
                <a:solidFill>
                  <a:srgbClr val="00B050"/>
                </a:solidFill>
              </a:rPr>
              <a:t>与</a:t>
            </a:r>
            <a:r>
              <a:rPr lang="nb-NO" altLang="zh-CN" dirty="0" err="1" smtClean="0">
                <a:solidFill>
                  <a:srgbClr val="00B050"/>
                </a:solidFill>
              </a:rPr>
              <a:t>Kind.Line</a:t>
            </a:r>
            <a:r>
              <a:rPr lang="zh-CN" altLang="en-US" dirty="0" smtClean="0">
                <a:solidFill>
                  <a:srgbClr val="00B050"/>
                </a:solidFill>
              </a:rPr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一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nb-NO" altLang="zh-CN" dirty="0"/>
              <a:t/>
            </a:r>
            <a:br>
              <a:rPr lang="nb-NO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65599"/>
            <a:ext cx="10515600" cy="3154407"/>
          </a:xfrm>
        </p:spPr>
        <p:txBody>
          <a:bodyPr/>
          <a:lstStyle/>
          <a:p>
            <a:pPr fontAlgn="base"/>
            <a:r>
              <a:rPr lang="zh-CN" altLang="en-US" dirty="0"/>
              <a:t>监控</a:t>
            </a:r>
            <a:r>
              <a:rPr lang="en-US" altLang="zh-CN" dirty="0"/>
              <a:t>bind()</a:t>
            </a:r>
            <a:r>
              <a:rPr lang="zh-CN" altLang="en-US" dirty="0"/>
              <a:t>函数里调用的所有其他函数：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3496606"/>
            <a:ext cx="8771964" cy="1792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java.net.ServerSocket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"bind"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location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@Location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value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Kind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.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CALL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"/.*/"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"/.*/"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where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Where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.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AFTER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))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public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static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void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795DA3"/>
                </a:solidFill>
                <a:effectLst/>
                <a:latin typeface="Consolas" charset="0"/>
              </a:rPr>
              <a:t>onBind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@Self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Object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ED6A43"/>
                </a:solidFill>
                <a:effectLst/>
                <a:latin typeface="Consolas" charset="0"/>
              </a:rPr>
              <a:t>self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TargetInstance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Object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ED6A43"/>
                </a:solidFill>
                <a:effectLst/>
                <a:latin typeface="Consolas" charset="0"/>
              </a:rPr>
              <a:t>instance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TargetMethodOrField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String</a:t>
            </a:r>
            <a:r>
              <a:rPr lang="en-US" altLang="zh-CN" b="0" i="0" dirty="0" err="1" smtClean="0">
                <a:solidFill>
                  <a:srgbClr val="ED6A43"/>
                </a:solidFill>
                <a:effectLst/>
                <a:latin typeface="Consolas" charset="0"/>
              </a:rPr>
              <a:t>method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@Duration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long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ED6A43"/>
                </a:solidFill>
                <a:effectLst/>
                <a:latin typeface="Consolas" charset="0"/>
              </a:rPr>
              <a:t>duration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</a:t>
            </a:r>
            <a:endParaRPr lang="en-US" altLang="zh-CN" b="0" i="0" dirty="0">
              <a:solidFill>
                <a:srgbClr val="444444"/>
              </a:solidFill>
              <a:effectLst/>
              <a:latin typeface="微软雅黑" charset="0"/>
            </a:endParaRPr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18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zh-CN" dirty="0" err="1" smtClean="0">
                <a:solidFill>
                  <a:srgbClr val="00B050"/>
                </a:solidFill>
              </a:rPr>
              <a:t>Kind.Call</a:t>
            </a:r>
            <a:r>
              <a:rPr lang="zh-CN" altLang="nb-NO" dirty="0" smtClean="0">
                <a:solidFill>
                  <a:srgbClr val="00B050"/>
                </a:solidFill>
              </a:rPr>
              <a:t>与</a:t>
            </a:r>
            <a:r>
              <a:rPr lang="nb-NO" altLang="zh-CN" dirty="0" err="1" smtClean="0">
                <a:solidFill>
                  <a:srgbClr val="00B050"/>
                </a:solidFill>
              </a:rPr>
              <a:t>Kind.Line</a:t>
            </a:r>
            <a:r>
              <a:rPr lang="zh-CN" altLang="en-US" dirty="0" smtClean="0">
                <a:solidFill>
                  <a:srgbClr val="00B050"/>
                </a:solidFill>
              </a:rPr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二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65600"/>
            <a:ext cx="10278035" cy="2605648"/>
          </a:xfrm>
        </p:spPr>
        <p:txBody>
          <a:bodyPr>
            <a:normAutofit lnSpcReduction="10000"/>
          </a:bodyPr>
          <a:lstStyle/>
          <a:p>
            <a:pPr fontAlgn="base"/>
            <a:r>
              <a:rPr lang="zh-CN" altLang="en-US" dirty="0"/>
              <a:t>所调用的类及方法名所注入到</a:t>
            </a:r>
            <a:r>
              <a:rPr lang="en-US" altLang="zh-CN" dirty="0"/>
              <a:t>@</a:t>
            </a:r>
            <a:r>
              <a:rPr lang="en-US" altLang="zh-CN" dirty="0" err="1"/>
              <a:t>TargetInstance</a:t>
            </a:r>
            <a:r>
              <a:rPr lang="zh-CN" altLang="en-US" dirty="0"/>
              <a:t>与 </a:t>
            </a:r>
            <a:r>
              <a:rPr lang="en-US" altLang="zh-CN" dirty="0"/>
              <a:t>@</a:t>
            </a:r>
            <a:r>
              <a:rPr lang="en-US" altLang="zh-CN" dirty="0" err="1"/>
              <a:t>TargetMethodOrField</a:t>
            </a:r>
            <a:r>
              <a:rPr lang="zh-CN" altLang="en-US" dirty="0"/>
              <a:t>中。</a:t>
            </a:r>
          </a:p>
          <a:p>
            <a:pPr fontAlgn="base"/>
            <a:r>
              <a:rPr lang="zh-CN" altLang="en-US" dirty="0"/>
              <a:t>​静态函数中，</a:t>
            </a:r>
            <a:r>
              <a:rPr lang="en-US" altLang="zh-CN" dirty="0"/>
              <a:t>instance</a:t>
            </a:r>
            <a:r>
              <a:rPr lang="zh-CN" altLang="en-US" dirty="0"/>
              <a:t>的值为空。如果想获得执行时间，必须把</a:t>
            </a:r>
            <a:r>
              <a:rPr lang="en-US" altLang="zh-CN" dirty="0"/>
              <a:t>Where</a:t>
            </a:r>
            <a:r>
              <a:rPr lang="zh-CN" altLang="en-US" dirty="0"/>
              <a:t>定义成</a:t>
            </a:r>
            <a:r>
              <a:rPr lang="en-US" altLang="zh-CN" dirty="0"/>
              <a:t>AFTER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如果想获得执行时间，必须 把</a:t>
            </a:r>
            <a:r>
              <a:rPr lang="en-US" altLang="zh-CN" dirty="0"/>
              <a:t>Where</a:t>
            </a:r>
            <a:r>
              <a:rPr lang="zh-CN" altLang="en-US" dirty="0"/>
              <a:t>定义成</a:t>
            </a:r>
            <a:r>
              <a:rPr lang="en-US" altLang="zh-CN" dirty="0"/>
              <a:t>AFTER</a:t>
            </a:r>
            <a:r>
              <a:rPr lang="zh-CN" altLang="en-US" dirty="0"/>
              <a:t>。</a:t>
            </a:r>
          </a:p>
          <a:p>
            <a:pPr fontAlgn="base"/>
            <a:r>
              <a:rPr lang="zh-CN" altLang="en-US" dirty="0"/>
              <a:t>注意这里，一定不要像</a:t>
            </a:r>
            <a:r>
              <a:rPr lang="zh-CN" altLang="en-US" dirty="0" smtClean="0"/>
              <a:t>下面大</a:t>
            </a:r>
            <a:r>
              <a:rPr lang="zh-CN" altLang="en-US" dirty="0"/>
              <a:t>范围的匹配，</a:t>
            </a:r>
            <a:r>
              <a:rPr lang="zh-CN" altLang="en-US" dirty="0" smtClean="0"/>
              <a:t>否则性能非常弱：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4047" y="5074023"/>
            <a:ext cx="9377082" cy="7530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"/</a:t>
            </a:r>
            <a:r>
              <a:rPr lang="sk-SK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javax</a:t>
            </a:r>
            <a:r>
              <a:rPr lang="sk-SK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\\.swing\\..*/"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"/.*/"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location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Location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value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Kind</a:t>
            </a:r>
            <a:r>
              <a:rPr lang="sk-SK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.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CALL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sk-SK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"/.*/"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sk-SK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sk-SK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"/.*/"</a:t>
            </a:r>
            <a:r>
              <a:rPr lang="sk-SK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))</a:t>
            </a:r>
            <a:endParaRPr kumimoji="1" lang="zh-CN" altLang="en-US" dirty="0"/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07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83996"/>
            <a:ext cx="10515600" cy="1094909"/>
          </a:xfrm>
        </p:spPr>
        <p:txBody>
          <a:bodyPr/>
          <a:lstStyle/>
          <a:p>
            <a:r>
              <a:rPr lang="nb-NO" altLang="zh-CN" dirty="0" err="1" smtClean="0">
                <a:solidFill>
                  <a:srgbClr val="00B050"/>
                </a:solidFill>
              </a:rPr>
              <a:t>Kind.Call</a:t>
            </a:r>
            <a:r>
              <a:rPr lang="zh-CN" altLang="nb-NO" dirty="0" smtClean="0">
                <a:solidFill>
                  <a:srgbClr val="00B050"/>
                </a:solidFill>
              </a:rPr>
              <a:t>与</a:t>
            </a:r>
            <a:r>
              <a:rPr lang="nb-NO" altLang="zh-CN" dirty="0" err="1" smtClean="0">
                <a:solidFill>
                  <a:srgbClr val="00B050"/>
                </a:solidFill>
              </a:rPr>
              <a:t>Kind.Line</a:t>
            </a:r>
            <a:r>
              <a:rPr lang="zh-CN" altLang="en-US" dirty="0" smtClean="0">
                <a:solidFill>
                  <a:srgbClr val="00B050"/>
                </a:solidFill>
              </a:rPr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三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78905"/>
            <a:ext cx="10515600" cy="30764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zh-CN" altLang="en-US" sz="2200" dirty="0"/>
              <a:t>下例监控代码是否到达了</a:t>
            </a:r>
            <a:r>
              <a:rPr lang="en-US" altLang="zh-CN" sz="2200" dirty="0"/>
              <a:t>Socket</a:t>
            </a:r>
            <a:r>
              <a:rPr lang="zh-CN" altLang="en-US" sz="2200" dirty="0"/>
              <a:t>类的第</a:t>
            </a:r>
            <a:r>
              <a:rPr lang="en-US" altLang="zh-CN" sz="2200" dirty="0"/>
              <a:t>363</a:t>
            </a:r>
            <a:r>
              <a:rPr lang="zh-CN" altLang="en-US" sz="2200" dirty="0"/>
              <a:t>行。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sz="2200" dirty="0" smtClean="0"/>
              <a:t>  </a:t>
            </a:r>
            <a:r>
              <a:rPr lang="en-US" altLang="zh-CN" sz="2200" dirty="0"/>
              <a:t>line</a:t>
            </a:r>
            <a:r>
              <a:rPr lang="zh-CN" altLang="en-US" sz="2200" dirty="0"/>
              <a:t>还可以为</a:t>
            </a:r>
            <a:r>
              <a:rPr lang="en-US" altLang="zh-CN" sz="2200" dirty="0"/>
              <a:t>-1</a:t>
            </a:r>
            <a:r>
              <a:rPr lang="zh-CN" altLang="en-US" sz="2200" dirty="0"/>
              <a:t>，然后每行都会打印出来，加参数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line </a:t>
            </a:r>
            <a:endParaRPr lang="zh-CN" altLang="en-US" sz="2200" dirty="0" smtClean="0"/>
          </a:p>
          <a:p>
            <a:pPr marL="0" indent="0">
              <a:buNone/>
            </a:pPr>
            <a:r>
              <a:rPr lang="zh-CN" altLang="en-US" sz="2200" dirty="0" smtClean="0"/>
              <a:t>获得</a:t>
            </a:r>
            <a:r>
              <a:rPr lang="zh-CN" altLang="en-US" sz="2200" dirty="0"/>
              <a:t>的当前行数。此时会显示函数里完整的执行路径，但肯定又非常慢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39910" y="3227294"/>
            <a:ext cx="7996514" cy="1559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zh-CN" altLang="en-US" b="0" i="0" dirty="0" smtClean="0">
              <a:solidFill>
                <a:srgbClr val="A71D5D"/>
              </a:solidFill>
              <a:effectLst/>
              <a:latin typeface="Consolas" charset="0"/>
            </a:endParaRPr>
          </a:p>
          <a:p>
            <a:pPr fontAlgn="base"/>
            <a:endParaRPr lang="zh-CN" altLang="en-US" dirty="0">
              <a:solidFill>
                <a:srgbClr val="A71D5D"/>
              </a:solidFill>
              <a:latin typeface="Consolas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java.net.ServerSocket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location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@Location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value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Kind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.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LINE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line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363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))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public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static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void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795DA3"/>
                </a:solidFill>
                <a:effectLst/>
                <a:latin typeface="Consolas" charset="0"/>
              </a:rPr>
              <a:t>onBind4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() {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   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println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“socket bind reach line:363”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);}</a:t>
            </a:r>
            <a:endParaRPr lang="zh-CN" altLang="en-US" dirty="0">
              <a:solidFill>
                <a:srgbClr val="444444"/>
              </a:solidFill>
              <a:latin typeface="微软雅黑" charset="0"/>
            </a:endParaRPr>
          </a:p>
          <a:p>
            <a:pPr fontAlgn="base"/>
            <a:endParaRPr lang="en-US" altLang="zh-CN" dirty="0" smtClean="0"/>
          </a:p>
          <a:p>
            <a:pPr fontAlgn="base"/>
            <a:endParaRPr lang="en-US" altLang="zh-CN" dirty="0"/>
          </a:p>
        </p:txBody>
      </p:sp>
      <p:sp>
        <p:nvSpPr>
          <p:cNvPr id="6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定义注入 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40424"/>
            <a:ext cx="5311588" cy="28795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如果想打印它们，首先按顺序定义用</a:t>
            </a:r>
            <a:r>
              <a:rPr lang="en-US" altLang="zh-CN" dirty="0"/>
              <a:t>@Self </a:t>
            </a:r>
            <a:r>
              <a:rPr lang="zh-CN" altLang="en-US" dirty="0"/>
              <a:t>注释的</a:t>
            </a:r>
            <a:r>
              <a:rPr lang="en-US" altLang="zh-CN" dirty="0"/>
              <a:t>this</a:t>
            </a:r>
            <a:r>
              <a:rPr lang="zh-CN" altLang="en-US" dirty="0"/>
              <a:t>， 完整的参数列表，以及用</a:t>
            </a:r>
            <a:r>
              <a:rPr lang="en-US" altLang="zh-CN" dirty="0"/>
              <a:t>@Return </a:t>
            </a:r>
            <a:r>
              <a:rPr lang="zh-CN" altLang="en-US" dirty="0"/>
              <a:t>注释的返回值</a:t>
            </a:r>
            <a:r>
              <a:rPr lang="zh-CN" altLang="en-US" dirty="0" smtClean="0"/>
              <a:t>。</a:t>
            </a:r>
          </a:p>
          <a:p>
            <a:r>
              <a:rPr lang="zh-CN" altLang="en-US" dirty="0"/>
              <a:t>需要打印哪个就定义哪个，不需要的就不要定义。但定义一定要按顺序，比如参数列表不能跑到返回值的后面。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293224" y="1570690"/>
            <a:ext cx="5307105" cy="4059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import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com.sun.btrace.AnyType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;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java.io.File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 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createTempFile</a:t>
            </a:r>
            <a:r>
              <a:rPr lang="en-US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 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location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@Location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value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Kind</a:t>
            </a:r>
            <a:r>
              <a:rPr lang="en-US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.</a:t>
            </a:r>
            <a:r>
              <a:rPr lang="en-US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RETURN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))</a:t>
            </a:r>
            <a:endParaRPr lang="en-US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public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static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void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795DA3"/>
                </a:solidFill>
                <a:effectLst/>
                <a:latin typeface="Consolas" charset="0"/>
              </a:rPr>
              <a:t>o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@Self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Object </a:t>
            </a:r>
            <a:r>
              <a:rPr lang="en-US" altLang="zh-CN" b="0" i="0" dirty="0" smtClean="0">
                <a:solidFill>
                  <a:srgbClr val="ED6A43"/>
                </a:solidFill>
                <a:effectLst/>
                <a:latin typeface="Consolas" charset="0"/>
              </a:rPr>
              <a:t>self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 String </a:t>
            </a:r>
            <a:r>
              <a:rPr lang="en-US" altLang="zh-CN" b="0" i="0" dirty="0" smtClean="0">
                <a:solidFill>
                  <a:srgbClr val="ED6A43"/>
                </a:solidFill>
                <a:effectLst/>
                <a:latin typeface="Consolas" charset="0"/>
              </a:rPr>
              <a:t>prefix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 String </a:t>
            </a:r>
            <a:r>
              <a:rPr lang="en-US" altLang="zh-CN" b="0" i="0" dirty="0" smtClean="0">
                <a:solidFill>
                  <a:srgbClr val="ED6A43"/>
                </a:solidFill>
                <a:effectLst/>
                <a:latin typeface="Consolas" charset="0"/>
              </a:rPr>
              <a:t>suffix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 </a:t>
            </a:r>
            <a:r>
              <a:rPr lang="en-US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@Return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AnyType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en-US" altLang="zh-CN" b="0" i="0" dirty="0" smtClean="0">
                <a:solidFill>
                  <a:srgbClr val="ED6A43"/>
                </a:solidFill>
                <a:effectLst/>
                <a:latin typeface="Consolas" charset="0"/>
              </a:rPr>
              <a:t>result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</a:t>
            </a:r>
            <a:endParaRPr lang="en-US" altLang="zh-CN" b="0" i="0" dirty="0">
              <a:solidFill>
                <a:srgbClr val="444444"/>
              </a:solidFill>
              <a:effectLst/>
              <a:latin typeface="微软雅黑" charset="0"/>
            </a:endParaRPr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14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定义注入 </a:t>
            </a:r>
            <a:r>
              <a:rPr kumimoji="1" lang="en-US" altLang="zh-CN" dirty="0" smtClean="0">
                <a:solidFill>
                  <a:srgbClr val="00B050"/>
                </a:solidFill>
              </a:rPr>
              <a:t>-</a:t>
            </a:r>
            <a:r>
              <a:rPr kumimoji="1" lang="zh-CN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</a:rPr>
              <a:t>self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970400"/>
            <a:ext cx="8610600" cy="2336706"/>
          </a:xfrm>
        </p:spPr>
        <p:txBody>
          <a:bodyPr>
            <a:normAutofit/>
          </a:bodyPr>
          <a:lstStyle/>
          <a:p>
            <a:pPr fontAlgn="base">
              <a:buFont typeface="Wingdings" charset="2"/>
              <a:buChar char="Ø"/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 如果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是静态函数， 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self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为空。</a:t>
            </a:r>
          </a:p>
          <a:p>
            <a:pPr fontAlgn="base">
              <a:buFont typeface="Wingdings" charset="2"/>
              <a:buChar char="Ø"/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 前面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提到，如果上述使用了非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JDK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的类，命令行里要指定</a:t>
            </a:r>
            <a:r>
              <a:rPr lang="en-US" altLang="zh-CN" sz="2400" dirty="0" err="1">
                <a:latin typeface="STHeiti Light" charset="-122"/>
                <a:ea typeface="STHeiti Light" charset="-122"/>
                <a:cs typeface="STHeiti Light" charset="-122"/>
              </a:rPr>
              <a:t>classpath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。不过，如前所述，因为</a:t>
            </a:r>
            <a:r>
              <a:rPr lang="en-US" altLang="zh-CN" sz="2400" dirty="0" err="1">
                <a:latin typeface="STHeiti Light" charset="-122"/>
                <a:ea typeface="STHeiti Light" charset="-122"/>
                <a:cs typeface="STHeiti Light" charset="-122"/>
              </a:rPr>
              <a:t>BTrace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里不允许调用类的方法，所以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定义   具体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类很多时候也没意思，所以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self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定义为</a:t>
            </a:r>
            <a:r>
              <a:rPr lang="en-US" altLang="zh-CN" sz="2400" dirty="0">
                <a:latin typeface="STHeiti Light" charset="-122"/>
                <a:ea typeface="STHeiti Light" charset="-122"/>
                <a:cs typeface="STHeiti Light" charset="-122"/>
              </a:rPr>
              <a:t>Object</a:t>
            </a:r>
            <a:r>
              <a:rPr lang="zh-CN" altLang="en-US" sz="2400" dirty="0">
                <a:latin typeface="STHeiti Light" charset="-122"/>
                <a:ea typeface="STHeiti Light" charset="-122"/>
                <a:cs typeface="STHeiti Light" charset="-122"/>
              </a:rPr>
              <a:t>就够了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。</a:t>
            </a:r>
            <a:endParaRPr lang="zh-CN" altLang="en-US" sz="24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28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5524" y="1924240"/>
            <a:ext cx="88179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STHeiti Light" charset="-122"/>
                <a:ea typeface="STHeiti Light" charset="-122"/>
                <a:cs typeface="STHeiti Light" charset="-122"/>
              </a:rPr>
              <a:t>	 在生产环境中可能经常遇到各种问题，定位问题需要获取程序运行时的数据信息，如方法参数、返回值、全局变量、堆栈信息等。为了获取这些数据信息，我们可以通过改写代码，增加日志信息的打印，再发布到生产环境。通过这种方式，一方面将增大定位问题的成本和周期，对于紧急问题无法做到及时响应；另一方面重新部署后环境可能已被破坏，很难重新问题的场景。 </a:t>
            </a:r>
            <a:endParaRPr kumimoji="1" lang="zh-CN" altLang="en-US" sz="2800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50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定义注入 </a:t>
            </a:r>
            <a:r>
              <a:rPr kumimoji="1" lang="en-US" altLang="zh-CN" dirty="0" smtClean="0">
                <a:solidFill>
                  <a:srgbClr val="00B050"/>
                </a:solidFill>
              </a:rPr>
              <a:t>-</a:t>
            </a:r>
            <a:r>
              <a:rPr kumimoji="1" lang="zh-CN" altLang="en-US" dirty="0" smtClean="0">
                <a:solidFill>
                  <a:srgbClr val="00B050"/>
                </a:solidFill>
              </a:rPr>
              <a:t> 参数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65599"/>
            <a:ext cx="10515600" cy="3105198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2000" dirty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zh-CN" altLang="en-US" sz="2000" dirty="0" smtClean="0">
                <a:latin typeface="STHeiti Light" charset="-122"/>
                <a:ea typeface="STHeiti Light" charset="-122"/>
                <a:cs typeface="STHeiti Light" charset="-122"/>
              </a:rPr>
              <a:t>参数必须定义完整，否则不要定义。否则</a:t>
            </a:r>
            <a:r>
              <a:rPr lang="en-US" altLang="zh-CN" sz="2000" dirty="0" smtClean="0">
                <a:latin typeface="STHeiti Light" charset="-122"/>
                <a:ea typeface="STHeiti Light" charset="-122"/>
                <a:cs typeface="STHeiti Light" charset="-122"/>
              </a:rPr>
              <a:t>Btrace</a:t>
            </a:r>
            <a:r>
              <a:rPr lang="zh-CN" altLang="en-US" sz="2000" dirty="0" smtClean="0">
                <a:latin typeface="STHeiti Light" charset="-122"/>
                <a:ea typeface="STHeiti Light" charset="-122"/>
                <a:cs typeface="STHeiti Light" charset="-122"/>
              </a:rPr>
              <a:t>无法处理同名参数。</a:t>
            </a:r>
          </a:p>
          <a:p>
            <a:pPr fontAlgn="base">
              <a:buFont typeface="Wingdings" charset="2"/>
              <a:buChar char="Ø"/>
            </a:pP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 如果有些参数你实在不想引入非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JDK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类，又不会造成同名函数不可区分，可以用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AnyType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来定义（不能用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Object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）。</a:t>
            </a:r>
          </a:p>
          <a:p>
            <a:pPr fontAlgn="base">
              <a:buFont typeface="Wingdings" charset="2"/>
              <a:buChar char="Ø"/>
            </a:pP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 如果拦截点用正则表达式中匹配了多个函数，函数之间的参数个数不一样，你又还是想把参数打印出来时，可以用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AnyType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[] 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args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来定义。</a:t>
            </a:r>
          </a:p>
          <a:p>
            <a:pPr fontAlgn="base">
              <a:buFont typeface="Wingdings" charset="2"/>
              <a:buChar char="Ø"/>
            </a:pP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 但不知道是不是当前版本的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bug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AnyType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[] 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args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不能和 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location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＝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Kind.RETURN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同用，否则会进入一种奇怪的静默状态，只要有一个函数定义错了，整个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Btrace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STHeiti Light" charset="-122"/>
                <a:ea typeface="STHeiti Light" charset="-122"/>
                <a:cs typeface="STHeiti Light" charset="-122"/>
              </a:rPr>
              <a:t>就什么都打印不出来。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/>
            </a:r>
            <a:b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</a:br>
            <a:endParaRPr lang="zh-CN" altLang="en-US" sz="24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28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定义注入 </a:t>
            </a:r>
            <a:r>
              <a:rPr kumimoji="1" lang="en-US" altLang="zh-CN" dirty="0" smtClean="0">
                <a:solidFill>
                  <a:srgbClr val="00B050"/>
                </a:solidFill>
              </a:rPr>
              <a:t>–</a:t>
            </a:r>
            <a:r>
              <a:rPr kumimoji="1" lang="zh-CN" altLang="en-US" dirty="0" smtClean="0">
                <a:solidFill>
                  <a:srgbClr val="00B050"/>
                </a:solidFill>
              </a:rPr>
              <a:t> 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91654"/>
            <a:ext cx="10515600" cy="1175546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 同理，结果也可以用</a:t>
            </a:r>
            <a:r>
              <a:rPr lang="en-US" altLang="zh-CN" sz="2400" dirty="0" err="1" smtClean="0">
                <a:latin typeface="STHeiti Light" charset="-122"/>
                <a:ea typeface="STHeiti Light" charset="-122"/>
                <a:cs typeface="STHeiti Light" charset="-122"/>
              </a:rPr>
              <a:t>AnyType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来定义，特别是用正则表达式匹配多个函数的时候，连</a:t>
            </a:r>
            <a:r>
              <a:rPr lang="en-US" altLang="zh-CN" sz="2400" dirty="0" smtClean="0">
                <a:latin typeface="STHeiti Light" charset="-122"/>
                <a:ea typeface="STHeiti Light" charset="-122"/>
                <a:cs typeface="STHeiti Light" charset="-122"/>
              </a:rPr>
              <a:t>void</a:t>
            </a: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都可以表示。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77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6956" y="2665599"/>
            <a:ext cx="10306844" cy="3154450"/>
          </a:xfrm>
          <a:noFill/>
        </p:spPr>
        <p:txBody>
          <a:bodyPr>
            <a:normAutofit/>
          </a:bodyPr>
          <a:lstStyle/>
          <a:p>
            <a:pPr fontAlgn="base">
              <a:buFont typeface="Arial" charset="0"/>
              <a:buChar char="•"/>
            </a:pPr>
            <a:r>
              <a:rPr lang="zh-CN" altLang="en-US" sz="2200" dirty="0" smtClean="0"/>
              <a:t> </a:t>
            </a:r>
            <a:r>
              <a:rPr lang="zh-CN" altLang="en-US" sz="2200" dirty="0" smtClean="0">
                <a:solidFill>
                  <a:schemeClr val="bg1"/>
                </a:solidFill>
              </a:rPr>
              <a:t> 服务</a:t>
            </a:r>
            <a:r>
              <a:rPr lang="zh-CN" altLang="en-US" sz="2200" dirty="0">
                <a:solidFill>
                  <a:schemeClr val="bg1"/>
                </a:solidFill>
              </a:rPr>
              <a:t>慢，能找出慢在哪一步，哪个函数里么</a:t>
            </a:r>
            <a:r>
              <a:rPr lang="zh-CN" altLang="en-US" sz="2200" dirty="0" smtClean="0">
                <a:solidFill>
                  <a:schemeClr val="bg1"/>
                </a:solidFill>
              </a:rPr>
              <a:t>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 fontAlgn="base">
              <a:buFont typeface="Arial" charset="0"/>
              <a:buChar char="•"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 fontAlgn="base">
              <a:buFont typeface="Arial" charset="0"/>
              <a:buChar char="•"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 fontAlgn="base">
              <a:buFont typeface="Arial" charset="0"/>
              <a:buChar char="•"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fontAlgn="base">
              <a:buFont typeface="Wingdings" charset="2"/>
              <a:buChar char="u"/>
            </a:pPr>
            <a:endParaRPr lang="zh-CN" altLang="en-US" dirty="0" smtClean="0"/>
          </a:p>
          <a:p>
            <a:pPr marL="0" indent="0" fontAlgn="base">
              <a:buNone/>
            </a:pPr>
            <a:endParaRPr kumimoji="1" lang="zh-CN" altLang="en-US" dirty="0"/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08847" y="1675461"/>
            <a:ext cx="2617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应用场景</a:t>
            </a:r>
            <a:endParaRPr kumimoji="1" lang="zh-CN" altLang="en-US" sz="3200" dirty="0">
              <a:solidFill>
                <a:srgbClr val="00B05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44706" y="2665599"/>
            <a:ext cx="8229601" cy="6895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服务慢，能找出慢在哪一步，哪个函数里么？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44706" y="3472478"/>
            <a:ext cx="8229601" cy="62784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谁调用了</a:t>
            </a:r>
            <a:r>
              <a:rPr lang="en-US" altLang="zh-CN" dirty="0" err="1"/>
              <a:t>System.gc</a:t>
            </a:r>
            <a:r>
              <a:rPr lang="en-US" altLang="zh-CN" dirty="0"/>
              <a:t>()</a:t>
            </a:r>
            <a:r>
              <a:rPr lang="zh-CN" altLang="en-US" dirty="0"/>
              <a:t>，调用栈如何？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344706" y="4269552"/>
            <a:ext cx="8229601" cy="5975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 谁构造了一个超大的</a:t>
            </a:r>
            <a:r>
              <a:rPr lang="en-US" altLang="zh-CN" dirty="0" err="1"/>
              <a:t>ArrayList</a:t>
            </a:r>
            <a:r>
              <a:rPr lang="en-US" altLang="zh-CN" dirty="0"/>
              <a:t>?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44707" y="5115801"/>
            <a:ext cx="8229600" cy="6832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什么样的入参或对象属性，导致抛出了这个异常？或进入了这个处理分支？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4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allAtOnce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打印慢函数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66148"/>
            <a:ext cx="4988859" cy="241267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打印</a:t>
            </a:r>
            <a:r>
              <a:rPr lang="zh-CN" altLang="en-US" dirty="0"/>
              <a:t>所有用时超过</a:t>
            </a:r>
            <a:r>
              <a:rPr lang="en-US" altLang="zh-CN" dirty="0"/>
              <a:t>1</a:t>
            </a:r>
            <a:r>
              <a:rPr lang="zh-CN" altLang="en-US" dirty="0"/>
              <a:t>毫秒的</a:t>
            </a:r>
            <a:r>
              <a:rPr lang="en-US" altLang="zh-CN" dirty="0" smtClean="0"/>
              <a:t>filter</a:t>
            </a:r>
            <a:endParaRPr lang="zh-CN" altLang="en-US" dirty="0" smtClean="0"/>
          </a:p>
          <a:p>
            <a:r>
              <a:rPr lang="zh-CN" altLang="en-US" dirty="0"/>
              <a:t>定位到某一个</a:t>
            </a:r>
            <a:r>
              <a:rPr lang="en-US" altLang="zh-CN" dirty="0"/>
              <a:t>Filter</a:t>
            </a:r>
            <a:r>
              <a:rPr lang="zh-CN" altLang="en-US" dirty="0"/>
              <a:t>慢了之后，可以直接用</a:t>
            </a:r>
            <a:r>
              <a:rPr lang="en-US" altLang="zh-CN" dirty="0"/>
              <a:t>Location(</a:t>
            </a:r>
            <a:r>
              <a:rPr lang="en-US" altLang="zh-CN" dirty="0" err="1"/>
              <a:t>Kind.CALL</a:t>
            </a:r>
            <a:r>
              <a:rPr lang="en-US" altLang="zh-CN" dirty="0"/>
              <a:t>)</a:t>
            </a:r>
            <a:r>
              <a:rPr lang="zh-CN" altLang="en-US" dirty="0"/>
              <a:t>，进一步找出它里面的哪一步慢了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988424" y="2118144"/>
            <a:ext cx="5916705" cy="3550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de-DE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de-DE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"+</a:t>
            </a:r>
            <a:r>
              <a:rPr lang="de-DE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com.vip.demo.Filter</a:t>
            </a:r>
            <a:r>
              <a:rPr lang="de-DE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de-DE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doFilter</a:t>
            </a:r>
            <a:r>
              <a:rPr lang="de-DE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location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@Location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de-DE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Kind</a:t>
            </a:r>
            <a:r>
              <a:rPr lang="de-DE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.</a:t>
            </a:r>
            <a:r>
              <a:rPr lang="de-DE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RETURN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))</a:t>
            </a:r>
            <a:endParaRPr lang="de-DE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de-DE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public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static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void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smtClean="0">
                <a:solidFill>
                  <a:srgbClr val="795DA3"/>
                </a:solidFill>
                <a:effectLst/>
                <a:latin typeface="Consolas" charset="0"/>
              </a:rPr>
              <a:t>onDoFilter2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de-DE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ProbeClassName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String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err="1" smtClean="0">
                <a:solidFill>
                  <a:srgbClr val="ED6A43"/>
                </a:solidFill>
                <a:effectLst/>
                <a:latin typeface="Consolas" charset="0"/>
              </a:rPr>
              <a:t>pcn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  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@Duration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long</a:t>
            </a:r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de-DE" altLang="zh-CN" b="0" i="0" dirty="0" err="1" smtClean="0">
                <a:solidFill>
                  <a:srgbClr val="ED6A43"/>
                </a:solidFill>
                <a:effectLst/>
                <a:latin typeface="Consolas" charset="0"/>
              </a:rPr>
              <a:t>duration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 {</a:t>
            </a:r>
            <a:endParaRPr lang="de-DE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   </a:t>
            </a:r>
            <a:r>
              <a:rPr lang="de-DE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if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(</a:t>
            </a:r>
            <a:r>
              <a:rPr lang="de-DE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duration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&gt;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de-DE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1000000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 {</a:t>
            </a:r>
            <a:endParaRPr lang="de-DE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   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    </a:t>
            </a:r>
            <a:r>
              <a:rPr lang="de-DE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println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de-DE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pcn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+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de-DE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",</a:t>
            </a:r>
            <a:r>
              <a:rPr lang="de-DE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duration</a:t>
            </a:r>
            <a:r>
              <a:rPr lang="de-DE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:"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+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(</a:t>
            </a:r>
            <a:r>
              <a:rPr lang="de-DE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duration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de-DE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/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de-DE" altLang="zh-CN" b="0" i="0" dirty="0" smtClean="0">
                <a:solidFill>
                  <a:srgbClr val="0086B3"/>
                </a:solidFill>
                <a:effectLst/>
                <a:latin typeface="Consolas" charset="0"/>
              </a:rPr>
              <a:t>100000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));</a:t>
            </a:r>
            <a:endParaRPr lang="de-DE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de-DE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   </a:t>
            </a:r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}</a:t>
            </a:r>
            <a:endParaRPr lang="de-DE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de-DE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}</a:t>
            </a:r>
            <a:endParaRPr lang="de-DE" altLang="zh-CN" b="0" i="0" dirty="0">
              <a:solidFill>
                <a:srgbClr val="444444"/>
              </a:solidFill>
              <a:effectLst/>
              <a:latin typeface="微软雅黑" charset="0"/>
            </a:endParaRPr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7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B050"/>
                </a:solidFill>
              </a:rPr>
              <a:t>谁调用了这个函数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例如</a:t>
            </a:r>
            <a:r>
              <a:rPr kumimoji="1" lang="en-US" altLang="zh-CN" dirty="0" err="1" smtClean="0"/>
              <a:t>System.gc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4047" y="3469712"/>
            <a:ext cx="7924800" cy="18467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l-PL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@</a:t>
            </a:r>
            <a:r>
              <a:rPr lang="pl-PL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OnMethod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pl-PL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clazz</a:t>
            </a:r>
            <a:r>
              <a:rPr lang="pl-PL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pl-PL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pl-PL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pl-PL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pl-PL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java.lang.System</a:t>
            </a:r>
            <a:r>
              <a:rPr lang="pl-PL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,</a:t>
            </a:r>
            <a:r>
              <a:rPr lang="pl-PL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pl-PL" altLang="zh-CN" b="0" i="0" dirty="0" err="1" smtClean="0">
                <a:solidFill>
                  <a:srgbClr val="0086B3"/>
                </a:solidFill>
                <a:effectLst/>
                <a:latin typeface="Consolas" charset="0"/>
              </a:rPr>
              <a:t>method</a:t>
            </a:r>
            <a:r>
              <a:rPr lang="pl-PL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pl-PL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=</a:t>
            </a:r>
            <a:r>
              <a:rPr lang="pl-PL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</a:t>
            </a:r>
            <a:r>
              <a:rPr lang="pl-PL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pl-PL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gc</a:t>
            </a:r>
            <a:r>
              <a:rPr lang="pl-PL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</a:t>
            </a:r>
            <a:endParaRPr lang="pl-PL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pl-PL" altLang="zh-CN" b="0" i="0" dirty="0" smtClean="0">
                <a:solidFill>
                  <a:srgbClr val="A71D5D"/>
                </a:solidFill>
                <a:effectLst/>
                <a:latin typeface="Consolas" charset="0"/>
              </a:rPr>
              <a:t>public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pl-PL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static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pl-PL" altLang="zh-CN" b="0" i="0" dirty="0" err="1" smtClean="0">
                <a:solidFill>
                  <a:srgbClr val="A71D5D"/>
                </a:solidFill>
                <a:effectLst/>
                <a:latin typeface="Consolas" charset="0"/>
              </a:rPr>
              <a:t>void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 </a:t>
            </a:r>
            <a:r>
              <a:rPr lang="pl-PL" altLang="zh-CN" b="0" i="0" dirty="0" err="1" smtClean="0">
                <a:solidFill>
                  <a:srgbClr val="795DA3"/>
                </a:solidFill>
                <a:effectLst/>
                <a:latin typeface="Consolas" charset="0"/>
              </a:rPr>
              <a:t>onSystemGC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() {</a:t>
            </a:r>
            <a:endParaRPr lang="pl-PL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pl-PL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   </a:t>
            </a:r>
            <a:r>
              <a:rPr lang="pl-PL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println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</a:t>
            </a:r>
            <a:r>
              <a:rPr lang="pl-PL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"</a:t>
            </a:r>
            <a:r>
              <a:rPr lang="pl-PL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entered</a:t>
            </a:r>
            <a:r>
              <a:rPr lang="pl-PL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 </a:t>
            </a:r>
            <a:r>
              <a:rPr lang="pl-PL" altLang="zh-CN" b="0" i="0" dirty="0" err="1" smtClean="0">
                <a:solidFill>
                  <a:srgbClr val="183691"/>
                </a:solidFill>
                <a:effectLst/>
                <a:latin typeface="Consolas" charset="0"/>
              </a:rPr>
              <a:t>System.gc</a:t>
            </a:r>
            <a:r>
              <a:rPr lang="pl-PL" altLang="zh-CN" b="0" i="0" dirty="0" smtClean="0">
                <a:solidFill>
                  <a:srgbClr val="183691"/>
                </a:solidFill>
                <a:effectLst/>
                <a:latin typeface="Consolas" charset="0"/>
              </a:rPr>
              <a:t>()"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);</a:t>
            </a:r>
            <a:endParaRPr lang="pl-PL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pl-PL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    </a:t>
            </a:r>
            <a:r>
              <a:rPr lang="pl-PL" altLang="zh-CN" b="0" i="0" dirty="0" err="1" smtClean="0">
                <a:solidFill>
                  <a:srgbClr val="333333"/>
                </a:solidFill>
                <a:effectLst/>
                <a:latin typeface="Consolas" charset="0"/>
              </a:rPr>
              <a:t>jstack</a:t>
            </a:r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();</a:t>
            </a:r>
            <a:endParaRPr lang="pl-PL" altLang="zh-CN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pl-PL" altLang="zh-CN" b="0" i="0" dirty="0" smtClean="0">
                <a:solidFill>
                  <a:srgbClr val="333333"/>
                </a:solidFill>
                <a:effectLst/>
                <a:latin typeface="Consolas" charset="0"/>
              </a:rPr>
              <a:t>}</a:t>
            </a:r>
            <a:endParaRPr lang="pl-PL" altLang="zh-CN" b="0" i="0" dirty="0">
              <a:solidFill>
                <a:srgbClr val="444444"/>
              </a:solidFill>
              <a:effectLst/>
              <a:latin typeface="微软雅黑" charset="0"/>
            </a:endParaRPr>
          </a:p>
        </p:txBody>
      </p:sp>
      <p:sp>
        <p:nvSpPr>
          <p:cNvPr id="5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6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 打印函数的调用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慢调用的统计信息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66148"/>
            <a:ext cx="10515600" cy="2215452"/>
          </a:xfrm>
        </p:spPr>
        <p:txBody>
          <a:bodyPr/>
          <a:lstStyle/>
          <a:p>
            <a:pPr fontAlgn="base"/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如果你已经看到了这里，那基本也不用我再啰嗦了，自己看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Samples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的</a:t>
            </a:r>
            <a:r>
              <a:rPr lang="en-US" altLang="zh-CN" b="0" i="0" u="none" strike="noStrike" dirty="0" err="1" smtClean="0">
                <a:solidFill>
                  <a:srgbClr val="AE5849"/>
                </a:solidFill>
                <a:effectLst/>
                <a:latin typeface="微软雅黑" charset="0"/>
                <a:hlinkClick r:id="rId2"/>
              </a:rPr>
              <a:t>Histogram.java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,</a:t>
            </a:r>
            <a:r>
              <a:rPr lang="en-US" altLang="zh-CN" b="0" i="0" u="sng" dirty="0" err="1" smtClean="0">
                <a:solidFill>
                  <a:srgbClr val="AE5849"/>
                </a:solidFill>
                <a:effectLst/>
                <a:latin typeface="微软雅黑" charset="0"/>
                <a:hlinkClick r:id="rId3"/>
              </a:rPr>
              <a:t>HistoOnEvent.java</a:t>
            </a:r>
            <a:endParaRPr lang="zh-CN" altLang="en-US" b="0" i="0" dirty="0" smtClean="0">
              <a:solidFill>
                <a:srgbClr val="444444"/>
              </a:solidFill>
              <a:effectLst/>
              <a:latin typeface="微软雅黑" charset="0"/>
            </a:endParaRPr>
          </a:p>
          <a:p>
            <a:pPr fontAlgn="base"/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可以用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AtomicInteger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构造计数器，然后定时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(@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OnTimer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)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，或根据事件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(@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OnEvent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)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输出结果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(</a:t>
            </a:r>
            <a:r>
              <a:rPr lang="en-US" altLang="zh-CN" b="0" i="0" dirty="0" err="1" smtClean="0">
                <a:solidFill>
                  <a:srgbClr val="444444"/>
                </a:solidFill>
                <a:effectLst/>
                <a:latin typeface="微软雅黑" charset="0"/>
              </a:rPr>
              <a:t>ctrl+c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后选择发送事件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微软雅黑" charset="0"/>
              </a:rPr>
              <a:t>)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微软雅黑" charset="0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37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636" y="2897467"/>
            <a:ext cx="10515600" cy="1094909"/>
          </a:xfrm>
        </p:spPr>
        <p:txBody>
          <a:bodyPr/>
          <a:lstStyle/>
          <a:p>
            <a:r>
              <a:rPr kumimoji="1" lang="zh-CN" altLang="en-US" dirty="0" smtClean="0"/>
              <a:t>				</a:t>
            </a:r>
            <a:r>
              <a:rPr kumimoji="1" lang="en-US" altLang="zh-CN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Thanks!</a:t>
            </a:r>
            <a:endParaRPr kumimoji="1" lang="zh-CN" altLang="en-US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7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391" y="1596572"/>
            <a:ext cx="10515600" cy="1325563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B050"/>
                </a:solidFill>
              </a:rPr>
              <a:t>Btrace</a:t>
            </a:r>
            <a:r>
              <a:rPr kumimoji="1" lang="zh-CN" altLang="en-US" dirty="0" smtClean="0">
                <a:solidFill>
                  <a:srgbClr val="00B050"/>
                </a:solidFill>
              </a:rPr>
              <a:t> 概要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4307541" y="2966148"/>
            <a:ext cx="3948953" cy="285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14" name="内容占位符 11"/>
          <p:cNvSpPr txBox="1">
            <a:spLocks/>
          </p:cNvSpPr>
          <p:nvPr/>
        </p:nvSpPr>
        <p:spPr>
          <a:xfrm>
            <a:off x="4385982" y="-1436759"/>
            <a:ext cx="3948953" cy="285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098250" y="3601021"/>
            <a:ext cx="1810871" cy="1344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Btrace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675714" y="2671482"/>
            <a:ext cx="1692375" cy="929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Btrace</a:t>
            </a:r>
            <a:endParaRPr kumimoji="1" lang="zh-CN" altLang="en-US" dirty="0" smtClean="0"/>
          </a:p>
        </p:txBody>
      </p:sp>
      <p:sp>
        <p:nvSpPr>
          <p:cNvPr id="17" name="椭圆 16"/>
          <p:cNvSpPr/>
          <p:nvPr/>
        </p:nvSpPr>
        <p:spPr>
          <a:xfrm>
            <a:off x="1683931" y="3896557"/>
            <a:ext cx="1736911" cy="882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环境搭建</a:t>
            </a:r>
          </a:p>
        </p:txBody>
      </p:sp>
      <p:sp>
        <p:nvSpPr>
          <p:cNvPr id="18" name="椭圆 17"/>
          <p:cNvSpPr/>
          <p:nvPr/>
        </p:nvSpPr>
        <p:spPr>
          <a:xfrm>
            <a:off x="1683930" y="4945727"/>
            <a:ext cx="1736911" cy="844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B</a:t>
            </a:r>
            <a:r>
              <a:rPr kumimoji="1" lang="en-US" altLang="zh-CN" sz="1600" dirty="0" smtClean="0"/>
              <a:t>trace</a:t>
            </a:r>
            <a:r>
              <a:rPr kumimoji="1" lang="zh-CN" altLang="en-US" sz="1600" dirty="0" smtClean="0"/>
              <a:t> 作用与限制</a:t>
            </a:r>
            <a:endParaRPr kumimoji="1" lang="zh-CN" altLang="en-US" sz="1600" dirty="0" smtClean="0"/>
          </a:p>
        </p:txBody>
      </p:sp>
      <p:sp>
        <p:nvSpPr>
          <p:cNvPr id="19" name="椭圆 18"/>
          <p:cNvSpPr/>
          <p:nvPr/>
        </p:nvSpPr>
        <p:spPr>
          <a:xfrm>
            <a:off x="6572335" y="2671482"/>
            <a:ext cx="1736911" cy="95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其他命令项</a:t>
            </a:r>
          </a:p>
        </p:txBody>
      </p:sp>
      <p:sp>
        <p:nvSpPr>
          <p:cNvPr id="20" name="椭圆 19"/>
          <p:cNvSpPr/>
          <p:nvPr/>
        </p:nvSpPr>
        <p:spPr>
          <a:xfrm>
            <a:off x="6562039" y="3764726"/>
            <a:ext cx="1736911" cy="950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如何使用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7099890" y="2435610"/>
            <a:ext cx="1736911" cy="77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598023" y="4945727"/>
            <a:ext cx="1736911" cy="8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应用场景</a:t>
            </a:r>
            <a:endParaRPr kumimoji="1" lang="zh-CN" altLang="en-US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3420841" y="3245315"/>
            <a:ext cx="808259" cy="651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7" idx="6"/>
          </p:cNvCxnSpPr>
          <p:nvPr/>
        </p:nvCxnSpPr>
        <p:spPr>
          <a:xfrm flipV="1">
            <a:off x="3420842" y="4321274"/>
            <a:ext cx="671130" cy="16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5951577" y="4226847"/>
            <a:ext cx="582618" cy="26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5746436" y="4620106"/>
            <a:ext cx="808259" cy="651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9" idx="2"/>
            <a:endCxn id="15" idx="7"/>
          </p:cNvCxnSpPr>
          <p:nvPr/>
        </p:nvCxnSpPr>
        <p:spPr>
          <a:xfrm flipH="1">
            <a:off x="5643925" y="3151230"/>
            <a:ext cx="928410" cy="646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3384237" y="4686301"/>
            <a:ext cx="870552" cy="534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29444" y="2934587"/>
            <a:ext cx="10738884" cy="70788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什么是 </a:t>
            </a:r>
            <a:r>
              <a:rPr kumimoji="1" lang="en-US" altLang="zh-CN" sz="4000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Btrace</a:t>
            </a:r>
            <a:r>
              <a:rPr kumimoji="1" lang="zh-CN" altLang="en-US" sz="4000" dirty="0" smtClean="0">
                <a:solidFill>
                  <a:srgbClr val="00B050"/>
                </a:solidFill>
                <a:latin typeface="Heiti SC Light" charset="-122"/>
                <a:ea typeface="Heiti SC Light" charset="-122"/>
                <a:cs typeface="Heiti SC Light" charset="-122"/>
              </a:rPr>
              <a:t> ？</a:t>
            </a:r>
            <a:endParaRPr kumimoji="1" lang="zh-CN" altLang="en-US" sz="4000" dirty="0">
              <a:solidFill>
                <a:srgbClr val="00B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458341" y="2438493"/>
            <a:ext cx="9186529" cy="2554545"/>
          </a:xfrm>
          <a:prstGeom prst="rect">
            <a:avLst/>
          </a:prstGeom>
          <a:gradFill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</a:rPr>
              <a:t>	</a:t>
            </a:r>
            <a:r>
              <a:rPr lang="en-US" altLang="zh-CN" sz="3200" dirty="0" err="1" smtClean="0">
                <a:solidFill>
                  <a:srgbClr val="00B050"/>
                </a:solidFill>
              </a:rPr>
              <a:t>BTrace</a:t>
            </a:r>
            <a:r>
              <a:rPr lang="zh-CN" altLang="en-US" sz="3200" dirty="0">
                <a:solidFill>
                  <a:srgbClr val="00B050"/>
                </a:solidFill>
              </a:rPr>
              <a:t>是一个非常不错的</a:t>
            </a:r>
            <a:r>
              <a:rPr lang="en-US" altLang="zh-CN" sz="3200" dirty="0">
                <a:solidFill>
                  <a:srgbClr val="00B050"/>
                </a:solidFill>
              </a:rPr>
              <a:t>java</a:t>
            </a:r>
            <a:r>
              <a:rPr lang="zh-CN" altLang="en-US" sz="3200" dirty="0">
                <a:solidFill>
                  <a:srgbClr val="00B050"/>
                </a:solidFill>
              </a:rPr>
              <a:t>诊断工具</a:t>
            </a:r>
            <a:r>
              <a:rPr lang="zh-CN" altLang="en-US" sz="3200" dirty="0" smtClean="0">
                <a:solidFill>
                  <a:srgbClr val="00B050"/>
                </a:solidFill>
              </a:rPr>
              <a:t>。</a:t>
            </a:r>
          </a:p>
          <a:p>
            <a:r>
              <a:rPr lang="zh-CN" altLang="en-US" sz="3200" dirty="0" smtClean="0">
                <a:solidFill>
                  <a:srgbClr val="00B050"/>
                </a:solidFill>
              </a:rPr>
              <a:t>	</a:t>
            </a:r>
            <a:r>
              <a:rPr lang="en-US" altLang="zh-CN" sz="3200" dirty="0" err="1" smtClean="0">
                <a:solidFill>
                  <a:srgbClr val="00B050"/>
                </a:solidFill>
              </a:rPr>
              <a:t>BTrace</a:t>
            </a:r>
            <a:r>
              <a:rPr lang="en-US" altLang="zh-CN" sz="3200" dirty="0" smtClean="0">
                <a:solidFill>
                  <a:srgbClr val="00B050"/>
                </a:solidFill>
              </a:rPr>
              <a:t> </a:t>
            </a:r>
            <a:r>
              <a:rPr lang="zh-CN" altLang="en-US" sz="3200" dirty="0">
                <a:solidFill>
                  <a:srgbClr val="00B050"/>
                </a:solidFill>
              </a:rPr>
              <a:t>中的</a:t>
            </a:r>
            <a:r>
              <a:rPr lang="en-US" altLang="zh-CN" sz="3200" dirty="0">
                <a:solidFill>
                  <a:srgbClr val="00B050"/>
                </a:solidFill>
              </a:rPr>
              <a:t>B</a:t>
            </a:r>
            <a:r>
              <a:rPr lang="zh-CN" altLang="en-US" sz="3200" dirty="0">
                <a:solidFill>
                  <a:srgbClr val="00B050"/>
                </a:solidFill>
              </a:rPr>
              <a:t>表示</a:t>
            </a:r>
            <a:r>
              <a:rPr lang="en-US" altLang="zh-CN" sz="3200" dirty="0" err="1">
                <a:solidFill>
                  <a:srgbClr val="00B050"/>
                </a:solidFill>
              </a:rPr>
              <a:t>bytecode</a:t>
            </a:r>
            <a:r>
              <a:rPr lang="zh-CN" altLang="en-US" sz="3200" dirty="0">
                <a:solidFill>
                  <a:srgbClr val="00B050"/>
                </a:solidFill>
              </a:rPr>
              <a:t>，它是在字节码层面上对代码进行</a:t>
            </a:r>
            <a:r>
              <a:rPr lang="en-US" altLang="zh-CN" sz="3200" dirty="0">
                <a:solidFill>
                  <a:srgbClr val="00B050"/>
                </a:solidFill>
              </a:rPr>
              <a:t>trace </a:t>
            </a:r>
            <a:r>
              <a:rPr lang="zh-CN" altLang="en-US" sz="3200" dirty="0">
                <a:solidFill>
                  <a:srgbClr val="00B050"/>
                </a:solidFill>
              </a:rPr>
              <a:t>，通过在运行中的</a:t>
            </a:r>
            <a:r>
              <a:rPr lang="en-US" altLang="zh-CN" sz="3200" dirty="0">
                <a:solidFill>
                  <a:srgbClr val="00B050"/>
                </a:solidFill>
              </a:rPr>
              <a:t>java</a:t>
            </a:r>
            <a:r>
              <a:rPr lang="zh-CN" altLang="en-US" sz="3200" dirty="0">
                <a:solidFill>
                  <a:srgbClr val="00B050"/>
                </a:solidFill>
              </a:rPr>
              <a:t>类中注入</a:t>
            </a:r>
            <a:r>
              <a:rPr lang="en-US" altLang="zh-CN" sz="3200" dirty="0">
                <a:solidFill>
                  <a:srgbClr val="00B050"/>
                </a:solidFill>
              </a:rPr>
              <a:t>trace</a:t>
            </a:r>
            <a:r>
              <a:rPr lang="zh-CN" altLang="en-US" sz="3200" dirty="0">
                <a:solidFill>
                  <a:srgbClr val="00B050"/>
                </a:solidFill>
              </a:rPr>
              <a:t>代码， 并对运行中的目标程序进行热交换</a:t>
            </a:r>
            <a:r>
              <a:rPr lang="en-US" altLang="zh-CN" sz="3200" dirty="0">
                <a:solidFill>
                  <a:srgbClr val="00B050"/>
                </a:solidFill>
              </a:rPr>
              <a:t>(</a:t>
            </a:r>
            <a:r>
              <a:rPr lang="en-US" altLang="zh-CN" sz="3200" dirty="0" err="1">
                <a:solidFill>
                  <a:srgbClr val="00B050"/>
                </a:solidFill>
              </a:rPr>
              <a:t>hotswap</a:t>
            </a:r>
            <a:r>
              <a:rPr lang="en-US" altLang="zh-CN" sz="3200" dirty="0">
                <a:solidFill>
                  <a:srgbClr val="00B050"/>
                </a:solidFill>
              </a:rPr>
              <a:t>)</a:t>
            </a:r>
            <a:r>
              <a:rPr lang="zh-CN" altLang="en-US" sz="3200" dirty="0">
                <a:solidFill>
                  <a:srgbClr val="00B050"/>
                </a:solidFill>
              </a:rPr>
              <a:t>来达到对代码的</a:t>
            </a:r>
            <a:r>
              <a:rPr lang="zh-CN" altLang="en-US" sz="3200" dirty="0" smtClean="0">
                <a:solidFill>
                  <a:srgbClr val="00B050"/>
                </a:solidFill>
              </a:rPr>
              <a:t>跟踪。</a:t>
            </a:r>
            <a:endParaRPr kumimoji="1" lang="zh-CN" altLang="en-US" sz="3200" dirty="0">
              <a:solidFill>
                <a:srgbClr val="00B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03497" y="1651093"/>
            <a:ext cx="335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环境搭建</a:t>
            </a:r>
            <a:endParaRPr kumimoji="1" lang="zh-CN" altLang="en-US" sz="3200" dirty="0">
              <a:solidFill>
                <a:srgbClr val="00B05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3497" y="2849525"/>
            <a:ext cx="9718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3200" dirty="0" smtClean="0">
                <a:latin typeface="STHeiti Light" charset="-122"/>
                <a:ea typeface="STHeiti Light" charset="-122"/>
                <a:cs typeface="STHeiti Light" charset="-122"/>
              </a:rPr>
              <a:t> 下载安装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3200" dirty="0" smtClean="0">
                <a:latin typeface="STHeiti Light" charset="-122"/>
                <a:ea typeface="STHeiti Light" charset="-122"/>
                <a:cs typeface="STHeiti Light" charset="-122"/>
              </a:rPr>
              <a:t> 配置环境变量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3200" dirty="0" smtClean="0">
                <a:latin typeface="STHeiti Light" charset="-122"/>
                <a:ea typeface="STHeiti Light" charset="-122"/>
                <a:cs typeface="STHeiti Light" charset="-122"/>
              </a:rPr>
              <a:t> 测试</a:t>
            </a:r>
            <a:endParaRPr kumimoji="1" lang="zh-CN" altLang="en-US" sz="32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THeiti Light" charset="-122"/>
                <a:ea typeface="STHeiti Light" charset="-122"/>
                <a:cs typeface="STHeiti Light" charset="-122"/>
              </a:rPr>
              <a:t>环境搭建 </a:t>
            </a:r>
            <a:r>
              <a:rPr kumimoji="1" lang="en-US" altLang="zh-CN" sz="3200" dirty="0" smtClean="0"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下载安装</a:t>
            </a:r>
            <a:endParaRPr kumimoji="1" lang="zh-CN" altLang="en-US" sz="3200" dirty="0">
              <a:solidFill>
                <a:srgbClr val="00B05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kumimoji="1" lang="zh-CN" altLang="en-US" dirty="0" smtClean="0"/>
              <a:t> </a:t>
            </a:r>
            <a:r>
              <a:rPr lang="en-US" altLang="zh-CN" dirty="0" err="1"/>
              <a:t>BTrace</a:t>
            </a:r>
            <a:r>
              <a:rPr lang="zh-CN" altLang="en-US" dirty="0"/>
              <a:t>搬家了</a:t>
            </a:r>
            <a:r>
              <a:rPr lang="en-US" altLang="zh-CN" dirty="0"/>
              <a:t>!! </a:t>
            </a:r>
            <a:r>
              <a:rPr lang="zh-CN" altLang="en-US" dirty="0"/>
              <a:t>已经搬离了</a:t>
            </a:r>
            <a:r>
              <a:rPr lang="en-US" altLang="zh-CN" dirty="0"/>
              <a:t>Sun</a:t>
            </a:r>
            <a:r>
              <a:rPr lang="zh-CN" altLang="en-US" dirty="0"/>
              <a:t>，搬到了</a:t>
            </a:r>
            <a:r>
              <a:rPr lang="en-US" altLang="zh-CN" dirty="0">
                <a:hlinkClick r:id="rId3"/>
              </a:rPr>
              <a:t>http://github.com/btraceio/btrace</a:t>
            </a:r>
            <a:r>
              <a:rPr lang="zh-CN" altLang="en-US" dirty="0"/>
              <a:t>，目前的版本已经是</a:t>
            </a:r>
            <a:r>
              <a:rPr lang="en-US" altLang="zh-CN" dirty="0"/>
              <a:t>1.38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fontAlgn="base"/>
            <a:r>
              <a:rPr lang="zh-CN" altLang="en-US" dirty="0"/>
              <a:t>在</a:t>
            </a:r>
            <a:r>
              <a:rPr lang="en-US" altLang="zh-CN" dirty="0"/>
              <a:t>Release</a:t>
            </a:r>
            <a:r>
              <a:rPr lang="zh-CN" altLang="en-US" dirty="0"/>
              <a:t>页面里下载最新</a:t>
            </a:r>
            <a:r>
              <a:rPr lang="en-US" altLang="zh-CN" dirty="0"/>
              <a:t>Zip</a:t>
            </a:r>
            <a:r>
              <a:rPr lang="zh-CN" altLang="en-US" dirty="0"/>
              <a:t>版，解压就能用，</a:t>
            </a:r>
            <a:r>
              <a:rPr lang="en-US" altLang="zh-CN" dirty="0" err="1"/>
              <a:t>UserGuide</a:t>
            </a:r>
            <a:r>
              <a:rPr lang="zh-CN" altLang="en-US" dirty="0"/>
              <a:t>和</a:t>
            </a:r>
            <a:r>
              <a:rPr lang="en-US" altLang="zh-CN" dirty="0">
                <a:hlinkClick r:id="rId4"/>
              </a:rPr>
              <a:t>Samples</a:t>
            </a:r>
            <a:r>
              <a:rPr lang="zh-CN" altLang="en-US" dirty="0"/>
              <a:t>也在里面。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59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THeiti Light" charset="-122"/>
                <a:ea typeface="STHeiti Light" charset="-122"/>
                <a:cs typeface="STHeiti Light" charset="-122"/>
              </a:rPr>
              <a:t>环境搭建</a:t>
            </a:r>
            <a:r>
              <a:rPr kumimoji="1" lang="en-US" altLang="zh-CN" sz="3200" dirty="0" smtClean="0"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zh-CN" altLang="en-US" sz="3200" dirty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STHeiti Light" charset="-122"/>
                <a:ea typeface="STHeiti Light" charset="-122"/>
                <a:cs typeface="STHeiti Light" charset="-122"/>
              </a:rPr>
              <a:t>配置环境变量</a:t>
            </a:r>
            <a:endParaRPr kumimoji="1" lang="zh-CN" altLang="en-US" sz="3200" dirty="0">
              <a:solidFill>
                <a:srgbClr val="00B05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UNIX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环境 </a:t>
            </a:r>
            <a:br>
              <a:rPr kumimoji="1" lang="zh-CN" altLang="en-US" dirty="0" smtClean="0"/>
            </a:b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zshrc</a:t>
            </a:r>
            <a:r>
              <a:rPr kumimoji="1" lang="zh-CN" altLang="en-US" dirty="0" smtClean="0"/>
              <a:t> 或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bashrc</a:t>
            </a:r>
            <a:r>
              <a:rPr kumimoji="1" lang="zh-CN" altLang="en-US" dirty="0" smtClean="0"/>
              <a:t> 添加两行命令</a:t>
            </a:r>
            <a:br>
              <a:rPr kumimoji="1" lang="zh-CN" altLang="en-US" dirty="0" smtClean="0"/>
            </a:br>
            <a:r>
              <a:rPr kumimoji="1" lang="en-US" altLang="zh-CN" dirty="0" smtClean="0"/>
              <a:t>export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BTRACE_HOME=&lt;Btrace-path&gt;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export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PATH=.:$BTRACE_HOME/bin:$PATH</a:t>
            </a:r>
            <a:endParaRPr kumimoji="1" lang="zh-CN" altLang="en-US" dirty="0" smtClean="0"/>
          </a:p>
          <a:p>
            <a:r>
              <a:rPr kumimoji="1" lang="en-US" altLang="zh-CN" dirty="0" smtClean="0"/>
              <a:t>WINDOWS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系统设置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设置环境变量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添加系统变量 进行设置</a:t>
            </a:r>
          </a:p>
          <a:p>
            <a:endParaRPr kumimoji="1" lang="zh-CN" altLang="en-US" dirty="0"/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-629444" y="1651093"/>
            <a:ext cx="1258888" cy="787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1pPr>
            <a:lvl2pPr marL="742950" indent="-28575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2pPr>
            <a:lvl3pPr marL="11430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3pPr>
            <a:lvl4pPr marL="16002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4pPr>
            <a:lvl5pPr marL="2057400" indent="-228600" algn="ctr"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rgbClr val="FFFFFF"/>
                </a:solidFill>
                <a:latin typeface="Arial" charset="0"/>
                <a:ea typeface="Helvetica Light" charset="0"/>
                <a:cs typeface="Helvetica Light" charset="0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7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1314</Words>
  <Application>Microsoft Macintosh PowerPoint</Application>
  <PresentationFormat>宽屏</PresentationFormat>
  <Paragraphs>212</Paragraphs>
  <Slides>36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Calibri</vt:lpstr>
      <vt:lpstr>Calibri Light</vt:lpstr>
      <vt:lpstr>Consolas</vt:lpstr>
      <vt:lpstr>Heiti SC Light</vt:lpstr>
      <vt:lpstr>Helvetica Light</vt:lpstr>
      <vt:lpstr>Menlo</vt:lpstr>
      <vt:lpstr>STHeiti Light</vt:lpstr>
      <vt:lpstr>Wingdings</vt:lpstr>
      <vt:lpstr>宋体</vt:lpstr>
      <vt:lpstr>微软雅黑</vt:lpstr>
      <vt:lpstr>Arial</vt:lpstr>
      <vt:lpstr>Office 主题</vt:lpstr>
      <vt:lpstr>1_Office 主题</vt:lpstr>
      <vt:lpstr>线上调试小助手</vt:lpstr>
      <vt:lpstr>PowerPoint 演示文稿</vt:lpstr>
      <vt:lpstr>PowerPoint 演示文稿</vt:lpstr>
      <vt:lpstr>Btrace 概要</vt:lpstr>
      <vt:lpstr>PowerPoint 演示文稿</vt:lpstr>
      <vt:lpstr>PowerPoint 演示文稿</vt:lpstr>
      <vt:lpstr>PowerPoint 演示文稿</vt:lpstr>
      <vt:lpstr>环境搭建 -下载安装</vt:lpstr>
      <vt:lpstr>环境搭建- 配置环境变量</vt:lpstr>
      <vt:lpstr>环境搭建-测试</vt:lpstr>
      <vt:lpstr>Btrace 作用与限制 – （作用）</vt:lpstr>
      <vt:lpstr>Btrace 作用与限制 – （限制）</vt:lpstr>
      <vt:lpstr>其他命令项</vt:lpstr>
      <vt:lpstr>定义classpath</vt:lpstr>
      <vt:lpstr>结果输出到文件</vt:lpstr>
      <vt:lpstr>预编译脚本</vt:lpstr>
      <vt:lpstr>详细讲解</vt:lpstr>
      <vt:lpstr>定位方法</vt:lpstr>
      <vt:lpstr>PowerPoint 演示文稿</vt:lpstr>
      <vt:lpstr>正则表达式定位</vt:lpstr>
      <vt:lpstr>按接口，父类，Annotation定位 </vt:lpstr>
      <vt:lpstr>其他</vt:lpstr>
      <vt:lpstr>Kind.Entry 与 Kind.Return</vt:lpstr>
      <vt:lpstr>Kind.Error, Kind.Throw和 Kind.Catch </vt:lpstr>
      <vt:lpstr>Kind.Call与Kind.Line  (一) </vt:lpstr>
      <vt:lpstr>Kind.Call与Kind.Line  (二)</vt:lpstr>
      <vt:lpstr>Kind.Call与Kind.Line  (三)</vt:lpstr>
      <vt:lpstr>定义注入 </vt:lpstr>
      <vt:lpstr>定义注入 - self</vt:lpstr>
      <vt:lpstr>定义注入 - 参数</vt:lpstr>
      <vt:lpstr>定义注入 – 结果</vt:lpstr>
      <vt:lpstr> </vt:lpstr>
      <vt:lpstr>打印慢函数</vt:lpstr>
      <vt:lpstr>谁调用了这个函数</vt:lpstr>
      <vt:lpstr> 打印函数的调用/慢调用的统计信息 </vt:lpstr>
      <vt:lpstr>    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Btrace 实战</dc:title>
  <dc:creator>Microsoft Office 用户</dc:creator>
  <cp:lastModifiedBy>Microsoft Office 用户</cp:lastModifiedBy>
  <cp:revision>46</cp:revision>
  <dcterms:created xsi:type="dcterms:W3CDTF">2017-01-05T05:04:24Z</dcterms:created>
  <dcterms:modified xsi:type="dcterms:W3CDTF">2017-01-06T16:27:07Z</dcterms:modified>
</cp:coreProperties>
</file>