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29AA2-9184-4FD8-85F6-F3AB8DE8AA23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BBFFC-21AA-48E1-BBEA-3CD4665B2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07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BBFFC-21AA-48E1-BBEA-3CD4665B2D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726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 userDrawn="1"/>
        </p:nvSpPr>
        <p:spPr>
          <a:xfrm>
            <a:off x="3180" y="6459786"/>
            <a:ext cx="12188825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 userDrawn="1"/>
        </p:nvSpPr>
        <p:spPr>
          <a:xfrm>
            <a:off x="4" y="6399635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 algn="ctr">
              <a:buNone/>
              <a:defRPr sz="24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A7B787-18E2-44D7-B774-6CC54B389EB4}" type="datetime1">
              <a:rPr lang="en-US" altLang="zh-TW" smtClean="0"/>
              <a:pPr>
                <a:defRPr/>
              </a:pPr>
              <a:t>9/22/2021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B77AB6-A536-43F3-9826-6CD10DB7A8A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063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72A7EB-9AB4-4B30-988D-85F033EA7FD3}" type="datetime1">
              <a:rPr lang="en-US" altLang="zh-TW" smtClean="0"/>
              <a:pPr>
                <a:defRPr/>
              </a:pPr>
              <a:t>9/22/2021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E49EC9-DD13-454A-BEC9-CFD8877B7E7E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2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4784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FC6185-EF0B-4D5D-B802-CCFF3CBE2328}" type="datetime1">
              <a:rPr lang="en-US" altLang="zh-TW" smtClean="0"/>
              <a:pPr>
                <a:defRPr/>
              </a:pPr>
              <a:t>9/22/2021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C2C3DE-445A-4A22-8308-9ED99E091616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9126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5"/>
            <a:ext cx="53848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C0FE1A20-854F-4752-8431-01006330E41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51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23882" indent="-339717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091" indent="-333366">
              <a:buClr>
                <a:schemeClr val="bg2">
                  <a:lumMod val="75000"/>
                </a:schemeClr>
              </a:buClr>
              <a:buSzPct val="90000"/>
              <a:buFont typeface="Wingdings" panose="05000000000000000000" pitchFamily="2" charset="2"/>
              <a:buChar char="Ø"/>
              <a:defRPr/>
            </a:lvl4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9/22/2021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2289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7CB390-B355-4D3F-AD23-03B188E146A9}" type="datetime1">
              <a:rPr lang="en-US" altLang="zh-TW" smtClean="0"/>
              <a:pPr>
                <a:defRPr/>
              </a:pPr>
              <a:t>9/22/2021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C3B0A-9A00-4550-ACAD-06E36F744573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955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41"/>
            <a:ext cx="493776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A549EF-D2EE-4450-9E21-48E712CA21AE}" type="datetime1">
              <a:rPr lang="en-US" altLang="zh-TW" smtClean="0"/>
              <a:pPr>
                <a:defRPr/>
              </a:pPr>
              <a:t>9/22/2021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5E233-F18C-4DC5-93D6-052FE4DA490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3845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DC1D88-1914-415C-999F-BED9629D92A4}" type="datetime1">
              <a:rPr lang="en-US" altLang="zh-TW" smtClean="0"/>
              <a:pPr>
                <a:defRPr/>
              </a:pPr>
              <a:t>9/22/2021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CA789B-D082-4F85-A170-B06446C3BDF3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9728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4AF493-AAAA-4D62-AF42-1A8C95D49560}" type="datetime1">
              <a:rPr lang="en-US" altLang="zh-TW" smtClean="0"/>
              <a:pPr>
                <a:defRPr/>
              </a:pPr>
              <a:t>9/22/2021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527AC-74EB-4EE5-94EE-190C0152E5DA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490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AE7A52-1148-45C5-907D-D75BF38D5D27}" type="datetime1">
              <a:rPr lang="en-US" altLang="zh-TW" smtClean="0"/>
              <a:pPr>
                <a:defRPr/>
              </a:pPr>
              <a:t>9/22/2021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21F828-2D39-48F5-B4EE-EC7CCB58113D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175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3" y="731520"/>
            <a:ext cx="6679191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5" y="6459791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450C6C1-3A05-42C8-AA47-3709D3733B92}" type="datetime1">
              <a:rPr lang="en-US" altLang="zh-TW" smtClean="0"/>
              <a:pPr>
                <a:defRPr/>
              </a:pPr>
              <a:t>9/22/2021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91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637052"/>
                </a:solidFill>
              </a:rPr>
              <a:t>Human Computer Interaction</a:t>
            </a:r>
            <a:endParaRPr lang="en-US" altLang="zh-TW">
              <a:solidFill>
                <a:srgbClr val="63705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2D47578-4A8C-4275-B392-43F1AAA4A0B6}" type="slidenum">
              <a:rPr lang="zh-TW" altLang="en-US" smtClean="0">
                <a:solidFill>
                  <a:srgbClr val="637052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6370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46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FF93FE-6C95-482E-91CE-3B92E3250C70}" type="datetime1">
              <a:rPr lang="en-US" altLang="zh-TW" smtClean="0"/>
              <a:pPr>
                <a:defRPr/>
              </a:pPr>
              <a:t>9/22/2021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D462DA-4C31-479E-96E8-20A498E018B2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977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3772" y="116789"/>
            <a:ext cx="10694125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3772" y="856989"/>
            <a:ext cx="10694125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19D084F-7581-4643-A243-CF6CADA94DCC}" type="datetime1">
              <a:rPr lang="en-US" altLang="zh-TW" smtClean="0"/>
              <a:pPr>
                <a:defRPr/>
              </a:pPr>
              <a:t>9/22/2021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9C2C3DE-445A-4A22-8308-9ED99E091616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cxnSp>
        <p:nvCxnSpPr>
          <p:cNvPr id="10" name="Straight Connector 9"/>
          <p:cNvCxnSpPr/>
          <p:nvPr/>
        </p:nvCxnSpPr>
        <p:spPr>
          <a:xfrm>
            <a:off x="783772" y="796832"/>
            <a:ext cx="106941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53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0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8" indent="-91438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1800" indent="-331780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14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00091" indent="-333366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65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7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6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6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5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7.emf"/><Relationship Id="rId7" Type="http://schemas.openxmlformats.org/officeDocument/2006/relationships/image" Target="../media/image16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10" Type="http://schemas.openxmlformats.org/officeDocument/2006/relationships/image" Target="../media/image48.png"/><Relationship Id="rId4" Type="http://schemas.openxmlformats.org/officeDocument/2006/relationships/image" Target="../media/image8.emf"/><Relationship Id="rId9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24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7.emf"/><Relationship Id="rId7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8.emf"/><Relationship Id="rId9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11.emf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4.emf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24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31.png"/><Relationship Id="rId9" Type="http://schemas.openxmlformats.org/officeDocument/2006/relationships/image" Target="../media/image77.png"/><Relationship Id="rId1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11.png"/><Relationship Id="rId7" Type="http://schemas.openxmlformats.org/officeDocument/2006/relationships/image" Target="../media/image7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5.emf"/><Relationship Id="rId7" Type="http://schemas.openxmlformats.org/officeDocument/2006/relationships/image" Target="../media/image21.png"/><Relationship Id="rId12" Type="http://schemas.openxmlformats.org/officeDocument/2006/relationships/image" Target="../media/image23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0" Type="http://schemas.openxmlformats.org/officeDocument/2006/relationships/image" Target="../media/image8.emf"/><Relationship Id="rId4" Type="http://schemas.openxmlformats.org/officeDocument/2006/relationships/image" Target="../media/image18.png"/><Relationship Id="rId9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5.emf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Discrete Fourier </a:t>
            </a:r>
            <a:r>
              <a:rPr lang="en-US" dirty="0" smtClean="0"/>
              <a:t>Transform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Ying </a:t>
            </a:r>
            <a:r>
              <a:rPr lang="en-US" dirty="0" err="1" smtClean="0"/>
              <a:t>shen</a:t>
            </a:r>
            <a:endParaRPr lang="en-US" dirty="0" smtClean="0"/>
          </a:p>
          <a:p>
            <a:r>
              <a:rPr lang="en-US" dirty="0" smtClean="0"/>
              <a:t>School of software engineering</a:t>
            </a:r>
          </a:p>
          <a:p>
            <a:r>
              <a:rPr lang="en-US" dirty="0" err="1" smtClean="0"/>
              <a:t>Tongji</a:t>
            </a:r>
            <a:r>
              <a:rPr lang="en-US" dirty="0" smtClean="0"/>
              <a:t> university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9165" y="-17889"/>
            <a:ext cx="699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Slides come from https://www.bilibili.com/video/av44600709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82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complex numbers?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Solution:</a:t>
            </a:r>
            <a:r>
              <a:rPr lang="en-US" altLang="zh-CN" dirty="0" smtClean="0"/>
              <a:t> Compare with sine waves to produce another array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9/22/2021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6358"/>
            <a:ext cx="4560352" cy="9650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7836"/>
            <a:ext cx="4560352" cy="96501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3005"/>
            <a:ext cx="4560352" cy="96501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354083" y="1324358"/>
            <a:ext cx="2669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Cosine basis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585709" y="1324358"/>
            <a:ext cx="2669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Sine basis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12519" y="4689987"/>
            <a:ext cx="45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…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9352163" y="4689987"/>
            <a:ext cx="45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…</a:t>
            </a:r>
            <a:endParaRPr lang="zh-CN" altLang="en-US" b="1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9319"/>
            <a:ext cx="4560352" cy="96501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626" y="1806358"/>
            <a:ext cx="4560352" cy="95690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626" y="2771374"/>
            <a:ext cx="4560352" cy="95690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626" y="3834757"/>
            <a:ext cx="4560352" cy="95690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626" y="5075538"/>
            <a:ext cx="4560352" cy="948797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013689" y="2084756"/>
            <a:ext cx="1764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Basis 0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013688" y="3049772"/>
            <a:ext cx="1764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Basis 1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13687" y="4113155"/>
            <a:ext cx="1764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Basis 2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013687" y="5349881"/>
            <a:ext cx="1764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Basis 39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630511" y="4682752"/>
            <a:ext cx="45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…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539900" y="6161325"/>
                <a:ext cx="38021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Produce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𝑐𝑜𝑠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𝑐𝑜𝑠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[39]</m:t>
                    </m:r>
                  </m:oMath>
                </a14:m>
                <a:endParaRPr lang="zh-CN" altLang="en-US" sz="2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00" y="6161325"/>
                <a:ext cx="3802171" cy="400110"/>
              </a:xfrm>
              <a:prstGeom prst="rect">
                <a:avLst/>
              </a:prstGeom>
              <a:blipFill>
                <a:blip r:embed="rId9"/>
                <a:stretch>
                  <a:fillRect l="-1766" t="-7692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7919598" y="6161325"/>
                <a:ext cx="38021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Produce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𝑠𝑖𝑛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𝑠𝑖𝑛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[39]</m:t>
                    </m:r>
                  </m:oMath>
                </a14:m>
                <a:endParaRPr lang="zh-CN" altLang="en-US" sz="2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598" y="6161325"/>
                <a:ext cx="3802171" cy="400110"/>
              </a:xfrm>
              <a:prstGeom prst="rect">
                <a:avLst/>
              </a:prstGeom>
              <a:blipFill>
                <a:blip r:embed="rId10"/>
                <a:stretch>
                  <a:fillRect l="-1603" t="-7692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19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complex numbers?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9/22/2021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60" y="856989"/>
            <a:ext cx="4560352" cy="14840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285131" y="1309879"/>
                <a:ext cx="4812920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40</m:t>
                                  </m:r>
                                </m:den>
                              </m:f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=0,1,…,39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131" y="1309879"/>
                <a:ext cx="4812920" cy="691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64205" y="3694514"/>
                <a:ext cx="6377259" cy="783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𝑐𝑜𝑠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𝑐𝑜𝑠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38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40</m:t>
                                  </m:r>
                                </m:den>
                              </m:f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40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05" y="3694514"/>
                <a:ext cx="6377259" cy="7838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9790381" y="3579108"/>
                <a:ext cx="2483372" cy="7804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=10+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10</m:t>
                      </m:r>
                      <m:rad>
                        <m:radPr>
                          <m:deg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altLang="zh-CN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38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=10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10</m:t>
                      </m:r>
                      <m:rad>
                        <m:radPr>
                          <m:deg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0381" y="3579108"/>
                <a:ext cx="2483372" cy="780470"/>
              </a:xfrm>
              <a:prstGeom prst="rect">
                <a:avLst/>
              </a:prstGeom>
              <a:blipFill>
                <a:blip r:embed="rId5"/>
                <a:stretch>
                  <a:fillRect b="-70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764205" y="3381482"/>
            <a:ext cx="2669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Recall: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83772" y="2499569"/>
            <a:ext cx="8498224" cy="783869"/>
            <a:chOff x="783772" y="2499569"/>
            <a:chExt cx="8498224" cy="7838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783772" y="2499569"/>
                  <a:ext cx="5610702" cy="7838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𝑠𝑖𝑛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</m:den>
                                </m:f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=10</m:t>
                        </m:r>
                        <m:rad>
                          <m:radPr>
                            <m:deg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772" y="2499569"/>
                  <a:ext cx="5610702" cy="78386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7004513" y="2646895"/>
                  <a:ext cx="2277483" cy="4364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𝑠𝑖𝑛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38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ad>
                          <m:radPr>
                            <m:deg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4513" y="2646895"/>
                  <a:ext cx="2277483" cy="436402"/>
                </a:xfrm>
                <a:prstGeom prst="rect">
                  <a:avLst/>
                </a:prstGeom>
                <a:blipFill>
                  <a:blip r:embed="rId7"/>
                  <a:stretch>
                    <a:fillRect b="-13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文本框 13"/>
            <p:cNvSpPr txBox="1"/>
            <p:nvPr/>
          </p:nvSpPr>
          <p:spPr>
            <a:xfrm>
              <a:off x="6303966" y="2679525"/>
              <a:ext cx="9817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and</a:t>
              </a:r>
              <a:endPara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6" name="右箭头 15"/>
          <p:cNvSpPr/>
          <p:nvPr/>
        </p:nvSpPr>
        <p:spPr>
          <a:xfrm>
            <a:off x="8958531" y="3924559"/>
            <a:ext cx="368710" cy="32377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569556" y="4926018"/>
                <a:ext cx="4835363" cy="783973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The complex number </a:t>
                </a:r>
                <a:r>
                  <a:rPr lang="en-US" altLang="zh-CN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is a tool to store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𝑐𝑜𝑠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sz="20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zh-CN" altLang="en-US" sz="2000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𝑠𝑖</m:t>
                        </m:r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in a compact form</a:t>
                </a:r>
                <a:endPara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556" y="4926018"/>
                <a:ext cx="4835363" cy="783973"/>
              </a:xfrm>
              <a:prstGeom prst="rect">
                <a:avLst/>
              </a:prstGeom>
              <a:blipFill>
                <a:blip r:embed="rId8"/>
                <a:stretch>
                  <a:fillRect l="-1256"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598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complex numbers?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Compound form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Magnitude:</a:t>
            </a:r>
          </a:p>
          <a:p>
            <a:endParaRPr lang="en-US" altLang="zh-CN" dirty="0"/>
          </a:p>
          <a:p>
            <a:r>
              <a:rPr lang="en-US" altLang="zh-CN" dirty="0" smtClean="0"/>
              <a:t>Phase: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9/22/2021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83772" y="1281232"/>
                <a:ext cx="6586098" cy="957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𝑐𝑜𝑠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𝑗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𝑠𝑖𝑛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39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  <m:t>𝜋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" panose="020B0604020202020204" pitchFamily="34" charset="0"/>
                                    </a:rPr>
                                    <m:t>40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10+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10</m:t>
                      </m:r>
                      <m:rad>
                        <m:radPr>
                          <m:deg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2" y="1281232"/>
                <a:ext cx="6586098" cy="9578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83772" y="2142470"/>
                <a:ext cx="7123104" cy="957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38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𝑐𝑜𝑠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38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𝑗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𝑠𝑖𝑛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38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39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  <m:t>𝜋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" panose="020B0604020202020204" pitchFamily="34" charset="0"/>
                                    </a:rPr>
                                    <m:t>38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" panose="020B0604020202020204" pitchFamily="34" charset="0"/>
                                    </a:rPr>
                                    <m:t>40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10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10</m:t>
                      </m:r>
                      <m:rad>
                        <m:radPr>
                          <m:deg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2" y="2142470"/>
                <a:ext cx="7123104" cy="9578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812693" y="3335274"/>
                <a:ext cx="2528256" cy="626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693" y="3335274"/>
                <a:ext cx="2528256" cy="626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812693" y="4225748"/>
                <a:ext cx="1888466" cy="6474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i="0" smtClean="0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693" y="4225748"/>
                <a:ext cx="1888466" cy="6474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783772" y="5257343"/>
            <a:ext cx="4687880" cy="6272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We won’t 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loose information anymore! 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588283" y="3188383"/>
            <a:ext cx="6446401" cy="3333604"/>
            <a:chOff x="6221065" y="3258925"/>
            <a:chExt cx="6446401" cy="3333604"/>
          </a:xfrm>
        </p:grpSpPr>
        <p:sp>
          <p:nvSpPr>
            <p:cNvPr id="12" name="矩形 11"/>
            <p:cNvSpPr/>
            <p:nvPr/>
          </p:nvSpPr>
          <p:spPr>
            <a:xfrm>
              <a:off x="6221065" y="3258925"/>
              <a:ext cx="6446401" cy="33336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200000"/>
                </a:lnSpc>
              </a:pPr>
              <a:endPara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369870" y="3329898"/>
              <a:ext cx="35586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rgbClr val="FF0000"/>
                  </a:solidFill>
                </a:rPr>
                <a:t>Math behind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10800000">
              <a:off x="7388939" y="3961599"/>
              <a:ext cx="0" cy="21589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rot="-5400000">
              <a:off x="8468429" y="5040880"/>
              <a:ext cx="0" cy="21589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7388938" y="5408842"/>
              <a:ext cx="1385521" cy="7069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388937" y="5402492"/>
              <a:ext cx="1385521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8774458" y="5402492"/>
              <a:ext cx="0" cy="713275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6447588" y="3914153"/>
                  <a:ext cx="91300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7588" y="3914153"/>
                  <a:ext cx="913006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6667" t="-4000" r="-9333" b="-3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9272317" y="6182112"/>
                  <a:ext cx="93955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2317" y="6182112"/>
                  <a:ext cx="939553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3247" t="-4000" r="-9091" b="-3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6963083" y="5224028"/>
                  <a:ext cx="20666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083" y="5224028"/>
                  <a:ext cx="206660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4706"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8678524" y="6187712"/>
                  <a:ext cx="20666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8524" y="6187712"/>
                  <a:ext cx="206660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9412" r="-26471" b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椭圆 27"/>
            <p:cNvSpPr/>
            <p:nvPr/>
          </p:nvSpPr>
          <p:spPr>
            <a:xfrm>
              <a:off x="7359259" y="5368117"/>
              <a:ext cx="59630" cy="63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8744645" y="6090672"/>
              <a:ext cx="59630" cy="63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8744643" y="5374654"/>
              <a:ext cx="59630" cy="63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8072358" y="4389184"/>
                  <a:ext cx="4257515" cy="8348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𝑛𝑥</m:t>
                                </m:r>
                              </m:e>
                            </m:d>
                          </m:e>
                        </m:func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altLang="zh-CN" sz="2000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         =</m:t>
                        </m:r>
                        <m:rad>
                          <m:radPr>
                            <m:deg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𝑛𝑥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 smtClean="0">
                                        <a:latin typeface="Cambria Math" panose="02040503050406030204" pitchFamily="18" charset="0"/>
                                      </a:rPr>
                                      <m:t>arctan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num>
                                      <m:den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2358" y="4389184"/>
                  <a:ext cx="4257515" cy="834844"/>
                </a:xfrm>
                <a:prstGeom prst="rect">
                  <a:avLst/>
                </a:prstGeom>
                <a:blipFill>
                  <a:blip r:embed="rId10"/>
                  <a:stretch>
                    <a:fillRect l="-2718" t="-7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2130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 DFT – an 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Given a sample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9/22/2021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9" y="1731204"/>
            <a:ext cx="4560352" cy="9650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9" y="2756373"/>
            <a:ext cx="4560352" cy="96501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355" y="1694742"/>
            <a:ext cx="4560352" cy="95690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355" y="2758125"/>
            <a:ext cx="4560352" cy="95690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205417" y="1973140"/>
            <a:ext cx="1764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Basis 1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05416" y="3036523"/>
            <a:ext cx="1764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Basis 2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3772" y="4248489"/>
            <a:ext cx="2785784" cy="8249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The wave oscillates </a:t>
            </a:r>
            <a:r>
              <a:rPr lang="en-US" altLang="zh-CN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periods with </a:t>
            </a:r>
            <a:r>
              <a:rPr lang="en-US" altLang="zh-CN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samples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694823" y="4248489"/>
                <a:ext cx="2785784" cy="82495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/>
                <a:r>
                  <a:rPr lang="en-US" altLang="zh-CN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微软雅黑" panose="020B0503020204020204" pitchFamily="34" charset="-122"/>
                    <a:cs typeface="Arial" panose="020B0604020202020204" pitchFamily="34" charset="0"/>
                  </a:rPr>
                  <a:t>Total length(s):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/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altLang="zh-CN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88900"/>
                <a:r>
                  <a:rPr lang="en-US" altLang="zh-CN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微软雅黑" panose="020B0503020204020204" pitchFamily="34" charset="-122"/>
                    <a:cs typeface="Arial" panose="020B0604020202020204" pitchFamily="34" charset="0"/>
                  </a:rPr>
                  <a:t>Period length(s):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zh-CN" sz="20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/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𝑘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</m:oMath>
                </a14:m>
                <a:endPara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823" y="4248489"/>
                <a:ext cx="2785784" cy="824955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8692113" y="4248489"/>
                <a:ext cx="2785784" cy="82495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𝐻𝑍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)=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𝑘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𝑁</m:t>
                      </m:r>
                    </m:oMath>
                  </m:oMathPara>
                </a14:m>
                <a:endPara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113" y="4248489"/>
                <a:ext cx="2785784" cy="8249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右箭头 15"/>
          <p:cNvSpPr/>
          <p:nvPr/>
        </p:nvSpPr>
        <p:spPr>
          <a:xfrm>
            <a:off x="3881467" y="4491359"/>
            <a:ext cx="501445" cy="33921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7818379" y="4491358"/>
            <a:ext cx="501445" cy="33921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2625531" y="5748882"/>
                <a:ext cx="6924368" cy="4446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correspond to frequencies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</m:t>
                    </m:r>
                  </m:oMath>
                </a14:m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531" y="5748882"/>
                <a:ext cx="6924368" cy="444674"/>
              </a:xfrm>
              <a:prstGeom prst="rect">
                <a:avLst/>
              </a:prstGeom>
              <a:blipFill>
                <a:blip r:embed="rId9"/>
                <a:stretch>
                  <a:fillRect l="-88" t="-2740" b="-19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36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 DFT – an 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=4000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1 frequency bin=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4000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𝐻𝑍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The peaks appear 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38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=2∗100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38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=38∗100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𝐻𝑍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9/22/2021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285131" y="1309879"/>
                <a:ext cx="4348755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40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=0,1,…,39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131" y="1309879"/>
                <a:ext cx="4348755" cy="691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22" y="955400"/>
            <a:ext cx="4530400" cy="165150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497" y="4492629"/>
            <a:ext cx="5725950" cy="16596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8954081" y="6152308"/>
                <a:ext cx="5012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4081" y="6152308"/>
                <a:ext cx="501291" cy="276999"/>
              </a:xfrm>
              <a:prstGeom prst="rect">
                <a:avLst/>
              </a:prstGeom>
              <a:blipFill>
                <a:blip r:embed="rId6"/>
                <a:stretch>
                  <a:fillRect l="-10976" t="-2174" r="-15854" b="-3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6799006" y="4492629"/>
            <a:ext cx="2489774" cy="165967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40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 DFT – an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Recall the first example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9/22/2021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Human Computer Interaction</a:t>
            </a:r>
            <a:endParaRPr lang="en-US" altLang="zh-TW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81439" y="1336264"/>
                <a:ext cx="6626173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∗2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+2</m:t>
                      </m:r>
                      <m:func>
                        <m:func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∗4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+0.5</m:t>
                      </m:r>
                      <m:func>
                        <m:func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∗5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39" y="1336264"/>
                <a:ext cx="6626173" cy="5250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8" y="1908102"/>
            <a:ext cx="4560352" cy="9974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836934" y="2191787"/>
                <a:ext cx="10143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934" y="2191787"/>
                <a:ext cx="1014380" cy="307777"/>
              </a:xfrm>
              <a:prstGeom prst="rect">
                <a:avLst/>
              </a:prstGeom>
              <a:blipFill>
                <a:blip r:embed="rId4"/>
                <a:stretch>
                  <a:fillRect l="-5389" r="-4790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48259" y="3207595"/>
                <a:ext cx="818679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+2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+0.5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=0,1,…,99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59" y="3207595"/>
                <a:ext cx="8186793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下箭头 10"/>
          <p:cNvSpPr/>
          <p:nvPr/>
        </p:nvSpPr>
        <p:spPr>
          <a:xfrm>
            <a:off x="3805084" y="4159045"/>
            <a:ext cx="926935" cy="368710"/>
          </a:xfrm>
          <a:prstGeom prst="downArrow">
            <a:avLst>
              <a:gd name="adj1" fmla="val 58924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DFT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782652" y="4546519"/>
                <a:ext cx="2304733" cy="7373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=25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sz="20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98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=25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altLang="zh-CN" sz="2000" b="0" dirty="0" smtClean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52" y="4546519"/>
                <a:ext cx="2304733" cy="737381"/>
              </a:xfrm>
              <a:prstGeom prst="rect">
                <a:avLst/>
              </a:prstGeom>
              <a:blipFill>
                <a:blip r:embed="rId6"/>
                <a:stretch>
                  <a:fillRect l="-3704" b="-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014413" y="5344053"/>
                <a:ext cx="1841210" cy="62726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2000" dirty="0" smtClean="0">
                    <a:solidFill>
                      <a:srgbClr val="FF0000"/>
                    </a:solidFill>
                    <a:ea typeface="微软雅黑" panose="020B0503020204020204" pitchFamily="34" charset="-122"/>
                    <a:cs typeface="Arial" panose="020B0604020202020204" pitchFamily="34" charset="0"/>
                  </a:rPr>
                  <a:t>Mag:        </a:t>
                </a:r>
                <a:r>
                  <a:rPr lang="en-US" altLang="zh-CN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微软雅黑" panose="020B0503020204020204" pitchFamily="34" charset="-122"/>
                    <a:cs typeface="Arial" panose="020B0604020202020204" pitchFamily="34" charset="0"/>
                  </a:rPr>
                  <a:t>50</a:t>
                </a:r>
              </a:p>
              <a:p>
                <a:r>
                  <a:rPr lang="en-US" altLang="zh-CN" sz="2000" dirty="0" smtClean="0">
                    <a:solidFill>
                      <a:srgbClr val="FF0000"/>
                    </a:solidFill>
                    <a:ea typeface="微软雅黑" panose="020B0503020204020204" pitchFamily="34" charset="-122"/>
                    <a:cs typeface="Arial" panose="020B0604020202020204" pitchFamily="34" charset="0"/>
                  </a:rPr>
                  <a:t>Phase: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𝜋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/3</m:t>
                    </m:r>
                  </m:oMath>
                </a14:m>
                <a:endPara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413" y="5344053"/>
                <a:ext cx="1841210" cy="627264"/>
              </a:xfrm>
              <a:prstGeom prst="rect">
                <a:avLst/>
              </a:prstGeom>
              <a:blipFill>
                <a:blip r:embed="rId7"/>
                <a:stretch>
                  <a:fillRect l="-2951" t="-10377" b="-207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467254" y="5344568"/>
                <a:ext cx="1841211" cy="62726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2000" dirty="0" smtClean="0">
                    <a:solidFill>
                      <a:srgbClr val="FF0000"/>
                    </a:solidFill>
                    <a:ea typeface="微软雅黑" panose="020B0503020204020204" pitchFamily="34" charset="-122"/>
                    <a:cs typeface="Arial" panose="020B0604020202020204" pitchFamily="34" charset="0"/>
                  </a:rPr>
                  <a:t>Mag:        </a:t>
                </a:r>
                <a:r>
                  <a:rPr lang="en-US" altLang="zh-CN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微软雅黑" panose="020B0503020204020204" pitchFamily="34" charset="-122"/>
                    <a:cs typeface="Arial" panose="020B0604020202020204" pitchFamily="34" charset="0"/>
                  </a:rPr>
                  <a:t>100</a:t>
                </a:r>
              </a:p>
              <a:p>
                <a:r>
                  <a:rPr lang="en-US" altLang="zh-CN" sz="2000" dirty="0" smtClean="0">
                    <a:solidFill>
                      <a:srgbClr val="FF0000"/>
                    </a:solidFill>
                    <a:ea typeface="微软雅黑" panose="020B0503020204020204" pitchFamily="34" charset="-122"/>
                    <a:cs typeface="Arial" panose="020B0604020202020204" pitchFamily="34" charset="0"/>
                  </a:rPr>
                  <a:t>Phase:     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2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𝜋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/3</m:t>
                    </m:r>
                  </m:oMath>
                </a14:m>
                <a:endPara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254" y="5344568"/>
                <a:ext cx="1841211" cy="627264"/>
              </a:xfrm>
              <a:prstGeom prst="rect">
                <a:avLst/>
              </a:prstGeom>
              <a:blipFill>
                <a:blip r:embed="rId8"/>
                <a:stretch>
                  <a:fillRect l="-3279" t="-10377" b="-207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815655" y="5344053"/>
                <a:ext cx="1841211" cy="62726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2000" dirty="0" smtClean="0">
                    <a:solidFill>
                      <a:srgbClr val="FF0000"/>
                    </a:solidFill>
                    <a:ea typeface="微软雅黑" panose="020B0503020204020204" pitchFamily="34" charset="-122"/>
                    <a:cs typeface="Arial" panose="020B0604020202020204" pitchFamily="34" charset="0"/>
                  </a:rPr>
                  <a:t>Mag:        </a:t>
                </a:r>
                <a:r>
                  <a:rPr lang="en-US" altLang="zh-CN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微软雅黑" panose="020B0503020204020204" pitchFamily="34" charset="-122"/>
                    <a:cs typeface="Arial" panose="020B0604020202020204" pitchFamily="34" charset="0"/>
                  </a:rPr>
                  <a:t>25</a:t>
                </a:r>
              </a:p>
              <a:p>
                <a:r>
                  <a:rPr lang="en-US" altLang="zh-CN" sz="2000" dirty="0" smtClean="0">
                    <a:solidFill>
                      <a:srgbClr val="FF0000"/>
                    </a:solidFill>
                    <a:ea typeface="微软雅黑" panose="020B0503020204020204" pitchFamily="34" charset="-122"/>
                    <a:cs typeface="Arial" panose="020B0604020202020204" pitchFamily="34" charset="0"/>
                  </a:rPr>
                  <a:t>Phase:    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0</m:t>
                    </m:r>
                  </m:oMath>
                </a14:m>
                <a:endPara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655" y="5344053"/>
                <a:ext cx="1841211" cy="627264"/>
              </a:xfrm>
              <a:prstGeom prst="rect">
                <a:avLst/>
              </a:prstGeom>
              <a:blipFill>
                <a:blip r:embed="rId9"/>
                <a:stretch>
                  <a:fillRect l="-2951" t="-10377" b="-207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434816" y="4537976"/>
                <a:ext cx="189590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=−100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sz="20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96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816" y="4537976"/>
                <a:ext cx="1895904" cy="707886"/>
              </a:xfrm>
              <a:prstGeom prst="rect">
                <a:avLst/>
              </a:prstGeom>
              <a:blipFill>
                <a:blip r:embed="rId10"/>
                <a:stretch>
                  <a:fillRect b="-68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678151" y="4550595"/>
                <a:ext cx="232724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=25=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[95]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151" y="4550595"/>
                <a:ext cx="2327240" cy="400110"/>
              </a:xfrm>
              <a:prstGeom prst="rect">
                <a:avLst/>
              </a:prstGeom>
              <a:blipFill>
                <a:blip r:embed="rId11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2048560" y="6199878"/>
                <a:ext cx="44991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≠2,4,5,95,96,98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560" y="6199878"/>
                <a:ext cx="449918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连接符 19"/>
          <p:cNvCxnSpPr/>
          <p:nvPr/>
        </p:nvCxnSpPr>
        <p:spPr>
          <a:xfrm>
            <a:off x="8468346" y="1282700"/>
            <a:ext cx="0" cy="5177091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8651902" y="876299"/>
                <a:ext cx="2659014" cy="977901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微软雅黑" panose="020B0503020204020204" pitchFamily="34" charset="-122"/>
                    <a:cs typeface="Arial" panose="020B0604020202020204" pitchFamily="34" charset="0"/>
                  </a:rPr>
                  <a:t>For real signals, just divide </a:t>
                </a:r>
                <a:r>
                  <a:rPr lang="en-US" altLang="zh-CN" dirty="0" smtClean="0">
                    <a:solidFill>
                      <a:srgbClr val="FF0000"/>
                    </a:solidFill>
                    <a:ea typeface="微软雅黑" panose="020B0503020204020204" pitchFamily="34" charset="-122"/>
                    <a:cs typeface="Arial" panose="020B0604020202020204" pitchFamily="34" charset="0"/>
                  </a:rPr>
                  <a:t>Meg</a:t>
                </a:r>
                <a:r>
                  <a:rPr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微软雅黑" panose="020B0503020204020204" pitchFamily="34" charset="-122"/>
                    <a:cs typeface="Arial" panose="020B0604020202020204" pitchFamily="34" charset="0"/>
                  </a:rPr>
                  <a:t> by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zh-CN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/2</m:t>
                    </m:r>
                  </m:oMath>
                </a14:m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微软雅黑" panose="020B0503020204020204" pitchFamily="34" charset="-122"/>
                    <a:cs typeface="Arial" panose="020B0604020202020204" pitchFamily="34" charset="0"/>
                  </a:rPr>
                  <a:t>and get the signal amplitude</a:t>
                </a:r>
                <a:endPara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902" y="876299"/>
                <a:ext cx="2659014" cy="977901"/>
              </a:xfrm>
              <a:prstGeom prst="rect">
                <a:avLst/>
              </a:prstGeom>
              <a:blipFill>
                <a:blip r:embed="rId13"/>
                <a:stretch>
                  <a:fillRect l="-1595" r="-2278" b="-5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8533917" y="1943287"/>
                <a:ext cx="3637475" cy="875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rgbClr val="FF0000"/>
                    </a:solidFill>
                  </a:rPr>
                  <a:t>Given a sample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=100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𝐻𝑍</m:t>
                    </m:r>
                  </m:oMath>
                </a14:m>
                <a:endParaRPr lang="en-US" altLang="zh-CN" sz="2000" b="0" dirty="0" smtClean="0"/>
              </a:p>
              <a:p>
                <a:r>
                  <a:rPr lang="en-US" altLang="zh-CN" sz="2000" dirty="0" smtClean="0">
                    <a:solidFill>
                      <a:srgbClr val="FF0000"/>
                    </a:solidFill>
                  </a:rPr>
                  <a:t>and signal length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17" y="1943287"/>
                <a:ext cx="3637475" cy="875304"/>
              </a:xfrm>
              <a:prstGeom prst="rect">
                <a:avLst/>
              </a:prstGeom>
              <a:blipFill>
                <a:blip r:embed="rId14"/>
                <a:stretch>
                  <a:fillRect l="-1843" t="-4196" b="-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468346" y="3188510"/>
                <a:ext cx="6821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8346" y="3188510"/>
                <a:ext cx="68211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右箭头 23"/>
          <p:cNvSpPr/>
          <p:nvPr/>
        </p:nvSpPr>
        <p:spPr>
          <a:xfrm>
            <a:off x="9075401" y="3304659"/>
            <a:ext cx="352693" cy="13697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9528171" y="3106148"/>
                <a:ext cx="2785350" cy="533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2 periods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100 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𝑠𝑒𝑐𝑜𝑛𝑑</m:t>
                        </m:r>
                      </m:den>
                    </m:f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171" y="3106148"/>
                <a:ext cx="2785350" cy="533992"/>
              </a:xfrm>
              <a:prstGeom prst="rect">
                <a:avLst/>
              </a:prstGeom>
              <a:blipFill>
                <a:blip r:embed="rId16"/>
                <a:stretch>
                  <a:fillRect l="-2188" b="-9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8463186" y="4669109"/>
                <a:ext cx="6821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3186" y="4669109"/>
                <a:ext cx="68211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右箭头 26"/>
          <p:cNvSpPr/>
          <p:nvPr/>
        </p:nvSpPr>
        <p:spPr>
          <a:xfrm>
            <a:off x="9070241" y="4785258"/>
            <a:ext cx="352693" cy="13697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8470414" y="5820695"/>
                <a:ext cx="6821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14" y="5820695"/>
                <a:ext cx="68211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右箭头 28"/>
          <p:cNvSpPr/>
          <p:nvPr/>
        </p:nvSpPr>
        <p:spPr>
          <a:xfrm>
            <a:off x="9077469" y="5936844"/>
            <a:ext cx="352693" cy="13697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9750948" y="3788928"/>
                <a:ext cx="2785350" cy="841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rgbClr val="FF0000"/>
                    </a:solidFill>
                  </a:rPr>
                  <a:t>Frequency  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altLang="zh-CN" sz="2000" dirty="0" smtClean="0"/>
              </a:p>
              <a:p>
                <a:r>
                  <a:rPr lang="en-US" altLang="zh-CN" sz="2000" dirty="0" smtClean="0">
                    <a:solidFill>
                      <a:srgbClr val="FF0000"/>
                    </a:solidFill>
                  </a:rPr>
                  <a:t>Amplitude  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0948" y="3788928"/>
                <a:ext cx="2785350" cy="841705"/>
              </a:xfrm>
              <a:prstGeom prst="rect">
                <a:avLst/>
              </a:prstGeom>
              <a:blipFill>
                <a:blip r:embed="rId19"/>
                <a:stretch>
                  <a:fillRect l="-2412" t="-4348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9750948" y="4655688"/>
                <a:ext cx="2785350" cy="841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rgbClr val="FF0000"/>
                    </a:solidFill>
                  </a:rPr>
                  <a:t>Frequency  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altLang="zh-CN" sz="2000" dirty="0" smtClean="0"/>
              </a:p>
              <a:p>
                <a:r>
                  <a:rPr lang="en-US" altLang="zh-CN" sz="2000" dirty="0" smtClean="0">
                    <a:solidFill>
                      <a:srgbClr val="FF0000"/>
                    </a:solidFill>
                  </a:rPr>
                  <a:t>Amplitude  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0948" y="4655688"/>
                <a:ext cx="2785350" cy="841705"/>
              </a:xfrm>
              <a:prstGeom prst="rect">
                <a:avLst/>
              </a:prstGeom>
              <a:blipFill>
                <a:blip r:embed="rId20"/>
                <a:stretch>
                  <a:fillRect l="-2412" t="-4348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9750948" y="5657685"/>
                <a:ext cx="2785350" cy="841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rgbClr val="FF0000"/>
                    </a:solidFill>
                  </a:rPr>
                  <a:t>Frequency  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altLang="zh-CN" sz="2000" dirty="0" smtClean="0"/>
              </a:p>
              <a:p>
                <a:r>
                  <a:rPr lang="en-US" altLang="zh-CN" sz="2000" dirty="0" smtClean="0">
                    <a:solidFill>
                      <a:srgbClr val="FF0000"/>
                    </a:solidFill>
                  </a:rPr>
                  <a:t>Amplitude  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0948" y="5657685"/>
                <a:ext cx="2785350" cy="841705"/>
              </a:xfrm>
              <a:prstGeom prst="rect">
                <a:avLst/>
              </a:prstGeom>
              <a:blipFill>
                <a:blip r:embed="rId21"/>
                <a:stretch>
                  <a:fillRect l="-2412" t="-3623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00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does DFT do?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Fourier </a:t>
            </a:r>
            <a:r>
              <a:rPr lang="en-US" altLang="zh-CN" dirty="0" smtClean="0"/>
              <a:t>analysis told us:</a:t>
            </a:r>
          </a:p>
          <a:p>
            <a:r>
              <a:rPr lang="en-US" altLang="zh-CN" dirty="0" smtClean="0"/>
              <a:t>Any periodical signal can be expressed as linear combinations of sine and cosine functions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9/22/2021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28752" y="2123771"/>
                <a:ext cx="20000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∗2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752" y="2123771"/>
                <a:ext cx="2000098" cy="307777"/>
              </a:xfrm>
              <a:prstGeom prst="rect">
                <a:avLst/>
              </a:prstGeom>
              <a:blipFill>
                <a:blip r:embed="rId2"/>
                <a:stretch>
                  <a:fillRect l="-1524" t="-1961" r="-4268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28753" y="3438687"/>
                <a:ext cx="367510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∗2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∗5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753" y="3438687"/>
                <a:ext cx="3675109" cy="307777"/>
              </a:xfrm>
              <a:prstGeom prst="rect">
                <a:avLst/>
              </a:prstGeom>
              <a:blipFill>
                <a:blip r:embed="rId3"/>
                <a:stretch>
                  <a:fillRect l="-498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828753" y="4768350"/>
                <a:ext cx="6416693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∗2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+2</m:t>
                      </m:r>
                      <m:func>
                        <m:func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∗4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+0.5</m:t>
                      </m:r>
                      <m:func>
                        <m:func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∗5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753" y="4768350"/>
                <a:ext cx="6416693" cy="525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23" y="2398387"/>
            <a:ext cx="4560352" cy="10055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23" y="3728051"/>
            <a:ext cx="4560352" cy="10055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23" y="5304936"/>
            <a:ext cx="4560352" cy="997453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5376472" y="3950611"/>
            <a:ext cx="766916" cy="678425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DFT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6744010" y="2123771"/>
            <a:ext cx="1689186" cy="1200330"/>
            <a:chOff x="5736161" y="2182761"/>
            <a:chExt cx="1689186" cy="1200330"/>
          </a:xfrm>
        </p:grpSpPr>
        <p:sp>
          <p:nvSpPr>
            <p:cNvPr id="14" name="矩形 13"/>
            <p:cNvSpPr/>
            <p:nvPr/>
          </p:nvSpPr>
          <p:spPr>
            <a:xfrm>
              <a:off x="5736161" y="2182761"/>
              <a:ext cx="1689186" cy="120032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736161" y="2182762"/>
              <a:ext cx="16891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Component1</a:t>
              </a:r>
            </a:p>
            <a:p>
              <a:r>
                <a:rPr lang="en-US" altLang="zh-CN" dirty="0"/>
                <a:t>Frequency: 2</a:t>
              </a:r>
              <a:r>
                <a:rPr lang="en-US" altLang="zh-CN" i="1" dirty="0"/>
                <a:t>HZ</a:t>
              </a:r>
            </a:p>
            <a:p>
              <a:r>
                <a:rPr lang="en-US" altLang="zh-CN" dirty="0"/>
                <a:t>Amplitude: 1</a:t>
              </a:r>
            </a:p>
            <a:p>
              <a:r>
                <a:rPr lang="en-US" altLang="zh-CN" dirty="0"/>
                <a:t>Phase: 0</a:t>
              </a:r>
              <a:endParaRPr lang="zh-CN" altLang="en-US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744010" y="3654309"/>
            <a:ext cx="1689186" cy="1200330"/>
            <a:chOff x="5736161" y="2182761"/>
            <a:chExt cx="1689186" cy="1200330"/>
          </a:xfrm>
        </p:grpSpPr>
        <p:sp>
          <p:nvSpPr>
            <p:cNvPr id="19" name="矩形 18"/>
            <p:cNvSpPr/>
            <p:nvPr/>
          </p:nvSpPr>
          <p:spPr>
            <a:xfrm>
              <a:off x="5736161" y="2182761"/>
              <a:ext cx="1689186" cy="120032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736161" y="2182762"/>
              <a:ext cx="16891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Component1</a:t>
              </a:r>
            </a:p>
            <a:p>
              <a:r>
                <a:rPr lang="en-US" altLang="zh-CN" dirty="0"/>
                <a:t>Frequency: 2</a:t>
              </a:r>
              <a:r>
                <a:rPr lang="en-US" altLang="zh-CN" i="1" dirty="0"/>
                <a:t>HZ</a:t>
              </a:r>
            </a:p>
            <a:p>
              <a:r>
                <a:rPr lang="en-US" altLang="zh-CN" dirty="0"/>
                <a:t>Amplitude: 1</a:t>
              </a:r>
            </a:p>
            <a:p>
              <a:r>
                <a:rPr lang="en-US" altLang="zh-CN" dirty="0"/>
                <a:t>Phase: 0</a:t>
              </a:r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433196" y="3654308"/>
            <a:ext cx="1689186" cy="1200330"/>
            <a:chOff x="5736161" y="2182761"/>
            <a:chExt cx="1689186" cy="1200330"/>
          </a:xfrm>
        </p:grpSpPr>
        <p:sp>
          <p:nvSpPr>
            <p:cNvPr id="22" name="矩形 21"/>
            <p:cNvSpPr/>
            <p:nvPr/>
          </p:nvSpPr>
          <p:spPr>
            <a:xfrm>
              <a:off x="5736161" y="2182761"/>
              <a:ext cx="1689186" cy="120032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736161" y="2182762"/>
              <a:ext cx="16891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Component2</a:t>
              </a:r>
            </a:p>
            <a:p>
              <a:r>
                <a:rPr lang="en-US" altLang="zh-CN" dirty="0"/>
                <a:t>Frequency: 5</a:t>
              </a:r>
              <a:r>
                <a:rPr lang="en-US" altLang="zh-CN" i="1" dirty="0"/>
                <a:t>HZ</a:t>
              </a:r>
            </a:p>
            <a:p>
              <a:r>
                <a:rPr lang="en-US" altLang="zh-CN" dirty="0"/>
                <a:t>Amplitude: 1</a:t>
              </a:r>
            </a:p>
            <a:p>
              <a:r>
                <a:rPr lang="en-US" altLang="zh-CN" dirty="0"/>
                <a:t>Phase: 0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744010" y="5236505"/>
            <a:ext cx="1689186" cy="1200330"/>
            <a:chOff x="5736161" y="2182761"/>
            <a:chExt cx="1689186" cy="1200330"/>
          </a:xfrm>
        </p:grpSpPr>
        <p:sp>
          <p:nvSpPr>
            <p:cNvPr id="25" name="矩形 24"/>
            <p:cNvSpPr/>
            <p:nvPr/>
          </p:nvSpPr>
          <p:spPr>
            <a:xfrm>
              <a:off x="5736161" y="2182761"/>
              <a:ext cx="1689186" cy="120032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736161" y="2182762"/>
              <a:ext cx="16891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Component1</a:t>
              </a:r>
            </a:p>
            <a:p>
              <a:r>
                <a:rPr lang="en-US" altLang="zh-CN" dirty="0"/>
                <a:t>Frequency: 2</a:t>
              </a:r>
              <a:r>
                <a:rPr lang="en-US" altLang="zh-CN" i="1" dirty="0"/>
                <a:t>HZ</a:t>
              </a:r>
            </a:p>
            <a:p>
              <a:r>
                <a:rPr lang="en-US" altLang="zh-CN" dirty="0"/>
                <a:t>Amplitude: 1</a:t>
              </a:r>
            </a:p>
            <a:p>
              <a:r>
                <a:rPr lang="en-US" altLang="zh-CN" dirty="0"/>
                <a:t>Phase: </a:t>
              </a:r>
              <a:r>
                <a:rPr lang="el-GR" altLang="zh-CN" dirty="0" smtClean="0"/>
                <a:t>π</a:t>
              </a:r>
              <a:r>
                <a:rPr lang="en-US" altLang="zh-CN" dirty="0" smtClean="0"/>
                <a:t>/3</a:t>
              </a:r>
              <a:endParaRPr lang="zh-CN" altLang="en-US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433196" y="5236504"/>
            <a:ext cx="1689186" cy="1200330"/>
            <a:chOff x="5736161" y="2182761"/>
            <a:chExt cx="1689186" cy="1200330"/>
          </a:xfrm>
        </p:grpSpPr>
        <p:sp>
          <p:nvSpPr>
            <p:cNvPr id="28" name="矩形 27"/>
            <p:cNvSpPr/>
            <p:nvPr/>
          </p:nvSpPr>
          <p:spPr>
            <a:xfrm>
              <a:off x="5736161" y="2182761"/>
              <a:ext cx="1689186" cy="120032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736161" y="2182762"/>
              <a:ext cx="16891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Component2</a:t>
              </a:r>
            </a:p>
            <a:p>
              <a:r>
                <a:rPr lang="en-US" altLang="zh-CN" dirty="0"/>
                <a:t>Frequency: </a:t>
              </a:r>
              <a:r>
                <a:rPr lang="en-US" altLang="zh-CN" dirty="0" smtClean="0"/>
                <a:t>4</a:t>
              </a:r>
              <a:r>
                <a:rPr lang="en-US" altLang="zh-CN" i="1" dirty="0" smtClean="0"/>
                <a:t>HZ</a:t>
              </a:r>
              <a:endParaRPr lang="en-US" altLang="zh-CN" i="1" dirty="0"/>
            </a:p>
            <a:p>
              <a:r>
                <a:rPr lang="en-US" altLang="zh-CN" dirty="0"/>
                <a:t>Amplitude: </a:t>
              </a:r>
              <a:r>
                <a:rPr lang="en-US" altLang="zh-CN" dirty="0" smtClean="0"/>
                <a:t>2</a:t>
              </a:r>
              <a:endParaRPr lang="en-US" altLang="zh-CN" dirty="0"/>
            </a:p>
            <a:p>
              <a:r>
                <a:rPr lang="en-US" altLang="zh-CN" dirty="0"/>
                <a:t>Phase: 0</a:t>
              </a:r>
              <a:endParaRPr lang="zh-CN" altLang="en-US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0122382" y="5236503"/>
            <a:ext cx="1689186" cy="1200330"/>
            <a:chOff x="5736161" y="2182761"/>
            <a:chExt cx="1689186" cy="1200330"/>
          </a:xfrm>
        </p:grpSpPr>
        <p:sp>
          <p:nvSpPr>
            <p:cNvPr id="31" name="矩形 30"/>
            <p:cNvSpPr/>
            <p:nvPr/>
          </p:nvSpPr>
          <p:spPr>
            <a:xfrm>
              <a:off x="5736161" y="2182761"/>
              <a:ext cx="1689186" cy="120032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736161" y="2182762"/>
              <a:ext cx="16891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Component3</a:t>
              </a:r>
              <a:endParaRPr lang="en-US" altLang="zh-CN" dirty="0">
                <a:solidFill>
                  <a:srgbClr val="FF0000"/>
                </a:solidFill>
              </a:endParaRPr>
            </a:p>
            <a:p>
              <a:r>
                <a:rPr lang="en-US" altLang="zh-CN" dirty="0"/>
                <a:t>Frequency: 5</a:t>
              </a:r>
              <a:r>
                <a:rPr lang="en-US" altLang="zh-CN" i="1" dirty="0"/>
                <a:t>HZ</a:t>
              </a:r>
            </a:p>
            <a:p>
              <a:r>
                <a:rPr lang="en-US" altLang="zh-CN" dirty="0"/>
                <a:t>Amplitude: </a:t>
              </a:r>
              <a:r>
                <a:rPr lang="en-US" altLang="zh-CN" dirty="0" smtClean="0"/>
                <a:t>0.5</a:t>
              </a:r>
              <a:endParaRPr lang="en-US" altLang="zh-CN" dirty="0"/>
            </a:p>
            <a:p>
              <a:r>
                <a:rPr lang="en-US" altLang="zh-CN" dirty="0"/>
                <a:t>Phase: </a:t>
              </a:r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4867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does DFT calculate those frequency partials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Sample a cosine wave 40 times within 2 periods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>
              <a:spcAft>
                <a:spcPts val="1800"/>
              </a:spcAft>
            </a:pPr>
            <a:r>
              <a:rPr lang="en-US" altLang="zh-CN" dirty="0" smtClean="0">
                <a:solidFill>
                  <a:srgbClr val="FF0000"/>
                </a:solidFill>
              </a:rPr>
              <a:t>Task:</a:t>
            </a:r>
            <a:r>
              <a:rPr lang="en-US" altLang="zh-CN" dirty="0" smtClean="0"/>
              <a:t> Determine how many times does the cosine wave oscillates in 40 samples?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Human: </a:t>
            </a:r>
            <a:r>
              <a:rPr lang="en-US" altLang="zh-CN" dirty="0" smtClean="0"/>
              <a:t>Counting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Computer: </a:t>
            </a:r>
            <a:r>
              <a:rPr lang="en-US" altLang="zh-CN" dirty="0" smtClean="0"/>
              <a:t>Brute force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9/22/2021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677190" y="1874016"/>
                <a:ext cx="4348755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40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=0,1,…,39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190" y="1874016"/>
                <a:ext cx="4348755" cy="6915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36" y="1331921"/>
            <a:ext cx="5179753" cy="188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9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does DFT calculate those frequency partials?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Choose 40 basis signals: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9/22/2021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151447" y="1498779"/>
                <a:ext cx="4348755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40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=0,1,…,39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447" y="1498779"/>
                <a:ext cx="4348755" cy="6915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7151447" y="2551615"/>
                <a:ext cx="4348755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40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=0,1,…,39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447" y="2551615"/>
                <a:ext cx="4348755" cy="691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151447" y="3565542"/>
                <a:ext cx="4348755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40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=0,1,…,39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447" y="3565542"/>
                <a:ext cx="4348755" cy="6915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151447" y="5528256"/>
                <a:ext cx="4491422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39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40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=0,1,…,39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447" y="5528256"/>
                <a:ext cx="4491422" cy="6915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095" y="1371039"/>
            <a:ext cx="4560352" cy="96501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095" y="2372517"/>
            <a:ext cx="4560352" cy="96501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095" y="3397686"/>
            <a:ext cx="4560352" cy="965016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533749" y="1587841"/>
            <a:ext cx="1414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0 periods</a:t>
            </a:r>
            <a:endParaRPr lang="zh-CN" altLang="en-US" sz="2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585803" y="2640677"/>
            <a:ext cx="1414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r>
              <a:rPr lang="en-US" altLang="zh-CN" sz="2000" dirty="0" smtClean="0"/>
              <a:t> period</a:t>
            </a:r>
            <a:endParaRPr lang="zh-CN" altLang="en-US" sz="2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1533750" y="3654604"/>
            <a:ext cx="1414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 periods</a:t>
            </a:r>
            <a:endParaRPr lang="zh-CN" altLang="en-US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7771591" y="4689987"/>
            <a:ext cx="174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...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66833" y="4689987"/>
            <a:ext cx="174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719212" y="4695751"/>
            <a:ext cx="174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533749" y="5617318"/>
            <a:ext cx="1414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39 periods</a:t>
            </a:r>
            <a:endParaRPr lang="zh-CN" altLang="en-US" sz="2000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095" y="5398132"/>
            <a:ext cx="4560352" cy="96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1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does DFT calculate those frequency partials?</a:t>
            </a:r>
            <a:endParaRPr lang="zh-CN" altLang="en-US" dirty="0"/>
          </a:p>
        </p:txBody>
      </p:sp>
      <p:pic>
        <p:nvPicPr>
          <p:cNvPr id="19" name="内容占位符 1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281" y="4607678"/>
            <a:ext cx="4560352" cy="1046109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9/22/2021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  <p:grpSp>
        <p:nvGrpSpPr>
          <p:cNvPr id="11" name="组合 10"/>
          <p:cNvGrpSpPr/>
          <p:nvPr/>
        </p:nvGrpSpPr>
        <p:grpSpPr>
          <a:xfrm>
            <a:off x="0" y="1169686"/>
            <a:ext cx="4708741" cy="2458326"/>
            <a:chOff x="850941" y="1339518"/>
            <a:chExt cx="4708741" cy="245832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941" y="2081329"/>
              <a:ext cx="4708741" cy="1716515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673003" y="1489495"/>
              <a:ext cx="2669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Original signal</a:t>
              </a:r>
              <a:endPara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3370808" y="1339518"/>
                  <a:ext cx="1452385" cy="6705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den>
                            </m:f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0808" y="1339518"/>
                  <a:ext cx="1452385" cy="67056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9606627" y="1683375"/>
                <a:ext cx="2203424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40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627" y="1683375"/>
                <a:ext cx="2203424" cy="6915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9606627" y="2736211"/>
                <a:ext cx="2203424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40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627" y="2736211"/>
                <a:ext cx="2203424" cy="6915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9606627" y="3750138"/>
                <a:ext cx="2203424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40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627" y="3750138"/>
                <a:ext cx="2203424" cy="6915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275" y="1555635"/>
            <a:ext cx="4560352" cy="96501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275" y="2557113"/>
            <a:ext cx="4560352" cy="96501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275" y="3582282"/>
            <a:ext cx="4560352" cy="965016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400358" y="1073635"/>
            <a:ext cx="2669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Basic signals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9606627" y="4775307"/>
                <a:ext cx="2203424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40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627" y="4775307"/>
                <a:ext cx="2203424" cy="6915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/>
          <p:cNvCxnSpPr/>
          <p:nvPr/>
        </p:nvCxnSpPr>
        <p:spPr>
          <a:xfrm flipV="1">
            <a:off x="4424516" y="2076227"/>
            <a:ext cx="958645" cy="44442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424516" y="2654710"/>
            <a:ext cx="958645" cy="32976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409768" y="2736211"/>
            <a:ext cx="973393" cy="130304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409768" y="2875935"/>
            <a:ext cx="973393" cy="222145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432364" y="3972351"/>
            <a:ext cx="3731342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dirty="0" smtClean="0">
                <a:solidFill>
                  <a:srgbClr val="FF0000"/>
                </a:solidFill>
              </a:rPr>
              <a:t>Idea: </a:t>
            </a:r>
            <a:r>
              <a:rPr lang="en-US" altLang="zh-CN" sz="2400" dirty="0" smtClean="0"/>
              <a:t>Compare how similar is the original signal to each basis signal</a:t>
            </a:r>
            <a:endParaRPr lang="zh-CN" altLang="en-US" sz="2400" dirty="0"/>
          </a:p>
        </p:txBody>
      </p:sp>
      <p:sp>
        <p:nvSpPr>
          <p:cNvPr id="47" name="矩形 46"/>
          <p:cNvSpPr/>
          <p:nvPr/>
        </p:nvSpPr>
        <p:spPr>
          <a:xfrm>
            <a:off x="272161" y="5903389"/>
            <a:ext cx="5428219" cy="461665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400" dirty="0" smtClean="0"/>
              <a:t>Correlation function: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3015100" y="5682487"/>
                <a:ext cx="3429850" cy="1142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𝑐𝑜𝑟𝑟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100" y="5682487"/>
                <a:ext cx="3429850" cy="114242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17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does DFT calculate those frequency partials?</a:t>
            </a:r>
            <a:endParaRPr lang="zh-CN" altLang="en-US" dirty="0"/>
          </a:p>
        </p:txBody>
      </p:sp>
      <p:pic>
        <p:nvPicPr>
          <p:cNvPr id="23" name="内容占位符 2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712" y="3577643"/>
            <a:ext cx="6070467" cy="1630001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9/22/2021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262869" y="1999581"/>
                <a:ext cx="4976427" cy="11309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40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40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869" y="1999581"/>
                <a:ext cx="4976427" cy="11309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/>
          <p:cNvGrpSpPr/>
          <p:nvPr/>
        </p:nvGrpSpPr>
        <p:grpSpPr>
          <a:xfrm>
            <a:off x="4424526" y="1116791"/>
            <a:ext cx="2212261" cy="1906628"/>
            <a:chOff x="4424526" y="1116791"/>
            <a:chExt cx="2212261" cy="1906628"/>
          </a:xfrm>
        </p:grpSpPr>
        <p:sp>
          <p:nvSpPr>
            <p:cNvPr id="8" name="矩形 7"/>
            <p:cNvSpPr/>
            <p:nvPr/>
          </p:nvSpPr>
          <p:spPr>
            <a:xfrm>
              <a:off x="4881714" y="2138516"/>
              <a:ext cx="1651820" cy="884903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5544609" y="1577054"/>
              <a:ext cx="5541" cy="536753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4424526" y="1116791"/>
              <a:ext cx="22122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Original signal</a:t>
              </a:r>
              <a:endParaRPr lang="zh-CN" altLang="en-US" sz="24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577778" y="1116791"/>
            <a:ext cx="2576718" cy="1905464"/>
            <a:chOff x="6577778" y="1116791"/>
            <a:chExt cx="2576718" cy="1905464"/>
          </a:xfrm>
        </p:grpSpPr>
        <p:sp>
          <p:nvSpPr>
            <p:cNvPr id="9" name="矩形 8"/>
            <p:cNvSpPr/>
            <p:nvPr/>
          </p:nvSpPr>
          <p:spPr>
            <a:xfrm>
              <a:off x="6577778" y="2137352"/>
              <a:ext cx="1489591" cy="884903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813660" y="1116791"/>
              <a:ext cx="23408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8</a:t>
              </a:r>
              <a:r>
                <a:rPr lang="en-US" altLang="zh-CN" sz="2400" baseline="30000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th</a:t>
              </a:r>
              <a:r>
                <a:rPr lang="en-US" altLang="zh-CN" sz="2400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basis signal</a:t>
              </a:r>
              <a:endParaRPr lang="zh-CN" altLang="en-US" sz="24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7673285" y="1627636"/>
              <a:ext cx="5541" cy="536753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77" y="3553059"/>
            <a:ext cx="4530400" cy="1651503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818611" y="921451"/>
            <a:ext cx="3243698" cy="2003993"/>
            <a:chOff x="818611" y="921451"/>
            <a:chExt cx="3243698" cy="2003993"/>
          </a:xfrm>
        </p:grpSpPr>
        <p:sp>
          <p:nvSpPr>
            <p:cNvPr id="24" name="矩形 23"/>
            <p:cNvSpPr/>
            <p:nvPr/>
          </p:nvSpPr>
          <p:spPr>
            <a:xfrm>
              <a:off x="3310065" y="2229489"/>
              <a:ext cx="752244" cy="695955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18611" y="921451"/>
              <a:ext cx="308028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Correlation between the basis signal containing 7 periods in </a:t>
              </a:r>
              <a:r>
                <a:rPr lang="en-US" altLang="zh-CN" sz="2000" i="1" dirty="0" smtClean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dirty="0" smtClean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samples and the original signal</a:t>
              </a:r>
              <a:endParaRPr lang="zh-CN" altLang="en-US" sz="2000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2743200" y="2244890"/>
              <a:ext cx="391986" cy="25305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3959939" y="5711284"/>
                <a:ext cx="35543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Calculate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[39]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939" y="5711284"/>
                <a:ext cx="3554361" cy="400110"/>
              </a:xfrm>
              <a:prstGeom prst="rect">
                <a:avLst/>
              </a:prstGeom>
              <a:blipFill>
                <a:blip r:embed="rId6"/>
                <a:stretch>
                  <a:fillRect l="-1887" t="-10606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19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does DFT calculate those frequency partials?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this specific example, we found …</a:t>
            </a:r>
          </a:p>
          <a:p>
            <a:r>
              <a:rPr lang="en-US" altLang="zh-CN" dirty="0" smtClean="0"/>
              <a:t>For the 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and the 38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basis signal, we have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For the other basis signals, we have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9/22/2021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83772" y="1881595"/>
                <a:ext cx="7592078" cy="957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39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40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40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39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40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38</m:t>
                                      </m:r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40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2" y="1881595"/>
                <a:ext cx="7592078" cy="9578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569556" y="3002176"/>
                <a:ext cx="232723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38</m:t>
                          </m:r>
                        </m:e>
                      </m:d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556" y="3002176"/>
                <a:ext cx="2327239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83772" y="4372811"/>
                <a:ext cx="7953844" cy="957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39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40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40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0,  </m:t>
                      </m:r>
                      <m:r>
                        <m:rPr>
                          <m:nor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=0,…,39 </m:t>
                      </m:r>
                      <m:r>
                        <m:rPr>
                          <m:nor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≠2,38</m:t>
                      </m:r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2" y="4372811"/>
                <a:ext cx="7953844" cy="9578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21184" y="5663020"/>
                <a:ext cx="55096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=…=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37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[39]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84" y="5663020"/>
                <a:ext cx="5509650" cy="400110"/>
              </a:xfrm>
              <a:prstGeom prst="rect">
                <a:avLst/>
              </a:prstGeom>
              <a:blipFill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752" y="5126810"/>
            <a:ext cx="5725950" cy="165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does DFT calculate those frequency partials?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9/22/2021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83772" y="856989"/>
                <a:ext cx="4200317" cy="957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39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40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40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2" y="856989"/>
                <a:ext cx="4200317" cy="9578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774424" y="955400"/>
                <a:ext cx="30802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40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–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signal length –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</a:p>
              <a:p>
                <a:r>
                  <a:rPr lang="en-US" altLang="zh-CN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Original function -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[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]</m:t>
                    </m:r>
                  </m:oMath>
                </a14:m>
                <a:endParaRPr lang="en-US" altLang="zh-CN" sz="2000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424" y="955400"/>
                <a:ext cx="3080284" cy="707886"/>
              </a:xfrm>
              <a:prstGeom prst="rect">
                <a:avLst/>
              </a:prstGeom>
              <a:blipFill>
                <a:blip r:embed="rId3"/>
                <a:stretch>
                  <a:fillRect l="-1976" t="-5172"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/>
          <p:cNvCxnSpPr/>
          <p:nvPr/>
        </p:nvCxnSpPr>
        <p:spPr>
          <a:xfrm>
            <a:off x="2878389" y="1821676"/>
            <a:ext cx="5541" cy="53675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943178" y="1875033"/>
            <a:ext cx="2639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General notation</a:t>
            </a:r>
            <a:endParaRPr lang="zh-CN" altLang="en-US" sz="20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282214" y="2418582"/>
                <a:ext cx="3360600" cy="958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num>
                                    <m:den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214" y="2418582"/>
                <a:ext cx="3360600" cy="9580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/>
          <p:cNvGrpSpPr/>
          <p:nvPr/>
        </p:nvGrpSpPr>
        <p:grpSpPr>
          <a:xfrm>
            <a:off x="5774422" y="1761145"/>
            <a:ext cx="3014787" cy="1696217"/>
            <a:chOff x="5736161" y="2182761"/>
            <a:chExt cx="1689186" cy="1200329"/>
          </a:xfrm>
        </p:grpSpPr>
        <p:sp>
          <p:nvSpPr>
            <p:cNvPr id="13" name="矩形 12"/>
            <p:cNvSpPr/>
            <p:nvPr/>
          </p:nvSpPr>
          <p:spPr>
            <a:xfrm>
              <a:off x="5736161" y="2182761"/>
              <a:ext cx="1689186" cy="120032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736161" y="2182762"/>
              <a:ext cx="1689186" cy="326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DFT Formula:</a:t>
              </a:r>
              <a:endParaRPr lang="en-US" altLang="zh-CN" sz="2400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862911" y="2381428"/>
                <a:ext cx="2837122" cy="958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𝑘𝑛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911" y="2381428"/>
                <a:ext cx="2837122" cy="9580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1282214" y="3836184"/>
            <a:ext cx="7506995" cy="10750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951685" y="3894656"/>
                <a:ext cx="6055697" cy="958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num>
                                    <m:den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num>
                                    <m:den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685" y="3894656"/>
                <a:ext cx="6055697" cy="9580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/>
          <p:cNvSpPr txBox="1"/>
          <p:nvPr/>
        </p:nvSpPr>
        <p:spPr>
          <a:xfrm>
            <a:off x="3458074" y="5209240"/>
            <a:ext cx="472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Why using complex numbers?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21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complex numbers?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we only compare the original signal with cosine basis signals, the </a:t>
            </a:r>
            <a:r>
              <a:rPr lang="en-US" altLang="zh-CN" dirty="0" smtClean="0">
                <a:solidFill>
                  <a:srgbClr val="FF0000"/>
                </a:solidFill>
              </a:rPr>
              <a:t>phase</a:t>
            </a:r>
            <a:r>
              <a:rPr lang="en-US" altLang="zh-CN" dirty="0" smtClean="0"/>
              <a:t> information will be lost</a:t>
            </a:r>
          </a:p>
          <a:p>
            <a:endParaRPr lang="en-US" altLang="zh-CN" dirty="0"/>
          </a:p>
          <a:p>
            <a:r>
              <a:rPr lang="en-US" altLang="zh-CN" dirty="0" smtClean="0"/>
              <a:t>A phase shift example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9/22/2021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53" y="2837100"/>
            <a:ext cx="4560352" cy="14840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344124" y="3289990"/>
                <a:ext cx="4812920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40</m:t>
                                  </m:r>
                                </m:den>
                              </m:f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=0,1,…,39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124" y="3289990"/>
                <a:ext cx="4812920" cy="691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14341" y="4742413"/>
                <a:ext cx="6253057" cy="957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38</m:t>
                          </m:r>
                        </m:e>
                      </m:d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39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40</m:t>
                                      </m:r>
                                    </m:den>
                                  </m:f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40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41" y="4742413"/>
                <a:ext cx="6253057" cy="9578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14341" y="5700304"/>
                <a:ext cx="55096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=…=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37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[39]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41" y="5700304"/>
                <a:ext cx="5509650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7" r="3998"/>
          <a:stretch/>
        </p:blipFill>
        <p:spPr>
          <a:xfrm>
            <a:off x="7093975" y="4816980"/>
            <a:ext cx="4881716" cy="154440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5344124" y="1552467"/>
            <a:ext cx="6133773" cy="1284633"/>
            <a:chOff x="5344124" y="1552467"/>
            <a:chExt cx="6133773" cy="1284633"/>
          </a:xfrm>
        </p:grpSpPr>
        <p:sp>
          <p:nvSpPr>
            <p:cNvPr id="14" name="矩形 13"/>
            <p:cNvSpPr/>
            <p:nvPr/>
          </p:nvSpPr>
          <p:spPr>
            <a:xfrm>
              <a:off x="5344125" y="1552467"/>
              <a:ext cx="6133772" cy="12846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      </a:t>
              </a:r>
              <a:r>
                <a:rPr lang="en-US" altLang="zh-CN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will generate exactly the same </a:t>
              </a:r>
              <a:r>
                <a:rPr lang="en-US" altLang="zh-CN" sz="20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array</a:t>
              </a:r>
              <a:endPara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5344124" y="1565315"/>
                  <a:ext cx="2573525" cy="7838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124" y="1565315"/>
                  <a:ext cx="2573525" cy="78386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3827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主题1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8E2CEDC-0980-4B0E-8298-101051342058}" vid="{9EBC82F2-6DA7-4229-ABAA-8A09377D7A8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5989</TotalTime>
  <Words>629</Words>
  <Application>Microsoft Office PowerPoint</Application>
  <PresentationFormat>宽屏</PresentationFormat>
  <Paragraphs>246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新細明體</vt:lpstr>
      <vt:lpstr>等线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主题1</vt:lpstr>
      <vt:lpstr>Discrete Fourier Transform</vt:lpstr>
      <vt:lpstr>What does DFT do?</vt:lpstr>
      <vt:lpstr>How does DFT calculate those frequency partials?</vt:lpstr>
      <vt:lpstr>How does DFT calculate those frequency partials?</vt:lpstr>
      <vt:lpstr>How does DFT calculate those frequency partials?</vt:lpstr>
      <vt:lpstr>How does DFT calculate those frequency partials?</vt:lpstr>
      <vt:lpstr>How does DFT calculate those frequency partials?</vt:lpstr>
      <vt:lpstr>How does DFT calculate those frequency partials?</vt:lpstr>
      <vt:lpstr>Why complex numbers?</vt:lpstr>
      <vt:lpstr>Why complex numbers?</vt:lpstr>
      <vt:lpstr>Why complex numbers?</vt:lpstr>
      <vt:lpstr>Why complex numbers?</vt:lpstr>
      <vt:lpstr>Implement DFT – an example</vt:lpstr>
      <vt:lpstr>Implement DFT – an example</vt:lpstr>
      <vt:lpstr>Implement DFT – an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Voice Signals</dc:title>
  <dc:creator>Ying</dc:creator>
  <cp:lastModifiedBy>Ying</cp:lastModifiedBy>
  <cp:revision>500</cp:revision>
  <dcterms:created xsi:type="dcterms:W3CDTF">2020-07-30T07:48:25Z</dcterms:created>
  <dcterms:modified xsi:type="dcterms:W3CDTF">2021-09-22T06:21:14Z</dcterms:modified>
</cp:coreProperties>
</file>