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3"/>
  </p:notesMasterIdLst>
  <p:sldIdLst>
    <p:sldId id="256" r:id="rId2"/>
    <p:sldId id="257" r:id="rId3"/>
    <p:sldId id="258" r:id="rId4"/>
    <p:sldId id="259" r:id="rId5"/>
    <p:sldId id="260" r:id="rId6"/>
    <p:sldId id="261" r:id="rId7"/>
    <p:sldId id="322" r:id="rId8"/>
    <p:sldId id="262" r:id="rId9"/>
    <p:sldId id="278" r:id="rId10"/>
    <p:sldId id="279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80" r:id="rId27"/>
    <p:sldId id="281" r:id="rId28"/>
    <p:sldId id="282" r:id="rId29"/>
    <p:sldId id="283" r:id="rId30"/>
    <p:sldId id="284" r:id="rId31"/>
    <p:sldId id="285" r:id="rId32"/>
    <p:sldId id="323" r:id="rId33"/>
    <p:sldId id="300" r:id="rId34"/>
    <p:sldId id="287" r:id="rId35"/>
    <p:sldId id="289" r:id="rId36"/>
    <p:sldId id="290" r:id="rId37"/>
    <p:sldId id="291" r:id="rId38"/>
    <p:sldId id="292" r:id="rId39"/>
    <p:sldId id="293" r:id="rId40"/>
    <p:sldId id="294" r:id="rId41"/>
    <p:sldId id="326" r:id="rId42"/>
    <p:sldId id="296" r:id="rId43"/>
    <p:sldId id="295" r:id="rId44"/>
    <p:sldId id="298" r:id="rId45"/>
    <p:sldId id="299" r:id="rId46"/>
    <p:sldId id="324" r:id="rId47"/>
    <p:sldId id="302" r:id="rId48"/>
    <p:sldId id="327" r:id="rId49"/>
    <p:sldId id="328" r:id="rId50"/>
    <p:sldId id="303" r:id="rId51"/>
    <p:sldId id="304" r:id="rId52"/>
    <p:sldId id="305" r:id="rId53"/>
    <p:sldId id="306" r:id="rId54"/>
    <p:sldId id="307" r:id="rId55"/>
    <p:sldId id="330" r:id="rId56"/>
    <p:sldId id="331" r:id="rId57"/>
    <p:sldId id="332" r:id="rId58"/>
    <p:sldId id="333" r:id="rId59"/>
    <p:sldId id="334" r:id="rId60"/>
    <p:sldId id="335" r:id="rId61"/>
    <p:sldId id="336" r:id="rId62"/>
    <p:sldId id="337" r:id="rId63"/>
    <p:sldId id="338" r:id="rId64"/>
    <p:sldId id="339" r:id="rId65"/>
    <p:sldId id="340" r:id="rId66"/>
    <p:sldId id="341" r:id="rId67"/>
    <p:sldId id="325" r:id="rId68"/>
    <p:sldId id="309" r:id="rId69"/>
    <p:sldId id="297" r:id="rId70"/>
    <p:sldId id="345" r:id="rId71"/>
    <p:sldId id="346" r:id="rId72"/>
    <p:sldId id="347" r:id="rId73"/>
    <p:sldId id="343" r:id="rId74"/>
    <p:sldId id="288" r:id="rId75"/>
    <p:sldId id="348" r:id="rId76"/>
    <p:sldId id="349" r:id="rId77"/>
    <p:sldId id="350" r:id="rId78"/>
    <p:sldId id="313" r:id="rId79"/>
    <p:sldId id="312" r:id="rId80"/>
    <p:sldId id="356" r:id="rId81"/>
    <p:sldId id="352" r:id="rId82"/>
    <p:sldId id="314" r:id="rId83"/>
    <p:sldId id="315" r:id="rId84"/>
    <p:sldId id="316" r:id="rId85"/>
    <p:sldId id="353" r:id="rId86"/>
    <p:sldId id="317" r:id="rId87"/>
    <p:sldId id="354" r:id="rId88"/>
    <p:sldId id="318" r:id="rId89"/>
    <p:sldId id="319" r:id="rId90"/>
    <p:sldId id="320" r:id="rId91"/>
    <p:sldId id="357" r:id="rId9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CDDEA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537" autoAdjust="0"/>
  </p:normalViewPr>
  <p:slideViewPr>
    <p:cSldViewPr snapToGrid="0">
      <p:cViewPr varScale="1">
        <p:scale>
          <a:sx n="71" d="100"/>
          <a:sy n="71" d="100"/>
        </p:scale>
        <p:origin x="43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29AA2-9184-4FD8-85F6-F3AB8DE8AA23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BBFFC-21AA-48E1-BBEA-3CD4665B2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07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https://www.khanacademy.org/computing/computer-science/informationtheory/moderninfotheory/v/markov_chains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BBFFC-21AA-48E1-BBEA-3CD4665B2D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646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https://www.cs.cmu.edu/~aarti/Class/10701/slides/Lecture17.pdf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BBFFC-21AA-48E1-BBEA-3CD4665B2D1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579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 do we find the most likely state history, or state trajectory? (As opposed to the sequence of point-wise most likely states?)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BBFFC-21AA-48E1-BBEA-3CD4665B2D1F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119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Notice that in order for learning to be effective, we need lots of data, i.e., many, long observation histories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BBFFC-21AA-48E1-BBEA-3CD4665B2D1F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87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BBFFC-21AA-48E1-BBEA-3CD4665B2D1F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410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Maximum likelihood estimation chooses the state with the highest probability at the “best” estimate at each time step</a:t>
            </a:r>
          </a:p>
          <a:p>
            <a:r>
              <a:rPr lang="en-US" altLang="zh-CN" dirty="0"/>
              <a:t>these are pointwise best estimate: the sequence of maximum likelihood estimates is not necessarily a good (or feasible) trajectory for the HMM!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BBFFC-21AA-48E1-BBEA-3CD4665B2D1F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145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forward and the backward phase form the E-step of the EM algorithm, while the update phase itself is the M-step.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BBFFC-21AA-48E1-BBEA-3CD4665B2D1F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72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59786"/>
            <a:ext cx="12188825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 sz="24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BADF85-3BEF-46E8-A09A-F6FDDC41BB4B}" type="datetime1">
              <a:rPr lang="en-US" altLang="zh-TW" smtClean="0"/>
              <a:t>11/10/2021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5B77AB6-A536-43F3-9826-6CD10DB7A8AC}" type="slidenum">
              <a:rPr lang="zh-TW" altLang="en-US" smtClean="0"/>
              <a:pPr>
                <a:defRPr/>
              </a:pPr>
              <a:t>‹#›</a:t>
            </a:fld>
            <a:endParaRPr lang="en-US" altLang="zh-TW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4" y="6399635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906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E8D477-7C9F-41DF-90D0-B8A6DDD08FAF}" type="datetime1">
              <a:rPr lang="en-US" altLang="zh-TW" smtClean="0"/>
              <a:t>11/10/2021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49EC9-DD13-454A-BEC9-CFD8877B7E7E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2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4784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D3CD52-1464-4AB0-A2E6-624D8BAD8E76}" type="datetime1">
              <a:rPr lang="en-US" altLang="zh-TW" smtClean="0"/>
              <a:t>11/10/2021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C2C3DE-445A-4A22-8308-9ED99E09161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9126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5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B844197F-8573-4303-97E4-808211AE19A2}" type="datetime1">
              <a:rPr lang="en-US" altLang="en-US" smtClean="0"/>
              <a:t>11/10/2021</a:t>
            </a:fld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Human Computer Interaction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C0FE1A20-854F-4752-8431-01006330E41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51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3882" indent="-339717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091" indent="-333366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49AC79-4B6B-4533-B4E6-1FF79A932100}" type="datetime1">
              <a:rPr lang="en-US" altLang="zh-TW" smtClean="0"/>
              <a:t>11/10/2021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87070" y="6459791"/>
            <a:ext cx="13120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228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7F9235-703E-4BDC-BB1A-990796C55B8D}" type="datetime1">
              <a:rPr lang="en-US" altLang="zh-TW" smtClean="0"/>
              <a:t>11/10/2021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C3B0A-9A00-4550-ACAD-06E36F744573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95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41"/>
            <a:ext cx="493776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D3E0DF-D90E-45CF-BD85-693E6AC9AE0C}" type="datetime1">
              <a:rPr lang="en-US" altLang="zh-TW" smtClean="0"/>
              <a:t>11/10/2021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5E233-F18C-4DC5-93D6-052FE4DA490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384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DE256A-75EC-4FD3-80BE-DAF0189FA40A}" type="datetime1">
              <a:rPr lang="en-US" altLang="zh-TW" smtClean="0"/>
              <a:t>11/10/2021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CA789B-D082-4F85-A170-B06446C3BDF3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972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C368BE-9C58-4A86-99F9-02E15BAE4F0C}" type="datetime1">
              <a:rPr lang="en-US" altLang="zh-TW" smtClean="0"/>
              <a:t>11/10/2021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527AC-74EB-4EE5-94EE-190C0152E5DA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490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D59AC1-3A0E-4C23-A96C-93EBD4FF4FA9}" type="datetime1">
              <a:rPr lang="en-US" altLang="zh-TW" smtClean="0"/>
              <a:t>11/10/2021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1F828-2D39-48F5-B4EE-EC7CCB58113D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175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3" y="731520"/>
            <a:ext cx="6679191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5" y="6459791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0064431-D1C4-449F-9D16-FD2A99B7A690}" type="datetime1">
              <a:rPr lang="en-US" altLang="zh-TW" smtClean="0"/>
              <a:t>11/10/2021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1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637052"/>
                </a:solidFill>
              </a:rPr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2D47578-4A8C-4275-B392-43F1AAA4A0B6}" type="slidenum">
              <a:rPr lang="zh-TW" altLang="en-US" smtClean="0">
                <a:solidFill>
                  <a:srgbClr val="637052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637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46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99E9B5-1662-48D4-A66E-E4E4F036184D}" type="datetime1">
              <a:rPr lang="en-US" altLang="zh-TW" smtClean="0"/>
              <a:t>11/10/2021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D462DA-4C31-479E-96E8-20A498E018B2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977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3772" y="116789"/>
            <a:ext cx="10694125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772" y="856989"/>
            <a:ext cx="10694125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2D712CC-C495-4C2E-BE47-B5BFACD677C8}" type="datetime1">
              <a:rPr lang="en-US" altLang="zh-TW" smtClean="0"/>
              <a:t>11/10/2021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9C2C3DE-445A-4A22-8308-9ED99E09161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cxnSp>
        <p:nvCxnSpPr>
          <p:cNvPr id="10" name="Straight Connector 9"/>
          <p:cNvCxnSpPr/>
          <p:nvPr/>
        </p:nvCxnSpPr>
        <p:spPr>
          <a:xfrm>
            <a:off x="783772" y="796832"/>
            <a:ext cx="106941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53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0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8" indent="-91438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00" indent="-331780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1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091" indent="-333366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65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7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5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0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8.png"/><Relationship Id="rId5" Type="http://schemas.openxmlformats.org/officeDocument/2006/relationships/image" Target="../media/image21.png"/><Relationship Id="rId10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2.png"/><Relationship Id="rId3" Type="http://schemas.openxmlformats.org/officeDocument/2006/relationships/image" Target="../media/image280.png"/><Relationship Id="rId7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7" Type="http://schemas.openxmlformats.org/officeDocument/2006/relationships/image" Target="../media/image39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4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531.png"/><Relationship Id="rId1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0.png"/><Relationship Id="rId3" Type="http://schemas.openxmlformats.org/officeDocument/2006/relationships/image" Target="../media/image610.png"/><Relationship Id="rId7" Type="http://schemas.openxmlformats.org/officeDocument/2006/relationships/image" Target="../media/image100.png"/><Relationship Id="rId12" Type="http://schemas.openxmlformats.org/officeDocument/2006/relationships/image" Target="../media/image15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0.png"/><Relationship Id="rId5" Type="http://schemas.openxmlformats.org/officeDocument/2006/relationships/image" Target="../media/image800.png"/><Relationship Id="rId10" Type="http://schemas.openxmlformats.org/officeDocument/2006/relationships/image" Target="../media/image130.png"/><Relationship Id="rId4" Type="http://schemas.openxmlformats.org/officeDocument/2006/relationships/image" Target="../media/image710.png"/><Relationship Id="rId9" Type="http://schemas.openxmlformats.org/officeDocument/2006/relationships/image" Target="../media/image12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3" Type="http://schemas.openxmlformats.org/officeDocument/2006/relationships/image" Target="../media/image84.png"/><Relationship Id="rId7" Type="http://schemas.openxmlformats.org/officeDocument/2006/relationships/image" Target="../media/image87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" Type="http://schemas.openxmlformats.org/officeDocument/2006/relationships/image" Target="../media/image83.png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2.png"/><Relationship Id="rId5" Type="http://schemas.openxmlformats.org/officeDocument/2006/relationships/image" Target="../media/image85.png"/><Relationship Id="rId15" Type="http://schemas.openxmlformats.org/officeDocument/2006/relationships/image" Target="../media/image96.png"/><Relationship Id="rId10" Type="http://schemas.openxmlformats.org/officeDocument/2006/relationships/image" Target="../media/image91.png"/><Relationship Id="rId4" Type="http://schemas.openxmlformats.org/officeDocument/2006/relationships/image" Target="../media/image840.png"/><Relationship Id="rId9" Type="http://schemas.openxmlformats.org/officeDocument/2006/relationships/image" Target="../media/image89.png"/><Relationship Id="rId14" Type="http://schemas.openxmlformats.org/officeDocument/2006/relationships/image" Target="../media/image9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7" Type="http://schemas.openxmlformats.org/officeDocument/2006/relationships/image" Target="../media/image84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5" Type="http://schemas.openxmlformats.org/officeDocument/2006/relationships/image" Target="../media/image221.png"/><Relationship Id="rId4" Type="http://schemas.openxmlformats.org/officeDocument/2006/relationships/image" Target="../media/image2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2.png"/><Relationship Id="rId3" Type="http://schemas.openxmlformats.org/officeDocument/2006/relationships/image" Target="../media/image320.png"/><Relationship Id="rId7" Type="http://schemas.openxmlformats.org/officeDocument/2006/relationships/image" Target="../media/image1050.png"/><Relationship Id="rId12" Type="http://schemas.openxmlformats.org/officeDocument/2006/relationships/image" Target="../media/image111.png"/><Relationship Id="rId2" Type="http://schemas.openxmlformats.org/officeDocument/2006/relationships/image" Target="../media/image105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11" Type="http://schemas.openxmlformats.org/officeDocument/2006/relationships/image" Target="../media/image109.png"/><Relationship Id="rId5" Type="http://schemas.openxmlformats.org/officeDocument/2006/relationships/image" Target="../media/image340.png"/><Relationship Id="rId15" Type="http://schemas.openxmlformats.org/officeDocument/2006/relationships/image" Target="../media/image114.png"/><Relationship Id="rId10" Type="http://schemas.openxmlformats.org/officeDocument/2006/relationships/image" Target="../media/image108.png"/><Relationship Id="rId4" Type="http://schemas.openxmlformats.org/officeDocument/2006/relationships/image" Target="../media/image330.png"/><Relationship Id="rId9" Type="http://schemas.openxmlformats.org/officeDocument/2006/relationships/image" Target="../media/image107.png"/><Relationship Id="rId14" Type="http://schemas.openxmlformats.org/officeDocument/2006/relationships/image" Target="../media/image1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0.png"/><Relationship Id="rId4" Type="http://schemas.openxmlformats.org/officeDocument/2006/relationships/image" Target="../media/image11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331.png"/><Relationship Id="rId7" Type="http://schemas.openxmlformats.org/officeDocument/2006/relationships/image" Target="../media/image127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10" Type="http://schemas.openxmlformats.org/officeDocument/2006/relationships/image" Target="../media/image131.png"/><Relationship Id="rId4" Type="http://schemas.openxmlformats.org/officeDocument/2006/relationships/image" Target="../media/image341.png"/><Relationship Id="rId9" Type="http://schemas.openxmlformats.org/officeDocument/2006/relationships/image" Target="../media/image12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331.png"/><Relationship Id="rId7" Type="http://schemas.openxmlformats.org/officeDocument/2006/relationships/image" Target="../media/image128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32.png"/><Relationship Id="rId4" Type="http://schemas.openxmlformats.org/officeDocument/2006/relationships/image" Target="../media/image341.png"/><Relationship Id="rId9" Type="http://schemas.openxmlformats.org/officeDocument/2006/relationships/image" Target="../media/image12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7" Type="http://schemas.openxmlformats.org/officeDocument/2006/relationships/image" Target="../media/image12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4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7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2.png"/><Relationship Id="rId4" Type="http://schemas.openxmlformats.org/officeDocument/2006/relationships/image" Target="../media/image16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5" Type="http://schemas.openxmlformats.org/officeDocument/2006/relationships/image" Target="../media/image169.png"/><Relationship Id="rId4" Type="http://schemas.openxmlformats.org/officeDocument/2006/relationships/image" Target="../media/image16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1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7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9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5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3" Type="http://schemas.openxmlformats.org/officeDocument/2006/relationships/image" Target="../media/image312.png"/><Relationship Id="rId7" Type="http://schemas.openxmlformats.org/officeDocument/2006/relationships/image" Target="../media/image1870.png"/><Relationship Id="rId2" Type="http://schemas.openxmlformats.org/officeDocument/2006/relationships/image" Target="../media/image18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2.png"/><Relationship Id="rId5" Type="http://schemas.openxmlformats.org/officeDocument/2006/relationships/image" Target="../media/image512.png"/><Relationship Id="rId10" Type="http://schemas.openxmlformats.org/officeDocument/2006/relationships/image" Target="../media/image190.png"/><Relationship Id="rId4" Type="http://schemas.openxmlformats.org/officeDocument/2006/relationships/image" Target="../media/image412.png"/><Relationship Id="rId9" Type="http://schemas.openxmlformats.org/officeDocument/2006/relationships/image" Target="../media/image189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7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9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Hidden </a:t>
            </a:r>
            <a:r>
              <a:rPr lang="en-US" altLang="zh-CN"/>
              <a:t>Markov Models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Ying </a:t>
            </a:r>
            <a:r>
              <a:rPr lang="en-US" dirty="0" err="1"/>
              <a:t>shen</a:t>
            </a:r>
            <a:endParaRPr lang="en-US" dirty="0"/>
          </a:p>
          <a:p>
            <a:r>
              <a:rPr lang="en-US" dirty="0"/>
              <a:t>School of software engineering</a:t>
            </a:r>
          </a:p>
          <a:p>
            <a:r>
              <a:rPr lang="en-US" dirty="0" err="1"/>
              <a:t>Tongji</a:t>
            </a:r>
            <a:r>
              <a:rPr lang="en-US" dirty="0"/>
              <a:t> university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136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slides come from http://www.inf.ed.ac.uk/teaching/courses/asr/2020-21/asr05-hmm-algorithms.pdf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824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 assumptions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Note that </a:t>
                </a:r>
                <a:r>
                  <a:rPr lang="en-US" altLang="zh-CN" b="1" dirty="0"/>
                  <a:t>observation independence</a:t>
                </a:r>
                <a:r>
                  <a:rPr lang="en-US" altLang="zh-CN" dirty="0"/>
                  <a:t> is an assumption that naturally arises from the model: the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depends only on the state that generated it,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/>
          <p:cNvGrpSpPr/>
          <p:nvPr/>
        </p:nvGrpSpPr>
        <p:grpSpPr>
          <a:xfrm>
            <a:off x="3686187" y="1114631"/>
            <a:ext cx="3734434" cy="675231"/>
            <a:chOff x="3686187" y="1114631"/>
            <a:chExt cx="3734434" cy="675231"/>
          </a:xfrm>
        </p:grpSpPr>
        <p:grpSp>
          <p:nvGrpSpPr>
            <p:cNvPr id="7" name="组合 6"/>
            <p:cNvGrpSpPr/>
            <p:nvPr/>
          </p:nvGrpSpPr>
          <p:grpSpPr>
            <a:xfrm>
              <a:off x="3686187" y="1114631"/>
              <a:ext cx="3734434" cy="675231"/>
              <a:chOff x="4026756" y="1970975"/>
              <a:chExt cx="3734434" cy="675231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026756" y="1970975"/>
                <a:ext cx="3734434" cy="675231"/>
                <a:chOff x="1749928" y="4524704"/>
                <a:chExt cx="2297984" cy="409906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1749928" y="4524707"/>
                  <a:ext cx="411259" cy="409903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2678525" y="4524706"/>
                  <a:ext cx="411259" cy="409903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3636653" y="4524704"/>
                  <a:ext cx="411259" cy="409903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13" name="直接箭头连接符 12"/>
                <p:cNvCxnSpPr>
                  <a:stCxn id="10" idx="6"/>
                  <a:endCxn id="11" idx="2"/>
                </p:cNvCxnSpPr>
                <p:nvPr/>
              </p:nvCxnSpPr>
              <p:spPr>
                <a:xfrm flipV="1">
                  <a:off x="2161187" y="4729657"/>
                  <a:ext cx="517338" cy="1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14" name="直接箭头连接符 13"/>
                <p:cNvCxnSpPr>
                  <a:stCxn id="11" idx="6"/>
                  <a:endCxn id="12" idx="2"/>
                </p:cNvCxnSpPr>
                <p:nvPr/>
              </p:nvCxnSpPr>
              <p:spPr>
                <a:xfrm flipV="1">
                  <a:off x="3089784" y="4729655"/>
                  <a:ext cx="546870" cy="2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4053419" y="2085725"/>
                    <a:ext cx="591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文本框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3419" y="2085725"/>
                    <a:ext cx="591028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5155" b="-769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5229268" y="1229381"/>
                  <a:ext cx="591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268" y="1229381"/>
                  <a:ext cx="591028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6793362" y="1229381"/>
                  <a:ext cx="591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3362" y="1229381"/>
                  <a:ext cx="591028" cy="400110"/>
                </a:xfrm>
                <a:prstGeom prst="rect">
                  <a:avLst/>
                </a:prstGeom>
                <a:blipFill>
                  <a:blip r:embed="rId5"/>
                  <a:stretch>
                    <a:fillRect r="-5155"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直接箭头连接符 16"/>
          <p:cNvCxnSpPr>
            <a:stCxn id="10" idx="4"/>
          </p:cNvCxnSpPr>
          <p:nvPr/>
        </p:nvCxnSpPr>
        <p:spPr>
          <a:xfrm flipH="1">
            <a:off x="4020353" y="1789862"/>
            <a:ext cx="1" cy="85173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5546617" y="1788055"/>
            <a:ext cx="1" cy="85173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7086454" y="1788055"/>
            <a:ext cx="1" cy="85173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47729" y="2632778"/>
            <a:ext cx="145247" cy="88717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473991" y="2622782"/>
            <a:ext cx="145247" cy="88717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013830" y="2632777"/>
            <a:ext cx="145247" cy="88717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867778" y="3583879"/>
                <a:ext cx="53412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778" y="3583879"/>
                <a:ext cx="534121" cy="307777"/>
              </a:xfrm>
              <a:prstGeom prst="rect">
                <a:avLst/>
              </a:prstGeom>
              <a:blipFill>
                <a:blip r:embed="rId6"/>
                <a:stretch>
                  <a:fillRect l="-5682" r="-4545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5394040" y="3583878"/>
                <a:ext cx="2888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040" y="3583878"/>
                <a:ext cx="288861" cy="307777"/>
              </a:xfrm>
              <a:prstGeom prst="rect">
                <a:avLst/>
              </a:prstGeom>
              <a:blipFill>
                <a:blip r:embed="rId7"/>
                <a:stretch>
                  <a:fillRect l="-12766" r="-8511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6933879" y="3583877"/>
                <a:ext cx="53412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879" y="3583877"/>
                <a:ext cx="534121" cy="307777"/>
              </a:xfrm>
              <a:prstGeom prst="rect">
                <a:avLst/>
              </a:prstGeom>
              <a:blipFill>
                <a:blip r:embed="rId8"/>
                <a:stretch>
                  <a:fillRect l="-5682" r="-4545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4250638" y="873658"/>
                <a:ext cx="12026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638" y="873658"/>
                <a:ext cx="1202637" cy="307777"/>
              </a:xfrm>
              <a:prstGeom prst="rect">
                <a:avLst/>
              </a:prstGeom>
              <a:blipFill>
                <a:blip r:embed="rId9"/>
                <a:stretch>
                  <a:fillRect l="-4545" t="-1961" r="-707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5756174" y="881461"/>
                <a:ext cx="12026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174" y="881461"/>
                <a:ext cx="1202637" cy="307777"/>
              </a:xfrm>
              <a:prstGeom prst="rect">
                <a:avLst/>
              </a:prstGeom>
              <a:blipFill>
                <a:blip r:embed="rId10"/>
                <a:stretch>
                  <a:fillRect l="-4545" t="-4000" r="-7071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4026631" y="2044537"/>
                <a:ext cx="12026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631" y="2044537"/>
                <a:ext cx="1202637" cy="307777"/>
              </a:xfrm>
              <a:prstGeom prst="rect">
                <a:avLst/>
              </a:prstGeom>
              <a:blipFill>
                <a:blip r:embed="rId11"/>
                <a:stretch>
                  <a:fillRect l="-5076" t="-1961" r="-761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5590725" y="2041569"/>
                <a:ext cx="9582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725" y="2041569"/>
                <a:ext cx="958276" cy="307777"/>
              </a:xfrm>
              <a:prstGeom prst="rect">
                <a:avLst/>
              </a:prstGeom>
              <a:blipFill>
                <a:blip r:embed="rId12"/>
                <a:stretch>
                  <a:fillRect l="-6369" t="-2000" r="-9554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7170561" y="2042470"/>
                <a:ext cx="14487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561" y="2042470"/>
                <a:ext cx="1448795" cy="307777"/>
              </a:xfrm>
              <a:prstGeom prst="rect">
                <a:avLst/>
              </a:prstGeom>
              <a:blipFill>
                <a:blip r:embed="rId13"/>
                <a:stretch>
                  <a:fillRect l="-3782" t="-1961" r="-6303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2517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3772" y="856989"/>
            <a:ext cx="6753101" cy="5444238"/>
          </a:xfrm>
        </p:spPr>
        <p:txBody>
          <a:bodyPr/>
          <a:lstStyle/>
          <a:p>
            <a:r>
              <a:rPr lang="en-US" altLang="en-US" dirty="0"/>
              <a:t>Example: The dishonest casino</a:t>
            </a:r>
          </a:p>
          <a:p>
            <a:r>
              <a:rPr lang="en-US" altLang="en-US" dirty="0"/>
              <a:t>A casino has two dice:</a:t>
            </a:r>
          </a:p>
          <a:p>
            <a:pPr lvl="1"/>
            <a:r>
              <a:rPr lang="en-US" altLang="en-US" dirty="0">
                <a:solidFill>
                  <a:srgbClr val="0070C0"/>
                </a:solidFill>
              </a:rPr>
              <a:t>Fair die</a:t>
            </a:r>
          </a:p>
          <a:p>
            <a:pPr marL="200025" lvl="1" indent="338138">
              <a:buNone/>
            </a:pPr>
            <a:r>
              <a:rPr lang="en-US" altLang="en-US" dirty="0">
                <a:solidFill>
                  <a:srgbClr val="0070C0"/>
                </a:solidFill>
              </a:rPr>
              <a:t>P(1) = P(2) = P(3) = P(4) = P(5) = P(6) = 1/6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Loaded die</a:t>
            </a:r>
          </a:p>
          <a:p>
            <a:pPr marL="200025" lvl="1" indent="338138">
              <a:buNone/>
            </a:pPr>
            <a:r>
              <a:rPr lang="en-US" altLang="en-US" dirty="0">
                <a:solidFill>
                  <a:srgbClr val="FF0000"/>
                </a:solidFill>
              </a:rPr>
              <a:t>P(1) = P(2) = P(3) = P(4) = P(5) = 1/10</a:t>
            </a:r>
          </a:p>
          <a:p>
            <a:pPr marL="200025" lvl="1" indent="338138">
              <a:buNone/>
            </a:pPr>
            <a:r>
              <a:rPr lang="en-US" altLang="en-US" dirty="0">
                <a:solidFill>
                  <a:srgbClr val="FF0000"/>
                </a:solidFill>
              </a:rPr>
              <a:t>P(6) = 1/2</a:t>
            </a:r>
          </a:p>
          <a:p>
            <a:r>
              <a:rPr lang="en-US" altLang="en-US" dirty="0"/>
              <a:t>Casino player switches between fair and loaded die with probability 1/20 at each turn</a:t>
            </a:r>
          </a:p>
          <a:p>
            <a:endParaRPr lang="zh-CN" altLang="en-US" dirty="0"/>
          </a:p>
        </p:txBody>
      </p:sp>
      <p:pic>
        <p:nvPicPr>
          <p:cNvPr id="7" name="Picture 4" descr="two d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497" y="967227"/>
            <a:ext cx="2438400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casino play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58497" y="2491227"/>
            <a:ext cx="3048000" cy="3810000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4946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Game</a:t>
            </a:r>
          </a:p>
          <a:p>
            <a:pPr lvl="1"/>
            <a:r>
              <a:rPr lang="en-US" altLang="zh-CN" dirty="0"/>
              <a:t>You bet $1</a:t>
            </a:r>
          </a:p>
          <a:p>
            <a:pPr lvl="1"/>
            <a:r>
              <a:rPr lang="en-US" altLang="zh-CN" dirty="0"/>
              <a:t>You roll (always with a fair die)</a:t>
            </a:r>
          </a:p>
          <a:p>
            <a:pPr lvl="1"/>
            <a:r>
              <a:rPr lang="en-US" altLang="zh-CN" dirty="0"/>
              <a:t>Casino player rolls (maybe with fair die, maybe with loaded die)</a:t>
            </a:r>
          </a:p>
          <a:p>
            <a:pPr lvl="1"/>
            <a:r>
              <a:rPr lang="en-US" altLang="zh-CN" dirty="0"/>
              <a:t>Highest number wins $2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7357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 # 1 – Decoding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GIVEN</a:t>
            </a:r>
          </a:p>
          <a:p>
            <a:r>
              <a:rPr lang="en-US" altLang="en-US" dirty="0"/>
              <a:t>A sequence of rolls by the casino player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b="1" dirty="0">
                <a:solidFill>
                  <a:srgbClr val="FF0000"/>
                </a:solidFill>
              </a:rPr>
              <a:t>QUESTION</a:t>
            </a:r>
          </a:p>
          <a:p>
            <a:r>
              <a:rPr lang="en-US" altLang="en-US" dirty="0"/>
              <a:t>What portion of the sequence was generated with the fair die, and what portion with the loaded die?</a:t>
            </a:r>
          </a:p>
          <a:p>
            <a:endParaRPr lang="en-US" altLang="en-US" dirty="0"/>
          </a:p>
          <a:p>
            <a:r>
              <a:rPr lang="en-US" altLang="en-US" dirty="0"/>
              <a:t>This is the </a:t>
            </a:r>
            <a:r>
              <a:rPr lang="en-US" altLang="en-US" b="1" dirty="0">
                <a:solidFill>
                  <a:srgbClr val="FF0000"/>
                </a:solidFill>
              </a:rPr>
              <a:t>DECODING</a:t>
            </a:r>
            <a:r>
              <a:rPr lang="en-US" altLang="en-US" dirty="0"/>
              <a:t> question in HMMs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795694" y="2171845"/>
            <a:ext cx="2817814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矩形 14"/>
          <p:cNvSpPr/>
          <p:nvPr/>
        </p:nvSpPr>
        <p:spPr>
          <a:xfrm>
            <a:off x="2341419" y="2171845"/>
            <a:ext cx="8686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</a:pP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124552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4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214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14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13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13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666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4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3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3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3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515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1511514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1235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2344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436669" y="2171845"/>
            <a:ext cx="2359025" cy="342900"/>
          </a:xfrm>
          <a:prstGeom prst="rect">
            <a:avLst/>
          </a:prstGeom>
          <a:noFill/>
          <a:ln w="127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623032" y="2171845"/>
            <a:ext cx="2378075" cy="342900"/>
          </a:xfrm>
          <a:prstGeom prst="rect">
            <a:avLst/>
          </a:prstGeom>
          <a:noFill/>
          <a:ln w="127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3276457" y="2622695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6666"/>
                </a:solidFill>
              </a:rPr>
              <a:t>FAIR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5649769" y="2622695"/>
            <a:ext cx="1123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CC3300"/>
                </a:solidFill>
              </a:rPr>
              <a:t>LOADED</a:t>
            </a: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8459644" y="2622695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6666"/>
                </a:solidFill>
              </a:rPr>
              <a:t>FAIR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703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 # 2 – Likelihood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GIVEN</a:t>
            </a:r>
          </a:p>
          <a:p>
            <a:r>
              <a:rPr lang="en-US" altLang="zh-CN" dirty="0"/>
              <a:t>A sequence of rolls by the casino player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QUESTION</a:t>
            </a:r>
          </a:p>
          <a:p>
            <a:r>
              <a:rPr lang="en-US" altLang="zh-CN" dirty="0"/>
              <a:t>How likely is this sequence, given our model of how the casino works?</a:t>
            </a:r>
          </a:p>
          <a:p>
            <a:endParaRPr lang="en-US" altLang="zh-CN" dirty="0"/>
          </a:p>
          <a:p>
            <a:r>
              <a:rPr lang="en-US" altLang="zh-CN" dirty="0"/>
              <a:t>This is the </a:t>
            </a:r>
            <a:r>
              <a:rPr lang="en-US" altLang="zh-CN" b="1" dirty="0">
                <a:solidFill>
                  <a:srgbClr val="FF0000"/>
                </a:solidFill>
              </a:rPr>
              <a:t>LIKELIHOOD</a:t>
            </a:r>
            <a:r>
              <a:rPr lang="en-US" altLang="zh-CN" dirty="0"/>
              <a:t> problem in HMMs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41419" y="2171845"/>
            <a:ext cx="8686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</a:pP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124552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4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214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14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13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13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666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4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3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3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3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515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1511514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1235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2344</a:t>
            </a:r>
          </a:p>
        </p:txBody>
      </p:sp>
      <p:sp>
        <p:nvSpPr>
          <p:cNvPr id="8" name="AutoShape 4"/>
          <p:cNvSpPr>
            <a:spLocks/>
          </p:cNvSpPr>
          <p:nvPr/>
        </p:nvSpPr>
        <p:spPr bwMode="auto">
          <a:xfrm rot="5400000">
            <a:off x="6103310" y="-1201348"/>
            <a:ext cx="244475" cy="7543800"/>
          </a:xfrm>
          <a:prstGeom prst="rightBrace">
            <a:avLst>
              <a:gd name="adj1" fmla="val 257143"/>
              <a:gd name="adj2" fmla="val 50000"/>
            </a:avLst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269207" y="2818457"/>
            <a:ext cx="1971675" cy="3794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Prob = 1.3 x 10</a:t>
            </a:r>
            <a:r>
              <a:rPr lang="en-US" altLang="en-US" baseline="30000"/>
              <a:t>-35</a:t>
            </a:r>
            <a:endParaRPr lang="en-US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051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 # 3 – Training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GIVEN</a:t>
            </a:r>
          </a:p>
          <a:p>
            <a:r>
              <a:rPr lang="en-US" altLang="zh-CN" dirty="0"/>
              <a:t>A sequence of rolls by the casino player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QUESTION</a:t>
            </a:r>
          </a:p>
          <a:p>
            <a:r>
              <a:rPr lang="en-US" altLang="zh-CN" dirty="0"/>
              <a:t>How “loaded” is the loaded die? How “fair” is the fair die? How often does the casino player change from fair to loaded, and back?</a:t>
            </a:r>
          </a:p>
          <a:p>
            <a:endParaRPr lang="en-US" altLang="zh-CN" dirty="0"/>
          </a:p>
          <a:p>
            <a:r>
              <a:rPr lang="en-US" altLang="zh-CN" dirty="0"/>
              <a:t>This is the </a:t>
            </a:r>
            <a:r>
              <a:rPr lang="en-US" altLang="zh-CN" b="1" dirty="0">
                <a:solidFill>
                  <a:srgbClr val="FF0000"/>
                </a:solidFill>
              </a:rPr>
              <a:t>TRAINING</a:t>
            </a:r>
            <a:r>
              <a:rPr lang="en-US" altLang="zh-CN" dirty="0"/>
              <a:t> question in HMMs</a:t>
            </a:r>
            <a:endParaRPr lang="zh-CN" alt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811559" y="2191033"/>
            <a:ext cx="2803525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矩形 6"/>
          <p:cNvSpPr/>
          <p:nvPr/>
        </p:nvSpPr>
        <p:spPr>
          <a:xfrm>
            <a:off x="2341419" y="2171845"/>
            <a:ext cx="8686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</a:pP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124552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4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214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14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13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13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666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4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3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3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3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515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1511514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1235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2344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457296" y="2191033"/>
            <a:ext cx="2346325" cy="342900"/>
          </a:xfrm>
          <a:prstGeom prst="rect">
            <a:avLst/>
          </a:prstGeom>
          <a:noFill/>
          <a:ln w="127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7624609" y="2191033"/>
            <a:ext cx="2378075" cy="342900"/>
          </a:xfrm>
          <a:prstGeom prst="rect">
            <a:avLst/>
          </a:prstGeom>
          <a:noFill/>
          <a:ln w="127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AutoShape 7"/>
          <p:cNvSpPr>
            <a:spLocks/>
          </p:cNvSpPr>
          <p:nvPr/>
        </p:nvSpPr>
        <p:spPr bwMode="auto">
          <a:xfrm rot="5400000">
            <a:off x="6091083" y="1282983"/>
            <a:ext cx="244475" cy="2781300"/>
          </a:xfrm>
          <a:prstGeom prst="rightBrace">
            <a:avLst>
              <a:gd name="adj1" fmla="val 94805"/>
              <a:gd name="adj2" fmla="val 50000"/>
            </a:avLst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375121" y="2832383"/>
            <a:ext cx="1676400" cy="379412"/>
          </a:xfrm>
          <a:prstGeom prst="rect">
            <a:avLst/>
          </a:prstGeom>
          <a:solidFill>
            <a:srgbClr val="FFFF99"/>
          </a:solidFill>
          <a:ln w="12700">
            <a:solidFill>
              <a:srgbClr val="FF66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Prob(6) = 64%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961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dishonest casino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3228115" y="1955806"/>
            <a:ext cx="1712686" cy="1676400"/>
          </a:xfrm>
          <a:prstGeom prst="ellipse">
            <a:avLst/>
          </a:prstGeom>
          <a:solidFill>
            <a:srgbClr val="99CCFF"/>
          </a:solidFill>
          <a:ln w="38100">
            <a:solidFill>
              <a:srgbClr val="00B0F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0000"/>
                </a:solidFill>
              </a:rPr>
              <a:t>FAIR</a:t>
            </a: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7001829" y="1955806"/>
            <a:ext cx="1636486" cy="167640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0000"/>
                </a:solidFill>
              </a:rPr>
              <a:t>LOADED</a:t>
            </a:r>
          </a:p>
        </p:txBody>
      </p:sp>
      <p:cxnSp>
        <p:nvCxnSpPr>
          <p:cNvPr id="9" name="AutoShape 5"/>
          <p:cNvCxnSpPr>
            <a:cxnSpLocks noChangeShapeType="1"/>
            <a:stCxn id="7" idx="7"/>
            <a:endCxn id="8" idx="1"/>
          </p:cNvCxnSpPr>
          <p:nvPr/>
        </p:nvCxnSpPr>
        <p:spPr bwMode="auto">
          <a:xfrm rot="5400000" flipH="1" flipV="1">
            <a:off x="5965735" y="925558"/>
            <a:ext cx="12700" cy="2551503"/>
          </a:xfrm>
          <a:prstGeom prst="curvedConnector3">
            <a:avLst>
              <a:gd name="adj1" fmla="val 3733094"/>
            </a:avLst>
          </a:prstGeom>
          <a:noFill/>
          <a:ln w="508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6"/>
          <p:cNvCxnSpPr>
            <a:cxnSpLocks noChangeShapeType="1"/>
            <a:stCxn id="8" idx="3"/>
            <a:endCxn id="7" idx="5"/>
          </p:cNvCxnSpPr>
          <p:nvPr/>
        </p:nvCxnSpPr>
        <p:spPr bwMode="auto">
          <a:xfrm rot="5400000">
            <a:off x="5965736" y="2110952"/>
            <a:ext cx="12700" cy="2551503"/>
          </a:xfrm>
          <a:prstGeom prst="curvedConnector3">
            <a:avLst>
              <a:gd name="adj1" fmla="val 3733094"/>
            </a:avLst>
          </a:prstGeom>
          <a:noFill/>
          <a:ln w="508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7"/>
          <p:cNvCxnSpPr>
            <a:cxnSpLocks noChangeShapeType="1"/>
            <a:stCxn id="8" idx="7"/>
            <a:endCxn id="8" idx="6"/>
          </p:cNvCxnSpPr>
          <p:nvPr/>
        </p:nvCxnSpPr>
        <p:spPr bwMode="auto">
          <a:xfrm rot="16200000" flipH="1">
            <a:off x="8222137" y="2377828"/>
            <a:ext cx="592697" cy="239658"/>
          </a:xfrm>
          <a:prstGeom prst="curvedConnector4">
            <a:avLst>
              <a:gd name="adj1" fmla="val -79991"/>
              <a:gd name="adj2" fmla="val 195386"/>
            </a:avLst>
          </a:prstGeom>
          <a:noFill/>
          <a:ln w="508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8"/>
          <p:cNvCxnSpPr>
            <a:cxnSpLocks noChangeShapeType="1"/>
            <a:stCxn id="7" idx="1"/>
            <a:endCxn id="7" idx="2"/>
          </p:cNvCxnSpPr>
          <p:nvPr/>
        </p:nvCxnSpPr>
        <p:spPr bwMode="auto">
          <a:xfrm rot="16200000" flipH="1" flipV="1">
            <a:off x="3057175" y="2372248"/>
            <a:ext cx="592697" cy="250817"/>
          </a:xfrm>
          <a:prstGeom prst="curvedConnector4">
            <a:avLst>
              <a:gd name="adj1" fmla="val -79991"/>
              <a:gd name="adj2" fmla="val 191142"/>
            </a:avLst>
          </a:prstGeom>
          <a:noFill/>
          <a:ln w="508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656990" y="1120781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0.05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666515" y="4013206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0.05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8866915" y="1346206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0.95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237515" y="1346206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0.95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008915" y="4356100"/>
            <a:ext cx="153920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P(1|F) = 1/6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P(2|F) = 1/6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P(3|F) = 1/6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P(4|F) = 1/6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P(5|F) = 1/6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P(6|F) = 1/6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8485915" y="4356100"/>
            <a:ext cx="166744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P(1|L) = 1/10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P(2|L) = 1/10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P(3|L) = 1/10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P(4|L) = 1/10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P(5|L) = 1/10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P(6|L) = 1/2</a:t>
            </a: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1556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HMM is memoryless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dirty="0"/>
                  <a:t>At each time step 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/>
                  <a:t>, the only thing that affects the future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the current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| “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𝑤h𝑎𝑡𝑒𝑣𝑒𝑟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h𝑎𝑝𝑝𝑒𝑛𝑒𝑑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𝑠𝑜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𝑓𝑎𝑟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”)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At each time step 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/>
                  <a:t>, the only thing that affects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is the current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| “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𝑤h𝑎𝑡𝑒𝑣𝑒𝑟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h𝑎𝑝𝑝𝑒𝑛𝑒𝑑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𝑠𝑜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𝑓𝑎𝑟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”) 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7" t="-1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9448024" y="5910516"/>
            <a:ext cx="530225" cy="530225"/>
          </a:xfrm>
          <a:prstGeom prst="ellipse">
            <a:avLst/>
          </a:prstGeom>
          <a:solidFill>
            <a:srgbClr val="BBE0E3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9448024" y="4310316"/>
            <a:ext cx="530225" cy="530225"/>
          </a:xfrm>
          <a:prstGeom prst="ellipse">
            <a:avLst/>
          </a:prstGeom>
          <a:solidFill>
            <a:srgbClr val="BBE0E3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10895824" y="5910516"/>
            <a:ext cx="530225" cy="530225"/>
          </a:xfrm>
          <a:prstGeom prst="ellipse">
            <a:avLst/>
          </a:prstGeom>
          <a:solidFill>
            <a:srgbClr val="BBE0E3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10895824" y="4310316"/>
            <a:ext cx="530225" cy="530225"/>
          </a:xfrm>
          <a:prstGeom prst="ellipse">
            <a:avLst/>
          </a:prstGeom>
          <a:solidFill>
            <a:srgbClr val="BBE0E3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1" name="AutoShape 8"/>
          <p:cNvCxnSpPr>
            <a:cxnSpLocks noChangeShapeType="1"/>
            <a:stCxn id="8" idx="7"/>
            <a:endCxn id="10" idx="1"/>
          </p:cNvCxnSpPr>
          <p:nvPr/>
        </p:nvCxnSpPr>
        <p:spPr bwMode="auto">
          <a:xfrm>
            <a:off x="9900462" y="4369054"/>
            <a:ext cx="1073150" cy="0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9"/>
          <p:cNvCxnSpPr>
            <a:cxnSpLocks noChangeShapeType="1"/>
            <a:stCxn id="10" idx="3"/>
            <a:endCxn id="8" idx="5"/>
          </p:cNvCxnSpPr>
          <p:nvPr/>
        </p:nvCxnSpPr>
        <p:spPr bwMode="auto">
          <a:xfrm flipH="1">
            <a:off x="9900462" y="4781804"/>
            <a:ext cx="1073150" cy="0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0"/>
          <p:cNvCxnSpPr>
            <a:cxnSpLocks noChangeShapeType="1"/>
            <a:stCxn id="8" idx="5"/>
            <a:endCxn id="7" idx="7"/>
          </p:cNvCxnSpPr>
          <p:nvPr/>
        </p:nvCxnSpPr>
        <p:spPr bwMode="auto">
          <a:xfrm>
            <a:off x="9900462" y="4781804"/>
            <a:ext cx="0" cy="1187450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1"/>
          <p:cNvCxnSpPr>
            <a:cxnSpLocks noChangeShapeType="1"/>
            <a:stCxn id="7" idx="1"/>
            <a:endCxn id="8" idx="3"/>
          </p:cNvCxnSpPr>
          <p:nvPr/>
        </p:nvCxnSpPr>
        <p:spPr bwMode="auto">
          <a:xfrm flipV="1">
            <a:off x="9525812" y="4781804"/>
            <a:ext cx="0" cy="1187450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2"/>
          <p:cNvCxnSpPr>
            <a:cxnSpLocks noChangeShapeType="1"/>
            <a:stCxn id="8" idx="6"/>
            <a:endCxn id="9" idx="0"/>
          </p:cNvCxnSpPr>
          <p:nvPr/>
        </p:nvCxnSpPr>
        <p:spPr bwMode="auto">
          <a:xfrm>
            <a:off x="9997299" y="4575429"/>
            <a:ext cx="1163638" cy="1316037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3"/>
          <p:cNvCxnSpPr>
            <a:cxnSpLocks noChangeShapeType="1"/>
            <a:stCxn id="9" idx="2"/>
            <a:endCxn id="8" idx="4"/>
          </p:cNvCxnSpPr>
          <p:nvPr/>
        </p:nvCxnSpPr>
        <p:spPr bwMode="auto">
          <a:xfrm flipH="1" flipV="1">
            <a:off x="9713137" y="4859591"/>
            <a:ext cx="1163637" cy="1316038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4"/>
          <p:cNvCxnSpPr>
            <a:cxnSpLocks noChangeShapeType="1"/>
            <a:stCxn id="10" idx="5"/>
            <a:endCxn id="9" idx="7"/>
          </p:cNvCxnSpPr>
          <p:nvPr/>
        </p:nvCxnSpPr>
        <p:spPr bwMode="auto">
          <a:xfrm>
            <a:off x="11348262" y="4781804"/>
            <a:ext cx="0" cy="1187450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5"/>
          <p:cNvCxnSpPr>
            <a:cxnSpLocks noChangeShapeType="1"/>
            <a:stCxn id="9" idx="1"/>
            <a:endCxn id="10" idx="3"/>
          </p:cNvCxnSpPr>
          <p:nvPr/>
        </p:nvCxnSpPr>
        <p:spPr bwMode="auto">
          <a:xfrm flipV="1">
            <a:off x="10973612" y="4781804"/>
            <a:ext cx="0" cy="1187450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6"/>
          <p:cNvCxnSpPr>
            <a:cxnSpLocks noChangeShapeType="1"/>
            <a:stCxn id="7" idx="7"/>
            <a:endCxn id="9" idx="1"/>
          </p:cNvCxnSpPr>
          <p:nvPr/>
        </p:nvCxnSpPr>
        <p:spPr bwMode="auto">
          <a:xfrm>
            <a:off x="9900462" y="5969254"/>
            <a:ext cx="1073150" cy="0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7"/>
          <p:cNvCxnSpPr>
            <a:cxnSpLocks noChangeShapeType="1"/>
            <a:stCxn id="9" idx="3"/>
            <a:endCxn id="7" idx="5"/>
          </p:cNvCxnSpPr>
          <p:nvPr/>
        </p:nvCxnSpPr>
        <p:spPr bwMode="auto">
          <a:xfrm flipH="1">
            <a:off x="9900462" y="6382004"/>
            <a:ext cx="1073150" cy="0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8"/>
          <p:cNvCxnSpPr>
            <a:cxnSpLocks noChangeShapeType="1"/>
            <a:stCxn id="7" idx="0"/>
            <a:endCxn id="10" idx="2"/>
          </p:cNvCxnSpPr>
          <p:nvPr/>
        </p:nvCxnSpPr>
        <p:spPr bwMode="auto">
          <a:xfrm flipV="1">
            <a:off x="9713137" y="4575429"/>
            <a:ext cx="1163637" cy="1316037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9"/>
          <p:cNvCxnSpPr>
            <a:cxnSpLocks noChangeShapeType="1"/>
            <a:stCxn id="10" idx="4"/>
            <a:endCxn id="7" idx="6"/>
          </p:cNvCxnSpPr>
          <p:nvPr/>
        </p:nvCxnSpPr>
        <p:spPr bwMode="auto">
          <a:xfrm flipH="1">
            <a:off x="9997299" y="4859591"/>
            <a:ext cx="1163638" cy="1316038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0"/>
          <p:cNvCxnSpPr>
            <a:cxnSpLocks noChangeShapeType="1"/>
            <a:stCxn id="8" idx="0"/>
            <a:endCxn id="8" idx="2"/>
          </p:cNvCxnSpPr>
          <p:nvPr/>
        </p:nvCxnSpPr>
        <p:spPr bwMode="auto">
          <a:xfrm rot="-5400000" flipH="1" flipV="1">
            <a:off x="9428974" y="4291266"/>
            <a:ext cx="284163" cy="284163"/>
          </a:xfrm>
          <a:prstGeom prst="curvedConnector4">
            <a:avLst>
              <a:gd name="adj1" fmla="val -73741"/>
              <a:gd name="adj2" fmla="val 173741"/>
            </a:avLst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1"/>
          <p:cNvCxnSpPr>
            <a:cxnSpLocks noChangeShapeType="1"/>
            <a:stCxn id="10" idx="0"/>
            <a:endCxn id="10" idx="6"/>
          </p:cNvCxnSpPr>
          <p:nvPr/>
        </p:nvCxnSpPr>
        <p:spPr bwMode="auto">
          <a:xfrm rot="5400000" flipV="1">
            <a:off x="11160936" y="4291267"/>
            <a:ext cx="284163" cy="284162"/>
          </a:xfrm>
          <a:prstGeom prst="curvedConnector4">
            <a:avLst>
              <a:gd name="adj1" fmla="val -73741"/>
              <a:gd name="adj2" fmla="val 173741"/>
            </a:avLst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22"/>
          <p:cNvCxnSpPr>
            <a:cxnSpLocks noChangeShapeType="1"/>
            <a:stCxn id="9" idx="6"/>
            <a:endCxn id="9" idx="4"/>
          </p:cNvCxnSpPr>
          <p:nvPr/>
        </p:nvCxnSpPr>
        <p:spPr bwMode="auto">
          <a:xfrm flipH="1">
            <a:off x="11160937" y="6175629"/>
            <a:ext cx="284162" cy="284162"/>
          </a:xfrm>
          <a:prstGeom prst="curvedConnector4">
            <a:avLst>
              <a:gd name="adj1" fmla="val -73741"/>
              <a:gd name="adj2" fmla="val 173741"/>
            </a:avLst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3"/>
          <p:cNvCxnSpPr>
            <a:cxnSpLocks noChangeShapeType="1"/>
            <a:stCxn id="7" idx="4"/>
            <a:endCxn id="7" idx="2"/>
          </p:cNvCxnSpPr>
          <p:nvPr/>
        </p:nvCxnSpPr>
        <p:spPr bwMode="auto">
          <a:xfrm rot="16200000" flipV="1">
            <a:off x="9428975" y="6175628"/>
            <a:ext cx="284162" cy="284163"/>
          </a:xfrm>
          <a:prstGeom prst="curvedConnector4">
            <a:avLst>
              <a:gd name="adj1" fmla="val -73741"/>
              <a:gd name="adj2" fmla="val 173741"/>
            </a:avLst>
          </a:prstGeom>
          <a:noFill/>
          <a:ln w="31750">
            <a:solidFill>
              <a:srgbClr val="009999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3153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 of HMM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dirty="0"/>
                  <a:t>Definition: A hidden Markov model (HMM)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Alphabet</a:t>
                </a:r>
                <a:r>
                  <a:rPr lang="en-US" altLang="zh-CN" dirty="0"/>
                  <a:t>	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Set of states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={ 1, …,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Transition probabilities between any two states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200025" lvl="1" indent="0">
                  <a:buNone/>
                </a:pPr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𝑡𝑟𝑎𝑛𝑠𝑖𝑡𝑖𝑜𝑛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𝑝𝑟𝑜𝑏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200025" lvl="1" indent="0">
                  <a:buNone/>
                </a:pPr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𝑠𝑡𝑎𝑡𝑒𝑠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Start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200025" lvl="1" indent="0">
                  <a:buNone/>
                </a:pPr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Emission probabilities </a:t>
                </a:r>
                <a:r>
                  <a:rPr lang="en-US" altLang="zh-CN" dirty="0"/>
                  <a:t>within each state</a:t>
                </a:r>
              </a:p>
              <a:p>
                <a:pPr marL="200025" lvl="1" indent="0">
                  <a:buNone/>
                </a:pPr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200025" lvl="1" indent="0">
                  <a:buNone/>
                </a:pPr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=1,  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𝑠𝑡𝑎𝑡𝑒𝑠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9448024" y="5910516"/>
            <a:ext cx="530225" cy="530225"/>
          </a:xfrm>
          <a:prstGeom prst="ellipse">
            <a:avLst/>
          </a:prstGeom>
          <a:solidFill>
            <a:srgbClr val="BBE0E3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9448024" y="4310316"/>
            <a:ext cx="530225" cy="530225"/>
          </a:xfrm>
          <a:prstGeom prst="ellipse">
            <a:avLst/>
          </a:prstGeom>
          <a:solidFill>
            <a:srgbClr val="BBE0E3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10895824" y="5910516"/>
            <a:ext cx="530225" cy="530225"/>
          </a:xfrm>
          <a:prstGeom prst="ellipse">
            <a:avLst/>
          </a:prstGeom>
          <a:solidFill>
            <a:srgbClr val="BBE0E3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10895824" y="4310316"/>
            <a:ext cx="530225" cy="530225"/>
          </a:xfrm>
          <a:prstGeom prst="ellipse">
            <a:avLst/>
          </a:prstGeom>
          <a:solidFill>
            <a:srgbClr val="BBE0E3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1" name="AutoShape 8"/>
          <p:cNvCxnSpPr>
            <a:cxnSpLocks noChangeShapeType="1"/>
            <a:stCxn id="8" idx="7"/>
            <a:endCxn id="10" idx="1"/>
          </p:cNvCxnSpPr>
          <p:nvPr/>
        </p:nvCxnSpPr>
        <p:spPr bwMode="auto">
          <a:xfrm>
            <a:off x="9900462" y="4369054"/>
            <a:ext cx="1073150" cy="0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9"/>
          <p:cNvCxnSpPr>
            <a:cxnSpLocks noChangeShapeType="1"/>
            <a:stCxn id="10" idx="3"/>
            <a:endCxn id="8" idx="5"/>
          </p:cNvCxnSpPr>
          <p:nvPr/>
        </p:nvCxnSpPr>
        <p:spPr bwMode="auto">
          <a:xfrm flipH="1">
            <a:off x="9900462" y="4781804"/>
            <a:ext cx="1073150" cy="0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0"/>
          <p:cNvCxnSpPr>
            <a:cxnSpLocks noChangeShapeType="1"/>
            <a:stCxn id="8" idx="5"/>
            <a:endCxn id="7" idx="7"/>
          </p:cNvCxnSpPr>
          <p:nvPr/>
        </p:nvCxnSpPr>
        <p:spPr bwMode="auto">
          <a:xfrm>
            <a:off x="9900462" y="4781804"/>
            <a:ext cx="0" cy="1187450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1"/>
          <p:cNvCxnSpPr>
            <a:cxnSpLocks noChangeShapeType="1"/>
            <a:stCxn id="7" idx="1"/>
            <a:endCxn id="8" idx="3"/>
          </p:cNvCxnSpPr>
          <p:nvPr/>
        </p:nvCxnSpPr>
        <p:spPr bwMode="auto">
          <a:xfrm flipV="1">
            <a:off x="9525812" y="4781804"/>
            <a:ext cx="0" cy="1187450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2"/>
          <p:cNvCxnSpPr>
            <a:cxnSpLocks noChangeShapeType="1"/>
            <a:stCxn id="8" idx="6"/>
            <a:endCxn id="9" idx="0"/>
          </p:cNvCxnSpPr>
          <p:nvPr/>
        </p:nvCxnSpPr>
        <p:spPr bwMode="auto">
          <a:xfrm>
            <a:off x="9997299" y="4575429"/>
            <a:ext cx="1163638" cy="1316037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3"/>
          <p:cNvCxnSpPr>
            <a:cxnSpLocks noChangeShapeType="1"/>
            <a:stCxn id="9" idx="2"/>
            <a:endCxn id="8" idx="4"/>
          </p:cNvCxnSpPr>
          <p:nvPr/>
        </p:nvCxnSpPr>
        <p:spPr bwMode="auto">
          <a:xfrm flipH="1" flipV="1">
            <a:off x="9713137" y="4859591"/>
            <a:ext cx="1163637" cy="1316038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4"/>
          <p:cNvCxnSpPr>
            <a:cxnSpLocks noChangeShapeType="1"/>
            <a:stCxn id="10" idx="5"/>
            <a:endCxn id="9" idx="7"/>
          </p:cNvCxnSpPr>
          <p:nvPr/>
        </p:nvCxnSpPr>
        <p:spPr bwMode="auto">
          <a:xfrm>
            <a:off x="11348262" y="4781804"/>
            <a:ext cx="0" cy="1187450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5"/>
          <p:cNvCxnSpPr>
            <a:cxnSpLocks noChangeShapeType="1"/>
            <a:stCxn id="9" idx="1"/>
            <a:endCxn id="10" idx="3"/>
          </p:cNvCxnSpPr>
          <p:nvPr/>
        </p:nvCxnSpPr>
        <p:spPr bwMode="auto">
          <a:xfrm flipV="1">
            <a:off x="10973612" y="4781804"/>
            <a:ext cx="0" cy="1187450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6"/>
          <p:cNvCxnSpPr>
            <a:cxnSpLocks noChangeShapeType="1"/>
            <a:stCxn id="7" idx="7"/>
            <a:endCxn id="9" idx="1"/>
          </p:cNvCxnSpPr>
          <p:nvPr/>
        </p:nvCxnSpPr>
        <p:spPr bwMode="auto">
          <a:xfrm>
            <a:off x="9900462" y="5969254"/>
            <a:ext cx="1073150" cy="0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7"/>
          <p:cNvCxnSpPr>
            <a:cxnSpLocks noChangeShapeType="1"/>
            <a:stCxn id="9" idx="3"/>
            <a:endCxn id="7" idx="5"/>
          </p:cNvCxnSpPr>
          <p:nvPr/>
        </p:nvCxnSpPr>
        <p:spPr bwMode="auto">
          <a:xfrm flipH="1">
            <a:off x="9900462" y="6382004"/>
            <a:ext cx="1073150" cy="0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8"/>
          <p:cNvCxnSpPr>
            <a:cxnSpLocks noChangeShapeType="1"/>
            <a:stCxn id="7" idx="0"/>
            <a:endCxn id="10" idx="2"/>
          </p:cNvCxnSpPr>
          <p:nvPr/>
        </p:nvCxnSpPr>
        <p:spPr bwMode="auto">
          <a:xfrm flipV="1">
            <a:off x="9713137" y="4575429"/>
            <a:ext cx="1163637" cy="1316037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9"/>
          <p:cNvCxnSpPr>
            <a:cxnSpLocks noChangeShapeType="1"/>
            <a:stCxn id="10" idx="4"/>
            <a:endCxn id="7" idx="6"/>
          </p:cNvCxnSpPr>
          <p:nvPr/>
        </p:nvCxnSpPr>
        <p:spPr bwMode="auto">
          <a:xfrm flipH="1">
            <a:off x="9997299" y="4859591"/>
            <a:ext cx="1163638" cy="1316038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0"/>
          <p:cNvCxnSpPr>
            <a:cxnSpLocks noChangeShapeType="1"/>
            <a:stCxn id="8" idx="0"/>
            <a:endCxn id="8" idx="2"/>
          </p:cNvCxnSpPr>
          <p:nvPr/>
        </p:nvCxnSpPr>
        <p:spPr bwMode="auto">
          <a:xfrm rot="-5400000" flipH="1" flipV="1">
            <a:off x="9428974" y="4291266"/>
            <a:ext cx="284163" cy="284163"/>
          </a:xfrm>
          <a:prstGeom prst="curvedConnector4">
            <a:avLst>
              <a:gd name="adj1" fmla="val -73741"/>
              <a:gd name="adj2" fmla="val 173741"/>
            </a:avLst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1"/>
          <p:cNvCxnSpPr>
            <a:cxnSpLocks noChangeShapeType="1"/>
            <a:stCxn id="10" idx="0"/>
            <a:endCxn id="10" idx="6"/>
          </p:cNvCxnSpPr>
          <p:nvPr/>
        </p:nvCxnSpPr>
        <p:spPr bwMode="auto">
          <a:xfrm rot="5400000" flipV="1">
            <a:off x="11160936" y="4291267"/>
            <a:ext cx="284163" cy="284162"/>
          </a:xfrm>
          <a:prstGeom prst="curvedConnector4">
            <a:avLst>
              <a:gd name="adj1" fmla="val -73741"/>
              <a:gd name="adj2" fmla="val 173741"/>
            </a:avLst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22"/>
          <p:cNvCxnSpPr>
            <a:cxnSpLocks noChangeShapeType="1"/>
            <a:stCxn id="9" idx="6"/>
            <a:endCxn id="9" idx="4"/>
          </p:cNvCxnSpPr>
          <p:nvPr/>
        </p:nvCxnSpPr>
        <p:spPr bwMode="auto">
          <a:xfrm flipH="1">
            <a:off x="11160937" y="6175629"/>
            <a:ext cx="284162" cy="284162"/>
          </a:xfrm>
          <a:prstGeom prst="curvedConnector4">
            <a:avLst>
              <a:gd name="adj1" fmla="val -73741"/>
              <a:gd name="adj2" fmla="val 173741"/>
            </a:avLst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3"/>
          <p:cNvCxnSpPr>
            <a:cxnSpLocks noChangeShapeType="1"/>
            <a:stCxn id="7" idx="4"/>
            <a:endCxn id="7" idx="2"/>
          </p:cNvCxnSpPr>
          <p:nvPr/>
        </p:nvCxnSpPr>
        <p:spPr bwMode="auto">
          <a:xfrm rot="16200000" flipV="1">
            <a:off x="9428975" y="6175628"/>
            <a:ext cx="284162" cy="284163"/>
          </a:xfrm>
          <a:prstGeom prst="curvedConnector4">
            <a:avLst>
              <a:gd name="adj1" fmla="val -73741"/>
              <a:gd name="adj2" fmla="val 173741"/>
            </a:avLst>
          </a:prstGeom>
          <a:noFill/>
          <a:ln w="31750">
            <a:solidFill>
              <a:srgbClr val="009999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1089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parse of a sequence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Given a sequence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</a:p>
              <a:p>
                <a:r>
                  <a:rPr lang="en-US" altLang="zh-CN" dirty="0"/>
                  <a:t>A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parse</a:t>
                </a:r>
                <a:r>
                  <a:rPr lang="en-US" altLang="zh-CN" dirty="0"/>
                  <a:t> of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/>
                  <a:t> is a sequence of states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4"/>
          <p:cNvGrpSpPr>
            <a:grpSpLocks/>
          </p:cNvGrpSpPr>
          <p:nvPr/>
        </p:nvGrpSpPr>
        <p:grpSpPr bwMode="auto">
          <a:xfrm>
            <a:off x="2951025" y="2391232"/>
            <a:ext cx="530225" cy="2587625"/>
            <a:chOff x="960" y="1680"/>
            <a:chExt cx="334" cy="1630"/>
          </a:xfrm>
        </p:grpSpPr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960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9" name="Oval 6"/>
            <p:cNvSpPr>
              <a:spLocks noChangeArrowheads="1"/>
            </p:cNvSpPr>
            <p:nvPr/>
          </p:nvSpPr>
          <p:spPr bwMode="auto">
            <a:xfrm>
              <a:off x="960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0" name="Oval 7"/>
            <p:cNvSpPr>
              <a:spLocks noChangeArrowheads="1"/>
            </p:cNvSpPr>
            <p:nvPr/>
          </p:nvSpPr>
          <p:spPr bwMode="auto">
            <a:xfrm>
              <a:off x="960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91" name="Text Box 8"/>
            <p:cNvSpPr txBox="1">
              <a:spLocks noChangeArrowheads="1"/>
            </p:cNvSpPr>
            <p:nvPr/>
          </p:nvSpPr>
          <p:spPr bwMode="auto">
            <a:xfrm>
              <a:off x="1008" y="2592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92" name="Group 9"/>
          <p:cNvGrpSpPr>
            <a:grpSpLocks/>
          </p:cNvGrpSpPr>
          <p:nvPr/>
        </p:nvGrpSpPr>
        <p:grpSpPr bwMode="auto">
          <a:xfrm>
            <a:off x="4322625" y="2391232"/>
            <a:ext cx="530225" cy="2587625"/>
            <a:chOff x="1824" y="1680"/>
            <a:chExt cx="334" cy="1630"/>
          </a:xfrm>
        </p:grpSpPr>
        <p:sp>
          <p:nvSpPr>
            <p:cNvPr id="93" name="Oval 10"/>
            <p:cNvSpPr>
              <a:spLocks noChangeArrowheads="1"/>
            </p:cNvSpPr>
            <p:nvPr/>
          </p:nvSpPr>
          <p:spPr bwMode="auto">
            <a:xfrm>
              <a:off x="1824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4" name="Oval 11"/>
            <p:cNvSpPr>
              <a:spLocks noChangeArrowheads="1"/>
            </p:cNvSpPr>
            <p:nvPr/>
          </p:nvSpPr>
          <p:spPr bwMode="auto">
            <a:xfrm>
              <a:off x="1824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5" name="Oval 12"/>
            <p:cNvSpPr>
              <a:spLocks noChangeArrowheads="1"/>
            </p:cNvSpPr>
            <p:nvPr/>
          </p:nvSpPr>
          <p:spPr bwMode="auto">
            <a:xfrm>
              <a:off x="1824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96" name="Text Box 13"/>
            <p:cNvSpPr txBox="1">
              <a:spLocks noChangeArrowheads="1"/>
            </p:cNvSpPr>
            <p:nvPr/>
          </p:nvSpPr>
          <p:spPr bwMode="auto">
            <a:xfrm>
              <a:off x="1872" y="2592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97" name="Group 14"/>
          <p:cNvGrpSpPr>
            <a:grpSpLocks/>
          </p:cNvGrpSpPr>
          <p:nvPr/>
        </p:nvGrpSpPr>
        <p:grpSpPr bwMode="auto">
          <a:xfrm>
            <a:off x="5694225" y="2391232"/>
            <a:ext cx="530225" cy="2587625"/>
            <a:chOff x="2688" y="1680"/>
            <a:chExt cx="334" cy="1630"/>
          </a:xfrm>
        </p:grpSpPr>
        <p:sp>
          <p:nvSpPr>
            <p:cNvPr id="98" name="Oval 15"/>
            <p:cNvSpPr>
              <a:spLocks noChangeArrowheads="1"/>
            </p:cNvSpPr>
            <p:nvPr/>
          </p:nvSpPr>
          <p:spPr bwMode="auto">
            <a:xfrm>
              <a:off x="2688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9" name="Oval 16"/>
            <p:cNvSpPr>
              <a:spLocks noChangeArrowheads="1"/>
            </p:cNvSpPr>
            <p:nvPr/>
          </p:nvSpPr>
          <p:spPr bwMode="auto">
            <a:xfrm>
              <a:off x="2688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00" name="Oval 17"/>
            <p:cNvSpPr>
              <a:spLocks noChangeArrowheads="1"/>
            </p:cNvSpPr>
            <p:nvPr/>
          </p:nvSpPr>
          <p:spPr bwMode="auto">
            <a:xfrm>
              <a:off x="2688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101" name="Text Box 18"/>
            <p:cNvSpPr txBox="1">
              <a:spLocks noChangeArrowheads="1"/>
            </p:cNvSpPr>
            <p:nvPr/>
          </p:nvSpPr>
          <p:spPr bwMode="auto">
            <a:xfrm>
              <a:off x="2736" y="2592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102" name="Group 19"/>
          <p:cNvGrpSpPr>
            <a:grpSpLocks/>
          </p:cNvGrpSpPr>
          <p:nvPr/>
        </p:nvGrpSpPr>
        <p:grpSpPr bwMode="auto">
          <a:xfrm>
            <a:off x="7142025" y="2481720"/>
            <a:ext cx="457200" cy="2424112"/>
            <a:chOff x="3600" y="1737"/>
            <a:chExt cx="288" cy="1527"/>
          </a:xfrm>
        </p:grpSpPr>
        <p:sp>
          <p:nvSpPr>
            <p:cNvPr id="103" name="Text Box 20"/>
            <p:cNvSpPr txBox="1">
              <a:spLocks noChangeArrowheads="1"/>
            </p:cNvSpPr>
            <p:nvPr/>
          </p:nvSpPr>
          <p:spPr bwMode="auto">
            <a:xfrm>
              <a:off x="3628" y="1737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9999"/>
                  </a:solidFill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04" name="Text Box 21"/>
            <p:cNvSpPr txBox="1">
              <a:spLocks noChangeArrowheads="1"/>
            </p:cNvSpPr>
            <p:nvPr/>
          </p:nvSpPr>
          <p:spPr bwMode="auto">
            <a:xfrm>
              <a:off x="3628" y="216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9999"/>
                  </a:solidFill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05" name="Text Box 22"/>
            <p:cNvSpPr txBox="1">
              <a:spLocks noChangeArrowheads="1"/>
            </p:cNvSpPr>
            <p:nvPr/>
          </p:nvSpPr>
          <p:spPr bwMode="auto">
            <a:xfrm>
              <a:off x="3600" y="3033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9999"/>
                  </a:solidFill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106" name="Group 23"/>
          <p:cNvGrpSpPr>
            <a:grpSpLocks/>
          </p:cNvGrpSpPr>
          <p:nvPr/>
        </p:nvGrpSpPr>
        <p:grpSpPr bwMode="auto">
          <a:xfrm>
            <a:off x="8516800" y="2391232"/>
            <a:ext cx="530225" cy="2587625"/>
            <a:chOff x="4466" y="1680"/>
            <a:chExt cx="334" cy="1630"/>
          </a:xfrm>
        </p:grpSpPr>
        <p:sp>
          <p:nvSpPr>
            <p:cNvPr id="107" name="Oval 24"/>
            <p:cNvSpPr>
              <a:spLocks noChangeArrowheads="1"/>
            </p:cNvSpPr>
            <p:nvPr/>
          </p:nvSpPr>
          <p:spPr bwMode="auto">
            <a:xfrm>
              <a:off x="4466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8" name="Oval 25"/>
            <p:cNvSpPr>
              <a:spLocks noChangeArrowheads="1"/>
            </p:cNvSpPr>
            <p:nvPr/>
          </p:nvSpPr>
          <p:spPr bwMode="auto">
            <a:xfrm>
              <a:off x="4466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09" name="Oval 26"/>
            <p:cNvSpPr>
              <a:spLocks noChangeArrowheads="1"/>
            </p:cNvSpPr>
            <p:nvPr/>
          </p:nvSpPr>
          <p:spPr bwMode="auto">
            <a:xfrm>
              <a:off x="4466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110" name="Text Box 27"/>
            <p:cNvSpPr txBox="1">
              <a:spLocks noChangeArrowheads="1"/>
            </p:cNvSpPr>
            <p:nvPr/>
          </p:nvSpPr>
          <p:spPr bwMode="auto">
            <a:xfrm>
              <a:off x="4514" y="2592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sp>
        <p:nvSpPr>
          <p:cNvPr id="111" name="Line 28"/>
          <p:cNvSpPr>
            <a:spLocks noChangeShapeType="1"/>
          </p:cNvSpPr>
          <p:nvPr/>
        </p:nvSpPr>
        <p:spPr bwMode="auto">
          <a:xfrm>
            <a:off x="3179625" y="5363032"/>
            <a:ext cx="0" cy="38100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 Box 29"/>
              <p:cNvSpPr txBox="1">
                <a:spLocks noChangeArrowheads="1"/>
              </p:cNvSpPr>
              <p:nvPr/>
            </p:nvSpPr>
            <p:spPr bwMode="auto">
              <a:xfrm>
                <a:off x="2961423" y="5744032"/>
                <a:ext cx="56560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2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1423" y="5744032"/>
                <a:ext cx="565603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Line 30"/>
          <p:cNvSpPr>
            <a:spLocks noChangeShapeType="1"/>
          </p:cNvSpPr>
          <p:nvPr/>
        </p:nvSpPr>
        <p:spPr bwMode="auto">
          <a:xfrm>
            <a:off x="4543288" y="5363032"/>
            <a:ext cx="0" cy="38100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 Box 31"/>
              <p:cNvSpPr txBox="1">
                <a:spLocks noChangeArrowheads="1"/>
              </p:cNvSpPr>
              <p:nvPr/>
            </p:nvSpPr>
            <p:spPr bwMode="auto">
              <a:xfrm>
                <a:off x="4325085" y="5744032"/>
                <a:ext cx="57272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4" name="Text 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5085" y="5744032"/>
                <a:ext cx="572721" cy="461665"/>
              </a:xfrm>
              <a:prstGeom prst="rect">
                <a:avLst/>
              </a:prstGeom>
              <a:blipFill>
                <a:blip r:embed="rId4"/>
                <a:stretch>
                  <a:fillRect b="-3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Line 32"/>
          <p:cNvSpPr>
            <a:spLocks noChangeShapeType="1"/>
          </p:cNvSpPr>
          <p:nvPr/>
        </p:nvSpPr>
        <p:spPr bwMode="auto">
          <a:xfrm>
            <a:off x="5914888" y="5363032"/>
            <a:ext cx="0" cy="38100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 Box 33"/>
              <p:cNvSpPr txBox="1">
                <a:spLocks noChangeArrowheads="1"/>
              </p:cNvSpPr>
              <p:nvPr/>
            </p:nvSpPr>
            <p:spPr bwMode="auto">
              <a:xfrm>
                <a:off x="5696685" y="5744032"/>
                <a:ext cx="57272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6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6685" y="5744032"/>
                <a:ext cx="572721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Line 34"/>
          <p:cNvSpPr>
            <a:spLocks noChangeShapeType="1"/>
          </p:cNvSpPr>
          <p:nvPr/>
        </p:nvSpPr>
        <p:spPr bwMode="auto">
          <a:xfrm>
            <a:off x="8734288" y="5363032"/>
            <a:ext cx="0" cy="38100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 Box 35"/>
              <p:cNvSpPr txBox="1">
                <a:spLocks noChangeArrowheads="1"/>
              </p:cNvSpPr>
              <p:nvPr/>
            </p:nvSpPr>
            <p:spPr bwMode="auto">
              <a:xfrm>
                <a:off x="8481875" y="5744032"/>
                <a:ext cx="6180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8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81875" y="5744032"/>
                <a:ext cx="618054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Oval 36"/>
          <p:cNvSpPr>
            <a:spLocks noChangeArrowheads="1"/>
          </p:cNvSpPr>
          <p:nvPr/>
        </p:nvSpPr>
        <p:spPr bwMode="auto">
          <a:xfrm>
            <a:off x="2951025" y="3077032"/>
            <a:ext cx="530225" cy="530225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120" name="Group 37"/>
          <p:cNvGrpSpPr>
            <a:grpSpLocks/>
          </p:cNvGrpSpPr>
          <p:nvPr/>
        </p:nvGrpSpPr>
        <p:grpSpPr bwMode="auto">
          <a:xfrm>
            <a:off x="3466964" y="2656345"/>
            <a:ext cx="855663" cy="2097087"/>
            <a:chOff x="1285" y="1847"/>
            <a:chExt cx="539" cy="1321"/>
          </a:xfrm>
        </p:grpSpPr>
        <p:grpSp>
          <p:nvGrpSpPr>
            <p:cNvPr id="121" name="Group 38"/>
            <p:cNvGrpSpPr>
              <a:grpSpLocks/>
            </p:cNvGrpSpPr>
            <p:nvPr/>
          </p:nvGrpSpPr>
          <p:grpSpPr bwMode="auto">
            <a:xfrm>
              <a:off x="1285" y="1847"/>
              <a:ext cx="530" cy="1296"/>
              <a:chOff x="1285" y="1847"/>
              <a:chExt cx="530" cy="1296"/>
            </a:xfrm>
          </p:grpSpPr>
          <p:cxnSp>
            <p:nvCxnSpPr>
              <p:cNvPr id="123" name="AutoShape 39"/>
              <p:cNvCxnSpPr>
                <a:cxnSpLocks noChangeShapeType="1"/>
                <a:stCxn id="88" idx="6"/>
                <a:endCxn id="93" idx="2"/>
              </p:cNvCxnSpPr>
              <p:nvPr/>
            </p:nvCxnSpPr>
            <p:spPr bwMode="auto">
              <a:xfrm>
                <a:off x="1285" y="1847"/>
                <a:ext cx="530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4" name="AutoShape 40"/>
              <p:cNvCxnSpPr>
                <a:cxnSpLocks noChangeShapeType="1"/>
                <a:stCxn id="88" idx="6"/>
                <a:endCxn id="94" idx="2"/>
              </p:cNvCxnSpPr>
              <p:nvPr/>
            </p:nvCxnSpPr>
            <p:spPr bwMode="auto">
              <a:xfrm>
                <a:off x="1285" y="1847"/>
                <a:ext cx="530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5" name="AutoShape 41"/>
              <p:cNvCxnSpPr>
                <a:cxnSpLocks noChangeShapeType="1"/>
                <a:stCxn id="88" idx="6"/>
                <a:endCxn id="95" idx="2"/>
              </p:cNvCxnSpPr>
              <p:nvPr/>
            </p:nvCxnSpPr>
            <p:spPr bwMode="auto">
              <a:xfrm>
                <a:off x="1285" y="1847"/>
                <a:ext cx="530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6" name="AutoShape 42"/>
              <p:cNvCxnSpPr>
                <a:cxnSpLocks noChangeShapeType="1"/>
                <a:stCxn id="89" idx="6"/>
                <a:endCxn id="93" idx="2"/>
              </p:cNvCxnSpPr>
              <p:nvPr/>
            </p:nvCxnSpPr>
            <p:spPr bwMode="auto">
              <a:xfrm flipV="1">
                <a:off x="1285" y="1847"/>
                <a:ext cx="530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" name="AutoShape 43"/>
              <p:cNvCxnSpPr>
                <a:cxnSpLocks noChangeShapeType="1"/>
                <a:stCxn id="89" idx="6"/>
                <a:endCxn id="94" idx="2"/>
              </p:cNvCxnSpPr>
              <p:nvPr/>
            </p:nvCxnSpPr>
            <p:spPr bwMode="auto">
              <a:xfrm>
                <a:off x="1285" y="2279"/>
                <a:ext cx="530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8" name="AutoShape 44"/>
              <p:cNvCxnSpPr>
                <a:cxnSpLocks noChangeShapeType="1"/>
                <a:stCxn id="89" idx="6"/>
                <a:endCxn id="95" idx="2"/>
              </p:cNvCxnSpPr>
              <p:nvPr/>
            </p:nvCxnSpPr>
            <p:spPr bwMode="auto">
              <a:xfrm>
                <a:off x="1285" y="2279"/>
                <a:ext cx="530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9" name="AutoShape 45"/>
              <p:cNvCxnSpPr>
                <a:cxnSpLocks noChangeShapeType="1"/>
                <a:stCxn id="90" idx="6"/>
                <a:endCxn id="95" idx="2"/>
              </p:cNvCxnSpPr>
              <p:nvPr/>
            </p:nvCxnSpPr>
            <p:spPr bwMode="auto">
              <a:xfrm>
                <a:off x="1285" y="3143"/>
                <a:ext cx="530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22" name="Line 46"/>
            <p:cNvSpPr>
              <a:spLocks noChangeShapeType="1"/>
            </p:cNvSpPr>
            <p:nvPr/>
          </p:nvSpPr>
          <p:spPr bwMode="auto">
            <a:xfrm flipV="1">
              <a:off x="1296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oup 47"/>
          <p:cNvGrpSpPr>
            <a:grpSpLocks/>
          </p:cNvGrpSpPr>
          <p:nvPr/>
        </p:nvGrpSpPr>
        <p:grpSpPr bwMode="auto">
          <a:xfrm>
            <a:off x="4856025" y="2696032"/>
            <a:ext cx="838200" cy="2057400"/>
            <a:chOff x="2160" y="1872"/>
            <a:chExt cx="528" cy="1296"/>
          </a:xfrm>
        </p:grpSpPr>
        <p:grpSp>
          <p:nvGrpSpPr>
            <p:cNvPr id="131" name="Group 48"/>
            <p:cNvGrpSpPr>
              <a:grpSpLocks/>
            </p:cNvGrpSpPr>
            <p:nvPr/>
          </p:nvGrpSpPr>
          <p:grpSpPr bwMode="auto">
            <a:xfrm>
              <a:off x="2160" y="1872"/>
              <a:ext cx="506" cy="1296"/>
              <a:chOff x="2160" y="1872"/>
              <a:chExt cx="506" cy="1296"/>
            </a:xfrm>
          </p:grpSpPr>
          <p:cxnSp>
            <p:nvCxnSpPr>
              <p:cNvPr id="133" name="AutoShape 49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4" name="AutoShape 50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5" name="AutoShape 51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6" name="AutoShape 52"/>
              <p:cNvCxnSpPr>
                <a:cxnSpLocks noChangeShapeType="1"/>
              </p:cNvCxnSpPr>
              <p:nvPr/>
            </p:nvCxnSpPr>
            <p:spPr bwMode="auto">
              <a:xfrm flipV="1">
                <a:off x="2160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7" name="AutoShape 53"/>
              <p:cNvCxnSpPr>
                <a:cxnSpLocks noChangeShapeType="1"/>
              </p:cNvCxnSpPr>
              <p:nvPr/>
            </p:nvCxnSpPr>
            <p:spPr bwMode="auto">
              <a:xfrm>
                <a:off x="2160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8" name="AutoShape 54"/>
              <p:cNvCxnSpPr>
                <a:cxnSpLocks noChangeShapeType="1"/>
              </p:cNvCxnSpPr>
              <p:nvPr/>
            </p:nvCxnSpPr>
            <p:spPr bwMode="auto">
              <a:xfrm>
                <a:off x="2160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9" name="AutoShape 55"/>
              <p:cNvCxnSpPr>
                <a:cxnSpLocks noChangeShapeType="1"/>
              </p:cNvCxnSpPr>
              <p:nvPr/>
            </p:nvCxnSpPr>
            <p:spPr bwMode="auto">
              <a:xfrm>
                <a:off x="2160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32" name="Line 56"/>
            <p:cNvSpPr>
              <a:spLocks noChangeShapeType="1"/>
            </p:cNvSpPr>
            <p:nvPr/>
          </p:nvSpPr>
          <p:spPr bwMode="auto">
            <a:xfrm flipV="1">
              <a:off x="2160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0" name="Group 57"/>
          <p:cNvGrpSpPr>
            <a:grpSpLocks/>
          </p:cNvGrpSpPr>
          <p:nvPr/>
        </p:nvGrpSpPr>
        <p:grpSpPr bwMode="auto">
          <a:xfrm>
            <a:off x="6227625" y="2696032"/>
            <a:ext cx="838200" cy="2057400"/>
            <a:chOff x="3024" y="1872"/>
            <a:chExt cx="528" cy="1296"/>
          </a:xfrm>
        </p:grpSpPr>
        <p:grpSp>
          <p:nvGrpSpPr>
            <p:cNvPr id="141" name="Group 58"/>
            <p:cNvGrpSpPr>
              <a:grpSpLocks/>
            </p:cNvGrpSpPr>
            <p:nvPr/>
          </p:nvGrpSpPr>
          <p:grpSpPr bwMode="auto">
            <a:xfrm>
              <a:off x="3024" y="1872"/>
              <a:ext cx="506" cy="1296"/>
              <a:chOff x="3024" y="1872"/>
              <a:chExt cx="506" cy="1296"/>
            </a:xfrm>
          </p:grpSpPr>
          <p:cxnSp>
            <p:nvCxnSpPr>
              <p:cNvPr id="143" name="AutoShape 59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4" name="AutoShape 60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5" name="AutoShape 61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6" name="AutoShape 62"/>
              <p:cNvCxnSpPr>
                <a:cxnSpLocks noChangeShapeType="1"/>
              </p:cNvCxnSpPr>
              <p:nvPr/>
            </p:nvCxnSpPr>
            <p:spPr bwMode="auto">
              <a:xfrm flipV="1">
                <a:off x="3024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7" name="AutoShape 63"/>
              <p:cNvCxnSpPr>
                <a:cxnSpLocks noChangeShapeType="1"/>
              </p:cNvCxnSpPr>
              <p:nvPr/>
            </p:nvCxnSpPr>
            <p:spPr bwMode="auto">
              <a:xfrm>
                <a:off x="3024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8" name="AutoShape 64"/>
              <p:cNvCxnSpPr>
                <a:cxnSpLocks noChangeShapeType="1"/>
              </p:cNvCxnSpPr>
              <p:nvPr/>
            </p:nvCxnSpPr>
            <p:spPr bwMode="auto">
              <a:xfrm>
                <a:off x="3024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9" name="AutoShape 65"/>
              <p:cNvCxnSpPr>
                <a:cxnSpLocks noChangeShapeType="1"/>
              </p:cNvCxnSpPr>
              <p:nvPr/>
            </p:nvCxnSpPr>
            <p:spPr bwMode="auto">
              <a:xfrm>
                <a:off x="3024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2" name="Line 66"/>
            <p:cNvSpPr>
              <a:spLocks noChangeShapeType="1"/>
            </p:cNvSpPr>
            <p:nvPr/>
          </p:nvSpPr>
          <p:spPr bwMode="auto">
            <a:xfrm flipV="1">
              <a:off x="3024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0" name="Group 67"/>
          <p:cNvGrpSpPr>
            <a:grpSpLocks/>
          </p:cNvGrpSpPr>
          <p:nvPr/>
        </p:nvGrpSpPr>
        <p:grpSpPr bwMode="auto">
          <a:xfrm>
            <a:off x="7675425" y="2696032"/>
            <a:ext cx="838200" cy="2057400"/>
            <a:chOff x="3936" y="1872"/>
            <a:chExt cx="528" cy="1296"/>
          </a:xfrm>
        </p:grpSpPr>
        <p:grpSp>
          <p:nvGrpSpPr>
            <p:cNvPr id="151" name="Group 68"/>
            <p:cNvGrpSpPr>
              <a:grpSpLocks/>
            </p:cNvGrpSpPr>
            <p:nvPr/>
          </p:nvGrpSpPr>
          <p:grpSpPr bwMode="auto">
            <a:xfrm>
              <a:off x="3938" y="1872"/>
              <a:ext cx="506" cy="1296"/>
              <a:chOff x="3938" y="1872"/>
              <a:chExt cx="506" cy="1296"/>
            </a:xfrm>
          </p:grpSpPr>
          <p:cxnSp>
            <p:nvCxnSpPr>
              <p:cNvPr id="153" name="AutoShape 69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4" name="AutoShape 70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5" name="AutoShape 71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6" name="AutoShape 72"/>
              <p:cNvCxnSpPr>
                <a:cxnSpLocks noChangeShapeType="1"/>
              </p:cNvCxnSpPr>
              <p:nvPr/>
            </p:nvCxnSpPr>
            <p:spPr bwMode="auto">
              <a:xfrm flipV="1">
                <a:off x="3938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7" name="AutoShape 73"/>
              <p:cNvCxnSpPr>
                <a:cxnSpLocks noChangeShapeType="1"/>
              </p:cNvCxnSpPr>
              <p:nvPr/>
            </p:nvCxnSpPr>
            <p:spPr bwMode="auto">
              <a:xfrm>
                <a:off x="3938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8" name="AutoShape 74"/>
              <p:cNvCxnSpPr>
                <a:cxnSpLocks noChangeShapeType="1"/>
              </p:cNvCxnSpPr>
              <p:nvPr/>
            </p:nvCxnSpPr>
            <p:spPr bwMode="auto">
              <a:xfrm>
                <a:off x="3938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9" name="AutoShape 75"/>
              <p:cNvCxnSpPr>
                <a:cxnSpLocks noChangeShapeType="1"/>
              </p:cNvCxnSpPr>
              <p:nvPr/>
            </p:nvCxnSpPr>
            <p:spPr bwMode="auto">
              <a:xfrm>
                <a:off x="3938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52" name="Line 76"/>
            <p:cNvSpPr>
              <a:spLocks noChangeShapeType="1"/>
            </p:cNvSpPr>
            <p:nvPr/>
          </p:nvSpPr>
          <p:spPr bwMode="auto">
            <a:xfrm flipV="1">
              <a:off x="3936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0" name="AutoShape 77"/>
          <p:cNvCxnSpPr>
            <a:cxnSpLocks noChangeShapeType="1"/>
            <a:stCxn id="119" idx="6"/>
            <a:endCxn id="93" idx="2"/>
          </p:cNvCxnSpPr>
          <p:nvPr/>
        </p:nvCxnSpPr>
        <p:spPr bwMode="auto">
          <a:xfrm flipV="1">
            <a:off x="3500300" y="2656345"/>
            <a:ext cx="803275" cy="685800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1" name="AutoShape 78"/>
          <p:cNvCxnSpPr>
            <a:cxnSpLocks noChangeShapeType="1"/>
          </p:cNvCxnSpPr>
          <p:nvPr/>
        </p:nvCxnSpPr>
        <p:spPr bwMode="auto">
          <a:xfrm>
            <a:off x="4856025" y="2656345"/>
            <a:ext cx="803275" cy="2057400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2" name="Oval 79"/>
          <p:cNvSpPr>
            <a:spLocks noChangeArrowheads="1"/>
          </p:cNvSpPr>
          <p:nvPr/>
        </p:nvSpPr>
        <p:spPr bwMode="auto">
          <a:xfrm>
            <a:off x="4322625" y="2391232"/>
            <a:ext cx="530225" cy="530225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63" name="Oval 80"/>
          <p:cNvSpPr>
            <a:spLocks noChangeArrowheads="1"/>
          </p:cNvSpPr>
          <p:nvPr/>
        </p:nvSpPr>
        <p:spPr bwMode="auto">
          <a:xfrm>
            <a:off x="5694225" y="4448632"/>
            <a:ext cx="530225" cy="530225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K</a:t>
            </a:r>
          </a:p>
        </p:txBody>
      </p:sp>
      <p:cxnSp>
        <p:nvCxnSpPr>
          <p:cNvPr id="164" name="AutoShape 81"/>
          <p:cNvCxnSpPr>
            <a:cxnSpLocks noChangeShapeType="1"/>
          </p:cNvCxnSpPr>
          <p:nvPr/>
        </p:nvCxnSpPr>
        <p:spPr bwMode="auto">
          <a:xfrm flipV="1">
            <a:off x="6227625" y="3686632"/>
            <a:ext cx="838200" cy="1066800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" name="AutoShape 82"/>
          <p:cNvCxnSpPr>
            <a:cxnSpLocks noChangeShapeType="1"/>
            <a:endCxn id="108" idx="2"/>
          </p:cNvCxnSpPr>
          <p:nvPr/>
        </p:nvCxnSpPr>
        <p:spPr bwMode="auto">
          <a:xfrm flipV="1">
            <a:off x="7675425" y="3342145"/>
            <a:ext cx="822325" cy="763587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6" name="Oval 83"/>
          <p:cNvSpPr>
            <a:spLocks noChangeArrowheads="1"/>
          </p:cNvSpPr>
          <p:nvPr/>
        </p:nvSpPr>
        <p:spPr bwMode="auto">
          <a:xfrm>
            <a:off x="8513625" y="3077032"/>
            <a:ext cx="530225" cy="530225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637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5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500"/>
                            </p:stCondLst>
                            <p:childTnLst>
                              <p:par>
                                <p:cTn id="9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0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4" grpId="0"/>
      <p:bldP spid="116" grpId="0"/>
      <p:bldP spid="118" grpId="0"/>
      <p:bldP spid="119" grpId="0" animBg="1"/>
      <p:bldP spid="162" grpId="0" animBg="1"/>
      <p:bldP spid="163" grpId="0" animBg="1"/>
      <p:bldP spid="16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 to HMMs: Hidden Markov models</a:t>
            </a:r>
          </a:p>
          <a:p>
            <a:r>
              <a:rPr lang="en-US" altLang="zh-CN" dirty="0"/>
              <a:t>HMM for ASR</a:t>
            </a:r>
          </a:p>
          <a:p>
            <a:pPr lvl="1"/>
            <a:r>
              <a:rPr lang="en-US" altLang="zh-CN" dirty="0"/>
              <a:t>Likelihood computation (forward algorithm)</a:t>
            </a:r>
          </a:p>
          <a:p>
            <a:pPr lvl="1"/>
            <a:r>
              <a:rPr lang="en-US" altLang="zh-CN" dirty="0"/>
              <a:t>Finding the most probable state sequence (Viterbi algorithm) </a:t>
            </a:r>
          </a:p>
          <a:p>
            <a:pPr lvl="1"/>
            <a:r>
              <a:rPr lang="en-US" altLang="zh-CN" dirty="0"/>
              <a:t>Estimating the parameters (forward-backward and EM algorithms)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376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Generating a sequence by the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Given a HMM, we can generate a sequence of length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/>
                  <a:t> as follows: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Start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according to </a:t>
                </a:r>
                <a:r>
                  <a:rPr lang="en-US" altLang="zh-CN" dirty="0" err="1"/>
                  <a:t>prob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Emit letter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according to </a:t>
                </a:r>
                <a:r>
                  <a:rPr lang="en-US" altLang="zh-CN" dirty="0" err="1"/>
                  <a:t>prob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Go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according to </a:t>
                </a:r>
                <a:r>
                  <a:rPr lang="en-US" altLang="zh-CN" dirty="0" err="1"/>
                  <a:t>prob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… until emitting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7" t="-1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237042" y="3810000"/>
            <a:ext cx="463550" cy="1708150"/>
            <a:chOff x="960" y="1680"/>
            <a:chExt cx="443" cy="1630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960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960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960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009" y="2592"/>
              <a:ext cx="394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5140329" y="3810000"/>
            <a:ext cx="463550" cy="1708150"/>
            <a:chOff x="1824" y="1680"/>
            <a:chExt cx="443" cy="1630"/>
          </a:xfrm>
        </p:grpSpPr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1824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1824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1824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1873" y="2592"/>
              <a:ext cx="394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6043617" y="3810000"/>
            <a:ext cx="463550" cy="1708150"/>
            <a:chOff x="2688" y="1680"/>
            <a:chExt cx="443" cy="1630"/>
          </a:xfrm>
        </p:grpSpPr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2688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2688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2688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737" y="2592"/>
              <a:ext cx="394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6997704" y="3870325"/>
            <a:ext cx="442913" cy="1720850"/>
            <a:chOff x="3600" y="1737"/>
            <a:chExt cx="424" cy="1644"/>
          </a:xfrm>
        </p:grpSpPr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3627" y="1737"/>
              <a:ext cx="395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9999"/>
                  </a:solidFill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3629" y="2159"/>
              <a:ext cx="395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9999"/>
                  </a:solidFill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3600" y="3031"/>
              <a:ext cx="395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9999"/>
                  </a:solidFill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7904167" y="3810000"/>
            <a:ext cx="465137" cy="1708150"/>
            <a:chOff x="4466" y="1680"/>
            <a:chExt cx="445" cy="1630"/>
          </a:xfrm>
        </p:grpSpPr>
        <p:sp>
          <p:nvSpPr>
            <p:cNvPr id="27" name="Oval 24"/>
            <p:cNvSpPr>
              <a:spLocks noChangeArrowheads="1"/>
            </p:cNvSpPr>
            <p:nvPr/>
          </p:nvSpPr>
          <p:spPr bwMode="auto">
            <a:xfrm>
              <a:off x="4466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4466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4466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4515" y="2592"/>
              <a:ext cx="396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4387854" y="5770563"/>
            <a:ext cx="0" cy="252412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29"/>
              <p:cNvSpPr txBox="1">
                <a:spLocks noChangeArrowheads="1"/>
              </p:cNvSpPr>
              <p:nvPr/>
            </p:nvSpPr>
            <p:spPr bwMode="auto">
              <a:xfrm>
                <a:off x="4160391" y="5979433"/>
                <a:ext cx="56560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0391" y="5979433"/>
                <a:ext cx="565603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5286379" y="5770563"/>
            <a:ext cx="0" cy="252412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31"/>
              <p:cNvSpPr txBox="1">
                <a:spLocks noChangeArrowheads="1"/>
              </p:cNvSpPr>
              <p:nvPr/>
            </p:nvSpPr>
            <p:spPr bwMode="auto">
              <a:xfrm>
                <a:off x="5060503" y="5979433"/>
                <a:ext cx="57272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Text 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0503" y="5979433"/>
                <a:ext cx="572721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6189667" y="5770563"/>
            <a:ext cx="0" cy="252412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33"/>
              <p:cNvSpPr txBox="1">
                <a:spLocks noChangeArrowheads="1"/>
              </p:cNvSpPr>
              <p:nvPr/>
            </p:nvSpPr>
            <p:spPr bwMode="auto">
              <a:xfrm>
                <a:off x="5963791" y="5979433"/>
                <a:ext cx="57272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3791" y="5979433"/>
                <a:ext cx="572721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8047042" y="5770563"/>
            <a:ext cx="0" cy="252412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35"/>
              <p:cNvSpPr txBox="1">
                <a:spLocks noChangeArrowheads="1"/>
              </p:cNvSpPr>
              <p:nvPr/>
            </p:nvSpPr>
            <p:spPr bwMode="auto">
              <a:xfrm>
                <a:off x="7821166" y="5979433"/>
                <a:ext cx="6180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1166" y="5979433"/>
                <a:ext cx="618054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4237042" y="4262438"/>
            <a:ext cx="349250" cy="3492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40" name="Group 37"/>
          <p:cNvGrpSpPr>
            <a:grpSpLocks/>
          </p:cNvGrpSpPr>
          <p:nvPr/>
        </p:nvGrpSpPr>
        <p:grpSpPr bwMode="auto">
          <a:xfrm>
            <a:off x="4587879" y="3984625"/>
            <a:ext cx="566052" cy="1384300"/>
            <a:chOff x="1296" y="1847"/>
            <a:chExt cx="541" cy="1321"/>
          </a:xfrm>
        </p:grpSpPr>
        <p:grpSp>
          <p:nvGrpSpPr>
            <p:cNvPr id="41" name="Group 38"/>
            <p:cNvGrpSpPr>
              <a:grpSpLocks/>
            </p:cNvGrpSpPr>
            <p:nvPr/>
          </p:nvGrpSpPr>
          <p:grpSpPr bwMode="auto">
            <a:xfrm>
              <a:off x="1308" y="1847"/>
              <a:ext cx="529" cy="1296"/>
              <a:chOff x="1308" y="1847"/>
              <a:chExt cx="529" cy="1296"/>
            </a:xfrm>
          </p:grpSpPr>
          <p:cxnSp>
            <p:nvCxnSpPr>
              <p:cNvPr id="43" name="AutoShape 39"/>
              <p:cNvCxnSpPr>
                <a:cxnSpLocks noChangeShapeType="1"/>
                <a:stCxn id="8" idx="6"/>
                <a:endCxn id="13" idx="2"/>
              </p:cNvCxnSpPr>
              <p:nvPr/>
            </p:nvCxnSpPr>
            <p:spPr bwMode="auto">
              <a:xfrm>
                <a:off x="1308" y="1847"/>
                <a:ext cx="529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" name="AutoShape 40"/>
              <p:cNvCxnSpPr>
                <a:cxnSpLocks noChangeShapeType="1"/>
                <a:stCxn id="8" idx="6"/>
                <a:endCxn id="14" idx="2"/>
              </p:cNvCxnSpPr>
              <p:nvPr/>
            </p:nvCxnSpPr>
            <p:spPr bwMode="auto">
              <a:xfrm>
                <a:off x="1308" y="1847"/>
                <a:ext cx="529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AutoShape 41"/>
              <p:cNvCxnSpPr>
                <a:cxnSpLocks noChangeShapeType="1"/>
                <a:stCxn id="8" idx="6"/>
                <a:endCxn id="15" idx="2"/>
              </p:cNvCxnSpPr>
              <p:nvPr/>
            </p:nvCxnSpPr>
            <p:spPr bwMode="auto">
              <a:xfrm>
                <a:off x="1308" y="1847"/>
                <a:ext cx="529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AutoShape 42"/>
              <p:cNvCxnSpPr>
                <a:cxnSpLocks noChangeShapeType="1"/>
                <a:stCxn id="9" idx="6"/>
                <a:endCxn id="13" idx="2"/>
              </p:cNvCxnSpPr>
              <p:nvPr/>
            </p:nvCxnSpPr>
            <p:spPr bwMode="auto">
              <a:xfrm flipV="1">
                <a:off x="1308" y="1847"/>
                <a:ext cx="529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" name="AutoShape 43"/>
              <p:cNvCxnSpPr>
                <a:cxnSpLocks noChangeShapeType="1"/>
                <a:stCxn id="9" idx="6"/>
                <a:endCxn id="14" idx="2"/>
              </p:cNvCxnSpPr>
              <p:nvPr/>
            </p:nvCxnSpPr>
            <p:spPr bwMode="auto">
              <a:xfrm>
                <a:off x="1308" y="2279"/>
                <a:ext cx="529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" name="AutoShape 44"/>
              <p:cNvCxnSpPr>
                <a:cxnSpLocks noChangeShapeType="1"/>
                <a:stCxn id="9" idx="6"/>
                <a:endCxn id="15" idx="2"/>
              </p:cNvCxnSpPr>
              <p:nvPr/>
            </p:nvCxnSpPr>
            <p:spPr bwMode="auto">
              <a:xfrm>
                <a:off x="1308" y="2279"/>
                <a:ext cx="529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" name="AutoShape 45"/>
              <p:cNvCxnSpPr>
                <a:cxnSpLocks noChangeShapeType="1"/>
                <a:stCxn id="10" idx="6"/>
                <a:endCxn id="15" idx="2"/>
              </p:cNvCxnSpPr>
              <p:nvPr/>
            </p:nvCxnSpPr>
            <p:spPr bwMode="auto">
              <a:xfrm>
                <a:off x="1308" y="3143"/>
                <a:ext cx="529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2" name="Line 46"/>
            <p:cNvSpPr>
              <a:spLocks noChangeShapeType="1"/>
            </p:cNvSpPr>
            <p:nvPr/>
          </p:nvSpPr>
          <p:spPr bwMode="auto">
            <a:xfrm flipV="1">
              <a:off x="1296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47"/>
          <p:cNvGrpSpPr>
            <a:grpSpLocks/>
          </p:cNvGrpSpPr>
          <p:nvPr/>
        </p:nvGrpSpPr>
        <p:grpSpPr bwMode="auto">
          <a:xfrm>
            <a:off x="5492754" y="4011613"/>
            <a:ext cx="550863" cy="1357312"/>
            <a:chOff x="2160" y="1872"/>
            <a:chExt cx="528" cy="1296"/>
          </a:xfrm>
        </p:grpSpPr>
        <p:grpSp>
          <p:nvGrpSpPr>
            <p:cNvPr id="51" name="Group 48"/>
            <p:cNvGrpSpPr>
              <a:grpSpLocks/>
            </p:cNvGrpSpPr>
            <p:nvPr/>
          </p:nvGrpSpPr>
          <p:grpSpPr bwMode="auto">
            <a:xfrm>
              <a:off x="2160" y="1872"/>
              <a:ext cx="506" cy="1296"/>
              <a:chOff x="2160" y="1872"/>
              <a:chExt cx="506" cy="1296"/>
            </a:xfrm>
          </p:grpSpPr>
          <p:cxnSp>
            <p:nvCxnSpPr>
              <p:cNvPr id="53" name="AutoShape 49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4" name="AutoShape 50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" name="AutoShape 51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6" name="AutoShape 52"/>
              <p:cNvCxnSpPr>
                <a:cxnSpLocks noChangeShapeType="1"/>
              </p:cNvCxnSpPr>
              <p:nvPr/>
            </p:nvCxnSpPr>
            <p:spPr bwMode="auto">
              <a:xfrm flipV="1">
                <a:off x="2160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" name="AutoShape 53"/>
              <p:cNvCxnSpPr>
                <a:cxnSpLocks noChangeShapeType="1"/>
              </p:cNvCxnSpPr>
              <p:nvPr/>
            </p:nvCxnSpPr>
            <p:spPr bwMode="auto">
              <a:xfrm>
                <a:off x="2160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" name="AutoShape 54"/>
              <p:cNvCxnSpPr>
                <a:cxnSpLocks noChangeShapeType="1"/>
              </p:cNvCxnSpPr>
              <p:nvPr/>
            </p:nvCxnSpPr>
            <p:spPr bwMode="auto">
              <a:xfrm>
                <a:off x="2160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" name="AutoShape 55"/>
              <p:cNvCxnSpPr>
                <a:cxnSpLocks noChangeShapeType="1"/>
              </p:cNvCxnSpPr>
              <p:nvPr/>
            </p:nvCxnSpPr>
            <p:spPr bwMode="auto">
              <a:xfrm>
                <a:off x="2160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2" name="Line 56"/>
            <p:cNvSpPr>
              <a:spLocks noChangeShapeType="1"/>
            </p:cNvSpPr>
            <p:nvPr/>
          </p:nvSpPr>
          <p:spPr bwMode="auto">
            <a:xfrm flipV="1">
              <a:off x="2160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Group 57"/>
          <p:cNvGrpSpPr>
            <a:grpSpLocks/>
          </p:cNvGrpSpPr>
          <p:nvPr/>
        </p:nvGrpSpPr>
        <p:grpSpPr bwMode="auto">
          <a:xfrm>
            <a:off x="6396042" y="4011613"/>
            <a:ext cx="550862" cy="1357312"/>
            <a:chOff x="3024" y="1872"/>
            <a:chExt cx="528" cy="1296"/>
          </a:xfrm>
        </p:grpSpPr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3024" y="1872"/>
              <a:ext cx="506" cy="1296"/>
              <a:chOff x="3024" y="1872"/>
              <a:chExt cx="506" cy="1296"/>
            </a:xfrm>
          </p:grpSpPr>
          <p:cxnSp>
            <p:nvCxnSpPr>
              <p:cNvPr id="63" name="AutoShape 59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" name="AutoShape 60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" name="AutoShape 61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6" name="AutoShape 62"/>
              <p:cNvCxnSpPr>
                <a:cxnSpLocks noChangeShapeType="1"/>
              </p:cNvCxnSpPr>
              <p:nvPr/>
            </p:nvCxnSpPr>
            <p:spPr bwMode="auto">
              <a:xfrm flipV="1">
                <a:off x="3024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" name="AutoShape 63"/>
              <p:cNvCxnSpPr>
                <a:cxnSpLocks noChangeShapeType="1"/>
              </p:cNvCxnSpPr>
              <p:nvPr/>
            </p:nvCxnSpPr>
            <p:spPr bwMode="auto">
              <a:xfrm>
                <a:off x="3024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" name="AutoShape 64"/>
              <p:cNvCxnSpPr>
                <a:cxnSpLocks noChangeShapeType="1"/>
              </p:cNvCxnSpPr>
              <p:nvPr/>
            </p:nvCxnSpPr>
            <p:spPr bwMode="auto">
              <a:xfrm>
                <a:off x="3024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" name="AutoShape 65"/>
              <p:cNvCxnSpPr>
                <a:cxnSpLocks noChangeShapeType="1"/>
              </p:cNvCxnSpPr>
              <p:nvPr/>
            </p:nvCxnSpPr>
            <p:spPr bwMode="auto">
              <a:xfrm>
                <a:off x="3024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2" name="Line 66"/>
            <p:cNvSpPr>
              <a:spLocks noChangeShapeType="1"/>
            </p:cNvSpPr>
            <p:nvPr/>
          </p:nvSpPr>
          <p:spPr bwMode="auto">
            <a:xfrm flipV="1">
              <a:off x="3024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Group 67"/>
          <p:cNvGrpSpPr>
            <a:grpSpLocks/>
          </p:cNvGrpSpPr>
          <p:nvPr/>
        </p:nvGrpSpPr>
        <p:grpSpPr bwMode="auto">
          <a:xfrm>
            <a:off x="7348542" y="4011613"/>
            <a:ext cx="552450" cy="1357312"/>
            <a:chOff x="3936" y="1872"/>
            <a:chExt cx="528" cy="1296"/>
          </a:xfrm>
        </p:grpSpPr>
        <p:grpSp>
          <p:nvGrpSpPr>
            <p:cNvPr id="71" name="Group 68"/>
            <p:cNvGrpSpPr>
              <a:grpSpLocks/>
            </p:cNvGrpSpPr>
            <p:nvPr/>
          </p:nvGrpSpPr>
          <p:grpSpPr bwMode="auto">
            <a:xfrm>
              <a:off x="3938" y="1872"/>
              <a:ext cx="506" cy="1296"/>
              <a:chOff x="3938" y="1872"/>
              <a:chExt cx="506" cy="1296"/>
            </a:xfrm>
          </p:grpSpPr>
          <p:cxnSp>
            <p:nvCxnSpPr>
              <p:cNvPr id="73" name="AutoShape 69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" name="AutoShape 70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AutoShape 71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AutoShape 72"/>
              <p:cNvCxnSpPr>
                <a:cxnSpLocks noChangeShapeType="1"/>
              </p:cNvCxnSpPr>
              <p:nvPr/>
            </p:nvCxnSpPr>
            <p:spPr bwMode="auto">
              <a:xfrm flipV="1">
                <a:off x="3938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AutoShape 73"/>
              <p:cNvCxnSpPr>
                <a:cxnSpLocks noChangeShapeType="1"/>
              </p:cNvCxnSpPr>
              <p:nvPr/>
            </p:nvCxnSpPr>
            <p:spPr bwMode="auto">
              <a:xfrm>
                <a:off x="3938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" name="AutoShape 74"/>
              <p:cNvCxnSpPr>
                <a:cxnSpLocks noChangeShapeType="1"/>
              </p:cNvCxnSpPr>
              <p:nvPr/>
            </p:nvCxnSpPr>
            <p:spPr bwMode="auto">
              <a:xfrm>
                <a:off x="3938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AutoShape 75"/>
              <p:cNvCxnSpPr>
                <a:cxnSpLocks noChangeShapeType="1"/>
              </p:cNvCxnSpPr>
              <p:nvPr/>
            </p:nvCxnSpPr>
            <p:spPr bwMode="auto">
              <a:xfrm>
                <a:off x="3938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2" name="Line 76"/>
            <p:cNvSpPr>
              <a:spLocks noChangeShapeType="1"/>
            </p:cNvSpPr>
            <p:nvPr/>
          </p:nvSpPr>
          <p:spPr bwMode="auto">
            <a:xfrm flipV="1">
              <a:off x="3936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0" name="AutoShape 77"/>
          <p:cNvCxnSpPr>
            <a:cxnSpLocks noChangeShapeType="1"/>
            <a:stCxn id="39" idx="6"/>
            <a:endCxn id="13" idx="2"/>
          </p:cNvCxnSpPr>
          <p:nvPr/>
        </p:nvCxnSpPr>
        <p:spPr bwMode="auto">
          <a:xfrm flipV="1">
            <a:off x="4598992" y="3984625"/>
            <a:ext cx="528637" cy="452438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AutoShape 78"/>
          <p:cNvCxnSpPr>
            <a:cxnSpLocks noChangeShapeType="1"/>
          </p:cNvCxnSpPr>
          <p:nvPr/>
        </p:nvCxnSpPr>
        <p:spPr bwMode="auto">
          <a:xfrm>
            <a:off x="5492754" y="3984625"/>
            <a:ext cx="528638" cy="1357313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Oval 79"/>
          <p:cNvSpPr>
            <a:spLocks noChangeArrowheads="1"/>
          </p:cNvSpPr>
          <p:nvPr/>
        </p:nvSpPr>
        <p:spPr bwMode="auto">
          <a:xfrm>
            <a:off x="5140329" y="3810000"/>
            <a:ext cx="349250" cy="3492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83" name="Oval 80"/>
          <p:cNvSpPr>
            <a:spLocks noChangeArrowheads="1"/>
          </p:cNvSpPr>
          <p:nvPr/>
        </p:nvSpPr>
        <p:spPr bwMode="auto">
          <a:xfrm>
            <a:off x="6043617" y="5167313"/>
            <a:ext cx="349250" cy="350837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K</a:t>
            </a:r>
          </a:p>
        </p:txBody>
      </p:sp>
      <p:cxnSp>
        <p:nvCxnSpPr>
          <p:cNvPr id="84" name="AutoShape 81"/>
          <p:cNvCxnSpPr>
            <a:cxnSpLocks noChangeShapeType="1"/>
          </p:cNvCxnSpPr>
          <p:nvPr/>
        </p:nvCxnSpPr>
        <p:spPr bwMode="auto">
          <a:xfrm flipV="1">
            <a:off x="6396042" y="4664075"/>
            <a:ext cx="550862" cy="704850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AutoShape 82"/>
          <p:cNvCxnSpPr>
            <a:cxnSpLocks noChangeShapeType="1"/>
            <a:endCxn id="28" idx="2"/>
          </p:cNvCxnSpPr>
          <p:nvPr/>
        </p:nvCxnSpPr>
        <p:spPr bwMode="auto">
          <a:xfrm flipV="1">
            <a:off x="7342192" y="4438650"/>
            <a:ext cx="542925" cy="504825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Oval 83"/>
          <p:cNvSpPr>
            <a:spLocks noChangeArrowheads="1"/>
          </p:cNvSpPr>
          <p:nvPr/>
        </p:nvSpPr>
        <p:spPr bwMode="auto">
          <a:xfrm>
            <a:off x="7900992" y="4262438"/>
            <a:ext cx="349250" cy="3492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87" name="Oval 84"/>
          <p:cNvSpPr>
            <a:spLocks noChangeArrowheads="1"/>
          </p:cNvSpPr>
          <p:nvPr/>
        </p:nvSpPr>
        <p:spPr bwMode="auto">
          <a:xfrm>
            <a:off x="3162304" y="4664075"/>
            <a:ext cx="349250" cy="3492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88" name="AutoShape 85"/>
          <p:cNvCxnSpPr>
            <a:cxnSpLocks noChangeShapeType="1"/>
            <a:stCxn id="87" idx="6"/>
            <a:endCxn id="39" idx="2"/>
          </p:cNvCxnSpPr>
          <p:nvPr/>
        </p:nvCxnSpPr>
        <p:spPr bwMode="auto">
          <a:xfrm flipV="1">
            <a:off x="3530604" y="4437063"/>
            <a:ext cx="687388" cy="401637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 Box 86"/>
              <p:cNvSpPr txBox="1">
                <a:spLocks noChangeArrowheads="1"/>
              </p:cNvSpPr>
              <p:nvPr/>
            </p:nvSpPr>
            <p:spPr bwMode="auto">
              <a:xfrm>
                <a:off x="3544892" y="5659438"/>
                <a:ext cx="85792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solidFill>
                            <a:srgbClr val="333399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altLang="en-US" i="1" baseline="-25000" dirty="0">
                          <a:solidFill>
                            <a:srgbClr val="333399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US" altLang="en-US" i="1" dirty="0">
                          <a:solidFill>
                            <a:srgbClr val="333399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333399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en-US" i="1" baseline="-25000" dirty="0">
                          <a:solidFill>
                            <a:srgbClr val="333399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altLang="en-US" i="1" dirty="0">
                          <a:solidFill>
                            <a:srgbClr val="333399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9" name="Text 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4892" y="5659438"/>
                <a:ext cx="857927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 Box 87"/>
              <p:cNvSpPr txBox="1">
                <a:spLocks noChangeArrowheads="1"/>
              </p:cNvSpPr>
              <p:nvPr/>
            </p:nvSpPr>
            <p:spPr bwMode="auto">
              <a:xfrm>
                <a:off x="3563942" y="4246563"/>
                <a:ext cx="54694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solidFill>
                            <a:srgbClr val="333399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altLang="en-US" i="1" baseline="-25000" dirty="0">
                          <a:solidFill>
                            <a:srgbClr val="333399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02</m:t>
                      </m:r>
                    </m:oMath>
                  </m:oMathPara>
                </a14:m>
                <a:endParaRPr lang="en-US" altLang="en-US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Text 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3942" y="4246563"/>
                <a:ext cx="546945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灯片编号占位符 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2793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Likelihood of a parse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83773" y="856989"/>
                <a:ext cx="10694124" cy="5444238"/>
              </a:xfrm>
            </p:spPr>
            <p:txBody>
              <a:bodyPr/>
              <a:lstStyle/>
              <a:p>
                <a:r>
                  <a:rPr lang="en-US" altLang="zh-CN" dirty="0"/>
                  <a:t>Given a sequence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/>
                  <a:t> and a parse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</a:p>
              <a:p>
                <a:r>
                  <a:rPr lang="en-US" altLang="zh-CN" dirty="0"/>
                  <a:t>To find how likely this scenario is:  (given our HMM)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73" y="856989"/>
                <a:ext cx="10694124" cy="5444238"/>
              </a:xfrm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ine 28"/>
          <p:cNvSpPr>
            <a:spLocks noChangeShapeType="1"/>
          </p:cNvSpPr>
          <p:nvPr/>
        </p:nvSpPr>
        <p:spPr bwMode="auto">
          <a:xfrm>
            <a:off x="3889560" y="5991904"/>
            <a:ext cx="0" cy="268287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30"/>
          <p:cNvSpPr>
            <a:spLocks noChangeShapeType="1"/>
          </p:cNvSpPr>
          <p:nvPr/>
        </p:nvSpPr>
        <p:spPr bwMode="auto">
          <a:xfrm>
            <a:off x="4838885" y="5991904"/>
            <a:ext cx="0" cy="268287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32"/>
          <p:cNvSpPr>
            <a:spLocks noChangeShapeType="1"/>
          </p:cNvSpPr>
          <p:nvPr/>
        </p:nvSpPr>
        <p:spPr bwMode="auto">
          <a:xfrm>
            <a:off x="5794560" y="5991904"/>
            <a:ext cx="0" cy="268287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4"/>
          <p:cNvSpPr>
            <a:spLocks noChangeShapeType="1"/>
          </p:cNvSpPr>
          <p:nvPr/>
        </p:nvSpPr>
        <p:spPr bwMode="auto">
          <a:xfrm>
            <a:off x="7756710" y="5991904"/>
            <a:ext cx="0" cy="268287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29"/>
              <p:cNvSpPr txBox="1">
                <a:spLocks noChangeArrowheads="1"/>
              </p:cNvSpPr>
              <p:nvPr/>
            </p:nvSpPr>
            <p:spPr bwMode="auto">
              <a:xfrm>
                <a:off x="3731177" y="6142615"/>
                <a:ext cx="56560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1177" y="6142615"/>
                <a:ext cx="565603" cy="461665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31"/>
              <p:cNvSpPr txBox="1">
                <a:spLocks noChangeArrowheads="1"/>
              </p:cNvSpPr>
              <p:nvPr/>
            </p:nvSpPr>
            <p:spPr bwMode="auto">
              <a:xfrm>
                <a:off x="4631289" y="6142615"/>
                <a:ext cx="57272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 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31289" y="6142615"/>
                <a:ext cx="572721" cy="461665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33"/>
              <p:cNvSpPr txBox="1">
                <a:spLocks noChangeArrowheads="1"/>
              </p:cNvSpPr>
              <p:nvPr/>
            </p:nvSpPr>
            <p:spPr bwMode="auto">
              <a:xfrm>
                <a:off x="5534577" y="6142615"/>
                <a:ext cx="57272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34577" y="6142615"/>
                <a:ext cx="572721" cy="461665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35"/>
              <p:cNvSpPr txBox="1">
                <a:spLocks noChangeArrowheads="1"/>
              </p:cNvSpPr>
              <p:nvPr/>
            </p:nvSpPr>
            <p:spPr bwMode="auto">
              <a:xfrm>
                <a:off x="7391952" y="6142615"/>
                <a:ext cx="6180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1952" y="6142615"/>
                <a:ext cx="618054" cy="461665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3666870" y="3965823"/>
            <a:ext cx="463550" cy="1828800"/>
            <a:chOff x="960" y="1680"/>
            <a:chExt cx="420" cy="1630"/>
          </a:xfrm>
        </p:grpSpPr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960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960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960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1007" y="2593"/>
              <a:ext cx="37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20" name="Group 9"/>
          <p:cNvGrpSpPr>
            <a:grpSpLocks/>
          </p:cNvGrpSpPr>
          <p:nvPr/>
        </p:nvGrpSpPr>
        <p:grpSpPr bwMode="auto">
          <a:xfrm>
            <a:off x="4620958" y="3965823"/>
            <a:ext cx="465137" cy="1828800"/>
            <a:chOff x="1824" y="1680"/>
            <a:chExt cx="420" cy="1630"/>
          </a:xfrm>
        </p:grpSpPr>
        <p:sp>
          <p:nvSpPr>
            <p:cNvPr id="21" name="Oval 10"/>
            <p:cNvSpPr>
              <a:spLocks noChangeArrowheads="1"/>
            </p:cNvSpPr>
            <p:nvPr/>
          </p:nvSpPr>
          <p:spPr bwMode="auto">
            <a:xfrm>
              <a:off x="1824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2" name="Oval 11"/>
            <p:cNvSpPr>
              <a:spLocks noChangeArrowheads="1"/>
            </p:cNvSpPr>
            <p:nvPr/>
          </p:nvSpPr>
          <p:spPr bwMode="auto">
            <a:xfrm>
              <a:off x="1824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3" name="Oval 12"/>
            <p:cNvSpPr>
              <a:spLocks noChangeArrowheads="1"/>
            </p:cNvSpPr>
            <p:nvPr/>
          </p:nvSpPr>
          <p:spPr bwMode="auto">
            <a:xfrm>
              <a:off x="1824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1871" y="2593"/>
              <a:ext cx="37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25" name="Group 14"/>
          <p:cNvGrpSpPr>
            <a:grpSpLocks/>
          </p:cNvGrpSpPr>
          <p:nvPr/>
        </p:nvGrpSpPr>
        <p:grpSpPr bwMode="auto">
          <a:xfrm>
            <a:off x="5576633" y="3965823"/>
            <a:ext cx="466725" cy="1828800"/>
            <a:chOff x="2688" y="1680"/>
            <a:chExt cx="423" cy="1630"/>
          </a:xfrm>
        </p:grpSpPr>
        <p:sp>
          <p:nvSpPr>
            <p:cNvPr id="26" name="Oval 15"/>
            <p:cNvSpPr>
              <a:spLocks noChangeArrowheads="1"/>
            </p:cNvSpPr>
            <p:nvPr/>
          </p:nvSpPr>
          <p:spPr bwMode="auto">
            <a:xfrm>
              <a:off x="2688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7" name="Oval 16"/>
            <p:cNvSpPr>
              <a:spLocks noChangeArrowheads="1"/>
            </p:cNvSpPr>
            <p:nvPr/>
          </p:nvSpPr>
          <p:spPr bwMode="auto">
            <a:xfrm>
              <a:off x="2688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8" name="Oval 17"/>
            <p:cNvSpPr>
              <a:spLocks noChangeArrowheads="1"/>
            </p:cNvSpPr>
            <p:nvPr/>
          </p:nvSpPr>
          <p:spPr bwMode="auto">
            <a:xfrm>
              <a:off x="2688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29" name="Text Box 18"/>
            <p:cNvSpPr txBox="1">
              <a:spLocks noChangeArrowheads="1"/>
            </p:cNvSpPr>
            <p:nvPr/>
          </p:nvSpPr>
          <p:spPr bwMode="auto">
            <a:xfrm>
              <a:off x="2737" y="2593"/>
              <a:ext cx="37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30" name="Group 19"/>
          <p:cNvGrpSpPr>
            <a:grpSpLocks/>
          </p:cNvGrpSpPr>
          <p:nvPr/>
        </p:nvGrpSpPr>
        <p:grpSpPr bwMode="auto">
          <a:xfrm>
            <a:off x="6584695" y="4029323"/>
            <a:ext cx="442913" cy="1822450"/>
            <a:chOff x="3600" y="1737"/>
            <a:chExt cx="401" cy="1624"/>
          </a:xfrm>
        </p:grpSpPr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3627" y="1737"/>
              <a:ext cx="3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9999"/>
                  </a:solidFill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2" name="Text Box 21"/>
            <p:cNvSpPr txBox="1">
              <a:spLocks noChangeArrowheads="1"/>
            </p:cNvSpPr>
            <p:nvPr/>
          </p:nvSpPr>
          <p:spPr bwMode="auto">
            <a:xfrm>
              <a:off x="3627" y="2159"/>
              <a:ext cx="37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9999"/>
                  </a:solidFill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3" name="Text Box 22"/>
            <p:cNvSpPr txBox="1">
              <a:spLocks noChangeArrowheads="1"/>
            </p:cNvSpPr>
            <p:nvPr/>
          </p:nvSpPr>
          <p:spPr bwMode="auto">
            <a:xfrm>
              <a:off x="3600" y="3034"/>
              <a:ext cx="3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9999"/>
                  </a:solidFill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34" name="Group 23"/>
          <p:cNvGrpSpPr>
            <a:grpSpLocks/>
          </p:cNvGrpSpPr>
          <p:nvPr/>
        </p:nvGrpSpPr>
        <p:grpSpPr bwMode="auto">
          <a:xfrm>
            <a:off x="7541958" y="3965823"/>
            <a:ext cx="466725" cy="1828800"/>
            <a:chOff x="4466" y="1680"/>
            <a:chExt cx="422" cy="1630"/>
          </a:xfrm>
        </p:grpSpPr>
        <p:sp>
          <p:nvSpPr>
            <p:cNvPr id="35" name="Oval 24"/>
            <p:cNvSpPr>
              <a:spLocks noChangeArrowheads="1"/>
            </p:cNvSpPr>
            <p:nvPr/>
          </p:nvSpPr>
          <p:spPr bwMode="auto">
            <a:xfrm>
              <a:off x="4466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6" name="Oval 25"/>
            <p:cNvSpPr>
              <a:spLocks noChangeArrowheads="1"/>
            </p:cNvSpPr>
            <p:nvPr/>
          </p:nvSpPr>
          <p:spPr bwMode="auto">
            <a:xfrm>
              <a:off x="4466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7" name="Oval 26"/>
            <p:cNvSpPr>
              <a:spLocks noChangeArrowheads="1"/>
            </p:cNvSpPr>
            <p:nvPr/>
          </p:nvSpPr>
          <p:spPr bwMode="auto">
            <a:xfrm>
              <a:off x="4466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38" name="Text Box 27"/>
            <p:cNvSpPr txBox="1">
              <a:spLocks noChangeArrowheads="1"/>
            </p:cNvSpPr>
            <p:nvPr/>
          </p:nvSpPr>
          <p:spPr bwMode="auto">
            <a:xfrm>
              <a:off x="4514" y="2593"/>
              <a:ext cx="37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3666870" y="4450011"/>
            <a:ext cx="369888" cy="3746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40" name="Group 37"/>
          <p:cNvGrpSpPr>
            <a:grpSpLocks/>
          </p:cNvGrpSpPr>
          <p:nvPr/>
        </p:nvGrpSpPr>
        <p:grpSpPr bwMode="auto">
          <a:xfrm>
            <a:off x="4022897" y="4138998"/>
            <a:ext cx="598062" cy="1478899"/>
            <a:chOff x="1282" y="1305"/>
            <a:chExt cx="542" cy="1319"/>
          </a:xfrm>
        </p:grpSpPr>
        <p:grpSp>
          <p:nvGrpSpPr>
            <p:cNvPr id="41" name="Group 38"/>
            <p:cNvGrpSpPr>
              <a:grpSpLocks/>
            </p:cNvGrpSpPr>
            <p:nvPr/>
          </p:nvGrpSpPr>
          <p:grpSpPr bwMode="auto">
            <a:xfrm>
              <a:off x="1293" y="1305"/>
              <a:ext cx="531" cy="1298"/>
              <a:chOff x="1293" y="1305"/>
              <a:chExt cx="531" cy="1298"/>
            </a:xfrm>
          </p:grpSpPr>
          <p:cxnSp>
            <p:nvCxnSpPr>
              <p:cNvPr id="43" name="AutoShape 39"/>
              <p:cNvCxnSpPr>
                <a:cxnSpLocks noChangeShapeType="1"/>
                <a:stCxn id="16" idx="6"/>
                <a:endCxn id="21" idx="2"/>
              </p:cNvCxnSpPr>
              <p:nvPr/>
            </p:nvCxnSpPr>
            <p:spPr bwMode="auto">
              <a:xfrm>
                <a:off x="1293" y="1305"/>
                <a:ext cx="531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" name="AutoShape 40"/>
              <p:cNvCxnSpPr>
                <a:cxnSpLocks noChangeShapeType="1"/>
                <a:stCxn id="16" idx="6"/>
                <a:endCxn id="22" idx="2"/>
              </p:cNvCxnSpPr>
              <p:nvPr/>
            </p:nvCxnSpPr>
            <p:spPr bwMode="auto">
              <a:xfrm>
                <a:off x="1293" y="1305"/>
                <a:ext cx="531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AutoShape 41"/>
              <p:cNvCxnSpPr>
                <a:cxnSpLocks noChangeShapeType="1"/>
                <a:stCxn id="16" idx="6"/>
                <a:endCxn id="23" idx="2"/>
              </p:cNvCxnSpPr>
              <p:nvPr/>
            </p:nvCxnSpPr>
            <p:spPr bwMode="auto">
              <a:xfrm>
                <a:off x="1293" y="1305"/>
                <a:ext cx="531" cy="1297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AutoShape 42"/>
              <p:cNvCxnSpPr>
                <a:cxnSpLocks noChangeShapeType="1"/>
                <a:stCxn id="17" idx="6"/>
                <a:endCxn id="21" idx="2"/>
              </p:cNvCxnSpPr>
              <p:nvPr/>
            </p:nvCxnSpPr>
            <p:spPr bwMode="auto">
              <a:xfrm flipV="1">
                <a:off x="1293" y="1305"/>
                <a:ext cx="531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" name="AutoShape 43"/>
              <p:cNvCxnSpPr>
                <a:cxnSpLocks noChangeShapeType="1"/>
                <a:stCxn id="17" idx="6"/>
                <a:endCxn id="22" idx="2"/>
              </p:cNvCxnSpPr>
              <p:nvPr/>
            </p:nvCxnSpPr>
            <p:spPr bwMode="auto">
              <a:xfrm>
                <a:off x="1293" y="1738"/>
                <a:ext cx="531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" name="AutoShape 44"/>
              <p:cNvCxnSpPr>
                <a:cxnSpLocks noChangeShapeType="1"/>
                <a:stCxn id="17" idx="6"/>
                <a:endCxn id="23" idx="2"/>
              </p:cNvCxnSpPr>
              <p:nvPr/>
            </p:nvCxnSpPr>
            <p:spPr bwMode="auto">
              <a:xfrm>
                <a:off x="1293" y="1738"/>
                <a:ext cx="531" cy="865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" name="AutoShape 45"/>
              <p:cNvCxnSpPr>
                <a:cxnSpLocks noChangeShapeType="1"/>
                <a:stCxn id="18" idx="6"/>
                <a:endCxn id="23" idx="2"/>
              </p:cNvCxnSpPr>
              <p:nvPr/>
            </p:nvCxnSpPr>
            <p:spPr bwMode="auto">
              <a:xfrm>
                <a:off x="1293" y="2602"/>
                <a:ext cx="531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2" name="Line 46"/>
            <p:cNvSpPr>
              <a:spLocks noChangeShapeType="1"/>
            </p:cNvSpPr>
            <p:nvPr/>
          </p:nvSpPr>
          <p:spPr bwMode="auto">
            <a:xfrm flipV="1">
              <a:off x="1282" y="1376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47"/>
          <p:cNvGrpSpPr>
            <a:grpSpLocks/>
          </p:cNvGrpSpPr>
          <p:nvPr/>
        </p:nvGrpSpPr>
        <p:grpSpPr bwMode="auto">
          <a:xfrm>
            <a:off x="4992433" y="4181723"/>
            <a:ext cx="584200" cy="1452563"/>
            <a:chOff x="2160" y="1872"/>
            <a:chExt cx="528" cy="1296"/>
          </a:xfrm>
        </p:grpSpPr>
        <p:grpSp>
          <p:nvGrpSpPr>
            <p:cNvPr id="51" name="Group 48"/>
            <p:cNvGrpSpPr>
              <a:grpSpLocks/>
            </p:cNvGrpSpPr>
            <p:nvPr/>
          </p:nvGrpSpPr>
          <p:grpSpPr bwMode="auto">
            <a:xfrm>
              <a:off x="2160" y="1872"/>
              <a:ext cx="506" cy="1296"/>
              <a:chOff x="2160" y="1872"/>
              <a:chExt cx="506" cy="1296"/>
            </a:xfrm>
          </p:grpSpPr>
          <p:cxnSp>
            <p:nvCxnSpPr>
              <p:cNvPr id="53" name="AutoShape 49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4" name="AutoShape 50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" name="AutoShape 51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6" name="AutoShape 52"/>
              <p:cNvCxnSpPr>
                <a:cxnSpLocks noChangeShapeType="1"/>
              </p:cNvCxnSpPr>
              <p:nvPr/>
            </p:nvCxnSpPr>
            <p:spPr bwMode="auto">
              <a:xfrm flipV="1">
                <a:off x="2160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" name="AutoShape 53"/>
              <p:cNvCxnSpPr>
                <a:cxnSpLocks noChangeShapeType="1"/>
              </p:cNvCxnSpPr>
              <p:nvPr/>
            </p:nvCxnSpPr>
            <p:spPr bwMode="auto">
              <a:xfrm>
                <a:off x="2160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" name="AutoShape 54"/>
              <p:cNvCxnSpPr>
                <a:cxnSpLocks noChangeShapeType="1"/>
              </p:cNvCxnSpPr>
              <p:nvPr/>
            </p:nvCxnSpPr>
            <p:spPr bwMode="auto">
              <a:xfrm>
                <a:off x="2160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" name="AutoShape 55"/>
              <p:cNvCxnSpPr>
                <a:cxnSpLocks noChangeShapeType="1"/>
              </p:cNvCxnSpPr>
              <p:nvPr/>
            </p:nvCxnSpPr>
            <p:spPr bwMode="auto">
              <a:xfrm>
                <a:off x="2160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2" name="Line 56"/>
            <p:cNvSpPr>
              <a:spLocks noChangeShapeType="1"/>
            </p:cNvSpPr>
            <p:nvPr/>
          </p:nvSpPr>
          <p:spPr bwMode="auto">
            <a:xfrm flipV="1">
              <a:off x="2160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Group 57"/>
          <p:cNvGrpSpPr>
            <a:grpSpLocks/>
          </p:cNvGrpSpPr>
          <p:nvPr/>
        </p:nvGrpSpPr>
        <p:grpSpPr bwMode="auto">
          <a:xfrm>
            <a:off x="5948108" y="4181723"/>
            <a:ext cx="582612" cy="1452563"/>
            <a:chOff x="3024" y="1872"/>
            <a:chExt cx="528" cy="1296"/>
          </a:xfrm>
        </p:grpSpPr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3024" y="1872"/>
              <a:ext cx="506" cy="1296"/>
              <a:chOff x="3024" y="1872"/>
              <a:chExt cx="506" cy="1296"/>
            </a:xfrm>
          </p:grpSpPr>
          <p:cxnSp>
            <p:nvCxnSpPr>
              <p:cNvPr id="63" name="AutoShape 59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" name="AutoShape 60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" name="AutoShape 61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6" name="AutoShape 62"/>
              <p:cNvCxnSpPr>
                <a:cxnSpLocks noChangeShapeType="1"/>
              </p:cNvCxnSpPr>
              <p:nvPr/>
            </p:nvCxnSpPr>
            <p:spPr bwMode="auto">
              <a:xfrm flipV="1">
                <a:off x="3024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" name="AutoShape 63"/>
              <p:cNvCxnSpPr>
                <a:cxnSpLocks noChangeShapeType="1"/>
              </p:cNvCxnSpPr>
              <p:nvPr/>
            </p:nvCxnSpPr>
            <p:spPr bwMode="auto">
              <a:xfrm>
                <a:off x="3024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" name="AutoShape 64"/>
              <p:cNvCxnSpPr>
                <a:cxnSpLocks noChangeShapeType="1"/>
              </p:cNvCxnSpPr>
              <p:nvPr/>
            </p:nvCxnSpPr>
            <p:spPr bwMode="auto">
              <a:xfrm>
                <a:off x="3024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" name="AutoShape 65"/>
              <p:cNvCxnSpPr>
                <a:cxnSpLocks noChangeShapeType="1"/>
              </p:cNvCxnSpPr>
              <p:nvPr/>
            </p:nvCxnSpPr>
            <p:spPr bwMode="auto">
              <a:xfrm>
                <a:off x="3024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2" name="Line 66"/>
            <p:cNvSpPr>
              <a:spLocks noChangeShapeType="1"/>
            </p:cNvSpPr>
            <p:nvPr/>
          </p:nvSpPr>
          <p:spPr bwMode="auto">
            <a:xfrm flipV="1">
              <a:off x="3024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Group 67"/>
          <p:cNvGrpSpPr>
            <a:grpSpLocks/>
          </p:cNvGrpSpPr>
          <p:nvPr/>
        </p:nvGrpSpPr>
        <p:grpSpPr bwMode="auto">
          <a:xfrm>
            <a:off x="6956170" y="4181723"/>
            <a:ext cx="582613" cy="1452563"/>
            <a:chOff x="3936" y="1872"/>
            <a:chExt cx="528" cy="1296"/>
          </a:xfrm>
        </p:grpSpPr>
        <p:grpSp>
          <p:nvGrpSpPr>
            <p:cNvPr id="71" name="Group 68"/>
            <p:cNvGrpSpPr>
              <a:grpSpLocks/>
            </p:cNvGrpSpPr>
            <p:nvPr/>
          </p:nvGrpSpPr>
          <p:grpSpPr bwMode="auto">
            <a:xfrm>
              <a:off x="3938" y="1872"/>
              <a:ext cx="506" cy="1296"/>
              <a:chOff x="3938" y="1872"/>
              <a:chExt cx="506" cy="1296"/>
            </a:xfrm>
          </p:grpSpPr>
          <p:cxnSp>
            <p:nvCxnSpPr>
              <p:cNvPr id="73" name="AutoShape 69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" name="AutoShape 70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AutoShape 71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AutoShape 72"/>
              <p:cNvCxnSpPr>
                <a:cxnSpLocks noChangeShapeType="1"/>
              </p:cNvCxnSpPr>
              <p:nvPr/>
            </p:nvCxnSpPr>
            <p:spPr bwMode="auto">
              <a:xfrm flipV="1">
                <a:off x="3938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AutoShape 73"/>
              <p:cNvCxnSpPr>
                <a:cxnSpLocks noChangeShapeType="1"/>
              </p:cNvCxnSpPr>
              <p:nvPr/>
            </p:nvCxnSpPr>
            <p:spPr bwMode="auto">
              <a:xfrm>
                <a:off x="3938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" name="AutoShape 74"/>
              <p:cNvCxnSpPr>
                <a:cxnSpLocks noChangeShapeType="1"/>
              </p:cNvCxnSpPr>
              <p:nvPr/>
            </p:nvCxnSpPr>
            <p:spPr bwMode="auto">
              <a:xfrm>
                <a:off x="3938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AutoShape 75"/>
              <p:cNvCxnSpPr>
                <a:cxnSpLocks noChangeShapeType="1"/>
              </p:cNvCxnSpPr>
              <p:nvPr/>
            </p:nvCxnSpPr>
            <p:spPr bwMode="auto">
              <a:xfrm>
                <a:off x="3938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2" name="Line 76"/>
            <p:cNvSpPr>
              <a:spLocks noChangeShapeType="1"/>
            </p:cNvSpPr>
            <p:nvPr/>
          </p:nvSpPr>
          <p:spPr bwMode="auto">
            <a:xfrm flipV="1">
              <a:off x="3936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0" name="AutoShape 77"/>
          <p:cNvCxnSpPr>
            <a:cxnSpLocks noChangeShapeType="1"/>
          </p:cNvCxnSpPr>
          <p:nvPr/>
        </p:nvCxnSpPr>
        <p:spPr bwMode="auto">
          <a:xfrm flipV="1">
            <a:off x="4063313" y="4139293"/>
            <a:ext cx="558800" cy="484188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AutoShape 78"/>
          <p:cNvCxnSpPr>
            <a:cxnSpLocks noChangeShapeType="1"/>
          </p:cNvCxnSpPr>
          <p:nvPr/>
        </p:nvCxnSpPr>
        <p:spPr bwMode="auto">
          <a:xfrm>
            <a:off x="4992433" y="4153148"/>
            <a:ext cx="560387" cy="1454150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Oval 79"/>
          <p:cNvSpPr>
            <a:spLocks noChangeArrowheads="1"/>
          </p:cNvSpPr>
          <p:nvPr/>
        </p:nvSpPr>
        <p:spPr bwMode="auto">
          <a:xfrm>
            <a:off x="4620958" y="3965823"/>
            <a:ext cx="369887" cy="3746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83" name="Oval 80"/>
          <p:cNvSpPr>
            <a:spLocks noChangeArrowheads="1"/>
          </p:cNvSpPr>
          <p:nvPr/>
        </p:nvSpPr>
        <p:spPr bwMode="auto">
          <a:xfrm>
            <a:off x="5576633" y="5419973"/>
            <a:ext cx="369887" cy="3746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K</a:t>
            </a:r>
          </a:p>
        </p:txBody>
      </p:sp>
      <p:cxnSp>
        <p:nvCxnSpPr>
          <p:cNvPr id="84" name="AutoShape 81"/>
          <p:cNvCxnSpPr>
            <a:cxnSpLocks noChangeShapeType="1"/>
          </p:cNvCxnSpPr>
          <p:nvPr/>
        </p:nvCxnSpPr>
        <p:spPr bwMode="auto">
          <a:xfrm flipV="1">
            <a:off x="5948108" y="4881811"/>
            <a:ext cx="582612" cy="752475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AutoShape 82"/>
          <p:cNvCxnSpPr>
            <a:cxnSpLocks noChangeShapeType="1"/>
            <a:endCxn id="36" idx="2"/>
          </p:cNvCxnSpPr>
          <p:nvPr/>
        </p:nvCxnSpPr>
        <p:spPr bwMode="auto">
          <a:xfrm flipV="1">
            <a:off x="6951408" y="4637336"/>
            <a:ext cx="571500" cy="539750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Oval 83"/>
          <p:cNvSpPr>
            <a:spLocks noChangeArrowheads="1"/>
          </p:cNvSpPr>
          <p:nvPr/>
        </p:nvSpPr>
        <p:spPr bwMode="auto">
          <a:xfrm>
            <a:off x="7538783" y="4450011"/>
            <a:ext cx="369887" cy="3746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/>
              <p:cNvSpPr/>
              <p:nvPr/>
            </p:nvSpPr>
            <p:spPr>
              <a:xfrm>
                <a:off x="1705636" y="2034061"/>
                <a:ext cx="9184038" cy="12320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err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 err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err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 err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)…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 err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err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 err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7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636" y="2034061"/>
                <a:ext cx="9184038" cy="1232069"/>
              </a:xfrm>
              <a:prstGeom prst="rect">
                <a:avLst/>
              </a:prstGeom>
              <a:blipFill>
                <a:blip r:embed="rId7"/>
                <a:stretch>
                  <a:fillRect l="-199" b="-3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灯片编号占位符 8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88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the dishonest casino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dirty="0"/>
                  <a:t>Let the sequence of rolls be: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Then, what is the likelihood of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𝐹𝑎𝑖𝑟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𝐹𝑎𝑖𝑟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𝐹𝑎𝑖𝑟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𝐹𝑎𝑖𝑟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𝐹𝑎𝑖𝑟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𝐹𝑎𝑖𝑟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𝐹𝑎𝑖𝑟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𝐹𝑎𝑖𝑟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𝐹𝑎𝑖𝑟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𝐹𝑎𝑖𝑟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r>
                  <a:rPr lang="en-US" altLang="zh-CN" dirty="0"/>
                  <a:t>(say initial </a:t>
                </a:r>
                <a:r>
                  <a:rPr lang="en-US" altLang="zh-CN" dirty="0" err="1"/>
                  <a:t>probs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𝐹𝑎𝑖𝑟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=½,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𝐿𝑜𝑎𝑑𝑒𝑑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=½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So, the likelihood the die is fair in this run is just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521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7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70977" y="3579108"/>
                <a:ext cx="9853223" cy="16866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𝐹𝑎𝑖𝑟</m:t>
                          </m:r>
                        </m:e>
                      </m:d>
                      <m:r>
                        <a:rPr lang="en-US" altLang="zh-CN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𝐹𝑎𝑖𝑟</m:t>
                          </m:r>
                        </m:e>
                        <m:e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𝐹𝑎𝑖𝑟</m:t>
                          </m:r>
                        </m:e>
                      </m:d>
                      <m:r>
                        <a:rPr lang="en-US" altLang="zh-CN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𝐹𝑎𝑖𝑟</m:t>
                          </m:r>
                        </m:e>
                      </m:d>
                      <m:r>
                        <a:rPr lang="en-US" altLang="zh-CN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𝐹𝑎𝑖𝑟</m:t>
                          </m:r>
                        </m:e>
                        <m:e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𝐹𝑎𝑖𝑟</m:t>
                          </m:r>
                        </m:e>
                      </m:d>
                      <m:r>
                        <a:rPr lang="en-US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𝐹𝑎𝑖𝑟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dirty="0" smtClean="0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 smtClean="0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dirty="0" smtClean="0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2400" b="0" i="1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dirty="0" smtClean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b="0" i="1" dirty="0" smtClean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95</m:t>
                              </m:r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00000000521158647211</m:t>
                      </m:r>
                      <m:r>
                        <a:rPr lang="en-US" sz="2400" b="0" i="1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977" y="3579108"/>
                <a:ext cx="9853223" cy="16866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0148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the dishonest casino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What is the likelihood of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𝐿𝑜𝑎𝑑𝑒𝑑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𝐿𝑜𝑎𝑑𝑒𝑑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𝐿𝑜𝑎𝑑𝑒𝑑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𝐿𝑜𝑎𝑑𝑒𝑑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𝐿𝑜𝑎𝑑𝑒𝑑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𝐿𝑜𝑎𝑑𝑒𝑑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𝐿𝑜𝑎𝑑𝑒𝑑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𝐿𝑜𝑎𝑑𝑒𝑑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𝐿𝑜𝑎𝑑𝑒𝑑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𝐿𝑜𝑎𝑑𝑒𝑑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Therefore, it’s somewhat more likely that all the rolls are done with the fair die, than that they are all done with the loaded die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7" t="-1568" r="-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097285" y="2735800"/>
                <a:ext cx="10274082" cy="16866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rgbClr val="006699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den>
                      </m:f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r>
                        <a:rPr lang="en-US" altLang="zh-CN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e>
                        <m:e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𝐿𝑜𝑎𝑑𝑒𝑑</m:t>
                          </m:r>
                        </m:e>
                      </m:d>
                      <m:r>
                        <a:rPr lang="en-US" altLang="zh-CN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𝐿𝑜𝑎𝑑𝑒𝑑</m:t>
                          </m:r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, </m:t>
                          </m:r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𝐿𝑜𝑎𝑑𝑒𝑑</m:t>
                          </m:r>
                        </m:e>
                      </m:d>
                      <m:r>
                        <a:rPr lang="en-US" altLang="en-US" sz="240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…</m:t>
                      </m:r>
                      <m:r>
                        <a:rPr lang="en-US" altLang="zh-CN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4</m:t>
                          </m:r>
                        </m:e>
                        <m:e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𝐿𝑜𝑎𝑑𝑒𝑑</m:t>
                          </m:r>
                        </m:e>
                      </m:d>
                    </m:oMath>
                  </m:oMathPara>
                </a14:m>
                <a:endParaRPr lang="en-US" altLang="en-US" sz="2400" i="1" dirty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>
                  <a:spcBef>
                    <a:spcPct val="20000"/>
                  </a:spcBef>
                  <a:buClr>
                    <a:srgbClr val="006699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den>
                      </m:f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sSup>
                        <m:sSup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9</m:t>
                          </m:r>
                        </m:sup>
                      </m:sSup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d>
                        <m:d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sSup>
                        <m:sSup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0.95</m:t>
                              </m:r>
                            </m:e>
                          </m:d>
                        </m:e>
                        <m:sup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9</m:t>
                          </m:r>
                        </m:sup>
                      </m:sSup>
                      <m:r>
                        <a:rPr lang="en-US" altLang="en-US" sz="240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=.00000000015756235243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≈.16×</m:t>
                      </m:r>
                      <m:sSup>
                        <m:sSup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10</m:t>
                          </m:r>
                        </m:e>
                        <m:sup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−9</m:t>
                          </m:r>
                        </m:sup>
                      </m:sSup>
                    </m:oMath>
                  </m:oMathPara>
                </a14:m>
                <a:endParaRPr lang="en-US" altLang="en-US" sz="24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5" y="2735800"/>
                <a:ext cx="10274082" cy="16866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4980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the dishonest casino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83772" y="856989"/>
                <a:ext cx="10694125" cy="560280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Let the sequence of rolls be: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=1, 6, 6, 5, 6, 2, 6, 6, 3, 6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Now, what is the likelihood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endParaRPr lang="en-US" altLang="zh-CN" sz="3600" dirty="0"/>
              </a:p>
              <a:p>
                <a:r>
                  <a:rPr lang="en-US" altLang="zh-CN" dirty="0"/>
                  <a:t>same as before</a:t>
                </a:r>
              </a:p>
              <a:p>
                <a:r>
                  <a:rPr lang="en-US" altLang="zh-CN" dirty="0"/>
                  <a:t>What is the likelihood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So, it is 100 times more likely the die is loaded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72" y="856989"/>
                <a:ext cx="10694125" cy="5602802"/>
              </a:xfrm>
              <a:blipFill>
                <a:blip r:embed="rId2"/>
                <a:stretch>
                  <a:fillRect l="-912" t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995158" y="4272932"/>
                <a:ext cx="10204862" cy="9951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4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sSup>
                        <m:sSupPr>
                          <m:ctrlPr>
                            <a:rPr lang="en-US" alt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6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0.95</m:t>
                              </m:r>
                            </m:e>
                          </m:d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9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=.00000049238235134735</m:t>
                      </m:r>
                      <m:r>
                        <a:rPr lang="en-US" alt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≈0.5×</m:t>
                      </m:r>
                      <m:sSup>
                        <m:sSupPr>
                          <m:ctrlPr>
                            <a:rPr lang="en-US" alt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10</m:t>
                          </m:r>
                        </m:e>
                        <m:sup>
                          <m:r>
                            <a:rPr lang="en-US" alt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−7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58" y="4272932"/>
                <a:ext cx="10204862" cy="9951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972790" y="2369329"/>
                <a:ext cx="4684551" cy="9951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dirty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 dirty="0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dirty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0.95</m:t>
                              </m:r>
                            </m:e>
                          </m:d>
                        </m:e>
                        <m:sup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sz="2400" b="0" i="1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≈0.5×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790" y="2369329"/>
                <a:ext cx="4684551" cy="9951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1170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three main questions on HMMs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Likelihood</a:t>
                </a:r>
              </a:p>
              <a:p>
                <a:r>
                  <a:rPr lang="en-US" altLang="zh-CN" dirty="0"/>
                  <a:t>GIVEN 	a HMM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dirty="0"/>
                  <a:t>,  and a sequence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dirty="0"/>
                  <a:t>,</a:t>
                </a:r>
              </a:p>
              <a:p>
                <a:r>
                  <a:rPr lang="en-US" altLang="zh-CN" dirty="0"/>
                  <a:t>FIND 		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𝑃𝑟𝑜𝑏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Decoding</a:t>
                </a:r>
              </a:p>
              <a:p>
                <a:r>
                  <a:rPr lang="en-US" altLang="zh-CN" dirty="0"/>
                  <a:t>GIVEN		a HMM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dirty="0"/>
                  <a:t>,  and a sequence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dirty="0"/>
                  <a:t>,</a:t>
                </a:r>
              </a:p>
              <a:p>
                <a:r>
                  <a:rPr lang="en-US" altLang="zh-CN" dirty="0"/>
                  <a:t>FIND		the sequence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dirty="0"/>
                  <a:t> of states that maximizes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Training</a:t>
                </a:r>
              </a:p>
              <a:p>
                <a:r>
                  <a:rPr lang="en-US" altLang="zh-CN" dirty="0"/>
                  <a:t>GIVEN		a HMM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, with unspecified transition/emission probs., and a sequence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dirty="0"/>
                  <a:t>,</a:t>
                </a:r>
              </a:p>
              <a:p>
                <a:r>
                  <a:rPr lang="en-US" altLang="zh-CN" dirty="0"/>
                  <a:t>FIND		parameters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(.),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that maximize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 r="-2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8551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 topologies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HMM topology determines the set of allowed transitions between states</a:t>
            </a:r>
          </a:p>
          <a:p>
            <a:r>
              <a:rPr lang="en-US" altLang="zh-CN" dirty="0"/>
              <a:t>In principle any topology is possible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001489" y="2721014"/>
            <a:ext cx="714167" cy="689844"/>
            <a:chOff x="2580575" y="3214499"/>
            <a:chExt cx="714167" cy="689844"/>
          </a:xfrm>
        </p:grpSpPr>
        <p:sp>
          <p:nvSpPr>
            <p:cNvPr id="8" name="椭圆 7"/>
            <p:cNvSpPr/>
            <p:nvPr/>
          </p:nvSpPr>
          <p:spPr>
            <a:xfrm>
              <a:off x="2580575" y="3214499"/>
              <a:ext cx="714167" cy="689844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2754755" y="3374755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4755" y="3374755"/>
                  <a:ext cx="36580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/>
          <p:cNvGrpSpPr/>
          <p:nvPr/>
        </p:nvGrpSpPr>
        <p:grpSpPr>
          <a:xfrm>
            <a:off x="4939146" y="2191426"/>
            <a:ext cx="714167" cy="689844"/>
            <a:chOff x="2580575" y="3214499"/>
            <a:chExt cx="714167" cy="689844"/>
          </a:xfrm>
        </p:grpSpPr>
        <p:sp>
          <p:nvSpPr>
            <p:cNvPr id="11" name="椭圆 10"/>
            <p:cNvSpPr/>
            <p:nvPr/>
          </p:nvSpPr>
          <p:spPr>
            <a:xfrm>
              <a:off x="2580575" y="3214499"/>
              <a:ext cx="714167" cy="689844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2754755" y="3374755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4755" y="3374755"/>
                  <a:ext cx="36580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/>
          <p:cNvGrpSpPr/>
          <p:nvPr/>
        </p:nvGrpSpPr>
        <p:grpSpPr>
          <a:xfrm>
            <a:off x="6918851" y="2698827"/>
            <a:ext cx="714167" cy="689844"/>
            <a:chOff x="2580575" y="3214499"/>
            <a:chExt cx="714167" cy="689844"/>
          </a:xfrm>
        </p:grpSpPr>
        <p:sp>
          <p:nvSpPr>
            <p:cNvPr id="14" name="椭圆 13"/>
            <p:cNvSpPr/>
            <p:nvPr/>
          </p:nvSpPr>
          <p:spPr>
            <a:xfrm>
              <a:off x="2580575" y="3214499"/>
              <a:ext cx="714167" cy="689844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2754755" y="3374755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4755" y="3374755"/>
                  <a:ext cx="36580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/>
          <p:cNvGrpSpPr/>
          <p:nvPr/>
        </p:nvGrpSpPr>
        <p:grpSpPr>
          <a:xfrm>
            <a:off x="5479132" y="3654662"/>
            <a:ext cx="714167" cy="689844"/>
            <a:chOff x="2580575" y="3214499"/>
            <a:chExt cx="714167" cy="689844"/>
          </a:xfrm>
        </p:grpSpPr>
        <p:sp>
          <p:nvSpPr>
            <p:cNvPr id="17" name="椭圆 16"/>
            <p:cNvSpPr/>
            <p:nvPr/>
          </p:nvSpPr>
          <p:spPr>
            <a:xfrm>
              <a:off x="2580575" y="3214499"/>
              <a:ext cx="714167" cy="689844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2754755" y="3374755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4755" y="3374755"/>
                  <a:ext cx="36580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组合 18"/>
          <p:cNvGrpSpPr/>
          <p:nvPr/>
        </p:nvGrpSpPr>
        <p:grpSpPr>
          <a:xfrm>
            <a:off x="3392934" y="4344506"/>
            <a:ext cx="714167" cy="689844"/>
            <a:chOff x="2580575" y="3214499"/>
            <a:chExt cx="714167" cy="689844"/>
          </a:xfrm>
        </p:grpSpPr>
        <p:sp>
          <p:nvSpPr>
            <p:cNvPr id="20" name="椭圆 19"/>
            <p:cNvSpPr/>
            <p:nvPr/>
          </p:nvSpPr>
          <p:spPr>
            <a:xfrm>
              <a:off x="2580575" y="3214499"/>
              <a:ext cx="714167" cy="689844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2754755" y="3374755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4755" y="3374755"/>
                  <a:ext cx="36580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/>
          <p:cNvGrpSpPr/>
          <p:nvPr/>
        </p:nvGrpSpPr>
        <p:grpSpPr>
          <a:xfrm>
            <a:off x="4756242" y="5100677"/>
            <a:ext cx="714167" cy="689844"/>
            <a:chOff x="2580575" y="3214499"/>
            <a:chExt cx="714167" cy="689844"/>
          </a:xfrm>
        </p:grpSpPr>
        <p:sp>
          <p:nvSpPr>
            <p:cNvPr id="23" name="椭圆 22"/>
            <p:cNvSpPr/>
            <p:nvPr/>
          </p:nvSpPr>
          <p:spPr>
            <a:xfrm>
              <a:off x="2580575" y="3214499"/>
              <a:ext cx="714167" cy="689844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/>
                <p:cNvSpPr/>
                <p:nvPr/>
              </p:nvSpPr>
              <p:spPr>
                <a:xfrm>
                  <a:off x="2754755" y="3374755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4755" y="3374755"/>
                  <a:ext cx="36580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组合 24"/>
          <p:cNvGrpSpPr/>
          <p:nvPr/>
        </p:nvGrpSpPr>
        <p:grpSpPr>
          <a:xfrm>
            <a:off x="6559128" y="4813685"/>
            <a:ext cx="714167" cy="689844"/>
            <a:chOff x="2580575" y="3214499"/>
            <a:chExt cx="714167" cy="689844"/>
          </a:xfrm>
        </p:grpSpPr>
        <p:sp>
          <p:nvSpPr>
            <p:cNvPr id="26" name="椭圆 25"/>
            <p:cNvSpPr/>
            <p:nvPr/>
          </p:nvSpPr>
          <p:spPr>
            <a:xfrm>
              <a:off x="2580575" y="3214499"/>
              <a:ext cx="714167" cy="689844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2754755" y="3374755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4755" y="3374755"/>
                  <a:ext cx="36580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直接箭头连接符 27"/>
          <p:cNvCxnSpPr>
            <a:stCxn id="8" idx="7"/>
            <a:endCxn id="11" idx="2"/>
          </p:cNvCxnSpPr>
          <p:nvPr/>
        </p:nvCxnSpPr>
        <p:spPr>
          <a:xfrm flipV="1">
            <a:off x="3611069" y="2536348"/>
            <a:ext cx="1328077" cy="2856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6"/>
            <a:endCxn id="14" idx="1"/>
          </p:cNvCxnSpPr>
          <p:nvPr/>
        </p:nvCxnSpPr>
        <p:spPr>
          <a:xfrm>
            <a:off x="5653313" y="2536348"/>
            <a:ext cx="1370125" cy="2635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17" idx="2"/>
          </p:cNvCxnSpPr>
          <p:nvPr/>
        </p:nvCxnSpPr>
        <p:spPr>
          <a:xfrm>
            <a:off x="3657670" y="3208808"/>
            <a:ext cx="1821462" cy="7907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6"/>
            <a:endCxn id="14" idx="3"/>
          </p:cNvCxnSpPr>
          <p:nvPr/>
        </p:nvCxnSpPr>
        <p:spPr>
          <a:xfrm flipV="1">
            <a:off x="6193299" y="3287646"/>
            <a:ext cx="830139" cy="7119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4" idx="4"/>
            <a:endCxn id="26" idx="0"/>
          </p:cNvCxnSpPr>
          <p:nvPr/>
        </p:nvCxnSpPr>
        <p:spPr>
          <a:xfrm flipH="1">
            <a:off x="6916212" y="3388671"/>
            <a:ext cx="359723" cy="14250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6" idx="2"/>
            <a:endCxn id="8" idx="5"/>
          </p:cNvCxnSpPr>
          <p:nvPr/>
        </p:nvCxnSpPr>
        <p:spPr>
          <a:xfrm flipH="1" flipV="1">
            <a:off x="3611069" y="3309833"/>
            <a:ext cx="2948059" cy="1848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455768" y="3381893"/>
            <a:ext cx="190414" cy="10205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0" idx="5"/>
            <a:endCxn id="23" idx="2"/>
          </p:cNvCxnSpPr>
          <p:nvPr/>
        </p:nvCxnSpPr>
        <p:spPr>
          <a:xfrm>
            <a:off x="4002514" y="4933325"/>
            <a:ext cx="753728" cy="5122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3" idx="6"/>
          </p:cNvCxnSpPr>
          <p:nvPr/>
        </p:nvCxnSpPr>
        <p:spPr>
          <a:xfrm flipV="1">
            <a:off x="5470409" y="5259632"/>
            <a:ext cx="1137959" cy="1859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弧形 36"/>
          <p:cNvSpPr/>
          <p:nvPr/>
        </p:nvSpPr>
        <p:spPr>
          <a:xfrm rot="9023357">
            <a:off x="5313111" y="4748838"/>
            <a:ext cx="1562865" cy="1001839"/>
          </a:xfrm>
          <a:prstGeom prst="arc">
            <a:avLst>
              <a:gd name="adj1" fmla="val 13651901"/>
              <a:gd name="adj2" fmla="val 21548849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弧形 37"/>
          <p:cNvSpPr/>
          <p:nvPr/>
        </p:nvSpPr>
        <p:spPr>
          <a:xfrm rot="18066397">
            <a:off x="2571327" y="2206435"/>
            <a:ext cx="599102" cy="697881"/>
          </a:xfrm>
          <a:prstGeom prst="arc">
            <a:avLst>
              <a:gd name="adj1" fmla="val 6131555"/>
              <a:gd name="adj2" fmla="val 6048395"/>
            </a:avLst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弧形 38"/>
          <p:cNvSpPr/>
          <p:nvPr/>
        </p:nvSpPr>
        <p:spPr>
          <a:xfrm>
            <a:off x="7033916" y="1996928"/>
            <a:ext cx="599102" cy="697881"/>
          </a:xfrm>
          <a:prstGeom prst="arc">
            <a:avLst>
              <a:gd name="adj1" fmla="val 6131555"/>
              <a:gd name="adj2" fmla="val 6048395"/>
            </a:avLst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4429823" y="3228415"/>
                <a:ext cx="5467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823" y="3228415"/>
                <a:ext cx="546746" cy="461665"/>
              </a:xfrm>
              <a:prstGeom prst="rect">
                <a:avLst/>
              </a:prstGeom>
              <a:blipFill>
                <a:blip r:embed="rId9"/>
                <a:stretch>
                  <a:fillRect r="-7865"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3929989" y="2241508"/>
                <a:ext cx="5467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989" y="2241508"/>
                <a:ext cx="546746" cy="461665"/>
              </a:xfrm>
              <a:prstGeom prst="rect">
                <a:avLst/>
              </a:prstGeom>
              <a:blipFill>
                <a:blip r:embed="rId10"/>
                <a:stretch>
                  <a:fillRect r="-7865"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3921374" y="4977975"/>
                <a:ext cx="5467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374" y="4977975"/>
                <a:ext cx="546746" cy="461665"/>
              </a:xfrm>
              <a:prstGeom prst="rect">
                <a:avLst/>
              </a:prstGeom>
              <a:blipFill>
                <a:blip r:embed="rId11"/>
                <a:stretch>
                  <a:fillRect r="-8889"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6233328" y="3140421"/>
                <a:ext cx="5467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28" y="3140421"/>
                <a:ext cx="546746" cy="461665"/>
              </a:xfrm>
              <a:prstGeom prst="rect">
                <a:avLst/>
              </a:prstGeom>
              <a:blipFill>
                <a:blip r:embed="rId12"/>
                <a:stretch>
                  <a:fillRect r="-8989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7033916" y="3892532"/>
                <a:ext cx="5467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916" y="3892532"/>
                <a:ext cx="546746" cy="461665"/>
              </a:xfrm>
              <a:prstGeom prst="rect">
                <a:avLst/>
              </a:prstGeom>
              <a:blipFill>
                <a:blip r:embed="rId13"/>
                <a:stretch>
                  <a:fillRect r="-7778"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5643435" y="4896873"/>
                <a:ext cx="5467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435" y="4896873"/>
                <a:ext cx="546746" cy="461665"/>
              </a:xfrm>
              <a:prstGeom prst="rect">
                <a:avLst/>
              </a:prstGeom>
              <a:blipFill>
                <a:blip r:embed="rId14"/>
                <a:stretch>
                  <a:fillRect r="-8989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5916808" y="5693935"/>
                <a:ext cx="5467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76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808" y="5693935"/>
                <a:ext cx="546746" cy="461665"/>
              </a:xfrm>
              <a:prstGeom prst="rect">
                <a:avLst/>
              </a:prstGeom>
              <a:blipFill>
                <a:blip r:embed="rId15"/>
                <a:stretch>
                  <a:fillRect r="-8989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6223835" y="2271705"/>
                <a:ext cx="5467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835" y="2271705"/>
                <a:ext cx="546746" cy="461665"/>
              </a:xfrm>
              <a:prstGeom prst="rect">
                <a:avLst/>
              </a:prstGeom>
              <a:blipFill>
                <a:blip r:embed="rId16"/>
                <a:stretch>
                  <a:fillRect r="-7778"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3023785" y="3758584"/>
                <a:ext cx="5467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785" y="3758584"/>
                <a:ext cx="546746" cy="461665"/>
              </a:xfrm>
              <a:prstGeom prst="rect">
                <a:avLst/>
              </a:prstGeom>
              <a:blipFill>
                <a:blip r:embed="rId17"/>
                <a:stretch>
                  <a:fillRect r="-7778"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4575879" y="4030557"/>
                <a:ext cx="5467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71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879" y="4030557"/>
                <a:ext cx="546746" cy="461665"/>
              </a:xfrm>
              <a:prstGeom prst="rect">
                <a:avLst/>
              </a:prstGeom>
              <a:blipFill>
                <a:blip r:embed="rId18"/>
                <a:stretch>
                  <a:fillRect r="-8989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7580662" y="1689061"/>
                <a:ext cx="5467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662" y="1689061"/>
                <a:ext cx="546746" cy="461665"/>
              </a:xfrm>
              <a:prstGeom prst="rect">
                <a:avLst/>
              </a:prstGeom>
              <a:blipFill>
                <a:blip r:embed="rId19"/>
                <a:stretch>
                  <a:fillRect r="-8989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2072158" y="2191426"/>
                <a:ext cx="5467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158" y="2191426"/>
                <a:ext cx="546746" cy="461665"/>
              </a:xfrm>
              <a:prstGeom prst="rect">
                <a:avLst/>
              </a:prstGeom>
              <a:blipFill>
                <a:blip r:embed="rId20"/>
                <a:stretch>
                  <a:fillRect r="-6667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3474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topologies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Speech recognition: left-to-right HMM with 3~5 states</a:t>
            </a:r>
          </a:p>
          <a:p>
            <a:r>
              <a:rPr lang="en-US" altLang="zh-CN" dirty="0"/>
              <a:t>Speaker recognition: ergodic HMM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248780" y="1863074"/>
            <a:ext cx="1699581" cy="747352"/>
            <a:chOff x="1749928" y="4187258"/>
            <a:chExt cx="1699581" cy="747352"/>
          </a:xfrm>
        </p:grpSpPr>
        <p:sp>
          <p:nvSpPr>
            <p:cNvPr id="8" name="椭圆 7"/>
            <p:cNvSpPr/>
            <p:nvPr/>
          </p:nvSpPr>
          <p:spPr>
            <a:xfrm>
              <a:off x="1749928" y="4524707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383796" y="4524706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038250" y="4524704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1" name="直接箭头连接符 10"/>
            <p:cNvCxnSpPr>
              <a:stCxn id="8" idx="6"/>
              <a:endCxn id="9" idx="2"/>
            </p:cNvCxnSpPr>
            <p:nvPr/>
          </p:nvCxnSpPr>
          <p:spPr>
            <a:xfrm flipV="1">
              <a:off x="2161187" y="4729658"/>
              <a:ext cx="222609" cy="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" name="直接箭头连接符 11"/>
            <p:cNvCxnSpPr>
              <a:stCxn id="9" idx="6"/>
              <a:endCxn id="10" idx="2"/>
            </p:cNvCxnSpPr>
            <p:nvPr/>
          </p:nvCxnSpPr>
          <p:spPr>
            <a:xfrm flipV="1">
              <a:off x="2795055" y="4729656"/>
              <a:ext cx="243195" cy="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3" name="弧形 12"/>
            <p:cNvSpPr/>
            <p:nvPr/>
          </p:nvSpPr>
          <p:spPr>
            <a:xfrm rot="16200000">
              <a:off x="1770947" y="4226013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弧形 13"/>
            <p:cNvSpPr/>
            <p:nvPr/>
          </p:nvSpPr>
          <p:spPr>
            <a:xfrm rot="16200000">
              <a:off x="2425401" y="4222272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弧形 14"/>
            <p:cNvSpPr/>
            <p:nvPr/>
          </p:nvSpPr>
          <p:spPr>
            <a:xfrm rot="16200000">
              <a:off x="3080991" y="4222269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1108206" y="2764630"/>
            <a:ext cx="22181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left−to−right model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4157846" y="2748830"/>
            <a:ext cx="35827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parallel path left−to−right model</a:t>
            </a:r>
            <a:endParaRPr lang="zh-CN" altLang="en-US" sz="2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9126827" y="1194724"/>
            <a:ext cx="1302912" cy="1331384"/>
            <a:chOff x="9126827" y="788332"/>
            <a:chExt cx="1302912" cy="1331384"/>
          </a:xfrm>
        </p:grpSpPr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9126827" y="1723492"/>
              <a:ext cx="395457" cy="396223"/>
            </a:xfrm>
            <a:prstGeom prst="ellipse">
              <a:avLst/>
            </a:prstGeom>
            <a:solidFill>
              <a:srgbClr val="0070C0"/>
            </a:solidFill>
            <a:ln w="38100">
              <a:noFill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val 5"/>
            <p:cNvSpPr>
              <a:spLocks noChangeArrowheads="1"/>
            </p:cNvSpPr>
            <p:nvPr/>
          </p:nvSpPr>
          <p:spPr bwMode="auto">
            <a:xfrm>
              <a:off x="9126827" y="788332"/>
              <a:ext cx="395457" cy="396223"/>
            </a:xfrm>
            <a:prstGeom prst="ellipse">
              <a:avLst/>
            </a:prstGeom>
            <a:solidFill>
              <a:srgbClr val="0070C0"/>
            </a:solidFill>
            <a:ln w="38100">
              <a:noFill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10034282" y="1723492"/>
              <a:ext cx="395457" cy="396223"/>
            </a:xfrm>
            <a:prstGeom prst="ellipse">
              <a:avLst/>
            </a:prstGeom>
            <a:solidFill>
              <a:srgbClr val="0070C0"/>
            </a:solidFill>
            <a:ln w="38100">
              <a:noFill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val 7"/>
            <p:cNvSpPr>
              <a:spLocks noChangeArrowheads="1"/>
            </p:cNvSpPr>
            <p:nvPr/>
          </p:nvSpPr>
          <p:spPr bwMode="auto">
            <a:xfrm>
              <a:off x="10034282" y="788332"/>
              <a:ext cx="395457" cy="396223"/>
            </a:xfrm>
            <a:prstGeom prst="ellipse">
              <a:avLst/>
            </a:prstGeom>
            <a:solidFill>
              <a:srgbClr val="0070C0"/>
            </a:solidFill>
            <a:ln w="38100">
              <a:noFill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AutoShape 8"/>
            <p:cNvCxnSpPr>
              <a:cxnSpLocks noChangeShapeType="1"/>
              <a:stCxn id="20" idx="7"/>
              <a:endCxn id="22" idx="1"/>
            </p:cNvCxnSpPr>
            <p:nvPr/>
          </p:nvCxnSpPr>
          <p:spPr bwMode="auto">
            <a:xfrm>
              <a:off x="9464371" y="846358"/>
              <a:ext cx="627824" cy="0"/>
            </a:xfrm>
            <a:prstGeom prst="straightConnector1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9"/>
            <p:cNvCxnSpPr>
              <a:cxnSpLocks noChangeShapeType="1"/>
              <a:stCxn id="22" idx="3"/>
              <a:endCxn id="20" idx="5"/>
            </p:cNvCxnSpPr>
            <p:nvPr/>
          </p:nvCxnSpPr>
          <p:spPr bwMode="auto">
            <a:xfrm flipH="1">
              <a:off x="9464371" y="1126529"/>
              <a:ext cx="627824" cy="0"/>
            </a:xfrm>
            <a:prstGeom prst="straightConnector1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10"/>
            <p:cNvCxnSpPr>
              <a:cxnSpLocks noChangeShapeType="1"/>
              <a:stCxn id="20" idx="5"/>
              <a:endCxn id="19" idx="7"/>
            </p:cNvCxnSpPr>
            <p:nvPr/>
          </p:nvCxnSpPr>
          <p:spPr bwMode="auto">
            <a:xfrm>
              <a:off x="9464371" y="1126529"/>
              <a:ext cx="0" cy="654989"/>
            </a:xfrm>
            <a:prstGeom prst="straightConnector1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11"/>
            <p:cNvCxnSpPr>
              <a:cxnSpLocks noChangeShapeType="1"/>
              <a:stCxn id="19" idx="1"/>
              <a:endCxn id="20" idx="3"/>
            </p:cNvCxnSpPr>
            <p:nvPr/>
          </p:nvCxnSpPr>
          <p:spPr bwMode="auto">
            <a:xfrm flipV="1">
              <a:off x="9184740" y="1126529"/>
              <a:ext cx="0" cy="654989"/>
            </a:xfrm>
            <a:prstGeom prst="straightConnector1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12"/>
            <p:cNvCxnSpPr>
              <a:cxnSpLocks noChangeShapeType="1"/>
              <a:stCxn id="20" idx="6"/>
              <a:endCxn id="21" idx="0"/>
            </p:cNvCxnSpPr>
            <p:nvPr/>
          </p:nvCxnSpPr>
          <p:spPr bwMode="auto">
            <a:xfrm>
              <a:off x="9522284" y="986444"/>
              <a:ext cx="709727" cy="737048"/>
            </a:xfrm>
            <a:prstGeom prst="straightConnector1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13"/>
            <p:cNvCxnSpPr>
              <a:cxnSpLocks noChangeShapeType="1"/>
              <a:stCxn id="21" idx="2"/>
              <a:endCxn id="20" idx="4"/>
            </p:cNvCxnSpPr>
            <p:nvPr/>
          </p:nvCxnSpPr>
          <p:spPr bwMode="auto">
            <a:xfrm flipH="1" flipV="1">
              <a:off x="9324556" y="1184555"/>
              <a:ext cx="709726" cy="737049"/>
            </a:xfrm>
            <a:prstGeom prst="straightConnector1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14"/>
            <p:cNvCxnSpPr>
              <a:cxnSpLocks noChangeShapeType="1"/>
              <a:stCxn id="22" idx="5"/>
              <a:endCxn id="21" idx="7"/>
            </p:cNvCxnSpPr>
            <p:nvPr/>
          </p:nvCxnSpPr>
          <p:spPr bwMode="auto">
            <a:xfrm>
              <a:off x="10371826" y="1126529"/>
              <a:ext cx="0" cy="654989"/>
            </a:xfrm>
            <a:prstGeom prst="straightConnector1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15"/>
            <p:cNvCxnSpPr>
              <a:cxnSpLocks noChangeShapeType="1"/>
              <a:stCxn id="21" idx="1"/>
              <a:endCxn id="22" idx="3"/>
            </p:cNvCxnSpPr>
            <p:nvPr/>
          </p:nvCxnSpPr>
          <p:spPr bwMode="auto">
            <a:xfrm flipV="1">
              <a:off x="10092195" y="1126529"/>
              <a:ext cx="0" cy="654989"/>
            </a:xfrm>
            <a:prstGeom prst="straightConnector1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16"/>
            <p:cNvCxnSpPr>
              <a:cxnSpLocks noChangeShapeType="1"/>
              <a:stCxn id="19" idx="7"/>
              <a:endCxn id="21" idx="1"/>
            </p:cNvCxnSpPr>
            <p:nvPr/>
          </p:nvCxnSpPr>
          <p:spPr bwMode="auto">
            <a:xfrm>
              <a:off x="9464371" y="1781518"/>
              <a:ext cx="627824" cy="0"/>
            </a:xfrm>
            <a:prstGeom prst="straightConnector1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17"/>
            <p:cNvCxnSpPr>
              <a:cxnSpLocks noChangeShapeType="1"/>
              <a:stCxn id="21" idx="3"/>
              <a:endCxn id="19" idx="5"/>
            </p:cNvCxnSpPr>
            <p:nvPr/>
          </p:nvCxnSpPr>
          <p:spPr bwMode="auto">
            <a:xfrm flipH="1">
              <a:off x="9464371" y="2061689"/>
              <a:ext cx="627824" cy="0"/>
            </a:xfrm>
            <a:prstGeom prst="straightConnector1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18"/>
            <p:cNvCxnSpPr>
              <a:cxnSpLocks noChangeShapeType="1"/>
              <a:stCxn id="19" idx="0"/>
              <a:endCxn id="22" idx="2"/>
            </p:cNvCxnSpPr>
            <p:nvPr/>
          </p:nvCxnSpPr>
          <p:spPr bwMode="auto">
            <a:xfrm flipV="1">
              <a:off x="9324556" y="986444"/>
              <a:ext cx="709726" cy="737048"/>
            </a:xfrm>
            <a:prstGeom prst="straightConnector1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19"/>
            <p:cNvCxnSpPr>
              <a:cxnSpLocks noChangeShapeType="1"/>
              <a:stCxn id="22" idx="4"/>
              <a:endCxn id="19" idx="6"/>
            </p:cNvCxnSpPr>
            <p:nvPr/>
          </p:nvCxnSpPr>
          <p:spPr bwMode="auto">
            <a:xfrm flipH="1">
              <a:off x="9522284" y="1184555"/>
              <a:ext cx="709727" cy="737049"/>
            </a:xfrm>
            <a:prstGeom prst="straightConnector1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20"/>
            <p:cNvCxnSpPr>
              <a:cxnSpLocks noChangeShapeType="1"/>
              <a:stCxn id="20" idx="0"/>
              <a:endCxn id="20" idx="2"/>
            </p:cNvCxnSpPr>
            <p:nvPr/>
          </p:nvCxnSpPr>
          <p:spPr bwMode="auto">
            <a:xfrm rot="16200000" flipH="1" flipV="1">
              <a:off x="9126636" y="788523"/>
              <a:ext cx="198112" cy="197729"/>
            </a:xfrm>
            <a:prstGeom prst="curvedConnector4">
              <a:avLst>
                <a:gd name="adj1" fmla="val -115389"/>
                <a:gd name="adj2" fmla="val 215613"/>
              </a:avLst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21"/>
            <p:cNvCxnSpPr>
              <a:cxnSpLocks noChangeShapeType="1"/>
              <a:stCxn id="22" idx="0"/>
              <a:endCxn id="22" idx="6"/>
            </p:cNvCxnSpPr>
            <p:nvPr/>
          </p:nvCxnSpPr>
          <p:spPr bwMode="auto">
            <a:xfrm rot="16200000" flipH="1">
              <a:off x="10231819" y="788524"/>
              <a:ext cx="198112" cy="197728"/>
            </a:xfrm>
            <a:prstGeom prst="curvedConnector4">
              <a:avLst>
                <a:gd name="adj1" fmla="val -115389"/>
                <a:gd name="adj2" fmla="val 215613"/>
              </a:avLst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22"/>
            <p:cNvCxnSpPr>
              <a:cxnSpLocks noChangeShapeType="1"/>
              <a:stCxn id="21" idx="6"/>
              <a:endCxn id="21" idx="4"/>
            </p:cNvCxnSpPr>
            <p:nvPr/>
          </p:nvCxnSpPr>
          <p:spPr bwMode="auto">
            <a:xfrm flipH="1">
              <a:off x="10232011" y="1921604"/>
              <a:ext cx="197728" cy="198111"/>
            </a:xfrm>
            <a:prstGeom prst="curvedConnector4">
              <a:avLst>
                <a:gd name="adj1" fmla="val -115613"/>
                <a:gd name="adj2" fmla="val 215390"/>
              </a:avLst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23"/>
            <p:cNvCxnSpPr>
              <a:cxnSpLocks noChangeShapeType="1"/>
              <a:stCxn id="19" idx="4"/>
              <a:endCxn id="19" idx="2"/>
            </p:cNvCxnSpPr>
            <p:nvPr/>
          </p:nvCxnSpPr>
          <p:spPr bwMode="auto">
            <a:xfrm rot="5400000" flipH="1">
              <a:off x="9126636" y="1921796"/>
              <a:ext cx="198111" cy="197729"/>
            </a:xfrm>
            <a:prstGeom prst="curvedConnector4">
              <a:avLst>
                <a:gd name="adj1" fmla="val -115390"/>
                <a:gd name="adj2" fmla="val 215613"/>
              </a:avLst>
            </a:prstGeom>
            <a:noFill/>
            <a:ln w="19050">
              <a:solidFill>
                <a:srgbClr val="0070C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9" name="矩形 38"/>
          <p:cNvSpPr/>
          <p:nvPr/>
        </p:nvSpPr>
        <p:spPr>
          <a:xfrm>
            <a:off x="8940778" y="2751045"/>
            <a:ext cx="16750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ergodic model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1125261" y="3598625"/>
                <a:ext cx="2028376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261" y="3598625"/>
                <a:ext cx="2028376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4683144" y="3293039"/>
                <a:ext cx="3227037" cy="1461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   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35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44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45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   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55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144" y="3293039"/>
                <a:ext cx="3227037" cy="1461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/>
          <p:cNvGrpSpPr/>
          <p:nvPr/>
        </p:nvGrpSpPr>
        <p:grpSpPr>
          <a:xfrm>
            <a:off x="4455251" y="1193677"/>
            <a:ext cx="2951702" cy="1403917"/>
            <a:chOff x="4455251" y="660285"/>
            <a:chExt cx="2951702" cy="1403917"/>
          </a:xfrm>
        </p:grpSpPr>
        <p:grpSp>
          <p:nvGrpSpPr>
            <p:cNvPr id="43" name="组合 42"/>
            <p:cNvGrpSpPr/>
            <p:nvPr/>
          </p:nvGrpSpPr>
          <p:grpSpPr>
            <a:xfrm>
              <a:off x="4455251" y="1138022"/>
              <a:ext cx="2951702" cy="747352"/>
              <a:chOff x="4455251" y="1456679"/>
              <a:chExt cx="2951702" cy="747352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4455251" y="1456679"/>
                <a:ext cx="1699581" cy="747352"/>
                <a:chOff x="1749928" y="4187258"/>
                <a:chExt cx="1699581" cy="747352"/>
              </a:xfrm>
            </p:grpSpPr>
            <p:sp>
              <p:nvSpPr>
                <p:cNvPr id="55" name="椭圆 54"/>
                <p:cNvSpPr/>
                <p:nvPr/>
              </p:nvSpPr>
              <p:spPr>
                <a:xfrm>
                  <a:off x="1749928" y="4524707"/>
                  <a:ext cx="411259" cy="409903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2383796" y="4524706"/>
                  <a:ext cx="411259" cy="409903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3038250" y="4524704"/>
                  <a:ext cx="411259" cy="409903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58" name="直接箭头连接符 57"/>
                <p:cNvCxnSpPr>
                  <a:stCxn id="55" idx="6"/>
                  <a:endCxn id="56" idx="2"/>
                </p:cNvCxnSpPr>
                <p:nvPr/>
              </p:nvCxnSpPr>
              <p:spPr>
                <a:xfrm flipV="1">
                  <a:off x="2161187" y="4729658"/>
                  <a:ext cx="222609" cy="1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59" name="直接箭头连接符 58"/>
                <p:cNvCxnSpPr>
                  <a:stCxn id="56" idx="6"/>
                  <a:endCxn id="57" idx="2"/>
                </p:cNvCxnSpPr>
                <p:nvPr/>
              </p:nvCxnSpPr>
              <p:spPr>
                <a:xfrm flipV="1">
                  <a:off x="2795055" y="4729656"/>
                  <a:ext cx="243195" cy="2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60" name="弧形 59"/>
                <p:cNvSpPr/>
                <p:nvPr/>
              </p:nvSpPr>
              <p:spPr>
                <a:xfrm rot="16200000">
                  <a:off x="1770947" y="4226013"/>
                  <a:ext cx="328049" cy="258028"/>
                </a:xfrm>
                <a:prstGeom prst="arc">
                  <a:avLst>
                    <a:gd name="adj1" fmla="val 6131555"/>
                    <a:gd name="adj2" fmla="val 6048395"/>
                  </a:avLst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headEnd type="triangle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1" name="弧形 60"/>
                <p:cNvSpPr/>
                <p:nvPr/>
              </p:nvSpPr>
              <p:spPr>
                <a:xfrm rot="16200000">
                  <a:off x="2425401" y="4222272"/>
                  <a:ext cx="328049" cy="258028"/>
                </a:xfrm>
                <a:prstGeom prst="arc">
                  <a:avLst>
                    <a:gd name="adj1" fmla="val 6131555"/>
                    <a:gd name="adj2" fmla="val 6048395"/>
                  </a:avLst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headEnd type="triangle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" name="弧形 61"/>
                <p:cNvSpPr/>
                <p:nvPr/>
              </p:nvSpPr>
              <p:spPr>
                <a:xfrm rot="16200000">
                  <a:off x="3080991" y="4222269"/>
                  <a:ext cx="328049" cy="258028"/>
                </a:xfrm>
                <a:prstGeom prst="arc">
                  <a:avLst>
                    <a:gd name="adj1" fmla="val 6131555"/>
                    <a:gd name="adj2" fmla="val 6048395"/>
                  </a:avLst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headEnd type="triangle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6128246" y="1456679"/>
                <a:ext cx="1278707" cy="747349"/>
                <a:chOff x="1516348" y="4187261"/>
                <a:chExt cx="1278707" cy="747349"/>
              </a:xfrm>
            </p:grpSpPr>
            <p:sp>
              <p:nvSpPr>
                <p:cNvPr id="49" name="椭圆 48"/>
                <p:cNvSpPr/>
                <p:nvPr/>
              </p:nvSpPr>
              <p:spPr>
                <a:xfrm>
                  <a:off x="1749928" y="4524707"/>
                  <a:ext cx="411259" cy="409903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2383796" y="4524706"/>
                  <a:ext cx="411259" cy="409903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51" name="直接箭头连接符 50"/>
                <p:cNvCxnSpPr>
                  <a:stCxn id="49" idx="6"/>
                  <a:endCxn id="50" idx="2"/>
                </p:cNvCxnSpPr>
                <p:nvPr/>
              </p:nvCxnSpPr>
              <p:spPr>
                <a:xfrm flipV="1">
                  <a:off x="2161187" y="4729658"/>
                  <a:ext cx="222609" cy="1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52" name="直接箭头连接符 51"/>
                <p:cNvCxnSpPr/>
                <p:nvPr/>
              </p:nvCxnSpPr>
              <p:spPr>
                <a:xfrm flipV="1">
                  <a:off x="1516348" y="4740272"/>
                  <a:ext cx="243195" cy="2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53" name="弧形 52"/>
                <p:cNvSpPr/>
                <p:nvPr/>
              </p:nvSpPr>
              <p:spPr>
                <a:xfrm rot="16200000">
                  <a:off x="1770947" y="4226013"/>
                  <a:ext cx="328049" cy="258028"/>
                </a:xfrm>
                <a:prstGeom prst="arc">
                  <a:avLst>
                    <a:gd name="adj1" fmla="val 6131555"/>
                    <a:gd name="adj2" fmla="val 6048395"/>
                  </a:avLst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headEnd type="triangle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" name="弧形 53"/>
                <p:cNvSpPr/>
                <p:nvPr/>
              </p:nvSpPr>
              <p:spPr>
                <a:xfrm rot="16200000">
                  <a:off x="2425401" y="4222272"/>
                  <a:ext cx="328049" cy="258028"/>
                </a:xfrm>
                <a:prstGeom prst="arc">
                  <a:avLst>
                    <a:gd name="adj1" fmla="val 6131555"/>
                    <a:gd name="adj2" fmla="val 6048395"/>
                  </a:avLst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headEnd type="triangle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44" name="弧形 43"/>
            <p:cNvSpPr/>
            <p:nvPr/>
          </p:nvSpPr>
          <p:spPr>
            <a:xfrm rot="8053371">
              <a:off x="4588939" y="591978"/>
              <a:ext cx="1389367" cy="1525982"/>
            </a:xfrm>
            <a:prstGeom prst="arc">
              <a:avLst>
                <a:gd name="adj1" fmla="val 16059653"/>
                <a:gd name="adj2" fmla="val 0"/>
              </a:avLst>
            </a:prstGeom>
            <a:ln w="9525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弧形 44"/>
            <p:cNvSpPr/>
            <p:nvPr/>
          </p:nvSpPr>
          <p:spPr>
            <a:xfrm rot="8053371">
              <a:off x="5219370" y="591978"/>
              <a:ext cx="1389367" cy="1525982"/>
            </a:xfrm>
            <a:prstGeom prst="arc">
              <a:avLst>
                <a:gd name="adj1" fmla="val 16059653"/>
                <a:gd name="adj2" fmla="val 0"/>
              </a:avLst>
            </a:prstGeom>
            <a:ln w="9525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弧形 45"/>
            <p:cNvSpPr/>
            <p:nvPr/>
          </p:nvSpPr>
          <p:spPr>
            <a:xfrm rot="8053371">
              <a:off x="5844467" y="606528"/>
              <a:ext cx="1389367" cy="1525982"/>
            </a:xfrm>
            <a:prstGeom prst="arc">
              <a:avLst>
                <a:gd name="adj1" fmla="val 16059653"/>
                <a:gd name="adj2" fmla="val 0"/>
              </a:avLst>
            </a:prstGeom>
            <a:ln w="9525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8757246" y="3519212"/>
                <a:ext cx="2669897" cy="1149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44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246" y="3519212"/>
                <a:ext cx="2669897" cy="11496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灯片编号占位符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9817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HMMs for ASR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generally model words or phones with a left-to-right topology with self loops.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>
            <a:off x="4026756" y="1415107"/>
            <a:ext cx="2761971" cy="1231100"/>
            <a:chOff x="1749928" y="4187258"/>
            <a:chExt cx="1699581" cy="747352"/>
          </a:xfrm>
        </p:grpSpPr>
        <p:sp>
          <p:nvSpPr>
            <p:cNvPr id="8" name="椭圆 7"/>
            <p:cNvSpPr/>
            <p:nvPr/>
          </p:nvSpPr>
          <p:spPr>
            <a:xfrm>
              <a:off x="1749928" y="4524707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383796" y="4524706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038250" y="4524704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1" name="直接箭头连接符 10"/>
            <p:cNvCxnSpPr>
              <a:stCxn id="8" idx="6"/>
              <a:endCxn id="9" idx="2"/>
            </p:cNvCxnSpPr>
            <p:nvPr/>
          </p:nvCxnSpPr>
          <p:spPr>
            <a:xfrm flipV="1">
              <a:off x="2161187" y="4729658"/>
              <a:ext cx="222609" cy="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" name="直接箭头连接符 11"/>
            <p:cNvCxnSpPr>
              <a:stCxn id="9" idx="6"/>
              <a:endCxn id="10" idx="2"/>
            </p:cNvCxnSpPr>
            <p:nvPr/>
          </p:nvCxnSpPr>
          <p:spPr>
            <a:xfrm flipV="1">
              <a:off x="2795055" y="4729656"/>
              <a:ext cx="243195" cy="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3" name="弧形 12"/>
            <p:cNvSpPr/>
            <p:nvPr/>
          </p:nvSpPr>
          <p:spPr>
            <a:xfrm rot="16200000">
              <a:off x="1770947" y="4226013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弧形 13"/>
            <p:cNvSpPr/>
            <p:nvPr/>
          </p:nvSpPr>
          <p:spPr>
            <a:xfrm rot="16200000">
              <a:off x="2425401" y="4222272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弧形 14"/>
            <p:cNvSpPr/>
            <p:nvPr/>
          </p:nvSpPr>
          <p:spPr>
            <a:xfrm rot="16200000">
              <a:off x="3080991" y="4222269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227587" y="2143781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229589" y="2140117"/>
            <a:ext cx="44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ai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343782" y="2153972"/>
            <a:ext cx="44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0404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HMMs for ASR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Traditional HMMs for ASR tend to model each phone with three distinct states (this also enforces a minimum phone duration of three frames of observations)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026756" y="1619790"/>
            <a:ext cx="2761971" cy="1231100"/>
            <a:chOff x="1749928" y="4187258"/>
            <a:chExt cx="1699581" cy="747352"/>
          </a:xfrm>
        </p:grpSpPr>
        <p:sp>
          <p:nvSpPr>
            <p:cNvPr id="8" name="椭圆 7"/>
            <p:cNvSpPr/>
            <p:nvPr/>
          </p:nvSpPr>
          <p:spPr>
            <a:xfrm>
              <a:off x="1749928" y="4524707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383796" y="4524706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038250" y="4524704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1" name="直接箭头连接符 10"/>
            <p:cNvCxnSpPr>
              <a:stCxn id="8" idx="6"/>
              <a:endCxn id="9" idx="2"/>
            </p:cNvCxnSpPr>
            <p:nvPr/>
          </p:nvCxnSpPr>
          <p:spPr>
            <a:xfrm flipV="1">
              <a:off x="2161187" y="4729658"/>
              <a:ext cx="222609" cy="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" name="直接箭头连接符 11"/>
            <p:cNvCxnSpPr>
              <a:stCxn id="9" idx="6"/>
              <a:endCxn id="10" idx="2"/>
            </p:cNvCxnSpPr>
            <p:nvPr/>
          </p:nvCxnSpPr>
          <p:spPr>
            <a:xfrm flipV="1">
              <a:off x="2795055" y="4729656"/>
              <a:ext cx="243195" cy="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3" name="弧形 12"/>
            <p:cNvSpPr/>
            <p:nvPr/>
          </p:nvSpPr>
          <p:spPr>
            <a:xfrm rot="16200000">
              <a:off x="1770947" y="4226013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弧形 13"/>
            <p:cNvSpPr/>
            <p:nvPr/>
          </p:nvSpPr>
          <p:spPr>
            <a:xfrm rot="16200000">
              <a:off x="2425401" y="4222272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弧形 14"/>
            <p:cNvSpPr/>
            <p:nvPr/>
          </p:nvSpPr>
          <p:spPr>
            <a:xfrm rot="16200000">
              <a:off x="3080991" y="4222269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172166" y="2348464"/>
            <a:ext cx="41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r1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231319" y="2344800"/>
            <a:ext cx="66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r2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288362" y="2358655"/>
            <a:ext cx="44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r3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3989459" y="3009449"/>
            <a:ext cx="2761971" cy="1231100"/>
            <a:chOff x="1749928" y="4187258"/>
            <a:chExt cx="1699581" cy="747352"/>
          </a:xfrm>
        </p:grpSpPr>
        <p:sp>
          <p:nvSpPr>
            <p:cNvPr id="20" name="椭圆 19"/>
            <p:cNvSpPr/>
            <p:nvPr/>
          </p:nvSpPr>
          <p:spPr>
            <a:xfrm>
              <a:off x="1749928" y="4524707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383796" y="4524706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038250" y="4524704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23" name="直接箭头连接符 22"/>
            <p:cNvCxnSpPr>
              <a:stCxn id="20" idx="6"/>
              <a:endCxn id="21" idx="2"/>
            </p:cNvCxnSpPr>
            <p:nvPr/>
          </p:nvCxnSpPr>
          <p:spPr>
            <a:xfrm flipV="1">
              <a:off x="2161187" y="4729658"/>
              <a:ext cx="222609" cy="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4" name="直接箭头连接符 23"/>
            <p:cNvCxnSpPr>
              <a:stCxn id="21" idx="6"/>
              <a:endCxn id="22" idx="2"/>
            </p:cNvCxnSpPr>
            <p:nvPr/>
          </p:nvCxnSpPr>
          <p:spPr>
            <a:xfrm flipV="1">
              <a:off x="2795055" y="4729656"/>
              <a:ext cx="243195" cy="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5" name="弧形 24"/>
            <p:cNvSpPr/>
            <p:nvPr/>
          </p:nvSpPr>
          <p:spPr>
            <a:xfrm rot="16200000">
              <a:off x="1770947" y="4226013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弧形 25"/>
            <p:cNvSpPr/>
            <p:nvPr/>
          </p:nvSpPr>
          <p:spPr>
            <a:xfrm rot="16200000">
              <a:off x="2425401" y="4222272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弧形 26"/>
            <p:cNvSpPr/>
            <p:nvPr/>
          </p:nvSpPr>
          <p:spPr>
            <a:xfrm rot="16200000">
              <a:off x="3080991" y="4222269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4087244" y="3738123"/>
            <a:ext cx="48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ai1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146397" y="3734459"/>
            <a:ext cx="66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ai2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203440" y="3748314"/>
            <a:ext cx="52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ai3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4026756" y="4450560"/>
            <a:ext cx="2761971" cy="1231100"/>
            <a:chOff x="1749928" y="4187258"/>
            <a:chExt cx="1699581" cy="747352"/>
          </a:xfrm>
        </p:grpSpPr>
        <p:sp>
          <p:nvSpPr>
            <p:cNvPr id="32" name="椭圆 31"/>
            <p:cNvSpPr/>
            <p:nvPr/>
          </p:nvSpPr>
          <p:spPr>
            <a:xfrm>
              <a:off x="1749928" y="4524707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2383796" y="4524706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038250" y="4524704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35" name="直接箭头连接符 34"/>
            <p:cNvCxnSpPr>
              <a:stCxn id="32" idx="6"/>
              <a:endCxn id="33" idx="2"/>
            </p:cNvCxnSpPr>
            <p:nvPr/>
          </p:nvCxnSpPr>
          <p:spPr>
            <a:xfrm flipV="1">
              <a:off x="2161187" y="4729658"/>
              <a:ext cx="222609" cy="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6" name="直接箭头连接符 35"/>
            <p:cNvCxnSpPr>
              <a:stCxn id="33" idx="6"/>
              <a:endCxn id="34" idx="2"/>
            </p:cNvCxnSpPr>
            <p:nvPr/>
          </p:nvCxnSpPr>
          <p:spPr>
            <a:xfrm flipV="1">
              <a:off x="2795055" y="4729656"/>
              <a:ext cx="243195" cy="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7" name="弧形 36"/>
            <p:cNvSpPr/>
            <p:nvPr/>
          </p:nvSpPr>
          <p:spPr>
            <a:xfrm rot="16200000">
              <a:off x="1770947" y="4226013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弧形 37"/>
            <p:cNvSpPr/>
            <p:nvPr/>
          </p:nvSpPr>
          <p:spPr>
            <a:xfrm rot="16200000">
              <a:off x="2425401" y="4222272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弧形 38"/>
            <p:cNvSpPr/>
            <p:nvPr/>
          </p:nvSpPr>
          <p:spPr>
            <a:xfrm rot="16200000">
              <a:off x="3080991" y="4222269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4172166" y="5179234"/>
            <a:ext cx="41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231319" y="5175570"/>
            <a:ext cx="66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t2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288362" y="5189425"/>
            <a:ext cx="44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t3</a:t>
            </a:r>
            <a:endParaRPr lang="zh-CN" altLang="en-US" dirty="0"/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747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Fundamental Equation of Statistical Speech Recognition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83772" y="856989"/>
                <a:ext cx="10694125" cy="5444238"/>
              </a:xfrm>
            </p:spPr>
            <p:txBody>
              <a:bodyPr/>
              <a:lstStyle/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is the sequence of acoustic feature vectors (observations)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> denotes a word sequence, the most likely word sequence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/>
                  <a:t> is given by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Applying Bayes' Theorem: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NB: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/>
                  <a:t> is used hereafter to denote the output feature vectors from the signal analysis module rather than DFT spectrum.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72" y="856989"/>
                <a:ext cx="10694125" cy="5444238"/>
              </a:xfrm>
              <a:blipFill>
                <a:blip r:embed="rId2"/>
                <a:stretch>
                  <a:fillRect l="-912" t="-1568" r="-1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571208" y="1836821"/>
                <a:ext cx="3119251" cy="482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208" y="1836821"/>
                <a:ext cx="3119251" cy="482889"/>
              </a:xfrm>
              <a:prstGeom prst="rect">
                <a:avLst/>
              </a:prstGeom>
              <a:blipFill>
                <a:blip r:embed="rId3"/>
                <a:stretch>
                  <a:fillRect l="-977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414684" y="2688082"/>
                <a:ext cx="5787610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│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684" y="2688082"/>
                <a:ext cx="5787610" cy="7689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116481" y="3783882"/>
                <a:ext cx="3877792" cy="482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481" y="3783882"/>
                <a:ext cx="3877792" cy="482889"/>
              </a:xfrm>
              <a:prstGeom prst="rect">
                <a:avLst/>
              </a:prstGeom>
              <a:blipFill>
                <a:blip r:embed="rId6"/>
                <a:stretch>
                  <a:fillRect l="-1258" r="-2516" b="-13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/>
          <p:cNvCxnSpPr/>
          <p:nvPr/>
        </p:nvCxnSpPr>
        <p:spPr>
          <a:xfrm>
            <a:off x="5041522" y="4183641"/>
            <a:ext cx="10422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197002" y="4183641"/>
            <a:ext cx="7279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线形标注 2(无边框) 16"/>
          <p:cNvSpPr/>
          <p:nvPr/>
        </p:nvSpPr>
        <p:spPr>
          <a:xfrm>
            <a:off x="5041522" y="3674879"/>
            <a:ext cx="1519478" cy="498333"/>
          </a:xfrm>
          <a:prstGeom prst="callout2">
            <a:avLst>
              <a:gd name="adj1" fmla="val 127177"/>
              <a:gd name="adj2" fmla="val 40904"/>
              <a:gd name="adj3" fmla="val 236067"/>
              <a:gd name="adj4" fmla="val 6735"/>
              <a:gd name="adj5" fmla="val 235754"/>
              <a:gd name="adj6" fmla="val -99552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455834" y="4435088"/>
            <a:ext cx="191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Acoustic model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线形标注 2(无边框) 19"/>
          <p:cNvSpPr/>
          <p:nvPr/>
        </p:nvSpPr>
        <p:spPr>
          <a:xfrm>
            <a:off x="6017898" y="3664456"/>
            <a:ext cx="1519478" cy="498333"/>
          </a:xfrm>
          <a:prstGeom prst="callout2">
            <a:avLst>
              <a:gd name="adj1" fmla="val 127177"/>
              <a:gd name="adj2" fmla="val 40904"/>
              <a:gd name="adj3" fmla="val 225873"/>
              <a:gd name="adj4" fmla="val 62735"/>
              <a:gd name="adj5" fmla="val 225560"/>
              <a:gd name="adj6" fmla="val 181281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931550" y="4408137"/>
            <a:ext cx="191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Language model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2" name="文字方塊 12"/>
          <p:cNvSpPr txBox="1"/>
          <p:nvPr/>
        </p:nvSpPr>
        <p:spPr>
          <a:xfrm>
            <a:off x="7627345" y="5994539"/>
            <a:ext cx="205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今天天气很好</a:t>
            </a:r>
            <a:endParaRPr lang="zh-TW" altLang="en-US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字方塊 27"/>
          <p:cNvSpPr txBox="1"/>
          <p:nvPr/>
        </p:nvSpPr>
        <p:spPr>
          <a:xfrm>
            <a:off x="5104876" y="5871675"/>
            <a:ext cx="1762375" cy="830997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Speech Recognition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pic>
        <p:nvPicPr>
          <p:cNvPr id="54" name="圖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1564" y="5926869"/>
            <a:ext cx="1295400" cy="598829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31"/>
              <p:cNvSpPr txBox="1"/>
              <p:nvPr/>
            </p:nvSpPr>
            <p:spPr>
              <a:xfrm>
                <a:off x="8110225" y="6416710"/>
                <a:ext cx="812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5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225" y="6416710"/>
                <a:ext cx="81280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32"/>
              <p:cNvSpPr txBox="1"/>
              <p:nvPr/>
            </p:nvSpPr>
            <p:spPr>
              <a:xfrm>
                <a:off x="3472003" y="6494729"/>
                <a:ext cx="3545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0" lang="zh-TW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6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03" y="6494729"/>
                <a:ext cx="354522" cy="461665"/>
              </a:xfrm>
              <a:prstGeom prst="rect">
                <a:avLst/>
              </a:prstGeom>
              <a:blipFill>
                <a:blip r:embed="rId9"/>
                <a:stretch>
                  <a:fillRect l="-5172" r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單箭頭接點 8"/>
          <p:cNvCxnSpPr/>
          <p:nvPr/>
        </p:nvCxnSpPr>
        <p:spPr>
          <a:xfrm>
            <a:off x="4402529" y="6287173"/>
            <a:ext cx="632792" cy="0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直線單箭頭接點 36"/>
          <p:cNvCxnSpPr/>
          <p:nvPr/>
        </p:nvCxnSpPr>
        <p:spPr>
          <a:xfrm>
            <a:off x="6994553" y="6292206"/>
            <a:ext cx="632792" cy="0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021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0" grpId="0" animBg="1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HMMs for ASR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Traditional HMMs for ASR tend to model each phone with three distinct states (this also enforces a minimum phone duration of three frames of observations)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phone model topologies can be concatenated to form a HMM for the whole word</a:t>
            </a:r>
            <a:endParaRPr lang="zh-CN" altLang="en-US" dirty="0"/>
          </a:p>
        </p:txBody>
      </p:sp>
      <p:grpSp>
        <p:nvGrpSpPr>
          <p:cNvPr id="45" name="组合 44"/>
          <p:cNvGrpSpPr/>
          <p:nvPr/>
        </p:nvGrpSpPr>
        <p:grpSpPr>
          <a:xfrm>
            <a:off x="1370143" y="1619790"/>
            <a:ext cx="9018797" cy="1231100"/>
            <a:chOff x="1370143" y="1619790"/>
            <a:chExt cx="9018797" cy="1231100"/>
          </a:xfrm>
        </p:grpSpPr>
        <p:grpSp>
          <p:nvGrpSpPr>
            <p:cNvPr id="7" name="组合 6"/>
            <p:cNvGrpSpPr/>
            <p:nvPr/>
          </p:nvGrpSpPr>
          <p:grpSpPr>
            <a:xfrm>
              <a:off x="1370143" y="1619790"/>
              <a:ext cx="2761971" cy="1231100"/>
              <a:chOff x="1749928" y="4187258"/>
              <a:chExt cx="1699581" cy="74735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749928" y="4524707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383796" y="4524706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038250" y="4524704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1" name="直接箭头连接符 10"/>
              <p:cNvCxnSpPr>
                <a:stCxn id="8" idx="6"/>
                <a:endCxn id="9" idx="2"/>
              </p:cNvCxnSpPr>
              <p:nvPr/>
            </p:nvCxnSpPr>
            <p:spPr>
              <a:xfrm flipV="1">
                <a:off x="2161187" y="4729658"/>
                <a:ext cx="222609" cy="1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2" name="直接箭头连接符 11"/>
              <p:cNvCxnSpPr>
                <a:stCxn id="9" idx="6"/>
                <a:endCxn id="10" idx="2"/>
              </p:cNvCxnSpPr>
              <p:nvPr/>
            </p:nvCxnSpPr>
            <p:spPr>
              <a:xfrm flipV="1">
                <a:off x="2795055" y="4729656"/>
                <a:ext cx="243195" cy="2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3" name="弧形 12"/>
              <p:cNvSpPr/>
              <p:nvPr/>
            </p:nvSpPr>
            <p:spPr>
              <a:xfrm rot="16200000">
                <a:off x="1770947" y="4226013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弧形 13"/>
              <p:cNvSpPr/>
              <p:nvPr/>
            </p:nvSpPr>
            <p:spPr>
              <a:xfrm rot="16200000">
                <a:off x="2425401" y="4222272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弧形 14"/>
              <p:cNvSpPr/>
              <p:nvPr/>
            </p:nvSpPr>
            <p:spPr>
              <a:xfrm rot="16200000">
                <a:off x="3080991" y="4222269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515553" y="2348464"/>
              <a:ext cx="416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r1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574706" y="2344800"/>
              <a:ext cx="667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r2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631749" y="2358655"/>
              <a:ext cx="444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r3</a:t>
              </a:r>
              <a:endParaRPr lang="zh-CN" altLang="en-US" dirty="0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504906" y="1619790"/>
              <a:ext cx="2761971" cy="1231100"/>
              <a:chOff x="1749928" y="4187258"/>
              <a:chExt cx="1699581" cy="747352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1749928" y="4524707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383796" y="4524706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038250" y="4524704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23" name="直接箭头连接符 22"/>
              <p:cNvCxnSpPr>
                <a:stCxn id="20" idx="6"/>
                <a:endCxn id="21" idx="2"/>
              </p:cNvCxnSpPr>
              <p:nvPr/>
            </p:nvCxnSpPr>
            <p:spPr>
              <a:xfrm flipV="1">
                <a:off x="2161187" y="4729658"/>
                <a:ext cx="222609" cy="1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4" name="直接箭头连接符 23"/>
              <p:cNvCxnSpPr>
                <a:stCxn id="21" idx="6"/>
                <a:endCxn id="22" idx="2"/>
              </p:cNvCxnSpPr>
              <p:nvPr/>
            </p:nvCxnSpPr>
            <p:spPr>
              <a:xfrm flipV="1">
                <a:off x="2795055" y="4729656"/>
                <a:ext cx="243195" cy="2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5" name="弧形 24"/>
              <p:cNvSpPr/>
              <p:nvPr/>
            </p:nvSpPr>
            <p:spPr>
              <a:xfrm rot="16200000">
                <a:off x="1770947" y="4226013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弧形 25"/>
              <p:cNvSpPr/>
              <p:nvPr/>
            </p:nvSpPr>
            <p:spPr>
              <a:xfrm rot="16200000">
                <a:off x="2425401" y="4222272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弧形 26"/>
              <p:cNvSpPr/>
              <p:nvPr/>
            </p:nvSpPr>
            <p:spPr>
              <a:xfrm rot="16200000">
                <a:off x="3080991" y="4222269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4602691" y="2348464"/>
              <a:ext cx="48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ai1</a:t>
              </a:r>
              <a:endParaRPr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661844" y="2344800"/>
              <a:ext cx="667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ai2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718887" y="2358655"/>
              <a:ext cx="52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ai3</a:t>
              </a:r>
              <a:endParaRPr lang="zh-CN" altLang="en-US" dirty="0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7626969" y="1619790"/>
              <a:ext cx="2761971" cy="1231100"/>
              <a:chOff x="1749928" y="4187258"/>
              <a:chExt cx="1699581" cy="747352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1749928" y="4524707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2383796" y="4524706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038250" y="4524704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35" name="直接箭头连接符 34"/>
              <p:cNvCxnSpPr>
                <a:stCxn id="32" idx="6"/>
                <a:endCxn id="33" idx="2"/>
              </p:cNvCxnSpPr>
              <p:nvPr/>
            </p:nvCxnSpPr>
            <p:spPr>
              <a:xfrm flipV="1">
                <a:off x="2161187" y="4729658"/>
                <a:ext cx="222609" cy="1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6" name="直接箭头连接符 35"/>
              <p:cNvCxnSpPr>
                <a:stCxn id="33" idx="6"/>
                <a:endCxn id="34" idx="2"/>
              </p:cNvCxnSpPr>
              <p:nvPr/>
            </p:nvCxnSpPr>
            <p:spPr>
              <a:xfrm flipV="1">
                <a:off x="2795055" y="4729656"/>
                <a:ext cx="243195" cy="2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37" name="弧形 36"/>
              <p:cNvSpPr/>
              <p:nvPr/>
            </p:nvSpPr>
            <p:spPr>
              <a:xfrm rot="16200000">
                <a:off x="1770947" y="4226013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弧形 37"/>
              <p:cNvSpPr/>
              <p:nvPr/>
            </p:nvSpPr>
            <p:spPr>
              <a:xfrm rot="16200000">
                <a:off x="2425401" y="4222272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弧形 38"/>
              <p:cNvSpPr/>
              <p:nvPr/>
            </p:nvSpPr>
            <p:spPr>
              <a:xfrm rot="16200000">
                <a:off x="3080991" y="4222269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7772379" y="2348464"/>
              <a:ext cx="416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t1</a:t>
              </a:r>
              <a:endParaRPr lang="zh-CN" altLang="en-US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831532" y="2344800"/>
              <a:ext cx="667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t2</a:t>
              </a:r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888575" y="2358655"/>
              <a:ext cx="444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t3</a:t>
              </a:r>
              <a:endParaRPr lang="zh-CN" altLang="en-US" dirty="0"/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V="1">
              <a:off x="7270618" y="2509302"/>
              <a:ext cx="361760" cy="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>
            <a:xfrm flipV="1">
              <a:off x="4128050" y="2509302"/>
              <a:ext cx="361760" cy="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3899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HMMs for ASR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Traditional HMMs for ASR tend to model each phone with three distinct states (this also enforces a minimum phone duration of three frames of observations)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This model naturally generates an alignment between states and observations (and hence words/phones).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1370143" y="1619790"/>
            <a:ext cx="9018797" cy="1231100"/>
            <a:chOff x="1370143" y="1619790"/>
            <a:chExt cx="9018797" cy="1231100"/>
          </a:xfrm>
        </p:grpSpPr>
        <p:grpSp>
          <p:nvGrpSpPr>
            <p:cNvPr id="7" name="组合 6"/>
            <p:cNvGrpSpPr/>
            <p:nvPr/>
          </p:nvGrpSpPr>
          <p:grpSpPr>
            <a:xfrm>
              <a:off x="1370143" y="1619790"/>
              <a:ext cx="2761971" cy="1231100"/>
              <a:chOff x="1749928" y="4187258"/>
              <a:chExt cx="1699581" cy="74735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749928" y="4524707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383796" y="4524706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038250" y="4524704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1" name="直接箭头连接符 10"/>
              <p:cNvCxnSpPr>
                <a:stCxn id="8" idx="6"/>
                <a:endCxn id="9" idx="2"/>
              </p:cNvCxnSpPr>
              <p:nvPr/>
            </p:nvCxnSpPr>
            <p:spPr>
              <a:xfrm flipV="1">
                <a:off x="2161187" y="4729658"/>
                <a:ext cx="222609" cy="1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2" name="直接箭头连接符 11"/>
              <p:cNvCxnSpPr>
                <a:stCxn id="9" idx="6"/>
                <a:endCxn id="10" idx="2"/>
              </p:cNvCxnSpPr>
              <p:nvPr/>
            </p:nvCxnSpPr>
            <p:spPr>
              <a:xfrm flipV="1">
                <a:off x="2795055" y="4729656"/>
                <a:ext cx="243195" cy="2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3" name="弧形 12"/>
              <p:cNvSpPr/>
              <p:nvPr/>
            </p:nvSpPr>
            <p:spPr>
              <a:xfrm rot="16200000">
                <a:off x="1770947" y="4226013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弧形 13"/>
              <p:cNvSpPr/>
              <p:nvPr/>
            </p:nvSpPr>
            <p:spPr>
              <a:xfrm rot="16200000">
                <a:off x="2425401" y="4222272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弧形 14"/>
              <p:cNvSpPr/>
              <p:nvPr/>
            </p:nvSpPr>
            <p:spPr>
              <a:xfrm rot="16200000">
                <a:off x="3080991" y="4222269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515553" y="2348464"/>
              <a:ext cx="416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r1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574706" y="2344800"/>
              <a:ext cx="667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r2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631749" y="2358655"/>
              <a:ext cx="444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r3</a:t>
              </a:r>
              <a:endParaRPr lang="zh-CN" altLang="en-US" dirty="0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504906" y="1619790"/>
              <a:ext cx="2761971" cy="1231100"/>
              <a:chOff x="1749928" y="4187258"/>
              <a:chExt cx="1699581" cy="747352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1749928" y="4524707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383796" y="4524706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038250" y="4524704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23" name="直接箭头连接符 22"/>
              <p:cNvCxnSpPr>
                <a:stCxn id="20" idx="6"/>
                <a:endCxn id="21" idx="2"/>
              </p:cNvCxnSpPr>
              <p:nvPr/>
            </p:nvCxnSpPr>
            <p:spPr>
              <a:xfrm flipV="1">
                <a:off x="2161187" y="4729658"/>
                <a:ext cx="222609" cy="1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4" name="直接箭头连接符 23"/>
              <p:cNvCxnSpPr>
                <a:stCxn id="21" idx="6"/>
                <a:endCxn id="22" idx="2"/>
              </p:cNvCxnSpPr>
              <p:nvPr/>
            </p:nvCxnSpPr>
            <p:spPr>
              <a:xfrm flipV="1">
                <a:off x="2795055" y="4729656"/>
                <a:ext cx="243195" cy="2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5" name="弧形 24"/>
              <p:cNvSpPr/>
              <p:nvPr/>
            </p:nvSpPr>
            <p:spPr>
              <a:xfrm rot="16200000">
                <a:off x="1770947" y="4226013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弧形 25"/>
              <p:cNvSpPr/>
              <p:nvPr/>
            </p:nvSpPr>
            <p:spPr>
              <a:xfrm rot="16200000">
                <a:off x="2425401" y="4222272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弧形 26"/>
              <p:cNvSpPr/>
              <p:nvPr/>
            </p:nvSpPr>
            <p:spPr>
              <a:xfrm rot="16200000">
                <a:off x="3080991" y="4222269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4602691" y="2348464"/>
              <a:ext cx="48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ai1</a:t>
              </a:r>
              <a:endParaRPr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661844" y="2344800"/>
              <a:ext cx="667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ai2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718887" y="2358655"/>
              <a:ext cx="52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ai3</a:t>
              </a:r>
              <a:endParaRPr lang="zh-CN" altLang="en-US" dirty="0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7626969" y="1619790"/>
              <a:ext cx="2761971" cy="1231100"/>
              <a:chOff x="1749928" y="4187258"/>
              <a:chExt cx="1699581" cy="747352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1749928" y="4524707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2383796" y="4524706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038250" y="4524704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35" name="直接箭头连接符 34"/>
              <p:cNvCxnSpPr>
                <a:stCxn id="32" idx="6"/>
                <a:endCxn id="33" idx="2"/>
              </p:cNvCxnSpPr>
              <p:nvPr/>
            </p:nvCxnSpPr>
            <p:spPr>
              <a:xfrm flipV="1">
                <a:off x="2161187" y="4729658"/>
                <a:ext cx="222609" cy="1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6" name="直接箭头连接符 35"/>
              <p:cNvCxnSpPr>
                <a:stCxn id="33" idx="6"/>
                <a:endCxn id="34" idx="2"/>
              </p:cNvCxnSpPr>
              <p:nvPr/>
            </p:nvCxnSpPr>
            <p:spPr>
              <a:xfrm flipV="1">
                <a:off x="2795055" y="4729656"/>
                <a:ext cx="243195" cy="2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37" name="弧形 36"/>
              <p:cNvSpPr/>
              <p:nvPr/>
            </p:nvSpPr>
            <p:spPr>
              <a:xfrm rot="16200000">
                <a:off x="1770947" y="4226013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弧形 37"/>
              <p:cNvSpPr/>
              <p:nvPr/>
            </p:nvSpPr>
            <p:spPr>
              <a:xfrm rot="16200000">
                <a:off x="2425401" y="4222272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弧形 38"/>
              <p:cNvSpPr/>
              <p:nvPr/>
            </p:nvSpPr>
            <p:spPr>
              <a:xfrm rot="16200000">
                <a:off x="3080991" y="4222269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7772379" y="2348464"/>
              <a:ext cx="416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t1</a:t>
              </a:r>
              <a:endParaRPr lang="zh-CN" altLang="en-US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831532" y="2344800"/>
              <a:ext cx="667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t2</a:t>
              </a:r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888575" y="2358655"/>
              <a:ext cx="444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t3</a:t>
              </a:r>
              <a:endParaRPr lang="zh-CN" altLang="en-US" dirty="0"/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V="1">
              <a:off x="7270618" y="2509302"/>
              <a:ext cx="361760" cy="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>
            <a:xfrm flipV="1">
              <a:off x="4128050" y="2509302"/>
              <a:ext cx="361760" cy="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46" name="矩形 45"/>
          <p:cNvSpPr/>
          <p:nvPr/>
        </p:nvSpPr>
        <p:spPr>
          <a:xfrm flipH="1">
            <a:off x="1581985" y="3248065"/>
            <a:ext cx="116557" cy="461587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 flipH="1">
            <a:off x="1858136" y="3248065"/>
            <a:ext cx="116557" cy="461587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 flipH="1">
            <a:off x="2126652" y="3248065"/>
            <a:ext cx="116557" cy="461587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 flipH="1">
            <a:off x="2402293" y="3248065"/>
            <a:ext cx="116557" cy="461587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 flipH="1">
            <a:off x="2679767" y="3248065"/>
            <a:ext cx="116557" cy="46158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 flipH="1">
            <a:off x="2947378" y="3248065"/>
            <a:ext cx="116557" cy="461587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 flipH="1">
            <a:off x="3208810" y="3248065"/>
            <a:ext cx="116557" cy="461587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 flipH="1">
            <a:off x="3467462" y="3248064"/>
            <a:ext cx="116557" cy="461587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54" name="直接连接符 53"/>
          <p:cNvCxnSpPr>
            <a:stCxn id="8" idx="4"/>
            <a:endCxn id="46" idx="0"/>
          </p:cNvCxnSpPr>
          <p:nvPr/>
        </p:nvCxnSpPr>
        <p:spPr>
          <a:xfrm flipH="1">
            <a:off x="1640263" y="2850890"/>
            <a:ext cx="64047" cy="39717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5" name="直接连接符 54"/>
          <p:cNvCxnSpPr>
            <a:stCxn id="8" idx="4"/>
            <a:endCxn id="47" idx="0"/>
          </p:cNvCxnSpPr>
          <p:nvPr/>
        </p:nvCxnSpPr>
        <p:spPr>
          <a:xfrm>
            <a:off x="1704310" y="2850890"/>
            <a:ext cx="212104" cy="39717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6" name="直接连接符 55"/>
          <p:cNvCxnSpPr>
            <a:endCxn id="48" idx="0"/>
          </p:cNvCxnSpPr>
          <p:nvPr/>
        </p:nvCxnSpPr>
        <p:spPr>
          <a:xfrm flipH="1">
            <a:off x="2184930" y="2806700"/>
            <a:ext cx="405870" cy="44136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7" name="直接连接符 56"/>
          <p:cNvCxnSpPr>
            <a:endCxn id="49" idx="0"/>
          </p:cNvCxnSpPr>
          <p:nvPr/>
        </p:nvCxnSpPr>
        <p:spPr>
          <a:xfrm flipH="1">
            <a:off x="2460571" y="2832100"/>
            <a:ext cx="219129" cy="41596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8" name="直接连接符 57"/>
          <p:cNvCxnSpPr>
            <a:stCxn id="9" idx="4"/>
            <a:endCxn id="50" idx="0"/>
          </p:cNvCxnSpPr>
          <p:nvPr/>
        </p:nvCxnSpPr>
        <p:spPr>
          <a:xfrm>
            <a:off x="2734402" y="2850888"/>
            <a:ext cx="3643" cy="397177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9" name="直接连接符 58"/>
          <p:cNvCxnSpPr>
            <a:endCxn id="51" idx="0"/>
          </p:cNvCxnSpPr>
          <p:nvPr/>
        </p:nvCxnSpPr>
        <p:spPr>
          <a:xfrm>
            <a:off x="2870200" y="2844800"/>
            <a:ext cx="135456" cy="40326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60" name="直接连接符 59"/>
          <p:cNvCxnSpPr>
            <a:endCxn id="52" idx="0"/>
          </p:cNvCxnSpPr>
          <p:nvPr/>
        </p:nvCxnSpPr>
        <p:spPr>
          <a:xfrm>
            <a:off x="2921000" y="2832100"/>
            <a:ext cx="346088" cy="41596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07" name="文本框 106"/>
          <p:cNvSpPr txBox="1"/>
          <p:nvPr/>
        </p:nvSpPr>
        <p:spPr>
          <a:xfrm>
            <a:off x="3771488" y="3248064"/>
            <a:ext cx="231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…..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/>
              <p:cNvSpPr txBox="1"/>
              <p:nvPr/>
            </p:nvSpPr>
            <p:spPr>
              <a:xfrm>
                <a:off x="1526153" y="3714327"/>
                <a:ext cx="305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8" name="文本框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153" y="3714327"/>
                <a:ext cx="305147" cy="307777"/>
              </a:xfrm>
              <a:prstGeom prst="rect">
                <a:avLst/>
              </a:prstGeom>
              <a:blipFill>
                <a:blip r:embed="rId2"/>
                <a:stretch>
                  <a:fillRect l="-10000" r="-8000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/>
              <p:cNvSpPr txBox="1"/>
              <p:nvPr/>
            </p:nvSpPr>
            <p:spPr>
              <a:xfrm>
                <a:off x="1786609" y="3709651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9" name="文本框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609" y="3709651"/>
                <a:ext cx="311111" cy="307777"/>
              </a:xfrm>
              <a:prstGeom prst="rect">
                <a:avLst/>
              </a:prstGeom>
              <a:blipFill>
                <a:blip r:embed="rId3"/>
                <a:stretch>
                  <a:fillRect l="-9804" r="-9804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/>
              <p:cNvSpPr txBox="1"/>
              <p:nvPr/>
            </p:nvSpPr>
            <p:spPr>
              <a:xfrm>
                <a:off x="2066782" y="3717066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0" name="文本框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782" y="3717066"/>
                <a:ext cx="311111" cy="307777"/>
              </a:xfrm>
              <a:prstGeom prst="rect">
                <a:avLst/>
              </a:prstGeom>
              <a:blipFill>
                <a:blip r:embed="rId4"/>
                <a:stretch>
                  <a:fillRect l="-9804" r="-9804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文本框 110"/>
          <p:cNvSpPr txBox="1"/>
          <p:nvPr/>
        </p:nvSpPr>
        <p:spPr>
          <a:xfrm>
            <a:off x="2322563" y="3583605"/>
            <a:ext cx="231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…..</a:t>
            </a:r>
            <a:endParaRPr lang="zh-CN" altLang="en-US" sz="2800" dirty="0"/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99833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Introduction to HMMs: Hidden Markov models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HMM for ASR</a:t>
            </a:r>
          </a:p>
          <a:p>
            <a:pPr lvl="1"/>
            <a:r>
              <a:rPr lang="en-US" altLang="zh-CN" dirty="0"/>
              <a:t>Likelihood computation (forward algorithm)</a:t>
            </a:r>
          </a:p>
          <a:p>
            <a:pPr lvl="1"/>
            <a:r>
              <a:rPr lang="en-US" altLang="zh-CN" dirty="0"/>
              <a:t>Finding the most probable state sequence (Viterbi algorithm) </a:t>
            </a:r>
          </a:p>
          <a:p>
            <a:pPr lvl="1"/>
            <a:r>
              <a:rPr lang="en-US" altLang="zh-CN" dirty="0"/>
              <a:t>Estimating the parameters (forward-backward and EM algorithms)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9385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Computing likelihoods with the HMM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Suppose we have a sequence of observations of length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and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dirty="0"/>
                  <a:t> is a known state sequence,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Then we can use the HMM to compute the joint likelihood of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/>
                  <a:t> and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dirty="0"/>
                  <a:t>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denotes the initial occupancy probability of each state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7" t="-1680" r="-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574800" y="2518227"/>
                <a:ext cx="6919523" cy="1407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     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800" y="2518227"/>
                <a:ext cx="6919523" cy="1407758"/>
              </a:xfrm>
              <a:prstGeom prst="rect">
                <a:avLst/>
              </a:prstGeom>
              <a:blipFill>
                <a:blip r:embed="rId3"/>
                <a:stretch>
                  <a:fillRect l="-1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4358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 parameters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parameters of the model,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/>
                  <a:t>, are given by:</a:t>
                </a:r>
              </a:p>
              <a:p>
                <a:pPr lvl="1"/>
                <a:r>
                  <a:rPr lang="en-US" altLang="zh-CN" dirty="0"/>
                  <a:t>Transition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Observation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err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9803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three problems of HMMs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Working with HMMs requires the solution of three problems:</a:t>
                </a:r>
              </a:p>
              <a:p>
                <a:pPr lvl="1"/>
                <a:r>
                  <a:rPr lang="en-US" altLang="zh-CN" b="1" dirty="0"/>
                  <a:t>Likelihood</a:t>
                </a:r>
                <a:r>
                  <a:rPr lang="en-US" altLang="zh-CN" dirty="0"/>
                  <a:t> Determine the overall likelihood of an observation sequence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err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err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being generated by a known HMM topology,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pPr lvl="1"/>
                <a:r>
                  <a:rPr lang="en-US" altLang="zh-CN" b="1" dirty="0"/>
                  <a:t>Decoding and alignment</a:t>
                </a:r>
                <a:r>
                  <a:rPr lang="en-US" altLang="zh-CN" dirty="0"/>
                  <a:t> Given an observation sequence and an HMM, determine the most probable hidden state sequence</a:t>
                </a:r>
              </a:p>
              <a:p>
                <a:pPr lvl="1"/>
                <a:r>
                  <a:rPr lang="en-US" altLang="zh-CN" b="1" dirty="0"/>
                  <a:t>Training</a:t>
                </a:r>
                <a:r>
                  <a:rPr lang="en-US" altLang="zh-CN" dirty="0"/>
                  <a:t> Given an observation sequence and an HMM, find the state occupation probabilities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4273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Computing likelihood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91438" lvl="1" indent="-91438">
                  <a:spcBef>
                    <a:spcPts val="1200"/>
                  </a:spcBef>
                  <a:buSzPct val="100000"/>
                  <a:buFont typeface="Calibri" panose="020F0502020204030204" pitchFamily="34" charset="0"/>
                  <a:buChar char=" "/>
                </a:pPr>
                <a:r>
                  <a:rPr lang="en-US" altLang="zh-CN" sz="2400" dirty="0">
                    <a:latin typeface="+mn-lt"/>
                  </a:rPr>
                  <a:t>Working with HMMs requires the solution of three problems:</a:t>
                </a:r>
              </a:p>
              <a:p>
                <a:pPr lvl="1"/>
                <a:r>
                  <a:rPr lang="en-US" altLang="zh-CN" b="1" dirty="0"/>
                  <a:t>Likelihood</a:t>
                </a:r>
                <a:r>
                  <a:rPr lang="en-US" altLang="zh-CN" dirty="0"/>
                  <a:t> Determine the overall likelihood of an observation sequence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err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, …,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err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being generated by a known HMM topology,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pPr marL="200020" lvl="1" indent="0">
                  <a:buSzPct val="100000"/>
                  <a:buNone/>
                </a:pPr>
                <a:r>
                  <a:rPr lang="en-US" altLang="zh-CN" b="1" dirty="0"/>
                  <a:t>     → </a:t>
                </a:r>
                <a:r>
                  <a:rPr lang="en-US" altLang="zh-CN" dirty="0"/>
                  <a:t>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forward algorithm</a:t>
                </a:r>
              </a:p>
              <a:p>
                <a:r>
                  <a:rPr lang="en-US" altLang="zh-CN" dirty="0"/>
                  <a:t>NB. We do </a:t>
                </a:r>
                <a:r>
                  <a:rPr lang="en-US" altLang="zh-CN" b="1" dirty="0"/>
                  <a:t>not</a:t>
                </a:r>
                <a:r>
                  <a:rPr lang="en-US" altLang="zh-CN" dirty="0"/>
                  <a:t> know the state sequence!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967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Notes on the HMM topology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By the HMM topology,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dirty="0"/>
                  <a:t>, we can mean:</a:t>
                </a:r>
              </a:p>
              <a:p>
                <a:pPr lvl="1"/>
                <a:r>
                  <a:rPr lang="en-US" altLang="zh-CN" dirty="0"/>
                  <a:t>A restricted left-to-right topology based on a known word/sentence, leading to a “trellis-like” structure over time</a:t>
                </a:r>
              </a:p>
              <a:p>
                <a:pPr lvl="1"/>
                <a:r>
                  <a:rPr lang="en-US" altLang="zh-CN" dirty="0"/>
                  <a:t>A much less restricted topology based on a grammar or language model – or something in between</a:t>
                </a:r>
              </a:p>
              <a:p>
                <a:pPr lvl="1"/>
                <a:r>
                  <a:rPr lang="en-US" altLang="zh-CN" dirty="0"/>
                  <a:t>Some algorithms are not (generally) suitable for unrestricted topologies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 r="-22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7668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trellis for a 3-state phone HMM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97" name="组合 96"/>
          <p:cNvGrpSpPr/>
          <p:nvPr/>
        </p:nvGrpSpPr>
        <p:grpSpPr>
          <a:xfrm>
            <a:off x="1096272" y="1040234"/>
            <a:ext cx="10002633" cy="5602119"/>
            <a:chOff x="430301" y="525646"/>
            <a:chExt cx="10002633" cy="5602119"/>
          </a:xfrm>
        </p:grpSpPr>
        <p:cxnSp>
          <p:nvCxnSpPr>
            <p:cNvPr id="98" name="直接箭头连接符 97"/>
            <p:cNvCxnSpPr/>
            <p:nvPr/>
          </p:nvCxnSpPr>
          <p:spPr>
            <a:xfrm flipV="1">
              <a:off x="1620982" y="983667"/>
              <a:ext cx="0" cy="3574478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1608282" y="4559299"/>
              <a:ext cx="7120082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矩形 100"/>
            <p:cNvSpPr/>
            <p:nvPr/>
          </p:nvSpPr>
          <p:spPr>
            <a:xfrm>
              <a:off x="2645410" y="4858893"/>
              <a:ext cx="145247" cy="8871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3475480" y="4858892"/>
              <a:ext cx="145247" cy="8871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4300166" y="4858892"/>
              <a:ext cx="145247" cy="8871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/>
                <p:cNvSpPr txBox="1"/>
                <p:nvPr/>
              </p:nvSpPr>
              <p:spPr>
                <a:xfrm>
                  <a:off x="2565459" y="5809994"/>
                  <a:ext cx="3051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5459" y="5809994"/>
                  <a:ext cx="305148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0000" r="-8000" b="-137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本框 106"/>
                <p:cNvSpPr txBox="1"/>
                <p:nvPr/>
              </p:nvSpPr>
              <p:spPr>
                <a:xfrm>
                  <a:off x="3395529" y="5819988"/>
                  <a:ext cx="3111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5529" y="5819988"/>
                  <a:ext cx="311111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9804" r="-9804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本框 108"/>
                <p:cNvSpPr txBox="1"/>
                <p:nvPr/>
              </p:nvSpPr>
              <p:spPr>
                <a:xfrm>
                  <a:off x="4220215" y="5809992"/>
                  <a:ext cx="3111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0215" y="5809992"/>
                  <a:ext cx="31111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1765" r="-7843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矩形 109"/>
            <p:cNvSpPr/>
            <p:nvPr/>
          </p:nvSpPr>
          <p:spPr>
            <a:xfrm>
              <a:off x="5112345" y="4858892"/>
              <a:ext cx="145247" cy="8871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/>
                <p:cNvSpPr txBox="1"/>
                <p:nvPr/>
              </p:nvSpPr>
              <p:spPr>
                <a:xfrm>
                  <a:off x="5032394" y="5809992"/>
                  <a:ext cx="3111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2394" y="5809992"/>
                  <a:ext cx="31111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1765" r="-7843" b="-137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矩形 112"/>
            <p:cNvSpPr/>
            <p:nvPr/>
          </p:nvSpPr>
          <p:spPr>
            <a:xfrm>
              <a:off x="5891406" y="4858892"/>
              <a:ext cx="145247" cy="8871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/>
                <p:cNvSpPr txBox="1"/>
                <p:nvPr/>
              </p:nvSpPr>
              <p:spPr>
                <a:xfrm>
                  <a:off x="5811455" y="5809992"/>
                  <a:ext cx="3111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455" y="5809992"/>
                  <a:ext cx="31111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1765" r="-7843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矩形 115"/>
            <p:cNvSpPr/>
            <p:nvPr/>
          </p:nvSpPr>
          <p:spPr>
            <a:xfrm>
              <a:off x="6670467" y="4858892"/>
              <a:ext cx="145247" cy="8871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/>
                <p:cNvSpPr txBox="1"/>
                <p:nvPr/>
              </p:nvSpPr>
              <p:spPr>
                <a:xfrm>
                  <a:off x="6590516" y="5809992"/>
                  <a:ext cx="3111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0516" y="5809992"/>
                  <a:ext cx="311111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9804" r="-9804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矩形 118"/>
            <p:cNvSpPr/>
            <p:nvPr/>
          </p:nvSpPr>
          <p:spPr>
            <a:xfrm>
              <a:off x="7535083" y="4864564"/>
              <a:ext cx="145247" cy="8871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文本框 120"/>
                <p:cNvSpPr txBox="1"/>
                <p:nvPr/>
              </p:nvSpPr>
              <p:spPr>
                <a:xfrm>
                  <a:off x="7455132" y="5815664"/>
                  <a:ext cx="3111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5132" y="5815664"/>
                  <a:ext cx="311111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9804" r="-7843" b="-137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2" name="组合 121"/>
            <p:cNvGrpSpPr/>
            <p:nvPr/>
          </p:nvGrpSpPr>
          <p:grpSpPr>
            <a:xfrm>
              <a:off x="826863" y="1248181"/>
              <a:ext cx="505517" cy="3342848"/>
              <a:chOff x="826863" y="1248181"/>
              <a:chExt cx="505517" cy="3342848"/>
            </a:xfrm>
          </p:grpSpPr>
          <p:grpSp>
            <p:nvGrpSpPr>
              <p:cNvPr id="192" name="组合 191"/>
              <p:cNvGrpSpPr/>
              <p:nvPr/>
            </p:nvGrpSpPr>
            <p:grpSpPr>
              <a:xfrm>
                <a:off x="826863" y="1881459"/>
                <a:ext cx="505517" cy="2709570"/>
                <a:chOff x="826863" y="1881459"/>
                <a:chExt cx="505517" cy="2709570"/>
              </a:xfrm>
            </p:grpSpPr>
            <p:grpSp>
              <p:nvGrpSpPr>
                <p:cNvPr id="197" name="组合 196"/>
                <p:cNvGrpSpPr/>
                <p:nvPr/>
              </p:nvGrpSpPr>
              <p:grpSpPr>
                <a:xfrm rot="16200000">
                  <a:off x="41376" y="2666946"/>
                  <a:ext cx="2076492" cy="505517"/>
                  <a:chOff x="4366414" y="1190898"/>
                  <a:chExt cx="2076492" cy="505517"/>
                </a:xfrm>
              </p:grpSpPr>
              <p:grpSp>
                <p:nvGrpSpPr>
                  <p:cNvPr id="202" name="组合 201"/>
                  <p:cNvGrpSpPr/>
                  <p:nvPr/>
                </p:nvGrpSpPr>
                <p:grpSpPr>
                  <a:xfrm>
                    <a:off x="4366414" y="1190898"/>
                    <a:ext cx="2076492" cy="505517"/>
                    <a:chOff x="4706983" y="2047242"/>
                    <a:chExt cx="2076492" cy="505517"/>
                  </a:xfrm>
                </p:grpSpPr>
                <p:grpSp>
                  <p:nvGrpSpPr>
                    <p:cNvPr id="205" name="组合 204"/>
                    <p:cNvGrpSpPr/>
                    <p:nvPr/>
                  </p:nvGrpSpPr>
                  <p:grpSpPr>
                    <a:xfrm>
                      <a:off x="4706983" y="2047242"/>
                      <a:ext cx="2076492" cy="505517"/>
                      <a:chOff x="2168509" y="4570968"/>
                      <a:chExt cx="1277766" cy="306877"/>
                    </a:xfrm>
                  </p:grpSpPr>
                  <p:sp>
                    <p:nvSpPr>
                      <p:cNvPr id="207" name="椭圆 206"/>
                      <p:cNvSpPr/>
                      <p:nvPr/>
                    </p:nvSpPr>
                    <p:spPr>
                      <a:xfrm>
                        <a:off x="2168509" y="4570968"/>
                        <a:ext cx="307892" cy="306877"/>
                      </a:xfrm>
                      <a:prstGeom prst="ellipse">
                        <a:avLst/>
                      </a:prstGeom>
                      <a:solidFill>
                        <a:srgbClr val="4472C4"/>
                      </a:solidFill>
                      <a:ln w="12700" cap="flat" cmpd="sng" algn="ctr">
                        <a:solidFill>
                          <a:srgbClr val="4472C4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208" name="椭圆 207"/>
                      <p:cNvSpPr/>
                      <p:nvPr/>
                    </p:nvSpPr>
                    <p:spPr>
                      <a:xfrm>
                        <a:off x="2678525" y="4576752"/>
                        <a:ext cx="301096" cy="300104"/>
                      </a:xfrm>
                      <a:prstGeom prst="ellipse">
                        <a:avLst/>
                      </a:prstGeom>
                      <a:solidFill>
                        <a:srgbClr val="4472C4"/>
                      </a:solidFill>
                      <a:ln w="12700" cap="flat" cmpd="sng" algn="ctr">
                        <a:solidFill>
                          <a:srgbClr val="4472C4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209" name="椭圆 208"/>
                      <p:cNvSpPr/>
                      <p:nvPr/>
                    </p:nvSpPr>
                    <p:spPr>
                      <a:xfrm>
                        <a:off x="3166671" y="4585413"/>
                        <a:ext cx="279604" cy="278682"/>
                      </a:xfrm>
                      <a:prstGeom prst="ellipse">
                        <a:avLst/>
                      </a:prstGeom>
                      <a:solidFill>
                        <a:srgbClr val="4472C4"/>
                      </a:solidFill>
                      <a:ln w="12700" cap="flat" cmpd="sng" algn="ctr">
                        <a:solidFill>
                          <a:srgbClr val="4472C4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210" name="直接箭头连接符 209"/>
                      <p:cNvCxnSpPr>
                        <a:stCxn id="207" idx="6"/>
                        <a:endCxn id="208" idx="2"/>
                      </p:cNvCxnSpPr>
                      <p:nvPr/>
                    </p:nvCxnSpPr>
                    <p:spPr>
                      <a:xfrm rot="5400000" flipV="1">
                        <a:off x="2576264" y="4624543"/>
                        <a:ext cx="2397" cy="202124"/>
                      </a:xfrm>
                      <a:prstGeom prst="straightConnector1">
                        <a:avLst/>
                      </a:prstGeom>
                      <a:noFill/>
                      <a:ln w="2857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tailEnd type="triangle"/>
                      </a:ln>
                      <a:effectLst/>
                    </p:spPr>
                  </p:cxnSp>
                  <p:cxnSp>
                    <p:nvCxnSpPr>
                      <p:cNvPr id="211" name="直接箭头连接符 210"/>
                      <p:cNvCxnSpPr>
                        <a:stCxn id="208" idx="6"/>
                        <a:endCxn id="209" idx="2"/>
                      </p:cNvCxnSpPr>
                      <p:nvPr/>
                    </p:nvCxnSpPr>
                    <p:spPr>
                      <a:xfrm rot="5400000" flipH="1" flipV="1">
                        <a:off x="3072121" y="4632255"/>
                        <a:ext cx="2050" cy="187050"/>
                      </a:xfrm>
                      <a:prstGeom prst="straightConnector1">
                        <a:avLst/>
                      </a:prstGeom>
                      <a:noFill/>
                      <a:ln w="2857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tailEnd type="triangle"/>
                      </a:ln>
                      <a:effectLst/>
                    </p:spPr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6" name="文本框 205"/>
                        <p:cNvSpPr txBox="1"/>
                        <p:nvPr/>
                      </p:nvSpPr>
                      <p:spPr>
                        <a:xfrm>
                          <a:off x="4733627" y="2085764"/>
                          <a:ext cx="47370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altLang="zh-CN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zh-CN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2" name="文本框 4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33627" y="2085764"/>
                          <a:ext cx="473707" cy="400110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3" name="文本框 202"/>
                      <p:cNvSpPr txBox="1"/>
                      <p:nvPr/>
                    </p:nvSpPr>
                    <p:spPr>
                      <a:xfrm>
                        <a:off x="5229269" y="1229381"/>
                        <a:ext cx="385189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0" lang="zh-CN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9" name="文本框 3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29269" y="1229381"/>
                        <a:ext cx="385189" cy="400110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4" name="文本框 203"/>
                      <p:cNvSpPr txBox="1"/>
                      <p:nvPr/>
                    </p:nvSpPr>
                    <p:spPr>
                      <a:xfrm>
                        <a:off x="6029592" y="1229381"/>
                        <a:ext cx="365904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0" lang="zh-CN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0" name="文本框 3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29592" y="1229381"/>
                        <a:ext cx="365904" cy="400110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98" name="组合 197"/>
                <p:cNvGrpSpPr/>
                <p:nvPr/>
              </p:nvGrpSpPr>
              <p:grpSpPr>
                <a:xfrm>
                  <a:off x="889186" y="4191750"/>
                  <a:ext cx="408154" cy="399279"/>
                  <a:chOff x="972316" y="4201565"/>
                  <a:chExt cx="408154" cy="399279"/>
                </a:xfrm>
              </p:grpSpPr>
              <p:sp>
                <p:nvSpPr>
                  <p:cNvPr id="200" name="椭圆 199"/>
                  <p:cNvSpPr/>
                  <p:nvPr/>
                </p:nvSpPr>
                <p:spPr>
                  <a:xfrm rot="16200000">
                    <a:off x="974686" y="4199195"/>
                    <a:ext cx="399279" cy="404019"/>
                  </a:xfrm>
                  <a:prstGeom prst="ellipse">
                    <a:avLst/>
                  </a:prstGeom>
                  <a:solidFill>
                    <a:srgbClr val="CCDDEA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1" name="文本框 200"/>
                      <p:cNvSpPr txBox="1"/>
                      <p:nvPr/>
                    </p:nvSpPr>
                    <p:spPr>
                      <a:xfrm rot="16200000">
                        <a:off x="1033373" y="4204859"/>
                        <a:ext cx="294084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0" lang="en-US" altLang="zh-C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oMath>
                          </m:oMathPara>
                        </a14:m>
                        <a:endParaRPr kumimoji="0" lang="zh-CN" altLang="en-US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9" name="文本框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6200000">
                        <a:off x="1033373" y="4204859"/>
                        <a:ext cx="294084" cy="400110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99" name="直接箭头连接符 198"/>
                <p:cNvCxnSpPr/>
                <p:nvPr/>
              </p:nvCxnSpPr>
              <p:spPr>
                <a:xfrm flipV="1">
                  <a:off x="1088236" y="3968931"/>
                  <a:ext cx="0" cy="237671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</p:grpSp>
          <p:grpSp>
            <p:nvGrpSpPr>
              <p:cNvPr id="193" name="组合 192"/>
              <p:cNvGrpSpPr/>
              <p:nvPr/>
            </p:nvGrpSpPr>
            <p:grpSpPr>
              <a:xfrm>
                <a:off x="886619" y="1248181"/>
                <a:ext cx="404019" cy="399279"/>
                <a:chOff x="958027" y="4820744"/>
                <a:chExt cx="404019" cy="399279"/>
              </a:xfrm>
            </p:grpSpPr>
            <p:sp>
              <p:nvSpPr>
                <p:cNvPr id="195" name="椭圆 194"/>
                <p:cNvSpPr/>
                <p:nvPr/>
              </p:nvSpPr>
              <p:spPr>
                <a:xfrm rot="16200000">
                  <a:off x="960397" y="4818374"/>
                  <a:ext cx="399279" cy="404019"/>
                </a:xfrm>
                <a:prstGeom prst="ellipse">
                  <a:avLst/>
                </a:prstGeom>
                <a:solidFill>
                  <a:srgbClr val="CCDDEA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6" name="文本框 195"/>
                    <p:cNvSpPr txBox="1"/>
                    <p:nvPr/>
                  </p:nvSpPr>
                  <p:spPr>
                    <a:xfrm rot="16200000">
                      <a:off x="993427" y="4818233"/>
                      <a:ext cx="33444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zh-CN" sz="20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𝐸</m:t>
                            </m:r>
                          </m:oMath>
                        </m:oMathPara>
                      </a14:m>
                      <a:endParaRPr kumimoji="0" lang="zh-CN" altLang="en-US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文本框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993427" y="4818233"/>
                      <a:ext cx="334443" cy="4001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94" name="直接箭头连接符 193"/>
              <p:cNvCxnSpPr/>
              <p:nvPr/>
            </p:nvCxnSpPr>
            <p:spPr>
              <a:xfrm flipV="1">
                <a:off x="1088235" y="1641284"/>
                <a:ext cx="0" cy="237671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123" name="弧形 122"/>
            <p:cNvSpPr/>
            <p:nvPr/>
          </p:nvSpPr>
          <p:spPr>
            <a:xfrm rot="16200000">
              <a:off x="430361" y="3507451"/>
              <a:ext cx="400524" cy="400643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5" name="弧形 124"/>
            <p:cNvSpPr/>
            <p:nvPr/>
          </p:nvSpPr>
          <p:spPr>
            <a:xfrm rot="16200000">
              <a:off x="437551" y="2692515"/>
              <a:ext cx="400524" cy="400643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6" name="弧形 125"/>
            <p:cNvSpPr/>
            <p:nvPr/>
          </p:nvSpPr>
          <p:spPr>
            <a:xfrm rot="16200000">
              <a:off x="469369" y="1884523"/>
              <a:ext cx="400524" cy="400643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 rot="16200000">
              <a:off x="2560266" y="1958950"/>
              <a:ext cx="295885" cy="29939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9" name="椭圆 128"/>
            <p:cNvSpPr/>
            <p:nvPr/>
          </p:nvSpPr>
          <p:spPr>
            <a:xfrm rot="16200000">
              <a:off x="2560266" y="2743136"/>
              <a:ext cx="295885" cy="29939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0" name="椭圆 129"/>
            <p:cNvSpPr/>
            <p:nvPr/>
          </p:nvSpPr>
          <p:spPr>
            <a:xfrm rot="16200000">
              <a:off x="2554515" y="3544753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 rot="16200000">
              <a:off x="1892285" y="4059833"/>
              <a:ext cx="295885" cy="299398"/>
            </a:xfrm>
            <a:prstGeom prst="ellipse">
              <a:avLst/>
            </a:prstGeom>
            <a:solidFill>
              <a:srgbClr val="CCDDEA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 rot="16200000">
              <a:off x="3368092" y="1962369"/>
              <a:ext cx="295885" cy="29939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 rot="16200000">
              <a:off x="3368092" y="2746555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 rot="16200000">
              <a:off x="3362341" y="3548172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 rot="16200000">
              <a:off x="4233818" y="1958950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 rot="16200000">
              <a:off x="4233818" y="2743136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 rot="16200000">
              <a:off x="4228067" y="3544753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1" name="椭圆 140"/>
            <p:cNvSpPr/>
            <p:nvPr/>
          </p:nvSpPr>
          <p:spPr>
            <a:xfrm rot="16200000">
              <a:off x="5020719" y="1958951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2" name="椭圆 141"/>
            <p:cNvSpPr/>
            <p:nvPr/>
          </p:nvSpPr>
          <p:spPr>
            <a:xfrm rot="16200000">
              <a:off x="5020719" y="2743137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4" name="椭圆 143"/>
            <p:cNvSpPr/>
            <p:nvPr/>
          </p:nvSpPr>
          <p:spPr>
            <a:xfrm rot="16200000">
              <a:off x="5014968" y="3544754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5" name="椭圆 144"/>
            <p:cNvSpPr/>
            <p:nvPr/>
          </p:nvSpPr>
          <p:spPr>
            <a:xfrm rot="16200000">
              <a:off x="5824925" y="1962834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7" name="椭圆 146"/>
            <p:cNvSpPr/>
            <p:nvPr/>
          </p:nvSpPr>
          <p:spPr>
            <a:xfrm rot="16200000">
              <a:off x="5824925" y="2747020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8" name="椭圆 147"/>
            <p:cNvSpPr/>
            <p:nvPr/>
          </p:nvSpPr>
          <p:spPr>
            <a:xfrm rot="16200000">
              <a:off x="5819174" y="3548637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0" name="椭圆 149"/>
            <p:cNvSpPr/>
            <p:nvPr/>
          </p:nvSpPr>
          <p:spPr>
            <a:xfrm rot="16200000">
              <a:off x="6648436" y="1965213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1" name="椭圆 150"/>
            <p:cNvSpPr/>
            <p:nvPr/>
          </p:nvSpPr>
          <p:spPr>
            <a:xfrm rot="16200000">
              <a:off x="6623036" y="2749399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" name="椭圆 152"/>
            <p:cNvSpPr/>
            <p:nvPr/>
          </p:nvSpPr>
          <p:spPr>
            <a:xfrm rot="16200000">
              <a:off x="6617285" y="3551016"/>
              <a:ext cx="295885" cy="29939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4" name="椭圆 153"/>
            <p:cNvSpPr/>
            <p:nvPr/>
          </p:nvSpPr>
          <p:spPr>
            <a:xfrm rot="16200000">
              <a:off x="7463286" y="1958951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5" name="椭圆 154"/>
            <p:cNvSpPr/>
            <p:nvPr/>
          </p:nvSpPr>
          <p:spPr>
            <a:xfrm rot="16200000">
              <a:off x="7463286" y="2743137"/>
              <a:ext cx="295885" cy="29939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6" name="椭圆 155"/>
            <p:cNvSpPr/>
            <p:nvPr/>
          </p:nvSpPr>
          <p:spPr>
            <a:xfrm rot="16200000">
              <a:off x="7457535" y="3544754"/>
              <a:ext cx="295885" cy="29939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8" name="椭圆 157"/>
            <p:cNvSpPr/>
            <p:nvPr/>
          </p:nvSpPr>
          <p:spPr>
            <a:xfrm rot="16200000">
              <a:off x="8012820" y="1463247"/>
              <a:ext cx="295885" cy="299398"/>
            </a:xfrm>
            <a:prstGeom prst="ellipse">
              <a:avLst/>
            </a:prstGeom>
            <a:solidFill>
              <a:srgbClr val="CCDDEA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59" name="直接箭头连接符 158"/>
            <p:cNvCxnSpPr>
              <a:stCxn id="130" idx="5"/>
              <a:endCxn id="134" idx="1"/>
            </p:cNvCxnSpPr>
            <p:nvPr/>
          </p:nvCxnSpPr>
          <p:spPr>
            <a:xfrm flipV="1">
              <a:off x="2808311" y="3000866"/>
              <a:ext cx="601871" cy="588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>
              <a:stCxn id="134" idx="5"/>
              <a:endCxn id="136" idx="1"/>
            </p:cNvCxnSpPr>
            <p:nvPr/>
          </p:nvCxnSpPr>
          <p:spPr>
            <a:xfrm flipV="1">
              <a:off x="3621888" y="2213261"/>
              <a:ext cx="654020" cy="5783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>
              <a:stCxn id="135" idx="5"/>
              <a:endCxn id="138" idx="1"/>
            </p:cNvCxnSpPr>
            <p:nvPr/>
          </p:nvCxnSpPr>
          <p:spPr>
            <a:xfrm flipV="1">
              <a:off x="3616137" y="2997447"/>
              <a:ext cx="659771" cy="5958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/>
            <p:cNvCxnSpPr>
              <a:stCxn id="138" idx="5"/>
              <a:endCxn id="141" idx="1"/>
            </p:cNvCxnSpPr>
            <p:nvPr/>
          </p:nvCxnSpPr>
          <p:spPr>
            <a:xfrm flipV="1">
              <a:off x="4487614" y="2213262"/>
              <a:ext cx="575195" cy="5749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/>
            <p:cNvCxnSpPr>
              <a:stCxn id="139" idx="5"/>
              <a:endCxn id="142" idx="1"/>
            </p:cNvCxnSpPr>
            <p:nvPr/>
          </p:nvCxnSpPr>
          <p:spPr>
            <a:xfrm flipV="1">
              <a:off x="4481863" y="2997448"/>
              <a:ext cx="580946" cy="592393"/>
            </a:xfrm>
            <a:prstGeom prst="straightConnector1">
              <a:avLst/>
            </a:prstGeom>
            <a:ln w="254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>
              <a:stCxn id="142" idx="5"/>
              <a:endCxn id="145" idx="1"/>
            </p:cNvCxnSpPr>
            <p:nvPr/>
          </p:nvCxnSpPr>
          <p:spPr>
            <a:xfrm flipV="1">
              <a:off x="5274515" y="2217145"/>
              <a:ext cx="592500" cy="5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/>
            <p:cNvCxnSpPr>
              <a:stCxn id="147" idx="5"/>
              <a:endCxn id="150" idx="1"/>
            </p:cNvCxnSpPr>
            <p:nvPr/>
          </p:nvCxnSpPr>
          <p:spPr>
            <a:xfrm flipV="1">
              <a:off x="6078721" y="2219524"/>
              <a:ext cx="611805" cy="572584"/>
            </a:xfrm>
            <a:prstGeom prst="straightConnector1">
              <a:avLst/>
            </a:prstGeom>
            <a:ln w="254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/>
            <p:cNvCxnSpPr>
              <a:stCxn id="144" idx="5"/>
              <a:endCxn id="147" idx="1"/>
            </p:cNvCxnSpPr>
            <p:nvPr/>
          </p:nvCxnSpPr>
          <p:spPr>
            <a:xfrm flipV="1">
              <a:off x="5268764" y="3001331"/>
              <a:ext cx="598251" cy="5885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/>
            <p:cNvCxnSpPr>
              <a:stCxn id="148" idx="5"/>
              <a:endCxn id="151" idx="1"/>
            </p:cNvCxnSpPr>
            <p:nvPr/>
          </p:nvCxnSpPr>
          <p:spPr>
            <a:xfrm flipV="1">
              <a:off x="6072970" y="3003710"/>
              <a:ext cx="592156" cy="5900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/>
            <p:cNvCxnSpPr>
              <a:stCxn id="151" idx="5"/>
              <a:endCxn id="154" idx="1"/>
            </p:cNvCxnSpPr>
            <p:nvPr/>
          </p:nvCxnSpPr>
          <p:spPr>
            <a:xfrm flipV="1">
              <a:off x="6876832" y="2213262"/>
              <a:ext cx="628544" cy="5812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>
              <a:stCxn id="141" idx="4"/>
              <a:endCxn id="145" idx="0"/>
            </p:cNvCxnSpPr>
            <p:nvPr/>
          </p:nvCxnSpPr>
          <p:spPr>
            <a:xfrm>
              <a:off x="5318361" y="2108650"/>
              <a:ext cx="504808" cy="38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>
              <a:stCxn id="136" idx="4"/>
              <a:endCxn id="141" idx="0"/>
            </p:cNvCxnSpPr>
            <p:nvPr/>
          </p:nvCxnSpPr>
          <p:spPr>
            <a:xfrm>
              <a:off x="4531460" y="2108649"/>
              <a:ext cx="48750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箭头连接符 177"/>
            <p:cNvCxnSpPr>
              <a:stCxn id="145" idx="4"/>
              <a:endCxn id="150" idx="0"/>
            </p:cNvCxnSpPr>
            <p:nvPr/>
          </p:nvCxnSpPr>
          <p:spPr>
            <a:xfrm>
              <a:off x="6122567" y="2112533"/>
              <a:ext cx="524113" cy="23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/>
            <p:cNvCxnSpPr>
              <a:stCxn id="150" idx="4"/>
              <a:endCxn id="154" idx="0"/>
            </p:cNvCxnSpPr>
            <p:nvPr/>
          </p:nvCxnSpPr>
          <p:spPr>
            <a:xfrm flipV="1">
              <a:off x="6946078" y="2108650"/>
              <a:ext cx="515452" cy="6262"/>
            </a:xfrm>
            <a:prstGeom prst="straightConnector1">
              <a:avLst/>
            </a:prstGeom>
            <a:ln w="254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>
              <a:stCxn id="134" idx="4"/>
              <a:endCxn id="138" idx="0"/>
            </p:cNvCxnSpPr>
            <p:nvPr/>
          </p:nvCxnSpPr>
          <p:spPr>
            <a:xfrm flipV="1">
              <a:off x="3665734" y="2892835"/>
              <a:ext cx="566328" cy="34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/>
            <p:cNvCxnSpPr>
              <a:stCxn id="138" idx="4"/>
              <a:endCxn id="142" idx="0"/>
            </p:cNvCxnSpPr>
            <p:nvPr/>
          </p:nvCxnSpPr>
          <p:spPr>
            <a:xfrm>
              <a:off x="4531460" y="2892835"/>
              <a:ext cx="48750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>
              <a:stCxn id="142" idx="4"/>
              <a:endCxn id="147" idx="0"/>
            </p:cNvCxnSpPr>
            <p:nvPr/>
          </p:nvCxnSpPr>
          <p:spPr>
            <a:xfrm>
              <a:off x="5318361" y="2892836"/>
              <a:ext cx="504808" cy="3883"/>
            </a:xfrm>
            <a:prstGeom prst="straightConnector1">
              <a:avLst/>
            </a:prstGeom>
            <a:ln w="254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/>
            <p:cNvCxnSpPr>
              <a:stCxn id="147" idx="4"/>
              <a:endCxn id="151" idx="0"/>
            </p:cNvCxnSpPr>
            <p:nvPr/>
          </p:nvCxnSpPr>
          <p:spPr>
            <a:xfrm>
              <a:off x="6122567" y="2896719"/>
              <a:ext cx="498713" cy="23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箭头连接符 183"/>
            <p:cNvCxnSpPr>
              <a:stCxn id="130" idx="4"/>
              <a:endCxn id="135" idx="0"/>
            </p:cNvCxnSpPr>
            <p:nvPr/>
          </p:nvCxnSpPr>
          <p:spPr>
            <a:xfrm>
              <a:off x="2852157" y="3694452"/>
              <a:ext cx="508428" cy="3419"/>
            </a:xfrm>
            <a:prstGeom prst="straightConnector1">
              <a:avLst/>
            </a:prstGeom>
            <a:ln w="254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/>
            <p:cNvCxnSpPr>
              <a:stCxn id="135" idx="4"/>
              <a:endCxn id="139" idx="0"/>
            </p:cNvCxnSpPr>
            <p:nvPr/>
          </p:nvCxnSpPr>
          <p:spPr>
            <a:xfrm flipV="1">
              <a:off x="3659983" y="3694452"/>
              <a:ext cx="566328" cy="3419"/>
            </a:xfrm>
            <a:prstGeom prst="straightConnector1">
              <a:avLst/>
            </a:prstGeom>
            <a:ln w="254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/>
            <p:cNvCxnSpPr>
              <a:stCxn id="139" idx="4"/>
              <a:endCxn id="144" idx="0"/>
            </p:cNvCxnSpPr>
            <p:nvPr/>
          </p:nvCxnSpPr>
          <p:spPr>
            <a:xfrm>
              <a:off x="4525709" y="3694452"/>
              <a:ext cx="48750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186"/>
            <p:cNvCxnSpPr>
              <a:stCxn id="144" idx="4"/>
              <a:endCxn id="148" idx="0"/>
            </p:cNvCxnSpPr>
            <p:nvPr/>
          </p:nvCxnSpPr>
          <p:spPr>
            <a:xfrm>
              <a:off x="5312610" y="3694453"/>
              <a:ext cx="504808" cy="38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/>
            <p:cNvCxnSpPr>
              <a:stCxn id="131" idx="5"/>
              <a:endCxn id="130" idx="1"/>
            </p:cNvCxnSpPr>
            <p:nvPr/>
          </p:nvCxnSpPr>
          <p:spPr>
            <a:xfrm flipV="1">
              <a:off x="2146081" y="3799064"/>
              <a:ext cx="450524" cy="305857"/>
            </a:xfrm>
            <a:prstGeom prst="straightConnector1">
              <a:avLst/>
            </a:prstGeom>
            <a:ln w="254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>
              <a:stCxn id="154" idx="5"/>
              <a:endCxn id="158" idx="1"/>
            </p:cNvCxnSpPr>
            <p:nvPr/>
          </p:nvCxnSpPr>
          <p:spPr>
            <a:xfrm flipV="1">
              <a:off x="7717082" y="1717558"/>
              <a:ext cx="337828" cy="286481"/>
            </a:xfrm>
            <a:prstGeom prst="straightConnector1">
              <a:avLst/>
            </a:prstGeom>
            <a:ln w="254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文本框 189"/>
            <p:cNvSpPr txBox="1"/>
            <p:nvPr/>
          </p:nvSpPr>
          <p:spPr>
            <a:xfrm>
              <a:off x="1265456" y="525646"/>
              <a:ext cx="166378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state</a:t>
              </a:r>
              <a:endPara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8769145" y="4327312"/>
              <a:ext cx="166378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time</a:t>
              </a:r>
              <a:endPara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87652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Goal: determine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Sum over all possible state sequences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that could result in the observation sequence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>
            <a:extLst>
              <a:ext uri="{FF2B5EF4-FFF2-40B4-BE49-F238E27FC236}">
                <a16:creationId xmlns:a16="http://schemas.microsoft.com/office/drawing/2014/main" id="{14E176CE-2E1E-4E9C-8F88-B714AF57B2BF}"/>
              </a:ext>
            </a:extLst>
          </p:cNvPr>
          <p:cNvSpPr/>
          <p:nvPr/>
        </p:nvSpPr>
        <p:spPr>
          <a:xfrm>
            <a:off x="7457853" y="4629608"/>
            <a:ext cx="668333" cy="675226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Likelihood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850642" y="2066226"/>
                <a:ext cx="7035644" cy="2011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𝑄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∈</m:t>
                          </m:r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𝒬</m:t>
                          </m:r>
                        </m:sub>
                        <m:sup/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𝑄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𝒬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642" y="2066226"/>
                <a:ext cx="7035644" cy="2011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39</a:t>
            </a:fld>
            <a:endParaRPr lang="en-US" altLang="zh-TW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A778298-9E4B-42E7-A2FA-309D4A4623B1}"/>
              </a:ext>
            </a:extLst>
          </p:cNvPr>
          <p:cNvSpPr/>
          <p:nvPr/>
        </p:nvSpPr>
        <p:spPr>
          <a:xfrm>
            <a:off x="2465589" y="4629612"/>
            <a:ext cx="668333" cy="675226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57E0332-27B0-4FB9-AE1C-2EE15BE2F82B}"/>
              </a:ext>
            </a:extLst>
          </p:cNvPr>
          <p:cNvSpPr/>
          <p:nvPr/>
        </p:nvSpPr>
        <p:spPr>
          <a:xfrm>
            <a:off x="3974644" y="4629610"/>
            <a:ext cx="668333" cy="675226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B5B3968-C6CA-48BB-979D-89F31D29A467}"/>
              </a:ext>
            </a:extLst>
          </p:cNvPr>
          <p:cNvSpPr/>
          <p:nvPr/>
        </p:nvSpPr>
        <p:spPr>
          <a:xfrm>
            <a:off x="5959256" y="4629607"/>
            <a:ext cx="668333" cy="675226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F110740-F098-4C5F-B1FB-4EC3C7B5C004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 flipV="1">
            <a:off x="3133922" y="4967223"/>
            <a:ext cx="840722" cy="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BF202CD-F0C9-4ABE-9328-E6706A82F6CD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4642977" y="4967223"/>
            <a:ext cx="490356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3895BF9-CD1C-4872-B1C2-5E5DFF019288}"/>
                  </a:ext>
                </a:extLst>
              </p:cNvPr>
              <p:cNvSpPr txBox="1"/>
              <p:nvPr/>
            </p:nvSpPr>
            <p:spPr>
              <a:xfrm>
                <a:off x="2492252" y="4744357"/>
                <a:ext cx="5910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3895BF9-CD1C-4872-B1C2-5E5DFF01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252" y="4744357"/>
                <a:ext cx="591028" cy="400110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0972DE3-E7D4-4162-A3BB-E14B9BEDB3A8}"/>
                  </a:ext>
                </a:extLst>
              </p:cNvPr>
              <p:cNvSpPr txBox="1"/>
              <p:nvPr/>
            </p:nvSpPr>
            <p:spPr>
              <a:xfrm>
                <a:off x="4008670" y="4744357"/>
                <a:ext cx="5910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0972DE3-E7D4-4162-A3BB-E14B9BEDB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670" y="4744357"/>
                <a:ext cx="591028" cy="400110"/>
              </a:xfrm>
              <a:prstGeom prst="rect">
                <a:avLst/>
              </a:prstGeom>
              <a:blipFill>
                <a:blip r:embed="rId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DC44E32-5847-4A71-830C-533173244703}"/>
                  </a:ext>
                </a:extLst>
              </p:cNvPr>
              <p:cNvSpPr txBox="1"/>
              <p:nvPr/>
            </p:nvSpPr>
            <p:spPr>
              <a:xfrm>
                <a:off x="6000330" y="4744357"/>
                <a:ext cx="5910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DC44E32-5847-4A71-830C-533173244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330" y="4744357"/>
                <a:ext cx="591028" cy="400110"/>
              </a:xfrm>
              <a:prstGeom prst="rect">
                <a:avLst/>
              </a:prstGeom>
              <a:blipFill>
                <a:blip r:embed="rId6"/>
                <a:stretch>
                  <a:fillRect r="-12371"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AF7BE95-B6BF-4340-969A-AC3C6D5E169D}"/>
              </a:ext>
            </a:extLst>
          </p:cNvPr>
          <p:cNvCxnSpPr>
            <a:cxnSpLocks/>
            <a:stCxn id="14" idx="4"/>
            <a:endCxn id="22" idx="0"/>
          </p:cNvCxnSpPr>
          <p:nvPr/>
        </p:nvCxnSpPr>
        <p:spPr>
          <a:xfrm>
            <a:off x="2799756" y="5304838"/>
            <a:ext cx="5741" cy="61727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F7A5B96-1A7F-417A-BA2B-5483C3443236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4308811" y="5304836"/>
            <a:ext cx="10366" cy="60727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2F822AB-B396-4987-ADF7-A1D6304B67FC}"/>
              </a:ext>
            </a:extLst>
          </p:cNvPr>
          <p:cNvCxnSpPr>
            <a:cxnSpLocks/>
            <a:stCxn id="16" idx="4"/>
            <a:endCxn id="24" idx="0"/>
          </p:cNvCxnSpPr>
          <p:nvPr/>
        </p:nvCxnSpPr>
        <p:spPr>
          <a:xfrm>
            <a:off x="6293423" y="5304833"/>
            <a:ext cx="5741" cy="61727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B1460477-75C4-4B22-822E-46C0E40CF1FF}"/>
              </a:ext>
            </a:extLst>
          </p:cNvPr>
          <p:cNvSpPr/>
          <p:nvPr/>
        </p:nvSpPr>
        <p:spPr>
          <a:xfrm>
            <a:off x="2727131" y="5922109"/>
            <a:ext cx="156731" cy="55947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B2A20C2-37B7-4EB3-AFF3-90CE3A6E453D}"/>
              </a:ext>
            </a:extLst>
          </p:cNvPr>
          <p:cNvSpPr/>
          <p:nvPr/>
        </p:nvSpPr>
        <p:spPr>
          <a:xfrm>
            <a:off x="4240811" y="5912113"/>
            <a:ext cx="156731" cy="55947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426DE08-CA53-43D0-A4C3-FB77F14C7F44}"/>
              </a:ext>
            </a:extLst>
          </p:cNvPr>
          <p:cNvSpPr/>
          <p:nvPr/>
        </p:nvSpPr>
        <p:spPr>
          <a:xfrm>
            <a:off x="6220798" y="5922108"/>
            <a:ext cx="156731" cy="55947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0B0F75A-24CC-4741-A85B-D196A6238A89}"/>
                  </a:ext>
                </a:extLst>
              </p:cNvPr>
              <p:cNvSpPr txBox="1"/>
              <p:nvPr/>
            </p:nvSpPr>
            <p:spPr>
              <a:xfrm>
                <a:off x="2647180" y="6494865"/>
                <a:ext cx="3188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0B0F75A-24CC-4741-A85B-D196A6238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180" y="6494865"/>
                <a:ext cx="318869" cy="307777"/>
              </a:xfrm>
              <a:prstGeom prst="rect">
                <a:avLst/>
              </a:prstGeom>
              <a:blipFill>
                <a:blip r:embed="rId7"/>
                <a:stretch>
                  <a:fillRect l="-11321" r="-5660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6D9E122-21F9-457E-BA1D-07A157D08B15}"/>
                  </a:ext>
                </a:extLst>
              </p:cNvPr>
              <p:cNvSpPr txBox="1"/>
              <p:nvPr/>
            </p:nvSpPr>
            <p:spPr>
              <a:xfrm>
                <a:off x="4173442" y="6494864"/>
                <a:ext cx="3248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6D9E122-21F9-457E-BA1D-07A157D08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442" y="6494864"/>
                <a:ext cx="324833" cy="307777"/>
              </a:xfrm>
              <a:prstGeom prst="rect">
                <a:avLst/>
              </a:prstGeom>
              <a:blipFill>
                <a:blip r:embed="rId8"/>
                <a:stretch>
                  <a:fillRect l="-11321" r="-7547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52EC335-E02C-4114-9101-AE95BF57C373}"/>
                  </a:ext>
                </a:extLst>
              </p:cNvPr>
              <p:cNvSpPr txBox="1"/>
              <p:nvPr/>
            </p:nvSpPr>
            <p:spPr>
              <a:xfrm>
                <a:off x="6140847" y="6494863"/>
                <a:ext cx="5913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52EC335-E02C-4114-9101-AE95BF57C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847" y="6494863"/>
                <a:ext cx="591316" cy="307777"/>
              </a:xfrm>
              <a:prstGeom prst="rect">
                <a:avLst/>
              </a:prstGeom>
              <a:blipFill>
                <a:blip r:embed="rId9"/>
                <a:stretch>
                  <a:fillRect l="-6186" r="-4124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34A92F0-7B42-43DA-98DC-F1918ADF1D5F}"/>
                  </a:ext>
                </a:extLst>
              </p:cNvPr>
              <p:cNvSpPr txBox="1"/>
              <p:nvPr/>
            </p:nvSpPr>
            <p:spPr>
              <a:xfrm>
                <a:off x="3030040" y="4388634"/>
                <a:ext cx="9959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34A92F0-7B42-43DA-98DC-F1918ADF1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040" y="4388634"/>
                <a:ext cx="995914" cy="307777"/>
              </a:xfrm>
              <a:prstGeom prst="rect">
                <a:avLst/>
              </a:prstGeom>
              <a:blipFill>
                <a:blip r:embed="rId10"/>
                <a:stretch>
                  <a:fillRect l="-6135" t="-2000" r="-9816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F730910-597C-45C9-8771-061EDF58BDFB}"/>
                  </a:ext>
                </a:extLst>
              </p:cNvPr>
              <p:cNvSpPr txBox="1"/>
              <p:nvPr/>
            </p:nvSpPr>
            <p:spPr>
              <a:xfrm>
                <a:off x="4535576" y="4396437"/>
                <a:ext cx="10018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F730910-597C-45C9-8771-061EDF58B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576" y="4396437"/>
                <a:ext cx="1001877" cy="307777"/>
              </a:xfrm>
              <a:prstGeom prst="rect">
                <a:avLst/>
              </a:prstGeom>
              <a:blipFill>
                <a:blip r:embed="rId11"/>
                <a:stretch>
                  <a:fillRect l="-6098" t="-1961" r="-9756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C919C9E-F4E1-4E9C-BCA0-E63B56ABAD77}"/>
                  </a:ext>
                </a:extLst>
              </p:cNvPr>
              <p:cNvSpPr txBox="1"/>
              <p:nvPr/>
            </p:nvSpPr>
            <p:spPr>
              <a:xfrm>
                <a:off x="2806033" y="5559513"/>
                <a:ext cx="10045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C919C9E-F4E1-4E9C-BCA0-E63B56ABA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033" y="5559513"/>
                <a:ext cx="1004570" cy="307777"/>
              </a:xfrm>
              <a:prstGeom prst="rect">
                <a:avLst/>
              </a:prstGeom>
              <a:blipFill>
                <a:blip r:embed="rId12"/>
                <a:stretch>
                  <a:fillRect l="-6061" t="-2000" r="-9091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7CC66B1-B98B-499B-802F-9A353A1089BC}"/>
                  </a:ext>
                </a:extLst>
              </p:cNvPr>
              <p:cNvSpPr txBox="1"/>
              <p:nvPr/>
            </p:nvSpPr>
            <p:spPr>
              <a:xfrm>
                <a:off x="4370127" y="5556545"/>
                <a:ext cx="10164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7CC66B1-B98B-499B-802F-9A353A108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127" y="5556545"/>
                <a:ext cx="1016496" cy="307777"/>
              </a:xfrm>
              <a:prstGeom prst="rect">
                <a:avLst/>
              </a:prstGeom>
              <a:blipFill>
                <a:blip r:embed="rId13"/>
                <a:stretch>
                  <a:fillRect l="-5988" t="-4000" r="-8982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98B5A57-D025-4DD8-B216-6FE85D653157}"/>
                  </a:ext>
                </a:extLst>
              </p:cNvPr>
              <p:cNvSpPr txBox="1"/>
              <p:nvPr/>
            </p:nvSpPr>
            <p:spPr>
              <a:xfrm>
                <a:off x="6293422" y="5502697"/>
                <a:ext cx="15494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98B5A57-D025-4DD8-B216-6FE85D653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422" y="5502697"/>
                <a:ext cx="1549463" cy="307777"/>
              </a:xfrm>
              <a:prstGeom prst="rect">
                <a:avLst/>
              </a:prstGeom>
              <a:blipFill>
                <a:blip r:embed="rId14"/>
                <a:stretch>
                  <a:fillRect l="-3529" t="-4000" r="-549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4CBF413-9F7E-47E9-AA4F-920AA67DAC1C}"/>
                  </a:ext>
                </a:extLst>
              </p:cNvPr>
              <p:cNvSpPr txBox="1"/>
              <p:nvPr/>
            </p:nvSpPr>
            <p:spPr>
              <a:xfrm>
                <a:off x="7497868" y="4714456"/>
                <a:ext cx="5910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4CBF413-9F7E-47E9-AA4F-920AA67DA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868" y="4714456"/>
                <a:ext cx="591028" cy="400110"/>
              </a:xfrm>
              <a:prstGeom prst="rect">
                <a:avLst/>
              </a:prstGeom>
              <a:blipFill>
                <a:blip r:embed="rId1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FE1322-B0E1-49C3-A12A-796B3A9E1F85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7775086" y="5334465"/>
            <a:ext cx="5741" cy="61727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F5DB70EC-DAAC-4B0B-801E-E83B14F6E891}"/>
              </a:ext>
            </a:extLst>
          </p:cNvPr>
          <p:cNvSpPr/>
          <p:nvPr/>
        </p:nvSpPr>
        <p:spPr>
          <a:xfrm>
            <a:off x="7702461" y="5951740"/>
            <a:ext cx="156731" cy="55947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D59538E-BC81-459C-B785-9B3D87F8F509}"/>
                  </a:ext>
                </a:extLst>
              </p:cNvPr>
              <p:cNvSpPr txBox="1"/>
              <p:nvPr/>
            </p:nvSpPr>
            <p:spPr>
              <a:xfrm>
                <a:off x="7622510" y="6524495"/>
                <a:ext cx="3460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D59538E-BC81-459C-B785-9B3D87F8F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510" y="6524495"/>
                <a:ext cx="346057" cy="307777"/>
              </a:xfrm>
              <a:prstGeom prst="rect">
                <a:avLst/>
              </a:prstGeom>
              <a:blipFill>
                <a:blip r:embed="rId16"/>
                <a:stretch>
                  <a:fillRect l="-10526" r="-5263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B6AB625-C97E-4230-8CDC-57DA23179519}"/>
                  </a:ext>
                </a:extLst>
              </p:cNvPr>
              <p:cNvSpPr txBox="1"/>
              <p:nvPr/>
            </p:nvSpPr>
            <p:spPr>
              <a:xfrm>
                <a:off x="7918588" y="5502697"/>
                <a:ext cx="10589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B6AB625-C97E-4230-8CDC-57DA23179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588" y="5502697"/>
                <a:ext cx="1058944" cy="307777"/>
              </a:xfrm>
              <a:prstGeom prst="rect">
                <a:avLst/>
              </a:prstGeom>
              <a:blipFill>
                <a:blip r:embed="rId17"/>
                <a:stretch>
                  <a:fillRect l="-5172" t="-4000" r="-8621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7A5EFC5-3D01-4B65-A360-34215F15A7D2}"/>
              </a:ext>
            </a:extLst>
          </p:cNvPr>
          <p:cNvCxnSpPr>
            <a:cxnSpLocks/>
            <a:stCxn id="16" idx="6"/>
            <a:endCxn id="45" idx="2"/>
          </p:cNvCxnSpPr>
          <p:nvPr/>
        </p:nvCxnSpPr>
        <p:spPr>
          <a:xfrm>
            <a:off x="6627589" y="4967220"/>
            <a:ext cx="830264" cy="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C8CEABE-50D5-4C9F-BD7D-15F4CC027C79}"/>
              </a:ext>
            </a:extLst>
          </p:cNvPr>
          <p:cNvCxnSpPr>
            <a:cxnSpLocks/>
          </p:cNvCxnSpPr>
          <p:nvPr/>
        </p:nvCxnSpPr>
        <p:spPr>
          <a:xfrm>
            <a:off x="5459607" y="4967220"/>
            <a:ext cx="490356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21853FC8-F8C6-4080-8714-E1EA29BD4B35}"/>
              </a:ext>
            </a:extLst>
          </p:cNvPr>
          <p:cNvSpPr txBox="1"/>
          <p:nvPr/>
        </p:nvSpPr>
        <p:spPr>
          <a:xfrm>
            <a:off x="5085588" y="4628762"/>
            <a:ext cx="631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…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55FBD1F-DFE6-44A3-A1B6-E71DF5191173}"/>
                  </a:ext>
                </a:extLst>
              </p:cNvPr>
              <p:cNvSpPr txBox="1"/>
              <p:nvPr/>
            </p:nvSpPr>
            <p:spPr>
              <a:xfrm>
                <a:off x="6543964" y="4388634"/>
                <a:ext cx="12895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55FBD1F-DFE6-44A3-A1B6-E71DF5191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964" y="4388634"/>
                <a:ext cx="1289584" cy="307777"/>
              </a:xfrm>
              <a:prstGeom prst="rect">
                <a:avLst/>
              </a:prstGeom>
              <a:blipFill>
                <a:blip r:embed="rId18"/>
                <a:stretch>
                  <a:fillRect l="-4245" t="-2000" r="-7075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1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Acoustic Modelling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流程图: 终止 6"/>
          <p:cNvSpPr/>
          <p:nvPr/>
        </p:nvSpPr>
        <p:spPr>
          <a:xfrm>
            <a:off x="2600633" y="2739922"/>
            <a:ext cx="1688008" cy="1143822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 Analysis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703870" y="4813905"/>
            <a:ext cx="1497296" cy="9137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3870" y="4907224"/>
            <a:ext cx="1497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流程图: 终止 9"/>
          <p:cNvSpPr/>
          <p:nvPr/>
        </p:nvSpPr>
        <p:spPr>
          <a:xfrm>
            <a:off x="4621161" y="2580424"/>
            <a:ext cx="4286398" cy="3245467"/>
          </a:xfrm>
          <a:prstGeom prst="flowChartTerminator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FF006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流程图: 终止 10"/>
          <p:cNvSpPr/>
          <p:nvPr/>
        </p:nvSpPr>
        <p:spPr>
          <a:xfrm>
            <a:off x="4941933" y="3009855"/>
            <a:ext cx="1688009" cy="1042344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Acoustic Model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流程图: 终止 11"/>
          <p:cNvSpPr/>
          <p:nvPr/>
        </p:nvSpPr>
        <p:spPr>
          <a:xfrm>
            <a:off x="4948248" y="4352332"/>
            <a:ext cx="1688009" cy="1085382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Language Model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>
            <a:off x="4288642" y="3358795"/>
            <a:ext cx="653291" cy="17223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</p:cNvCxnSpPr>
          <p:nvPr/>
        </p:nvCxnSpPr>
        <p:spPr>
          <a:xfrm flipV="1">
            <a:off x="4201166" y="3771487"/>
            <a:ext cx="740766" cy="149931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3"/>
          </p:cNvCxnSpPr>
          <p:nvPr/>
        </p:nvCxnSpPr>
        <p:spPr>
          <a:xfrm flipV="1">
            <a:off x="4201166" y="4946779"/>
            <a:ext cx="740766" cy="32402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00633" y="1800283"/>
            <a:ext cx="2509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Recorded Speech</a:t>
            </a:r>
            <a:endParaRPr lang="zh-CN" altLang="en-US" sz="24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440367" y="2283684"/>
            <a:ext cx="0" cy="45623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云形 17"/>
          <p:cNvSpPr/>
          <p:nvPr/>
        </p:nvSpPr>
        <p:spPr>
          <a:xfrm>
            <a:off x="7143292" y="2831347"/>
            <a:ext cx="1416508" cy="2896354"/>
          </a:xfrm>
          <a:prstGeom prst="cloud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635815" y="3511752"/>
            <a:ext cx="501162" cy="37199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650387" y="4895023"/>
            <a:ext cx="499220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296748" y="3889046"/>
            <a:ext cx="1021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Space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842294" y="2031114"/>
            <a:ext cx="9252" cy="78796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596880" y="1227518"/>
            <a:ext cx="2509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Decoded Text</a:t>
            </a:r>
          </a:p>
          <a:p>
            <a:pPr algn="ctr"/>
            <a:r>
              <a:rPr lang="en-US" altLang="zh-CN" sz="2400" dirty="0"/>
              <a:t>(Transcription)</a:t>
            </a:r>
            <a:endParaRPr lang="zh-CN" altLang="en-US" sz="2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4256749" y="2116684"/>
            <a:ext cx="3021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Hidden Markov model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626365" y="2469185"/>
            <a:ext cx="170820" cy="7156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88824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Likelihood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83772" y="856988"/>
                <a:ext cx="10694125" cy="6001011"/>
              </a:xfrm>
            </p:spPr>
            <p:txBody>
              <a:bodyPr/>
              <a:lstStyle/>
              <a:p>
                <a:r>
                  <a:rPr lang="en-US" altLang="zh-CN" dirty="0"/>
                  <a:t>Goal: determine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Sum over all possible state sequences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that could result in the observation sequence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How many paths Q do we have to calculate?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Computation complexity of multiplication: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72" y="856988"/>
                <a:ext cx="10694125" cy="6001011"/>
              </a:xfrm>
              <a:blipFill>
                <a:blip r:embed="rId2"/>
                <a:stretch>
                  <a:fillRect l="-912" t="-1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474235" y="4504837"/>
                <a:ext cx="33066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~  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𝑁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𝑁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×…×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𝑁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235" y="4504837"/>
                <a:ext cx="3306610" cy="369332"/>
              </a:xfrm>
              <a:prstGeom prst="rect">
                <a:avLst/>
              </a:prstGeom>
              <a:blipFill>
                <a:blip r:embed="rId3"/>
                <a:stretch>
                  <a:fillRect l="-369" r="-36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左大括号 10"/>
          <p:cNvSpPr/>
          <p:nvPr/>
        </p:nvSpPr>
        <p:spPr>
          <a:xfrm rot="16200000">
            <a:off x="2849025" y="4014607"/>
            <a:ext cx="158565" cy="1877686"/>
          </a:xfrm>
          <a:prstGeom prst="leftBrace">
            <a:avLst>
              <a:gd name="adj1" fmla="val 43823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424545" y="5032733"/>
                <a:ext cx="12616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𝑇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 times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45" y="5032733"/>
                <a:ext cx="1261642" cy="461665"/>
              </a:xfrm>
              <a:prstGeom prst="rect">
                <a:avLst/>
              </a:prstGeom>
              <a:blipFill>
                <a:blip r:embed="rId4"/>
                <a:stretch>
                  <a:fillRect l="-1449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482950" y="5631774"/>
                <a:ext cx="50702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𝑁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≈</m:t>
                    </m:r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10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10</m:t>
                        </m:r>
                      </m:sup>
                    </m:sSup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for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𝑁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=3,  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𝑇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=20</m:t>
                    </m:r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950" y="5631774"/>
                <a:ext cx="5070249" cy="461665"/>
              </a:xfrm>
              <a:prstGeom prst="rect">
                <a:avLst/>
              </a:prstGeom>
              <a:blipFill>
                <a:blip r:embed="rId5"/>
                <a:stretch>
                  <a:fillRect l="-18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130834" y="4412502"/>
                <a:ext cx="37696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𝑁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: number of HMM states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𝑇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: length of observation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34" y="4412502"/>
                <a:ext cx="3769628" cy="830997"/>
              </a:xfrm>
              <a:prstGeom prst="rect">
                <a:avLst/>
              </a:prstGeom>
              <a:blipFill>
                <a:blip r:embed="rId6"/>
                <a:stretch>
                  <a:fillRect l="-485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850642" y="2066226"/>
                <a:ext cx="7035644" cy="2011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𝑄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∈</m:t>
                          </m:r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𝒬</m:t>
                          </m:r>
                        </m:sub>
                        <m:sup/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𝑄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𝒬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642" y="2066226"/>
                <a:ext cx="7035644" cy="2011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46788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Likelihood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83772" y="856988"/>
                <a:ext cx="10694125" cy="6001011"/>
              </a:xfrm>
            </p:spPr>
            <p:txBody>
              <a:bodyPr/>
              <a:lstStyle/>
              <a:p>
                <a:r>
                  <a:rPr lang="en-US" altLang="zh-CN" dirty="0"/>
                  <a:t>Goal: determine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Sum over all possible state sequences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that could result in the observation sequence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Instead: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/>
                  <a:t>: the probability of observed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at time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in state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72" y="856988"/>
                <a:ext cx="10694125" cy="6001011"/>
              </a:xfrm>
              <a:blipFill>
                <a:blip r:embed="rId2"/>
                <a:stretch>
                  <a:fillRect l="-912" t="-1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850642" y="2066226"/>
                <a:ext cx="7035644" cy="2011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𝑄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∈</m:t>
                          </m:r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𝒬</m:t>
                          </m:r>
                        </m:sub>
                        <m:sup/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𝑄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𝒬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642" y="2066226"/>
                <a:ext cx="7035644" cy="2011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5405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forward probability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Then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Define the Forward probability,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/>
                  <a:t>: the probability of observing the observation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err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and being in state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at time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We can recursively compute this probability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56480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Likelihood: The Forward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</a:t>
                </a:r>
                <a:r>
                  <a:rPr lang="en-US" altLang="zh-CN" b="1" dirty="0"/>
                  <a:t>Forward algorithm</a:t>
                </a:r>
                <a:r>
                  <a:rPr lang="en-US" altLang="zh-CN" dirty="0"/>
                  <a:t>:</a:t>
                </a:r>
              </a:p>
              <a:p>
                <a:r>
                  <a:rPr lang="en-US" altLang="zh-CN" dirty="0"/>
                  <a:t>Rather than enumerating each sequence, compute the probabilities recursively (exploiting the Markov assumption)</a:t>
                </a:r>
              </a:p>
              <a:p>
                <a:r>
                  <a:rPr lang="en-US" altLang="zh-CN" dirty="0"/>
                  <a:t>Reduces the computational complexity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Visualize the problem as a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state-time trellis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/>
          <p:cNvGrpSpPr/>
          <p:nvPr/>
        </p:nvGrpSpPr>
        <p:grpSpPr>
          <a:xfrm>
            <a:off x="3914989" y="3434144"/>
            <a:ext cx="3465853" cy="3185709"/>
            <a:chOff x="2768360" y="3289001"/>
            <a:chExt cx="3465853" cy="3185709"/>
          </a:xfrm>
        </p:grpSpPr>
        <p:sp>
          <p:nvSpPr>
            <p:cNvPr id="7" name="椭圆 6"/>
            <p:cNvSpPr/>
            <p:nvPr/>
          </p:nvSpPr>
          <p:spPr>
            <a:xfrm rot="16200000">
              <a:off x="2848778" y="3754383"/>
              <a:ext cx="489310" cy="494360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 rot="16200000">
              <a:off x="2848778" y="4870788"/>
              <a:ext cx="489310" cy="494360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6200000">
              <a:off x="2848778" y="5982875"/>
              <a:ext cx="489310" cy="494360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919417" y="3816897"/>
              <a:ext cx="348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919417" y="4933302"/>
              <a:ext cx="348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919416" y="6045388"/>
              <a:ext cx="348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endPara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768360" y="3289001"/>
              <a:ext cx="6501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-1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4256634" y="3754383"/>
              <a:ext cx="489310" cy="494360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4256634" y="4870788"/>
              <a:ext cx="489310" cy="494360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4256634" y="5982875"/>
              <a:ext cx="489310" cy="494360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327273" y="3816897"/>
              <a:ext cx="348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327273" y="4933302"/>
              <a:ext cx="348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327272" y="6045388"/>
              <a:ext cx="348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endPara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200000">
              <a:off x="5664490" y="3754383"/>
              <a:ext cx="489310" cy="494360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5664490" y="4870788"/>
              <a:ext cx="489310" cy="494360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5664490" y="5982875"/>
              <a:ext cx="489310" cy="494360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735129" y="3816897"/>
              <a:ext cx="348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735129" y="4933302"/>
              <a:ext cx="348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735128" y="6045388"/>
              <a:ext cx="348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endPara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176216" y="3293782"/>
              <a:ext cx="6501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584072" y="3296533"/>
              <a:ext cx="6501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+1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接箭头连接符 28"/>
            <p:cNvCxnSpPr>
              <a:stCxn id="7" idx="4"/>
              <a:endCxn id="14" idx="0"/>
            </p:cNvCxnSpPr>
            <p:nvPr/>
          </p:nvCxnSpPr>
          <p:spPr>
            <a:xfrm>
              <a:off x="3340613" y="4001563"/>
              <a:ext cx="913496" cy="0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4" idx="4"/>
              <a:endCxn id="20" idx="0"/>
            </p:cNvCxnSpPr>
            <p:nvPr/>
          </p:nvCxnSpPr>
          <p:spPr>
            <a:xfrm>
              <a:off x="4748469" y="4001563"/>
              <a:ext cx="913496" cy="0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7" idx="3"/>
              <a:endCxn id="15" idx="7"/>
            </p:cNvCxnSpPr>
            <p:nvPr/>
          </p:nvCxnSpPr>
          <p:spPr>
            <a:xfrm>
              <a:off x="3268216" y="4174560"/>
              <a:ext cx="1058290" cy="770411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8" idx="4"/>
              <a:endCxn id="15" idx="0"/>
            </p:cNvCxnSpPr>
            <p:nvPr/>
          </p:nvCxnSpPr>
          <p:spPr>
            <a:xfrm>
              <a:off x="3340613" y="5117968"/>
              <a:ext cx="913496" cy="0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5" idx="4"/>
              <a:endCxn id="21" idx="0"/>
            </p:cNvCxnSpPr>
            <p:nvPr/>
          </p:nvCxnSpPr>
          <p:spPr>
            <a:xfrm>
              <a:off x="4748469" y="5117968"/>
              <a:ext cx="913496" cy="0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9" idx="4"/>
              <a:endCxn id="16" idx="0"/>
            </p:cNvCxnSpPr>
            <p:nvPr/>
          </p:nvCxnSpPr>
          <p:spPr>
            <a:xfrm>
              <a:off x="3340613" y="6230055"/>
              <a:ext cx="913496" cy="0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16" idx="4"/>
              <a:endCxn id="22" idx="0"/>
            </p:cNvCxnSpPr>
            <p:nvPr/>
          </p:nvCxnSpPr>
          <p:spPr>
            <a:xfrm>
              <a:off x="4748469" y="6230055"/>
              <a:ext cx="913496" cy="0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8" idx="5"/>
              <a:endCxn id="14" idx="1"/>
            </p:cNvCxnSpPr>
            <p:nvPr/>
          </p:nvCxnSpPr>
          <p:spPr>
            <a:xfrm flipV="1">
              <a:off x="3268216" y="4174560"/>
              <a:ext cx="1058290" cy="770411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8" idx="3"/>
            </p:cNvCxnSpPr>
            <p:nvPr/>
          </p:nvCxnSpPr>
          <p:spPr>
            <a:xfrm>
              <a:off x="3268216" y="5290965"/>
              <a:ext cx="1058290" cy="794281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4" idx="3"/>
            </p:cNvCxnSpPr>
            <p:nvPr/>
          </p:nvCxnSpPr>
          <p:spPr>
            <a:xfrm>
              <a:off x="4676072" y="4174560"/>
              <a:ext cx="1058290" cy="760928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5" idx="3"/>
              <a:endCxn id="22" idx="7"/>
            </p:cNvCxnSpPr>
            <p:nvPr/>
          </p:nvCxnSpPr>
          <p:spPr>
            <a:xfrm>
              <a:off x="4676072" y="5290965"/>
              <a:ext cx="1058290" cy="766093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15" idx="5"/>
              <a:endCxn id="20" idx="1"/>
            </p:cNvCxnSpPr>
            <p:nvPr/>
          </p:nvCxnSpPr>
          <p:spPr>
            <a:xfrm flipV="1">
              <a:off x="4676072" y="4174560"/>
              <a:ext cx="1058290" cy="770411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9" idx="5"/>
              <a:endCxn id="15" idx="1"/>
            </p:cNvCxnSpPr>
            <p:nvPr/>
          </p:nvCxnSpPr>
          <p:spPr>
            <a:xfrm flipV="1">
              <a:off x="3268216" y="5290965"/>
              <a:ext cx="1058290" cy="766093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16" idx="5"/>
              <a:endCxn id="21" idx="1"/>
            </p:cNvCxnSpPr>
            <p:nvPr/>
          </p:nvCxnSpPr>
          <p:spPr>
            <a:xfrm flipV="1">
              <a:off x="4676072" y="5290965"/>
              <a:ext cx="1058290" cy="766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14" idx="2"/>
              <a:endCxn id="22" idx="6"/>
            </p:cNvCxnSpPr>
            <p:nvPr/>
          </p:nvCxnSpPr>
          <p:spPr>
            <a:xfrm>
              <a:off x="4501289" y="4246218"/>
              <a:ext cx="1407856" cy="1739182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16" idx="6"/>
              <a:endCxn id="20" idx="2"/>
            </p:cNvCxnSpPr>
            <p:nvPr/>
          </p:nvCxnSpPr>
          <p:spPr>
            <a:xfrm flipV="1">
              <a:off x="4501289" y="4246218"/>
              <a:ext cx="1407856" cy="1739182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7" idx="2"/>
              <a:endCxn id="16" idx="6"/>
            </p:cNvCxnSpPr>
            <p:nvPr/>
          </p:nvCxnSpPr>
          <p:spPr>
            <a:xfrm>
              <a:off x="3093433" y="4246218"/>
              <a:ext cx="1407856" cy="1739182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9" idx="6"/>
              <a:endCxn id="14" idx="2"/>
            </p:cNvCxnSpPr>
            <p:nvPr/>
          </p:nvCxnSpPr>
          <p:spPr>
            <a:xfrm flipV="1">
              <a:off x="3093433" y="4246218"/>
              <a:ext cx="1407856" cy="1739182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0374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Likelihood: The Forward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83772" y="856989"/>
                <a:ext cx="10836728" cy="5444238"/>
              </a:xfrm>
            </p:spPr>
            <p:txBody>
              <a:bodyPr/>
              <a:lstStyle/>
              <a:p>
                <a:r>
                  <a:rPr lang="en-US" altLang="zh-CN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/>
                  <a:t> for all state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, time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using dynamic programming:</a:t>
                </a:r>
              </a:p>
              <a:p>
                <a:r>
                  <a:rPr lang="en-US" altLang="zh-CN" dirty="0"/>
                  <a:t>Initialization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  <a:p>
                <a:endParaRPr lang="en-US" altLang="zh-CN" b="0" dirty="0"/>
              </a:p>
              <a:p>
                <a:r>
                  <a:rPr lang="en-US" altLang="zh-CN" dirty="0"/>
                  <a:t>Iteration	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,1≤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Termination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72" y="856989"/>
                <a:ext cx="10836728" cy="5444238"/>
              </a:xfrm>
              <a:blipFill>
                <a:blip r:embed="rId2"/>
                <a:stretch>
                  <a:fillRect l="-900" t="-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92407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Likelihood: The Forward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369980" y="831664"/>
                <a:ext cx="6341544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980" y="831664"/>
                <a:ext cx="6341544" cy="1130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组合 55"/>
          <p:cNvGrpSpPr/>
          <p:nvPr/>
        </p:nvGrpSpPr>
        <p:grpSpPr>
          <a:xfrm>
            <a:off x="3959852" y="1906825"/>
            <a:ext cx="3903908" cy="3185709"/>
            <a:chOff x="3959852" y="2173520"/>
            <a:chExt cx="3903908" cy="3185709"/>
          </a:xfrm>
        </p:grpSpPr>
        <p:grpSp>
          <p:nvGrpSpPr>
            <p:cNvPr id="8" name="组合 7"/>
            <p:cNvGrpSpPr/>
            <p:nvPr/>
          </p:nvGrpSpPr>
          <p:grpSpPr>
            <a:xfrm>
              <a:off x="4397907" y="2173520"/>
              <a:ext cx="3465853" cy="3185709"/>
              <a:chOff x="2768360" y="3289001"/>
              <a:chExt cx="3465853" cy="3185709"/>
            </a:xfrm>
          </p:grpSpPr>
          <p:sp>
            <p:nvSpPr>
              <p:cNvPr id="9" name="椭圆 8"/>
              <p:cNvSpPr/>
              <p:nvPr/>
            </p:nvSpPr>
            <p:spPr>
              <a:xfrm rot="16200000">
                <a:off x="2848778" y="3754383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 rot="16200000">
                <a:off x="2848778" y="4870788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 rot="16200000">
                <a:off x="2848778" y="5982875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919417" y="3816897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919417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919416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768360" y="3289001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 rot="16200000">
                <a:off x="4256634" y="3754383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 rot="16200000">
                <a:off x="4256634" y="4870788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 rot="16200000">
                <a:off x="4256634" y="5982875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327273" y="3816897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327273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4327272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 rot="16200000">
                <a:off x="5664490" y="3754383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 rot="16200000">
                <a:off x="5664490" y="4870788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 rot="16200000">
                <a:off x="5664490" y="5982875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5735129" y="3816897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5735129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5735128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176216" y="3293782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5584072" y="3296533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0" name="直接箭头连接符 29"/>
              <p:cNvCxnSpPr>
                <a:stCxn id="9" idx="4"/>
                <a:endCxn id="16" idx="0"/>
              </p:cNvCxnSpPr>
              <p:nvPr/>
            </p:nvCxnSpPr>
            <p:spPr>
              <a:xfrm>
                <a:off x="3340613" y="4001563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>
                <a:stCxn id="16" idx="4"/>
                <a:endCxn id="22" idx="0"/>
              </p:cNvCxnSpPr>
              <p:nvPr/>
            </p:nvCxnSpPr>
            <p:spPr>
              <a:xfrm>
                <a:off x="4748469" y="4001563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stCxn id="9" idx="3"/>
                <a:endCxn id="17" idx="7"/>
              </p:cNvCxnSpPr>
              <p:nvPr/>
            </p:nvCxnSpPr>
            <p:spPr>
              <a:xfrm>
                <a:off x="3268216" y="4174560"/>
                <a:ext cx="1058290" cy="77041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>
                <a:stCxn id="10" idx="4"/>
                <a:endCxn id="17" idx="0"/>
              </p:cNvCxnSpPr>
              <p:nvPr/>
            </p:nvCxnSpPr>
            <p:spPr>
              <a:xfrm>
                <a:off x="3340613" y="5117968"/>
                <a:ext cx="913496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stCxn id="17" idx="4"/>
                <a:endCxn id="23" idx="0"/>
              </p:cNvCxnSpPr>
              <p:nvPr/>
            </p:nvCxnSpPr>
            <p:spPr>
              <a:xfrm>
                <a:off x="4748469" y="5117968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>
                <a:stCxn id="11" idx="4"/>
                <a:endCxn id="18" idx="0"/>
              </p:cNvCxnSpPr>
              <p:nvPr/>
            </p:nvCxnSpPr>
            <p:spPr>
              <a:xfrm>
                <a:off x="3340613" y="6230055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>
                <a:stCxn id="18" idx="4"/>
                <a:endCxn id="24" idx="0"/>
              </p:cNvCxnSpPr>
              <p:nvPr/>
            </p:nvCxnSpPr>
            <p:spPr>
              <a:xfrm>
                <a:off x="4748469" y="6230055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>
                <a:stCxn id="10" idx="5"/>
                <a:endCxn id="16" idx="1"/>
              </p:cNvCxnSpPr>
              <p:nvPr/>
            </p:nvCxnSpPr>
            <p:spPr>
              <a:xfrm flipV="1">
                <a:off x="3268216" y="4174560"/>
                <a:ext cx="1058290" cy="770411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>
                <a:stCxn id="10" idx="3"/>
              </p:cNvCxnSpPr>
              <p:nvPr/>
            </p:nvCxnSpPr>
            <p:spPr>
              <a:xfrm>
                <a:off x="3268216" y="5290965"/>
                <a:ext cx="1058290" cy="794281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>
                <a:stCxn id="16" idx="3"/>
              </p:cNvCxnSpPr>
              <p:nvPr/>
            </p:nvCxnSpPr>
            <p:spPr>
              <a:xfrm>
                <a:off x="4676072" y="4174560"/>
                <a:ext cx="1058290" cy="760928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>
                <a:stCxn id="17" idx="3"/>
                <a:endCxn id="24" idx="7"/>
              </p:cNvCxnSpPr>
              <p:nvPr/>
            </p:nvCxnSpPr>
            <p:spPr>
              <a:xfrm>
                <a:off x="4676072" y="5290965"/>
                <a:ext cx="1058290" cy="766093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>
                <a:stCxn id="17" idx="5"/>
                <a:endCxn id="22" idx="1"/>
              </p:cNvCxnSpPr>
              <p:nvPr/>
            </p:nvCxnSpPr>
            <p:spPr>
              <a:xfrm flipV="1">
                <a:off x="4676072" y="4174560"/>
                <a:ext cx="1058290" cy="770411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>
                <a:stCxn id="11" idx="5"/>
                <a:endCxn id="17" idx="1"/>
              </p:cNvCxnSpPr>
              <p:nvPr/>
            </p:nvCxnSpPr>
            <p:spPr>
              <a:xfrm flipV="1">
                <a:off x="3268216" y="5290965"/>
                <a:ext cx="1058290" cy="76609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18" idx="5"/>
                <a:endCxn id="23" idx="1"/>
              </p:cNvCxnSpPr>
              <p:nvPr/>
            </p:nvCxnSpPr>
            <p:spPr>
              <a:xfrm flipV="1">
                <a:off x="4676072" y="5290965"/>
                <a:ext cx="1058290" cy="7660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4958080" y="3078255"/>
                  <a:ext cx="65014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080" y="3078255"/>
                  <a:ext cx="650141" cy="395621"/>
                </a:xfrm>
                <a:prstGeom prst="rect">
                  <a:avLst/>
                </a:prstGeom>
                <a:blipFill>
                  <a:blip r:embed="rId3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5150176" y="3754861"/>
                  <a:ext cx="65014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0176" y="3754861"/>
                  <a:ext cx="650141" cy="395621"/>
                </a:xfrm>
                <a:prstGeom prst="rect">
                  <a:avLst/>
                </a:prstGeom>
                <a:blipFill>
                  <a:blip r:embed="rId4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/>
                <p:cNvSpPr txBox="1"/>
                <p:nvPr/>
              </p:nvSpPr>
              <p:spPr>
                <a:xfrm>
                  <a:off x="4890905" y="4460341"/>
                  <a:ext cx="65014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905" y="4460341"/>
                  <a:ext cx="650141" cy="395621"/>
                </a:xfrm>
                <a:prstGeom prst="rect">
                  <a:avLst/>
                </a:prstGeom>
                <a:blipFill>
                  <a:blip r:embed="rId5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5782233" y="3297903"/>
                  <a:ext cx="6501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∑</m:t>
                        </m:r>
                      </m:oMath>
                    </m:oMathPara>
                  </a14:m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2233" y="3297903"/>
                  <a:ext cx="65014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5890612" y="4184075"/>
                  <a:ext cx="650141" cy="432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sup>
                        </m:sSubSup>
                      </m:oMath>
                    </m:oMathPara>
                  </a14:m>
                  <a:endPara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0612" y="4184075"/>
                  <a:ext cx="650141" cy="432619"/>
                </a:xfrm>
                <a:prstGeom prst="rect">
                  <a:avLst/>
                </a:prstGeom>
                <a:blipFill>
                  <a:blip r:embed="rId7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3959852" y="3030305"/>
                  <a:ext cx="1088196" cy="3852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9852" y="3030305"/>
                  <a:ext cx="1088196" cy="385234"/>
                </a:xfrm>
                <a:prstGeom prst="rect">
                  <a:avLst/>
                </a:prstGeom>
                <a:blipFill>
                  <a:blip r:embed="rId8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45</a:t>
            </a:fld>
            <a:endParaRPr lang="en-US" altLang="zh-TW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D18243A-F504-402D-8D66-A64A6982FC79}"/>
              </a:ext>
            </a:extLst>
          </p:cNvPr>
          <p:cNvSpPr/>
          <p:nvPr/>
        </p:nvSpPr>
        <p:spPr>
          <a:xfrm>
            <a:off x="4687164" y="5898171"/>
            <a:ext cx="156731" cy="55947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A0D36DC-97DC-440D-8897-FDAB80A222EE}"/>
              </a:ext>
            </a:extLst>
          </p:cNvPr>
          <p:cNvSpPr/>
          <p:nvPr/>
        </p:nvSpPr>
        <p:spPr>
          <a:xfrm>
            <a:off x="6103479" y="5888175"/>
            <a:ext cx="156731" cy="55947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3B6B785-3A77-4D33-9FAB-3B39DCA8BF9C}"/>
              </a:ext>
            </a:extLst>
          </p:cNvPr>
          <p:cNvSpPr/>
          <p:nvPr/>
        </p:nvSpPr>
        <p:spPr>
          <a:xfrm>
            <a:off x="7482334" y="5898170"/>
            <a:ext cx="156731" cy="55947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9B9D36E-9C36-4E1F-840C-F121136CA2A0}"/>
                  </a:ext>
                </a:extLst>
              </p:cNvPr>
              <p:cNvSpPr txBox="1"/>
              <p:nvPr/>
            </p:nvSpPr>
            <p:spPr>
              <a:xfrm>
                <a:off x="4607213" y="6470927"/>
                <a:ext cx="5478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9B9D36E-9C36-4E1F-840C-F121136CA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13" y="6470927"/>
                <a:ext cx="547842" cy="307777"/>
              </a:xfrm>
              <a:prstGeom prst="rect">
                <a:avLst/>
              </a:prstGeom>
              <a:blipFill>
                <a:blip r:embed="rId9"/>
                <a:stretch>
                  <a:fillRect l="-6667" r="-4444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1383B3C1-9A55-4010-BF45-95142F6B0D6A}"/>
                  </a:ext>
                </a:extLst>
              </p:cNvPr>
              <p:cNvSpPr txBox="1"/>
              <p:nvPr/>
            </p:nvSpPr>
            <p:spPr>
              <a:xfrm>
                <a:off x="6036110" y="6470926"/>
                <a:ext cx="3025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1383B3C1-9A55-4010-BF45-95142F6B0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110" y="6470926"/>
                <a:ext cx="302583" cy="307777"/>
              </a:xfrm>
              <a:prstGeom prst="rect">
                <a:avLst/>
              </a:prstGeom>
              <a:blipFill>
                <a:blip r:embed="rId10"/>
                <a:stretch>
                  <a:fillRect l="-12000" r="-6000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59A1CC87-56F8-46C3-990F-C67F90CE8667}"/>
                  </a:ext>
                </a:extLst>
              </p:cNvPr>
              <p:cNvSpPr txBox="1"/>
              <p:nvPr/>
            </p:nvSpPr>
            <p:spPr>
              <a:xfrm>
                <a:off x="7402383" y="6470925"/>
                <a:ext cx="5478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59A1CC87-56F8-46C3-990F-C67F90CE8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383" y="6470925"/>
                <a:ext cx="547842" cy="307777"/>
              </a:xfrm>
              <a:prstGeom prst="rect">
                <a:avLst/>
              </a:prstGeom>
              <a:blipFill>
                <a:blip r:embed="rId11"/>
                <a:stretch>
                  <a:fillRect l="-6667" r="-4444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FA399B8-D7B8-4D30-8DDB-FD5B0FBA0261}"/>
              </a:ext>
            </a:extLst>
          </p:cNvPr>
          <p:cNvCxnSpPr>
            <a:cxnSpLocks/>
          </p:cNvCxnSpPr>
          <p:nvPr/>
        </p:nvCxnSpPr>
        <p:spPr>
          <a:xfrm>
            <a:off x="4759788" y="5311750"/>
            <a:ext cx="5741" cy="61727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7E8C833-7B75-4A62-A114-6A406B956CA4}"/>
              </a:ext>
            </a:extLst>
          </p:cNvPr>
          <p:cNvCxnSpPr>
            <a:cxnSpLocks/>
          </p:cNvCxnSpPr>
          <p:nvPr/>
        </p:nvCxnSpPr>
        <p:spPr>
          <a:xfrm>
            <a:off x="6178973" y="5280899"/>
            <a:ext cx="5741" cy="61727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9C131B1-1DB4-486D-8B8B-E023D94DC4CB}"/>
              </a:ext>
            </a:extLst>
          </p:cNvPr>
          <p:cNvCxnSpPr>
            <a:cxnSpLocks/>
          </p:cNvCxnSpPr>
          <p:nvPr/>
        </p:nvCxnSpPr>
        <p:spPr>
          <a:xfrm>
            <a:off x="7562104" y="5280899"/>
            <a:ext cx="5741" cy="61727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DE390C7-A271-4087-935A-D030088AF844}"/>
                  </a:ext>
                </a:extLst>
              </p:cNvPr>
              <p:cNvSpPr/>
              <p:nvPr/>
            </p:nvSpPr>
            <p:spPr>
              <a:xfrm>
                <a:off x="5401995" y="5337965"/>
                <a:ext cx="841834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DE390C7-A271-4087-935A-D030088AF8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995" y="5337965"/>
                <a:ext cx="841834" cy="391646"/>
              </a:xfrm>
              <a:prstGeom prst="rect">
                <a:avLst/>
              </a:prstGeom>
              <a:blipFill>
                <a:blip r:embed="rId1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83B4D70-01D8-4E53-BBA9-0328C3DD0573}"/>
                  </a:ext>
                </a:extLst>
              </p:cNvPr>
              <p:cNvSpPr/>
              <p:nvPr/>
            </p:nvSpPr>
            <p:spPr>
              <a:xfrm>
                <a:off x="4115380" y="3872679"/>
                <a:ext cx="682815" cy="4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83B4D70-01D8-4E53-BBA9-0328C3DD0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380" y="3872679"/>
                <a:ext cx="682815" cy="430631"/>
              </a:xfrm>
              <a:prstGeom prst="rect">
                <a:avLst/>
              </a:prstGeom>
              <a:blipFill>
                <a:blip r:embed="rId13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78DC5E2D-5DAE-4F8D-A2FF-4B6F76120A49}"/>
                  </a:ext>
                </a:extLst>
              </p:cNvPr>
              <p:cNvSpPr/>
              <p:nvPr/>
            </p:nvSpPr>
            <p:spPr>
              <a:xfrm>
                <a:off x="4115379" y="4959906"/>
                <a:ext cx="682816" cy="385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78DC5E2D-5DAE-4F8D-A2FF-4B6F76120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379" y="4959906"/>
                <a:ext cx="682816" cy="38523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CA82916-891A-4C6B-ABB8-98D52B95741A}"/>
                  </a:ext>
                </a:extLst>
              </p:cNvPr>
              <p:cNvSpPr txBox="1"/>
              <p:nvPr/>
            </p:nvSpPr>
            <p:spPr>
              <a:xfrm>
                <a:off x="5862330" y="2836461"/>
                <a:ext cx="650141" cy="379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CA82916-891A-4C6B-ABB8-98D52B957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330" y="2836461"/>
                <a:ext cx="650141" cy="379399"/>
              </a:xfrm>
              <a:prstGeom prst="rect">
                <a:avLst/>
              </a:prstGeom>
              <a:blipFill>
                <a:blip r:embed="rId15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067725C-EE23-460D-B76C-3CBF13064711}"/>
                  </a:ext>
                </a:extLst>
              </p:cNvPr>
              <p:cNvSpPr txBox="1"/>
              <p:nvPr/>
            </p:nvSpPr>
            <p:spPr>
              <a:xfrm>
                <a:off x="5891141" y="5035611"/>
                <a:ext cx="650141" cy="382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sup>
                      </m:sSubSup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067725C-EE23-460D-B76C-3CBF13064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141" y="5035611"/>
                <a:ext cx="650141" cy="382797"/>
              </a:xfrm>
              <a:prstGeom prst="rect">
                <a:avLst/>
              </a:prstGeom>
              <a:blipFill>
                <a:blip r:embed="rId1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2791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Introduction to HMMs: Hidden Markov models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HMM for ASR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Likelihood computation (forward algorithm)</a:t>
            </a:r>
          </a:p>
          <a:p>
            <a:pPr lvl="1"/>
            <a:r>
              <a:rPr lang="en-US" altLang="zh-CN" dirty="0"/>
              <a:t>Finding the most probable state sequence (Viterbi algorithm) </a:t>
            </a:r>
          </a:p>
          <a:p>
            <a:pPr lvl="1"/>
            <a:r>
              <a:rPr lang="en-US" altLang="zh-CN" dirty="0"/>
              <a:t>Estimating the parameters (forward-backward and EM algorithms)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0498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three problems of HMMs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91438" lvl="1" indent="-91438">
                  <a:spcBef>
                    <a:spcPts val="1200"/>
                  </a:spcBef>
                  <a:buSzPct val="100000"/>
                  <a:buFont typeface="Calibri" panose="020F0502020204030204" pitchFamily="34" charset="0"/>
                  <a:buChar char=" "/>
                </a:pPr>
                <a:r>
                  <a:rPr lang="en-US" altLang="zh-CN" sz="2400" dirty="0">
                    <a:latin typeface="+mn-lt"/>
                  </a:rPr>
                  <a:t>Working with HMMs requires the solution of three problems:</a:t>
                </a:r>
              </a:p>
              <a:p>
                <a:pPr lvl="1">
                  <a:buSzPct val="100000"/>
                </a:pPr>
                <a:r>
                  <a:rPr lang="en-US" altLang="zh-CN" b="1" dirty="0"/>
                  <a:t>Likelihood </a:t>
                </a:r>
                <a:r>
                  <a:rPr lang="en-US" altLang="zh-CN" dirty="0"/>
                  <a:t>Determine the overall likelihood of an observation sequence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err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, …,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err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1" dirty="0"/>
                  <a:t> </a:t>
                </a:r>
                <a:r>
                  <a:rPr lang="en-US" altLang="zh-CN" dirty="0"/>
                  <a:t>being generated by a known HMM topology</a:t>
                </a:r>
                <a:r>
                  <a:rPr lang="en-US" altLang="zh-CN" b="1" dirty="0"/>
                  <a:t>,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b="1" dirty="0"/>
                  <a:t>. </a:t>
                </a:r>
              </a:p>
              <a:p>
                <a:pPr marL="200020" lvl="1" indent="0">
                  <a:buSzPct val="100000"/>
                  <a:buNone/>
                </a:pPr>
                <a:r>
                  <a:rPr lang="en-US" altLang="zh-CN" b="1" dirty="0"/>
                  <a:t>     → </a:t>
                </a:r>
                <a:r>
                  <a:rPr lang="en-US" altLang="zh-CN" dirty="0"/>
                  <a:t>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forward algorithm</a:t>
                </a:r>
              </a:p>
              <a:p>
                <a:pPr lvl="1">
                  <a:buSzPct val="100000"/>
                </a:pPr>
                <a:r>
                  <a:rPr lang="en-US" altLang="zh-CN" b="1" dirty="0"/>
                  <a:t>Decoding and alignment </a:t>
                </a:r>
                <a:r>
                  <a:rPr lang="en-US" altLang="zh-CN" dirty="0"/>
                  <a:t>Given an observation sequence and an HMM, determine the most probable hidden state sequence </a:t>
                </a:r>
              </a:p>
              <a:p>
                <a:pPr marL="200020" lvl="1" indent="0">
                  <a:buSzPct val="100000"/>
                  <a:buNone/>
                </a:pPr>
                <a:r>
                  <a:rPr lang="en-US" altLang="zh-CN" dirty="0"/>
                  <a:t>     → 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Viterbi algorithm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42301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6C644-FC37-4984-8F3F-72E15FA1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Decoding and alignment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82BB11-8C1E-4E54-8E4A-C0262ECE12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Goal: Find the most likely probable hidden state sequence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given an observation sequence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Similar to the likelihood problem,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zh-CN" b="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/>
                  <a:t> -- probability of most likely sequence of states ending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82BB11-8C1E-4E54-8E4A-C0262ECE12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12" t="-1568" r="-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4A8FC5-677B-4DF0-915A-A467B318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48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1C90E64-A2A4-46AD-8A1A-58235C4AFA2E}"/>
                  </a:ext>
                </a:extLst>
              </p:cNvPr>
              <p:cNvSpPr/>
              <p:nvPr/>
            </p:nvSpPr>
            <p:spPr>
              <a:xfrm>
                <a:off x="1426575" y="1891932"/>
                <a:ext cx="9316525" cy="6193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func>
                        </m:e>
                      </m:func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1C90E64-A2A4-46AD-8A1A-58235C4AF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575" y="1891932"/>
                <a:ext cx="9316525" cy="619337"/>
              </a:xfrm>
              <a:prstGeom prst="rect">
                <a:avLst/>
              </a:prstGeom>
              <a:blipFill>
                <a:blip r:embed="rId4"/>
                <a:stretch>
                  <a:fillRect b="-4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85F53FE-3FE2-464D-A197-1224429C51CF}"/>
                  </a:ext>
                </a:extLst>
              </p:cNvPr>
              <p:cNvSpPr/>
              <p:nvPr/>
            </p:nvSpPr>
            <p:spPr>
              <a:xfrm>
                <a:off x="1426575" y="3661465"/>
                <a:ext cx="8634223" cy="1146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85F53FE-3FE2-464D-A197-1224429C5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575" y="3661465"/>
                <a:ext cx="8634223" cy="1146339"/>
              </a:xfrm>
              <a:prstGeom prst="rect">
                <a:avLst/>
              </a:prstGeom>
              <a:blipFill>
                <a:blip r:embed="rId5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CEA4DC4-86CC-4222-80B4-BCD4E1C60136}"/>
              </a:ext>
            </a:extLst>
          </p:cNvPr>
          <p:cNvCxnSpPr>
            <a:cxnSpLocks/>
          </p:cNvCxnSpPr>
          <p:nvPr/>
        </p:nvCxnSpPr>
        <p:spPr>
          <a:xfrm>
            <a:off x="6096000" y="4848279"/>
            <a:ext cx="37978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9E1130B-A584-4666-8517-D21FB728FB19}"/>
                  </a:ext>
                </a:extLst>
              </p:cNvPr>
              <p:cNvSpPr txBox="1"/>
              <p:nvPr/>
            </p:nvSpPr>
            <p:spPr>
              <a:xfrm>
                <a:off x="6592884" y="4879601"/>
                <a:ext cx="1917700" cy="551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  <m:sup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bSup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9E1130B-A584-4666-8517-D21FB728F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884" y="4879601"/>
                <a:ext cx="1917700" cy="551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F2189D24-ECE2-41BE-A1CD-F879F2255F22}"/>
              </a:ext>
            </a:extLst>
          </p:cNvPr>
          <p:cNvSpPr/>
          <p:nvPr/>
        </p:nvSpPr>
        <p:spPr>
          <a:xfrm>
            <a:off x="8158657" y="4968984"/>
            <a:ext cx="2743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Compute recursively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85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C8688-06DF-4C0C-A26C-72251ADA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Viterbi decoding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330458-B60A-4B81-8D53-3C9E91356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Compute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recursively over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330458-B60A-4B81-8D53-3C9E91356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8E31EF-DF3D-4E24-B2C0-C22F44E6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4CCB-73CB-499F-9483-72A1F6A46DBE}" type="slidenum">
              <a:rPr lang="zh-TW" altLang="en-US" smtClean="0"/>
              <a:pPr/>
              <a:t>49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8BCD296-0846-4504-89F3-1E636468E40E}"/>
                  </a:ext>
                </a:extLst>
              </p:cNvPr>
              <p:cNvSpPr/>
              <p:nvPr/>
            </p:nvSpPr>
            <p:spPr>
              <a:xfrm>
                <a:off x="3288712" y="1030449"/>
                <a:ext cx="5058436" cy="685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8BCD296-0846-4504-89F3-1E636468E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712" y="1030449"/>
                <a:ext cx="5058436" cy="6858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5996826-1B7D-433B-9D36-DD5067DA3084}"/>
                  </a:ext>
                </a:extLst>
              </p:cNvPr>
              <p:cNvSpPr/>
              <p:nvPr/>
            </p:nvSpPr>
            <p:spPr>
              <a:xfrm>
                <a:off x="2826437" y="2702617"/>
                <a:ext cx="5982985" cy="6877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5996826-1B7D-433B-9D36-DD5067DA3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437" y="2702617"/>
                <a:ext cx="5982985" cy="6877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918DC47-432D-4DC0-8C1E-E117788F7CD0}"/>
                  </a:ext>
                </a:extLst>
              </p:cNvPr>
              <p:cNvSpPr/>
              <p:nvPr/>
            </p:nvSpPr>
            <p:spPr>
              <a:xfrm>
                <a:off x="2475070" y="3579108"/>
                <a:ext cx="6781665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918DC47-432D-4DC0-8C1E-E117788F7C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070" y="3579108"/>
                <a:ext cx="6781665" cy="6481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03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Hierarchical modelling of speech</a:t>
            </a:r>
            <a:endParaRPr lang="zh-CN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4893732" y="966966"/>
            <a:ext cx="2170581" cy="662152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今天天气很好</a:t>
            </a:r>
          </a:p>
        </p:txBody>
      </p:sp>
      <p:sp>
        <p:nvSpPr>
          <p:cNvPr id="110" name="矩形 109"/>
          <p:cNvSpPr/>
          <p:nvPr/>
        </p:nvSpPr>
        <p:spPr>
          <a:xfrm>
            <a:off x="3706065" y="2112593"/>
            <a:ext cx="1039357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今天</a:t>
            </a:r>
          </a:p>
        </p:txBody>
      </p:sp>
      <p:sp>
        <p:nvSpPr>
          <p:cNvPr id="111" name="矩形 110"/>
          <p:cNvSpPr/>
          <p:nvPr/>
        </p:nvSpPr>
        <p:spPr>
          <a:xfrm>
            <a:off x="4965927" y="2112593"/>
            <a:ext cx="1039357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天气</a:t>
            </a:r>
          </a:p>
        </p:txBody>
      </p:sp>
      <p:sp>
        <p:nvSpPr>
          <p:cNvPr id="112" name="矩形 111"/>
          <p:cNvSpPr/>
          <p:nvPr/>
        </p:nvSpPr>
        <p:spPr>
          <a:xfrm>
            <a:off x="6225789" y="2112593"/>
            <a:ext cx="1039357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很</a:t>
            </a:r>
          </a:p>
        </p:txBody>
      </p:sp>
      <p:sp>
        <p:nvSpPr>
          <p:cNvPr id="113" name="矩形 112"/>
          <p:cNvSpPr/>
          <p:nvPr/>
        </p:nvSpPr>
        <p:spPr>
          <a:xfrm>
            <a:off x="7501816" y="2112593"/>
            <a:ext cx="1039357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好</a:t>
            </a:r>
          </a:p>
        </p:txBody>
      </p:sp>
      <p:sp>
        <p:nvSpPr>
          <p:cNvPr id="114" name="矩形 113"/>
          <p:cNvSpPr/>
          <p:nvPr/>
        </p:nvSpPr>
        <p:spPr>
          <a:xfrm>
            <a:off x="1747016" y="3306893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544279" y="3306893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339115" y="3306893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4052671" y="3302966"/>
            <a:ext cx="736715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ian1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6530204" y="3302966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q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7225119" y="3302966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i4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942080" y="3302966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8690584" y="3302966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en3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9414304" y="3302966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0139803" y="3302966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ao3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4" name="右箭头 123"/>
          <p:cNvSpPr/>
          <p:nvPr/>
        </p:nvSpPr>
        <p:spPr>
          <a:xfrm rot="16200000">
            <a:off x="5780098" y="1655573"/>
            <a:ext cx="375056" cy="355207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5" name="右箭头 124"/>
          <p:cNvSpPr/>
          <p:nvPr/>
        </p:nvSpPr>
        <p:spPr>
          <a:xfrm rot="16200000">
            <a:off x="5780096" y="2797157"/>
            <a:ext cx="375056" cy="355207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6" name="右箭头 125"/>
          <p:cNvSpPr/>
          <p:nvPr/>
        </p:nvSpPr>
        <p:spPr>
          <a:xfrm rot="16200000">
            <a:off x="5791493" y="4016633"/>
            <a:ext cx="375056" cy="355207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709218" y="5445411"/>
            <a:ext cx="184151" cy="540000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4236720" y="5445411"/>
            <a:ext cx="184151" cy="5400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764222" y="5445411"/>
            <a:ext cx="184151" cy="54000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291724" y="5445411"/>
            <a:ext cx="184151" cy="540000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5800169" y="5445411"/>
            <a:ext cx="184151" cy="540000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6327671" y="5445411"/>
            <a:ext cx="184151" cy="540000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6855173" y="5445411"/>
            <a:ext cx="184151" cy="540000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382675" y="5445411"/>
            <a:ext cx="184151" cy="5400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7890225" y="5445411"/>
            <a:ext cx="184151" cy="54000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字方塊 15"/>
              <p:cNvSpPr txBox="1"/>
              <p:nvPr/>
            </p:nvSpPr>
            <p:spPr>
              <a:xfrm>
                <a:off x="2179433" y="5482085"/>
                <a:ext cx="5225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0" lang="zh-TW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3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433" y="5482085"/>
                <a:ext cx="52251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文字方塊 19"/>
          <p:cNvSpPr txBox="1"/>
          <p:nvPr/>
        </p:nvSpPr>
        <p:spPr>
          <a:xfrm>
            <a:off x="8144478" y="5445411"/>
            <a:ext cx="90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……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字方塊 27"/>
              <p:cNvSpPr txBox="1"/>
              <p:nvPr/>
            </p:nvSpPr>
            <p:spPr>
              <a:xfrm>
                <a:off x="4589197" y="4450527"/>
                <a:ext cx="5868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0" lang="en-US" altLang="zh-TW" sz="2400" b="0" i="1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0" lang="zh-TW" altLang="en-US" sz="2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3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197" y="4450527"/>
                <a:ext cx="586895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字方塊 28"/>
              <p:cNvSpPr txBox="1"/>
              <p:nvPr/>
            </p:nvSpPr>
            <p:spPr>
              <a:xfrm>
                <a:off x="5123498" y="4467073"/>
                <a:ext cx="5868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0" lang="en-US" altLang="zh-TW" sz="2400" b="0" i="1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0" lang="zh-TW" altLang="en-US" sz="2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3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498" y="4467073"/>
                <a:ext cx="586895" cy="461665"/>
              </a:xfrm>
              <a:prstGeom prst="rect">
                <a:avLst/>
              </a:prstGeom>
              <a:blipFill>
                <a:blip r:embed="rId4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字方塊 29"/>
              <p:cNvSpPr txBox="1"/>
              <p:nvPr/>
            </p:nvSpPr>
            <p:spPr>
              <a:xfrm>
                <a:off x="5685972" y="4467073"/>
                <a:ext cx="5868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0" lang="en-US" altLang="zh-TW" sz="2400" b="0" i="1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0" lang="zh-TW" altLang="en-US" sz="2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4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972" y="4467073"/>
                <a:ext cx="586895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字方塊 30"/>
              <p:cNvSpPr txBox="1"/>
              <p:nvPr/>
            </p:nvSpPr>
            <p:spPr>
              <a:xfrm>
                <a:off x="6176238" y="4480087"/>
                <a:ext cx="5868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0" lang="en-US" altLang="zh-TW" sz="2400" b="0" i="1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0" lang="zh-TW" altLang="en-US" sz="2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4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238" y="4480087"/>
                <a:ext cx="586895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字方塊 31"/>
              <p:cNvSpPr txBox="1"/>
              <p:nvPr/>
            </p:nvSpPr>
            <p:spPr>
              <a:xfrm>
                <a:off x="6702506" y="4480087"/>
                <a:ext cx="5868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0" lang="en-US" altLang="zh-TW" sz="2400" b="0" i="1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0" lang="zh-TW" altLang="en-US" sz="2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4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506" y="4480087"/>
                <a:ext cx="586895" cy="461665"/>
              </a:xfrm>
              <a:prstGeom prst="rect">
                <a:avLst/>
              </a:prstGeom>
              <a:blipFill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右箭头 142"/>
          <p:cNvSpPr/>
          <p:nvPr/>
        </p:nvSpPr>
        <p:spPr>
          <a:xfrm rot="16200000">
            <a:off x="5787342" y="5004925"/>
            <a:ext cx="375056" cy="355207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/>
              <p:cNvSpPr txBox="1"/>
              <p:nvPr/>
            </p:nvSpPr>
            <p:spPr>
              <a:xfrm>
                <a:off x="10201675" y="1605206"/>
                <a:ext cx="14748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ED7D31"/>
                    </a:solidFill>
                    <a:ea typeface="等线" panose="02010600030101010101" pitchFamily="2" charset="-122"/>
                  </a:rPr>
                  <a:t>语言模型</a:t>
                </a:r>
                <a:endParaRPr lang="en-US" altLang="zh-CN" sz="2400" b="1" dirty="0">
                  <a:solidFill>
                    <a:srgbClr val="ED7D31"/>
                  </a:solidFill>
                  <a:ea typeface="等线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</m:oMath>
                  </m:oMathPara>
                </a14:m>
                <a:endParaRPr lang="en-US" altLang="zh-CN" sz="2400" b="1" dirty="0">
                  <a:solidFill>
                    <a:srgbClr val="ED7D31"/>
                  </a:solidFill>
                  <a:ea typeface="等线" panose="02010600030101010101" pitchFamily="2" charset="-122"/>
                </a:endParaRPr>
              </a:p>
              <a:p>
                <a:r>
                  <a:rPr lang="en-US" altLang="zh-CN" sz="2400" b="1" dirty="0">
                    <a:solidFill>
                      <a:srgbClr val="ED7D31"/>
                    </a:solidFill>
                    <a:ea typeface="等线" panose="02010600030101010101" pitchFamily="2" charset="-122"/>
                  </a:rPr>
                  <a:t>—N-gram</a:t>
                </a:r>
                <a:endParaRPr lang="zh-CN" altLang="en-US" sz="2400" b="1" dirty="0">
                  <a:solidFill>
                    <a:srgbClr val="ED7D31"/>
                  </a:solidFill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4" name="文本框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675" y="1605206"/>
                <a:ext cx="1474832" cy="1200329"/>
              </a:xfrm>
              <a:prstGeom prst="rect">
                <a:avLst/>
              </a:prstGeom>
              <a:blipFill>
                <a:blip r:embed="rId8"/>
                <a:stretch>
                  <a:fillRect l="-6639" t="-3553" r="-1660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/>
              <p:cNvSpPr txBox="1"/>
              <p:nvPr/>
            </p:nvSpPr>
            <p:spPr>
              <a:xfrm>
                <a:off x="10201675" y="4265860"/>
                <a:ext cx="14748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ED7D31"/>
                    </a:solidFill>
                    <a:ea typeface="等线" panose="02010600030101010101" pitchFamily="2" charset="-122"/>
                  </a:rPr>
                  <a:t>声学模型</a:t>
                </a:r>
                <a:endParaRPr lang="en-US" altLang="zh-CN" sz="2400" b="1" dirty="0">
                  <a:solidFill>
                    <a:srgbClr val="ED7D31"/>
                  </a:solidFill>
                  <a:ea typeface="等线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e>
                          <m:r>
                            <a:rPr lang="en-US" altLang="zh-CN" sz="24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</m:oMath>
                  </m:oMathPara>
                </a14:m>
                <a:endParaRPr lang="en-US" altLang="zh-CN" sz="2400" b="1" dirty="0">
                  <a:solidFill>
                    <a:srgbClr val="ED7D31"/>
                  </a:solidFill>
                  <a:ea typeface="等线" panose="02010600030101010101" pitchFamily="2" charset="-122"/>
                </a:endParaRPr>
              </a:p>
              <a:p>
                <a:r>
                  <a:rPr lang="en-US" altLang="zh-CN" sz="2400" b="1" dirty="0">
                    <a:solidFill>
                      <a:srgbClr val="ED7D31"/>
                    </a:solidFill>
                    <a:ea typeface="等线" panose="02010600030101010101" pitchFamily="2" charset="-122"/>
                  </a:rPr>
                  <a:t>—HMM</a:t>
                </a:r>
                <a:endParaRPr lang="zh-CN" altLang="en-US" sz="2400" b="1" dirty="0">
                  <a:solidFill>
                    <a:srgbClr val="ED7D31"/>
                  </a:solidFill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5" name="文本框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675" y="4265860"/>
                <a:ext cx="1474832" cy="1200329"/>
              </a:xfrm>
              <a:prstGeom prst="rect">
                <a:avLst/>
              </a:prstGeom>
              <a:blipFill>
                <a:blip r:embed="rId9"/>
                <a:stretch>
                  <a:fillRect l="-6639" t="-3553" r="-1660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直接连接符 20">
            <a:extLst>
              <a:ext uri="{FF2B5EF4-FFF2-40B4-BE49-F238E27FC236}">
                <a16:creationId xmlns:a16="http://schemas.microsoft.com/office/drawing/2014/main" id="{B3A3D242-FC59-4E5E-9E11-0657ED579676}"/>
              </a:ext>
            </a:extLst>
          </p:cNvPr>
          <p:cNvCxnSpPr>
            <a:cxnSpLocks/>
          </p:cNvCxnSpPr>
          <p:nvPr/>
        </p:nvCxnSpPr>
        <p:spPr>
          <a:xfrm>
            <a:off x="11693910" y="1605206"/>
            <a:ext cx="0" cy="1101068"/>
          </a:xfrm>
          <a:prstGeom prst="line">
            <a:avLst/>
          </a:prstGeom>
          <a:noFill/>
          <a:ln w="762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47" name="直接连接符 20">
            <a:extLst>
              <a:ext uri="{FF2B5EF4-FFF2-40B4-BE49-F238E27FC236}">
                <a16:creationId xmlns:a16="http://schemas.microsoft.com/office/drawing/2014/main" id="{B3A3D242-FC59-4E5E-9E11-0657ED579676}"/>
              </a:ext>
            </a:extLst>
          </p:cNvPr>
          <p:cNvCxnSpPr>
            <a:cxnSpLocks/>
          </p:cNvCxnSpPr>
          <p:nvPr/>
        </p:nvCxnSpPr>
        <p:spPr>
          <a:xfrm>
            <a:off x="11727079" y="4378204"/>
            <a:ext cx="0" cy="1101068"/>
          </a:xfrm>
          <a:prstGeom prst="line">
            <a:avLst/>
          </a:prstGeom>
          <a:noFill/>
          <a:ln w="762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48" name="文本框 147"/>
          <p:cNvSpPr txBox="1"/>
          <p:nvPr/>
        </p:nvSpPr>
        <p:spPr>
          <a:xfrm>
            <a:off x="341679" y="5511088"/>
            <a:ext cx="162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ea typeface="等线" panose="02010600030101010101" pitchFamily="2" charset="-122"/>
              </a:rPr>
              <a:t>特征序列</a:t>
            </a:r>
          </a:p>
        </p:txBody>
      </p:sp>
      <p:sp>
        <p:nvSpPr>
          <p:cNvPr id="149" name="文本框 148"/>
          <p:cNvSpPr txBox="1"/>
          <p:nvPr/>
        </p:nvSpPr>
        <p:spPr>
          <a:xfrm>
            <a:off x="336727" y="4542860"/>
            <a:ext cx="162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ea typeface="等线" panose="02010600030101010101" pitchFamily="2" charset="-122"/>
              </a:rPr>
              <a:t>状态序列</a:t>
            </a:r>
          </a:p>
        </p:txBody>
      </p:sp>
      <p:sp>
        <p:nvSpPr>
          <p:cNvPr id="150" name="文本框 149"/>
          <p:cNvSpPr txBox="1"/>
          <p:nvPr/>
        </p:nvSpPr>
        <p:spPr>
          <a:xfrm>
            <a:off x="336727" y="3502935"/>
            <a:ext cx="162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ea typeface="等线" panose="02010600030101010101" pitchFamily="2" charset="-122"/>
              </a:rPr>
              <a:t>音素序列</a:t>
            </a:r>
          </a:p>
        </p:txBody>
      </p:sp>
      <p:sp>
        <p:nvSpPr>
          <p:cNvPr id="151" name="文本框 150"/>
          <p:cNvSpPr txBox="1"/>
          <p:nvPr/>
        </p:nvSpPr>
        <p:spPr>
          <a:xfrm>
            <a:off x="336727" y="2169926"/>
            <a:ext cx="162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ea typeface="等线" panose="02010600030101010101" pitchFamily="2" charset="-122"/>
              </a:rPr>
              <a:t>词序列</a:t>
            </a:r>
          </a:p>
        </p:txBody>
      </p:sp>
      <p:sp>
        <p:nvSpPr>
          <p:cNvPr id="152" name="右箭头 151"/>
          <p:cNvSpPr/>
          <p:nvPr/>
        </p:nvSpPr>
        <p:spPr>
          <a:xfrm rot="16200000">
            <a:off x="664381" y="5048965"/>
            <a:ext cx="375056" cy="355207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3" name="右箭头 152"/>
          <p:cNvSpPr/>
          <p:nvPr/>
        </p:nvSpPr>
        <p:spPr>
          <a:xfrm rot="16200000">
            <a:off x="664381" y="4021691"/>
            <a:ext cx="375056" cy="355207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4" name="右箭头 153"/>
          <p:cNvSpPr/>
          <p:nvPr/>
        </p:nvSpPr>
        <p:spPr>
          <a:xfrm rot="16200000">
            <a:off x="664381" y="2797794"/>
            <a:ext cx="375056" cy="355207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4931447" y="3306893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5645003" y="3302966"/>
            <a:ext cx="736715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ian1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57" name="直接箭头连接符 156"/>
          <p:cNvCxnSpPr/>
          <p:nvPr/>
        </p:nvCxnSpPr>
        <p:spPr>
          <a:xfrm>
            <a:off x="3251200" y="6237529"/>
            <a:ext cx="5829275" cy="0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本框 157"/>
              <p:cNvSpPr txBox="1"/>
              <p:nvPr/>
            </p:nvSpPr>
            <p:spPr>
              <a:xfrm>
                <a:off x="5565391" y="6237090"/>
                <a:ext cx="1197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prstClr val="black"/>
                    </a:solidFill>
                    <a:ea typeface="等线" panose="02010600030101010101" pitchFamily="2" charset="-122"/>
                  </a:rPr>
                  <a:t>时间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zh-CN" altLang="en-US" dirty="0">
                  <a:solidFill>
                    <a:prstClr val="black"/>
                  </a:solidFill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8" name="文本框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391" y="6237090"/>
                <a:ext cx="1197742" cy="369332"/>
              </a:xfrm>
              <a:prstGeom prst="rect">
                <a:avLst/>
              </a:prstGeom>
              <a:blipFill>
                <a:blip r:embed="rId10"/>
                <a:stretch>
                  <a:fillRect l="-459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07110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Viterbi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Instead of finding the likelihood over all possible state sequences, as we do in the Forward algorithm, just consider just the most probable path: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Define likelihood of the most probable partial path in state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at time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If we are performing decoding or forced alignment, then only the most likely path is needed </a:t>
                </a:r>
              </a:p>
              <a:p>
                <a:r>
                  <a:rPr lang="en-US" altLang="zh-CN" dirty="0"/>
                  <a:t>We need to keep track of the states that make up this path by keeping a sequence of 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backpointers</a:t>
                </a:r>
                <a:r>
                  <a:rPr lang="en-US" altLang="zh-CN" dirty="0"/>
                  <a:t> to enable a Viterbi 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backtrace</a:t>
                </a:r>
                <a:r>
                  <a:rPr lang="en-US" altLang="zh-CN" dirty="0"/>
                  <a:t>: the </a:t>
                </a:r>
                <a:r>
                  <a:rPr lang="en-US" altLang="zh-CN" dirty="0" err="1"/>
                  <a:t>backpointer</a:t>
                </a:r>
                <a:r>
                  <a:rPr lang="en-US" altLang="zh-CN" dirty="0"/>
                  <a:t> for each state at each time indicates the previous state on the most probable path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 r="-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50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01728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Viterbi recursion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892490" y="2173520"/>
            <a:ext cx="3971270" cy="3497498"/>
            <a:chOff x="3892490" y="2173520"/>
            <a:chExt cx="3971270" cy="3497498"/>
          </a:xfrm>
        </p:grpSpPr>
        <p:grpSp>
          <p:nvGrpSpPr>
            <p:cNvPr id="8" name="组合 7"/>
            <p:cNvGrpSpPr/>
            <p:nvPr/>
          </p:nvGrpSpPr>
          <p:grpSpPr>
            <a:xfrm>
              <a:off x="4397907" y="2173520"/>
              <a:ext cx="3465853" cy="3185709"/>
              <a:chOff x="2768360" y="3289001"/>
              <a:chExt cx="3465853" cy="3185709"/>
            </a:xfrm>
          </p:grpSpPr>
          <p:sp>
            <p:nvSpPr>
              <p:cNvPr id="17" name="椭圆 16"/>
              <p:cNvSpPr/>
              <p:nvPr/>
            </p:nvSpPr>
            <p:spPr>
              <a:xfrm rot="16200000">
                <a:off x="2848778" y="3754383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 rot="16200000">
                <a:off x="2848778" y="4870788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 rot="16200000">
                <a:off x="2848778" y="5982875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919417" y="3816897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2919417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919416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768360" y="3289001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 rot="16200000">
                <a:off x="4256634" y="3754383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 rot="16200000">
                <a:off x="4256634" y="4870788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 rot="16200000">
                <a:off x="4256634" y="5982875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4327273" y="3816897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327273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4327272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 rot="16200000">
                <a:off x="5664490" y="3754383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 rot="16200000">
                <a:off x="5664490" y="4870788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 rot="16200000">
                <a:off x="5664490" y="5982875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5735129" y="3816897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5735129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5735128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176216" y="3293782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5584072" y="3296533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" name="直接箭头连接符 37"/>
              <p:cNvCxnSpPr>
                <a:stCxn id="17" idx="4"/>
                <a:endCxn id="24" idx="0"/>
              </p:cNvCxnSpPr>
              <p:nvPr/>
            </p:nvCxnSpPr>
            <p:spPr>
              <a:xfrm>
                <a:off x="3340613" y="4001563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>
                <a:stCxn id="24" idx="4"/>
                <a:endCxn id="30" idx="0"/>
              </p:cNvCxnSpPr>
              <p:nvPr/>
            </p:nvCxnSpPr>
            <p:spPr>
              <a:xfrm>
                <a:off x="4748469" y="4001563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>
                <a:stCxn id="17" idx="3"/>
                <a:endCxn id="25" idx="7"/>
              </p:cNvCxnSpPr>
              <p:nvPr/>
            </p:nvCxnSpPr>
            <p:spPr>
              <a:xfrm>
                <a:off x="3268216" y="4174560"/>
                <a:ext cx="1058290" cy="77041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>
                <a:stCxn id="18" idx="4"/>
                <a:endCxn id="25" idx="0"/>
              </p:cNvCxnSpPr>
              <p:nvPr/>
            </p:nvCxnSpPr>
            <p:spPr>
              <a:xfrm>
                <a:off x="3340613" y="5117968"/>
                <a:ext cx="913496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>
                <a:stCxn id="25" idx="4"/>
                <a:endCxn id="31" idx="0"/>
              </p:cNvCxnSpPr>
              <p:nvPr/>
            </p:nvCxnSpPr>
            <p:spPr>
              <a:xfrm>
                <a:off x="4748469" y="5117968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19" idx="4"/>
                <a:endCxn id="26" idx="0"/>
              </p:cNvCxnSpPr>
              <p:nvPr/>
            </p:nvCxnSpPr>
            <p:spPr>
              <a:xfrm>
                <a:off x="3340613" y="6230055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stCxn id="26" idx="4"/>
                <a:endCxn id="32" idx="0"/>
              </p:cNvCxnSpPr>
              <p:nvPr/>
            </p:nvCxnSpPr>
            <p:spPr>
              <a:xfrm>
                <a:off x="4748469" y="6230055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>
                <a:stCxn id="18" idx="5"/>
                <a:endCxn id="24" idx="1"/>
              </p:cNvCxnSpPr>
              <p:nvPr/>
            </p:nvCxnSpPr>
            <p:spPr>
              <a:xfrm flipV="1">
                <a:off x="3268216" y="4174560"/>
                <a:ext cx="1058290" cy="770411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18" idx="3"/>
              </p:cNvCxnSpPr>
              <p:nvPr/>
            </p:nvCxnSpPr>
            <p:spPr>
              <a:xfrm>
                <a:off x="3268216" y="5290965"/>
                <a:ext cx="1058290" cy="794281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24" idx="3"/>
              </p:cNvCxnSpPr>
              <p:nvPr/>
            </p:nvCxnSpPr>
            <p:spPr>
              <a:xfrm>
                <a:off x="4676072" y="4174560"/>
                <a:ext cx="1058290" cy="760928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25" idx="3"/>
                <a:endCxn id="32" idx="7"/>
              </p:cNvCxnSpPr>
              <p:nvPr/>
            </p:nvCxnSpPr>
            <p:spPr>
              <a:xfrm>
                <a:off x="4676072" y="5290965"/>
                <a:ext cx="1058290" cy="766093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25" idx="5"/>
                <a:endCxn id="30" idx="1"/>
              </p:cNvCxnSpPr>
              <p:nvPr/>
            </p:nvCxnSpPr>
            <p:spPr>
              <a:xfrm flipV="1">
                <a:off x="4676072" y="4174560"/>
                <a:ext cx="1058290" cy="770411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19" idx="5"/>
                <a:endCxn id="25" idx="1"/>
              </p:cNvCxnSpPr>
              <p:nvPr/>
            </p:nvCxnSpPr>
            <p:spPr>
              <a:xfrm flipV="1">
                <a:off x="3268216" y="5290965"/>
                <a:ext cx="1058290" cy="76609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26" idx="5"/>
                <a:endCxn id="31" idx="1"/>
              </p:cNvCxnSpPr>
              <p:nvPr/>
            </p:nvCxnSpPr>
            <p:spPr>
              <a:xfrm flipV="1">
                <a:off x="4676072" y="5290965"/>
                <a:ext cx="1058290" cy="7660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4958080" y="3078255"/>
                  <a:ext cx="65014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080" y="3078255"/>
                  <a:ext cx="650141" cy="395621"/>
                </a:xfrm>
                <a:prstGeom prst="rect">
                  <a:avLst/>
                </a:prstGeom>
                <a:blipFill>
                  <a:blip r:embed="rId2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5150176" y="3754861"/>
                  <a:ext cx="65014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0176" y="3754861"/>
                  <a:ext cx="650141" cy="395621"/>
                </a:xfrm>
                <a:prstGeom prst="rect">
                  <a:avLst/>
                </a:prstGeom>
                <a:blipFill>
                  <a:blip r:embed="rId3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4890905" y="4460341"/>
                  <a:ext cx="65014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905" y="4460341"/>
                  <a:ext cx="650141" cy="395621"/>
                </a:xfrm>
                <a:prstGeom prst="rect">
                  <a:avLst/>
                </a:prstGeom>
                <a:blipFill>
                  <a:blip r:embed="rId4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5782233" y="3297903"/>
                  <a:ext cx="6501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𝒎𝒂𝒙</m:t>
                        </m:r>
                      </m:oMath>
                    </m:oMathPara>
                  </a14:m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2233" y="3297903"/>
                  <a:ext cx="65014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8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5890612" y="4184075"/>
                  <a:ext cx="650141" cy="432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sup>
                        </m:sSubSup>
                      </m:oMath>
                    </m:oMathPara>
                  </a14:m>
                  <a:endPara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0612" y="4184075"/>
                  <a:ext cx="650141" cy="432619"/>
                </a:xfrm>
                <a:prstGeom prst="rect">
                  <a:avLst/>
                </a:prstGeom>
                <a:blipFill>
                  <a:blip r:embed="rId6"/>
                  <a:stretch>
                    <a:fillRect b="-28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3959852" y="3030305"/>
                  <a:ext cx="1088196" cy="3852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9852" y="3030305"/>
                  <a:ext cx="1088196" cy="385234"/>
                </a:xfrm>
                <a:prstGeom prst="rect">
                  <a:avLst/>
                </a:prstGeom>
                <a:blipFill>
                  <a:blip r:embed="rId7"/>
                  <a:stretch>
                    <a:fillRect b="-31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3959852" y="4165150"/>
                  <a:ext cx="1088196" cy="4306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9852" y="4165150"/>
                  <a:ext cx="1088196" cy="430631"/>
                </a:xfrm>
                <a:prstGeom prst="rect">
                  <a:avLst/>
                </a:prstGeom>
                <a:blipFill>
                  <a:blip r:embed="rId8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3892490" y="5285784"/>
                  <a:ext cx="1166620" cy="3852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2490" y="5285784"/>
                  <a:ext cx="1166620" cy="385234"/>
                </a:xfrm>
                <a:prstGeom prst="rect">
                  <a:avLst/>
                </a:prstGeom>
                <a:blipFill>
                  <a:blip r:embed="rId9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4098147" y="1064949"/>
                <a:ext cx="3590855" cy="642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147" y="1064949"/>
                <a:ext cx="3590855" cy="6420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51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07926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Viterbi recursion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Backpointers</a:t>
            </a:r>
            <a:r>
              <a:rPr lang="en-US" altLang="zh-CN" dirty="0"/>
              <a:t> to the previous state on the most probable path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397907" y="2173520"/>
            <a:ext cx="3465853" cy="3185709"/>
            <a:chOff x="4397907" y="2173520"/>
            <a:chExt cx="3465853" cy="3185709"/>
          </a:xfrm>
        </p:grpSpPr>
        <p:grpSp>
          <p:nvGrpSpPr>
            <p:cNvPr id="8" name="组合 7"/>
            <p:cNvGrpSpPr/>
            <p:nvPr/>
          </p:nvGrpSpPr>
          <p:grpSpPr>
            <a:xfrm>
              <a:off x="4397907" y="2173520"/>
              <a:ext cx="3465853" cy="3185709"/>
              <a:chOff x="2768360" y="3289001"/>
              <a:chExt cx="3465853" cy="3185709"/>
            </a:xfrm>
          </p:grpSpPr>
          <p:sp>
            <p:nvSpPr>
              <p:cNvPr id="17" name="椭圆 16"/>
              <p:cNvSpPr/>
              <p:nvPr/>
            </p:nvSpPr>
            <p:spPr>
              <a:xfrm rot="16200000">
                <a:off x="2848778" y="3754383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 rot="16200000">
                <a:off x="2848778" y="4870788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 rot="16200000">
                <a:off x="2848778" y="5982875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919417" y="3816897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2919417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919416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768360" y="3289001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 rot="16200000">
                <a:off x="4256634" y="3754383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 rot="16200000">
                <a:off x="4256634" y="4870788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 rot="16200000">
                <a:off x="4256634" y="5982875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4327273" y="3816897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327273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4327272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 rot="16200000">
                <a:off x="5664490" y="3754383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 rot="16200000">
                <a:off x="5664490" y="4870788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 rot="16200000">
                <a:off x="5664490" y="5982875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5735129" y="3816897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5735129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5735128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176216" y="3293782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5584072" y="3296533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" name="直接箭头连接符 37"/>
              <p:cNvCxnSpPr>
                <a:stCxn id="17" idx="4"/>
                <a:endCxn id="24" idx="0"/>
              </p:cNvCxnSpPr>
              <p:nvPr/>
            </p:nvCxnSpPr>
            <p:spPr>
              <a:xfrm>
                <a:off x="3340613" y="4001563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>
                <a:stCxn id="24" idx="4"/>
                <a:endCxn id="30" idx="0"/>
              </p:cNvCxnSpPr>
              <p:nvPr/>
            </p:nvCxnSpPr>
            <p:spPr>
              <a:xfrm>
                <a:off x="4748469" y="4001563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>
                <a:stCxn id="17" idx="3"/>
                <a:endCxn id="25" idx="7"/>
              </p:cNvCxnSpPr>
              <p:nvPr/>
            </p:nvCxnSpPr>
            <p:spPr>
              <a:xfrm>
                <a:off x="3268216" y="4174560"/>
                <a:ext cx="1058290" cy="770411"/>
              </a:xfrm>
              <a:prstGeom prst="straightConnector1">
                <a:avLst/>
              </a:prstGeom>
              <a:ln w="28575">
                <a:solidFill>
                  <a:srgbClr val="00CC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>
                <a:stCxn id="18" idx="4"/>
                <a:endCxn id="25" idx="0"/>
              </p:cNvCxnSpPr>
              <p:nvPr/>
            </p:nvCxnSpPr>
            <p:spPr>
              <a:xfrm>
                <a:off x="3340613" y="5117968"/>
                <a:ext cx="913496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>
                <a:stCxn id="25" idx="4"/>
                <a:endCxn id="31" idx="0"/>
              </p:cNvCxnSpPr>
              <p:nvPr/>
            </p:nvCxnSpPr>
            <p:spPr>
              <a:xfrm>
                <a:off x="4748469" y="5117968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19" idx="4"/>
                <a:endCxn id="26" idx="0"/>
              </p:cNvCxnSpPr>
              <p:nvPr/>
            </p:nvCxnSpPr>
            <p:spPr>
              <a:xfrm>
                <a:off x="3340613" y="6230055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stCxn id="26" idx="4"/>
                <a:endCxn id="32" idx="0"/>
              </p:cNvCxnSpPr>
              <p:nvPr/>
            </p:nvCxnSpPr>
            <p:spPr>
              <a:xfrm>
                <a:off x="4748469" y="6230055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>
                <a:stCxn id="18" idx="5"/>
                <a:endCxn id="24" idx="1"/>
              </p:cNvCxnSpPr>
              <p:nvPr/>
            </p:nvCxnSpPr>
            <p:spPr>
              <a:xfrm flipV="1">
                <a:off x="3268216" y="4174560"/>
                <a:ext cx="1058290" cy="770411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18" idx="3"/>
              </p:cNvCxnSpPr>
              <p:nvPr/>
            </p:nvCxnSpPr>
            <p:spPr>
              <a:xfrm>
                <a:off x="3268216" y="5290965"/>
                <a:ext cx="1058290" cy="794281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24" idx="3"/>
              </p:cNvCxnSpPr>
              <p:nvPr/>
            </p:nvCxnSpPr>
            <p:spPr>
              <a:xfrm>
                <a:off x="4676072" y="4174560"/>
                <a:ext cx="1058290" cy="760928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25" idx="3"/>
                <a:endCxn id="32" idx="7"/>
              </p:cNvCxnSpPr>
              <p:nvPr/>
            </p:nvCxnSpPr>
            <p:spPr>
              <a:xfrm>
                <a:off x="4676072" y="5290965"/>
                <a:ext cx="1058290" cy="766093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25" idx="5"/>
                <a:endCxn id="30" idx="1"/>
              </p:cNvCxnSpPr>
              <p:nvPr/>
            </p:nvCxnSpPr>
            <p:spPr>
              <a:xfrm flipV="1">
                <a:off x="4676072" y="4174560"/>
                <a:ext cx="1058290" cy="770411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19" idx="5"/>
                <a:endCxn id="25" idx="1"/>
              </p:cNvCxnSpPr>
              <p:nvPr/>
            </p:nvCxnSpPr>
            <p:spPr>
              <a:xfrm flipV="1">
                <a:off x="3268216" y="5290965"/>
                <a:ext cx="1058290" cy="76609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26" idx="5"/>
                <a:endCxn id="31" idx="1"/>
              </p:cNvCxnSpPr>
              <p:nvPr/>
            </p:nvCxnSpPr>
            <p:spPr>
              <a:xfrm flipV="1">
                <a:off x="4676072" y="5290965"/>
                <a:ext cx="1058290" cy="7660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4958080" y="3078255"/>
                  <a:ext cx="65014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080" y="3078255"/>
                  <a:ext cx="650141" cy="395621"/>
                </a:xfrm>
                <a:prstGeom prst="rect">
                  <a:avLst/>
                </a:prstGeom>
                <a:blipFill>
                  <a:blip r:embed="rId2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5150176" y="3754861"/>
                  <a:ext cx="65014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0176" y="3754861"/>
                  <a:ext cx="650141" cy="395621"/>
                </a:xfrm>
                <a:prstGeom prst="rect">
                  <a:avLst/>
                </a:prstGeom>
                <a:blipFill>
                  <a:blip r:embed="rId3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4890905" y="4460341"/>
                  <a:ext cx="65014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905" y="4460341"/>
                  <a:ext cx="650141" cy="395621"/>
                </a:xfrm>
                <a:prstGeom prst="rect">
                  <a:avLst/>
                </a:prstGeom>
                <a:blipFill>
                  <a:blip r:embed="rId4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5574104" y="3351194"/>
                  <a:ext cx="1111731" cy="432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sup>
                        </m:sSubSup>
                        <m:r>
                          <a:rPr lang="en-US" altLang="zh-CN" b="1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00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4104" y="3351194"/>
                  <a:ext cx="1111731" cy="432619"/>
                </a:xfrm>
                <a:prstGeom prst="rect">
                  <a:avLst/>
                </a:prstGeom>
                <a:blipFill>
                  <a:blip r:embed="rId5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52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B942E9B-882F-4508-8ADC-515CE5C7AA66}"/>
                  </a:ext>
                </a:extLst>
              </p:cNvPr>
              <p:cNvSpPr txBox="1"/>
              <p:nvPr/>
            </p:nvSpPr>
            <p:spPr>
              <a:xfrm>
                <a:off x="3959852" y="3030305"/>
                <a:ext cx="1088196" cy="385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B942E9B-882F-4508-8ADC-515CE5C7A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852" y="3030305"/>
                <a:ext cx="1088196" cy="385234"/>
              </a:xfrm>
              <a:prstGeom prst="rect">
                <a:avLst/>
              </a:prstGeom>
              <a:blipFill>
                <a:blip r:embed="rId6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7AECC67-8831-4792-8688-EF32CDDE1792}"/>
                  </a:ext>
                </a:extLst>
              </p:cNvPr>
              <p:cNvSpPr txBox="1"/>
              <p:nvPr/>
            </p:nvSpPr>
            <p:spPr>
              <a:xfrm>
                <a:off x="3959852" y="4165150"/>
                <a:ext cx="1088196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7AECC67-8831-4792-8688-EF32CDDE1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852" y="4165150"/>
                <a:ext cx="1088196" cy="430631"/>
              </a:xfrm>
              <a:prstGeom prst="rect">
                <a:avLst/>
              </a:prstGeom>
              <a:blipFill>
                <a:blip r:embed="rId7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3481550-FFFC-4899-AB38-D075B148710B}"/>
                  </a:ext>
                </a:extLst>
              </p:cNvPr>
              <p:cNvSpPr txBox="1"/>
              <p:nvPr/>
            </p:nvSpPr>
            <p:spPr>
              <a:xfrm>
                <a:off x="3892490" y="5285784"/>
                <a:ext cx="1166620" cy="385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3481550-FFFC-4899-AB38-D075B1487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490" y="5285784"/>
                <a:ext cx="1166620" cy="385234"/>
              </a:xfrm>
              <a:prstGeom prst="rect">
                <a:avLst/>
              </a:prstGeom>
              <a:blipFill>
                <a:blip r:embed="rId8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B9F3FB36-3D9F-4BCA-96F5-71D18497CA08}"/>
                  </a:ext>
                </a:extLst>
              </p:cNvPr>
              <p:cNvSpPr txBox="1"/>
              <p:nvPr/>
            </p:nvSpPr>
            <p:spPr>
              <a:xfrm>
                <a:off x="5890612" y="4184075"/>
                <a:ext cx="650141" cy="432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sup>
                      </m:sSubSup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B9F3FB36-3D9F-4BCA-96F5-71D18497C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612" y="4184075"/>
                <a:ext cx="650141" cy="432619"/>
              </a:xfrm>
              <a:prstGeom prst="rect">
                <a:avLst/>
              </a:prstGeom>
              <a:blipFill>
                <a:blip r:embed="rId9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7616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Decoding: The Viterbi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/>
                  <a:t> for all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using dynamic programming:</a:t>
                </a:r>
              </a:p>
              <a:p>
                <a:r>
                  <a:rPr lang="en-US" altLang="zh-CN" dirty="0"/>
                  <a:t>Initialization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r>
                  <a:rPr lang="en-US" altLang="zh-CN" dirty="0"/>
                  <a:t>Iteration	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Termination</a:t>
                </a:r>
              </a:p>
              <a:p>
                <a:endParaRPr lang="en-US" altLang="zh-CN" dirty="0"/>
              </a:p>
              <a:p>
                <a:r>
                  <a:rPr lang="en-US" altLang="zh-CN" dirty="0" err="1"/>
                  <a:t>Backtrace</a:t>
                </a:r>
                <a:r>
                  <a:rPr lang="en-US" altLang="zh-CN" dirty="0"/>
                  <a:t> pointer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518688" y="2619011"/>
                <a:ext cx="3218445" cy="549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688" y="2619011"/>
                <a:ext cx="3218445" cy="549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629516" y="5216044"/>
                <a:ext cx="3994363" cy="549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limLow>
                                <m:limLow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zh-CN" altLang="en-US" sz="2400" dirty="0"/>
                            <m:t> 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516" y="5216044"/>
                <a:ext cx="3994363" cy="549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518688" y="3787475"/>
                <a:ext cx="2436628" cy="510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688" y="3787475"/>
                <a:ext cx="2436628" cy="5105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697956" y="5862121"/>
                <a:ext cx="2937984" cy="510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956" y="5862121"/>
                <a:ext cx="2937984" cy="5105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53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95799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Viterbi </a:t>
            </a:r>
            <a:r>
              <a:rPr lang="en-US" altLang="zh-CN" dirty="0" err="1"/>
              <a:t>backtrace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Backtrace</a:t>
            </a:r>
            <a:r>
              <a:rPr lang="en-US" altLang="zh-CN" dirty="0"/>
              <a:t> to find the state sequence of the most probable path</a:t>
            </a:r>
            <a:endParaRPr lang="zh-CN" altLang="en-US" dirty="0"/>
          </a:p>
        </p:txBody>
      </p:sp>
      <p:grpSp>
        <p:nvGrpSpPr>
          <p:cNvPr id="52" name="组合 51"/>
          <p:cNvGrpSpPr/>
          <p:nvPr/>
        </p:nvGrpSpPr>
        <p:grpSpPr>
          <a:xfrm>
            <a:off x="4397907" y="2173520"/>
            <a:ext cx="3465853" cy="3185709"/>
            <a:chOff x="4397907" y="2173520"/>
            <a:chExt cx="3465853" cy="3185709"/>
          </a:xfrm>
        </p:grpSpPr>
        <p:grpSp>
          <p:nvGrpSpPr>
            <p:cNvPr id="53" name="组合 52"/>
            <p:cNvGrpSpPr/>
            <p:nvPr/>
          </p:nvGrpSpPr>
          <p:grpSpPr>
            <a:xfrm>
              <a:off x="4397907" y="2173520"/>
              <a:ext cx="3465853" cy="3185709"/>
              <a:chOff x="2768360" y="3289001"/>
              <a:chExt cx="3465853" cy="3185709"/>
            </a:xfrm>
          </p:grpSpPr>
          <p:sp>
            <p:nvSpPr>
              <p:cNvPr id="62" name="椭圆 61"/>
              <p:cNvSpPr/>
              <p:nvPr/>
            </p:nvSpPr>
            <p:spPr>
              <a:xfrm rot="16200000">
                <a:off x="2848778" y="3754383"/>
                <a:ext cx="489310" cy="494360"/>
              </a:xfrm>
              <a:prstGeom prst="ellipse">
                <a:avLst/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 rot="16200000">
                <a:off x="2848778" y="4870788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 rot="16200000">
                <a:off x="2848778" y="5982875"/>
                <a:ext cx="489310" cy="494360"/>
              </a:xfrm>
              <a:prstGeom prst="ellipse">
                <a:avLst/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2919417" y="3816897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2919417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2919416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2768360" y="3289001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>
                <a:off x="4256634" y="3754383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>
                <a:off x="4256634" y="4870788"/>
                <a:ext cx="489310" cy="494360"/>
              </a:xfrm>
              <a:prstGeom prst="ellipse">
                <a:avLst/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>
                <a:off x="4256634" y="5982875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4327273" y="3816897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4327273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4327272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>
                <a:off x="5664490" y="3754383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>
                <a:off x="5664490" y="4870788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>
                <a:off x="5664490" y="5982875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5735129" y="3816897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5735129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5735128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4176216" y="3293782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5584072" y="3296533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3" name="直接箭头连接符 82"/>
              <p:cNvCxnSpPr>
                <a:stCxn id="62" idx="4"/>
                <a:endCxn id="69" idx="0"/>
              </p:cNvCxnSpPr>
              <p:nvPr/>
            </p:nvCxnSpPr>
            <p:spPr>
              <a:xfrm>
                <a:off x="3340613" y="4001563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>
                <a:stCxn id="69" idx="4"/>
                <a:endCxn id="75" idx="0"/>
              </p:cNvCxnSpPr>
              <p:nvPr/>
            </p:nvCxnSpPr>
            <p:spPr>
              <a:xfrm>
                <a:off x="4748469" y="4001563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62" idx="3"/>
                <a:endCxn id="70" idx="7"/>
              </p:cNvCxnSpPr>
              <p:nvPr/>
            </p:nvCxnSpPr>
            <p:spPr>
              <a:xfrm>
                <a:off x="3268216" y="4174560"/>
                <a:ext cx="1058290" cy="770411"/>
              </a:xfrm>
              <a:prstGeom prst="straightConnector1">
                <a:avLst/>
              </a:prstGeom>
              <a:ln w="2159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>
                <a:stCxn id="63" idx="4"/>
                <a:endCxn id="70" idx="0"/>
              </p:cNvCxnSpPr>
              <p:nvPr/>
            </p:nvCxnSpPr>
            <p:spPr>
              <a:xfrm>
                <a:off x="3340613" y="5117968"/>
                <a:ext cx="913496" cy="0"/>
              </a:xfrm>
              <a:prstGeom prst="straightConnector1">
                <a:avLst/>
              </a:prstGeom>
              <a:ln w="2159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>
                <a:stCxn id="70" idx="4"/>
                <a:endCxn id="76" idx="0"/>
              </p:cNvCxnSpPr>
              <p:nvPr/>
            </p:nvCxnSpPr>
            <p:spPr>
              <a:xfrm>
                <a:off x="4748469" y="5117968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>
                <a:stCxn id="64" idx="4"/>
                <a:endCxn id="71" idx="0"/>
              </p:cNvCxnSpPr>
              <p:nvPr/>
            </p:nvCxnSpPr>
            <p:spPr>
              <a:xfrm>
                <a:off x="3340613" y="6230055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>
                <a:stCxn id="71" idx="4"/>
                <a:endCxn id="77" idx="0"/>
              </p:cNvCxnSpPr>
              <p:nvPr/>
            </p:nvCxnSpPr>
            <p:spPr>
              <a:xfrm>
                <a:off x="4748469" y="6230055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>
                <a:stCxn id="63" idx="5"/>
                <a:endCxn id="69" idx="1"/>
              </p:cNvCxnSpPr>
              <p:nvPr/>
            </p:nvCxnSpPr>
            <p:spPr>
              <a:xfrm flipV="1">
                <a:off x="3268216" y="4174560"/>
                <a:ext cx="1058290" cy="770411"/>
              </a:xfrm>
              <a:prstGeom prst="straightConnector1">
                <a:avLst/>
              </a:prstGeom>
              <a:ln w="21590">
                <a:solidFill>
                  <a:srgbClr val="00CC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>
                <a:stCxn id="63" idx="3"/>
              </p:cNvCxnSpPr>
              <p:nvPr/>
            </p:nvCxnSpPr>
            <p:spPr>
              <a:xfrm>
                <a:off x="3268216" y="5290965"/>
                <a:ext cx="1058290" cy="794281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>
                <a:stCxn id="69" idx="3"/>
              </p:cNvCxnSpPr>
              <p:nvPr/>
            </p:nvCxnSpPr>
            <p:spPr>
              <a:xfrm>
                <a:off x="4676072" y="4174560"/>
                <a:ext cx="1058290" cy="760928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/>
              <p:cNvCxnSpPr>
                <a:stCxn id="70" idx="3"/>
                <a:endCxn id="77" idx="7"/>
              </p:cNvCxnSpPr>
              <p:nvPr/>
            </p:nvCxnSpPr>
            <p:spPr>
              <a:xfrm>
                <a:off x="4676072" y="5290965"/>
                <a:ext cx="1058290" cy="766093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>
                <a:stCxn id="70" idx="5"/>
                <a:endCxn id="75" idx="1"/>
              </p:cNvCxnSpPr>
              <p:nvPr/>
            </p:nvCxnSpPr>
            <p:spPr>
              <a:xfrm flipV="1">
                <a:off x="4676072" y="4174560"/>
                <a:ext cx="1058290" cy="770411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直接箭头连接符 94"/>
              <p:cNvCxnSpPr>
                <a:stCxn id="64" idx="5"/>
                <a:endCxn id="70" idx="1"/>
              </p:cNvCxnSpPr>
              <p:nvPr/>
            </p:nvCxnSpPr>
            <p:spPr>
              <a:xfrm flipV="1">
                <a:off x="3268216" y="5290965"/>
                <a:ext cx="1058290" cy="766093"/>
              </a:xfrm>
              <a:prstGeom prst="straightConnector1">
                <a:avLst/>
              </a:prstGeom>
              <a:ln w="2159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箭头连接符 95"/>
              <p:cNvCxnSpPr>
                <a:stCxn id="71" idx="5"/>
                <a:endCxn id="76" idx="1"/>
              </p:cNvCxnSpPr>
              <p:nvPr/>
            </p:nvCxnSpPr>
            <p:spPr>
              <a:xfrm flipV="1">
                <a:off x="4676072" y="5290965"/>
                <a:ext cx="1058290" cy="7660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/>
                <p:cNvSpPr txBox="1"/>
                <p:nvPr/>
              </p:nvSpPr>
              <p:spPr>
                <a:xfrm>
                  <a:off x="5978988" y="2368133"/>
                  <a:ext cx="1111731" cy="432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sup>
                        </m:sSubSup>
                        <m:r>
                          <a:rPr lang="en-US" altLang="zh-CN" b="1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00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" name="文本框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8988" y="2368133"/>
                  <a:ext cx="1111731" cy="432619"/>
                </a:xfrm>
                <a:prstGeom prst="rect">
                  <a:avLst/>
                </a:prstGeom>
                <a:blipFill>
                  <a:blip r:embed="rId2"/>
                  <a:stretch>
                    <a:fillRect b="-28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5890612" y="4184075"/>
                  <a:ext cx="65014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0612" y="4184075"/>
                  <a:ext cx="650141" cy="395621"/>
                </a:xfrm>
                <a:prstGeom prst="rect">
                  <a:avLst/>
                </a:prstGeom>
                <a:blipFill>
                  <a:blip r:embed="rId3"/>
                  <a:stretch>
                    <a:fillRect l="-5607" r="-1869" b="-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7" name="直接箭头连接符 96"/>
          <p:cNvCxnSpPr>
            <a:stCxn id="69" idx="2"/>
            <a:endCxn id="77" idx="6"/>
          </p:cNvCxnSpPr>
          <p:nvPr/>
        </p:nvCxnSpPr>
        <p:spPr>
          <a:xfrm>
            <a:off x="6130836" y="3130737"/>
            <a:ext cx="1407856" cy="1739182"/>
          </a:xfrm>
          <a:prstGeom prst="straightConnector1">
            <a:avLst/>
          </a:prstGeom>
          <a:ln w="21590">
            <a:solidFill>
              <a:srgbClr val="00CC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/>
              <p:cNvSpPr txBox="1"/>
              <p:nvPr/>
            </p:nvSpPr>
            <p:spPr>
              <a:xfrm>
                <a:off x="7213619" y="5333127"/>
                <a:ext cx="1646749" cy="39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US" altLang="zh-CN" b="1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sup>
                      </m:sSubSup>
                      <m:r>
                        <a:rPr lang="en-US" altLang="zh-CN" b="1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𝒋</m:t>
                      </m:r>
                    </m:oMath>
                  </m:oMathPara>
                </a14:m>
                <a:endParaRPr lang="zh-CN" altLang="en-US" b="1" dirty="0">
                  <a:solidFill>
                    <a:srgbClr val="00CC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0" name="文本框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619" y="5333127"/>
                <a:ext cx="1646749" cy="394082"/>
              </a:xfrm>
              <a:prstGeom prst="rect">
                <a:avLst/>
              </a:prstGeom>
              <a:blipFill>
                <a:blip r:embed="rId4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弧形 100"/>
          <p:cNvSpPr/>
          <p:nvPr/>
        </p:nvSpPr>
        <p:spPr>
          <a:xfrm>
            <a:off x="4343624" y="3059080"/>
            <a:ext cx="3147509" cy="3631026"/>
          </a:xfrm>
          <a:prstGeom prst="arc">
            <a:avLst>
              <a:gd name="adj1" fmla="val 16713152"/>
              <a:gd name="adj2" fmla="val 0"/>
            </a:avLst>
          </a:prstGeom>
          <a:ln w="28575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弧形 101"/>
          <p:cNvSpPr/>
          <p:nvPr/>
        </p:nvSpPr>
        <p:spPr>
          <a:xfrm rot="14730022">
            <a:off x="5571778" y="1917604"/>
            <a:ext cx="1013093" cy="2983587"/>
          </a:xfrm>
          <a:prstGeom prst="arc">
            <a:avLst>
              <a:gd name="adj1" fmla="val 16713152"/>
              <a:gd name="adj2" fmla="val 0"/>
            </a:avLst>
          </a:prstGeom>
          <a:ln w="28575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54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9FD373B-CBD8-4C65-A802-BD916584572D}"/>
                  </a:ext>
                </a:extLst>
              </p:cNvPr>
              <p:cNvSpPr txBox="1"/>
              <p:nvPr/>
            </p:nvSpPr>
            <p:spPr>
              <a:xfrm>
                <a:off x="3959852" y="3030305"/>
                <a:ext cx="1088196" cy="385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9FD373B-CBD8-4C65-A802-BD9165845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852" y="3030305"/>
                <a:ext cx="1088196" cy="385234"/>
              </a:xfrm>
              <a:prstGeom prst="rect">
                <a:avLst/>
              </a:prstGeom>
              <a:blipFill>
                <a:blip r:embed="rId5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A76B7EC-CA4B-46B1-A3BB-1BBE6338488A}"/>
                  </a:ext>
                </a:extLst>
              </p:cNvPr>
              <p:cNvSpPr txBox="1"/>
              <p:nvPr/>
            </p:nvSpPr>
            <p:spPr>
              <a:xfrm>
                <a:off x="3959852" y="4165150"/>
                <a:ext cx="1088196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A76B7EC-CA4B-46B1-A3BB-1BBE63384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852" y="4165150"/>
                <a:ext cx="1088196" cy="430631"/>
              </a:xfrm>
              <a:prstGeom prst="rect">
                <a:avLst/>
              </a:prstGeom>
              <a:blipFill>
                <a:blip r:embed="rId6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27D1E94-7864-4511-AB14-D529074F440B}"/>
                  </a:ext>
                </a:extLst>
              </p:cNvPr>
              <p:cNvSpPr txBox="1"/>
              <p:nvPr/>
            </p:nvSpPr>
            <p:spPr>
              <a:xfrm>
                <a:off x="3892490" y="5285784"/>
                <a:ext cx="1166620" cy="385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27D1E94-7864-4511-AB14-D529074F4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490" y="5285784"/>
                <a:ext cx="1166620" cy="385234"/>
              </a:xfrm>
              <a:prstGeom prst="rect">
                <a:avLst/>
              </a:prstGeom>
              <a:blipFill>
                <a:blip r:embed="rId7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83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</a:t>
            </a:r>
            <a:r>
              <a:rPr lang="en-US" dirty="0"/>
              <a:t>xample: Teacher-mood-model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 observation is a probabilistic function of the state.</a:t>
            </a:r>
          </a:p>
          <a:p>
            <a:r>
              <a:rPr lang="en-US" dirty="0"/>
              <a:t>Situation:</a:t>
            </a:r>
          </a:p>
          <a:p>
            <a:r>
              <a:rPr lang="en-US" dirty="0"/>
              <a:t>Your school teacher gave three different types of daily homework assignments:</a:t>
            </a:r>
          </a:p>
          <a:p>
            <a:pPr lvl="1"/>
            <a:r>
              <a:rPr lang="en-US" dirty="0"/>
              <a:t>A: took about 5 minutes to complete</a:t>
            </a:r>
          </a:p>
          <a:p>
            <a:pPr lvl="1"/>
            <a:r>
              <a:rPr lang="en-US" dirty="0"/>
              <a:t>B: took about 1 hour to complete</a:t>
            </a:r>
          </a:p>
          <a:p>
            <a:pPr lvl="1"/>
            <a:r>
              <a:rPr lang="en-US" dirty="0"/>
              <a:t>C: took about 3 hours to complete</a:t>
            </a:r>
          </a:p>
          <a:p>
            <a:r>
              <a:rPr lang="en-US" dirty="0"/>
              <a:t>Your teacher did not reveal openly his mood to you daily, but you knew that your teacher was either in a bad, neutral, or a good mood for a whole day.</a:t>
            </a:r>
          </a:p>
          <a:p>
            <a:r>
              <a:rPr lang="en-US" dirty="0"/>
              <a:t>Mood changes occurred only overnight.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11/10/2021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55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92266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</a:t>
            </a:r>
            <a:r>
              <a:rPr lang="en-US" dirty="0"/>
              <a:t>: Teacher-mood-model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b="1" dirty="0"/>
                  <a:t>Model parameters: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Observation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Set of states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={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𝑔𝑜𝑜𝑑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𝑛𝑒𝑢𝑡𝑟𝑎𝑙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𝑏𝑎𝑑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Transition probabilities between any two states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Emission probabilities </a:t>
                </a:r>
                <a:r>
                  <a:rPr lang="en-US" dirty="0"/>
                  <a:t>within each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200025" lvl="1" indent="0">
                  <a:buNone/>
                </a:pPr>
                <a:r>
                  <a:rPr lang="en-US" dirty="0"/>
                  <a:t>    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11/10/2021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56</a:t>
            </a:fld>
            <a:endParaRPr lang="en-US" altLang="zh-TW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6" r="14681"/>
          <a:stretch/>
        </p:blipFill>
        <p:spPr>
          <a:xfrm>
            <a:off x="6865799" y="2828023"/>
            <a:ext cx="4026568" cy="3913188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5526708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Teacher-mood-model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One week, your teacher gave the following homework assignments:</a:t>
            </a:r>
          </a:p>
          <a:p>
            <a:endParaRPr lang="en-US" dirty="0"/>
          </a:p>
          <a:p>
            <a:endParaRPr lang="en-US" sz="1800" dirty="0"/>
          </a:p>
          <a:p>
            <a:r>
              <a:rPr lang="en-US" cap="small" dirty="0">
                <a:solidFill>
                  <a:srgbClr val="FF0000"/>
                </a:solidFill>
              </a:rPr>
              <a:t>Questions</a:t>
            </a:r>
          </a:p>
          <a:p>
            <a:r>
              <a:rPr lang="en-US" dirty="0"/>
              <a:t>What did his mood curve look like most likely that week?</a:t>
            </a:r>
          </a:p>
          <a:p>
            <a:pPr lvl="1"/>
            <a:r>
              <a:rPr lang="en-US" dirty="0"/>
              <a:t>Searching for the most probable path – Viterbi algorithm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11/10/2021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57</a:t>
            </a:fld>
            <a:endParaRPr lang="en-US" altLang="zh-TW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824483"/>
              </p:ext>
            </p:extLst>
          </p:nvPr>
        </p:nvGraphicFramePr>
        <p:xfrm>
          <a:off x="2509596" y="1462283"/>
          <a:ext cx="780926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852">
                  <a:extLst>
                    <a:ext uri="{9D8B030D-6E8A-4147-A177-3AD203B41FA5}">
                      <a16:colId xmlns:a16="http://schemas.microsoft.com/office/drawing/2014/main" val="324748529"/>
                    </a:ext>
                  </a:extLst>
                </a:gridCol>
                <a:gridCol w="1561852">
                  <a:extLst>
                    <a:ext uri="{9D8B030D-6E8A-4147-A177-3AD203B41FA5}">
                      <a16:colId xmlns:a16="http://schemas.microsoft.com/office/drawing/2014/main" val="2762362886"/>
                    </a:ext>
                  </a:extLst>
                </a:gridCol>
                <a:gridCol w="1561852">
                  <a:extLst>
                    <a:ext uri="{9D8B030D-6E8A-4147-A177-3AD203B41FA5}">
                      <a16:colId xmlns:a16="http://schemas.microsoft.com/office/drawing/2014/main" val="1580701858"/>
                    </a:ext>
                  </a:extLst>
                </a:gridCol>
                <a:gridCol w="1561852">
                  <a:extLst>
                    <a:ext uri="{9D8B030D-6E8A-4147-A177-3AD203B41FA5}">
                      <a16:colId xmlns:a16="http://schemas.microsoft.com/office/drawing/2014/main" val="1282761939"/>
                    </a:ext>
                  </a:extLst>
                </a:gridCol>
                <a:gridCol w="1561852">
                  <a:extLst>
                    <a:ext uri="{9D8B030D-6E8A-4147-A177-3AD203B41FA5}">
                      <a16:colId xmlns:a16="http://schemas.microsoft.com/office/drawing/2014/main" val="864918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Friday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211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3126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HMM: Viterbi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cap="small" dirty="0">
                    <a:solidFill>
                      <a:srgbClr val="FF0000"/>
                    </a:solidFill>
                  </a:rPr>
                  <a:t>Given</a:t>
                </a:r>
              </a:p>
              <a:p>
                <a:r>
                  <a:rPr lang="en-US" dirty="0"/>
                  <a:t>Hidden Markov model: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Observed symbol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Most probable path of states that resulted in symbol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dirty="0"/>
                  <a:t> be the probability of the most probable path of the symbol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ending in state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 Then: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11/10/2021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58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353429" y="4066536"/>
                <a:ext cx="3953197" cy="642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429" y="4066536"/>
                <a:ext cx="3953197" cy="6420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9170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HMM: Viterbi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Matrix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spcBef>
                    <a:spcPts val="2400"/>
                  </a:spcBef>
                  <a:spcAft>
                    <a:spcPts val="1200"/>
                  </a:spcAft>
                </a:pPr>
                <a:r>
                  <a:rPr lang="en-US" dirty="0"/>
                  <a:t>Initialization:</a:t>
                </a:r>
              </a:p>
              <a:p>
                <a:pPr>
                  <a:spcBef>
                    <a:spcPts val="2400"/>
                  </a:spcBef>
                  <a:spcAft>
                    <a:spcPts val="1200"/>
                  </a:spcAft>
                </a:pPr>
                <a:r>
                  <a:rPr lang="en-US" dirty="0"/>
                  <a:t>Iteration:	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dirty="0" err="1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for all states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cap="small" dirty="0">
                    <a:solidFill>
                      <a:srgbClr val="FF0000"/>
                    </a:solidFill>
                  </a:rPr>
                  <a:t>Algorithm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11/10/2021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59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710824" y="1394417"/>
                <a:ext cx="2046329" cy="8199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𝑠𝑡𝑎𝑡𝑒𝑠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824" y="1394417"/>
                <a:ext cx="2046329" cy="8199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/>
              <p:cNvSpPr/>
              <p:nvPr/>
            </p:nvSpPr>
            <p:spPr>
              <a:xfrm>
                <a:off x="1409097" y="3991439"/>
                <a:ext cx="9296398" cy="18249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marL="546100" indent="-273050" defTabSz="896938">
                  <a:tabLst>
                    <a:tab pos="7267575" algn="l"/>
                  </a:tabLst>
                </a:pPr>
                <a:r>
                  <a:rPr lang="en-US" sz="2400" dirty="0"/>
                  <a:t>Iteratively build up matrix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sz="2400" dirty="0"/>
                  <a:t>.</a:t>
                </a:r>
              </a:p>
              <a:p>
                <a:pPr marL="546100" indent="-273050" defTabSz="896938">
                  <a:tabLst>
                    <a:tab pos="7267575" algn="l"/>
                  </a:tabLst>
                </a:pPr>
                <a:r>
                  <a:rPr lang="en-US" sz="2400" dirty="0"/>
                  <a:t>Store pointers to chosen path.</a:t>
                </a:r>
              </a:p>
              <a:p>
                <a:pPr marL="546100" indent="-273050" defTabSz="896938">
                  <a:tabLst>
                    <a:tab pos="7267575" algn="l"/>
                  </a:tabLst>
                </a:pPr>
                <a:r>
                  <a:rPr lang="en-US" sz="2400" dirty="0"/>
                  <a:t>Probability of most probable path in maximum entry in last column.</a:t>
                </a:r>
              </a:p>
              <a:p>
                <a:pPr marL="546100" indent="-273050" defTabSz="896938">
                  <a:tabLst>
                    <a:tab pos="7267575" algn="l"/>
                  </a:tabLst>
                </a:pPr>
                <a:r>
                  <a:rPr lang="en-US" sz="2400" dirty="0"/>
                  <a:t>Reconstruct path along pointers.</a:t>
                </a:r>
              </a:p>
            </p:txBody>
          </p:sp>
        </mc:Choice>
        <mc:Fallback xmlns="">
          <p:sp>
            <p:nvSpPr>
              <p:cNvPr id="8" name="圆角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097" y="3991439"/>
                <a:ext cx="9296398" cy="18249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073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Hierarchical modelling of speech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4893732" y="1000591"/>
            <a:ext cx="2170581" cy="662152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今天天气很好</a:t>
            </a:r>
          </a:p>
        </p:txBody>
      </p:sp>
      <p:sp>
        <p:nvSpPr>
          <p:cNvPr id="101" name="矩形 100"/>
          <p:cNvSpPr/>
          <p:nvPr/>
        </p:nvSpPr>
        <p:spPr>
          <a:xfrm>
            <a:off x="3706065" y="2146218"/>
            <a:ext cx="1039357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今天</a:t>
            </a:r>
          </a:p>
        </p:txBody>
      </p:sp>
      <p:sp>
        <p:nvSpPr>
          <p:cNvPr id="102" name="矩形 101"/>
          <p:cNvSpPr/>
          <p:nvPr/>
        </p:nvSpPr>
        <p:spPr>
          <a:xfrm>
            <a:off x="4965927" y="2146218"/>
            <a:ext cx="1039357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天气</a:t>
            </a:r>
          </a:p>
        </p:txBody>
      </p:sp>
      <p:sp>
        <p:nvSpPr>
          <p:cNvPr id="103" name="矩形 102"/>
          <p:cNvSpPr/>
          <p:nvPr/>
        </p:nvSpPr>
        <p:spPr>
          <a:xfrm>
            <a:off x="6225789" y="2146218"/>
            <a:ext cx="1039357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很</a:t>
            </a:r>
          </a:p>
        </p:txBody>
      </p:sp>
      <p:sp>
        <p:nvSpPr>
          <p:cNvPr id="104" name="矩形 103"/>
          <p:cNvSpPr/>
          <p:nvPr/>
        </p:nvSpPr>
        <p:spPr>
          <a:xfrm>
            <a:off x="7501816" y="2146218"/>
            <a:ext cx="1039357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好</a:t>
            </a:r>
          </a:p>
        </p:txBody>
      </p:sp>
      <p:cxnSp>
        <p:nvCxnSpPr>
          <p:cNvPr id="105" name="直接箭头连接符 104"/>
          <p:cNvCxnSpPr>
            <a:stCxn id="100" idx="2"/>
            <a:endCxn id="101" idx="0"/>
          </p:cNvCxnSpPr>
          <p:nvPr/>
        </p:nvCxnSpPr>
        <p:spPr>
          <a:xfrm flipH="1">
            <a:off x="4225744" y="1662743"/>
            <a:ext cx="1753279" cy="483475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6" name="直接箭头连接符 105"/>
          <p:cNvCxnSpPr>
            <a:stCxn id="100" idx="2"/>
            <a:endCxn id="102" idx="0"/>
          </p:cNvCxnSpPr>
          <p:nvPr/>
        </p:nvCxnSpPr>
        <p:spPr>
          <a:xfrm flipH="1">
            <a:off x="5485606" y="1662743"/>
            <a:ext cx="493417" cy="483475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7" name="直接箭头连接符 106"/>
          <p:cNvCxnSpPr>
            <a:stCxn id="100" idx="2"/>
            <a:endCxn id="103" idx="0"/>
          </p:cNvCxnSpPr>
          <p:nvPr/>
        </p:nvCxnSpPr>
        <p:spPr>
          <a:xfrm>
            <a:off x="5979023" y="1662743"/>
            <a:ext cx="766445" cy="483475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8" name="直接箭头连接符 107"/>
          <p:cNvCxnSpPr>
            <a:stCxn id="100" idx="2"/>
            <a:endCxn id="104" idx="0"/>
          </p:cNvCxnSpPr>
          <p:nvPr/>
        </p:nvCxnSpPr>
        <p:spPr>
          <a:xfrm>
            <a:off x="5979023" y="1662743"/>
            <a:ext cx="2042472" cy="483475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9" name="直接箭头连接符 108"/>
          <p:cNvCxnSpPr>
            <a:stCxn id="101" idx="2"/>
            <a:endCxn id="114" idx="0"/>
          </p:cNvCxnSpPr>
          <p:nvPr/>
        </p:nvCxnSpPr>
        <p:spPr>
          <a:xfrm flipH="1">
            <a:off x="2017987" y="2554014"/>
            <a:ext cx="2207757" cy="786504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0" name="直接箭头连接符 109"/>
          <p:cNvCxnSpPr>
            <a:stCxn id="101" idx="2"/>
            <a:endCxn id="115" idx="0"/>
          </p:cNvCxnSpPr>
          <p:nvPr/>
        </p:nvCxnSpPr>
        <p:spPr>
          <a:xfrm flipH="1">
            <a:off x="2815250" y="2554014"/>
            <a:ext cx="1410494" cy="786504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1" name="直接箭头连接符 110"/>
          <p:cNvCxnSpPr>
            <a:stCxn id="101" idx="2"/>
            <a:endCxn id="116" idx="0"/>
          </p:cNvCxnSpPr>
          <p:nvPr/>
        </p:nvCxnSpPr>
        <p:spPr>
          <a:xfrm flipH="1">
            <a:off x="3610086" y="2554014"/>
            <a:ext cx="615658" cy="786504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2" name="直接箭头连接符 111"/>
          <p:cNvCxnSpPr>
            <a:stCxn id="101" idx="2"/>
            <a:endCxn id="117" idx="0"/>
          </p:cNvCxnSpPr>
          <p:nvPr/>
        </p:nvCxnSpPr>
        <p:spPr>
          <a:xfrm>
            <a:off x="4225744" y="2554014"/>
            <a:ext cx="195285" cy="782577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3" name="直接箭头连接符 112"/>
          <p:cNvCxnSpPr>
            <a:stCxn id="102" idx="2"/>
            <a:endCxn id="124" idx="0"/>
          </p:cNvCxnSpPr>
          <p:nvPr/>
        </p:nvCxnSpPr>
        <p:spPr>
          <a:xfrm flipH="1">
            <a:off x="5202418" y="2554014"/>
            <a:ext cx="283188" cy="786504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4" name="矩形 113"/>
          <p:cNvSpPr/>
          <p:nvPr/>
        </p:nvSpPr>
        <p:spPr>
          <a:xfrm>
            <a:off x="1747016" y="3340518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544279" y="3340518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339115" y="3340518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4052671" y="3336591"/>
            <a:ext cx="736715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ian1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6530204" y="3336591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q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7225119" y="3336591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i4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942080" y="3336591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8690584" y="3336591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en3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9414304" y="3336591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0139803" y="3336591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ao3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4931447" y="3340518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5645003" y="3336591"/>
            <a:ext cx="736715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ian1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6" name="直接箭头连接符 125"/>
          <p:cNvCxnSpPr>
            <a:stCxn id="102" idx="2"/>
            <a:endCxn id="125" idx="0"/>
          </p:cNvCxnSpPr>
          <p:nvPr/>
        </p:nvCxnSpPr>
        <p:spPr>
          <a:xfrm>
            <a:off x="5485606" y="2554014"/>
            <a:ext cx="527755" cy="782577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7" name="直接箭头连接符 126"/>
          <p:cNvCxnSpPr>
            <a:stCxn id="102" idx="2"/>
            <a:endCxn id="118" idx="0"/>
          </p:cNvCxnSpPr>
          <p:nvPr/>
        </p:nvCxnSpPr>
        <p:spPr>
          <a:xfrm>
            <a:off x="5485606" y="2554014"/>
            <a:ext cx="1315569" cy="782577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8" name="直接箭头连接符 127"/>
          <p:cNvCxnSpPr>
            <a:stCxn id="102" idx="2"/>
            <a:endCxn id="119" idx="0"/>
          </p:cNvCxnSpPr>
          <p:nvPr/>
        </p:nvCxnSpPr>
        <p:spPr>
          <a:xfrm>
            <a:off x="5485606" y="2554014"/>
            <a:ext cx="2010484" cy="782577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9" name="直接箭头连接符 128"/>
          <p:cNvCxnSpPr>
            <a:stCxn id="103" idx="2"/>
            <a:endCxn id="120" idx="0"/>
          </p:cNvCxnSpPr>
          <p:nvPr/>
        </p:nvCxnSpPr>
        <p:spPr>
          <a:xfrm>
            <a:off x="6745468" y="2554014"/>
            <a:ext cx="1467583" cy="782577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0" name="直接箭头连接符 129"/>
          <p:cNvCxnSpPr>
            <a:stCxn id="103" idx="2"/>
            <a:endCxn id="121" idx="0"/>
          </p:cNvCxnSpPr>
          <p:nvPr/>
        </p:nvCxnSpPr>
        <p:spPr>
          <a:xfrm>
            <a:off x="6745468" y="2554014"/>
            <a:ext cx="2216087" cy="782577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1" name="直接箭头连接符 130"/>
          <p:cNvCxnSpPr>
            <a:stCxn id="104" idx="2"/>
            <a:endCxn id="122" idx="0"/>
          </p:cNvCxnSpPr>
          <p:nvPr/>
        </p:nvCxnSpPr>
        <p:spPr>
          <a:xfrm>
            <a:off x="8021495" y="2554014"/>
            <a:ext cx="1663780" cy="782577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2" name="直接箭头连接符 131"/>
          <p:cNvCxnSpPr>
            <a:stCxn id="104" idx="2"/>
            <a:endCxn id="123" idx="0"/>
          </p:cNvCxnSpPr>
          <p:nvPr/>
        </p:nvCxnSpPr>
        <p:spPr>
          <a:xfrm>
            <a:off x="8021495" y="2554014"/>
            <a:ext cx="2389279" cy="782577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33" name="组合 132"/>
          <p:cNvGrpSpPr/>
          <p:nvPr/>
        </p:nvGrpSpPr>
        <p:grpSpPr>
          <a:xfrm>
            <a:off x="973034" y="4186732"/>
            <a:ext cx="2090951" cy="977462"/>
            <a:chOff x="1598433" y="4130566"/>
            <a:chExt cx="2090951" cy="977462"/>
          </a:xfrm>
        </p:grpSpPr>
        <p:sp>
          <p:nvSpPr>
            <p:cNvPr id="134" name="矩形 133"/>
            <p:cNvSpPr/>
            <p:nvPr/>
          </p:nvSpPr>
          <p:spPr>
            <a:xfrm>
              <a:off x="1598433" y="4130566"/>
              <a:ext cx="2090951" cy="977462"/>
            </a:xfrm>
            <a:prstGeom prst="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椭圆 134"/>
                <p:cNvSpPr/>
                <p:nvPr/>
              </p:nvSpPr>
              <p:spPr>
                <a:xfrm>
                  <a:off x="1749928" y="4524707"/>
                  <a:ext cx="411259" cy="409903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5" name="椭圆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9928" y="4524707"/>
                  <a:ext cx="411259" cy="40990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椭圆 135"/>
                <p:cNvSpPr/>
                <p:nvPr/>
              </p:nvSpPr>
              <p:spPr>
                <a:xfrm>
                  <a:off x="2383796" y="4524706"/>
                  <a:ext cx="411259" cy="409903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6" name="椭圆 1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796" y="4524706"/>
                  <a:ext cx="411259" cy="40990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椭圆 136"/>
                <p:cNvSpPr/>
                <p:nvPr/>
              </p:nvSpPr>
              <p:spPr>
                <a:xfrm>
                  <a:off x="3038250" y="4524704"/>
                  <a:ext cx="411259" cy="409903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7" name="椭圆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8250" y="4524704"/>
                  <a:ext cx="411259" cy="40990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直接箭头连接符 137"/>
            <p:cNvCxnSpPr>
              <a:stCxn id="135" idx="6"/>
              <a:endCxn id="136" idx="2"/>
            </p:cNvCxnSpPr>
            <p:nvPr/>
          </p:nvCxnSpPr>
          <p:spPr>
            <a:xfrm flipV="1">
              <a:off x="2161187" y="4729658"/>
              <a:ext cx="222609" cy="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9" name="直接箭头连接符 138"/>
            <p:cNvCxnSpPr>
              <a:stCxn id="136" idx="6"/>
              <a:endCxn id="137" idx="2"/>
            </p:cNvCxnSpPr>
            <p:nvPr/>
          </p:nvCxnSpPr>
          <p:spPr>
            <a:xfrm flipV="1">
              <a:off x="2795055" y="4729656"/>
              <a:ext cx="243195" cy="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0" name="弧形 139"/>
            <p:cNvSpPr/>
            <p:nvPr/>
          </p:nvSpPr>
          <p:spPr>
            <a:xfrm rot="16200000">
              <a:off x="1770947" y="4226013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1" name="弧形 140"/>
            <p:cNvSpPr/>
            <p:nvPr/>
          </p:nvSpPr>
          <p:spPr>
            <a:xfrm rot="16200000">
              <a:off x="2425401" y="4222272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2" name="弧形 141"/>
            <p:cNvSpPr/>
            <p:nvPr/>
          </p:nvSpPr>
          <p:spPr>
            <a:xfrm rot="16200000">
              <a:off x="3080991" y="4222269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43" name="直接箭头连接符 142"/>
          <p:cNvCxnSpPr>
            <a:stCxn id="114" idx="2"/>
          </p:cNvCxnSpPr>
          <p:nvPr/>
        </p:nvCxnSpPr>
        <p:spPr>
          <a:xfrm>
            <a:off x="2017987" y="3748314"/>
            <a:ext cx="523" cy="438418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44" name="组合 143"/>
          <p:cNvGrpSpPr/>
          <p:nvPr/>
        </p:nvGrpSpPr>
        <p:grpSpPr>
          <a:xfrm>
            <a:off x="9414304" y="4193808"/>
            <a:ext cx="1970209" cy="977462"/>
            <a:chOff x="1647634" y="4130566"/>
            <a:chExt cx="1970209" cy="977462"/>
          </a:xfrm>
        </p:grpSpPr>
        <p:sp>
          <p:nvSpPr>
            <p:cNvPr id="145" name="矩形 144"/>
            <p:cNvSpPr/>
            <p:nvPr/>
          </p:nvSpPr>
          <p:spPr>
            <a:xfrm>
              <a:off x="1647634" y="4130566"/>
              <a:ext cx="1970209" cy="977462"/>
            </a:xfrm>
            <a:prstGeom prst="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/>
                <p:cNvSpPr/>
                <p:nvPr/>
              </p:nvSpPr>
              <p:spPr>
                <a:xfrm>
                  <a:off x="1749928" y="4524707"/>
                  <a:ext cx="411259" cy="409903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3" name="椭圆 1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9928" y="4524707"/>
                  <a:ext cx="411259" cy="40990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椭圆 146"/>
                <p:cNvSpPr/>
                <p:nvPr/>
              </p:nvSpPr>
              <p:spPr>
                <a:xfrm>
                  <a:off x="2383796" y="4524706"/>
                  <a:ext cx="411259" cy="409903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4" name="椭圆 1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796" y="4524706"/>
                  <a:ext cx="411259" cy="40990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椭圆 147"/>
                <p:cNvSpPr/>
                <p:nvPr/>
              </p:nvSpPr>
              <p:spPr>
                <a:xfrm>
                  <a:off x="3038250" y="4524704"/>
                  <a:ext cx="411259" cy="409903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5" name="椭圆 1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8250" y="4524704"/>
                  <a:ext cx="411259" cy="40990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直接箭头连接符 148"/>
            <p:cNvCxnSpPr>
              <a:stCxn id="146" idx="6"/>
              <a:endCxn id="147" idx="2"/>
            </p:cNvCxnSpPr>
            <p:nvPr/>
          </p:nvCxnSpPr>
          <p:spPr>
            <a:xfrm flipV="1">
              <a:off x="2161187" y="4729658"/>
              <a:ext cx="222609" cy="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0" name="直接箭头连接符 149"/>
            <p:cNvCxnSpPr>
              <a:stCxn id="147" idx="6"/>
              <a:endCxn id="148" idx="2"/>
            </p:cNvCxnSpPr>
            <p:nvPr/>
          </p:nvCxnSpPr>
          <p:spPr>
            <a:xfrm flipV="1">
              <a:off x="2795055" y="4729656"/>
              <a:ext cx="243195" cy="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1" name="弧形 150"/>
            <p:cNvSpPr/>
            <p:nvPr/>
          </p:nvSpPr>
          <p:spPr>
            <a:xfrm rot="16200000">
              <a:off x="1770947" y="4226013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2" name="弧形 151"/>
            <p:cNvSpPr/>
            <p:nvPr/>
          </p:nvSpPr>
          <p:spPr>
            <a:xfrm rot="16200000">
              <a:off x="2425401" y="4222272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" name="弧形 152"/>
            <p:cNvSpPr/>
            <p:nvPr/>
          </p:nvSpPr>
          <p:spPr>
            <a:xfrm rot="16200000">
              <a:off x="3080991" y="4222269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54" name="直接箭头连接符 153"/>
          <p:cNvCxnSpPr>
            <a:stCxn id="123" idx="2"/>
          </p:cNvCxnSpPr>
          <p:nvPr/>
        </p:nvCxnSpPr>
        <p:spPr>
          <a:xfrm flipH="1">
            <a:off x="10399409" y="3744387"/>
            <a:ext cx="11365" cy="449421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5" name="文本框 154"/>
          <p:cNvSpPr txBox="1"/>
          <p:nvPr/>
        </p:nvSpPr>
        <p:spPr>
          <a:xfrm>
            <a:off x="5856321" y="4515163"/>
            <a:ext cx="1797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ea typeface="等线" panose="02010600030101010101" pitchFamily="2" charset="-122"/>
              </a:rPr>
              <a:t>…</a:t>
            </a:r>
            <a:endParaRPr lang="zh-CN" altLang="en-US" sz="2800" b="1" dirty="0">
              <a:solidFill>
                <a:prstClr val="black"/>
              </a:solidFill>
              <a:ea typeface="等线" panose="02010600030101010101" pitchFamily="2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45532" y="5589863"/>
            <a:ext cx="184151" cy="540000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973034" y="5589863"/>
            <a:ext cx="184151" cy="5400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1500536" y="5589863"/>
            <a:ext cx="184151" cy="54000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2028038" y="5589863"/>
            <a:ext cx="184151" cy="540000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2536483" y="5589863"/>
            <a:ext cx="184151" cy="540000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3063985" y="5589863"/>
            <a:ext cx="184151" cy="540000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3591487" y="5589863"/>
            <a:ext cx="184151" cy="540000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4118989" y="5589863"/>
            <a:ext cx="184151" cy="5400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4626539" y="5589863"/>
            <a:ext cx="184151" cy="54000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5126036" y="5582427"/>
            <a:ext cx="184151" cy="540000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5653538" y="5582427"/>
            <a:ext cx="184151" cy="5400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6181040" y="5582427"/>
            <a:ext cx="184151" cy="54000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6708542" y="5582427"/>
            <a:ext cx="184151" cy="540000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7216987" y="5582427"/>
            <a:ext cx="184151" cy="540000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7744489" y="5582427"/>
            <a:ext cx="184151" cy="540000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8271991" y="5582427"/>
            <a:ext cx="184151" cy="540000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8799493" y="5582427"/>
            <a:ext cx="184151" cy="5400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9307043" y="5582427"/>
            <a:ext cx="184151" cy="54000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9802007" y="5593897"/>
            <a:ext cx="184151" cy="540000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10329509" y="5593897"/>
            <a:ext cx="184151" cy="5400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10857011" y="5593897"/>
            <a:ext cx="184151" cy="54000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11384513" y="5593897"/>
            <a:ext cx="184151" cy="540000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11892958" y="5593897"/>
            <a:ext cx="184151" cy="540000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179" name="直接连接符 178"/>
          <p:cNvCxnSpPr>
            <a:stCxn id="135" idx="3"/>
            <a:endCxn id="156" idx="0"/>
          </p:cNvCxnSpPr>
          <p:nvPr/>
        </p:nvCxnSpPr>
        <p:spPr>
          <a:xfrm flipH="1">
            <a:off x="537608" y="4930747"/>
            <a:ext cx="647148" cy="659116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80" name="直接连接符 179"/>
          <p:cNvCxnSpPr>
            <a:stCxn id="135" idx="4"/>
            <a:endCxn id="157" idx="0"/>
          </p:cNvCxnSpPr>
          <p:nvPr/>
        </p:nvCxnSpPr>
        <p:spPr>
          <a:xfrm flipH="1">
            <a:off x="1065110" y="4990776"/>
            <a:ext cx="265049" cy="599087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81" name="直接连接符 180"/>
          <p:cNvCxnSpPr>
            <a:stCxn id="136" idx="3"/>
            <a:endCxn id="158" idx="0"/>
          </p:cNvCxnSpPr>
          <p:nvPr/>
        </p:nvCxnSpPr>
        <p:spPr>
          <a:xfrm flipH="1">
            <a:off x="1592612" y="4930746"/>
            <a:ext cx="226012" cy="659117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82" name="直接连接符 181"/>
          <p:cNvCxnSpPr>
            <a:stCxn id="136" idx="4"/>
            <a:endCxn id="159" idx="0"/>
          </p:cNvCxnSpPr>
          <p:nvPr/>
        </p:nvCxnSpPr>
        <p:spPr>
          <a:xfrm>
            <a:off x="1964027" y="4990775"/>
            <a:ext cx="156087" cy="599088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83" name="直接连接符 182"/>
          <p:cNvCxnSpPr>
            <a:stCxn id="136" idx="5"/>
            <a:endCxn id="160" idx="0"/>
          </p:cNvCxnSpPr>
          <p:nvPr/>
        </p:nvCxnSpPr>
        <p:spPr>
          <a:xfrm>
            <a:off x="2109429" y="4930746"/>
            <a:ext cx="519130" cy="659117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84" name="直接连接符 183"/>
          <p:cNvCxnSpPr>
            <a:stCxn id="137" idx="4"/>
            <a:endCxn id="161" idx="0"/>
          </p:cNvCxnSpPr>
          <p:nvPr/>
        </p:nvCxnSpPr>
        <p:spPr>
          <a:xfrm>
            <a:off x="2618481" y="4990773"/>
            <a:ext cx="537580" cy="59909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85" name="直接连接符 184"/>
          <p:cNvCxnSpPr>
            <a:stCxn id="137" idx="5"/>
            <a:endCxn id="162" idx="0"/>
          </p:cNvCxnSpPr>
          <p:nvPr/>
        </p:nvCxnSpPr>
        <p:spPr>
          <a:xfrm>
            <a:off x="2763883" y="4930744"/>
            <a:ext cx="919680" cy="659119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86" name="直接连接符 185"/>
          <p:cNvCxnSpPr>
            <a:stCxn id="146" idx="3"/>
            <a:endCxn id="172" idx="0"/>
          </p:cNvCxnSpPr>
          <p:nvPr/>
        </p:nvCxnSpPr>
        <p:spPr>
          <a:xfrm flipH="1">
            <a:off x="8891569" y="4937823"/>
            <a:ext cx="685256" cy="644604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87" name="直接连接符 186"/>
          <p:cNvCxnSpPr>
            <a:stCxn id="148" idx="5"/>
            <a:endCxn id="178" idx="0"/>
          </p:cNvCxnSpPr>
          <p:nvPr/>
        </p:nvCxnSpPr>
        <p:spPr>
          <a:xfrm>
            <a:off x="11155952" y="4937820"/>
            <a:ext cx="829082" cy="656077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88" name="直接连接符 187"/>
          <p:cNvCxnSpPr>
            <a:stCxn id="148" idx="4"/>
            <a:endCxn id="177" idx="0"/>
          </p:cNvCxnSpPr>
          <p:nvPr/>
        </p:nvCxnSpPr>
        <p:spPr>
          <a:xfrm>
            <a:off x="11010550" y="4997849"/>
            <a:ext cx="466039" cy="596048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89" name="直接连接符 188"/>
          <p:cNvCxnSpPr>
            <a:stCxn id="147" idx="5"/>
            <a:endCxn id="176" idx="0"/>
          </p:cNvCxnSpPr>
          <p:nvPr/>
        </p:nvCxnSpPr>
        <p:spPr>
          <a:xfrm>
            <a:off x="10501498" y="4937822"/>
            <a:ext cx="447589" cy="65607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90" name="直接连接符 189"/>
          <p:cNvCxnSpPr>
            <a:stCxn id="147" idx="4"/>
            <a:endCxn id="175" idx="0"/>
          </p:cNvCxnSpPr>
          <p:nvPr/>
        </p:nvCxnSpPr>
        <p:spPr>
          <a:xfrm>
            <a:off x="10356096" y="4997851"/>
            <a:ext cx="65489" cy="596046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91" name="直接连接符 190"/>
          <p:cNvCxnSpPr>
            <a:stCxn id="147" idx="3"/>
          </p:cNvCxnSpPr>
          <p:nvPr/>
        </p:nvCxnSpPr>
        <p:spPr>
          <a:xfrm flipH="1">
            <a:off x="9956245" y="4937822"/>
            <a:ext cx="254448" cy="64460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92" name="直接连接符 191"/>
          <p:cNvCxnSpPr>
            <a:stCxn id="146" idx="4"/>
            <a:endCxn id="173" idx="0"/>
          </p:cNvCxnSpPr>
          <p:nvPr/>
        </p:nvCxnSpPr>
        <p:spPr>
          <a:xfrm flipH="1">
            <a:off x="9399119" y="4997852"/>
            <a:ext cx="323109" cy="58457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55655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HMM: Viterbi algorithm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Empty table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965" y="2384054"/>
            <a:ext cx="8633522" cy="3230949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34594744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HMM: Viterbi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Initialization: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 b="12757"/>
          <a:stretch/>
        </p:blipFill>
        <p:spPr>
          <a:xfrm>
            <a:off x="1735297" y="2387093"/>
            <a:ext cx="8791074" cy="30132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745358" y="1457660"/>
                <a:ext cx="2085763" cy="8199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𝑠𝑡𝑎𝑡𝑒𝑠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358" y="1457660"/>
                <a:ext cx="2085763" cy="8199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5473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HMM: Viterbi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Initialization: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7"/>
          <a:stretch/>
        </p:blipFill>
        <p:spPr>
          <a:xfrm>
            <a:off x="1774348" y="2391165"/>
            <a:ext cx="8712972" cy="31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894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HMM: Viterbi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Initialization: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35"/>
          <a:stretch/>
        </p:blipFill>
        <p:spPr>
          <a:xfrm>
            <a:off x="1768882" y="2381236"/>
            <a:ext cx="8723904" cy="322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253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HMM: Viterbi algorithm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Maximum entry in last column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>
          <a:xfrm>
            <a:off x="1773761" y="2397786"/>
            <a:ext cx="8644477" cy="30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354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HMM: Viterbi algorithm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Reconstruct path along pointers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7"/>
          <a:stretch/>
        </p:blipFill>
        <p:spPr>
          <a:xfrm>
            <a:off x="1714190" y="2393394"/>
            <a:ext cx="8763619" cy="32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648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HMM: Viterbi algorithm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small" dirty="0">
                <a:solidFill>
                  <a:srgbClr val="FF0000"/>
                </a:solidFill>
              </a:rPr>
              <a:t>Question</a:t>
            </a:r>
          </a:p>
          <a:p>
            <a:r>
              <a:rPr lang="en-US" dirty="0"/>
              <a:t>What did his mood curve look like most likely that week?</a:t>
            </a:r>
          </a:p>
          <a:p>
            <a:endParaRPr lang="en-US" dirty="0"/>
          </a:p>
          <a:p>
            <a:r>
              <a:rPr lang="en-US" cap="small" dirty="0">
                <a:solidFill>
                  <a:srgbClr val="FF0000"/>
                </a:solidFill>
              </a:rPr>
              <a:t>Answer</a:t>
            </a:r>
          </a:p>
          <a:p>
            <a:r>
              <a:rPr lang="en-US" dirty="0"/>
              <a:t>Most probable mood curve: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11/10/2021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66</a:t>
            </a:fld>
            <a:endParaRPr lang="en-US" altLang="zh-TW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812215" y="3579108"/>
          <a:ext cx="861982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637">
                  <a:extLst>
                    <a:ext uri="{9D8B030D-6E8A-4147-A177-3AD203B41FA5}">
                      <a16:colId xmlns:a16="http://schemas.microsoft.com/office/drawing/2014/main" val="292932253"/>
                    </a:ext>
                  </a:extLst>
                </a:gridCol>
                <a:gridCol w="1436637">
                  <a:extLst>
                    <a:ext uri="{9D8B030D-6E8A-4147-A177-3AD203B41FA5}">
                      <a16:colId xmlns:a16="http://schemas.microsoft.com/office/drawing/2014/main" val="324748529"/>
                    </a:ext>
                  </a:extLst>
                </a:gridCol>
                <a:gridCol w="1436637">
                  <a:extLst>
                    <a:ext uri="{9D8B030D-6E8A-4147-A177-3AD203B41FA5}">
                      <a16:colId xmlns:a16="http://schemas.microsoft.com/office/drawing/2014/main" val="2762362886"/>
                    </a:ext>
                  </a:extLst>
                </a:gridCol>
                <a:gridCol w="1436637">
                  <a:extLst>
                    <a:ext uri="{9D8B030D-6E8A-4147-A177-3AD203B41FA5}">
                      <a16:colId xmlns:a16="http://schemas.microsoft.com/office/drawing/2014/main" val="1580701858"/>
                    </a:ext>
                  </a:extLst>
                </a:gridCol>
                <a:gridCol w="1436637">
                  <a:extLst>
                    <a:ext uri="{9D8B030D-6E8A-4147-A177-3AD203B41FA5}">
                      <a16:colId xmlns:a16="http://schemas.microsoft.com/office/drawing/2014/main" val="1282761939"/>
                    </a:ext>
                  </a:extLst>
                </a:gridCol>
                <a:gridCol w="1436637">
                  <a:extLst>
                    <a:ext uri="{9D8B030D-6E8A-4147-A177-3AD203B41FA5}">
                      <a16:colId xmlns:a16="http://schemas.microsoft.com/office/drawing/2014/main" val="864918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Friday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211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789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2651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Introduction to HMMs: Hidden Markov models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HMM for ASR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Likelihood computation (forward algorithm)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Finding the most probable state sequence (Viterbi algorithm) </a:t>
            </a:r>
          </a:p>
          <a:p>
            <a:pPr lvl="1"/>
            <a:r>
              <a:rPr lang="en-US" altLang="zh-CN" dirty="0"/>
              <a:t>Estimating the parameters (forward-backward and EM algorithms)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67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54035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Training: Baum-Welch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Goal: Efficiently estimate the parameters of an HMM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/>
                  <a:t> from an observation sequence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and known HMM topology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dirty="0"/>
                  <a:t>: </a:t>
                </a:r>
              </a:p>
              <a:p>
                <a:r>
                  <a:rPr lang="en-US" altLang="zh-CN" dirty="0"/>
                  <a:t>Parameters </a:t>
                </a:r>
                <a14:m>
                  <m:oMath xmlns:m="http://schemas.openxmlformats.org/officeDocument/2006/math">
                    <m:r>
                      <a:rPr lang="el-GR" altLang="zh-CN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l-GR" altLang="zh-CN" dirty="0"/>
                  <a:t>: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Transition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fr-FR" altLang="zh-CN" dirty="0"/>
                  <a:t>Observation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fr-FR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FR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Maximum likelihood training: find the parameters that maximize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12" t="-1568" r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68</a:t>
            </a:fld>
            <a:endParaRPr lang="en-US" altLang="zh-TW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1EDBA94-A4B5-4A6B-B2E9-F694A6833CFD}"/>
              </a:ext>
            </a:extLst>
          </p:cNvPr>
          <p:cNvGrpSpPr/>
          <p:nvPr/>
        </p:nvGrpSpPr>
        <p:grpSpPr>
          <a:xfrm>
            <a:off x="4729018" y="5527962"/>
            <a:ext cx="1925782" cy="669637"/>
            <a:chOff x="4239491" y="5467926"/>
            <a:chExt cx="1925782" cy="669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3462F741-0EBB-45E1-93DA-A39D7ECFEF85}"/>
                    </a:ext>
                  </a:extLst>
                </p:cNvPr>
                <p:cNvSpPr txBox="1"/>
                <p:nvPr/>
              </p:nvSpPr>
              <p:spPr>
                <a:xfrm>
                  <a:off x="4622800" y="5529142"/>
                  <a:ext cx="1296509" cy="4832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3462F741-0EBB-45E1-93DA-A39D7ECFEF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2800" y="5529142"/>
                  <a:ext cx="1296509" cy="483209"/>
                </a:xfrm>
                <a:prstGeom prst="rect">
                  <a:avLst/>
                </a:prstGeom>
                <a:blipFill>
                  <a:blip r:embed="rId4"/>
                  <a:stretch>
                    <a:fillRect l="-2830" r="-8019" b="-151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46E2FAB-D4DF-43ED-9AE5-A3A4C86E49DA}"/>
                </a:ext>
              </a:extLst>
            </p:cNvPr>
            <p:cNvSpPr/>
            <p:nvPr/>
          </p:nvSpPr>
          <p:spPr>
            <a:xfrm>
              <a:off x="4239491" y="5467926"/>
              <a:ext cx="1925782" cy="6696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FE56B13-4E9F-41F2-B682-063407CDF321}"/>
                  </a:ext>
                </a:extLst>
              </p:cNvPr>
              <p:cNvSpPr txBox="1"/>
              <p:nvPr/>
            </p:nvSpPr>
            <p:spPr>
              <a:xfrm>
                <a:off x="4095565" y="3822700"/>
                <a:ext cx="3372077" cy="1313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FE56B13-4E9F-41F2-B682-063407CDF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565" y="3822700"/>
                <a:ext cx="3372077" cy="1313629"/>
              </a:xfrm>
              <a:prstGeom prst="rect">
                <a:avLst/>
              </a:prstGeom>
              <a:blipFill>
                <a:blip r:embed="rId5"/>
                <a:stretch>
                  <a:fillRect l="-3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5993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Pre-requisite: </a:t>
            </a:r>
            <a:r>
              <a:rPr lang="en-US" altLang="zh-CN" dirty="0"/>
              <a:t>M</a:t>
            </a:r>
            <a:r>
              <a:rPr lang="en-US" dirty="0"/>
              <a:t>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MLE is a method of estimating the parameters of a statistical model given observations, by finding the parameter values that maximize the likelihood of making the observations given the parameters.</a:t>
                </a:r>
              </a:p>
              <a:p>
                <a:r>
                  <a:rPr lang="en-US" dirty="0"/>
                  <a:t>Let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/>
                  <a:t> be the set containing all the samples from class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/>
                  <a:t>. Suppose these samples are independent and identically distributed (</a:t>
                </a:r>
                <a:r>
                  <a:rPr lang="en-US" dirty="0" err="1"/>
                  <a:t>i.i.d</a:t>
                </a:r>
                <a:r>
                  <a:rPr lang="en-US" dirty="0"/>
                  <a:t>), the likelihood of all the samples belonging to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/>
                  <a:t> given a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69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073943" y="3784662"/>
                <a:ext cx="3782766" cy="10342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943" y="3784662"/>
                <a:ext cx="3782766" cy="1034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57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Introduction to HMMs: Hidden Markov models</a:t>
            </a:r>
          </a:p>
          <a:p>
            <a:r>
              <a:rPr lang="en-US" altLang="zh-CN" dirty="0"/>
              <a:t>HMM for ASR</a:t>
            </a:r>
          </a:p>
          <a:p>
            <a:pPr lvl="1"/>
            <a:r>
              <a:rPr lang="en-US" altLang="zh-CN" dirty="0"/>
              <a:t>Likelihood computation (forward algorithm)</a:t>
            </a:r>
          </a:p>
          <a:p>
            <a:pPr lvl="1"/>
            <a:r>
              <a:rPr lang="en-US" altLang="zh-CN" dirty="0"/>
              <a:t>Finding the most probable state sequence (Viterbi algorithm) </a:t>
            </a:r>
          </a:p>
          <a:p>
            <a:pPr lvl="1"/>
            <a:r>
              <a:rPr lang="en-US" altLang="zh-CN" dirty="0"/>
              <a:t>Estimating the parameters (forward-backward and EM algorithms)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1416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Pre-requisite: 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want to maximize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Log-likelihood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often used instead of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maximum likelihood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70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024309" y="1955860"/>
                <a:ext cx="3837910" cy="1405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𝐿𝐿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309" y="1955860"/>
                <a:ext cx="3837910" cy="1405962"/>
              </a:xfrm>
              <a:prstGeom prst="rect">
                <a:avLst/>
              </a:prstGeom>
              <a:blipFill>
                <a:blip r:embed="rId3"/>
                <a:stretch>
                  <a:fillRect l="-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535027" y="4088989"/>
                <a:ext cx="2797817" cy="552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𝐿𝐿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027" y="4088989"/>
                <a:ext cx="2797817" cy="5523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2952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Pre-requisite: 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</a:t>
                </a:r>
              </a:p>
              <a:p>
                <a:r>
                  <a:rPr lang="en-US" dirty="0"/>
                  <a:t>If the probability density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MLE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is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71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572001" y="2376055"/>
                <a:ext cx="4644733" cy="1886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1" y="2376055"/>
                <a:ext cx="4644733" cy="1886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6" descr="http://img3.redocn.com/20120415/Redocn_201204150408287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0" b="6720"/>
          <a:stretch/>
        </p:blipFill>
        <p:spPr bwMode="auto">
          <a:xfrm>
            <a:off x="8243247" y="4322435"/>
            <a:ext cx="1889177" cy="174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9149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Training: Baum-Welch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Goal: Efficiently estimate the parameters of an HMM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/>
                  <a:t> from an observation sequence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and known HMM topology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dirty="0"/>
                  <a:t>: </a:t>
                </a:r>
              </a:p>
              <a:p>
                <a:r>
                  <a:rPr lang="en-US" altLang="zh-CN" dirty="0"/>
                  <a:t>Parameters </a:t>
                </a:r>
                <a14:m>
                  <m:oMath xmlns:m="http://schemas.openxmlformats.org/officeDocument/2006/math">
                    <m:r>
                      <a:rPr lang="el-GR" altLang="zh-CN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l-GR" altLang="zh-CN" dirty="0"/>
                  <a:t>: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Transition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fr-FR" altLang="zh-CN" dirty="0"/>
                  <a:t>Observation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fr-FR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FR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Maximum likelihood training: find the parameters that maximize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 r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095565" y="3822700"/>
                <a:ext cx="3372077" cy="1313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565" y="3822700"/>
                <a:ext cx="3372077" cy="1313629"/>
              </a:xfrm>
              <a:prstGeom prst="rect">
                <a:avLst/>
              </a:prstGeom>
              <a:blipFill>
                <a:blip r:embed="rId3"/>
                <a:stretch>
                  <a:fillRect l="-3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72</a:t>
            </a:fld>
            <a:endParaRPr lang="en-US" altLang="zh-TW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1EDBA94-A4B5-4A6B-B2E9-F694A6833CFD}"/>
              </a:ext>
            </a:extLst>
          </p:cNvPr>
          <p:cNvGrpSpPr/>
          <p:nvPr/>
        </p:nvGrpSpPr>
        <p:grpSpPr>
          <a:xfrm>
            <a:off x="4729018" y="5527962"/>
            <a:ext cx="1925782" cy="669637"/>
            <a:chOff x="4239491" y="5467926"/>
            <a:chExt cx="1925782" cy="669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3462F741-0EBB-45E1-93DA-A39D7ECFEF85}"/>
                    </a:ext>
                  </a:extLst>
                </p:cNvPr>
                <p:cNvSpPr txBox="1"/>
                <p:nvPr/>
              </p:nvSpPr>
              <p:spPr>
                <a:xfrm>
                  <a:off x="4622800" y="5529142"/>
                  <a:ext cx="1296509" cy="4832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3462F741-0EBB-45E1-93DA-A39D7ECFEF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2800" y="5529142"/>
                  <a:ext cx="1296509" cy="483209"/>
                </a:xfrm>
                <a:prstGeom prst="rect">
                  <a:avLst/>
                </a:prstGeom>
                <a:blipFill>
                  <a:blip r:embed="rId4"/>
                  <a:stretch>
                    <a:fillRect l="-2830" r="-8019" b="-151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46E2FAB-D4DF-43ED-9AE5-A3A4C86E49DA}"/>
                </a:ext>
              </a:extLst>
            </p:cNvPr>
            <p:cNvSpPr/>
            <p:nvPr/>
          </p:nvSpPr>
          <p:spPr>
            <a:xfrm>
              <a:off x="4239491" y="5467926"/>
              <a:ext cx="1925782" cy="6696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7D698FE-25FE-400E-B564-07D08B32ED28}"/>
                  </a:ext>
                </a:extLst>
              </p:cNvPr>
              <p:cNvSpPr/>
              <p:nvPr/>
            </p:nvSpPr>
            <p:spPr>
              <a:xfrm>
                <a:off x="7846619" y="4159852"/>
                <a:ext cx="3384965" cy="1036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zh-CN" altLang="en-US" sz="2400" b="0" i="1" smtClean="0">
                                      <a:latin typeface="Cambria Math" panose="02040503050406030204" pitchFamily="18" charset="0"/>
                                    </a:rPr>
                                    <m:t>𝒬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7D698FE-25FE-400E-B564-07D08B32ED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619" y="4159852"/>
                <a:ext cx="3384965" cy="10366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27AEEB6-B1FF-4DCF-8E68-B5C60AD95C22}"/>
                  </a:ext>
                </a:extLst>
              </p:cNvPr>
              <p:cNvSpPr/>
              <p:nvPr/>
            </p:nvSpPr>
            <p:spPr>
              <a:xfrm>
                <a:off x="322208" y="4492239"/>
                <a:ext cx="4023174" cy="1723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But likelihood doesn’t factorize since observations not </a:t>
                </a:r>
                <a:r>
                  <a:rPr lang="en-US" altLang="zh-CN" sz="2400" dirty="0" err="1">
                    <a:solidFill>
                      <a:srgbClr val="FF0000"/>
                    </a:solidFill>
                  </a:rPr>
                  <a:t>i.i.d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en-US" altLang="zh-CN" sz="2400" dirty="0"/>
                  <a:t>hidden variables – state sequence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27AEEB6-B1FF-4DCF-8E68-B5C60AD95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08" y="4492239"/>
                <a:ext cx="4023174" cy="1723549"/>
              </a:xfrm>
              <a:prstGeom prst="rect">
                <a:avLst/>
              </a:prstGeom>
              <a:blipFill>
                <a:blip r:embed="rId6"/>
                <a:stretch>
                  <a:fillRect l="-2424" t="-2827" r="-3636" b="-7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05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Pre-requisite: EM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If there are latent variables, the set of which is denoted by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dirty="0"/>
                  <a:t>, in samples, how to estimate parameters in a generative model?</a:t>
                </a:r>
              </a:p>
              <a:p>
                <a:r>
                  <a:rPr lang="en-US" altLang="zh-CN" dirty="0"/>
                  <a:t>The objective function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Example: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Given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/>
                  <a:t> (but 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observed)</a:t>
                </a:r>
              </a:p>
              <a:p>
                <a:r>
                  <a:rPr lang="en-US" altLang="zh-CN" dirty="0"/>
                  <a:t>Find maximum likelihood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73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437648" y="2244459"/>
                <a:ext cx="33989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𝐿𝐿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648" y="2244459"/>
                <a:ext cx="3398943" cy="369332"/>
              </a:xfrm>
              <a:prstGeom prst="rect">
                <a:avLst/>
              </a:prstGeom>
              <a:blipFill>
                <a:blip r:embed="rId3"/>
                <a:stretch>
                  <a:fillRect l="-1792" r="-2509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404445" y="3105174"/>
                <a:ext cx="3802323" cy="1891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40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=1~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𝒩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US" altLang="zh-CN" sz="240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=2~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𝒩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445" y="3105174"/>
                <a:ext cx="3802323" cy="1891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0059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Pre-requisite: EM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EM basic idea: if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dirty="0"/>
                  <a:t> were known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 two easy-to-solve separate ML problems</a:t>
                </a:r>
              </a:p>
              <a:p>
                <a:r>
                  <a:rPr lang="en-US" altLang="zh-CN" dirty="0"/>
                  <a:t>EM iterates over</a:t>
                </a:r>
              </a:p>
              <a:p>
                <a:pPr lvl="1"/>
                <a:r>
                  <a:rPr lang="en-US" altLang="zh-CN" b="1" dirty="0"/>
                  <a:t>E-step</a:t>
                </a:r>
                <a:r>
                  <a:rPr lang="en-US" altLang="zh-CN" dirty="0"/>
                  <a:t>: For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fill in missing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according to what is most likely given the current model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b="1" dirty="0"/>
                  <a:t>M-step</a:t>
                </a:r>
                <a:r>
                  <a:rPr lang="en-US" altLang="zh-CN" dirty="0"/>
                  <a:t>: run ML for completed data, which gives new model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667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Pre-requisite: EM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EM solves a Maximum Likelihood problem of the form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: parameters of the probabilistic model we try to find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: unobserved variables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: observed variables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7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75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537372" y="1292769"/>
                <a:ext cx="3119637" cy="862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372" y="1292769"/>
                <a:ext cx="3119637" cy="862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7998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Pre-requisite: EM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76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111830" y="955392"/>
                <a:ext cx="7287893" cy="5094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nary>
                            </m:e>
                          </m:func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den>
                                  </m:f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                                             =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den>
                                  </m:f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                                             =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~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                                             ≥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                                             =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/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−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830" y="955392"/>
                <a:ext cx="7287893" cy="50949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2111830" y="4210457"/>
            <a:ext cx="2885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Jensen’s Inequality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996918" y="3611702"/>
            <a:ext cx="536028" cy="582989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4288640" y="3903196"/>
            <a:ext cx="708278" cy="3072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8832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Pre-requisite: EM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dirty="0"/>
              </a:p>
              <a:p>
                <a:r>
                  <a:rPr lang="en-US" altLang="zh-CN" dirty="0"/>
                  <a:t>Jensen’s Inequality: equality holds when                                             is an affine function</a:t>
                </a:r>
              </a:p>
              <a:p>
                <a:r>
                  <a:rPr lang="en-US" altLang="zh-CN" dirty="0"/>
                  <a:t>This is achieved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r="-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77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005847" y="2169623"/>
                <a:ext cx="2713692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7" y="2169623"/>
                <a:ext cx="2713692" cy="782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982981" y="796833"/>
                <a:ext cx="10278291" cy="883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nary>
                            </m:e>
                          </m:func>
                        </m:e>
                      </m:func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/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2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nary>
                        </m:e>
                      </m:func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nary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81" y="796833"/>
                <a:ext cx="10278291" cy="8833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圆角矩形 7">
            <a:extLst>
              <a:ext uri="{FF2B5EF4-FFF2-40B4-BE49-F238E27FC236}">
                <a16:creationId xmlns:a16="http://schemas.microsoft.com/office/drawing/2014/main" id="{726EEE2F-AA2E-46A5-AE2C-F54B9B9F6CB4}"/>
              </a:ext>
            </a:extLst>
          </p:cNvPr>
          <p:cNvSpPr/>
          <p:nvPr/>
        </p:nvSpPr>
        <p:spPr>
          <a:xfrm>
            <a:off x="2018277" y="4156370"/>
            <a:ext cx="8492639" cy="2258291"/>
          </a:xfrm>
          <a:prstGeom prst="roundRect">
            <a:avLst>
              <a:gd name="adj" fmla="val 11557"/>
            </a:avLst>
          </a:prstGeom>
          <a:solidFill>
            <a:srgbClr val="FBE6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5B1DD66-8FAB-47BD-8736-B5A8011BF79F}"/>
                  </a:ext>
                </a:extLst>
              </p:cNvPr>
              <p:cNvSpPr txBox="1"/>
              <p:nvPr/>
            </p:nvSpPr>
            <p:spPr>
              <a:xfrm>
                <a:off x="2271773" y="4387641"/>
                <a:ext cx="7985646" cy="1795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40" indent="-91440">
                  <a:lnSpc>
                    <a:spcPct val="90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EM Algorithm: Iterate</a:t>
                </a:r>
              </a:p>
              <a:p>
                <a:pPr marL="91440" indent="-9144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1. E-step: Compute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5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91440" indent="-9144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2. M-step: Compute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5B1DD66-8FAB-47BD-8736-B5A8011BF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773" y="4387641"/>
                <a:ext cx="7985646" cy="1795748"/>
              </a:xfrm>
              <a:prstGeom prst="rect">
                <a:avLst/>
              </a:prstGeom>
              <a:blipFill>
                <a:blip r:embed="rId5"/>
                <a:stretch>
                  <a:fillRect l="-76" t="-4762" b="-1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619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 algorithm in HMM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83772" y="856989"/>
                <a:ext cx="5764810" cy="5444238"/>
              </a:xfrm>
            </p:spPr>
            <p:txBody>
              <a:bodyPr/>
              <a:lstStyle/>
              <a:p>
                <a:r>
                  <a:rPr lang="en-US" altLang="zh-CN" dirty="0"/>
                  <a:t>If we have some initial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and we want to find new parameters to maximize the likelihood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𝑀𝐿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then we can instead maximize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72" y="856989"/>
                <a:ext cx="5764810" cy="5444238"/>
              </a:xfrm>
              <a:blipFill>
                <a:blip r:embed="rId2"/>
                <a:stretch>
                  <a:fillRect l="-1693" t="-1568" r="-3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1773579" y="3546770"/>
            <a:ext cx="8492639" cy="2258291"/>
            <a:chOff x="2881745" y="2687782"/>
            <a:chExt cx="7018717" cy="2258291"/>
          </a:xfrm>
        </p:grpSpPr>
        <p:sp>
          <p:nvSpPr>
            <p:cNvPr id="8" name="圆角矩形 7"/>
            <p:cNvSpPr/>
            <p:nvPr/>
          </p:nvSpPr>
          <p:spPr>
            <a:xfrm>
              <a:off x="2881745" y="2687782"/>
              <a:ext cx="7018717" cy="2258291"/>
            </a:xfrm>
            <a:prstGeom prst="roundRect">
              <a:avLst>
                <a:gd name="adj" fmla="val 11557"/>
              </a:avLst>
            </a:prstGeom>
            <a:solidFill>
              <a:srgbClr val="FBE6CE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082833" y="2911964"/>
              <a:ext cx="6532221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84250" indent="-984250"/>
              <a:r>
                <a:rPr lang="en-US" altLang="zh-CN" sz="2400" dirty="0">
                  <a:solidFill>
                    <a:srgbClr val="0070C0"/>
                  </a:solidFill>
                </a:rPr>
                <a:t>E-step</a:t>
              </a:r>
              <a:r>
                <a:rPr lang="en-US" altLang="zh-CN" sz="2400" dirty="0"/>
                <a:t>	estimate the state occupation probabilities given the current parameters (Expectation) </a:t>
              </a:r>
            </a:p>
            <a:p>
              <a:pPr marL="984250" indent="-984250"/>
              <a:r>
                <a:rPr lang="en-US" altLang="zh-CN" sz="2400" dirty="0">
                  <a:solidFill>
                    <a:srgbClr val="0070C0"/>
                  </a:solidFill>
                </a:rPr>
                <a:t>M-step</a:t>
              </a:r>
              <a:r>
                <a:rPr lang="en-US" altLang="zh-CN" sz="2400" dirty="0"/>
                <a:t>	re-estimate the HMM parameters based on the estimated state occupation probabilities (Maximization) </a:t>
              </a:r>
              <a:endParaRPr lang="zh-CN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653923" y="2257324"/>
                <a:ext cx="3624775" cy="9343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𝒬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923" y="2257324"/>
                <a:ext cx="3624775" cy="9343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78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C88AD76-E1EE-439B-A1D7-ADE82D91A9D4}"/>
                  </a:ext>
                </a:extLst>
              </p:cNvPr>
              <p:cNvSpPr txBox="1"/>
              <p:nvPr/>
            </p:nvSpPr>
            <p:spPr>
              <a:xfrm>
                <a:off x="6742718" y="219288"/>
                <a:ext cx="5384628" cy="14134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91440" indent="-9144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EM Algorithm:</a:t>
                </a:r>
              </a:p>
              <a:p>
                <a:pPr marL="91440" indent="-9144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1. E-step: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91440" indent="-9144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2. M-step: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0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/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C88AD76-E1EE-439B-A1D7-ADE82D91A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718" y="219288"/>
                <a:ext cx="5384628" cy="1413464"/>
              </a:xfrm>
              <a:prstGeom prst="rect">
                <a:avLst/>
              </a:prstGeom>
              <a:blipFill>
                <a:blip r:embed="rId4"/>
                <a:stretch>
                  <a:fillRect t="-3797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9571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 algorithm in HMM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Application of EM algorithm to HMMs is called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Baum-Welch algorithm</a:t>
                </a:r>
              </a:p>
              <a:p>
                <a:pPr lvl="1"/>
                <a:r>
                  <a:rPr lang="en-US" altLang="zh-CN" dirty="0"/>
                  <a:t>E-step – Fix parameters, find states expectation (Forward and Backward algorithm)</a:t>
                </a:r>
              </a:p>
              <a:p>
                <a:pPr lvl="1"/>
                <a:r>
                  <a:rPr lang="en-US" altLang="zh-CN" dirty="0"/>
                  <a:t>M-step – Fix expected states, update parameters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In the initial phase, the content of the parameters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 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, 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altLang="zh-CN" b="1" dirty="0"/>
                  <a:t> </a:t>
                </a:r>
                <a:r>
                  <a:rPr lang="en-US" altLang="zh-CN" dirty="0"/>
                  <a:t>are initialized, and it could be done randomly if there is no prior knowledge about them.</a:t>
                </a:r>
                <a:endParaRPr lang="zh-CN" altLang="en-US" dirty="0"/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State occupation probability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/>
                  <a:t> is the probability that the system is at state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at time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given the sequence of observations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pPr algn="ctr"/>
                <a:endParaRPr lang="en-US" altLang="zh-CN" sz="6000" dirty="0"/>
              </a:p>
              <a:p>
                <a:r>
                  <a:rPr lang="en-US" altLang="zh-CN" dirty="0"/>
                  <a:t>We can use this for an iterative algorithm for HMM training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12" t="-1568" r="-912" b="-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79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9BE19AB-990B-4902-98A7-4511C85E7DA7}"/>
                  </a:ext>
                </a:extLst>
              </p:cNvPr>
              <p:cNvSpPr/>
              <p:nvPr/>
            </p:nvSpPr>
            <p:spPr>
              <a:xfrm>
                <a:off x="2274184" y="4717828"/>
                <a:ext cx="7643631" cy="871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9BE19AB-990B-4902-98A7-4511C85E7D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184" y="4717828"/>
                <a:ext cx="7643631" cy="871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250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Hidden Markov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statistical model for time series data with a set of </a:t>
            </a:r>
            <a:r>
              <a:rPr lang="en-US" altLang="zh-CN" b="1" dirty="0"/>
              <a:t>discrete</a:t>
            </a:r>
            <a:r>
              <a:rPr lang="en-US" altLang="zh-CN" dirty="0"/>
              <a:t> states 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1,…,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/>
              <a:t>) (we index them by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/>
              <a:t> or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At each time step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the model is in a fixed state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/>
              <a:t> .</a:t>
            </a:r>
          </a:p>
          <a:p>
            <a:pPr lvl="1"/>
            <a:r>
              <a:rPr lang="en-US" altLang="zh-CN" dirty="0"/>
              <a:t>the model generates an observation,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/>
              <a:t> , according to a probability distribution that is specific to the state</a:t>
            </a:r>
          </a:p>
          <a:p>
            <a:r>
              <a:rPr lang="en-US" altLang="zh-CN" dirty="0"/>
              <a:t>We don’t actually observe which state the model is in at each time step -- hence “hidden”</a:t>
            </a:r>
          </a:p>
          <a:p>
            <a:r>
              <a:rPr lang="en-US" altLang="zh-CN" dirty="0"/>
              <a:t>Observations can be either continuous or discrete (usually the former)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36764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 algorithm in HMM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dirty="0"/>
                  <a:t>Application of EM algorithm to HMMs is called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Baum-Welch algorithm</a:t>
                </a:r>
              </a:p>
              <a:p>
                <a:pPr lvl="1"/>
                <a:r>
                  <a:rPr lang="en-US" altLang="zh-CN" dirty="0"/>
                  <a:t>E-step – Fix parameters, find states expectation (Forward and Backward algorithm)</a:t>
                </a:r>
              </a:p>
              <a:p>
                <a:pPr lvl="1"/>
                <a:r>
                  <a:rPr lang="en-US" altLang="zh-CN" dirty="0"/>
                  <a:t>M-step – Fix expected states, update parameters</a:t>
                </a:r>
              </a:p>
              <a:p>
                <a:r>
                  <a:rPr lang="en-US" altLang="zh-CN" dirty="0"/>
                  <a:t>Remember we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  (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Forward probability</a:t>
                </a:r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We need something for the second part: mirror image of the “forward procedure”, called “backward procedure.”</a:t>
                </a:r>
              </a:p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 (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Backward probability</a:t>
                </a:r>
                <a:r>
                  <a:rPr lang="en-US" altLang="zh-CN" dirty="0"/>
                  <a:t>)</a:t>
                </a:r>
              </a:p>
              <a:p>
                <a:pPr>
                  <a:spcBef>
                    <a:spcPts val="18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>
                  <a:spcBef>
                    <a:spcPts val="18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          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>
                  <a:spcBef>
                    <a:spcPts val="18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          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67" t="-1568" b="-4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80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7D0B4B3-BA31-4E6D-9E65-D96441DB27D4}"/>
                  </a:ext>
                </a:extLst>
              </p:cNvPr>
              <p:cNvSpPr/>
              <p:nvPr/>
            </p:nvSpPr>
            <p:spPr>
              <a:xfrm>
                <a:off x="8658336" y="3582010"/>
                <a:ext cx="2515817" cy="2768194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7D0B4B3-BA31-4E6D-9E65-D96441DB27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336" y="3582010"/>
                <a:ext cx="2515817" cy="2768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08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EAA31-C591-4F6D-9BF9-1BEFBFEA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 step: Forward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D03772-2FAC-422C-AD23-D3EC3582E1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Estimate the state occupation probabilities given the current parameters (Expectation) </a:t>
                </a:r>
              </a:p>
              <a:p>
                <a:r>
                  <a:rPr lang="en-US" altLang="zh-CN" dirty="0"/>
                  <a:t>Determine the likelihood of an observation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err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, …,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err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being generated by a known HMM topology,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/>
                  <a:t> for all state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, time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using dynamic programming:</a:t>
                </a:r>
              </a:p>
              <a:p>
                <a:pPr marL="538163" lvl="1" indent="-449263"/>
                <a:r>
                  <a:rPr lang="en-US" altLang="zh-CN" dirty="0"/>
                  <a:t>Initialization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538163" lvl="1" indent="-449263"/>
                <a:r>
                  <a:rPr lang="en-US" altLang="zh-CN" dirty="0"/>
                  <a:t>Iteration	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>
                        <a:latin typeface="Cambria Math" panose="02040503050406030204" pitchFamily="18" charset="0"/>
                      </a:rPr>
                      <m:t>,1≤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,1≤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/>
              </a:p>
              <a:p>
                <a:pPr marL="538163" lvl="1" indent="-449263"/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D03772-2FAC-422C-AD23-D3EC3582E1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4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EB87F2-7C60-4CDA-BDC0-54EA3E3A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53401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 step: Backward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83772" y="856989"/>
                <a:ext cx="10694125" cy="5765484"/>
              </a:xfrm>
            </p:spPr>
            <p:txBody>
              <a:bodyPr>
                <a:noAutofit/>
              </a:bodyPr>
              <a:lstStyle/>
              <a:p>
                <a:r>
                  <a:rPr lang="en-US" altLang="zh-CN" dirty="0"/>
                  <a:t>To estimate the state occupation probabilities it is useful to define (recursively) another set of probabilities—the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Backward probabilities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Given an HMM,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the probability of future observations in state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at time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These can be recursively computed (going backwards in time)</a:t>
                </a:r>
              </a:p>
              <a:p>
                <a:pPr lvl="1"/>
                <a:r>
                  <a:rPr lang="en-US" altLang="zh-CN" dirty="0"/>
                  <a:t>Initialization: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Recursion</a:t>
                </a:r>
              </a:p>
              <a:p>
                <a:pPr marL="20002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2400" dirty="0"/>
              </a:p>
              <a:p>
                <a:pPr lvl="1"/>
                <a:r>
                  <a:rPr lang="en-US" altLang="zh-CN" dirty="0"/>
                  <a:t>Termination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72" y="856989"/>
                <a:ext cx="10694125" cy="5765484"/>
              </a:xfrm>
              <a:blipFill>
                <a:blip r:embed="rId2"/>
                <a:stretch>
                  <a:fillRect l="-912" t="-1481" b="-3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775147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 step: Backward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15867" y="1161380"/>
                <a:ext cx="7327637" cy="1130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err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i="1" dirty="0" err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err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867" y="1161380"/>
                <a:ext cx="7327637" cy="1130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4059380" y="2713846"/>
            <a:ext cx="4557199" cy="3745543"/>
            <a:chOff x="4397907" y="2173520"/>
            <a:chExt cx="4142908" cy="3405040"/>
          </a:xfrm>
        </p:grpSpPr>
        <p:grpSp>
          <p:nvGrpSpPr>
            <p:cNvPr id="10" name="组合 9"/>
            <p:cNvGrpSpPr/>
            <p:nvPr/>
          </p:nvGrpSpPr>
          <p:grpSpPr>
            <a:xfrm>
              <a:off x="4397907" y="2173520"/>
              <a:ext cx="3465853" cy="3185709"/>
              <a:chOff x="2768360" y="3289001"/>
              <a:chExt cx="3465853" cy="3185709"/>
            </a:xfrm>
          </p:grpSpPr>
          <p:sp>
            <p:nvSpPr>
              <p:cNvPr id="19" name="椭圆 18"/>
              <p:cNvSpPr/>
              <p:nvPr/>
            </p:nvSpPr>
            <p:spPr>
              <a:xfrm rot="16200000">
                <a:off x="2848778" y="3754383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 rot="16200000">
                <a:off x="2848778" y="4870788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 rot="16200000">
                <a:off x="2848778" y="5982875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919417" y="3816897"/>
                <a:ext cx="348031" cy="369332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919417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919416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768360" y="3289001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 rot="16200000">
                <a:off x="4256634" y="3754383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 rot="16200000">
                <a:off x="4256634" y="4870788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 rot="16200000">
                <a:off x="4256634" y="5982875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4327273" y="3816897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4327273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4327272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 rot="16200000">
                <a:off x="5664490" y="3754383"/>
                <a:ext cx="489310" cy="494360"/>
              </a:xfrm>
              <a:prstGeom prst="ellipse">
                <a:avLst/>
              </a:prstGeom>
              <a:solidFill>
                <a:srgbClr val="E4831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 rot="16200000">
                <a:off x="5664490" y="4870788"/>
                <a:ext cx="489310" cy="494360"/>
              </a:xfrm>
              <a:prstGeom prst="ellipse">
                <a:avLst/>
              </a:prstGeom>
              <a:solidFill>
                <a:srgbClr val="E4831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 rot="16200000">
                <a:off x="5664490" y="5982875"/>
                <a:ext cx="489310" cy="494360"/>
              </a:xfrm>
              <a:prstGeom prst="ellipse">
                <a:avLst/>
              </a:prstGeom>
              <a:solidFill>
                <a:srgbClr val="E4831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5735129" y="3816897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5735129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5735128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4176216" y="3293782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5584072" y="3296533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0" name="直接箭头连接符 39"/>
              <p:cNvCxnSpPr>
                <a:stCxn id="19" idx="4"/>
                <a:endCxn id="26" idx="0"/>
              </p:cNvCxnSpPr>
              <p:nvPr/>
            </p:nvCxnSpPr>
            <p:spPr>
              <a:xfrm>
                <a:off x="3340613" y="4001563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>
                <a:stCxn id="26" idx="4"/>
                <a:endCxn id="32" idx="0"/>
              </p:cNvCxnSpPr>
              <p:nvPr/>
            </p:nvCxnSpPr>
            <p:spPr>
              <a:xfrm>
                <a:off x="4748469" y="4001563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>
                <a:stCxn id="19" idx="3"/>
                <a:endCxn id="27" idx="7"/>
              </p:cNvCxnSpPr>
              <p:nvPr/>
            </p:nvCxnSpPr>
            <p:spPr>
              <a:xfrm>
                <a:off x="3268216" y="4174560"/>
                <a:ext cx="1058290" cy="770411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20" idx="4"/>
                <a:endCxn id="27" idx="0"/>
              </p:cNvCxnSpPr>
              <p:nvPr/>
            </p:nvCxnSpPr>
            <p:spPr>
              <a:xfrm>
                <a:off x="3340613" y="5117968"/>
                <a:ext cx="913496" cy="0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stCxn id="27" idx="4"/>
                <a:endCxn id="33" idx="0"/>
              </p:cNvCxnSpPr>
              <p:nvPr/>
            </p:nvCxnSpPr>
            <p:spPr>
              <a:xfrm>
                <a:off x="4748469" y="5117968"/>
                <a:ext cx="913496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>
                <a:stCxn id="21" idx="4"/>
                <a:endCxn id="28" idx="0"/>
              </p:cNvCxnSpPr>
              <p:nvPr/>
            </p:nvCxnSpPr>
            <p:spPr>
              <a:xfrm>
                <a:off x="3340613" y="6230055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28" idx="4"/>
                <a:endCxn id="34" idx="0"/>
              </p:cNvCxnSpPr>
              <p:nvPr/>
            </p:nvCxnSpPr>
            <p:spPr>
              <a:xfrm>
                <a:off x="4748469" y="6230055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20" idx="5"/>
                <a:endCxn id="26" idx="1"/>
              </p:cNvCxnSpPr>
              <p:nvPr/>
            </p:nvCxnSpPr>
            <p:spPr>
              <a:xfrm flipV="1">
                <a:off x="3268216" y="4174560"/>
                <a:ext cx="1058290" cy="770411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20" idx="3"/>
              </p:cNvCxnSpPr>
              <p:nvPr/>
            </p:nvCxnSpPr>
            <p:spPr>
              <a:xfrm>
                <a:off x="3268216" y="5290965"/>
                <a:ext cx="1058290" cy="794281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26" idx="3"/>
              </p:cNvCxnSpPr>
              <p:nvPr/>
            </p:nvCxnSpPr>
            <p:spPr>
              <a:xfrm>
                <a:off x="4676072" y="4174560"/>
                <a:ext cx="1058290" cy="760928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27" idx="3"/>
                <a:endCxn id="34" idx="7"/>
              </p:cNvCxnSpPr>
              <p:nvPr/>
            </p:nvCxnSpPr>
            <p:spPr>
              <a:xfrm>
                <a:off x="4676072" y="5290965"/>
                <a:ext cx="1058290" cy="76609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27" idx="5"/>
                <a:endCxn id="32" idx="1"/>
              </p:cNvCxnSpPr>
              <p:nvPr/>
            </p:nvCxnSpPr>
            <p:spPr>
              <a:xfrm flipV="1">
                <a:off x="4676072" y="4174560"/>
                <a:ext cx="1058290" cy="77041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21" idx="5"/>
                <a:endCxn id="27" idx="1"/>
              </p:cNvCxnSpPr>
              <p:nvPr/>
            </p:nvCxnSpPr>
            <p:spPr>
              <a:xfrm flipV="1">
                <a:off x="3268216" y="5290965"/>
                <a:ext cx="1058290" cy="766093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>
                <a:stCxn id="28" idx="5"/>
                <a:endCxn id="33" idx="1"/>
              </p:cNvCxnSpPr>
              <p:nvPr/>
            </p:nvCxnSpPr>
            <p:spPr>
              <a:xfrm flipV="1">
                <a:off x="4676072" y="5290965"/>
                <a:ext cx="1058290" cy="7660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6491102" y="3070748"/>
                  <a:ext cx="65014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1102" y="3070748"/>
                  <a:ext cx="650141" cy="3956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6544478" y="3723483"/>
                  <a:ext cx="65014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4478" y="3723483"/>
                  <a:ext cx="650141" cy="3956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6591062" y="4411391"/>
                  <a:ext cx="65014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062" y="4411391"/>
                  <a:ext cx="650141" cy="3956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5782233" y="3297903"/>
                  <a:ext cx="6501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∑</m:t>
                        </m:r>
                      </m:oMath>
                    </m:oMathPara>
                  </a14:m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2233" y="3297903"/>
                  <a:ext cx="65014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4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5890612" y="4184075"/>
                  <a:ext cx="650141" cy="3932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sup>
                        </m:sSubSup>
                      </m:oMath>
                    </m:oMathPara>
                  </a14:m>
                  <a:endParaRPr lang="zh-CN" altLang="en-US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0612" y="4184075"/>
                  <a:ext cx="650141" cy="393290"/>
                </a:xfrm>
                <a:prstGeom prst="rect">
                  <a:avLst/>
                </a:prstGeom>
                <a:blipFill>
                  <a:blip r:embed="rId7"/>
                  <a:stretch>
                    <a:fillRect b="-84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7452619" y="3041282"/>
                  <a:ext cx="1088196" cy="350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619" y="3041282"/>
                  <a:ext cx="1088196" cy="350213"/>
                </a:xfrm>
                <a:prstGeom prst="rect">
                  <a:avLst/>
                </a:prstGeom>
                <a:blipFill>
                  <a:blip r:embed="rId8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7373126" y="4149894"/>
                  <a:ext cx="1088196" cy="391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3126" y="4149894"/>
                  <a:ext cx="1088196" cy="391483"/>
                </a:xfrm>
                <a:prstGeom prst="rect">
                  <a:avLst/>
                </a:prstGeom>
                <a:blipFill>
                  <a:blip r:embed="rId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7280450" y="5232019"/>
                  <a:ext cx="1166620" cy="3465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0450" y="5232019"/>
                  <a:ext cx="1166620" cy="346541"/>
                </a:xfrm>
                <a:prstGeom prst="rect">
                  <a:avLst/>
                </a:prstGeom>
                <a:blipFill>
                  <a:blip r:embed="rId10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61207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occupation probability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The state occupation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/>
                  <a:t> is the probability of the system being state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at time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given the sequence of observations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Express in terms of the forward and backward probabilities:</a:t>
                </a:r>
              </a:p>
              <a:p>
                <a:pPr algn="ctr"/>
                <a:endParaRPr lang="en-US" altLang="zh-CN" sz="540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84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615ECE5-0735-461E-9826-75204D73DB06}"/>
                  </a:ext>
                </a:extLst>
              </p:cNvPr>
              <p:cNvSpPr/>
              <p:nvPr/>
            </p:nvSpPr>
            <p:spPr>
              <a:xfrm>
                <a:off x="3162976" y="2470791"/>
                <a:ext cx="5294655" cy="1108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615ECE5-0735-461E-9826-75204D73D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976" y="2470791"/>
                <a:ext cx="5294655" cy="1108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3025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occupation probability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The state occupation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/>
                  <a:t> is the probability of the system being state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at time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given the sequence of observations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Express in terms of the forward and backward probabilities:</a:t>
                </a:r>
              </a:p>
              <a:p>
                <a:pPr algn="ctr"/>
                <a:endParaRPr lang="en-US" altLang="zh-CN" sz="5400" dirty="0"/>
              </a:p>
              <a:p>
                <a:endParaRPr lang="en-US" altLang="zh-CN" dirty="0">
                  <a:solidFill>
                    <a:srgbClr val="0070C0"/>
                  </a:solidFill>
                </a:endParaRPr>
              </a:p>
              <a:p>
                <a:r>
                  <a:rPr lang="en-US" altLang="zh-CN" dirty="0">
                    <a:solidFill>
                      <a:srgbClr val="0070C0"/>
                    </a:solidFill>
                  </a:rPr>
                  <a:t>New concept</a:t>
                </a:r>
                <a:r>
                  <a:rPr lang="en-US" altLang="zh-CN" dirty="0"/>
                  <a:t>: how many times is the state trajectory expected to transition from state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?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85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B3A08A9-8B83-4087-BB81-C9932931BF3E}"/>
                  </a:ext>
                </a:extLst>
              </p:cNvPr>
              <p:cNvSpPr txBox="1"/>
              <p:nvPr/>
            </p:nvSpPr>
            <p:spPr>
              <a:xfrm>
                <a:off x="3575553" y="4626255"/>
                <a:ext cx="5301964" cy="1038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transitions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state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B3A08A9-8B83-4087-BB81-C9932931B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53" y="4626255"/>
                <a:ext cx="5301964" cy="1038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BB4A0F-196C-404B-ABE1-0C4D1090EE55}"/>
                  </a:ext>
                </a:extLst>
              </p:cNvPr>
              <p:cNvSpPr/>
              <p:nvPr/>
            </p:nvSpPr>
            <p:spPr>
              <a:xfrm>
                <a:off x="3162976" y="2470791"/>
                <a:ext cx="5294655" cy="1108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BB4A0F-196C-404B-ABE1-0C4D1090E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976" y="2470791"/>
                <a:ext cx="5294655" cy="1108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5987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 step: Re-estimation of transition probabilities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Similarly to the state occupation probability, we can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dirty="0"/>
                  <a:t>, the probability of the system in state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at time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at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, given the observations: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>
                    <a:solidFill>
                      <a:srgbClr val="0070C0"/>
                    </a:solidFill>
                  </a:rPr>
                  <a:t>New concept</a:t>
                </a:r>
                <a:r>
                  <a:rPr lang="en-US" altLang="zh-CN" dirty="0"/>
                  <a:t>: how many times it the state trajectory expected to transition from state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to state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?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224" r="-1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876071" y="1685909"/>
                <a:ext cx="3861506" cy="2719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sz="2400" b="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400" b="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071" y="1685909"/>
                <a:ext cx="3861506" cy="27195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86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1B508A-CFF8-49C7-A1DE-1C9185698CCA}"/>
                  </a:ext>
                </a:extLst>
              </p:cNvPr>
              <p:cNvSpPr txBox="1"/>
              <p:nvPr/>
            </p:nvSpPr>
            <p:spPr>
              <a:xfrm>
                <a:off x="2329458" y="5421365"/>
                <a:ext cx="6818277" cy="1038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transitions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from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state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state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1B508A-CFF8-49C7-A1DE-1C9185698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458" y="5421365"/>
                <a:ext cx="6818277" cy="10384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93338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 step: Re-estimation of transition probabilities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We can use this to re-estimate the transition probabilities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Re-estimate the observation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marL="200020" lvl="1" indent="0">
                  <a:buNone/>
                </a:pPr>
                <a:endParaRPr lang="en-US" altLang="zh-CN" dirty="0"/>
              </a:p>
              <a:p>
                <a:pPr marL="200020" lvl="1" indent="0">
                  <a:buNone/>
                </a:pPr>
                <a:endParaRPr lang="en-US" altLang="zh-CN" dirty="0"/>
              </a:p>
              <a:p>
                <a:pPr marL="200020" lvl="1" indent="0">
                  <a:buNone/>
                </a:pPr>
                <a:endParaRPr lang="en-US" altLang="zh-CN" dirty="0"/>
              </a:p>
              <a:p>
                <a:pPr marL="200020" lvl="1" indent="0">
                  <a:buNone/>
                </a:pPr>
                <a:endParaRPr lang="en-US" altLang="zh-CN" dirty="0"/>
              </a:p>
              <a:p>
                <a:pPr marL="200020" lvl="1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859798" y="1312213"/>
                <a:ext cx="6392584" cy="918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#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transitions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from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to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#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transitions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from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798" y="1312213"/>
                <a:ext cx="6392584" cy="918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87</a:t>
            </a:fld>
            <a:endParaRPr lang="en-US" altLang="zh-TW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96F9A4-1D21-47DA-9142-F631A62518FE}"/>
                  </a:ext>
                </a:extLst>
              </p:cNvPr>
              <p:cNvSpPr txBox="1"/>
              <p:nvPr/>
            </p:nvSpPr>
            <p:spPr>
              <a:xfrm>
                <a:off x="2797045" y="2938801"/>
                <a:ext cx="7582845" cy="1749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#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times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state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the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observation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times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state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96F9A4-1D21-47DA-9142-F631A6251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045" y="2938801"/>
                <a:ext cx="7582845" cy="17496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70353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Baum-Welch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Iterative estimation of HMM parameters using the EM algorithm. At each iteration</a:t>
                </a:r>
              </a:p>
              <a:p>
                <a:pPr lvl="1"/>
                <a:r>
                  <a:rPr lang="en-US" altLang="zh-CN" dirty="0">
                    <a:solidFill>
                      <a:srgbClr val="4472C4"/>
                    </a:solidFill>
                  </a:rPr>
                  <a:t>E step</a:t>
                </a:r>
                <a:r>
                  <a:rPr lang="en-US" altLang="zh-CN" dirty="0"/>
                  <a:t> For all time-state pairs</a:t>
                </a:r>
              </a:p>
              <a:p>
                <a:pPr marL="1023925" lvl="3" indent="-457200">
                  <a:buFont typeface="+mj-lt"/>
                  <a:buAutoNum type="arabicPeriod"/>
                </a:pPr>
                <a:r>
                  <a:rPr lang="en-US" altLang="zh-CN" dirty="0"/>
                  <a:t>Recursively compute the forward probabilities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/>
                  <a:t> and backward probabilities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marL="1023925" lvl="3" indent="-457200">
                  <a:buFont typeface="+mj-lt"/>
                  <a:buAutoNum type="arabicPeriod"/>
                </a:pPr>
                <a:r>
                  <a:rPr lang="en-US" altLang="zh-CN" dirty="0"/>
                  <a:t>Compute the state occupation probabilities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rgbClr val="4472C4"/>
                    </a:solidFill>
                  </a:rPr>
                  <a:t>M step</a:t>
                </a:r>
                <a:r>
                  <a:rPr lang="en-US" altLang="zh-CN" dirty="0"/>
                  <a:t> Based on the estimated state occupation probabilities re-estimate the HMM parameters: transition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/>
                  <a:t> and parameters of the observation probabilities,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1023925" lvl="3" indent="-457200">
                  <a:buFont typeface="+mj-lt"/>
                  <a:buAutoNum type="arabicPeriod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den>
                    </m:f>
                  </m:oMath>
                </a14:m>
                <a:endParaRPr lang="en-US" altLang="zh-CN" dirty="0"/>
              </a:p>
              <a:p>
                <a:pPr marL="1023925" lvl="3" indent="-457200">
                  <a:buFont typeface="+mj-lt"/>
                  <a:buAutoNum type="arabicPeriod"/>
                </a:pP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 application of the EM algorithm to HMM training is sometimes called the Forward-Backward algorithm or Baum-Welch algorithm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52120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Extension to a corpus of utterances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We usually train from a large corpus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 utterances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altLang="zh-CN" dirty="0"/>
                  <a:t> is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-th frame of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utterance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CN" dirty="0"/>
                  <a:t> then we can compute the probabilities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altLang="zh-CN" dirty="0"/>
                  <a:t> as before</a:t>
                </a:r>
              </a:p>
              <a:p>
                <a:r>
                  <a:rPr lang="en-US" altLang="zh-CN" dirty="0"/>
                  <a:t>The re-estimates are as before, except we must sum over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 utterances, i.e.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In addition, we usually employ “embedded training”, in which fine tuning of phone labelling with “forced Viterbi alignment” or forced alignment is involved. (For details see Section 9.7 in </a:t>
                </a:r>
                <a:r>
                  <a:rPr lang="en-US" altLang="zh-CN" dirty="0" err="1"/>
                  <a:t>Jurafsky</a:t>
                </a:r>
                <a:r>
                  <a:rPr lang="en-US" altLang="zh-CN" dirty="0"/>
                  <a:t> and Martin's SLP)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 r="-9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686187" y="2964873"/>
                <a:ext cx="3546034" cy="989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187" y="2964873"/>
                <a:ext cx="3546034" cy="9899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895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 probabilities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Imagine we know the state at a given time step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Then the probability of being in a new state,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at the next time step, is dependent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. This is the </a:t>
                </a:r>
                <a:r>
                  <a:rPr lang="en-US" altLang="zh-CN" b="1" dirty="0"/>
                  <a:t>Markov</a:t>
                </a:r>
                <a:r>
                  <a:rPr lang="en-US" altLang="zh-CN" dirty="0"/>
                  <a:t> assumption.</a:t>
                </a:r>
              </a:p>
              <a:p>
                <a:r>
                  <a:rPr lang="en-US" altLang="zh-CN" dirty="0"/>
                  <a:t>Alternatively: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 is conditionally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,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3686187" y="1114631"/>
            <a:ext cx="3734434" cy="675231"/>
            <a:chOff x="4026756" y="1970975"/>
            <a:chExt cx="3734434" cy="675231"/>
          </a:xfrm>
        </p:grpSpPr>
        <p:grpSp>
          <p:nvGrpSpPr>
            <p:cNvPr id="7" name="组合 6"/>
            <p:cNvGrpSpPr/>
            <p:nvPr/>
          </p:nvGrpSpPr>
          <p:grpSpPr>
            <a:xfrm>
              <a:off x="4026756" y="1970975"/>
              <a:ext cx="3734434" cy="675231"/>
              <a:chOff x="1749928" y="4524704"/>
              <a:chExt cx="2297984" cy="40990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749928" y="4524707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678525" y="4524706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636653" y="4524704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1" name="直接箭头连接符 10"/>
              <p:cNvCxnSpPr>
                <a:stCxn id="8" idx="6"/>
                <a:endCxn id="9" idx="2"/>
              </p:cNvCxnSpPr>
              <p:nvPr/>
            </p:nvCxnSpPr>
            <p:spPr>
              <a:xfrm flipV="1">
                <a:off x="2161187" y="4729657"/>
                <a:ext cx="517338" cy="1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2" name="直接箭头连接符 11"/>
              <p:cNvCxnSpPr>
                <a:stCxn id="9" idx="6"/>
                <a:endCxn id="10" idx="2"/>
              </p:cNvCxnSpPr>
              <p:nvPr/>
            </p:nvCxnSpPr>
            <p:spPr>
              <a:xfrm flipV="1">
                <a:off x="3089784" y="4729655"/>
                <a:ext cx="546870" cy="2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4053419" y="2085725"/>
                  <a:ext cx="591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3419" y="2085725"/>
                  <a:ext cx="591028" cy="400110"/>
                </a:xfrm>
                <a:prstGeom prst="rect">
                  <a:avLst/>
                </a:prstGeom>
                <a:blipFill>
                  <a:blip r:embed="rId3"/>
                  <a:stretch>
                    <a:fillRect r="-5155"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229268" y="1229381"/>
                <a:ext cx="5910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268" y="1229381"/>
                <a:ext cx="591028" cy="400110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6793362" y="1229381"/>
                <a:ext cx="5910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362" y="1229381"/>
                <a:ext cx="591028" cy="400110"/>
              </a:xfrm>
              <a:prstGeom prst="rect">
                <a:avLst/>
              </a:prstGeom>
              <a:blipFill>
                <a:blip r:embed="rId5"/>
                <a:stretch>
                  <a:fillRect r="-5155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/>
          <p:cNvCxnSpPr>
            <a:stCxn id="8" idx="4"/>
          </p:cNvCxnSpPr>
          <p:nvPr/>
        </p:nvCxnSpPr>
        <p:spPr>
          <a:xfrm flipH="1">
            <a:off x="4020353" y="1789862"/>
            <a:ext cx="1" cy="85173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5546617" y="1788055"/>
            <a:ext cx="1" cy="85173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7086454" y="1788055"/>
            <a:ext cx="1" cy="85173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947729" y="2632778"/>
            <a:ext cx="145247" cy="88717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473991" y="2622782"/>
            <a:ext cx="145247" cy="88717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013830" y="2632777"/>
            <a:ext cx="145247" cy="88717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3867778" y="3583879"/>
                <a:ext cx="53412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778" y="3583879"/>
                <a:ext cx="534121" cy="307777"/>
              </a:xfrm>
              <a:prstGeom prst="rect">
                <a:avLst/>
              </a:prstGeom>
              <a:blipFill>
                <a:blip r:embed="rId6"/>
                <a:stretch>
                  <a:fillRect l="-5682" r="-4545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5394040" y="3583878"/>
                <a:ext cx="2888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040" y="3583878"/>
                <a:ext cx="288861" cy="307777"/>
              </a:xfrm>
              <a:prstGeom prst="rect">
                <a:avLst/>
              </a:prstGeom>
              <a:blipFill>
                <a:blip r:embed="rId7"/>
                <a:stretch>
                  <a:fillRect l="-12766" r="-8511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6933879" y="3583877"/>
                <a:ext cx="53412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879" y="3583877"/>
                <a:ext cx="534121" cy="307777"/>
              </a:xfrm>
              <a:prstGeom prst="rect">
                <a:avLst/>
              </a:prstGeom>
              <a:blipFill>
                <a:blip r:embed="rId8"/>
                <a:stretch>
                  <a:fillRect l="-5682" r="-4545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517014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Summary: HMMs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HMMs provide a generative model for statistical speech recognition</a:t>
            </a:r>
          </a:p>
          <a:p>
            <a:r>
              <a:rPr lang="en-US" altLang="zh-CN" dirty="0"/>
              <a:t>Three key problems</a:t>
            </a:r>
          </a:p>
          <a:p>
            <a:pPr marL="657220" lvl="1" indent="-457200">
              <a:buFont typeface="+mj-lt"/>
              <a:buAutoNum type="arabicPeriod"/>
            </a:pPr>
            <a:r>
              <a:rPr lang="en-US" altLang="zh-CN" dirty="0"/>
              <a:t>Computing the overall likelihood: the Forward algorithm</a:t>
            </a:r>
          </a:p>
          <a:p>
            <a:pPr marL="657220" lvl="1" indent="-457200">
              <a:buFont typeface="+mj-lt"/>
              <a:buAutoNum type="arabicPeriod"/>
            </a:pPr>
            <a:r>
              <a:rPr lang="en-US" altLang="zh-CN" dirty="0"/>
              <a:t>Decoding the most likely state sequence: the Viterbi algorithm</a:t>
            </a:r>
          </a:p>
          <a:p>
            <a:pPr marL="657220" lvl="1" indent="-457200">
              <a:buFont typeface="+mj-lt"/>
              <a:buAutoNum type="arabicPeriod"/>
            </a:pPr>
            <a:r>
              <a:rPr lang="en-US" altLang="zh-CN" dirty="0"/>
              <a:t>Estimating the most likely parameters: the EM (Forward-Backward) algorithm</a:t>
            </a:r>
          </a:p>
          <a:p>
            <a:r>
              <a:rPr lang="en-US" altLang="zh-CN" dirty="0"/>
              <a:t>Solutions to these problems are tractable due to the two key HMM assumptions</a:t>
            </a:r>
          </a:p>
          <a:p>
            <a:pPr marL="657220" lvl="1" indent="-457200">
              <a:buFont typeface="+mj-lt"/>
              <a:buAutoNum type="arabicPeriod"/>
            </a:pPr>
            <a:r>
              <a:rPr lang="en-US" altLang="zh-CN" dirty="0"/>
              <a:t>Conditional independence of observations given the current state</a:t>
            </a:r>
          </a:p>
          <a:p>
            <a:pPr marL="657220" lvl="1" indent="-457200">
              <a:buFont typeface="+mj-lt"/>
              <a:buAutoNum type="arabicPeriod"/>
            </a:pPr>
            <a:r>
              <a:rPr lang="en-US" altLang="zh-CN" dirty="0"/>
              <a:t>Markov assumption on the states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90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455175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85170-13BD-45CB-8449-FFA31E13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7D79D6-11FF-4660-8708-48B380864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Code:</a:t>
            </a:r>
          </a:p>
          <a:p>
            <a:pPr lvl="1"/>
            <a:r>
              <a:rPr lang="en-US" altLang="zh-CN" dirty="0"/>
              <a:t>Implement an isolated words recognition program based on HMM</a:t>
            </a:r>
          </a:p>
          <a:p>
            <a:r>
              <a:rPr lang="en-US" altLang="zh-CN" dirty="0"/>
              <a:t>Report:</a:t>
            </a:r>
          </a:p>
          <a:p>
            <a:pPr lvl="1"/>
            <a:r>
              <a:rPr lang="en-US" altLang="zh-CN" dirty="0"/>
              <a:t>Describe functions in your program</a:t>
            </a:r>
          </a:p>
          <a:p>
            <a:pPr lvl="1"/>
            <a:r>
              <a:rPr lang="en-US" altLang="zh-CN" dirty="0"/>
              <a:t>Discuss the performance of your program, e.g. recognition accuracy, time of training/test, etc.</a:t>
            </a:r>
          </a:p>
          <a:p>
            <a:pPr lvl="1"/>
            <a:r>
              <a:rPr lang="en-US" altLang="zh-CN" dirty="0"/>
              <a:t>Discuss the performance of your program when using MFCC features generated by your own codes and by functions provided by the package.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DD870D-DDAF-4B17-A5EC-D48B9E6F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91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853234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8E2CEDC-0980-4B0E-8298-101051342058}" vid="{9EBC82F2-6DA7-4229-ABAA-8A09377D7A8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43587</TotalTime>
  <Words>5814</Words>
  <Application>Microsoft Office PowerPoint</Application>
  <PresentationFormat>宽屏</PresentationFormat>
  <Paragraphs>1216</Paragraphs>
  <Slides>91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105" baseType="lpstr">
      <vt:lpstr>Arial Unicode MS</vt:lpstr>
      <vt:lpstr>新細明體</vt:lpstr>
      <vt:lpstr>等线</vt:lpstr>
      <vt:lpstr>楷体</vt:lpstr>
      <vt:lpstr>宋体</vt:lpstr>
      <vt:lpstr>微软雅黑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主题1</vt:lpstr>
      <vt:lpstr>Hidden Markov Models</vt:lpstr>
      <vt:lpstr>Content</vt:lpstr>
      <vt:lpstr>Fundamental Equation of Statistical Speech Recognition</vt:lpstr>
      <vt:lpstr>Acoustic Modelling</vt:lpstr>
      <vt:lpstr>Hierarchical modelling of speech</vt:lpstr>
      <vt:lpstr>Hierarchical modelling of speech</vt:lpstr>
      <vt:lpstr>Content</vt:lpstr>
      <vt:lpstr>The Hidden Markov Model</vt:lpstr>
      <vt:lpstr>HMM probabilities</vt:lpstr>
      <vt:lpstr>HMM assumptions</vt:lpstr>
      <vt:lpstr>HMM</vt:lpstr>
      <vt:lpstr>HMM</vt:lpstr>
      <vt:lpstr>Question # 1 – Decoding</vt:lpstr>
      <vt:lpstr>Question # 2 – Likelihood</vt:lpstr>
      <vt:lpstr>Question # 3 – Training</vt:lpstr>
      <vt:lpstr>The dishonest casino model</vt:lpstr>
      <vt:lpstr>An HMM is memoryless</vt:lpstr>
      <vt:lpstr>Definition of HMM</vt:lpstr>
      <vt:lpstr>A parse of a sequence</vt:lpstr>
      <vt:lpstr>Generating a sequence by the model</vt:lpstr>
      <vt:lpstr>Likelihood of a parse</vt:lpstr>
      <vt:lpstr>Example: the dishonest casino</vt:lpstr>
      <vt:lpstr>Example: the dishonest casino</vt:lpstr>
      <vt:lpstr>Example: the dishonest casino</vt:lpstr>
      <vt:lpstr>The three main questions on HMMs</vt:lpstr>
      <vt:lpstr>HMM topologies</vt:lpstr>
      <vt:lpstr>Example topologies</vt:lpstr>
      <vt:lpstr>HMMs for ASR</vt:lpstr>
      <vt:lpstr>HMMs for ASR</vt:lpstr>
      <vt:lpstr>HMMs for ASR</vt:lpstr>
      <vt:lpstr>HMMs for ASR</vt:lpstr>
      <vt:lpstr>Content</vt:lpstr>
      <vt:lpstr>Computing likelihoods with the HMM</vt:lpstr>
      <vt:lpstr>HMM parameters</vt:lpstr>
      <vt:lpstr>The three problems of HMMs</vt:lpstr>
      <vt:lpstr>Computing likelihood</vt:lpstr>
      <vt:lpstr>Notes on the HMM topology</vt:lpstr>
      <vt:lpstr>Example: trellis for a 3-state phone HMM</vt:lpstr>
      <vt:lpstr>Likelihood</vt:lpstr>
      <vt:lpstr>Likelihood</vt:lpstr>
      <vt:lpstr>Likelihood</vt:lpstr>
      <vt:lpstr>The forward probability</vt:lpstr>
      <vt:lpstr>Likelihood: The Forward algorithm</vt:lpstr>
      <vt:lpstr>Likelihood: The Forward algorithm</vt:lpstr>
      <vt:lpstr>Likelihood: The Forward algorithm</vt:lpstr>
      <vt:lpstr>Content</vt:lpstr>
      <vt:lpstr>The three problems of HMMs </vt:lpstr>
      <vt:lpstr>Decoding and alignment</vt:lpstr>
      <vt:lpstr>Viterbi decoding</vt:lpstr>
      <vt:lpstr>Viterbi algorithm</vt:lpstr>
      <vt:lpstr>Viterbi recursion</vt:lpstr>
      <vt:lpstr>Viterbi recursion</vt:lpstr>
      <vt:lpstr>Decoding: The Viterbi algorithm</vt:lpstr>
      <vt:lpstr>Viterbi backtrace</vt:lpstr>
      <vt:lpstr>Example: Teacher-mood-model</vt:lpstr>
      <vt:lpstr>Example: Teacher-mood-model</vt:lpstr>
      <vt:lpstr>Example: Teacher-mood-model</vt:lpstr>
      <vt:lpstr>HMM: Viterbi algorithm</vt:lpstr>
      <vt:lpstr>HMM: Viterbi algorithm</vt:lpstr>
      <vt:lpstr>HMM: Viterbi algorithm</vt:lpstr>
      <vt:lpstr>HMM: Viterbi algorithm</vt:lpstr>
      <vt:lpstr>HMM: Viterbi algorithm</vt:lpstr>
      <vt:lpstr>HMM: Viterbi algorithm</vt:lpstr>
      <vt:lpstr>HMM: Viterbi algorithm</vt:lpstr>
      <vt:lpstr>HMM: Viterbi algorithm</vt:lpstr>
      <vt:lpstr>HMM: Viterbi algorithm</vt:lpstr>
      <vt:lpstr>Content</vt:lpstr>
      <vt:lpstr>Training: Baum-Welch algorithm</vt:lpstr>
      <vt:lpstr>Pre-requisite: Maximum likelihood estimation</vt:lpstr>
      <vt:lpstr>Pre-requisite: Maximum likelihood estimation</vt:lpstr>
      <vt:lpstr>Pre-requisite: Maximum likelihood estimation</vt:lpstr>
      <vt:lpstr>Training: Baum-Welch algorithm</vt:lpstr>
      <vt:lpstr>Pre-requisite: EM algorithm</vt:lpstr>
      <vt:lpstr>Pre-requisite: EM algorithm</vt:lpstr>
      <vt:lpstr>Pre-requisite: EM algorithm</vt:lpstr>
      <vt:lpstr>Pre-requisite: EM algorithm</vt:lpstr>
      <vt:lpstr>Pre-requisite: EM algorithm</vt:lpstr>
      <vt:lpstr>EM algorithm in HMM</vt:lpstr>
      <vt:lpstr>EM algorithm in HMM</vt:lpstr>
      <vt:lpstr>EM algorithm in HMM</vt:lpstr>
      <vt:lpstr>E step: Forward algorithm</vt:lpstr>
      <vt:lpstr>E step: Backward algorithm</vt:lpstr>
      <vt:lpstr>E step: Backward algorithm</vt:lpstr>
      <vt:lpstr>State occupation probability</vt:lpstr>
      <vt:lpstr>State occupation probability</vt:lpstr>
      <vt:lpstr>M step: Re-estimation of transition probabilities</vt:lpstr>
      <vt:lpstr>M step: Re-estimation of transition probabilities</vt:lpstr>
      <vt:lpstr>Baum-Welch algorithm</vt:lpstr>
      <vt:lpstr>Extension to a corpus of utterances</vt:lpstr>
      <vt:lpstr>Summary: HMMs</vt:lpstr>
      <vt:lpstr>Assignment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Voice Signals</dc:title>
  <dc:creator>Ying</dc:creator>
  <cp:lastModifiedBy>Ying SHEN</cp:lastModifiedBy>
  <cp:revision>1047</cp:revision>
  <dcterms:created xsi:type="dcterms:W3CDTF">2020-07-30T07:48:25Z</dcterms:created>
  <dcterms:modified xsi:type="dcterms:W3CDTF">2021-11-11T02:15:08Z</dcterms:modified>
</cp:coreProperties>
</file>