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33CCFF"/>
    <a:srgbClr val="FF5050"/>
    <a:srgbClr val="CC3399"/>
    <a:srgbClr val="F5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7B787-18E2-44D7-B774-6CC54B389EB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77AB6-A536-43F3-9826-6CD10DB7A8A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48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2A7EB-9AB4-4B30-988D-85F033EA7FD3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9EC9-DD13-454A-BEC9-CFD8877B7E7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2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FC6185-EF0B-4D5D-B802-CCFF3CBE2328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72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E1A20-854F-4752-8431-01006330E41B}" type="slidenum">
              <a:rPr kumimoji="0" lang="en-US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1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08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7CB390-B355-4D3F-AD23-03B188E146A9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3B0A-9A00-4550-ACAD-06E36F74457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4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549EF-D2EE-4450-9E21-48E712CA21AE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5E233-F18C-4DC5-93D6-052FE4DA490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17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DC1D88-1914-415C-999F-BED9629D92A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A789B-D082-4F85-A170-B06446C3BDF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9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AF493-AAAA-4D62-AF42-1A8C95D4956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C527AC-74EB-4EE5-94EE-190C0152E5DA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7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E7A52-1148-45C5-907D-D75BF38D5D27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F828-2D39-48F5-B4EE-EC7CCB58113D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3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0C6C1-3A05-42C8-AA47-3709D3733B9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7578-4A8C-4275-B392-43F1AAA4A0B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95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F93FE-6C95-482E-91CE-3B92E3250C7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462DA-4C31-479E-96E8-20A498E018B2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9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9D084F-7581-4643-A243-CF6CADA94DC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0.png"/><Relationship Id="rId4" Type="http://schemas.openxmlformats.org/officeDocument/2006/relationships/image" Target="../media/image710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Large vocabulary ASR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07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Most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slides come from http://www.inf.ed.ac.uk/teaching/courses/asr/2020-21/asr05-hmm-algorithms.pdf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Connected word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/>
          <a:srcRect t="2603"/>
          <a:stretch/>
        </p:blipFill>
        <p:spPr>
          <a:xfrm>
            <a:off x="1833562" y="914400"/>
            <a:ext cx="852487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Viterbi algorithm: connected word </a:t>
            </a:r>
            <a:r>
              <a:rPr lang="en-US" altLang="zh-CN" dirty="0" smtClean="0"/>
              <a:t>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8362" r="42783"/>
          <a:stretch/>
        </p:blipFill>
        <p:spPr>
          <a:xfrm>
            <a:off x="770807" y="668333"/>
            <a:ext cx="5349773" cy="615658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10634" y="2838027"/>
            <a:ext cx="3338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Add transitions </a:t>
            </a:r>
            <a:r>
              <a:rPr lang="en-US" altLang="zh-CN" sz="2400" dirty="0" smtClean="0"/>
              <a:t>between all word-final and word-initial </a:t>
            </a:r>
            <a:r>
              <a:rPr lang="en-US" altLang="zh-CN" sz="2400" dirty="0"/>
              <a:t>states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95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Connected word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935830" y="2609612"/>
                <a:ext cx="406646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 smtClean="0"/>
                  <a:t>Viterbi decoding finds the best </a:t>
                </a:r>
                <a:r>
                  <a:rPr lang="en-US" altLang="zh-CN" sz="2400" dirty="0"/>
                  <a:t>word sequence</a:t>
                </a:r>
              </a:p>
              <a:p>
                <a:pPr algn="just"/>
                <a:r>
                  <a:rPr lang="en-US" altLang="zh-CN" sz="2400" dirty="0"/>
                  <a:t>BUT: have to </a:t>
                </a:r>
                <a:r>
                  <a:rPr lang="en-US" altLang="zh-CN" sz="2400" dirty="0" smtClean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inter-word transitions at </a:t>
                </a:r>
                <a:r>
                  <a:rPr lang="en-US" altLang="zh-CN" sz="2400" dirty="0"/>
                  <a:t>every time step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830" y="2609612"/>
                <a:ext cx="4066467" cy="1938992"/>
              </a:xfrm>
              <a:prstGeom prst="rect">
                <a:avLst/>
              </a:prstGeom>
              <a:blipFill>
                <a:blip r:embed="rId2"/>
                <a:stretch>
                  <a:fillRect l="-2399" t="-2516" r="-2249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8589" r="43463"/>
          <a:stretch/>
        </p:blipFill>
        <p:spPr>
          <a:xfrm>
            <a:off x="783772" y="693174"/>
            <a:ext cx="5257502" cy="61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Integrating the language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So far we’ve </a:t>
                </a:r>
                <a:r>
                  <a:rPr lang="en-US" altLang="zh-CN" dirty="0"/>
                  <a:t>estimated HMM transition probabilities </a:t>
                </a:r>
                <a:r>
                  <a:rPr lang="en-US" altLang="zh-CN" dirty="0" smtClean="0"/>
                  <a:t>from audio </a:t>
                </a:r>
                <a:r>
                  <a:rPr lang="en-US" altLang="zh-CN" dirty="0"/>
                  <a:t>data, as part of the acoustic model</a:t>
                </a:r>
              </a:p>
              <a:p>
                <a:r>
                  <a:rPr lang="en-US" altLang="zh-CN" dirty="0"/>
                  <a:t>Transitions </a:t>
                </a:r>
                <a:r>
                  <a:rPr lang="en-US" altLang="zh-CN" i="1" dirty="0"/>
                  <a:t>between </a:t>
                </a:r>
                <a:r>
                  <a:rPr lang="en-US" altLang="zh-CN" i="1" dirty="0" smtClean="0"/>
                  <a:t>words </a:t>
                </a:r>
                <a:r>
                  <a:rPr lang="en-US" altLang="zh-CN" dirty="0" smtClean="0"/>
                  <a:t>→ use </a:t>
                </a:r>
                <a:r>
                  <a:rPr lang="en-US" altLang="zh-CN" dirty="0"/>
                  <a:t>a language </a:t>
                </a:r>
                <a:r>
                  <a:rPr lang="en-US" altLang="zh-CN" dirty="0" smtClean="0"/>
                  <a:t>model </a:t>
                </a:r>
              </a:p>
              <a:p>
                <a:r>
                  <a:rPr lang="en-US" altLang="zh-CN" i="1" dirty="0" smtClean="0"/>
                  <a:t>n-gram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language model</a:t>
                </a:r>
                <a:r>
                  <a:rPr lang="en-US" altLang="zh-CN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Integrate the language model directly in the Viterbi search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3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Incorporating a bigram language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233487"/>
            <a:ext cx="66389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Incorporating a bigram language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9130" r="18073"/>
          <a:stretch/>
        </p:blipFill>
        <p:spPr>
          <a:xfrm>
            <a:off x="2750473" y="771995"/>
            <a:ext cx="6760722" cy="60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Incorporating a trigram language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3561"/>
          <a:stretch/>
        </p:blipFill>
        <p:spPr>
          <a:xfrm>
            <a:off x="783772" y="828322"/>
            <a:ext cx="10285974" cy="59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Viterbi decoding performs an exact search in an </a:t>
            </a:r>
            <a:r>
              <a:rPr lang="en-US" altLang="zh-CN" dirty="0" smtClean="0"/>
              <a:t>efficient manner</a:t>
            </a:r>
            <a:endParaRPr lang="en-US" altLang="zh-CN" dirty="0"/>
          </a:p>
          <a:p>
            <a:r>
              <a:rPr lang="en-US" altLang="zh-CN" dirty="0"/>
              <a:t>But exact search is not possible for large vocabulary tasks</a:t>
            </a:r>
          </a:p>
          <a:p>
            <a:pPr lvl="1"/>
            <a:r>
              <a:rPr lang="en-US" altLang="zh-CN" dirty="0"/>
              <a:t>Long-span language models and the use of </a:t>
            </a:r>
            <a:r>
              <a:rPr lang="en-US" altLang="zh-CN" dirty="0" smtClean="0"/>
              <a:t>cross-word </a:t>
            </a:r>
            <a:r>
              <a:rPr lang="en-US" altLang="zh-CN" dirty="0" err="1" smtClean="0"/>
              <a:t>triphones</a:t>
            </a:r>
            <a:r>
              <a:rPr lang="en-US" altLang="zh-CN" dirty="0" smtClean="0"/>
              <a:t> </a:t>
            </a:r>
            <a:r>
              <a:rPr lang="en-US" altLang="zh-CN" dirty="0"/>
              <a:t>greatly increase the size of the search space</a:t>
            </a:r>
          </a:p>
          <a:p>
            <a:r>
              <a:rPr lang="en-US" altLang="zh-CN" dirty="0"/>
              <a:t>Solutions:</a:t>
            </a:r>
          </a:p>
          <a:p>
            <a:pPr lvl="1"/>
            <a:r>
              <a:rPr lang="en-US" altLang="zh-CN" dirty="0"/>
              <a:t>Beam search (prune low probability hypotheses)</a:t>
            </a:r>
          </a:p>
          <a:p>
            <a:pPr lvl="1"/>
            <a:r>
              <a:rPr lang="en-US" altLang="zh-CN" dirty="0"/>
              <a:t>Tree structured lexicons</a:t>
            </a:r>
          </a:p>
          <a:p>
            <a:pPr lvl="1"/>
            <a:r>
              <a:rPr lang="en-US" altLang="zh-CN" dirty="0"/>
              <a:t>Language model look-ahead</a:t>
            </a:r>
          </a:p>
          <a:p>
            <a:pPr lvl="1"/>
            <a:r>
              <a:rPr lang="en-US" altLang="zh-CN" dirty="0"/>
              <a:t>Dynamic search structures</a:t>
            </a:r>
          </a:p>
          <a:p>
            <a:pPr lvl="1"/>
            <a:r>
              <a:rPr lang="en-US" altLang="zh-CN" dirty="0" err="1"/>
              <a:t>Multipass</a:t>
            </a:r>
            <a:r>
              <a:rPr lang="en-US" altLang="zh-CN" dirty="0"/>
              <a:t> search </a:t>
            </a:r>
            <a:r>
              <a:rPr lang="en-US" altLang="zh-CN" dirty="0" smtClean="0"/>
              <a:t>(→ </a:t>
            </a:r>
            <a:r>
              <a:rPr lang="en-US" altLang="zh-CN" dirty="0"/>
              <a:t>two-stage decoding)</a:t>
            </a:r>
          </a:p>
          <a:p>
            <a:pPr lvl="1"/>
            <a:r>
              <a:rPr lang="en-US" altLang="zh-CN" dirty="0" smtClean="0"/>
              <a:t>Best-first </a:t>
            </a:r>
            <a:r>
              <a:rPr lang="en-US" altLang="zh-CN" dirty="0"/>
              <a:t>search </a:t>
            </a:r>
            <a:r>
              <a:rPr lang="en-US" altLang="zh-CN" dirty="0" smtClean="0"/>
              <a:t>(→ stack </a:t>
            </a:r>
            <a:r>
              <a:rPr lang="en-US" altLang="zh-CN" dirty="0"/>
              <a:t>decoding / </a:t>
            </a:r>
            <a:r>
              <a:rPr lang="en-US" altLang="zh-CN" dirty="0" smtClean="0"/>
              <a:t>A* </a:t>
            </a:r>
            <a:r>
              <a:rPr lang="en-US" altLang="zh-CN" dirty="0"/>
              <a:t>search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Next lecture: an alternative approach using weighted </a:t>
            </a:r>
            <a:r>
              <a:rPr lang="en-US" altLang="zh-CN" dirty="0" smtClean="0"/>
              <a:t>finite state </a:t>
            </a:r>
            <a:r>
              <a:rPr lang="en-US" altLang="zh-CN" dirty="0"/>
              <a:t>transducers (WFSTs)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5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66038" y="2687793"/>
            <a:ext cx="43704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During Viterbi </a:t>
            </a:r>
            <a:r>
              <a:rPr lang="en-US" altLang="zh-CN" sz="2400" dirty="0" smtClean="0"/>
              <a:t>decoding, don't </a:t>
            </a:r>
            <a:r>
              <a:rPr lang="en-US" altLang="zh-CN" sz="2400" dirty="0"/>
              <a:t>propagate </a:t>
            </a:r>
            <a:r>
              <a:rPr lang="en-US" altLang="zh-CN" sz="2400" dirty="0" smtClean="0"/>
              <a:t>tokens whose </a:t>
            </a:r>
            <a:r>
              <a:rPr lang="en-US" altLang="zh-CN" sz="2400" dirty="0"/>
              <a:t>probability falls </a:t>
            </a:r>
            <a:r>
              <a:rPr lang="en-US" altLang="zh-CN" sz="2400" dirty="0" smtClean="0"/>
              <a:t>a certain </a:t>
            </a:r>
            <a:r>
              <a:rPr lang="en-US" altLang="zh-CN" sz="2400" dirty="0"/>
              <a:t>amount below </a:t>
            </a:r>
            <a:r>
              <a:rPr lang="en-US" altLang="zh-CN" sz="2400" dirty="0" smtClean="0"/>
              <a:t>the current </a:t>
            </a:r>
            <a:r>
              <a:rPr lang="en-US" altLang="zh-CN" sz="2400" dirty="0"/>
              <a:t>best path</a:t>
            </a:r>
          </a:p>
          <a:p>
            <a:r>
              <a:rPr lang="en-US" altLang="zh-CN" sz="2400" dirty="0"/>
              <a:t>Result is only </a:t>
            </a:r>
            <a:r>
              <a:rPr lang="en-US" altLang="zh-CN" sz="2400" dirty="0" smtClean="0"/>
              <a:t>an approximation </a:t>
            </a:r>
            <a:r>
              <a:rPr lang="en-US" altLang="zh-CN" sz="2400" dirty="0"/>
              <a:t>to the </a:t>
            </a:r>
            <a:r>
              <a:rPr lang="en-US" altLang="zh-CN" sz="2400" dirty="0" smtClean="0"/>
              <a:t>best path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8702" r="42783"/>
          <a:stretch/>
        </p:blipFill>
        <p:spPr>
          <a:xfrm>
            <a:off x="1416769" y="655778"/>
            <a:ext cx="5337992" cy="61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Tree-structured 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772" y="856989"/>
            <a:ext cx="10694125" cy="5720792"/>
          </a:xfrm>
        </p:spPr>
        <p:txBody>
          <a:bodyPr>
            <a:noAutofit/>
          </a:bodyPr>
          <a:lstStyle/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/>
              <a:t>Figure adapted from </a:t>
            </a:r>
            <a:r>
              <a:rPr lang="en-US" altLang="zh-CN" sz="1800" dirty="0" err="1"/>
              <a:t>Ortmans</a:t>
            </a:r>
            <a:r>
              <a:rPr lang="en-US" altLang="zh-CN" sz="1800" dirty="0"/>
              <a:t> &amp; Ney, </a:t>
            </a:r>
            <a:r>
              <a:rPr lang="en-US" altLang="zh-CN" sz="1800" dirty="0" smtClean="0"/>
              <a:t>“The </a:t>
            </a:r>
            <a:r>
              <a:rPr lang="en-US" altLang="zh-CN" sz="1800" dirty="0"/>
              <a:t>time-conditioned approach in dynamic programming search for </a:t>
            </a:r>
            <a:r>
              <a:rPr lang="en-US" altLang="zh-CN" sz="1800" dirty="0" smtClean="0"/>
              <a:t>LVCSR”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92" y="796836"/>
            <a:ext cx="63627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Speech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2600633" y="2739922"/>
            <a:ext cx="1688008" cy="114382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03870" y="4813905"/>
            <a:ext cx="1497296" cy="9137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3870" y="4907224"/>
            <a:ext cx="149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4621161" y="2580424"/>
            <a:ext cx="4286398" cy="3245467"/>
          </a:xfrm>
          <a:prstGeom prst="flowChartTerminator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00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4941933" y="3009855"/>
            <a:ext cx="1688009" cy="104234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Acoustic Model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流程图: 终止 11"/>
          <p:cNvSpPr/>
          <p:nvPr/>
        </p:nvSpPr>
        <p:spPr>
          <a:xfrm>
            <a:off x="4948248" y="4352332"/>
            <a:ext cx="1688009" cy="108538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Language Model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4288642" y="3358795"/>
            <a:ext cx="653291" cy="17223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4201166" y="3771487"/>
            <a:ext cx="740766" cy="14993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</p:cNvCxnSpPr>
          <p:nvPr/>
        </p:nvCxnSpPr>
        <p:spPr>
          <a:xfrm flipV="1">
            <a:off x="4201166" y="4946779"/>
            <a:ext cx="740766" cy="3240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0633" y="1800283"/>
            <a:ext cx="250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Recorded Speech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40367" y="2283684"/>
            <a:ext cx="0" cy="4562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 17"/>
          <p:cNvSpPr/>
          <p:nvPr/>
        </p:nvSpPr>
        <p:spPr>
          <a:xfrm>
            <a:off x="7143292" y="2831347"/>
            <a:ext cx="1416508" cy="2896354"/>
          </a:xfrm>
          <a:prstGeom prst="cloud">
            <a:avLst/>
          </a:prstGeom>
          <a:solidFill>
            <a:srgbClr val="33CC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635815" y="3511752"/>
            <a:ext cx="501162" cy="37199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650387" y="4895023"/>
            <a:ext cx="49922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296748" y="3889046"/>
            <a:ext cx="1021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Space</a:t>
            </a:r>
            <a:endParaRPr lang="zh-CN" altLang="en-US" sz="20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842294" y="2031114"/>
            <a:ext cx="9252" cy="7879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596880" y="1227518"/>
            <a:ext cx="250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Decoded Text</a:t>
            </a:r>
          </a:p>
          <a:p>
            <a:pPr algn="ctr"/>
            <a:r>
              <a:rPr lang="en-US" altLang="zh-CN" sz="2400" dirty="0"/>
              <a:t>(Transcription)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2819546" y="3009855"/>
            <a:ext cx="127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Signal Analysis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Tree-structured lexicon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4697"/>
          <a:stretch/>
        </p:blipFill>
        <p:spPr>
          <a:xfrm>
            <a:off x="246437" y="775750"/>
            <a:ext cx="10310037" cy="60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</a:t>
            </a:r>
            <a:r>
              <a:rPr lang="en-US" altLang="zh-CN" dirty="0" smtClean="0"/>
              <a:t>model </a:t>
            </a:r>
            <a:r>
              <a:rPr lang="en-US" altLang="zh-CN" dirty="0"/>
              <a:t>look-ahead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Aim to make pruning more </a:t>
            </a:r>
            <a:r>
              <a:rPr lang="en-US" altLang="zh-CN" dirty="0" smtClean="0"/>
              <a:t>efficient 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tree-structured decoding, look ahead to </a:t>
            </a:r>
            <a:r>
              <a:rPr lang="en-US" altLang="zh-CN" dirty="0" smtClean="0"/>
              <a:t>find </a:t>
            </a:r>
            <a:r>
              <a:rPr lang="en-US" altLang="zh-CN" dirty="0"/>
              <a:t>out the </a:t>
            </a:r>
            <a:r>
              <a:rPr lang="en-US" altLang="zh-CN" dirty="0" smtClean="0"/>
              <a:t>best LM </a:t>
            </a:r>
            <a:r>
              <a:rPr lang="en-US" altLang="zh-CN" dirty="0"/>
              <a:t>score for any words further down the tree</a:t>
            </a:r>
          </a:p>
          <a:p>
            <a:r>
              <a:rPr lang="en-US" altLang="zh-CN" dirty="0"/>
              <a:t>This information can be pre-computed and stored at </a:t>
            </a:r>
            <a:r>
              <a:rPr lang="en-US" altLang="zh-CN" dirty="0" smtClean="0"/>
              <a:t>each node </a:t>
            </a:r>
            <a:r>
              <a:rPr lang="en-US" altLang="zh-CN" dirty="0"/>
              <a:t>in the tree</a:t>
            </a:r>
          </a:p>
          <a:p>
            <a:r>
              <a:rPr lang="en-US" altLang="zh-CN" dirty="0"/>
              <a:t>States in the tree are pruned early if we know that none of </a:t>
            </a:r>
            <a:r>
              <a:rPr lang="en-US" altLang="zh-CN" dirty="0" smtClean="0"/>
              <a:t>the possibilities </a:t>
            </a:r>
            <a:r>
              <a:rPr lang="en-US" altLang="zh-CN" dirty="0"/>
              <a:t>will receive good enough probabilities from </a:t>
            </a:r>
            <a:r>
              <a:rPr lang="en-US" altLang="zh-CN" dirty="0" smtClean="0"/>
              <a:t>the LM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67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Search Problem in ASR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Find the most probable word sequence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dirty="0" smtClean="0"/>
                  <a:t> given </a:t>
                </a:r>
                <a:r>
                  <a:rPr lang="en-US" altLang="zh-CN" dirty="0"/>
                  <a:t>the acoustic observations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Use </a:t>
                </a:r>
                <a:r>
                  <a:rPr lang="en-US" altLang="zh-CN" dirty="0" smtClean="0"/>
                  <a:t>pronunciation </a:t>
                </a:r>
                <a:r>
                  <a:rPr lang="en-US" altLang="zh-CN" dirty="0"/>
                  <a:t>knowledge to construct HMMs for </a:t>
                </a:r>
                <a:r>
                  <a:rPr lang="en-US" altLang="zh-CN" dirty="0" smtClean="0"/>
                  <a:t>all possible </a:t>
                </a:r>
                <a:r>
                  <a:rPr lang="en-US" altLang="zh-CN" dirty="0"/>
                  <a:t>words</a:t>
                </a:r>
              </a:p>
              <a:p>
                <a:r>
                  <a:rPr lang="en-US" altLang="zh-CN" dirty="0"/>
                  <a:t>Finding the most probable state sequence allows us to </a:t>
                </a:r>
                <a:r>
                  <a:rPr lang="en-US" altLang="zh-CN" dirty="0" smtClean="0"/>
                  <a:t>recover the </a:t>
                </a:r>
                <a:r>
                  <a:rPr lang="en-US" altLang="zh-CN" dirty="0"/>
                  <a:t>most probable word sequence</a:t>
                </a:r>
              </a:p>
              <a:p>
                <a:r>
                  <a:rPr lang="en-US" altLang="zh-CN" i="1" dirty="0"/>
                  <a:t>Viterbi decoding</a:t>
                </a:r>
                <a:r>
                  <a:rPr lang="en-US" altLang="zh-CN" dirty="0"/>
                  <a:t> is an </a:t>
                </a:r>
                <a:r>
                  <a:rPr lang="en-US" altLang="zh-CN" dirty="0" smtClean="0"/>
                  <a:t>efficient </a:t>
                </a:r>
                <a:r>
                  <a:rPr lang="en-US" altLang="zh-CN" dirty="0"/>
                  <a:t>way of </a:t>
                </a:r>
                <a:r>
                  <a:rPr lang="en-US" altLang="zh-CN" dirty="0" smtClean="0"/>
                  <a:t>finding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most probable </a:t>
                </a:r>
                <a:r>
                  <a:rPr lang="en-US" altLang="zh-CN" dirty="0"/>
                  <a:t>state sequence, but even this is infeasible as </a:t>
                </a:r>
                <a:r>
                  <a:rPr lang="en-US" altLang="zh-CN" dirty="0" smtClean="0"/>
                  <a:t>the vocabulary </a:t>
                </a:r>
                <a:r>
                  <a:rPr lang="en-US" altLang="zh-CN" dirty="0"/>
                  <a:t>gets very large or when a stronger language </a:t>
                </a:r>
                <a:r>
                  <a:rPr lang="en-US" altLang="zh-CN" dirty="0" smtClean="0"/>
                  <a:t>model is </a:t>
                </a:r>
                <a:r>
                  <a:rPr lang="en-US" altLang="zh-CN" dirty="0"/>
                  <a:t>used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344" r="-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296264" y="1755059"/>
                <a:ext cx="3672800" cy="9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64" y="1755059"/>
                <a:ext cx="3672800" cy="984180"/>
              </a:xfrm>
              <a:prstGeom prst="rect">
                <a:avLst/>
              </a:prstGeom>
              <a:blipFill>
                <a:blip r:embed="rId3"/>
                <a:stretch>
                  <a:fillRect l="-166" r="-1163" b="-6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5081504" y="2635060"/>
            <a:ext cx="10422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236984" y="2635060"/>
            <a:ext cx="7279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线形标注 2(无边框) 9"/>
          <p:cNvSpPr/>
          <p:nvPr/>
        </p:nvSpPr>
        <p:spPr>
          <a:xfrm>
            <a:off x="5081504" y="2126298"/>
            <a:ext cx="1519478" cy="498333"/>
          </a:xfrm>
          <a:prstGeom prst="callout2">
            <a:avLst>
              <a:gd name="adj1" fmla="val 127177"/>
              <a:gd name="adj2" fmla="val 40904"/>
              <a:gd name="adj3" fmla="val 236067"/>
              <a:gd name="adj4" fmla="val 6735"/>
              <a:gd name="adj5" fmla="val 235754"/>
              <a:gd name="adj6" fmla="val -99552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95816" y="2886507"/>
            <a:ext cx="19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Acoustic model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线形标注 2(无边框) 11"/>
          <p:cNvSpPr/>
          <p:nvPr/>
        </p:nvSpPr>
        <p:spPr>
          <a:xfrm>
            <a:off x="6057880" y="2115875"/>
            <a:ext cx="1519478" cy="498333"/>
          </a:xfrm>
          <a:prstGeom prst="callout2">
            <a:avLst>
              <a:gd name="adj1" fmla="val 127177"/>
              <a:gd name="adj2" fmla="val 40904"/>
              <a:gd name="adj3" fmla="val 225873"/>
              <a:gd name="adj4" fmla="val 62735"/>
              <a:gd name="adj5" fmla="val 225560"/>
              <a:gd name="adj6" fmla="val 181281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71532" y="2859556"/>
            <a:ext cx="19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Language model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the word 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HMM </a:t>
            </a:r>
            <a:r>
              <a:rPr lang="en-US" altLang="zh-CN" dirty="0"/>
              <a:t>naturally generates an alignment between hidden states </a:t>
            </a:r>
            <a:r>
              <a:rPr lang="en-US" altLang="zh-CN" dirty="0" smtClean="0"/>
              <a:t>and observation </a:t>
            </a:r>
            <a:r>
              <a:rPr lang="en-US" altLang="zh-CN" dirty="0"/>
              <a:t>sequence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0143" y="941372"/>
            <a:ext cx="9018797" cy="1231100"/>
            <a:chOff x="1370143" y="1619790"/>
            <a:chExt cx="9018797" cy="1231100"/>
          </a:xfrm>
        </p:grpSpPr>
        <p:grpSp>
          <p:nvGrpSpPr>
            <p:cNvPr id="8" name="组合 7"/>
            <p:cNvGrpSpPr/>
            <p:nvPr/>
          </p:nvGrpSpPr>
          <p:grpSpPr>
            <a:xfrm>
              <a:off x="1370143" y="1619790"/>
              <a:ext cx="2761971" cy="1231100"/>
              <a:chOff x="1749928" y="4187258"/>
              <a:chExt cx="1699581" cy="74735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1" name="直接箭头连接符 40"/>
              <p:cNvCxnSpPr>
                <a:stCxn id="38" idx="6"/>
                <a:endCxn id="39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2" name="直接箭头连接符 41"/>
              <p:cNvCxnSpPr>
                <a:stCxn id="39" idx="6"/>
                <a:endCxn id="40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3" name="弧形 42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弧形 43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弧形 44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515553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74706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31749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r3</a:t>
              </a:r>
              <a:endParaRPr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504906" y="1619790"/>
              <a:ext cx="2761971" cy="1231100"/>
              <a:chOff x="1749928" y="4187258"/>
              <a:chExt cx="1699581" cy="74735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3" name="直接箭头连接符 32"/>
              <p:cNvCxnSpPr>
                <a:stCxn id="30" idx="6"/>
                <a:endCxn id="31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4" name="直接箭头连接符 33"/>
              <p:cNvCxnSpPr>
                <a:stCxn id="31" idx="6"/>
                <a:endCxn id="32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5" name="弧形 34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弧形 35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弧形 36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4602691" y="2348464"/>
              <a:ext cx="48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ai1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61844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ai2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18887" y="2358655"/>
              <a:ext cx="52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ai3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626969" y="1619790"/>
              <a:ext cx="2761971" cy="1231100"/>
              <a:chOff x="1749928" y="4187258"/>
              <a:chExt cx="1699581" cy="74735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5" name="直接箭头连接符 24"/>
              <p:cNvCxnSpPr>
                <a:stCxn id="22" idx="6"/>
                <a:endCxn id="23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6" name="直接箭头连接符 25"/>
              <p:cNvCxnSpPr>
                <a:stCxn id="23" idx="6"/>
                <a:endCxn id="24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7" name="弧形 26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弧形 27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弧形 28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7772379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31532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888575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7270618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>
            <a:xfrm flipV="1">
              <a:off x="4128050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6" name="矩形 45"/>
          <p:cNvSpPr/>
          <p:nvPr/>
        </p:nvSpPr>
        <p:spPr>
          <a:xfrm flipH="1">
            <a:off x="1581985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1858136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2126652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 flipH="1">
            <a:off x="2402293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2679767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947378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 flipH="1">
            <a:off x="3208810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467462" y="2569646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54" name="直接连接符 53"/>
          <p:cNvCxnSpPr>
            <a:stCxn id="38" idx="4"/>
            <a:endCxn id="46" idx="0"/>
          </p:cNvCxnSpPr>
          <p:nvPr/>
        </p:nvCxnSpPr>
        <p:spPr>
          <a:xfrm flipH="1">
            <a:off x="1640263" y="2172472"/>
            <a:ext cx="64047" cy="3971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5" name="直接连接符 54"/>
          <p:cNvCxnSpPr>
            <a:stCxn id="38" idx="4"/>
            <a:endCxn id="47" idx="0"/>
          </p:cNvCxnSpPr>
          <p:nvPr/>
        </p:nvCxnSpPr>
        <p:spPr>
          <a:xfrm>
            <a:off x="1704310" y="2172472"/>
            <a:ext cx="212104" cy="3971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6" name="直接连接符 55"/>
          <p:cNvCxnSpPr>
            <a:endCxn id="48" idx="0"/>
          </p:cNvCxnSpPr>
          <p:nvPr/>
        </p:nvCxnSpPr>
        <p:spPr>
          <a:xfrm flipH="1">
            <a:off x="2184930" y="2128282"/>
            <a:ext cx="405870" cy="4413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7" name="直接连接符 56"/>
          <p:cNvCxnSpPr>
            <a:endCxn id="49" idx="0"/>
          </p:cNvCxnSpPr>
          <p:nvPr/>
        </p:nvCxnSpPr>
        <p:spPr>
          <a:xfrm flipH="1">
            <a:off x="2460571" y="2153682"/>
            <a:ext cx="219129" cy="4159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直接连接符 57"/>
          <p:cNvCxnSpPr>
            <a:stCxn id="39" idx="4"/>
            <a:endCxn id="50" idx="0"/>
          </p:cNvCxnSpPr>
          <p:nvPr/>
        </p:nvCxnSpPr>
        <p:spPr>
          <a:xfrm>
            <a:off x="2734402" y="2172470"/>
            <a:ext cx="3643" cy="39717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2870200" y="2166382"/>
            <a:ext cx="135456" cy="4032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0" name="直接连接符 59"/>
          <p:cNvCxnSpPr>
            <a:endCxn id="52" idx="0"/>
          </p:cNvCxnSpPr>
          <p:nvPr/>
        </p:nvCxnSpPr>
        <p:spPr>
          <a:xfrm>
            <a:off x="2921000" y="2153682"/>
            <a:ext cx="346088" cy="4159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1" name="矩形 60"/>
          <p:cNvSpPr/>
          <p:nvPr/>
        </p:nvSpPr>
        <p:spPr>
          <a:xfrm flipH="1">
            <a:off x="3736377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 flipH="1">
            <a:off x="4012018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 flipH="1">
            <a:off x="4289492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 flipH="1">
            <a:off x="4557103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 flipH="1">
            <a:off x="4818535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 flipH="1">
            <a:off x="5077187" y="2569646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 flipH="1">
            <a:off x="5352562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 flipH="1">
            <a:off x="5628203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 flipH="1">
            <a:off x="5905677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 flipH="1">
            <a:off x="6173288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 flipH="1">
            <a:off x="6434720" y="2569647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 flipH="1">
            <a:off x="6693372" y="2569646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 flipH="1">
            <a:off x="6936134" y="2569646"/>
            <a:ext cx="116557" cy="461587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7211775" y="2569646"/>
            <a:ext cx="116557" cy="461587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 flipH="1">
            <a:off x="7489249" y="2569646"/>
            <a:ext cx="116557" cy="46158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 flipH="1">
            <a:off x="7756860" y="2569646"/>
            <a:ext cx="116557" cy="4615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 flipH="1">
            <a:off x="8018292" y="2569646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 flipH="1">
            <a:off x="8276944" y="2569645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 flipH="1">
            <a:off x="8559652" y="2569639"/>
            <a:ext cx="116557" cy="461587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 flipH="1">
            <a:off x="8835293" y="2569639"/>
            <a:ext cx="116557" cy="461587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9112767" y="2569639"/>
            <a:ext cx="116557" cy="46158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 flipH="1">
            <a:off x="9380378" y="2569639"/>
            <a:ext cx="116557" cy="4615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 flipH="1">
            <a:off x="9641810" y="2569639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 flipH="1">
            <a:off x="9900462" y="2569638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 flipH="1">
            <a:off x="10189438" y="2569638"/>
            <a:ext cx="116557" cy="461587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86" name="直接连接符 85"/>
          <p:cNvCxnSpPr>
            <a:stCxn id="40" idx="4"/>
          </p:cNvCxnSpPr>
          <p:nvPr/>
        </p:nvCxnSpPr>
        <p:spPr>
          <a:xfrm flipH="1">
            <a:off x="3510064" y="2172467"/>
            <a:ext cx="287884" cy="40306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7" name="直接连接符 86"/>
          <p:cNvCxnSpPr>
            <a:stCxn id="40" idx="4"/>
          </p:cNvCxnSpPr>
          <p:nvPr/>
        </p:nvCxnSpPr>
        <p:spPr>
          <a:xfrm flipH="1">
            <a:off x="3785706" y="2172467"/>
            <a:ext cx="12242" cy="40306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8" name="直接连接符 87"/>
          <p:cNvCxnSpPr>
            <a:stCxn id="40" idx="4"/>
          </p:cNvCxnSpPr>
          <p:nvPr/>
        </p:nvCxnSpPr>
        <p:spPr>
          <a:xfrm>
            <a:off x="3797948" y="2172467"/>
            <a:ext cx="265231" cy="40306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9" name="直接连接符 88"/>
          <p:cNvCxnSpPr/>
          <p:nvPr/>
        </p:nvCxnSpPr>
        <p:spPr>
          <a:xfrm flipH="1">
            <a:off x="4330790" y="2153682"/>
            <a:ext cx="372256" cy="421852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0" name="直接连接符 89"/>
          <p:cNvCxnSpPr>
            <a:stCxn id="30" idx="4"/>
          </p:cNvCxnSpPr>
          <p:nvPr/>
        </p:nvCxnSpPr>
        <p:spPr>
          <a:xfrm flipH="1">
            <a:off x="4592222" y="2172472"/>
            <a:ext cx="246851" cy="403062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1" name="直接连接符 90"/>
          <p:cNvCxnSpPr/>
          <p:nvPr/>
        </p:nvCxnSpPr>
        <p:spPr>
          <a:xfrm flipH="1">
            <a:off x="4858067" y="2169557"/>
            <a:ext cx="42546" cy="40009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2" name="直接连接符 91"/>
          <p:cNvCxnSpPr/>
          <p:nvPr/>
        </p:nvCxnSpPr>
        <p:spPr>
          <a:xfrm>
            <a:off x="4963454" y="2153682"/>
            <a:ext cx="170254" cy="4159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3" name="直接连接符 92"/>
          <p:cNvCxnSpPr/>
          <p:nvPr/>
        </p:nvCxnSpPr>
        <p:spPr>
          <a:xfrm flipH="1">
            <a:off x="5411182" y="2121932"/>
            <a:ext cx="275243" cy="44771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4" name="直接连接符 93"/>
          <p:cNvCxnSpPr/>
          <p:nvPr/>
        </p:nvCxnSpPr>
        <p:spPr>
          <a:xfrm flipH="1">
            <a:off x="5678792" y="2167176"/>
            <a:ext cx="107646" cy="402471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5" name="直接连接符 94"/>
          <p:cNvCxnSpPr/>
          <p:nvPr/>
        </p:nvCxnSpPr>
        <p:spPr>
          <a:xfrm>
            <a:off x="5898356" y="2174320"/>
            <a:ext cx="41868" cy="39532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6" name="直接连接符 95"/>
          <p:cNvCxnSpPr/>
          <p:nvPr/>
        </p:nvCxnSpPr>
        <p:spPr>
          <a:xfrm>
            <a:off x="5981700" y="2156857"/>
            <a:ext cx="248565" cy="40736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7" name="直接连接符 96"/>
          <p:cNvCxnSpPr/>
          <p:nvPr/>
        </p:nvCxnSpPr>
        <p:spPr>
          <a:xfrm>
            <a:off x="6070600" y="2121932"/>
            <a:ext cx="435307" cy="442294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8" name="直接连接符 97"/>
          <p:cNvCxnSpPr/>
          <p:nvPr/>
        </p:nvCxnSpPr>
        <p:spPr>
          <a:xfrm flipH="1">
            <a:off x="6753225" y="2175907"/>
            <a:ext cx="114300" cy="39052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9" name="直接连接符 98"/>
          <p:cNvCxnSpPr/>
          <p:nvPr/>
        </p:nvCxnSpPr>
        <p:spPr>
          <a:xfrm>
            <a:off x="6915535" y="2160961"/>
            <a:ext cx="78990" cy="40864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0" name="直接连接符 99"/>
          <p:cNvCxnSpPr/>
          <p:nvPr/>
        </p:nvCxnSpPr>
        <p:spPr>
          <a:xfrm>
            <a:off x="6966335" y="2148261"/>
            <a:ext cx="291715" cy="418171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1" name="直接连接符 100"/>
          <p:cNvCxnSpPr/>
          <p:nvPr/>
        </p:nvCxnSpPr>
        <p:spPr>
          <a:xfrm>
            <a:off x="7086600" y="2150507"/>
            <a:ext cx="474028" cy="41371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2" name="直接连接符 101"/>
          <p:cNvCxnSpPr/>
          <p:nvPr/>
        </p:nvCxnSpPr>
        <p:spPr>
          <a:xfrm flipH="1">
            <a:off x="7801928" y="2172732"/>
            <a:ext cx="87947" cy="39466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3" name="直接连接符 102"/>
          <p:cNvCxnSpPr/>
          <p:nvPr/>
        </p:nvCxnSpPr>
        <p:spPr>
          <a:xfrm>
            <a:off x="8029575" y="2169557"/>
            <a:ext cx="35878" cy="39466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4" name="直接连接符 103"/>
          <p:cNvCxnSpPr/>
          <p:nvPr/>
        </p:nvCxnSpPr>
        <p:spPr>
          <a:xfrm>
            <a:off x="8118475" y="2140982"/>
            <a:ext cx="200298" cy="42545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5" name="直接连接符 104"/>
          <p:cNvCxnSpPr/>
          <p:nvPr/>
        </p:nvCxnSpPr>
        <p:spPr>
          <a:xfrm flipH="1">
            <a:off x="8613775" y="2160032"/>
            <a:ext cx="292100" cy="4095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6" name="直接连接符 105"/>
          <p:cNvCxnSpPr/>
          <p:nvPr/>
        </p:nvCxnSpPr>
        <p:spPr>
          <a:xfrm flipH="1">
            <a:off x="8909011" y="2169557"/>
            <a:ext cx="63539" cy="3968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7" name="直接连接符 106"/>
          <p:cNvCxnSpPr/>
          <p:nvPr/>
        </p:nvCxnSpPr>
        <p:spPr>
          <a:xfrm>
            <a:off x="9048750" y="2175907"/>
            <a:ext cx="111273" cy="39661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8" name="直接连接符 107"/>
          <p:cNvCxnSpPr/>
          <p:nvPr/>
        </p:nvCxnSpPr>
        <p:spPr>
          <a:xfrm>
            <a:off x="9121775" y="2147332"/>
            <a:ext cx="333485" cy="42201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9" name="直接连接符 108"/>
          <p:cNvCxnSpPr/>
          <p:nvPr/>
        </p:nvCxnSpPr>
        <p:spPr>
          <a:xfrm flipH="1">
            <a:off x="9674422" y="2163207"/>
            <a:ext cx="292100" cy="4095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10" name="直接连接符 109"/>
          <p:cNvCxnSpPr/>
          <p:nvPr/>
        </p:nvCxnSpPr>
        <p:spPr>
          <a:xfrm flipH="1">
            <a:off x="9969658" y="2172732"/>
            <a:ext cx="63539" cy="3968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11" name="直接连接符 110"/>
          <p:cNvCxnSpPr/>
          <p:nvPr/>
        </p:nvCxnSpPr>
        <p:spPr>
          <a:xfrm>
            <a:off x="10128250" y="2160032"/>
            <a:ext cx="108759" cy="40736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12" name="文本框 111"/>
          <p:cNvSpPr txBox="1"/>
          <p:nvPr/>
        </p:nvSpPr>
        <p:spPr>
          <a:xfrm>
            <a:off x="5428495" y="3460384"/>
            <a:ext cx="88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ai</a:t>
            </a:r>
            <a:r>
              <a:rPr lang="en-US" altLang="zh-CN" sz="2400" dirty="0" smtClean="0"/>
              <a:t>/</a:t>
            </a:r>
            <a:endParaRPr lang="zh-CN" altLang="en-US" sz="24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2532495" y="3456758"/>
            <a:ext cx="88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/r/</a:t>
            </a:r>
            <a:endParaRPr lang="zh-CN" altLang="en-US" sz="24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8572809" y="3455354"/>
            <a:ext cx="88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/t/</a:t>
            </a:r>
            <a:endParaRPr lang="zh-CN" altLang="en-US" sz="2400" dirty="0"/>
          </a:p>
        </p:txBody>
      </p:sp>
      <p:sp>
        <p:nvSpPr>
          <p:cNvPr id="115" name="矩形 114"/>
          <p:cNvSpPr/>
          <p:nvPr/>
        </p:nvSpPr>
        <p:spPr>
          <a:xfrm>
            <a:off x="5293657" y="4355851"/>
            <a:ext cx="1035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“right”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45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algorithm for state alignment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Viterbi </a:t>
                </a:r>
                <a:r>
                  <a:rPr lang="en-US" altLang="zh-CN" dirty="0"/>
                  <a:t>algorithm </a:t>
                </a:r>
                <a:r>
                  <a:rPr lang="en-US" altLang="zh-CN" dirty="0" smtClean="0"/>
                  <a:t>finds </a:t>
                </a:r>
                <a:r>
                  <a:rPr lang="en-US" altLang="zh-CN" dirty="0"/>
                  <a:t>the best path through the trellis </a:t>
                </a:r>
                <a:r>
                  <a:rPr lang="en-US" altLang="zh-CN" dirty="0" smtClean="0"/>
                  <a:t>- giving the </a:t>
                </a:r>
                <a:r>
                  <a:rPr lang="en-US" altLang="zh-CN" dirty="0"/>
                  <a:t>highest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b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862"/>
          <a:stretch/>
        </p:blipFill>
        <p:spPr>
          <a:xfrm>
            <a:off x="55650" y="825909"/>
            <a:ext cx="12150367" cy="49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Simplified </a:t>
            </a:r>
            <a:r>
              <a:rPr lang="en-US" altLang="zh-CN" dirty="0"/>
              <a:t>version with one state per phone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248672" y="838682"/>
            <a:ext cx="10002633" cy="5602119"/>
            <a:chOff x="430301" y="525646"/>
            <a:chExt cx="10002633" cy="5602119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1620982" y="983667"/>
              <a:ext cx="0" cy="357447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1608282" y="4559299"/>
              <a:ext cx="712008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2645410" y="4858893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475480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300166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/>
                <p:cNvSpPr txBox="1"/>
                <p:nvPr/>
              </p:nvSpPr>
              <p:spPr>
                <a:xfrm>
                  <a:off x="2565459" y="5809994"/>
                  <a:ext cx="3051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459" y="5809994"/>
                  <a:ext cx="30514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000" r="-8000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3395529" y="5819988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529" y="5819988"/>
                  <a:ext cx="311111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9804" r="-9804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/>
                <p:cNvSpPr txBox="1"/>
                <p:nvPr/>
              </p:nvSpPr>
              <p:spPr>
                <a:xfrm>
                  <a:off x="4220215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215" y="5809992"/>
                  <a:ext cx="31111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矩形 105"/>
            <p:cNvSpPr/>
            <p:nvPr/>
          </p:nvSpPr>
          <p:spPr>
            <a:xfrm>
              <a:off x="5112345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/>
                <p:cNvSpPr txBox="1"/>
                <p:nvPr/>
              </p:nvSpPr>
              <p:spPr>
                <a:xfrm>
                  <a:off x="5032394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394" y="5809992"/>
                  <a:ext cx="31111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1765" r="-7843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/>
            <p:cNvSpPr/>
            <p:nvPr/>
          </p:nvSpPr>
          <p:spPr>
            <a:xfrm>
              <a:off x="5891406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/>
                <p:cNvSpPr txBox="1"/>
                <p:nvPr/>
              </p:nvSpPr>
              <p:spPr>
                <a:xfrm>
                  <a:off x="5811455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55" y="5809992"/>
                  <a:ext cx="3111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矩形 109"/>
            <p:cNvSpPr/>
            <p:nvPr/>
          </p:nvSpPr>
          <p:spPr>
            <a:xfrm>
              <a:off x="6670467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/>
                <p:cNvSpPr txBox="1"/>
                <p:nvPr/>
              </p:nvSpPr>
              <p:spPr>
                <a:xfrm>
                  <a:off x="6590516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516" y="5809992"/>
                  <a:ext cx="31111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9804" r="-9804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矩形 111"/>
            <p:cNvSpPr/>
            <p:nvPr/>
          </p:nvSpPr>
          <p:spPr>
            <a:xfrm>
              <a:off x="7535083" y="4864564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7455132" y="5815664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132" y="5815664"/>
                  <a:ext cx="31111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9804" r="-7843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组合 113"/>
            <p:cNvGrpSpPr/>
            <p:nvPr/>
          </p:nvGrpSpPr>
          <p:grpSpPr>
            <a:xfrm>
              <a:off x="826865" y="1248181"/>
              <a:ext cx="505517" cy="3342848"/>
              <a:chOff x="826865" y="1248181"/>
              <a:chExt cx="505517" cy="3342848"/>
            </a:xfrm>
          </p:grpSpPr>
          <p:grpSp>
            <p:nvGrpSpPr>
              <p:cNvPr id="167" name="组合 166"/>
              <p:cNvGrpSpPr/>
              <p:nvPr/>
            </p:nvGrpSpPr>
            <p:grpSpPr>
              <a:xfrm>
                <a:off x="826865" y="1881461"/>
                <a:ext cx="505517" cy="2709568"/>
                <a:chOff x="826865" y="1881461"/>
                <a:chExt cx="505517" cy="2709568"/>
              </a:xfrm>
            </p:grpSpPr>
            <p:grpSp>
              <p:nvGrpSpPr>
                <p:cNvPr id="172" name="组合 171"/>
                <p:cNvGrpSpPr/>
                <p:nvPr/>
              </p:nvGrpSpPr>
              <p:grpSpPr>
                <a:xfrm rot="16200000">
                  <a:off x="41378" y="2666948"/>
                  <a:ext cx="2076492" cy="505517"/>
                  <a:chOff x="4366414" y="1190898"/>
                  <a:chExt cx="2076492" cy="505517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366414" y="1190898"/>
                    <a:ext cx="2076492" cy="505517"/>
                    <a:chOff x="4706983" y="2047242"/>
                    <a:chExt cx="2076492" cy="505517"/>
                  </a:xfrm>
                </p:grpSpPr>
                <p:grpSp>
                  <p:nvGrpSpPr>
                    <p:cNvPr id="180" name="组合 179"/>
                    <p:cNvGrpSpPr/>
                    <p:nvPr/>
                  </p:nvGrpSpPr>
                  <p:grpSpPr>
                    <a:xfrm>
                      <a:off x="4706983" y="2047242"/>
                      <a:ext cx="2076492" cy="505517"/>
                      <a:chOff x="2168509" y="4570968"/>
                      <a:chExt cx="1277766" cy="306877"/>
                    </a:xfrm>
                  </p:grpSpPr>
                  <p:sp>
                    <p:nvSpPr>
                      <p:cNvPr id="182" name="椭圆 181"/>
                      <p:cNvSpPr/>
                      <p:nvPr/>
                    </p:nvSpPr>
                    <p:spPr>
                      <a:xfrm>
                        <a:off x="2168509" y="4570968"/>
                        <a:ext cx="307892" cy="306877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183" name="椭圆 182"/>
                      <p:cNvSpPr/>
                      <p:nvPr/>
                    </p:nvSpPr>
                    <p:spPr>
                      <a:xfrm>
                        <a:off x="2678525" y="4576752"/>
                        <a:ext cx="301096" cy="300104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184" name="椭圆 183"/>
                      <p:cNvSpPr/>
                      <p:nvPr/>
                    </p:nvSpPr>
                    <p:spPr>
                      <a:xfrm>
                        <a:off x="3166671" y="4585413"/>
                        <a:ext cx="279604" cy="278682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85" name="直接箭头连接符 184"/>
                      <p:cNvCxnSpPr>
                        <a:stCxn id="182" idx="6"/>
                        <a:endCxn id="183" idx="2"/>
                      </p:cNvCxnSpPr>
                      <p:nvPr/>
                    </p:nvCxnSpPr>
                    <p:spPr>
                      <a:xfrm rot="5400000" flipV="1">
                        <a:off x="2576264" y="4624543"/>
                        <a:ext cx="2397" cy="202124"/>
                      </a:xfrm>
                      <a:prstGeom prst="straightConnector1">
                        <a:avLst/>
                      </a:prstGeom>
                      <a:noFill/>
                      <a:ln w="285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186" name="直接箭头连接符 185"/>
                      <p:cNvCxnSpPr>
                        <a:stCxn id="183" idx="6"/>
                        <a:endCxn id="184" idx="2"/>
                      </p:cNvCxnSpPr>
                      <p:nvPr/>
                    </p:nvCxnSpPr>
                    <p:spPr>
                      <a:xfrm rot="5400000" flipH="1" flipV="1">
                        <a:off x="3072121" y="4632255"/>
                        <a:ext cx="2050" cy="187050"/>
                      </a:xfrm>
                      <a:prstGeom prst="straightConnector1">
                        <a:avLst/>
                      </a:prstGeom>
                      <a:noFill/>
                      <a:ln w="285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</p:grpSp>
                <p:sp>
                  <p:nvSpPr>
                    <p:cNvPr id="181" name="文本框 180"/>
                    <p:cNvSpPr txBox="1"/>
                    <p:nvPr/>
                  </p:nvSpPr>
                  <p:spPr>
                    <a:xfrm>
                      <a:off x="4733628" y="2085764"/>
                      <a:ext cx="4737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lang="en-US" altLang="zh-CN" sz="2000" i="0" dirty="0" smtClean="0">
                          <a:solidFill>
                            <a:prstClr val="white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sz="2000" dirty="0">
                        <a:solidFill>
                          <a:prstClr val="white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178" name="文本框 177"/>
                  <p:cNvSpPr txBox="1"/>
                  <p:nvPr/>
                </p:nvSpPr>
                <p:spPr>
                  <a:xfrm>
                    <a:off x="5187704" y="1229383"/>
                    <a:ext cx="6032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rPr>
                      <a:t>ai</a:t>
                    </a:r>
                    <a:endParaRPr kumimoji="0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9" name="文本框 178"/>
                  <p:cNvSpPr txBox="1"/>
                  <p:nvPr/>
                </p:nvSpPr>
                <p:spPr>
                  <a:xfrm>
                    <a:off x="6029592" y="1229381"/>
                    <a:ext cx="36590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rPr>
                      <a:t>t</a:t>
                    </a:r>
                    <a:endParaRPr kumimoji="0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3" name="组合 172"/>
                <p:cNvGrpSpPr/>
                <p:nvPr/>
              </p:nvGrpSpPr>
              <p:grpSpPr>
                <a:xfrm>
                  <a:off x="889186" y="4191750"/>
                  <a:ext cx="408154" cy="399279"/>
                  <a:chOff x="972316" y="4201565"/>
                  <a:chExt cx="408154" cy="399279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 rot="16200000">
                    <a:off x="974686" y="4199195"/>
                    <a:ext cx="399279" cy="404019"/>
                  </a:xfrm>
                  <a:prstGeom prst="ellipse">
                    <a:avLst/>
                  </a:prstGeom>
                  <a:solidFill>
                    <a:srgbClr val="CCDDEA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6" name="文本框 175"/>
                      <p:cNvSpPr txBox="1"/>
                      <p:nvPr/>
                    </p:nvSpPr>
                    <p:spPr>
                      <a:xfrm rot="16200000">
                        <a:off x="1033373" y="4204859"/>
                        <a:ext cx="29408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oMath>
                          </m:oMathPara>
                        </a14:m>
                        <a:endParaRPr kumimoji="0" lang="zh-CN" alt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6" name="文本框 1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1033373" y="4204859"/>
                        <a:ext cx="294084" cy="40011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t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74" name="直接箭头连接符 173"/>
                <p:cNvCxnSpPr/>
                <p:nvPr/>
              </p:nvCxnSpPr>
              <p:spPr>
                <a:xfrm flipV="1">
                  <a:off x="1088236" y="3968931"/>
                  <a:ext cx="0" cy="23767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168" name="组合 167"/>
              <p:cNvGrpSpPr/>
              <p:nvPr/>
            </p:nvGrpSpPr>
            <p:grpSpPr>
              <a:xfrm>
                <a:off x="886619" y="1248181"/>
                <a:ext cx="404019" cy="399279"/>
                <a:chOff x="958027" y="4820744"/>
                <a:chExt cx="404019" cy="399279"/>
              </a:xfrm>
            </p:grpSpPr>
            <p:sp>
              <p:nvSpPr>
                <p:cNvPr id="170" name="椭圆 169"/>
                <p:cNvSpPr/>
                <p:nvPr/>
              </p:nvSpPr>
              <p:spPr>
                <a:xfrm rot="16200000">
                  <a:off x="960397" y="4818374"/>
                  <a:ext cx="399279" cy="404019"/>
                </a:xfrm>
                <a:prstGeom prst="ellipse">
                  <a:avLst/>
                </a:prstGeom>
                <a:solidFill>
                  <a:srgbClr val="CCDDEA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文本框 170"/>
                    <p:cNvSpPr txBox="1"/>
                    <p:nvPr/>
                  </p:nvSpPr>
                  <p:spPr>
                    <a:xfrm rot="16200000">
                      <a:off x="993427" y="4818233"/>
                      <a:ext cx="3344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oMath>
                        </m:oMathPara>
                      </a14:m>
                      <a:endParaRPr kumimoji="0" lang="zh-CN" alt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93427" y="4818233"/>
                      <a:ext cx="334443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9" name="直接箭头连接符 168"/>
              <p:cNvCxnSpPr/>
              <p:nvPr/>
            </p:nvCxnSpPr>
            <p:spPr>
              <a:xfrm flipV="1">
                <a:off x="1088235" y="1641284"/>
                <a:ext cx="0" cy="237671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15" name="弧形 114"/>
            <p:cNvSpPr/>
            <p:nvPr/>
          </p:nvSpPr>
          <p:spPr>
            <a:xfrm rot="16200000">
              <a:off x="430361" y="3507451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6" name="弧形 115"/>
            <p:cNvSpPr/>
            <p:nvPr/>
          </p:nvSpPr>
          <p:spPr>
            <a:xfrm rot="16200000">
              <a:off x="437551" y="2692515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7" name="弧形 116"/>
            <p:cNvSpPr/>
            <p:nvPr/>
          </p:nvSpPr>
          <p:spPr>
            <a:xfrm rot="16200000">
              <a:off x="469369" y="1884523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rot="16200000">
              <a:off x="2560266" y="1958950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 rot="16200000">
              <a:off x="2560266" y="2743136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 rot="16200000">
              <a:off x="2554515" y="354475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 rot="16200000">
              <a:off x="1892285" y="4059833"/>
              <a:ext cx="295885" cy="299398"/>
            </a:xfrm>
            <a:prstGeom prst="ellipse">
              <a:avLst/>
            </a:prstGeom>
            <a:solidFill>
              <a:srgbClr val="CCDD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 rot="16200000">
              <a:off x="3368092" y="1962369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 rot="16200000">
              <a:off x="3368092" y="2746555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 rot="16200000">
              <a:off x="3362341" y="3548172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 rot="16200000">
              <a:off x="4233818" y="1958950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 rot="16200000">
              <a:off x="4233818" y="2743136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 rot="16200000">
              <a:off x="4228067" y="354475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 rot="16200000">
              <a:off x="5020719" y="1958951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 rot="16200000">
              <a:off x="5020719" y="2743137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 rot="16200000">
              <a:off x="5014968" y="3544754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 rot="16200000">
              <a:off x="5824925" y="1962834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 rot="16200000">
              <a:off x="5824925" y="2747020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 rot="16200000">
              <a:off x="5819174" y="3548637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 rot="16200000">
              <a:off x="6648436" y="196521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 rot="16200000">
              <a:off x="6623036" y="2749399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rot="16200000">
              <a:off x="6617285" y="3551016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 rot="16200000">
              <a:off x="7463286" y="1958951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 rot="16200000">
              <a:off x="7463286" y="2743137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 rot="16200000">
              <a:off x="7457535" y="3544754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 rot="16200000">
              <a:off x="8012820" y="1463247"/>
              <a:ext cx="295885" cy="299398"/>
            </a:xfrm>
            <a:prstGeom prst="ellipse">
              <a:avLst/>
            </a:prstGeom>
            <a:solidFill>
              <a:srgbClr val="CCDD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1" name="直接箭头连接符 140"/>
            <p:cNvCxnSpPr>
              <a:stCxn id="120" idx="5"/>
              <a:endCxn id="123" idx="1"/>
            </p:cNvCxnSpPr>
            <p:nvPr/>
          </p:nvCxnSpPr>
          <p:spPr>
            <a:xfrm flipV="1">
              <a:off x="2808311" y="3000866"/>
              <a:ext cx="601871" cy="588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3" idx="5"/>
              <a:endCxn id="125" idx="1"/>
            </p:cNvCxnSpPr>
            <p:nvPr/>
          </p:nvCxnSpPr>
          <p:spPr>
            <a:xfrm flipV="1">
              <a:off x="3621888" y="2213261"/>
              <a:ext cx="654020" cy="5783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124" idx="5"/>
              <a:endCxn id="126" idx="1"/>
            </p:cNvCxnSpPr>
            <p:nvPr/>
          </p:nvCxnSpPr>
          <p:spPr>
            <a:xfrm flipV="1">
              <a:off x="3616137" y="2997447"/>
              <a:ext cx="659771" cy="59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26" idx="5"/>
              <a:endCxn id="128" idx="1"/>
            </p:cNvCxnSpPr>
            <p:nvPr/>
          </p:nvCxnSpPr>
          <p:spPr>
            <a:xfrm flipV="1">
              <a:off x="4487614" y="2213262"/>
              <a:ext cx="575195" cy="574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27" idx="5"/>
              <a:endCxn id="129" idx="1"/>
            </p:cNvCxnSpPr>
            <p:nvPr/>
          </p:nvCxnSpPr>
          <p:spPr>
            <a:xfrm flipV="1">
              <a:off x="4481863" y="2997448"/>
              <a:ext cx="580946" cy="592393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29" idx="5"/>
              <a:endCxn id="131" idx="1"/>
            </p:cNvCxnSpPr>
            <p:nvPr/>
          </p:nvCxnSpPr>
          <p:spPr>
            <a:xfrm flipV="1">
              <a:off x="5274515" y="2217145"/>
              <a:ext cx="592500" cy="5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32" idx="5"/>
              <a:endCxn id="134" idx="1"/>
            </p:cNvCxnSpPr>
            <p:nvPr/>
          </p:nvCxnSpPr>
          <p:spPr>
            <a:xfrm flipV="1">
              <a:off x="6078721" y="2219524"/>
              <a:ext cx="611805" cy="572584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0" idx="5"/>
              <a:endCxn id="132" idx="1"/>
            </p:cNvCxnSpPr>
            <p:nvPr/>
          </p:nvCxnSpPr>
          <p:spPr>
            <a:xfrm flipV="1">
              <a:off x="5268764" y="3001331"/>
              <a:ext cx="598251" cy="5885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33" idx="5"/>
              <a:endCxn id="135" idx="1"/>
            </p:cNvCxnSpPr>
            <p:nvPr/>
          </p:nvCxnSpPr>
          <p:spPr>
            <a:xfrm flipV="1">
              <a:off x="6072970" y="3003710"/>
              <a:ext cx="592156" cy="590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35" idx="5"/>
              <a:endCxn id="137" idx="1"/>
            </p:cNvCxnSpPr>
            <p:nvPr/>
          </p:nvCxnSpPr>
          <p:spPr>
            <a:xfrm flipV="1">
              <a:off x="6876832" y="2213262"/>
              <a:ext cx="628544" cy="581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28" idx="4"/>
              <a:endCxn id="131" idx="0"/>
            </p:cNvCxnSpPr>
            <p:nvPr/>
          </p:nvCxnSpPr>
          <p:spPr>
            <a:xfrm>
              <a:off x="5318361" y="2108650"/>
              <a:ext cx="504808" cy="38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25" idx="4"/>
              <a:endCxn id="128" idx="0"/>
            </p:cNvCxnSpPr>
            <p:nvPr/>
          </p:nvCxnSpPr>
          <p:spPr>
            <a:xfrm>
              <a:off x="4531460" y="2108649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31" idx="4"/>
              <a:endCxn id="134" idx="0"/>
            </p:cNvCxnSpPr>
            <p:nvPr/>
          </p:nvCxnSpPr>
          <p:spPr>
            <a:xfrm>
              <a:off x="6122567" y="2112533"/>
              <a:ext cx="524113" cy="2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34" idx="4"/>
              <a:endCxn id="137" idx="0"/>
            </p:cNvCxnSpPr>
            <p:nvPr/>
          </p:nvCxnSpPr>
          <p:spPr>
            <a:xfrm flipV="1">
              <a:off x="6946078" y="2108650"/>
              <a:ext cx="515452" cy="6262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23" idx="4"/>
              <a:endCxn id="126" idx="0"/>
            </p:cNvCxnSpPr>
            <p:nvPr/>
          </p:nvCxnSpPr>
          <p:spPr>
            <a:xfrm flipV="1">
              <a:off x="3665734" y="2892835"/>
              <a:ext cx="566328" cy="3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26" idx="4"/>
              <a:endCxn id="129" idx="0"/>
            </p:cNvCxnSpPr>
            <p:nvPr/>
          </p:nvCxnSpPr>
          <p:spPr>
            <a:xfrm>
              <a:off x="4531460" y="2892835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29" idx="4"/>
              <a:endCxn id="132" idx="0"/>
            </p:cNvCxnSpPr>
            <p:nvPr/>
          </p:nvCxnSpPr>
          <p:spPr>
            <a:xfrm>
              <a:off x="5318361" y="2892836"/>
              <a:ext cx="504808" cy="3883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32" idx="4"/>
              <a:endCxn id="135" idx="0"/>
            </p:cNvCxnSpPr>
            <p:nvPr/>
          </p:nvCxnSpPr>
          <p:spPr>
            <a:xfrm>
              <a:off x="6122567" y="2896719"/>
              <a:ext cx="498713" cy="2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20" idx="4"/>
              <a:endCxn id="124" idx="0"/>
            </p:cNvCxnSpPr>
            <p:nvPr/>
          </p:nvCxnSpPr>
          <p:spPr>
            <a:xfrm>
              <a:off x="2852157" y="3694452"/>
              <a:ext cx="508428" cy="341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24" idx="4"/>
              <a:endCxn id="127" idx="0"/>
            </p:cNvCxnSpPr>
            <p:nvPr/>
          </p:nvCxnSpPr>
          <p:spPr>
            <a:xfrm flipV="1">
              <a:off x="3659983" y="3694452"/>
              <a:ext cx="566328" cy="341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27" idx="4"/>
              <a:endCxn id="130" idx="0"/>
            </p:cNvCxnSpPr>
            <p:nvPr/>
          </p:nvCxnSpPr>
          <p:spPr>
            <a:xfrm>
              <a:off x="4525709" y="3694452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0" idx="4"/>
              <a:endCxn id="133" idx="0"/>
            </p:cNvCxnSpPr>
            <p:nvPr/>
          </p:nvCxnSpPr>
          <p:spPr>
            <a:xfrm>
              <a:off x="5312610" y="3694453"/>
              <a:ext cx="504808" cy="38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21" idx="5"/>
              <a:endCxn id="120" idx="1"/>
            </p:cNvCxnSpPr>
            <p:nvPr/>
          </p:nvCxnSpPr>
          <p:spPr>
            <a:xfrm flipV="1">
              <a:off x="2146081" y="3799064"/>
              <a:ext cx="450524" cy="305857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37" idx="5"/>
              <a:endCxn id="140" idx="1"/>
            </p:cNvCxnSpPr>
            <p:nvPr/>
          </p:nvCxnSpPr>
          <p:spPr>
            <a:xfrm flipV="1">
              <a:off x="7717082" y="1717558"/>
              <a:ext cx="337828" cy="286481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/>
            <p:cNvSpPr txBox="1"/>
            <p:nvPr/>
          </p:nvSpPr>
          <p:spPr>
            <a:xfrm>
              <a:off x="1265456" y="525646"/>
              <a:ext cx="16637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state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8769145" y="4327312"/>
              <a:ext cx="16637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time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6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Isolated word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62052" y="3667715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65884" y="3667713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03170" y="3667710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接箭头连接符 19"/>
          <p:cNvCxnSpPr>
            <a:stCxn id="17" idx="6"/>
            <a:endCxn id="18" idx="2"/>
          </p:cNvCxnSpPr>
          <p:nvPr/>
        </p:nvCxnSpPr>
        <p:spPr>
          <a:xfrm flipV="1">
            <a:off x="4930385" y="4005326"/>
            <a:ext cx="435499" cy="2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直接箭头连接符 20"/>
          <p:cNvCxnSpPr>
            <a:stCxn id="18" idx="6"/>
            <a:endCxn id="19" idx="2"/>
          </p:cNvCxnSpPr>
          <p:nvPr/>
        </p:nvCxnSpPr>
        <p:spPr>
          <a:xfrm flipV="1">
            <a:off x="6034217" y="4005323"/>
            <a:ext cx="468953" cy="3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4377966" y="3825767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436791" y="3811019"/>
            <a:ext cx="5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26894" y="3821210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265911" y="5231817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369743" y="5231815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507029" y="5231812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8" name="直接箭头连接符 27"/>
          <p:cNvCxnSpPr>
            <a:stCxn id="25" idx="6"/>
            <a:endCxn id="26" idx="2"/>
          </p:cNvCxnSpPr>
          <p:nvPr/>
        </p:nvCxnSpPr>
        <p:spPr>
          <a:xfrm flipV="1">
            <a:off x="4934244" y="5569428"/>
            <a:ext cx="435499" cy="2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接箭头连接符 28"/>
          <p:cNvCxnSpPr>
            <a:stCxn id="26" idx="6"/>
            <a:endCxn id="27" idx="2"/>
          </p:cNvCxnSpPr>
          <p:nvPr/>
        </p:nvCxnSpPr>
        <p:spPr>
          <a:xfrm flipV="1">
            <a:off x="6038076" y="5569425"/>
            <a:ext cx="468953" cy="3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4381825" y="5389869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440650" y="5375121"/>
            <a:ext cx="5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ih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630753" y="5385312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262052" y="2002471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365884" y="2002469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503170" y="2002466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4" name="直接箭头连接符 43"/>
          <p:cNvCxnSpPr>
            <a:stCxn id="41" idx="6"/>
            <a:endCxn id="42" idx="2"/>
          </p:cNvCxnSpPr>
          <p:nvPr/>
        </p:nvCxnSpPr>
        <p:spPr>
          <a:xfrm flipV="1">
            <a:off x="4930385" y="2340082"/>
            <a:ext cx="435499" cy="2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直接箭头连接符 44"/>
          <p:cNvCxnSpPr>
            <a:stCxn id="42" idx="6"/>
            <a:endCxn id="43" idx="2"/>
          </p:cNvCxnSpPr>
          <p:nvPr/>
        </p:nvCxnSpPr>
        <p:spPr>
          <a:xfrm flipV="1">
            <a:off x="6034217" y="2340079"/>
            <a:ext cx="468953" cy="3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4377966" y="2160523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436791" y="2145775"/>
            <a:ext cx="5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ai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626894" y="2155966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49" name="弧形 48"/>
          <p:cNvSpPr/>
          <p:nvPr/>
        </p:nvSpPr>
        <p:spPr>
          <a:xfrm rot="16200000">
            <a:off x="4309297" y="1543471"/>
            <a:ext cx="540389" cy="419319"/>
          </a:xfrm>
          <a:prstGeom prst="arc">
            <a:avLst>
              <a:gd name="adj1" fmla="val 6131555"/>
              <a:gd name="adj2" fmla="val 6048395"/>
            </a:avLst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弧形 49"/>
          <p:cNvSpPr/>
          <p:nvPr/>
        </p:nvSpPr>
        <p:spPr>
          <a:xfrm rot="16200000">
            <a:off x="5429855" y="1522612"/>
            <a:ext cx="540389" cy="419319"/>
          </a:xfrm>
          <a:prstGeom prst="arc">
            <a:avLst>
              <a:gd name="adj1" fmla="val 6131555"/>
              <a:gd name="adj2" fmla="val 6048395"/>
            </a:avLst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弧形 50"/>
          <p:cNvSpPr/>
          <p:nvPr/>
        </p:nvSpPr>
        <p:spPr>
          <a:xfrm rot="16200000">
            <a:off x="6579171" y="1543470"/>
            <a:ext cx="540389" cy="419319"/>
          </a:xfrm>
          <a:prstGeom prst="arc">
            <a:avLst>
              <a:gd name="adj1" fmla="val 6131555"/>
              <a:gd name="adj2" fmla="val 6048395"/>
            </a:avLst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弧形 51"/>
          <p:cNvSpPr/>
          <p:nvPr/>
        </p:nvSpPr>
        <p:spPr>
          <a:xfrm rot="16200000">
            <a:off x="4285254" y="3201405"/>
            <a:ext cx="540389" cy="419319"/>
          </a:xfrm>
          <a:prstGeom prst="arc">
            <a:avLst>
              <a:gd name="adj1" fmla="val 6131555"/>
              <a:gd name="adj2" fmla="val 6048395"/>
            </a:avLst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弧形 52"/>
          <p:cNvSpPr/>
          <p:nvPr/>
        </p:nvSpPr>
        <p:spPr>
          <a:xfrm rot="16200000">
            <a:off x="5405812" y="3180546"/>
            <a:ext cx="540389" cy="419319"/>
          </a:xfrm>
          <a:prstGeom prst="arc">
            <a:avLst>
              <a:gd name="adj1" fmla="val 6131555"/>
              <a:gd name="adj2" fmla="val 6048395"/>
            </a:avLst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弧形 53"/>
          <p:cNvSpPr/>
          <p:nvPr/>
        </p:nvSpPr>
        <p:spPr>
          <a:xfrm rot="16200000">
            <a:off x="6555128" y="3201404"/>
            <a:ext cx="540389" cy="419319"/>
          </a:xfrm>
          <a:prstGeom prst="arc">
            <a:avLst>
              <a:gd name="adj1" fmla="val 6131555"/>
              <a:gd name="adj2" fmla="val 6048395"/>
            </a:avLst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弧形 54"/>
          <p:cNvSpPr/>
          <p:nvPr/>
        </p:nvSpPr>
        <p:spPr>
          <a:xfrm rot="16200000">
            <a:off x="4285254" y="4778368"/>
            <a:ext cx="540389" cy="419319"/>
          </a:xfrm>
          <a:prstGeom prst="arc">
            <a:avLst>
              <a:gd name="adj1" fmla="val 6131555"/>
              <a:gd name="adj2" fmla="val 6048395"/>
            </a:avLst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弧形 55"/>
          <p:cNvSpPr/>
          <p:nvPr/>
        </p:nvSpPr>
        <p:spPr>
          <a:xfrm rot="16200000">
            <a:off x="5405812" y="4757509"/>
            <a:ext cx="540389" cy="419319"/>
          </a:xfrm>
          <a:prstGeom prst="arc">
            <a:avLst>
              <a:gd name="adj1" fmla="val 6131555"/>
              <a:gd name="adj2" fmla="val 6048395"/>
            </a:avLst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弧形 56"/>
          <p:cNvSpPr/>
          <p:nvPr/>
        </p:nvSpPr>
        <p:spPr>
          <a:xfrm rot="16200000">
            <a:off x="6555128" y="4778367"/>
            <a:ext cx="540389" cy="419319"/>
          </a:xfrm>
          <a:prstGeom prst="arc">
            <a:avLst>
              <a:gd name="adj1" fmla="val 6131555"/>
              <a:gd name="adj2" fmla="val 6048395"/>
            </a:avLst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565205" y="3668636"/>
            <a:ext cx="668333" cy="675226"/>
          </a:xfrm>
          <a:prstGeom prst="ellipse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135956" y="3668636"/>
            <a:ext cx="668333" cy="675226"/>
          </a:xfrm>
          <a:prstGeom prst="ellipse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90786" y="3830065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281165" y="3821210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58" idx="6"/>
            <a:endCxn id="17" idx="2"/>
          </p:cNvCxnSpPr>
          <p:nvPr/>
        </p:nvCxnSpPr>
        <p:spPr>
          <a:xfrm flipV="1">
            <a:off x="3233538" y="4005328"/>
            <a:ext cx="1028514" cy="92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直接箭头连接符 63"/>
          <p:cNvCxnSpPr>
            <a:stCxn id="19" idx="6"/>
            <a:endCxn id="59" idx="2"/>
          </p:cNvCxnSpPr>
          <p:nvPr/>
        </p:nvCxnSpPr>
        <p:spPr>
          <a:xfrm>
            <a:off x="7171503" y="4005323"/>
            <a:ext cx="964453" cy="926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曲线连接符 68"/>
          <p:cNvCxnSpPr>
            <a:stCxn id="58" idx="0"/>
            <a:endCxn id="41" idx="2"/>
          </p:cNvCxnSpPr>
          <p:nvPr/>
        </p:nvCxnSpPr>
        <p:spPr>
          <a:xfrm rot="5400000" flipH="1" flipV="1">
            <a:off x="2916436" y="2323020"/>
            <a:ext cx="1328552" cy="1362680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8" idx="4"/>
            <a:endCxn id="25" idx="2"/>
          </p:cNvCxnSpPr>
          <p:nvPr/>
        </p:nvCxnSpPr>
        <p:spPr>
          <a:xfrm rot="16200000" flipH="1">
            <a:off x="2969857" y="4273376"/>
            <a:ext cx="1225568" cy="1366539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43" idx="6"/>
            <a:endCxn id="59" idx="0"/>
          </p:cNvCxnSpPr>
          <p:nvPr/>
        </p:nvCxnSpPr>
        <p:spPr>
          <a:xfrm>
            <a:off x="7171503" y="2340079"/>
            <a:ext cx="1298620" cy="1328557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27" idx="6"/>
            <a:endCxn id="59" idx="4"/>
          </p:cNvCxnSpPr>
          <p:nvPr/>
        </p:nvCxnSpPr>
        <p:spPr>
          <a:xfrm flipV="1">
            <a:off x="7175362" y="4343862"/>
            <a:ext cx="1294761" cy="1225563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233088" y="919286"/>
            <a:ext cx="1035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“right”</a:t>
            </a:r>
            <a:endParaRPr lang="zh-CN" altLang="en-US" sz="2400" dirty="0"/>
          </a:p>
        </p:txBody>
      </p:sp>
      <p:sp>
        <p:nvSpPr>
          <p:cNvPr id="81" name="矩形 80"/>
          <p:cNvSpPr/>
          <p:nvPr/>
        </p:nvSpPr>
        <p:spPr>
          <a:xfrm>
            <a:off x="5196442" y="2747566"/>
            <a:ext cx="856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“ten”</a:t>
            </a:r>
            <a:endParaRPr lang="zh-CN" altLang="en-US" sz="2400" dirty="0"/>
          </a:p>
        </p:txBody>
      </p:sp>
      <p:sp>
        <p:nvSpPr>
          <p:cNvPr id="82" name="矩形 81"/>
          <p:cNvSpPr/>
          <p:nvPr/>
        </p:nvSpPr>
        <p:spPr>
          <a:xfrm>
            <a:off x="5233088" y="5974106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“pin”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45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algorithm: isolated word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772" y="856989"/>
            <a:ext cx="4756313" cy="54442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Viterbi </a:t>
            </a:r>
            <a:r>
              <a:rPr lang="en-US" altLang="zh-CN" dirty="0"/>
              <a:t>algorithm</a:t>
            </a:r>
            <a:r>
              <a:rPr lang="en-US" altLang="zh-CN" dirty="0" smtClean="0"/>
              <a:t>: </a:t>
            </a:r>
            <a:r>
              <a:rPr lang="en-US" altLang="zh-CN" dirty="0"/>
              <a:t>isolated word recognition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5138" r="24420"/>
          <a:stretch/>
        </p:blipFill>
        <p:spPr>
          <a:xfrm>
            <a:off x="5590665" y="116789"/>
            <a:ext cx="5836652" cy="65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Connected word recognition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Even worse when </a:t>
                </a:r>
                <a:r>
                  <a:rPr lang="en-US" altLang="zh-CN" dirty="0" smtClean="0"/>
                  <a:t>recognizing </a:t>
                </a:r>
                <a:r>
                  <a:rPr lang="en-US" altLang="zh-CN" dirty="0"/>
                  <a:t>connected words...</a:t>
                </a:r>
              </a:p>
              <a:p>
                <a:r>
                  <a:rPr lang="en-US" altLang="zh-CN" dirty="0"/>
                  <a:t>The number of words in the utterance is not known</a:t>
                </a:r>
              </a:p>
              <a:p>
                <a:r>
                  <a:rPr lang="en-US" altLang="zh-CN" dirty="0"/>
                  <a:t>Word boundaries are not known: any of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words </a:t>
                </a:r>
                <a:r>
                  <a:rPr lang="en-US" altLang="zh-CN" dirty="0" smtClean="0"/>
                  <a:t>may potentially </a:t>
                </a:r>
                <a:r>
                  <a:rPr lang="en-US" altLang="zh-CN" dirty="0"/>
                  <a:t>start at each frame.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6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588</Words>
  <Application>Microsoft Office PowerPoint</Application>
  <PresentationFormat>宽屏</PresentationFormat>
  <Paragraphs>214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新細明體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主题1</vt:lpstr>
      <vt:lpstr>Large vocabulary ASR</vt:lpstr>
      <vt:lpstr>HMM Speech Recognition</vt:lpstr>
      <vt:lpstr>The Search Problem in ASR</vt:lpstr>
      <vt:lpstr>Recap: the word HMM</vt:lpstr>
      <vt:lpstr>Viterbi algorithm for state alignment</vt:lpstr>
      <vt:lpstr>Simplified version with one state per phone</vt:lpstr>
      <vt:lpstr>Isolated word recognition</vt:lpstr>
      <vt:lpstr>Viterbi algorithm: isolated word recognition</vt:lpstr>
      <vt:lpstr>Connected word recognition</vt:lpstr>
      <vt:lpstr>Connected word recognition</vt:lpstr>
      <vt:lpstr>Viterbi algorithm: connected word recognition</vt:lpstr>
      <vt:lpstr>Connected word recognition</vt:lpstr>
      <vt:lpstr>Integrating the language model</vt:lpstr>
      <vt:lpstr>Incorporating a bigram language model</vt:lpstr>
      <vt:lpstr>Incorporating a bigram language model</vt:lpstr>
      <vt:lpstr>Incorporating a trigram language model</vt:lpstr>
      <vt:lpstr>Computational Issues</vt:lpstr>
      <vt:lpstr>Pruning</vt:lpstr>
      <vt:lpstr>Tree-structured lexicon</vt:lpstr>
      <vt:lpstr>Tree-structured lexicon</vt:lpstr>
      <vt:lpstr>Language model look-ahead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Mixture Models</dc:title>
  <dc:creator>Ying</dc:creator>
  <cp:lastModifiedBy>Ying</cp:lastModifiedBy>
  <cp:revision>229</cp:revision>
  <dcterms:created xsi:type="dcterms:W3CDTF">2021-07-19T01:01:37Z</dcterms:created>
  <dcterms:modified xsi:type="dcterms:W3CDTF">2021-07-20T01:40:58Z</dcterms:modified>
</cp:coreProperties>
</file>