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316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018200-D507-4B04-A95E-E3BA9D0E1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C86E28-1ADC-4337-97E0-AE88133C6B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2698AB-CB10-4908-885F-B16F4FD0A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4F88-2468-4EC0-9243-905E8C12A18C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996FA4-E720-492E-9393-3204C9FCD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9F5CD8-1503-4187-917D-9B5B37037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A03D-9382-4687-AEC3-744F383DE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688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E5AA7-549B-4058-8666-5156DA51A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8864A8-57A0-420A-A782-F8A930F8B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45B426-967D-4D30-9336-69D228A0D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4F88-2468-4EC0-9243-905E8C12A18C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AD021D-141E-4D83-9BCC-FF61AD453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7AEE64-4AF0-40F9-A715-709479888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A03D-9382-4687-AEC3-744F383DE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778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77A3B3-3BD3-412A-9A78-2F8AF58A9E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DE85AC-E065-4DBF-9EBD-1B509EA62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D6F70F-38E6-4E98-94F8-8AFE2705E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4F88-2468-4EC0-9243-905E8C12A18C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49E28A-998E-4E49-84FF-6282267EE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91AE73-50B8-4FB8-97B5-EF5BA9779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A03D-9382-4687-AEC3-744F383DE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96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A3DA1-1186-4B56-9E55-04F042226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41C17B-6108-49C8-B39E-05D934B1D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E66AFC-FF13-4E18-9E60-7CDC5CC39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4F88-2468-4EC0-9243-905E8C12A18C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842D33-DAAF-42BA-9B04-D2031359C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163B61-DA8D-48FC-BEA0-03D861A93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A03D-9382-4687-AEC3-744F383DE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770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864C9-D7FB-4CF3-A5CA-6536C8261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C56633-F828-46E7-8E8D-B4C50379C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0D9EEC-749A-4926-B099-BA0056573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4F88-2468-4EC0-9243-905E8C12A18C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A0C6FB-7959-440A-9E8A-5E8ED6457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A69B18-F8A9-4BE3-BDF2-ADDAB6967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A03D-9382-4687-AEC3-744F383DE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81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614E6-EF6B-4CD2-903C-C17D50C90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25D10D-04DF-4395-B424-5A96E279E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8313AD-6AB6-44EC-BEC9-AFEF1AE1A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871F91-A909-4C4B-BC4D-2085243A5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4F88-2468-4EC0-9243-905E8C12A18C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C5BDDC-0B49-44FB-B23B-BA6446141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59BC22-3A0C-494C-8FA9-EFF1BC6A5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A03D-9382-4687-AEC3-744F383DE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4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EB9E9-735C-4BC2-AC94-0E983D20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4DDB1B-C3AF-4644-90EA-0CEA11AEB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5A88B3-8719-41FF-989E-B4AB08C9D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592160-3D24-4992-9A05-4C132F2F5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46BDB5-FFE9-4743-8163-1936002C49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D06CC29-19BE-404C-BC80-119F2AA9C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4F88-2468-4EC0-9243-905E8C12A18C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4B35B87-0B6D-48C7-BF7E-CD3BD004B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A1CF3A9-2144-4DCF-82BF-A35226142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A03D-9382-4687-AEC3-744F383DE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124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D737D-F515-4E17-9673-44A4BB975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C89AD4-5DF5-4FB1-9FDE-6176F8E9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4F88-2468-4EC0-9243-905E8C12A18C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E88005-6BDA-4DCE-BAC0-101BA0787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3A4371-17A7-4AA9-B811-D6EAB2B0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A03D-9382-4687-AEC3-744F383DE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368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C3E662-1F05-470B-A899-6E5215632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4F88-2468-4EC0-9243-905E8C12A18C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1C73A2-EA4E-4C70-A1D6-C96B181B9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C55ECC-5756-4EA7-80C1-93D4337CF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A03D-9382-4687-AEC3-744F383DE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610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AF8A8-04D8-423B-A119-75C05F04C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A3605B-BFCD-423F-81D8-174179A37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5017D7-A801-4FBA-8189-3A66456A6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04E553-2106-4E8F-BA8D-B0645E0D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4F88-2468-4EC0-9243-905E8C12A18C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AFAA53-4475-44F1-AACB-05CD0F088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F8B95E-B8BE-41B3-BCF7-EFFA960B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A03D-9382-4687-AEC3-744F383DE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02316-B188-43C8-9A92-D3B49BD11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B39BE1-08F1-4F46-8886-34AEE445A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8F0FD9-0EED-4A36-847A-942705EBC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A68A3F-5031-4A05-A225-46B924570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4F88-2468-4EC0-9243-905E8C12A18C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5AA291-6D65-4FAC-B74A-BC2FE3C62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CF9D05-9E66-46DA-9AB3-A60155956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A03D-9382-4687-AEC3-744F383DE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015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1A10E3-4EA4-4AB7-8B77-1D302C0E5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8A8D0B-7BD5-46EE-9570-A11B989A5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37B2B7-EC5A-46FF-9635-0D8A6D2068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4F88-2468-4EC0-9243-905E8C12A18C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C93A7E-393D-4521-A93C-84FE6B740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1B1A7E-BC90-4E70-8DBB-7F20C5965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CA03D-9382-4687-AEC3-744F383DE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50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item.jd.com/13785236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48261-54B3-4F2D-9632-F34CBDBBA4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语音识别原理与应用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5FEB13-208B-44BA-8CF7-3E06337067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主讲老师：洪青阳</a:t>
            </a:r>
          </a:p>
        </p:txBody>
      </p:sp>
    </p:spTree>
    <p:extLst>
      <p:ext uri="{BB962C8B-B14F-4D97-AF65-F5344CB8AC3E}">
        <p14:creationId xmlns:p14="http://schemas.microsoft.com/office/powerpoint/2010/main" val="578627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5121E-DD30-4B73-A82A-D820DF48A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8E5407-D07C-423E-A4F9-9D221D04A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/>
              <a:t>语音识别是一门综合性学科，涉及的领域非常广泛，包括声学、语音学、语言学、信号处理、概率统计、信息论、模式识别和深度学习等。</a:t>
            </a:r>
            <a:endParaRPr lang="en-US" altLang="zh-CN" dirty="0"/>
          </a:p>
          <a:p>
            <a:pPr algn="just"/>
            <a:endParaRPr lang="en-US" altLang="zh-CN" dirty="0"/>
          </a:p>
          <a:p>
            <a:pPr algn="just"/>
            <a:r>
              <a:rPr lang="zh-CN" altLang="en-US" dirty="0"/>
              <a:t>语音识别</a:t>
            </a:r>
            <a:r>
              <a:rPr lang="zh-CN" altLang="zh-CN" dirty="0"/>
              <a:t>部分涵盖声学特征、隐马尔可夫模型（</a:t>
            </a:r>
            <a:r>
              <a:rPr lang="en-US" altLang="zh-CN" dirty="0"/>
              <a:t>HMM</a:t>
            </a:r>
            <a:r>
              <a:rPr lang="zh-CN" altLang="zh-CN" dirty="0"/>
              <a:t>）、高斯混合模型（</a:t>
            </a:r>
            <a:r>
              <a:rPr lang="en-US" altLang="zh-CN" dirty="0"/>
              <a:t>GMM</a:t>
            </a:r>
            <a:r>
              <a:rPr lang="zh-CN" altLang="zh-CN" dirty="0"/>
              <a:t>）、深度神经网络（</a:t>
            </a:r>
            <a:r>
              <a:rPr lang="en-US" altLang="zh-CN" dirty="0"/>
              <a:t>DNN</a:t>
            </a:r>
            <a:r>
              <a:rPr lang="zh-CN" altLang="zh-CN" dirty="0"/>
              <a:t>）、语言模型和加权有限状态转换器（</a:t>
            </a:r>
            <a:r>
              <a:rPr lang="en-US" altLang="zh-CN" dirty="0"/>
              <a:t>WFST</a:t>
            </a:r>
            <a:r>
              <a:rPr lang="zh-CN" altLang="zh-CN" dirty="0"/>
              <a:t>），重点</a:t>
            </a:r>
            <a:r>
              <a:rPr lang="zh-CN" altLang="en-US" dirty="0"/>
              <a:t>介绍</a:t>
            </a:r>
            <a:r>
              <a:rPr lang="en-US" altLang="zh-CN" dirty="0"/>
              <a:t>GMM-HMM</a:t>
            </a:r>
            <a:r>
              <a:rPr lang="zh-CN" altLang="zh-CN" dirty="0"/>
              <a:t>、</a:t>
            </a:r>
            <a:r>
              <a:rPr lang="en-US" altLang="zh-CN" dirty="0"/>
              <a:t>DNN-HMM</a:t>
            </a:r>
            <a:r>
              <a:rPr lang="zh-CN" altLang="zh-CN" dirty="0"/>
              <a:t>和端到端（</a:t>
            </a:r>
            <a:r>
              <a:rPr lang="en-US" altLang="zh-CN" dirty="0"/>
              <a:t>E2E</a:t>
            </a:r>
            <a:r>
              <a:rPr lang="zh-CN" altLang="zh-CN" dirty="0"/>
              <a:t>）三种语音识别框架。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4002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7ADB53-E341-46EB-A523-1C9C2951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主要章节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90CB74-D609-46E6-B4CF-B9E0FCC92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44715"/>
            <a:ext cx="10977979" cy="4948160"/>
          </a:xfrm>
        </p:spPr>
        <p:txBody>
          <a:bodyPr>
            <a:normAutofit fontScale="55000" lnSpcReduction="20000"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zh-CN" altLang="en-US" sz="2800" b="1" dirty="0"/>
              <a:t>第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章 </a:t>
            </a:r>
            <a:r>
              <a:rPr lang="zh-CN" altLang="zh-CN" sz="2800" b="1" dirty="0"/>
              <a:t>语音识别概论</a:t>
            </a:r>
            <a:r>
              <a:rPr lang="zh-CN" altLang="zh-CN" sz="2800" dirty="0"/>
              <a:t>，介绍人类语音的产生和感知过程、语音识别关键技术、发展历史等。</a:t>
            </a:r>
            <a:endParaRPr lang="en-US" altLang="zh-CN" sz="2800" dirty="0"/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en-US" sz="2800" b="1" dirty="0"/>
              <a:t>第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章 </a:t>
            </a:r>
            <a:r>
              <a:rPr lang="zh-CN" altLang="zh-CN" sz="2800" b="1" dirty="0"/>
              <a:t>语音信号基础</a:t>
            </a:r>
            <a:r>
              <a:rPr lang="zh-CN" altLang="zh-CN" sz="2800" dirty="0"/>
              <a:t>，介绍声音的采集和量化过程，编码和存储格式。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en-US" sz="2800" b="1" dirty="0"/>
              <a:t>第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章 </a:t>
            </a:r>
            <a:r>
              <a:rPr lang="zh-CN" altLang="zh-CN" sz="2800" b="1" dirty="0"/>
              <a:t>语音特征提取</a:t>
            </a:r>
            <a:r>
              <a:rPr lang="zh-CN" altLang="zh-CN" sz="2800" dirty="0"/>
              <a:t>，介绍语音信号的频域分析、倒谱分析、声学特征提取过程等。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en-US" sz="2800" b="1" dirty="0"/>
              <a:t>第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章 </a:t>
            </a:r>
            <a:r>
              <a:rPr lang="zh-CN" altLang="zh-CN" sz="2800" b="1" dirty="0"/>
              <a:t>隐马尔可夫模型（</a:t>
            </a:r>
            <a:r>
              <a:rPr lang="en-US" altLang="zh-CN" sz="2800" b="1" dirty="0"/>
              <a:t>HMM</a:t>
            </a:r>
            <a:r>
              <a:rPr lang="zh-CN" altLang="zh-CN" sz="2800" b="1" dirty="0"/>
              <a:t>）</a:t>
            </a:r>
            <a:r>
              <a:rPr lang="zh-CN" altLang="zh-CN" sz="2800" dirty="0"/>
              <a:t>，介绍双重随机过程，</a:t>
            </a:r>
            <a:r>
              <a:rPr lang="en-US" altLang="zh-CN" sz="2800" dirty="0"/>
              <a:t>HMM</a:t>
            </a:r>
            <a:r>
              <a:rPr lang="zh-CN" altLang="zh-CN" sz="2800" dirty="0"/>
              <a:t>三大问题。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en-US" sz="2800" b="1" dirty="0"/>
              <a:t>第</a:t>
            </a:r>
            <a:r>
              <a:rPr lang="en-US" altLang="zh-CN" sz="2800" b="1" dirty="0"/>
              <a:t>5</a:t>
            </a:r>
            <a:r>
              <a:rPr lang="zh-CN" altLang="en-US" sz="2800" b="1" dirty="0"/>
              <a:t>章 </a:t>
            </a:r>
            <a:r>
              <a:rPr lang="en-US" altLang="zh-CN" sz="2800" b="1" dirty="0"/>
              <a:t>GMM-HMM</a:t>
            </a:r>
            <a:r>
              <a:rPr lang="zh-CN" altLang="zh-CN" sz="2800" dirty="0"/>
              <a:t>，介绍高斯混合模型的定义和重估计公式；结合例子，讲解</a:t>
            </a:r>
            <a:r>
              <a:rPr lang="en-US" altLang="zh-CN" sz="2800" dirty="0"/>
              <a:t>GMM</a:t>
            </a:r>
            <a:r>
              <a:rPr lang="zh-CN" altLang="zh-CN" sz="2800" dirty="0"/>
              <a:t>如何跟</a:t>
            </a:r>
            <a:r>
              <a:rPr lang="en-US" altLang="zh-CN" sz="2800" dirty="0"/>
              <a:t>HMM</a:t>
            </a:r>
            <a:r>
              <a:rPr lang="zh-CN" altLang="zh-CN" sz="2800" dirty="0"/>
              <a:t>结合，以及对应的具体参数形式。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en-US" sz="2800" b="1" dirty="0"/>
              <a:t>第</a:t>
            </a:r>
            <a:r>
              <a:rPr lang="en-US" altLang="zh-CN" sz="2800" b="1" dirty="0"/>
              <a:t>6</a:t>
            </a:r>
            <a:r>
              <a:rPr lang="zh-CN" altLang="en-US" sz="2800" b="1" dirty="0"/>
              <a:t>章 </a:t>
            </a:r>
            <a:r>
              <a:rPr lang="zh-CN" altLang="zh-CN" sz="2800" b="1" dirty="0"/>
              <a:t>基于</a:t>
            </a:r>
            <a:r>
              <a:rPr lang="en-US" altLang="zh-CN" sz="2800" b="1" dirty="0"/>
              <a:t>HMM</a:t>
            </a:r>
            <a:r>
              <a:rPr lang="zh-CN" altLang="zh-CN" sz="2800" b="1" dirty="0"/>
              <a:t>的语音识别</a:t>
            </a:r>
            <a:r>
              <a:rPr lang="zh-CN" altLang="zh-CN" sz="2800" dirty="0"/>
              <a:t>，介绍单音子声学模型和</a:t>
            </a:r>
            <a:r>
              <a:rPr lang="en-US" altLang="zh-CN" sz="2800" dirty="0"/>
              <a:t>Viterbi</a:t>
            </a:r>
            <a:r>
              <a:rPr lang="zh-CN" altLang="zh-CN" sz="2800" dirty="0"/>
              <a:t>解码过程</a:t>
            </a:r>
            <a:r>
              <a:rPr lang="zh-CN" altLang="en-US" sz="2800" dirty="0"/>
              <a:t>，以及音素的上下文建模，包括</a:t>
            </a:r>
            <a:r>
              <a:rPr lang="zh-CN" altLang="zh-CN" sz="2800" dirty="0"/>
              <a:t>双音子和三音子模型</a:t>
            </a:r>
            <a:r>
              <a:rPr lang="zh-CN" altLang="en-US" sz="2800" dirty="0"/>
              <a:t>。</a:t>
            </a:r>
            <a:endParaRPr lang="zh-CN" altLang="zh-CN" sz="28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 b="1" dirty="0"/>
              <a:t>第</a:t>
            </a:r>
            <a:r>
              <a:rPr lang="en-US" altLang="zh-CN" sz="2800" b="1" dirty="0"/>
              <a:t>7</a:t>
            </a:r>
            <a:r>
              <a:rPr lang="zh-CN" altLang="en-US" sz="2800" b="1" dirty="0"/>
              <a:t>章 </a:t>
            </a:r>
            <a:r>
              <a:rPr lang="en-US" altLang="zh-CN" sz="2800" b="1" dirty="0"/>
              <a:t>DNN-HMM</a:t>
            </a:r>
            <a:r>
              <a:rPr lang="zh-CN" altLang="zh-CN" sz="2800" dirty="0"/>
              <a:t>，介绍深度学习在语音识别的应用，包括</a:t>
            </a:r>
            <a:r>
              <a:rPr lang="en-US" altLang="zh-CN" sz="2800" dirty="0"/>
              <a:t>CNN</a:t>
            </a:r>
            <a:r>
              <a:rPr lang="zh-CN" altLang="zh-CN" sz="2800" dirty="0"/>
              <a:t>、</a:t>
            </a:r>
            <a:r>
              <a:rPr lang="en-US" altLang="zh-CN" sz="2800" dirty="0"/>
              <a:t>LSTM</a:t>
            </a:r>
            <a:r>
              <a:rPr lang="zh-CN" altLang="zh-CN" sz="2800" dirty="0"/>
              <a:t>、</a:t>
            </a:r>
            <a:r>
              <a:rPr lang="en-US" altLang="zh-CN" sz="2800" dirty="0"/>
              <a:t>TDNN</a:t>
            </a:r>
            <a:r>
              <a:rPr lang="zh-CN" altLang="zh-CN" sz="2800" dirty="0"/>
              <a:t>等网络。</a:t>
            </a:r>
            <a:endParaRPr lang="en-US" altLang="zh-CN" sz="2800" dirty="0"/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en-US" sz="2800" b="1" dirty="0"/>
              <a:t>第</a:t>
            </a:r>
            <a:r>
              <a:rPr lang="en-US" altLang="zh-CN" sz="2800" b="1" dirty="0"/>
              <a:t>8</a:t>
            </a:r>
            <a:r>
              <a:rPr lang="zh-CN" altLang="en-US" sz="2800" b="1" dirty="0"/>
              <a:t>章 </a:t>
            </a:r>
            <a:r>
              <a:rPr lang="zh-CN" altLang="zh-CN" sz="2800" b="1" dirty="0"/>
              <a:t>语言模型</a:t>
            </a:r>
            <a:r>
              <a:rPr lang="zh-CN" altLang="zh-CN" sz="2800" dirty="0"/>
              <a:t>，介绍语言模型训练过程及在语音识别的作用。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en-US" sz="2800" b="1" dirty="0"/>
              <a:t>第</a:t>
            </a:r>
            <a:r>
              <a:rPr lang="en-US" altLang="zh-CN" sz="2800" b="1" dirty="0"/>
              <a:t>9</a:t>
            </a:r>
            <a:r>
              <a:rPr lang="zh-CN" altLang="en-US" sz="2800" b="1" dirty="0"/>
              <a:t>章 </a:t>
            </a:r>
            <a:r>
              <a:rPr lang="en-US" altLang="zh-CN" sz="2800" b="1" dirty="0"/>
              <a:t>WFST</a:t>
            </a:r>
            <a:r>
              <a:rPr lang="zh-CN" altLang="zh-CN" sz="2800" b="1" dirty="0"/>
              <a:t>解码器</a:t>
            </a:r>
            <a:r>
              <a:rPr lang="zh-CN" altLang="zh-CN" sz="2800" dirty="0"/>
              <a:t>，介绍动态和静态解码网络，以及加权有限状态机（</a:t>
            </a:r>
            <a:r>
              <a:rPr lang="en-US" altLang="zh-CN" sz="2800" dirty="0"/>
              <a:t>WFST</a:t>
            </a:r>
            <a:r>
              <a:rPr lang="zh-CN" altLang="zh-CN" sz="2800" dirty="0"/>
              <a:t>）、</a:t>
            </a:r>
            <a:r>
              <a:rPr lang="en-US" altLang="zh-CN" sz="2800" dirty="0"/>
              <a:t>HCLG</a:t>
            </a:r>
            <a:r>
              <a:rPr lang="zh-CN" altLang="zh-CN" sz="2800" dirty="0"/>
              <a:t>等关键技术。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 b="1" dirty="0"/>
              <a:t>第</a:t>
            </a:r>
            <a:r>
              <a:rPr lang="en-US" altLang="zh-CN" sz="2800" b="1" dirty="0"/>
              <a:t>10</a:t>
            </a:r>
            <a:r>
              <a:rPr lang="zh-CN" altLang="en-US" sz="2800" b="1" dirty="0"/>
              <a:t>章 序列区分性训练</a:t>
            </a:r>
            <a:r>
              <a:rPr lang="zh-CN" altLang="en-US" sz="2800" dirty="0"/>
              <a:t>，介绍</a:t>
            </a:r>
            <a:r>
              <a:rPr lang="en-US" altLang="zh-CN" sz="2800" dirty="0"/>
              <a:t>MMI/BMMI</a:t>
            </a:r>
            <a:r>
              <a:rPr lang="zh-CN" altLang="en-US" sz="2800" dirty="0"/>
              <a:t>、</a:t>
            </a:r>
            <a:r>
              <a:rPr lang="en-US" altLang="zh-CN" sz="2800" dirty="0"/>
              <a:t>MPE/</a:t>
            </a:r>
            <a:r>
              <a:rPr lang="en-US" altLang="zh-CN" sz="2800" dirty="0" err="1"/>
              <a:t>sMBR</a:t>
            </a:r>
            <a:r>
              <a:rPr lang="zh-CN" altLang="en-US" sz="2800" dirty="0"/>
              <a:t>等准则，以及</a:t>
            </a:r>
            <a:r>
              <a:rPr lang="en-US" altLang="zh-CN" sz="2800" dirty="0"/>
              <a:t>Lattice-free MMI</a:t>
            </a:r>
            <a:r>
              <a:rPr lang="zh-CN" altLang="en-US" sz="2800" dirty="0"/>
              <a:t>训练方法。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 b="1" dirty="0"/>
              <a:t>第</a:t>
            </a:r>
            <a:r>
              <a:rPr lang="en-US" altLang="zh-CN" sz="2800" b="1" dirty="0"/>
              <a:t>11</a:t>
            </a:r>
            <a:r>
              <a:rPr lang="zh-CN" altLang="en-US" sz="2800" b="1" dirty="0"/>
              <a:t>章 端到端语音识别</a:t>
            </a:r>
            <a:r>
              <a:rPr lang="zh-CN" altLang="en-US" sz="2800" dirty="0"/>
              <a:t>，介绍</a:t>
            </a:r>
            <a:r>
              <a:rPr lang="en-US" altLang="zh-CN" sz="2800" dirty="0"/>
              <a:t>CTC</a:t>
            </a:r>
            <a:r>
              <a:rPr lang="zh-CN" altLang="en-US" sz="2800" dirty="0"/>
              <a:t>、</a:t>
            </a:r>
            <a:r>
              <a:rPr lang="en-US" altLang="zh-CN" sz="2800" dirty="0"/>
              <a:t>RNN-T</a:t>
            </a:r>
            <a:r>
              <a:rPr lang="zh-CN" altLang="en-US" sz="2800" dirty="0"/>
              <a:t>、</a:t>
            </a:r>
            <a:r>
              <a:rPr lang="en-US" altLang="zh-CN" sz="2800" dirty="0"/>
              <a:t>Attention</a:t>
            </a:r>
            <a:r>
              <a:rPr lang="zh-CN" altLang="en-US" sz="2800" dirty="0"/>
              <a:t>、</a:t>
            </a:r>
            <a:r>
              <a:rPr lang="en-US" altLang="zh-CN" sz="2800" dirty="0"/>
              <a:t>Transformer</a:t>
            </a:r>
            <a:r>
              <a:rPr lang="zh-CN" altLang="en-US" sz="2800" dirty="0"/>
              <a:t>等端到端语音识别系统。</a:t>
            </a:r>
            <a:endParaRPr lang="en-US" altLang="zh-CN" sz="28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zh-CN" sz="2700" b="1" dirty="0"/>
              <a:t>第</a:t>
            </a:r>
            <a:r>
              <a:rPr lang="en-US" altLang="zh-CN" sz="2700" b="1" dirty="0"/>
              <a:t>12</a:t>
            </a:r>
            <a:r>
              <a:rPr lang="zh-CN" altLang="zh-CN" sz="2700" b="1" dirty="0"/>
              <a:t>章</a:t>
            </a:r>
            <a:r>
              <a:rPr lang="en-US" altLang="zh-CN" sz="2700" b="1" dirty="0"/>
              <a:t> Kaldi</a:t>
            </a:r>
            <a:r>
              <a:rPr lang="zh-CN" altLang="zh-CN" sz="2700" b="1" dirty="0"/>
              <a:t>实践</a:t>
            </a:r>
            <a:r>
              <a:rPr lang="zh-CN" altLang="zh-CN" sz="2700" dirty="0"/>
              <a:t>，详细介绍</a:t>
            </a:r>
            <a:r>
              <a:rPr lang="en-US" altLang="zh-CN" sz="2700" dirty="0"/>
              <a:t>Kaldi</a:t>
            </a:r>
            <a:r>
              <a:rPr lang="zh-CN" altLang="zh-CN" sz="2700" dirty="0"/>
              <a:t>的下载安装步骤，并以</a:t>
            </a:r>
            <a:r>
              <a:rPr lang="en-US" altLang="zh-CN" sz="2700" dirty="0"/>
              <a:t>AISHELL-1</a:t>
            </a:r>
            <a:r>
              <a:rPr lang="zh-CN" altLang="zh-CN" sz="2700" dirty="0"/>
              <a:t>数据库为例，介绍如何训练和测试模型。</a:t>
            </a:r>
            <a:endParaRPr lang="en-US" altLang="zh-CN" sz="27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700" b="1" dirty="0"/>
              <a:t>第</a:t>
            </a:r>
            <a:r>
              <a:rPr lang="en-US" altLang="zh-CN" sz="2700" b="1" dirty="0"/>
              <a:t>13</a:t>
            </a:r>
            <a:r>
              <a:rPr lang="zh-CN" altLang="en-US" sz="2700" b="1" dirty="0"/>
              <a:t>章 </a:t>
            </a:r>
            <a:r>
              <a:rPr lang="en-US" altLang="zh-CN" sz="2700" b="1" dirty="0" err="1"/>
              <a:t>ESPnet</a:t>
            </a:r>
            <a:r>
              <a:rPr lang="zh-CN" altLang="en-US" sz="2700" b="1" dirty="0"/>
              <a:t>实践</a:t>
            </a:r>
            <a:r>
              <a:rPr lang="zh-CN" altLang="en-US" sz="2700" dirty="0"/>
              <a:t>，</a:t>
            </a:r>
            <a:r>
              <a:rPr lang="zh-CN" altLang="zh-CN" sz="2700" dirty="0"/>
              <a:t>介绍使用</a:t>
            </a:r>
            <a:r>
              <a:rPr lang="en-US" altLang="zh-CN" sz="2700" dirty="0" err="1"/>
              <a:t>ESPnet</a:t>
            </a:r>
            <a:r>
              <a:rPr lang="zh-CN" altLang="zh-CN" sz="2700" dirty="0"/>
              <a:t>进行目前主流的端到端语音识别模型的训练和解码过程。</a:t>
            </a:r>
            <a:endParaRPr lang="en-US" altLang="zh-CN" sz="27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zh-CN" sz="2700" b="1" dirty="0"/>
              <a:t>第</a:t>
            </a:r>
            <a:r>
              <a:rPr lang="en-US" altLang="zh-CN" sz="2700" b="1" dirty="0"/>
              <a:t>14</a:t>
            </a:r>
            <a:r>
              <a:rPr lang="zh-CN" altLang="zh-CN" sz="2700" b="1" dirty="0"/>
              <a:t>章</a:t>
            </a:r>
            <a:r>
              <a:rPr lang="en-US" altLang="zh-CN" sz="2700" b="1" dirty="0"/>
              <a:t> </a:t>
            </a:r>
            <a:r>
              <a:rPr lang="en-US" altLang="zh-CN" sz="2700" b="1" dirty="0" err="1"/>
              <a:t>WeNet</a:t>
            </a:r>
            <a:r>
              <a:rPr lang="zh-CN" altLang="zh-CN" sz="2700" b="1" dirty="0"/>
              <a:t>实践</a:t>
            </a:r>
            <a:r>
              <a:rPr lang="zh-CN" altLang="zh-CN" sz="2700" dirty="0"/>
              <a:t>，介绍使用</a:t>
            </a:r>
            <a:r>
              <a:rPr lang="en-US" altLang="zh-CN" sz="2700" dirty="0" err="1"/>
              <a:t>WeNet</a:t>
            </a:r>
            <a:r>
              <a:rPr lang="zh-CN" altLang="zh-CN" sz="2700" dirty="0"/>
              <a:t>进行</a:t>
            </a:r>
            <a:r>
              <a:rPr lang="en-US" altLang="zh-CN" sz="2700" dirty="0"/>
              <a:t>CTC/Attention</a:t>
            </a:r>
            <a:r>
              <a:rPr lang="zh-CN" altLang="zh-CN" sz="2700" dirty="0"/>
              <a:t>模型的训练和解码过程。</a:t>
            </a:r>
            <a:endParaRPr lang="en-US" altLang="zh-CN" sz="27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zh-CN" sz="2700" b="1" dirty="0"/>
              <a:t>第</a:t>
            </a:r>
            <a:r>
              <a:rPr lang="en-US" altLang="zh-CN" sz="2700" b="1" dirty="0"/>
              <a:t>15</a:t>
            </a:r>
            <a:r>
              <a:rPr lang="zh-CN" altLang="zh-CN" sz="2700" b="1" dirty="0"/>
              <a:t>章</a:t>
            </a:r>
            <a:r>
              <a:rPr lang="en-US" altLang="zh-CN" sz="2700" b="1" dirty="0"/>
              <a:t> </a:t>
            </a:r>
            <a:r>
              <a:rPr lang="zh-CN" altLang="zh-CN" sz="2700" b="1" dirty="0"/>
              <a:t>工业应用实践</a:t>
            </a:r>
            <a:r>
              <a:rPr lang="zh-CN" altLang="zh-CN" sz="2700" dirty="0"/>
              <a:t>，介绍如何封装语音识别动态库，如何调用和调优</a:t>
            </a:r>
            <a:r>
              <a:rPr lang="zh-CN" altLang="en-US" sz="2700" dirty="0"/>
              <a:t>，以及嵌入式移植和端侧部署过程</a:t>
            </a:r>
            <a:r>
              <a:rPr lang="zh-CN" altLang="zh-CN" sz="2700" dirty="0"/>
              <a:t>。</a:t>
            </a:r>
            <a:endParaRPr lang="en-US" altLang="zh-CN" sz="2700" dirty="0"/>
          </a:p>
        </p:txBody>
      </p:sp>
    </p:spTree>
    <p:extLst>
      <p:ext uri="{BB962C8B-B14F-4D97-AF65-F5344CB8AC3E}">
        <p14:creationId xmlns:p14="http://schemas.microsoft.com/office/powerpoint/2010/main" val="332859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4D089D-515F-46F1-AB2D-7239A3A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课程目的及要求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CB9EEF-2877-4E72-8B1E-8299D1287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9456"/>
          </a:xfrm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zh-CN" altLang="en-US" sz="2000" dirty="0"/>
              <a:t>通过本课程的学习，学生将掌握语音处理技术相关的概念、原理、方法与应用，以及该研究领域的最新进展，为日后从事工程技术工作，科学研究以及开拓新技术领域，打下坚实的基础。</a:t>
            </a:r>
          </a:p>
          <a:p>
            <a:pPr algn="just">
              <a:lnSpc>
                <a:spcPct val="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endParaRPr lang="zh-CN" altLang="en-US" sz="2000" dirty="0"/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zh-CN" altLang="en-US" sz="2000" dirty="0"/>
              <a:t>重点内容：</a:t>
            </a:r>
          </a:p>
          <a:p>
            <a:pPr marL="742950" lvl="1" indent="-28575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sz="2000" dirty="0"/>
              <a:t>语音特征提取；</a:t>
            </a:r>
            <a:endParaRPr lang="en-US" altLang="zh-CN" sz="2000" dirty="0"/>
          </a:p>
          <a:p>
            <a:pPr marL="742950" lvl="1" indent="-28575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sz="2000" dirty="0"/>
              <a:t>隐马尔科夫模型</a:t>
            </a:r>
            <a:r>
              <a:rPr lang="en-US" altLang="zh-CN" sz="2000" dirty="0"/>
              <a:t>(HMM)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742950" lvl="1" indent="-28575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sz="2000" dirty="0"/>
              <a:t>语言模型；</a:t>
            </a:r>
            <a:endParaRPr lang="en-US" altLang="zh-CN" sz="2000" dirty="0"/>
          </a:p>
          <a:p>
            <a:pPr marL="742950" lvl="1" indent="-28575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sz="2000" dirty="0"/>
              <a:t>加权有限状态转换器</a:t>
            </a:r>
            <a:r>
              <a:rPr lang="en-US" altLang="zh-CN" sz="2000" dirty="0"/>
              <a:t>(WFST)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742950" lvl="1" indent="-28575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sz="2000" dirty="0"/>
              <a:t>深度神经网络</a:t>
            </a:r>
            <a:r>
              <a:rPr lang="en-US" altLang="zh-CN" sz="2000" dirty="0"/>
              <a:t>(DNN)</a:t>
            </a:r>
            <a:r>
              <a:rPr lang="zh-CN" altLang="en-US" sz="2000" dirty="0"/>
              <a:t>；</a:t>
            </a:r>
          </a:p>
          <a:p>
            <a:pPr marL="742950" lvl="1" indent="-28575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sz="2000" dirty="0"/>
              <a:t>端到端</a:t>
            </a:r>
            <a:r>
              <a:rPr lang="en-US" altLang="zh-CN" sz="2000" dirty="0"/>
              <a:t>(E2E)</a:t>
            </a:r>
            <a:r>
              <a:rPr lang="zh-CN" altLang="en-US" sz="2000" dirty="0"/>
              <a:t>语音识别；</a:t>
            </a:r>
            <a:endParaRPr lang="en-US" altLang="zh-CN" sz="2000" dirty="0"/>
          </a:p>
          <a:p>
            <a:pPr algn="just">
              <a:lnSpc>
                <a:spcPct val="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endParaRPr lang="zh-CN" altLang="en-US" sz="2000" dirty="0"/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zh-CN" altLang="en-US" sz="2000" dirty="0"/>
              <a:t>考核方法：考勤</a:t>
            </a:r>
            <a:r>
              <a:rPr lang="en-US" altLang="zh-CN" sz="2000" dirty="0"/>
              <a:t>(10%)+</a:t>
            </a:r>
            <a:r>
              <a:rPr lang="zh-CN" altLang="en-US" sz="2000" dirty="0"/>
              <a:t>平时作业</a:t>
            </a:r>
            <a:r>
              <a:rPr lang="en-US" altLang="zh-CN" sz="2000" dirty="0"/>
              <a:t>(60%)+</a:t>
            </a:r>
            <a:r>
              <a:rPr lang="zh-CN" altLang="en-US" sz="2000" dirty="0"/>
              <a:t>课程实践</a:t>
            </a:r>
            <a:r>
              <a:rPr lang="en-US" altLang="zh-CN" sz="2000" dirty="0"/>
              <a:t>(30%)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zh-CN" altLang="en-US" sz="2000" dirty="0"/>
              <a:t>考勤</a:t>
            </a:r>
            <a:r>
              <a:rPr lang="en-US" altLang="zh-CN" sz="2000" dirty="0"/>
              <a:t>(10%)+</a:t>
            </a:r>
            <a:r>
              <a:rPr lang="zh-CN" altLang="en-US" sz="2000" dirty="0"/>
              <a:t>平时作业</a:t>
            </a:r>
            <a:r>
              <a:rPr lang="en-US" altLang="zh-CN" sz="2000" dirty="0"/>
              <a:t>(60%)</a:t>
            </a:r>
            <a:r>
              <a:rPr lang="zh-CN" altLang="en-US" sz="2000" dirty="0"/>
              <a:t>：个人完成。</a:t>
            </a:r>
            <a:endParaRPr lang="en-US" altLang="zh-CN" sz="2000" dirty="0"/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zh-CN" altLang="en-US" sz="2000" dirty="0"/>
              <a:t>课程实践</a:t>
            </a:r>
            <a:r>
              <a:rPr lang="en-US" altLang="zh-CN" sz="2000"/>
              <a:t>(30</a:t>
            </a:r>
            <a:r>
              <a:rPr lang="en-US" altLang="zh-CN" sz="2000" dirty="0"/>
              <a:t>%)</a:t>
            </a:r>
            <a:r>
              <a:rPr lang="zh-CN" altLang="en-US" sz="2000" dirty="0"/>
              <a:t>：可组队，建议两人一组。</a:t>
            </a:r>
          </a:p>
        </p:txBody>
      </p:sp>
    </p:spTree>
    <p:extLst>
      <p:ext uri="{BB962C8B-B14F-4D97-AF65-F5344CB8AC3E}">
        <p14:creationId xmlns:p14="http://schemas.microsoft.com/office/powerpoint/2010/main" val="1489424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3C236-BC40-497E-A780-C9A1DFA4A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0986A2-E41B-4F6B-8A6F-41B3EC865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0325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洪青阳，李琳著，</a:t>
            </a:r>
            <a:r>
              <a:rPr lang="en-US" altLang="zh-CN" dirty="0"/>
              <a:t>《</a:t>
            </a:r>
            <a:r>
              <a:rPr lang="zh-CN" altLang="en-US" dirty="0"/>
              <a:t>语音识别：原理与应用</a:t>
            </a:r>
            <a:r>
              <a:rPr lang="en-US" altLang="zh-CN" dirty="0"/>
              <a:t>》</a:t>
            </a:r>
            <a:r>
              <a:rPr lang="zh-CN" altLang="en-US" dirty="0"/>
              <a:t>（第</a:t>
            </a:r>
            <a:r>
              <a:rPr lang="en-US" altLang="zh-CN" dirty="0"/>
              <a:t>2</a:t>
            </a:r>
            <a:r>
              <a:rPr lang="zh-CN" altLang="en-US" dirty="0"/>
              <a:t>版），电子工业出版社，</a:t>
            </a:r>
            <a:r>
              <a:rPr lang="en-US" altLang="zh-CN" dirty="0"/>
              <a:t>2023</a:t>
            </a:r>
            <a:r>
              <a:rPr lang="zh-CN" altLang="en-US" dirty="0"/>
              <a:t>年</a:t>
            </a:r>
            <a:r>
              <a:rPr lang="en-US" altLang="zh-CN" dirty="0"/>
              <a:t>2</a:t>
            </a:r>
            <a:r>
              <a:rPr lang="zh-CN" altLang="en-US" dirty="0"/>
              <a:t>月。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BD14B7-1084-45CF-A932-F7E44A47E591}"/>
              </a:ext>
            </a:extLst>
          </p:cNvPr>
          <p:cNvSpPr txBox="1"/>
          <p:nvPr/>
        </p:nvSpPr>
        <p:spPr>
          <a:xfrm>
            <a:off x="3208538" y="6311900"/>
            <a:ext cx="4778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购买链接：</a:t>
            </a:r>
            <a:r>
              <a:rPr lang="en-US" altLang="zh-CN" dirty="0">
                <a:hlinkClick r:id="rId2"/>
              </a:rPr>
              <a:t>https://item.jd.com/13785236.html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6F4429C-4217-D580-6AD4-D1DC5DDD2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542" y="2325950"/>
            <a:ext cx="3946864" cy="394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119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623</Words>
  <Application>Microsoft Office PowerPoint</Application>
  <PresentationFormat>宽屏</PresentationFormat>
  <Paragraphs>40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Wingdings</vt:lpstr>
      <vt:lpstr>Office 主题​​</vt:lpstr>
      <vt:lpstr>语音识别原理与应用</vt:lpstr>
      <vt:lpstr>内容简介</vt:lpstr>
      <vt:lpstr>主要章节</vt:lpstr>
      <vt:lpstr>课程目的及要求</vt:lpstr>
      <vt:lpstr>教材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课程介绍</dc:title>
  <dc:creator>HQY</dc:creator>
  <cp:lastModifiedBy>HQY</cp:lastModifiedBy>
  <cp:revision>15</cp:revision>
  <dcterms:created xsi:type="dcterms:W3CDTF">2020-02-11T13:53:50Z</dcterms:created>
  <dcterms:modified xsi:type="dcterms:W3CDTF">2023-02-24T06:59:13Z</dcterms:modified>
</cp:coreProperties>
</file>