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15" r:id="rId3"/>
    <p:sldId id="554" r:id="rId4"/>
    <p:sldId id="558" r:id="rId5"/>
    <p:sldId id="259" r:id="rId6"/>
    <p:sldId id="559" r:id="rId7"/>
    <p:sldId id="533" r:id="rId8"/>
    <p:sldId id="555" r:id="rId9"/>
    <p:sldId id="534" r:id="rId10"/>
    <p:sldId id="535" r:id="rId11"/>
    <p:sldId id="532" r:id="rId12"/>
    <p:sldId id="536" r:id="rId13"/>
    <p:sldId id="537" r:id="rId14"/>
    <p:sldId id="538" r:id="rId15"/>
    <p:sldId id="539" r:id="rId16"/>
    <p:sldId id="540" r:id="rId17"/>
    <p:sldId id="531" r:id="rId18"/>
    <p:sldId id="548" r:id="rId19"/>
    <p:sldId id="550" r:id="rId20"/>
    <p:sldId id="551" r:id="rId21"/>
    <p:sldId id="542" r:id="rId22"/>
    <p:sldId id="543" r:id="rId23"/>
    <p:sldId id="552" r:id="rId24"/>
    <p:sldId id="544" r:id="rId25"/>
    <p:sldId id="545" r:id="rId26"/>
    <p:sldId id="560" r:id="rId27"/>
    <p:sldId id="553" r:id="rId28"/>
    <p:sldId id="258" r:id="rId29"/>
    <p:sldId id="556" r:id="rId30"/>
    <p:sldId id="285" r:id="rId31"/>
    <p:sldId id="54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1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4DBC-ED56-4411-B8B3-8C1A721E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C1C4B-7CB6-4284-88FE-4BECB2EC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519F4-07FF-49FE-AAF1-6BBD6FDC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0001-B232-4CE9-A267-35AD9F03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F56EE-0692-4C56-BBBC-6483074A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0977E-98A3-4B9A-8408-D991818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D4B15-4D5F-455E-858B-F64C4FD1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7C18-FAB1-4979-B1C0-06A8A60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168E-FFC1-4A98-BC72-AC748E9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C141-0CD3-4BFF-A377-588484D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6E539-3BC8-4A27-9929-50D3DB0E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C8292-3065-4123-A920-E431642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44622-0433-4973-ABEA-653EC735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12834-EC97-4FBF-BDC2-CF438092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AF5F8-5855-4626-A18D-D005546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4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AED-1AD8-4181-91A3-0B876D5B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321E-6455-451B-BB2D-3FD01AD8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F17D4-7B51-434B-8D4D-8A242D41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F44B-2D52-4418-9645-61A04FBF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0E7B1-80B9-4BB2-92AF-35E9BC3F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3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19E1-3B33-4B7D-A88D-97E43A3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0E85E-6ABF-4C22-951F-8EBF3DF7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6C6D9-B764-4A5D-8BD8-E7540B26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82AD-E252-452C-BE34-E670B3C4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B4F5B-E433-4B14-B7A7-312A04C5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6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2527-E912-4E20-AC8E-19F53489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03B07-6C57-4196-995B-BEF88E61F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D5187-21CC-4AEE-B462-0EAABD2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006D-34CC-4135-ABBA-842B1E4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BFF0D-121B-4A94-91E3-6A526BD2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626C-F526-4B73-A9D0-A6067116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25FA-8A3B-4C53-8A25-43EDC028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769AB-7CB5-440B-8BD1-7D464178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C845B-7017-4E93-99FC-345A419F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4C1C0-3BD8-4DA6-8DB6-01494283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7A12B3-7D2F-408B-84D9-7A5D4FE1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DC44D-FE85-4FEF-B37E-FA486C2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24025E-18C9-4530-947A-C2CCFA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E81703-20A8-4367-85C4-F8EB4142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2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0ADB-E73E-48CA-B894-0389730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A04E0-FB8D-42F8-B60B-4740AE9F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F55BB3-6FAD-417D-A7C5-C8C02C1B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84C40-DD03-4EC1-86F8-324EE9C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6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21050-23A3-4228-93C9-12BCBCE5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770A-1844-48FD-B908-5F3E6C52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E2424-23F3-487F-B52E-53502F7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455C4-F785-4D5D-AA17-A0F073F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720AD-7D09-437B-B3E9-58E64A0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5419-BDFE-4488-AC5C-A3F57684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54BC9-257E-4CCB-82D5-4E75300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CCFC-7B4E-4296-8C92-F4217E5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FEE5C-A7D9-4E59-991D-0633307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7928-5FD0-483C-9309-1C4F2849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37BBD-8888-420D-89F3-3441700A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D9C5-99A4-4EBB-9B64-2DD01E12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00D02-3E9A-41DC-B92E-67CA2B4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AFF7-78F9-4E33-8F9B-779000B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34DD7-E867-4019-B0E6-2F847D7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0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1B141-6185-4DBF-8DA4-853C60F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A3BB7-BAF2-4D33-8772-0883355D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3A5B-5A43-465E-AA01-CE50F629B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E4A6F-415D-43AC-B2A6-931A15FB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A424-1230-4ACE-9225-5EC7798C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CE108B-FB02-4119-A389-082CB88382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A414AF-B7D7-4D4A-AA52-213F0F56EFC6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4BDEBB6-D616-4A5F-990D-32D6635F8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B49EA26-8E0F-4FE1-A7BB-AC7AA15E0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2D95D8F-8560-4F10-99EF-18A899BC3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10BAF8-9A2F-41CA-BEAB-323E8A8B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D4AB73E9-4319-4CFA-8D30-DEE87EEA9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60B2148C-1895-4A6B-8BD9-4E031B7F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F75EB945-3517-4BE0-982F-FA06624D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A0AC47D0-FE8C-4C4D-A16E-2227827A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46ABDEFD-CC08-4A19-A4DA-99ACEC54A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EE3B9012-390B-46DA-8B53-E35736453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87E554-EBB9-4F94-83F2-176499735A47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7DC60FC0-B380-41A1-9726-461C3500B4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CC59790F-718D-4F4C-829A-F73D0695E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6F9C92E0-90C4-4A02-B796-698C1E5F8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BA95B0A-0A2E-4432-80FD-6B835F7EA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EF3162EC-4400-48E6-BDA4-EF176E0E5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C3A1E7F8-837B-4B40-9EA1-DB402D87EA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1BE02E8A-AA1C-4C39-A09D-43A8F87224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196210A3-5CBC-45FA-AC77-F3F461315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9E6B466E-7D79-4546-A0A2-33F5F92FC8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F75484A9-20C2-4B39-898A-2E2B1EE84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7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2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16F30-DE22-45EE-B72C-EB00A98EA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序列区分性训练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FF76DD4-B7A5-4106-9E4A-CB88001E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洪青阳</a:t>
            </a:r>
          </a:p>
        </p:txBody>
      </p:sp>
    </p:spTree>
    <p:extLst>
      <p:ext uri="{BB962C8B-B14F-4D97-AF65-F5344CB8AC3E}">
        <p14:creationId xmlns:p14="http://schemas.microsoft.com/office/powerpoint/2010/main" val="37741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8FA4E-44B5-4004-B227-165FDE0C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10.1.3 MPE/</a:t>
            </a:r>
            <a:r>
              <a:rPr lang="en-US" altLang="zh-CN" dirty="0" err="1"/>
              <a:t>sMBR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F4F252-9BF2-48BB-813A-DBE37B9D4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MMI</a:t>
                </a:r>
                <a:r>
                  <a:rPr lang="zh-CN" altLang="zh-CN" sz="2400" dirty="0"/>
                  <a:t>的目标函数可进一步修改，使其跟音素或状态的错误率直接关联，跟音素错误关联的是</a:t>
                </a:r>
                <a:r>
                  <a:rPr lang="en-US" altLang="zh-CN" sz="2400" dirty="0"/>
                  <a:t>MPE</a:t>
                </a:r>
                <a:r>
                  <a:rPr lang="zh-CN" altLang="zh-CN" sz="2400" dirty="0"/>
                  <a:t>准则，跟状态级别最小贝叶斯风险对应的是</a:t>
                </a:r>
                <a:r>
                  <a:rPr lang="en-US" altLang="zh-CN" sz="2400" dirty="0" err="1"/>
                  <a:t>sMBR</a:t>
                </a:r>
                <a:r>
                  <a:rPr lang="zh-CN" altLang="zh-CN" sz="2400" dirty="0"/>
                  <a:t>准则，表示如下：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𝑀𝑃𝐸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𝑠𝑀𝐵𝑅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altLang="zh-CN" sz="2400" dirty="0"/>
                  <a:t>            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solidFill>
                      <a:srgbClr val="C00000"/>
                    </a:solidFill>
                  </a:rPr>
                  <a:t>是两个序列之间的差异</a:t>
                </a:r>
                <a:r>
                  <a:rPr lang="zh-CN" altLang="zh-CN" sz="2400" dirty="0"/>
                  <a:t>，可以采用</a:t>
                </a:r>
                <a:r>
                  <a:rPr lang="en-US" altLang="zh-CN" sz="2400" dirty="0" err="1"/>
                  <a:t>Levenshtein</a:t>
                </a:r>
                <a:r>
                  <a:rPr lang="en-US" altLang="zh-CN" sz="2400" dirty="0"/>
                  <a:t> </a:t>
                </a:r>
                <a:r>
                  <a:rPr lang="zh-CN" altLang="zh-CN" sz="2400" dirty="0"/>
                  <a:t>编辑距离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MPE</a:t>
                </a:r>
                <a:r>
                  <a:rPr lang="zh-CN" altLang="zh-CN" sz="2400" dirty="0"/>
                  <a:t>对应音素序列的差异，而</a:t>
                </a:r>
                <a:r>
                  <a:rPr lang="en-US" altLang="zh-CN" sz="2400" dirty="0" err="1"/>
                  <a:t>sMBR</a:t>
                </a:r>
                <a:r>
                  <a:rPr lang="zh-CN" altLang="zh-CN" sz="2400" dirty="0"/>
                  <a:t>对应状态序列的差异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F4F252-9BF2-48BB-813A-DBE37B9D4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18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4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8FCE-0443-47A6-99C4-82E2DA27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MMI</a:t>
            </a:r>
            <a:r>
              <a:rPr lang="zh-CN" altLang="zh-CN" dirty="0"/>
              <a:t>求导过程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8ED07-3486-4725-9B96-47B010AF0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令第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sz="2400" dirty="0"/>
                  <a:t>条句子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sz="2400" dirty="0"/>
                  <a:t>时刻的观察值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zh-CN" altLang="zh-CN" sz="2400" dirty="0"/>
                  <a:t>的在</a:t>
                </a:r>
                <a:r>
                  <a:rPr lang="en-US" altLang="zh-CN" sz="2400" dirty="0"/>
                  <a:t>DNN</a:t>
                </a:r>
                <a:r>
                  <a:rPr lang="zh-CN" altLang="zh-CN" sz="2400" dirty="0"/>
                  <a:t>输出节点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的激活输出为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，在</a:t>
                </a:r>
                <a:r>
                  <a:rPr lang="en-US" altLang="zh-CN" sz="2400" dirty="0"/>
                  <a:t>DNN</a:t>
                </a:r>
                <a:r>
                  <a:rPr lang="zh-CN" altLang="zh-CN" sz="2400" dirty="0"/>
                  <a:t>输出节点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400" dirty="0"/>
                  <a:t>的激活输出为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，则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𝑀𝑀𝐼</m:t>
                        </m:r>
                      </m:sub>
                    </m:sSub>
                  </m:oMath>
                </a14:m>
                <a:r>
                  <a:rPr lang="zh-CN" altLang="zh-CN" sz="2400" dirty="0"/>
                  <a:t>对节点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400" dirty="0"/>
                  <a:t>的激活输出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求导，进一步表示为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𝑀𝑀𝐼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𝑀𝑀𝐼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𝑙𝑜𝑔𝑃</m:t>
                                </m:r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zh-CN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𝑙𝑜𝑔𝑃</m:t>
                                </m:r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400" dirty="0"/>
                  <a:t>         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以上公式右边两部分我们分别求解。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8ED07-3486-4725-9B96-47B010AF0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椭圆 137">
            <a:extLst>
              <a:ext uri="{FF2B5EF4-FFF2-40B4-BE49-F238E27FC236}">
                <a16:creationId xmlns:a16="http://schemas.microsoft.com/office/drawing/2014/main" id="{DF2D1D31-3577-4DBC-8804-4B8B41E09B77}"/>
              </a:ext>
            </a:extLst>
          </p:cNvPr>
          <p:cNvSpPr>
            <a:spLocks noChangeAspect="1"/>
          </p:cNvSpPr>
          <p:nvPr/>
        </p:nvSpPr>
        <p:spPr>
          <a:xfrm rot="16200000">
            <a:off x="9459515" y="5413742"/>
            <a:ext cx="334880" cy="331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88B6896-9D88-40C8-AD2A-B9F9D38EB9C2}"/>
              </a:ext>
            </a:extLst>
          </p:cNvPr>
          <p:cNvSpPr>
            <a:spLocks noChangeAspect="1"/>
          </p:cNvSpPr>
          <p:nvPr/>
        </p:nvSpPr>
        <p:spPr>
          <a:xfrm rot="16200000">
            <a:off x="9901007" y="5413742"/>
            <a:ext cx="334880" cy="331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F25C2F92-5F94-4A74-8327-AC6E6A5D971D}"/>
              </a:ext>
            </a:extLst>
          </p:cNvPr>
          <p:cNvSpPr>
            <a:spLocks noChangeAspect="1"/>
          </p:cNvSpPr>
          <p:nvPr/>
        </p:nvSpPr>
        <p:spPr>
          <a:xfrm rot="16200000">
            <a:off x="10339639" y="5413742"/>
            <a:ext cx="334880" cy="331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01493688-192F-42B2-853D-FC4040FD4212}"/>
              </a:ext>
            </a:extLst>
          </p:cNvPr>
          <p:cNvSpPr>
            <a:spLocks noChangeAspect="1"/>
          </p:cNvSpPr>
          <p:nvPr/>
        </p:nvSpPr>
        <p:spPr>
          <a:xfrm rot="16200000">
            <a:off x="10778271" y="5414352"/>
            <a:ext cx="334880" cy="331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8D560B63-5141-476F-A243-1FE20E766B34}"/>
              </a:ext>
            </a:extLst>
          </p:cNvPr>
          <p:cNvSpPr>
            <a:spLocks noChangeAspect="1"/>
          </p:cNvSpPr>
          <p:nvPr/>
        </p:nvSpPr>
        <p:spPr>
          <a:xfrm rot="16200000">
            <a:off x="9192093" y="4590412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5402AC44-CC2A-4707-BAFA-B4987132F111}"/>
              </a:ext>
            </a:extLst>
          </p:cNvPr>
          <p:cNvSpPr>
            <a:spLocks noChangeAspect="1"/>
          </p:cNvSpPr>
          <p:nvPr/>
        </p:nvSpPr>
        <p:spPr>
          <a:xfrm rot="16200000">
            <a:off x="9633585" y="4590412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B637368E-C5AF-4529-BEF9-B65066C93207}"/>
              </a:ext>
            </a:extLst>
          </p:cNvPr>
          <p:cNvSpPr>
            <a:spLocks noChangeAspect="1"/>
          </p:cNvSpPr>
          <p:nvPr/>
        </p:nvSpPr>
        <p:spPr>
          <a:xfrm rot="16200000">
            <a:off x="10072217" y="4590412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E3EFC14A-9D70-4603-BF46-AB5506AE8A02}"/>
              </a:ext>
            </a:extLst>
          </p:cNvPr>
          <p:cNvSpPr>
            <a:spLocks noChangeAspect="1"/>
          </p:cNvSpPr>
          <p:nvPr/>
        </p:nvSpPr>
        <p:spPr>
          <a:xfrm rot="16200000">
            <a:off x="10510849" y="4591021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462F28D5-1C34-48A7-AE46-DBEDBD24616D}"/>
              </a:ext>
            </a:extLst>
          </p:cNvPr>
          <p:cNvSpPr>
            <a:spLocks noChangeAspect="1"/>
          </p:cNvSpPr>
          <p:nvPr/>
        </p:nvSpPr>
        <p:spPr>
          <a:xfrm rot="16200000">
            <a:off x="10949480" y="4591021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28BF4FD-3747-4307-B62D-13FD10E67E5B}"/>
              </a:ext>
            </a:extLst>
          </p:cNvPr>
          <p:cNvSpPr>
            <a:spLocks noChangeAspect="1"/>
          </p:cNvSpPr>
          <p:nvPr/>
        </p:nvSpPr>
        <p:spPr>
          <a:xfrm rot="16200000">
            <a:off x="9202176" y="3765298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DD063D45-D9ED-4A46-A516-0697035E83F6}"/>
              </a:ext>
            </a:extLst>
          </p:cNvPr>
          <p:cNvSpPr>
            <a:spLocks noChangeAspect="1"/>
          </p:cNvSpPr>
          <p:nvPr/>
        </p:nvSpPr>
        <p:spPr>
          <a:xfrm rot="16200000">
            <a:off x="9643668" y="3765298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23DE59EB-AE8A-4E7B-A220-9728E71BAD8D}"/>
              </a:ext>
            </a:extLst>
          </p:cNvPr>
          <p:cNvSpPr>
            <a:spLocks noChangeAspect="1"/>
          </p:cNvSpPr>
          <p:nvPr/>
        </p:nvSpPr>
        <p:spPr>
          <a:xfrm rot="16200000">
            <a:off x="10082300" y="3765298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9C27338B-1B7F-41A2-9EF9-F7E46A9CC09D}"/>
              </a:ext>
            </a:extLst>
          </p:cNvPr>
          <p:cNvSpPr>
            <a:spLocks noChangeAspect="1"/>
          </p:cNvSpPr>
          <p:nvPr/>
        </p:nvSpPr>
        <p:spPr>
          <a:xfrm rot="16200000">
            <a:off x="10520931" y="3765908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294C7104-709A-417E-9812-AE068E7275D5}"/>
              </a:ext>
            </a:extLst>
          </p:cNvPr>
          <p:cNvSpPr>
            <a:spLocks noChangeAspect="1"/>
          </p:cNvSpPr>
          <p:nvPr/>
        </p:nvSpPr>
        <p:spPr>
          <a:xfrm rot="16200000">
            <a:off x="10959563" y="3765908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8737F535-4EA2-4614-AC67-E2341F9CF78F}"/>
              </a:ext>
            </a:extLst>
          </p:cNvPr>
          <p:cNvSpPr>
            <a:spLocks noChangeAspect="1"/>
          </p:cNvSpPr>
          <p:nvPr/>
        </p:nvSpPr>
        <p:spPr>
          <a:xfrm rot="16200000">
            <a:off x="9449501" y="2940183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9859E98D-E7E2-4FC9-B884-1B96559B7805}"/>
              </a:ext>
            </a:extLst>
          </p:cNvPr>
          <p:cNvSpPr>
            <a:spLocks noChangeAspect="1"/>
          </p:cNvSpPr>
          <p:nvPr/>
        </p:nvSpPr>
        <p:spPr>
          <a:xfrm rot="16200000">
            <a:off x="9890993" y="2940183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i="1" dirty="0">
                <a:solidFill>
                  <a:srgbClr val="C00000"/>
                </a:solidFill>
              </a:rPr>
              <a:t>j</a:t>
            </a:r>
            <a:endParaRPr lang="zh-CN" altLang="en-US" sz="1400" i="1" dirty="0">
              <a:solidFill>
                <a:srgbClr val="C00000"/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2AAA2D81-0428-490F-813A-E438B5C6C66E}"/>
              </a:ext>
            </a:extLst>
          </p:cNvPr>
          <p:cNvSpPr>
            <a:spLocks noChangeAspect="1"/>
          </p:cNvSpPr>
          <p:nvPr/>
        </p:nvSpPr>
        <p:spPr>
          <a:xfrm rot="16200000">
            <a:off x="10329625" y="2940183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6A5D4242-1262-4991-88A0-9E59CD224FCF}"/>
              </a:ext>
            </a:extLst>
          </p:cNvPr>
          <p:cNvSpPr>
            <a:spLocks noChangeAspect="1"/>
          </p:cNvSpPr>
          <p:nvPr/>
        </p:nvSpPr>
        <p:spPr>
          <a:xfrm rot="16200000">
            <a:off x="10768256" y="2940793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84750E06-374F-4B60-8AC0-8CA09A014186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 flipH="1" flipV="1">
            <a:off x="9359534" y="4923535"/>
            <a:ext cx="267422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EAE927C-9A76-496F-B539-30410BEC3B46}"/>
              </a:ext>
            </a:extLst>
          </p:cNvPr>
          <p:cNvCxnSpPr>
            <a:cxnSpLocks/>
            <a:stCxn id="138" idx="6"/>
            <a:endCxn id="143" idx="2"/>
          </p:cNvCxnSpPr>
          <p:nvPr/>
        </p:nvCxnSpPr>
        <p:spPr>
          <a:xfrm flipV="1">
            <a:off x="9626956" y="4923535"/>
            <a:ext cx="174070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867A54A-1D9E-4678-A0AA-2173DA03F042}"/>
              </a:ext>
            </a:extLst>
          </p:cNvPr>
          <p:cNvCxnSpPr>
            <a:cxnSpLocks/>
            <a:stCxn id="139" idx="6"/>
            <a:endCxn id="143" idx="2"/>
          </p:cNvCxnSpPr>
          <p:nvPr/>
        </p:nvCxnSpPr>
        <p:spPr>
          <a:xfrm flipH="1" flipV="1">
            <a:off x="9801026" y="4923535"/>
            <a:ext cx="267422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D9C528C7-051F-47B8-8515-2BCFE276F9C7}"/>
              </a:ext>
            </a:extLst>
          </p:cNvPr>
          <p:cNvCxnSpPr>
            <a:cxnSpLocks/>
            <a:stCxn id="139" idx="6"/>
            <a:endCxn id="144" idx="2"/>
          </p:cNvCxnSpPr>
          <p:nvPr/>
        </p:nvCxnSpPr>
        <p:spPr>
          <a:xfrm flipV="1">
            <a:off x="10068448" y="4923535"/>
            <a:ext cx="171210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7D056771-D130-459A-8603-1DED4C032183}"/>
              </a:ext>
            </a:extLst>
          </p:cNvPr>
          <p:cNvCxnSpPr>
            <a:cxnSpLocks/>
            <a:stCxn id="139" idx="6"/>
            <a:endCxn id="145" idx="2"/>
          </p:cNvCxnSpPr>
          <p:nvPr/>
        </p:nvCxnSpPr>
        <p:spPr>
          <a:xfrm flipV="1">
            <a:off x="10068448" y="4924144"/>
            <a:ext cx="609842" cy="48784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281F95A-F119-4FF4-9DC0-155B403DE3EC}"/>
              </a:ext>
            </a:extLst>
          </p:cNvPr>
          <p:cNvCxnSpPr>
            <a:cxnSpLocks/>
            <a:stCxn id="139" idx="6"/>
            <a:endCxn id="146" idx="2"/>
          </p:cNvCxnSpPr>
          <p:nvPr/>
        </p:nvCxnSpPr>
        <p:spPr>
          <a:xfrm flipV="1">
            <a:off x="10068448" y="4924144"/>
            <a:ext cx="1048473" cy="48784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EB92E794-E7A5-473E-A9D8-C5C300052DDA}"/>
              </a:ext>
            </a:extLst>
          </p:cNvPr>
          <p:cNvCxnSpPr>
            <a:cxnSpLocks/>
            <a:stCxn id="140" idx="6"/>
            <a:endCxn id="144" idx="2"/>
          </p:cNvCxnSpPr>
          <p:nvPr/>
        </p:nvCxnSpPr>
        <p:spPr>
          <a:xfrm flipH="1" flipV="1">
            <a:off x="10239658" y="4923535"/>
            <a:ext cx="267422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C4E2F3C-B059-4622-B017-FF0368915804}"/>
              </a:ext>
            </a:extLst>
          </p:cNvPr>
          <p:cNvCxnSpPr>
            <a:cxnSpLocks/>
            <a:stCxn id="140" idx="6"/>
            <a:endCxn id="145" idx="2"/>
          </p:cNvCxnSpPr>
          <p:nvPr/>
        </p:nvCxnSpPr>
        <p:spPr>
          <a:xfrm flipV="1">
            <a:off x="10507080" y="4924144"/>
            <a:ext cx="171210" cy="48784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827DE37-2D23-47DB-ACEF-38E4D8FC6958}"/>
              </a:ext>
            </a:extLst>
          </p:cNvPr>
          <p:cNvCxnSpPr>
            <a:cxnSpLocks/>
            <a:stCxn id="140" idx="6"/>
            <a:endCxn id="146" idx="2"/>
          </p:cNvCxnSpPr>
          <p:nvPr/>
        </p:nvCxnSpPr>
        <p:spPr>
          <a:xfrm flipV="1">
            <a:off x="10507080" y="4924144"/>
            <a:ext cx="609841" cy="48784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E328DF20-23E4-464C-A3D8-E4D69A2D9CFA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 flipH="1" flipV="1">
            <a:off x="10678290" y="4924144"/>
            <a:ext cx="267422" cy="48845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51993DC-934B-43FC-8AF0-B23CF3AC4F4A}"/>
              </a:ext>
            </a:extLst>
          </p:cNvPr>
          <p:cNvCxnSpPr>
            <a:cxnSpLocks/>
            <a:stCxn id="141" idx="6"/>
            <a:endCxn id="146" idx="2"/>
          </p:cNvCxnSpPr>
          <p:nvPr/>
        </p:nvCxnSpPr>
        <p:spPr>
          <a:xfrm flipV="1">
            <a:off x="10945712" y="4924144"/>
            <a:ext cx="171209" cy="48845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77CA6969-816C-46AA-AA19-E068F98BE1EC}"/>
              </a:ext>
            </a:extLst>
          </p:cNvPr>
          <p:cNvCxnSpPr>
            <a:cxnSpLocks/>
            <a:stCxn id="141" idx="6"/>
            <a:endCxn id="143" idx="2"/>
          </p:cNvCxnSpPr>
          <p:nvPr/>
        </p:nvCxnSpPr>
        <p:spPr>
          <a:xfrm flipH="1" flipV="1">
            <a:off x="9801026" y="4923535"/>
            <a:ext cx="1144686" cy="4890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7D4D0B7-320A-424F-BBD8-909BE4447497}"/>
              </a:ext>
            </a:extLst>
          </p:cNvPr>
          <p:cNvCxnSpPr>
            <a:cxnSpLocks/>
            <a:stCxn id="141" idx="6"/>
            <a:endCxn id="144" idx="2"/>
          </p:cNvCxnSpPr>
          <p:nvPr/>
        </p:nvCxnSpPr>
        <p:spPr>
          <a:xfrm flipH="1" flipV="1">
            <a:off x="10239658" y="4923535"/>
            <a:ext cx="706054" cy="4890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F8415376-88B7-4358-9BBB-7CE79F2E4CDB}"/>
              </a:ext>
            </a:extLst>
          </p:cNvPr>
          <p:cNvCxnSpPr>
            <a:cxnSpLocks/>
            <a:stCxn id="141" idx="6"/>
            <a:endCxn id="142" idx="2"/>
          </p:cNvCxnSpPr>
          <p:nvPr/>
        </p:nvCxnSpPr>
        <p:spPr>
          <a:xfrm flipH="1" flipV="1">
            <a:off x="9359534" y="4923535"/>
            <a:ext cx="1586178" cy="4890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C01AFBC-8717-4D2D-95A6-D2A7139B9AA7}"/>
              </a:ext>
            </a:extLst>
          </p:cNvPr>
          <p:cNvCxnSpPr>
            <a:cxnSpLocks/>
            <a:stCxn id="138" idx="6"/>
            <a:endCxn id="144" idx="2"/>
          </p:cNvCxnSpPr>
          <p:nvPr/>
        </p:nvCxnSpPr>
        <p:spPr>
          <a:xfrm flipV="1">
            <a:off x="9626956" y="4923535"/>
            <a:ext cx="612702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32DF139-28D3-4712-90A2-5F7D9FF596C1}"/>
              </a:ext>
            </a:extLst>
          </p:cNvPr>
          <p:cNvCxnSpPr>
            <a:cxnSpLocks/>
            <a:stCxn id="138" idx="6"/>
            <a:endCxn id="146" idx="2"/>
          </p:cNvCxnSpPr>
          <p:nvPr/>
        </p:nvCxnSpPr>
        <p:spPr>
          <a:xfrm flipV="1">
            <a:off x="9626956" y="4924144"/>
            <a:ext cx="1489965" cy="48784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0005E85-4A4F-4089-95D7-B64864C9C5E1}"/>
              </a:ext>
            </a:extLst>
          </p:cNvPr>
          <p:cNvCxnSpPr>
            <a:cxnSpLocks/>
            <a:stCxn id="140" idx="6"/>
            <a:endCxn id="142" idx="2"/>
          </p:cNvCxnSpPr>
          <p:nvPr/>
        </p:nvCxnSpPr>
        <p:spPr>
          <a:xfrm flipH="1" flipV="1">
            <a:off x="9359534" y="4923535"/>
            <a:ext cx="1147546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C834724-6C7A-47E2-B6F2-409CE87E24F7}"/>
              </a:ext>
            </a:extLst>
          </p:cNvPr>
          <p:cNvCxnSpPr>
            <a:cxnSpLocks/>
            <a:stCxn id="139" idx="6"/>
            <a:endCxn id="142" idx="2"/>
          </p:cNvCxnSpPr>
          <p:nvPr/>
        </p:nvCxnSpPr>
        <p:spPr>
          <a:xfrm flipH="1" flipV="1">
            <a:off x="9359534" y="4923535"/>
            <a:ext cx="708914" cy="488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813B323A-0D5E-4474-8B39-25042E29248A}"/>
              </a:ext>
            </a:extLst>
          </p:cNvPr>
          <p:cNvCxnSpPr>
            <a:cxnSpLocks/>
            <a:stCxn id="142" idx="6"/>
            <a:endCxn id="147" idx="2"/>
          </p:cNvCxnSpPr>
          <p:nvPr/>
        </p:nvCxnSpPr>
        <p:spPr>
          <a:xfrm flipV="1">
            <a:off x="9359534" y="4098421"/>
            <a:ext cx="10083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B90A6D7-BDC7-44A9-8579-A79DB5584F90}"/>
              </a:ext>
            </a:extLst>
          </p:cNvPr>
          <p:cNvCxnSpPr>
            <a:cxnSpLocks/>
            <a:stCxn id="142" idx="6"/>
            <a:endCxn id="148" idx="2"/>
          </p:cNvCxnSpPr>
          <p:nvPr/>
        </p:nvCxnSpPr>
        <p:spPr>
          <a:xfrm flipV="1">
            <a:off x="9359534" y="4098421"/>
            <a:ext cx="451575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CDD1A23-441D-4CFB-B122-19A594624562}"/>
              </a:ext>
            </a:extLst>
          </p:cNvPr>
          <p:cNvCxnSpPr>
            <a:cxnSpLocks/>
            <a:stCxn id="142" idx="6"/>
            <a:endCxn id="149" idx="2"/>
          </p:cNvCxnSpPr>
          <p:nvPr/>
        </p:nvCxnSpPr>
        <p:spPr>
          <a:xfrm flipV="1">
            <a:off x="9359534" y="4098421"/>
            <a:ext cx="890207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CE8ED24-2114-4065-AAC5-48F678E1AA03}"/>
              </a:ext>
            </a:extLst>
          </p:cNvPr>
          <p:cNvCxnSpPr>
            <a:cxnSpLocks/>
            <a:stCxn id="142" idx="6"/>
            <a:endCxn id="150" idx="2"/>
          </p:cNvCxnSpPr>
          <p:nvPr/>
        </p:nvCxnSpPr>
        <p:spPr>
          <a:xfrm flipV="1">
            <a:off x="9359534" y="4099031"/>
            <a:ext cx="1328838" cy="4896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AA40226-472E-495F-86AF-6462B1BE38AD}"/>
              </a:ext>
            </a:extLst>
          </p:cNvPr>
          <p:cNvCxnSpPr>
            <a:cxnSpLocks/>
            <a:stCxn id="142" idx="6"/>
            <a:endCxn id="151" idx="2"/>
          </p:cNvCxnSpPr>
          <p:nvPr/>
        </p:nvCxnSpPr>
        <p:spPr>
          <a:xfrm flipV="1">
            <a:off x="9359534" y="4099031"/>
            <a:ext cx="1767470" cy="4896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C4B94E6-942B-4B18-B64D-4C4761256F75}"/>
              </a:ext>
            </a:extLst>
          </p:cNvPr>
          <p:cNvCxnSpPr>
            <a:cxnSpLocks/>
            <a:stCxn id="143" idx="6"/>
            <a:endCxn id="147" idx="2"/>
          </p:cNvCxnSpPr>
          <p:nvPr/>
        </p:nvCxnSpPr>
        <p:spPr>
          <a:xfrm flipH="1" flipV="1">
            <a:off x="9369617" y="4098421"/>
            <a:ext cx="431409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8E2CC7A-00D2-4E8D-8E1B-07645E9B099A}"/>
              </a:ext>
            </a:extLst>
          </p:cNvPr>
          <p:cNvCxnSpPr>
            <a:cxnSpLocks/>
            <a:stCxn id="143" idx="6"/>
            <a:endCxn id="148" idx="2"/>
          </p:cNvCxnSpPr>
          <p:nvPr/>
        </p:nvCxnSpPr>
        <p:spPr>
          <a:xfrm flipV="1">
            <a:off x="9801026" y="4098421"/>
            <a:ext cx="10083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BBC69673-D885-4B59-870B-A85D9DE16A90}"/>
              </a:ext>
            </a:extLst>
          </p:cNvPr>
          <p:cNvCxnSpPr>
            <a:cxnSpLocks/>
            <a:stCxn id="143" idx="6"/>
            <a:endCxn id="149" idx="2"/>
          </p:cNvCxnSpPr>
          <p:nvPr/>
        </p:nvCxnSpPr>
        <p:spPr>
          <a:xfrm flipV="1">
            <a:off x="9801026" y="4098421"/>
            <a:ext cx="448715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7F77FBD-EADF-4E53-8F5B-07DB90336A77}"/>
              </a:ext>
            </a:extLst>
          </p:cNvPr>
          <p:cNvCxnSpPr>
            <a:cxnSpLocks/>
            <a:stCxn id="143" idx="6"/>
            <a:endCxn id="150" idx="2"/>
          </p:cNvCxnSpPr>
          <p:nvPr/>
        </p:nvCxnSpPr>
        <p:spPr>
          <a:xfrm flipV="1">
            <a:off x="9801026" y="4099031"/>
            <a:ext cx="887346" cy="4896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B17D50A2-F632-4C8C-B953-CF42EB42FE2D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9801026" y="4099031"/>
            <a:ext cx="1325978" cy="4896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5543F8B-6D5E-4C64-BEFD-13FA20CC1B78}"/>
              </a:ext>
            </a:extLst>
          </p:cNvPr>
          <p:cNvCxnSpPr>
            <a:cxnSpLocks/>
            <a:stCxn id="144" idx="6"/>
            <a:endCxn id="147" idx="2"/>
          </p:cNvCxnSpPr>
          <p:nvPr/>
        </p:nvCxnSpPr>
        <p:spPr>
          <a:xfrm flipH="1" flipV="1">
            <a:off x="9369617" y="4098421"/>
            <a:ext cx="870041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883A825-A953-44AD-B8F9-7F7A6AE3AF2D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 flipH="1" flipV="1">
            <a:off x="9811109" y="4098421"/>
            <a:ext cx="428549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B16A31A1-A61A-461E-928E-7CF87AF61192}"/>
              </a:ext>
            </a:extLst>
          </p:cNvPr>
          <p:cNvCxnSpPr>
            <a:cxnSpLocks/>
            <a:stCxn id="144" idx="6"/>
            <a:endCxn id="149" idx="2"/>
          </p:cNvCxnSpPr>
          <p:nvPr/>
        </p:nvCxnSpPr>
        <p:spPr>
          <a:xfrm flipV="1">
            <a:off x="10239658" y="4098421"/>
            <a:ext cx="10083" cy="4902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969CD28B-877F-433B-B571-5AF66E9D5C38}"/>
              </a:ext>
            </a:extLst>
          </p:cNvPr>
          <p:cNvCxnSpPr>
            <a:cxnSpLocks/>
            <a:stCxn id="144" idx="6"/>
            <a:endCxn id="150" idx="2"/>
          </p:cNvCxnSpPr>
          <p:nvPr/>
        </p:nvCxnSpPr>
        <p:spPr>
          <a:xfrm flipV="1">
            <a:off x="10239658" y="4099031"/>
            <a:ext cx="448714" cy="4896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41C7B984-38FF-4993-827E-C666317648B8}"/>
              </a:ext>
            </a:extLst>
          </p:cNvPr>
          <p:cNvCxnSpPr>
            <a:cxnSpLocks/>
            <a:stCxn id="144" idx="6"/>
            <a:endCxn id="151" idx="2"/>
          </p:cNvCxnSpPr>
          <p:nvPr/>
        </p:nvCxnSpPr>
        <p:spPr>
          <a:xfrm flipV="1">
            <a:off x="10239658" y="4099031"/>
            <a:ext cx="887346" cy="4896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853E8AE-A725-420E-9C10-47BFBC4C684A}"/>
              </a:ext>
            </a:extLst>
          </p:cNvPr>
          <p:cNvCxnSpPr>
            <a:cxnSpLocks/>
            <a:stCxn id="145" idx="6"/>
            <a:endCxn id="147" idx="2"/>
          </p:cNvCxnSpPr>
          <p:nvPr/>
        </p:nvCxnSpPr>
        <p:spPr>
          <a:xfrm flipH="1" flipV="1">
            <a:off x="9369617" y="4098421"/>
            <a:ext cx="1308673" cy="49084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EAA0528-5382-4B26-A7EA-D50AED89C19E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 flipH="1" flipV="1">
            <a:off x="9811109" y="4098421"/>
            <a:ext cx="867181" cy="49084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179AAD9A-6503-4E3F-8254-6941E9A7595E}"/>
              </a:ext>
            </a:extLst>
          </p:cNvPr>
          <p:cNvCxnSpPr>
            <a:cxnSpLocks/>
            <a:stCxn id="145" idx="6"/>
            <a:endCxn id="149" idx="2"/>
          </p:cNvCxnSpPr>
          <p:nvPr/>
        </p:nvCxnSpPr>
        <p:spPr>
          <a:xfrm flipH="1" flipV="1">
            <a:off x="10249741" y="4098421"/>
            <a:ext cx="428549" cy="49084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E35C0005-ACEF-4D7E-8B80-307D3B69B95A}"/>
              </a:ext>
            </a:extLst>
          </p:cNvPr>
          <p:cNvCxnSpPr>
            <a:cxnSpLocks/>
            <a:stCxn id="145" idx="6"/>
            <a:endCxn id="150" idx="2"/>
          </p:cNvCxnSpPr>
          <p:nvPr/>
        </p:nvCxnSpPr>
        <p:spPr>
          <a:xfrm flipV="1">
            <a:off x="10678290" y="4099031"/>
            <a:ext cx="10082" cy="49023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360670E3-57FB-4C5E-8A36-1E9CC3735BA4}"/>
              </a:ext>
            </a:extLst>
          </p:cNvPr>
          <p:cNvCxnSpPr>
            <a:cxnSpLocks/>
            <a:stCxn id="145" idx="6"/>
            <a:endCxn id="151" idx="2"/>
          </p:cNvCxnSpPr>
          <p:nvPr/>
        </p:nvCxnSpPr>
        <p:spPr>
          <a:xfrm flipV="1">
            <a:off x="10678290" y="4099031"/>
            <a:ext cx="448714" cy="49023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3BD91ABE-7652-4842-B405-403A863D7B8E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 flipH="1" flipV="1">
            <a:off x="10249741" y="4098421"/>
            <a:ext cx="867180" cy="49084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5878256-F653-44A7-953E-AE1D07B1AD4C}"/>
              </a:ext>
            </a:extLst>
          </p:cNvPr>
          <p:cNvCxnSpPr>
            <a:cxnSpLocks/>
            <a:stCxn id="146" idx="6"/>
            <a:endCxn id="150" idx="2"/>
          </p:cNvCxnSpPr>
          <p:nvPr/>
        </p:nvCxnSpPr>
        <p:spPr>
          <a:xfrm flipH="1" flipV="1">
            <a:off x="10688372" y="4099031"/>
            <a:ext cx="428549" cy="49023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8F15A2C7-FBF9-48AB-939F-A5B4350D8FF3}"/>
              </a:ext>
            </a:extLst>
          </p:cNvPr>
          <p:cNvCxnSpPr>
            <a:cxnSpLocks/>
            <a:stCxn id="146" idx="6"/>
            <a:endCxn id="151" idx="2"/>
          </p:cNvCxnSpPr>
          <p:nvPr/>
        </p:nvCxnSpPr>
        <p:spPr>
          <a:xfrm flipV="1">
            <a:off x="11116921" y="4099031"/>
            <a:ext cx="10083" cy="49023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DA711657-B6BA-4AD8-BD20-3C8A1157B4D5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H="1" flipV="1">
            <a:off x="9369617" y="4098421"/>
            <a:ext cx="1747304" cy="49084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C1ED9C8-AD3A-4F42-8CEA-99124B045CF1}"/>
              </a:ext>
            </a:extLst>
          </p:cNvPr>
          <p:cNvCxnSpPr>
            <a:cxnSpLocks/>
            <a:stCxn id="147" idx="6"/>
            <a:endCxn id="152" idx="2"/>
          </p:cNvCxnSpPr>
          <p:nvPr/>
        </p:nvCxnSpPr>
        <p:spPr>
          <a:xfrm flipV="1">
            <a:off x="9369617" y="3273306"/>
            <a:ext cx="247325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ED8C6130-F00F-461B-B3C3-D436A0F24BAD}"/>
              </a:ext>
            </a:extLst>
          </p:cNvPr>
          <p:cNvCxnSpPr>
            <a:cxnSpLocks/>
            <a:stCxn id="147" idx="6"/>
            <a:endCxn id="153" idx="2"/>
          </p:cNvCxnSpPr>
          <p:nvPr/>
        </p:nvCxnSpPr>
        <p:spPr>
          <a:xfrm flipV="1">
            <a:off x="9369617" y="3273306"/>
            <a:ext cx="688817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4AB9C5C1-CB3E-490A-A07F-F9E7DA8A51CA}"/>
              </a:ext>
            </a:extLst>
          </p:cNvPr>
          <p:cNvCxnSpPr>
            <a:cxnSpLocks/>
            <a:stCxn id="147" idx="6"/>
            <a:endCxn id="154" idx="2"/>
          </p:cNvCxnSpPr>
          <p:nvPr/>
        </p:nvCxnSpPr>
        <p:spPr>
          <a:xfrm flipV="1">
            <a:off x="9369617" y="3273306"/>
            <a:ext cx="1127449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39E209D6-7913-4167-A4B8-27F02A782CA8}"/>
              </a:ext>
            </a:extLst>
          </p:cNvPr>
          <p:cNvCxnSpPr>
            <a:cxnSpLocks/>
            <a:stCxn id="147" idx="6"/>
            <a:endCxn id="155" idx="2"/>
          </p:cNvCxnSpPr>
          <p:nvPr/>
        </p:nvCxnSpPr>
        <p:spPr>
          <a:xfrm flipV="1">
            <a:off x="9369617" y="3273916"/>
            <a:ext cx="1566080" cy="4896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C810B61-FF98-49B5-909E-E2A994D73FA3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 flipH="1" flipV="1">
            <a:off x="9616942" y="3273306"/>
            <a:ext cx="194167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040AE5-3604-4F24-918D-AE154D3FD112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 flipV="1">
            <a:off x="9811109" y="3273306"/>
            <a:ext cx="247325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05100818-5579-41A8-872B-89C2B21AB9B4}"/>
              </a:ext>
            </a:extLst>
          </p:cNvPr>
          <p:cNvCxnSpPr>
            <a:cxnSpLocks/>
            <a:stCxn id="148" idx="6"/>
            <a:endCxn id="154" idx="2"/>
          </p:cNvCxnSpPr>
          <p:nvPr/>
        </p:nvCxnSpPr>
        <p:spPr>
          <a:xfrm flipV="1">
            <a:off x="9811109" y="3273306"/>
            <a:ext cx="685957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790EA73-6645-46EE-B73C-EEAB31E91556}"/>
              </a:ext>
            </a:extLst>
          </p:cNvPr>
          <p:cNvCxnSpPr>
            <a:cxnSpLocks/>
            <a:stCxn id="148" idx="6"/>
            <a:endCxn id="155" idx="2"/>
          </p:cNvCxnSpPr>
          <p:nvPr/>
        </p:nvCxnSpPr>
        <p:spPr>
          <a:xfrm flipV="1">
            <a:off x="9811109" y="3273916"/>
            <a:ext cx="1124588" cy="4896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EA80FB6B-24A4-4BE8-BD2D-901E750BDFF0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 flipH="1" flipV="1">
            <a:off x="9616942" y="3273306"/>
            <a:ext cx="632799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741E9054-6E02-4A9F-B40D-4322109B4FC2}"/>
              </a:ext>
            </a:extLst>
          </p:cNvPr>
          <p:cNvCxnSpPr>
            <a:cxnSpLocks/>
            <a:stCxn id="149" idx="6"/>
            <a:endCxn id="153" idx="2"/>
          </p:cNvCxnSpPr>
          <p:nvPr/>
        </p:nvCxnSpPr>
        <p:spPr>
          <a:xfrm flipH="1" flipV="1">
            <a:off x="10058434" y="3273306"/>
            <a:ext cx="191307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4B0554BE-A8F5-418D-BB2E-75B84A25B674}"/>
              </a:ext>
            </a:extLst>
          </p:cNvPr>
          <p:cNvCxnSpPr>
            <a:cxnSpLocks/>
            <a:stCxn id="149" idx="6"/>
            <a:endCxn id="154" idx="2"/>
          </p:cNvCxnSpPr>
          <p:nvPr/>
        </p:nvCxnSpPr>
        <p:spPr>
          <a:xfrm flipV="1">
            <a:off x="10249741" y="3273306"/>
            <a:ext cx="247325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7CADCB4D-1E7B-4FD3-B479-A869A559C852}"/>
              </a:ext>
            </a:extLst>
          </p:cNvPr>
          <p:cNvCxnSpPr>
            <a:cxnSpLocks/>
            <a:stCxn id="149" idx="6"/>
            <a:endCxn id="155" idx="2"/>
          </p:cNvCxnSpPr>
          <p:nvPr/>
        </p:nvCxnSpPr>
        <p:spPr>
          <a:xfrm flipV="1">
            <a:off x="10249741" y="3273916"/>
            <a:ext cx="685956" cy="4896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3874B69D-E035-4976-B86E-7E9821375960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H="1" flipV="1">
            <a:off x="9616942" y="3273306"/>
            <a:ext cx="1071430" cy="4908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145125D-B27A-4B56-9AC3-488570E9D27C}"/>
              </a:ext>
            </a:extLst>
          </p:cNvPr>
          <p:cNvCxnSpPr>
            <a:cxnSpLocks/>
            <a:stCxn id="150" idx="6"/>
            <a:endCxn id="153" idx="2"/>
          </p:cNvCxnSpPr>
          <p:nvPr/>
        </p:nvCxnSpPr>
        <p:spPr>
          <a:xfrm flipH="1" flipV="1">
            <a:off x="10058434" y="3273306"/>
            <a:ext cx="629938" cy="4908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7DB9D883-A37B-4326-B7EF-4552CD8BEA29}"/>
              </a:ext>
            </a:extLst>
          </p:cNvPr>
          <p:cNvCxnSpPr>
            <a:cxnSpLocks/>
            <a:stCxn id="150" idx="6"/>
            <a:endCxn id="154" idx="2"/>
          </p:cNvCxnSpPr>
          <p:nvPr/>
        </p:nvCxnSpPr>
        <p:spPr>
          <a:xfrm flipH="1" flipV="1">
            <a:off x="10497066" y="3273306"/>
            <a:ext cx="191306" cy="4908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DD3410C-5802-4D11-9697-015896DD22E7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 flipV="1">
            <a:off x="10688372" y="3273916"/>
            <a:ext cx="247325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8943EB0A-9765-46A1-BCA5-1FE86933A5F4}"/>
              </a:ext>
            </a:extLst>
          </p:cNvPr>
          <p:cNvCxnSpPr>
            <a:cxnSpLocks/>
            <a:stCxn id="151" idx="6"/>
          </p:cNvCxnSpPr>
          <p:nvPr/>
        </p:nvCxnSpPr>
        <p:spPr>
          <a:xfrm flipH="1" flipV="1">
            <a:off x="9635349" y="3297364"/>
            <a:ext cx="1491655" cy="46678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5C23F23B-37FE-4F94-8FE0-1CFA1E21FAA9}"/>
              </a:ext>
            </a:extLst>
          </p:cNvPr>
          <p:cNvCxnSpPr>
            <a:cxnSpLocks/>
            <a:stCxn id="151" idx="6"/>
          </p:cNvCxnSpPr>
          <p:nvPr/>
        </p:nvCxnSpPr>
        <p:spPr>
          <a:xfrm flipH="1" flipV="1">
            <a:off x="10073981" y="3297366"/>
            <a:ext cx="1053023" cy="46678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4D2BD90A-11DB-49FA-AEA6-92D360B539AF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H="1" flipV="1">
            <a:off x="10497066" y="3273306"/>
            <a:ext cx="629938" cy="4908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959A586-B39F-4F90-A082-454A551451F6}"/>
              </a:ext>
            </a:extLst>
          </p:cNvPr>
          <p:cNvCxnSpPr>
            <a:cxnSpLocks/>
            <a:stCxn id="151" idx="6"/>
            <a:endCxn id="155" idx="2"/>
          </p:cNvCxnSpPr>
          <p:nvPr/>
        </p:nvCxnSpPr>
        <p:spPr>
          <a:xfrm flipH="1" flipV="1">
            <a:off x="10935697" y="3273916"/>
            <a:ext cx="191307" cy="4902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ECEC46A-E89E-4093-820F-211776695101}"/>
              </a:ext>
            </a:extLst>
          </p:cNvPr>
          <p:cNvCxnSpPr>
            <a:cxnSpLocks/>
            <a:stCxn id="138" idx="6"/>
            <a:endCxn id="145" idx="2"/>
          </p:cNvCxnSpPr>
          <p:nvPr/>
        </p:nvCxnSpPr>
        <p:spPr>
          <a:xfrm flipV="1">
            <a:off x="9626956" y="4924144"/>
            <a:ext cx="1051334" cy="48784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1E46320F-2B87-400E-AD95-2739ED38ABF0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 flipH="1" flipV="1">
            <a:off x="9811109" y="4098421"/>
            <a:ext cx="1305812" cy="49084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5044C17F-47E3-40D5-B10D-0BD49469D01B}"/>
              </a:ext>
            </a:extLst>
          </p:cNvPr>
          <p:cNvSpPr>
            <a:spLocks noChangeAspect="1"/>
          </p:cNvSpPr>
          <p:nvPr/>
        </p:nvSpPr>
        <p:spPr>
          <a:xfrm rot="16200000">
            <a:off x="9018112" y="2943843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0B6A0432-1515-4044-9E22-F225DF7AFD7C}"/>
              </a:ext>
            </a:extLst>
          </p:cNvPr>
          <p:cNvSpPr>
            <a:spLocks noChangeAspect="1"/>
          </p:cNvSpPr>
          <p:nvPr/>
        </p:nvSpPr>
        <p:spPr>
          <a:xfrm rot="16200000">
            <a:off x="11211094" y="2940182"/>
            <a:ext cx="334880" cy="331365"/>
          </a:xfrm>
          <a:prstGeom prst="ellipse">
            <a:avLst/>
          </a:prstGeom>
          <a:ln>
            <a:tailEnd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9238AC2-0820-41CB-9CEA-DB782C88BA4F}"/>
              </a:ext>
            </a:extLst>
          </p:cNvPr>
          <p:cNvCxnSpPr>
            <a:stCxn id="147" idx="6"/>
            <a:endCxn id="220" idx="2"/>
          </p:cNvCxnSpPr>
          <p:nvPr/>
        </p:nvCxnSpPr>
        <p:spPr>
          <a:xfrm flipH="1" flipV="1">
            <a:off x="9185553" y="3276966"/>
            <a:ext cx="184064" cy="48657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07070900-BA0E-4A64-99CF-8F7F9DF73B30}"/>
              </a:ext>
            </a:extLst>
          </p:cNvPr>
          <p:cNvCxnSpPr>
            <a:stCxn id="151" idx="6"/>
            <a:endCxn id="221" idx="2"/>
          </p:cNvCxnSpPr>
          <p:nvPr/>
        </p:nvCxnSpPr>
        <p:spPr>
          <a:xfrm flipV="1">
            <a:off x="11127004" y="3273305"/>
            <a:ext cx="251531" cy="49084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BC2CFE8F-D8FE-47C1-942A-34F3B58F78FE}"/>
              </a:ext>
            </a:extLst>
          </p:cNvPr>
          <p:cNvCxnSpPr>
            <a:cxnSpLocks/>
            <a:stCxn id="147" idx="6"/>
            <a:endCxn id="221" idx="2"/>
          </p:cNvCxnSpPr>
          <p:nvPr/>
        </p:nvCxnSpPr>
        <p:spPr>
          <a:xfrm flipV="1">
            <a:off x="9369617" y="3273305"/>
            <a:ext cx="2008918" cy="49023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EC70F6A-EA8B-4F0B-9DCB-64465E4878C9}"/>
              </a:ext>
            </a:extLst>
          </p:cNvPr>
          <p:cNvCxnSpPr>
            <a:stCxn id="150" idx="6"/>
            <a:endCxn id="220" idx="2"/>
          </p:cNvCxnSpPr>
          <p:nvPr/>
        </p:nvCxnSpPr>
        <p:spPr>
          <a:xfrm flipH="1" flipV="1">
            <a:off x="9185553" y="3276966"/>
            <a:ext cx="1502819" cy="48718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920D7D0E-D14B-47E0-B7FE-F032CE3BF18D}"/>
              </a:ext>
            </a:extLst>
          </p:cNvPr>
          <p:cNvCxnSpPr>
            <a:stCxn id="150" idx="6"/>
            <a:endCxn id="221" idx="2"/>
          </p:cNvCxnSpPr>
          <p:nvPr/>
        </p:nvCxnSpPr>
        <p:spPr>
          <a:xfrm flipV="1">
            <a:off x="10688372" y="3273305"/>
            <a:ext cx="690163" cy="49084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C6DB4868-1451-4DF7-8F6B-E31E80ABDD9B}"/>
              </a:ext>
            </a:extLst>
          </p:cNvPr>
          <p:cNvCxnSpPr>
            <a:stCxn id="148" idx="6"/>
            <a:endCxn id="220" idx="2"/>
          </p:cNvCxnSpPr>
          <p:nvPr/>
        </p:nvCxnSpPr>
        <p:spPr>
          <a:xfrm flipH="1" flipV="1">
            <a:off x="9185553" y="3276966"/>
            <a:ext cx="625556" cy="48657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>
            <a:extLst>
              <a:ext uri="{FF2B5EF4-FFF2-40B4-BE49-F238E27FC236}">
                <a16:creationId xmlns:a16="http://schemas.microsoft.com/office/drawing/2014/main" id="{64FB542D-A735-4B8D-A07A-52397D0853BD}"/>
              </a:ext>
            </a:extLst>
          </p:cNvPr>
          <p:cNvSpPr/>
          <p:nvPr/>
        </p:nvSpPr>
        <p:spPr>
          <a:xfrm>
            <a:off x="9326819" y="6175455"/>
            <a:ext cx="164717" cy="38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4A7A44B2-9818-43C2-9D07-7BA1673E1E5E}"/>
              </a:ext>
            </a:extLst>
          </p:cNvPr>
          <p:cNvSpPr/>
          <p:nvPr/>
        </p:nvSpPr>
        <p:spPr>
          <a:xfrm>
            <a:off x="9511100" y="6175455"/>
            <a:ext cx="164717" cy="38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20831E85-22B5-4628-99D9-AA675639CBA3}"/>
              </a:ext>
            </a:extLst>
          </p:cNvPr>
          <p:cNvSpPr/>
          <p:nvPr/>
        </p:nvSpPr>
        <p:spPr>
          <a:xfrm>
            <a:off x="9688288" y="6175455"/>
            <a:ext cx="164717" cy="38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31D67CAE-6FE7-452B-BB84-06E8D6FA741B}"/>
              </a:ext>
            </a:extLst>
          </p:cNvPr>
          <p:cNvCxnSpPr>
            <a:cxnSpLocks/>
          </p:cNvCxnSpPr>
          <p:nvPr/>
        </p:nvCxnSpPr>
        <p:spPr>
          <a:xfrm flipV="1">
            <a:off x="9902445" y="6356495"/>
            <a:ext cx="997058" cy="1390"/>
          </a:xfrm>
          <a:prstGeom prst="straightConnector1">
            <a:avLst/>
          </a:prstGeom>
          <a:ln w="158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7B276DEA-4D60-4B54-B56C-1AF37954E163}"/>
              </a:ext>
            </a:extLst>
          </p:cNvPr>
          <p:cNvSpPr txBox="1"/>
          <p:nvPr/>
        </p:nvSpPr>
        <p:spPr>
          <a:xfrm>
            <a:off x="9262572" y="6259445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9">
            <a:extLst>
              <a:ext uri="{FF2B5EF4-FFF2-40B4-BE49-F238E27FC236}">
                <a16:creationId xmlns:a16="http://schemas.microsoft.com/office/drawing/2014/main" id="{106350C1-AD2B-4840-9069-C948482BC841}"/>
              </a:ext>
            </a:extLst>
          </p:cNvPr>
          <p:cNvSpPr txBox="1"/>
          <p:nvPr/>
        </p:nvSpPr>
        <p:spPr>
          <a:xfrm>
            <a:off x="9448636" y="6259445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30">
            <a:extLst>
              <a:ext uri="{FF2B5EF4-FFF2-40B4-BE49-F238E27FC236}">
                <a16:creationId xmlns:a16="http://schemas.microsoft.com/office/drawing/2014/main" id="{560394E5-B520-443F-8CE6-3B53125ED2CB}"/>
              </a:ext>
            </a:extLst>
          </p:cNvPr>
          <p:cNvSpPr txBox="1"/>
          <p:nvPr/>
        </p:nvSpPr>
        <p:spPr>
          <a:xfrm>
            <a:off x="9626602" y="6259445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BE52EC8-E00B-4FF8-AD28-444733DEB7F0}"/>
              </a:ext>
            </a:extLst>
          </p:cNvPr>
          <p:cNvSpPr/>
          <p:nvPr/>
        </p:nvSpPr>
        <p:spPr>
          <a:xfrm>
            <a:off x="10908360" y="6175455"/>
            <a:ext cx="164717" cy="38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D8867B07-109D-4B66-874D-C1F737C119AF}"/>
              </a:ext>
            </a:extLst>
          </p:cNvPr>
          <p:cNvSpPr/>
          <p:nvPr/>
        </p:nvSpPr>
        <p:spPr>
          <a:xfrm>
            <a:off x="11085548" y="6175455"/>
            <a:ext cx="164717" cy="38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43">
            <a:extLst>
              <a:ext uri="{FF2B5EF4-FFF2-40B4-BE49-F238E27FC236}">
                <a16:creationId xmlns:a16="http://schemas.microsoft.com/office/drawing/2014/main" id="{9E813AEF-0827-4737-A79C-C772713838EC}"/>
              </a:ext>
            </a:extLst>
          </p:cNvPr>
          <p:cNvSpPr txBox="1"/>
          <p:nvPr/>
        </p:nvSpPr>
        <p:spPr>
          <a:xfrm>
            <a:off x="11023861" y="6259445"/>
            <a:ext cx="344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74A2E6F8-C55C-4615-ADA3-3E53A97FDFB1}"/>
              </a:ext>
            </a:extLst>
          </p:cNvPr>
          <p:cNvCxnSpPr>
            <a:cxnSpLocks/>
            <a:stCxn id="228" idx="0"/>
          </p:cNvCxnSpPr>
          <p:nvPr/>
        </p:nvCxnSpPr>
        <p:spPr>
          <a:xfrm flipV="1">
            <a:off x="9409178" y="5746861"/>
            <a:ext cx="244104" cy="4285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27FF7FA7-07E1-44F5-8E2F-E65813EDD697}"/>
              </a:ext>
            </a:extLst>
          </p:cNvPr>
          <p:cNvCxnSpPr>
            <a:cxnSpLocks/>
            <a:stCxn id="228" idx="0"/>
          </p:cNvCxnSpPr>
          <p:nvPr/>
        </p:nvCxnSpPr>
        <p:spPr>
          <a:xfrm flipV="1">
            <a:off x="9409178" y="5746861"/>
            <a:ext cx="685596" cy="4285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5F76AE38-A4F5-4868-987D-D03173A44F82}"/>
              </a:ext>
            </a:extLst>
          </p:cNvPr>
          <p:cNvCxnSpPr>
            <a:cxnSpLocks/>
            <a:stCxn id="228" idx="0"/>
          </p:cNvCxnSpPr>
          <p:nvPr/>
        </p:nvCxnSpPr>
        <p:spPr>
          <a:xfrm flipV="1">
            <a:off x="9409178" y="5746861"/>
            <a:ext cx="1124228" cy="4285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EC459945-E589-4200-A60E-3164819522C7}"/>
              </a:ext>
            </a:extLst>
          </p:cNvPr>
          <p:cNvCxnSpPr>
            <a:cxnSpLocks/>
            <a:stCxn id="228" idx="0"/>
          </p:cNvCxnSpPr>
          <p:nvPr/>
        </p:nvCxnSpPr>
        <p:spPr>
          <a:xfrm flipV="1">
            <a:off x="9409178" y="5747471"/>
            <a:ext cx="1562860" cy="4279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85991978-3EFC-4E27-9273-81CF59A6A5EE}"/>
              </a:ext>
            </a:extLst>
          </p:cNvPr>
          <p:cNvCxnSpPr>
            <a:cxnSpLocks/>
            <a:stCxn id="236" idx="0"/>
          </p:cNvCxnSpPr>
          <p:nvPr/>
        </p:nvCxnSpPr>
        <p:spPr>
          <a:xfrm flipH="1" flipV="1">
            <a:off x="10972038" y="5747471"/>
            <a:ext cx="195869" cy="4279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7CE93EC1-4782-4102-8753-F936303A6C12}"/>
              </a:ext>
            </a:extLst>
          </p:cNvPr>
          <p:cNvCxnSpPr>
            <a:cxnSpLocks/>
            <a:stCxn id="236" idx="0"/>
          </p:cNvCxnSpPr>
          <p:nvPr/>
        </p:nvCxnSpPr>
        <p:spPr>
          <a:xfrm flipH="1" flipV="1">
            <a:off x="10094774" y="5746861"/>
            <a:ext cx="1073133" cy="4285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2798C5B3-C371-42D9-86A7-F8ADEFE7C95D}"/>
              </a:ext>
            </a:extLst>
          </p:cNvPr>
          <p:cNvCxnSpPr>
            <a:cxnSpLocks/>
            <a:stCxn id="236" idx="0"/>
          </p:cNvCxnSpPr>
          <p:nvPr/>
        </p:nvCxnSpPr>
        <p:spPr>
          <a:xfrm flipH="1" flipV="1">
            <a:off x="9653282" y="5746861"/>
            <a:ext cx="1514625" cy="4285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1B68C2E7-EB89-4389-9470-52E0D886CDFD}"/>
              </a:ext>
            </a:extLst>
          </p:cNvPr>
          <p:cNvCxnSpPr>
            <a:cxnSpLocks/>
            <a:stCxn id="236" idx="0"/>
          </p:cNvCxnSpPr>
          <p:nvPr/>
        </p:nvCxnSpPr>
        <p:spPr>
          <a:xfrm flipH="1" flipV="1">
            <a:off x="10533406" y="5746861"/>
            <a:ext cx="634501" cy="4285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D4D96DF0-BC8C-488B-9F76-E0A1DBA94AFC}"/>
                  </a:ext>
                </a:extLst>
              </p:cNvPr>
              <p:cNvSpPr txBox="1"/>
              <p:nvPr/>
            </p:nvSpPr>
            <p:spPr>
              <a:xfrm>
                <a:off x="9653282" y="2572617"/>
                <a:ext cx="782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D4D96DF0-BC8C-488B-9F76-E0A1DBA9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282" y="2572617"/>
                <a:ext cx="78220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61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220" grpId="0" animBg="1"/>
      <p:bldP spid="221" grpId="0" animBg="1"/>
      <p:bldP spid="228" grpId="0" animBg="1"/>
      <p:bldP spid="229" grpId="0" animBg="1"/>
      <p:bldP spid="230" grpId="0" animBg="1"/>
      <p:bldP spid="232" grpId="0"/>
      <p:bldP spid="233" grpId="0"/>
      <p:bldP spid="234" grpId="0"/>
      <p:bldP spid="235" grpId="0" animBg="1"/>
      <p:bldP spid="236" grpId="0" animBg="1"/>
      <p:bldP spid="237" grpId="0"/>
      <p:bldP spid="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5F6B-9740-46FE-B752-974711E1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MMI</a:t>
            </a:r>
            <a:r>
              <a:rPr lang="zh-CN" altLang="zh-CN" dirty="0"/>
              <a:t>求导过程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B1EE46-37BF-4DDE-94AA-D40F3360B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4"/>
                <a:ext cx="10515600" cy="490522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第一部分是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𝑀𝑀𝐼</m:t>
                        </m:r>
                      </m:sub>
                    </m:sSub>
                  </m:oMath>
                </a14:m>
                <a:r>
                  <a:rPr lang="zh-CN" altLang="zh-CN" dirty="0"/>
                  <a:t>针对</a:t>
                </a: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dirty="0"/>
                  <a:t>的观察值似然概率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求导，我们有：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𝑀𝑀𝐼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p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den>
                                    </m:f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𝑙𝑜𝑔𝑃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𝑙𝑜𝑔𝑃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𝑙𝑜𝑔𝑃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         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，因此有：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                 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zh-CN" dirty="0"/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zh-CN" altLang="zh-CN" dirty="0"/>
                  <a:t>等于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dirty="0"/>
                  <a:t>时的值为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，即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B1EE46-37BF-4DDE-94AA-D40F3360B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4"/>
                <a:ext cx="10515600" cy="4905220"/>
              </a:xfrm>
              <a:blipFill>
                <a:blip r:embed="rId2"/>
                <a:stretch>
                  <a:fillRect l="-928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01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731EA-212A-4D50-ABBF-1A00526A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MMI</a:t>
            </a:r>
            <a:r>
              <a:rPr lang="zh-CN" altLang="zh-CN" dirty="0"/>
              <a:t>求导过程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4B3F9-A3D2-460E-9DD2-440E49336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11149068" cy="53124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另一项进一步求导得到：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endParaRPr lang="zh-CN" altLang="zh-CN" sz="2400" dirty="0"/>
              </a:p>
              <a:p>
                <a:pPr marL="3657600" lvl="8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e>
                        </m:nary>
                      </m:den>
                    </m:f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endParaRPr lang="zh-CN" altLang="zh-CN" sz="2400" dirty="0"/>
              </a:p>
              <a:p>
                <a:pPr marL="3657600" lvl="8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sup>
                        </m:sSup>
                      </m:e>
                    </m:nary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/>
                  <a:t>  </a:t>
                </a:r>
                <a:endParaRPr lang="zh-CN" altLang="zh-CN" sz="2400" dirty="0"/>
              </a:p>
              <a:p>
                <a:pPr marL="3657600" lvl="8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endParaRPr lang="zh-CN" altLang="zh-CN" sz="2400" dirty="0"/>
              </a:p>
              <a:p>
                <a:pPr marL="3657600" lvl="8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zh-CN" sz="2400" dirty="0"/>
                  <a:t>   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结合以上两项，可得：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𝑀𝑀𝐼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4B3F9-A3D2-460E-9DD2-440E49336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11149068" cy="5312415"/>
              </a:xfrm>
              <a:blipFill>
                <a:blip r:embed="rId4"/>
                <a:stretch>
                  <a:fillRect l="-875"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C6E56-290B-4629-B0B7-8BB28716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MMI</a:t>
            </a:r>
            <a:r>
              <a:rPr lang="zh-CN" altLang="zh-CN" dirty="0"/>
              <a:t>求导过程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274C76-192A-4465-B2FA-6573FA36D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10515600" cy="53368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针对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𝑀𝑀𝐼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/>
                  <a:t>求导</a:t>
                </a:r>
                <a:r>
                  <a:rPr lang="zh-CN" altLang="zh-CN" sz="2400" dirty="0"/>
                  <a:t>第二部分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zh-CN" sz="2400" dirty="0"/>
                  <a:t>，我们有</a:t>
                </a:r>
              </a:p>
              <a:p>
                <a:pPr marL="2286000" lvl="5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endParaRPr lang="zh-CN" altLang="zh-CN" sz="2400" dirty="0"/>
              </a:p>
              <a:p>
                <a:pPr marL="2286000" lvl="5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den>
                        </m:f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求导</a:t>
                </a:r>
                <a:r>
                  <a:rPr lang="zh-CN" altLang="zh-CN" sz="2400" dirty="0"/>
                  <a:t>公式最后表示为：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𝑀𝑀𝐼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zh-CN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/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CN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CN" altLang="zh-CN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𝑶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|</m:t>
                                                    </m:r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CN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nary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sub>
                                          <m:sup/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CN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CN" altLang="zh-CN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𝑶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|</m:t>
                                                    </m:r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CN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nary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274C76-192A-4465-B2FA-6573FA36D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10515600" cy="5336841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8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B79D-F5A0-43D8-8D78-D5D54D04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MMI</a:t>
            </a:r>
            <a:r>
              <a:rPr lang="zh-CN" altLang="zh-CN" dirty="0"/>
              <a:t>求导过程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D982FB-9F80-4939-ADD0-EA59874AD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采用前向</a:t>
                </a:r>
                <a:r>
                  <a:rPr lang="en-US" altLang="zh-CN" sz="2400" dirty="0"/>
                  <a:t>-</a:t>
                </a:r>
                <a:r>
                  <a:rPr lang="zh-CN" altLang="zh-CN" sz="2400" dirty="0"/>
                  <a:t>后向算法求解，表示如下：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𝑀𝑀𝐼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𝑁𝑈𝑀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𝐷𝐸𝑁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/>
                  <a:t>          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其中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𝑁𝑈𝑀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𝑁𝑈𝑀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𝐷𝐸𝑁</m:t>
                        </m:r>
                      </m:sup>
                    </m:sSubSup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𝐷𝐸𝑁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𝑁𝑈𝑀</m:t>
                        </m:r>
                      </m:sup>
                    </m:sSubSup>
                  </m:oMath>
                </a14:m>
                <a:r>
                  <a:rPr lang="zh-CN" altLang="zh-CN" sz="2400" dirty="0"/>
                  <a:t>是第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sz="2400" dirty="0"/>
                  <a:t>条训练语音标注对应的状态序列，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𝐷𝐸𝑁</m:t>
                        </m:r>
                      </m:sup>
                    </m:sSubSup>
                  </m:oMath>
                </a14:m>
                <a:r>
                  <a:rPr lang="zh-CN" altLang="zh-CN" sz="2400" dirty="0"/>
                  <a:t>是该条语音对应的所有可能的状态序列。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D982FB-9F80-4939-ADD0-EA59874AD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34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8CBA2-B74F-4D79-B192-BFA33788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Lattice-based MMI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AD2EC-25AF-4422-8773-FC0747D61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zh-CN" altLang="zh-CN" sz="2400" dirty="0"/>
                  <a:t>为了减少</a:t>
                </a:r>
                <a:r>
                  <a:rPr lang="en-US" altLang="zh-CN" sz="2400" dirty="0"/>
                  <a:t>MMI</a:t>
                </a:r>
                <a:r>
                  <a:rPr lang="zh-CN" altLang="zh-CN" sz="2400" dirty="0"/>
                  <a:t>分母求导部分，即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𝐷𝐸𝑁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的计算量，一种方案是用</a:t>
                </a:r>
                <a:r>
                  <a:rPr lang="en-US" altLang="zh-CN" sz="2400" dirty="0"/>
                  <a:t>N-best</a:t>
                </a:r>
                <a:r>
                  <a:rPr lang="zh-CN" altLang="zh-CN" sz="2400" dirty="0"/>
                  <a:t>来替代所有的路径，但这种方案比较粗糙，已很少采用。另一种方案是为每条训练语音生成一个解码词图（</a:t>
                </a:r>
                <a:r>
                  <a:rPr lang="en-US" altLang="zh-CN" sz="2400" dirty="0"/>
                  <a:t>Lattice</a:t>
                </a:r>
                <a:r>
                  <a:rPr lang="zh-CN" altLang="zh-CN" sz="2400" dirty="0"/>
                  <a:t>），来近似</a:t>
                </a:r>
                <a:r>
                  <a:rPr lang="en-US" altLang="zh-CN" sz="2400" dirty="0"/>
                  <a:t>MMI</a:t>
                </a:r>
                <a:r>
                  <a:rPr lang="zh-CN" altLang="zh-CN" sz="2400" dirty="0"/>
                  <a:t>的分母部分，这种方案称为</a:t>
                </a:r>
                <a:r>
                  <a:rPr lang="en-US" altLang="zh-CN" sz="2400" dirty="0"/>
                  <a:t>Lattice-based MMI</a:t>
                </a:r>
                <a:r>
                  <a:rPr lang="zh-CN" altLang="zh-CN" sz="2400" dirty="0"/>
                  <a:t>。</a:t>
                </a:r>
                <a:endParaRPr lang="en-US" altLang="zh-CN" sz="2400" dirty="0"/>
              </a:p>
              <a:p>
                <a:pPr algn="just"/>
                <a:endParaRPr lang="zh-CN" altLang="zh-CN" sz="2400" dirty="0"/>
              </a:p>
              <a:p>
                <a:pPr algn="just"/>
                <a:r>
                  <a:rPr lang="en-US" altLang="zh-CN" sz="2400" dirty="0"/>
                  <a:t>MMI</a:t>
                </a:r>
                <a:r>
                  <a:rPr lang="zh-CN" altLang="zh-CN" sz="2400" dirty="0"/>
                  <a:t>所用的</a:t>
                </a:r>
                <a:r>
                  <a:rPr lang="en-US" altLang="zh-CN" sz="2400" dirty="0"/>
                  <a:t>Lattice</a:t>
                </a:r>
                <a:r>
                  <a:rPr lang="zh-CN" altLang="zh-CN" sz="2400" dirty="0"/>
                  <a:t>由之前训练的声学模型（</a:t>
                </a:r>
                <a:r>
                  <a:rPr lang="en-US" altLang="zh-CN" sz="2400" dirty="0"/>
                  <a:t>GMM-HMM</a:t>
                </a:r>
                <a:r>
                  <a:rPr lang="zh-CN" altLang="zh-CN" sz="2400" dirty="0"/>
                  <a:t>或</a:t>
                </a:r>
                <a:r>
                  <a:rPr lang="en-US" altLang="zh-CN" sz="2400" dirty="0"/>
                  <a:t>DNN-HMM</a:t>
                </a:r>
                <a:r>
                  <a:rPr lang="zh-CN" altLang="zh-CN" sz="2400" dirty="0"/>
                  <a:t>）结合简化语言模型产生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AD2EC-25AF-4422-8773-FC0747D61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63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0E23D-DA57-4D50-8027-E732C4F8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用于</a:t>
            </a:r>
            <a:r>
              <a:rPr lang="en-US" altLang="zh-CN" dirty="0"/>
              <a:t>MMI</a:t>
            </a:r>
            <a:r>
              <a:rPr lang="zh-CN" altLang="zh-CN" dirty="0"/>
              <a:t>分母计算的</a:t>
            </a:r>
            <a:r>
              <a:rPr lang="en-US" altLang="zh-CN" dirty="0"/>
              <a:t>Lattice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F75E1D-2957-4E58-B8DB-41BD0166BF29}"/>
              </a:ext>
            </a:extLst>
          </p:cNvPr>
          <p:cNvGrpSpPr>
            <a:grpSpLocks/>
          </p:cNvGrpSpPr>
          <p:nvPr/>
        </p:nvGrpSpPr>
        <p:grpSpPr bwMode="auto">
          <a:xfrm>
            <a:off x="1557337" y="2722403"/>
            <a:ext cx="8129587" cy="2488346"/>
            <a:chOff x="0" y="0"/>
            <a:chExt cx="52831" cy="1665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BAF770-8D2F-42DF-B500-14CF5E3C68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0" y="6667"/>
              <a:ext cx="7200" cy="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zh-CN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381C2B-4C4C-4007-9440-B0F6409BB8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73" y="7810"/>
              <a:ext cx="5065" cy="50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zh-CN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62D4D0B-B8DF-4217-80D3-73A914378B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5" y="10477"/>
              <a:ext cx="9361" cy="73"/>
            </a:xfrm>
            <a:prstGeom prst="straightConnector1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文本框 6">
              <a:extLst>
                <a:ext uri="{FF2B5EF4-FFF2-40B4-BE49-F238E27FC236}">
                  <a16:creationId xmlns:a16="http://schemas.microsoft.com/office/drawing/2014/main" id="{F48ECA7C-EFC9-4632-A7EE-977427B29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5" y="7493"/>
              <a:ext cx="10394" cy="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2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123:</a:t>
              </a:r>
              <a:r>
                <a:rPr lang="zh-CN" sz="1400" kern="12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你</a:t>
              </a:r>
              <a:r>
                <a:rPr lang="en-US" sz="1400" kern="12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/4328.9</a:t>
              </a:r>
              <a:endParaRPr lang="zh-CN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235B20-AE03-41A4-9970-71A39ECBE0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46" y="0"/>
              <a:ext cx="5065" cy="506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6144DC4-1384-4057-BBD1-943EF25493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29" y="7874"/>
              <a:ext cx="5064" cy="506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1657AA0-1298-46F9-859A-F30806F3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0" y="6286"/>
              <a:ext cx="8191" cy="8338"/>
              <a:chOff x="44644" y="6321"/>
              <a:chExt cx="7200" cy="72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E0E19E1-27E6-44FA-9FE6-6D381437BB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644" y="6321"/>
                <a:ext cx="7200" cy="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4/983.6</a:t>
                </a:r>
                <a:endParaRPr lang="zh-CN" sz="14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5DB7121-3994-4226-8F46-7AEAB10729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961" y="6620"/>
                <a:ext cx="6566" cy="656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r>
                  <a:rPr lang="en-US" altLang="zh-CN" sz="1400" dirty="0"/>
                  <a:t>4/983.6</a:t>
                </a:r>
                <a:endParaRPr lang="zh-CN" altLang="en-US" sz="1400" dirty="0"/>
              </a:p>
            </p:txBody>
          </p:sp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EFCE5CC-7553-4925-B1C4-FDD4D0DB7D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891" y="2540"/>
              <a:ext cx="8265" cy="6030"/>
            </a:xfrm>
            <a:prstGeom prst="straightConnector1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FF3EC48-365D-4B2D-A097-2231105E0A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653" y="10541"/>
              <a:ext cx="7176" cy="59"/>
            </a:xfrm>
            <a:prstGeom prst="straightConnector1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3137A56-BE49-435D-B734-C6378E85C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365468">
              <a:off x="19060" y="3337"/>
              <a:ext cx="10062" cy="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2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578:</a:t>
              </a:r>
              <a:r>
                <a:rPr lang="zh-CN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还</a:t>
              </a:r>
              <a:r>
                <a:rPr lang="en-US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/2984.2</a:t>
              </a:r>
              <a:endPara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5B32F27-9345-48E2-B0B0-3BE0330AB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4" y="8484"/>
              <a:ext cx="9519" cy="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2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690:</a:t>
              </a:r>
              <a:r>
                <a:rPr lang="zh-CN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很</a:t>
              </a:r>
              <a:r>
                <a:rPr lang="en-US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/3089.6</a:t>
              </a:r>
              <a:endPara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3714E7-99C5-47FA-A02B-9A9DBAA05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91591">
              <a:off x="20751" y="13904"/>
              <a:ext cx="9203" cy="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2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985:</a:t>
              </a:r>
              <a:r>
                <a:rPr lang="zh-CN" sz="1400" kern="12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真</a:t>
              </a:r>
              <a:r>
                <a:rPr lang="en-US" sz="1400" kern="12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/3451.7</a:t>
              </a:r>
              <a:endParaRPr lang="zh-CN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191F696-656B-4B6A-BA7C-BFA6BF6B62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845" y="10604"/>
              <a:ext cx="10777" cy="77"/>
            </a:xfrm>
            <a:prstGeom prst="straightConnector1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4EE7D44-506C-42D7-B200-6420F217AD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26" y="2159"/>
              <a:ext cx="11614" cy="5348"/>
            </a:xfrm>
            <a:prstGeom prst="straightConnector1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09DFAE82-EE33-49C2-B339-3959E1EFD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66717">
              <a:off x="35722" y="2003"/>
              <a:ext cx="9223" cy="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2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732 :</a:t>
              </a:r>
              <a:r>
                <a:rPr lang="zh-CN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好</a:t>
              </a:r>
              <a:r>
                <a:rPr lang="en-US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/1089.7</a:t>
              </a:r>
              <a:endPara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1">
              <a:extLst>
                <a:ext uri="{FF2B5EF4-FFF2-40B4-BE49-F238E27FC236}">
                  <a16:creationId xmlns:a16="http://schemas.microsoft.com/office/drawing/2014/main" id="{0A832851-E19D-420E-860C-458FB9CC5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9" y="8324"/>
              <a:ext cx="939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2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1023:</a:t>
              </a:r>
              <a:r>
                <a:rPr lang="zh-CN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好</a:t>
              </a:r>
              <a:r>
                <a:rPr lang="en-US" sz="1400" kern="12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/2176.9</a:t>
              </a:r>
              <a:endPara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弧形 22">
              <a:extLst>
                <a:ext uri="{FF2B5EF4-FFF2-40B4-BE49-F238E27FC236}">
                  <a16:creationId xmlns:a16="http://schemas.microsoft.com/office/drawing/2014/main" id="{2C102329-4A18-4F46-993E-F34B727550D1}"/>
                </a:ext>
              </a:extLst>
            </p:cNvPr>
            <p:cNvSpPr>
              <a:spLocks/>
            </p:cNvSpPr>
            <p:nvPr/>
          </p:nvSpPr>
          <p:spPr bwMode="auto">
            <a:xfrm rot="9528584">
              <a:off x="19049" y="5812"/>
              <a:ext cx="14518" cy="7308"/>
            </a:xfrm>
            <a:custGeom>
              <a:avLst/>
              <a:gdLst>
                <a:gd name="T0" fmla="*/ 529961 w 1473944"/>
                <a:gd name="T1" fmla="*/ 15359 h 762985"/>
                <a:gd name="T2" fmla="*/ 928380 w 1473944"/>
                <a:gd name="T3" fmla="*/ 13091 h 762985"/>
                <a:gd name="T4" fmla="*/ 1461038 w 1473944"/>
                <a:gd name="T5" fmla="*/ 310410 h 7629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73944" h="762985" stroke="0">
                  <a:moveTo>
                    <a:pt x="529961" y="15359"/>
                  </a:moveTo>
                  <a:cubicBezTo>
                    <a:pt x="659846" y="-4319"/>
                    <a:pt x="797690" y="-5104"/>
                    <a:pt x="928380" y="13091"/>
                  </a:cubicBezTo>
                  <a:cubicBezTo>
                    <a:pt x="1201407" y="51103"/>
                    <a:pt x="1408358" y="166618"/>
                    <a:pt x="1461038" y="310410"/>
                  </a:cubicBezTo>
                  <a:lnTo>
                    <a:pt x="736972" y="381493"/>
                  </a:lnTo>
                  <a:lnTo>
                    <a:pt x="529961" y="15359"/>
                  </a:lnTo>
                  <a:close/>
                </a:path>
                <a:path w="1473944" h="762985" fill="none">
                  <a:moveTo>
                    <a:pt x="529961" y="15359"/>
                  </a:moveTo>
                  <a:cubicBezTo>
                    <a:pt x="659846" y="-4319"/>
                    <a:pt x="797690" y="-5104"/>
                    <a:pt x="928380" y="13091"/>
                  </a:cubicBezTo>
                  <a:cubicBezTo>
                    <a:pt x="1201407" y="51103"/>
                    <a:pt x="1408358" y="166618"/>
                    <a:pt x="1461038" y="310410"/>
                  </a:cubicBezTo>
                </a:path>
              </a:pathLst>
            </a:cu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3378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EE203-F4DE-4BB9-B84E-D1650898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Lattice-based MMI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C8FBF-A4DC-40DD-AB67-0A4CBEE2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400" dirty="0"/>
              <a:t>基于</a:t>
            </a:r>
            <a:r>
              <a:rPr lang="en-US" altLang="zh-CN" sz="2400" dirty="0"/>
              <a:t>DNN-HMM</a:t>
            </a:r>
            <a:r>
              <a:rPr lang="zh-CN" altLang="zh-CN" sz="2400" dirty="0"/>
              <a:t>的</a:t>
            </a:r>
            <a:r>
              <a:rPr lang="en-US" altLang="zh-CN" sz="2400" dirty="0"/>
              <a:t>Lattice-based MMI</a:t>
            </a:r>
            <a:r>
              <a:rPr lang="zh-CN" altLang="zh-CN" sz="2400" dirty="0"/>
              <a:t>训练流程如下：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en-US" altLang="zh-CN" sz="2400" dirty="0"/>
              <a:t>Step1</a:t>
            </a:r>
            <a:r>
              <a:rPr lang="zh-CN" altLang="zh-CN" sz="2400" dirty="0"/>
              <a:t>：基于</a:t>
            </a:r>
            <a:r>
              <a:rPr lang="en-US" altLang="zh-CN" sz="2400" dirty="0"/>
              <a:t>CE</a:t>
            </a:r>
            <a:r>
              <a:rPr lang="zh-CN" altLang="zh-CN" sz="2400" dirty="0"/>
              <a:t>准则，训练一个</a:t>
            </a:r>
            <a:r>
              <a:rPr lang="en-US" altLang="zh-CN" sz="2400" dirty="0"/>
              <a:t>DNN-HMM</a:t>
            </a:r>
            <a:r>
              <a:rPr lang="zh-CN" altLang="zh-CN" sz="2400" dirty="0"/>
              <a:t>做为种子模型，并用该模型做状态级别的强制对齐，并生成正确标注对应的</a:t>
            </a:r>
            <a:r>
              <a:rPr lang="en-US" altLang="zh-CN" sz="2400" dirty="0"/>
              <a:t>Lattice</a:t>
            </a:r>
            <a:r>
              <a:rPr lang="zh-CN" altLang="zh-CN" sz="2400" dirty="0"/>
              <a:t>，即</a:t>
            </a:r>
            <a:r>
              <a:rPr lang="en-US" altLang="zh-CN" sz="2400" dirty="0"/>
              <a:t>MMI</a:t>
            </a:r>
            <a:r>
              <a:rPr lang="zh-CN" altLang="zh-CN" sz="2400" dirty="0"/>
              <a:t>分子部分对应的</a:t>
            </a:r>
            <a:r>
              <a:rPr lang="en-US" altLang="zh-CN" sz="2400" dirty="0"/>
              <a:t>Numerator Lattice</a:t>
            </a:r>
            <a:r>
              <a:rPr lang="zh-CN" altLang="zh-CN" sz="2400" dirty="0"/>
              <a:t>；</a:t>
            </a:r>
            <a:endParaRPr lang="en-US" altLang="zh-CN" sz="2400" dirty="0"/>
          </a:p>
          <a:p>
            <a:pPr marL="0" indent="0" algn="just">
              <a:buNone/>
            </a:pPr>
            <a:endParaRPr lang="zh-CN" altLang="zh-CN" sz="2400" dirty="0"/>
          </a:p>
          <a:p>
            <a:pPr marL="0" indent="0" algn="just">
              <a:buNone/>
            </a:pPr>
            <a:r>
              <a:rPr lang="en-US" altLang="zh-CN" sz="2400" dirty="0"/>
              <a:t>Step2</a:t>
            </a:r>
            <a:r>
              <a:rPr lang="zh-CN" altLang="zh-CN" sz="2400" dirty="0"/>
              <a:t>：基于一元语言模型构建</a:t>
            </a:r>
            <a:r>
              <a:rPr lang="en-US" altLang="zh-CN" sz="2400" dirty="0"/>
              <a:t>HCLG</a:t>
            </a:r>
            <a:r>
              <a:rPr lang="zh-CN" altLang="zh-CN" sz="2400" dirty="0"/>
              <a:t>，然后对每条训练句子做识别，得到各种竞争路径，保存为</a:t>
            </a:r>
            <a:r>
              <a:rPr lang="en-US" altLang="zh-CN" sz="2400" dirty="0"/>
              <a:t>MMI</a:t>
            </a:r>
            <a:r>
              <a:rPr lang="zh-CN" altLang="zh-CN" sz="2400" dirty="0"/>
              <a:t>分母部分对应的</a:t>
            </a:r>
            <a:r>
              <a:rPr lang="en-US" altLang="zh-CN" sz="2400" dirty="0"/>
              <a:t>Denominator Lattice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 algn="just">
              <a:buNone/>
            </a:pPr>
            <a:endParaRPr lang="zh-CN" altLang="zh-CN" sz="2400" dirty="0"/>
          </a:p>
          <a:p>
            <a:pPr marL="0" indent="0" algn="just">
              <a:buNone/>
            </a:pPr>
            <a:r>
              <a:rPr lang="en-US" altLang="zh-CN" sz="2400" dirty="0"/>
              <a:t>Step3</a:t>
            </a:r>
            <a:r>
              <a:rPr lang="zh-CN" altLang="zh-CN" sz="2400" dirty="0"/>
              <a:t>：进行</a:t>
            </a:r>
            <a:r>
              <a:rPr lang="en-US" altLang="zh-CN" sz="2400" dirty="0"/>
              <a:t>Lattice-based MMI</a:t>
            </a:r>
            <a:r>
              <a:rPr lang="zh-CN" altLang="zh-CN" sz="2400" dirty="0"/>
              <a:t>训练。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103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F78AB-A498-47DA-A8EC-F8AAC093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Lattice-based MMI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ACA8B50-9A44-4534-9D4C-32F7B0477825}"/>
              </a:ext>
            </a:extLst>
          </p:cNvPr>
          <p:cNvSpPr/>
          <p:nvPr/>
        </p:nvSpPr>
        <p:spPr>
          <a:xfrm>
            <a:off x="4518086" y="3105792"/>
            <a:ext cx="2221705" cy="589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Numerator Lattice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5EAE10-7A0F-4319-8F91-39CDC9895019}"/>
              </a:ext>
            </a:extLst>
          </p:cNvPr>
          <p:cNvSpPr/>
          <p:nvPr/>
        </p:nvSpPr>
        <p:spPr>
          <a:xfrm>
            <a:off x="932097" y="3857625"/>
            <a:ext cx="1437780" cy="719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DNN-HMM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2935DE73-1172-45C3-9A80-505530E4FFBE}"/>
              </a:ext>
            </a:extLst>
          </p:cNvPr>
          <p:cNvSpPr/>
          <p:nvPr/>
        </p:nvSpPr>
        <p:spPr>
          <a:xfrm>
            <a:off x="930894" y="2670476"/>
            <a:ext cx="1437780" cy="79919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训练</a:t>
            </a:r>
            <a:r>
              <a:rPr lang="zh-CN" altLang="en-US" sz="1600" b="0" dirty="0">
                <a:latin typeface="+mn-ea"/>
              </a:rPr>
              <a:t>数据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28A676-EEBB-49BF-8E35-B451BD21C4A5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>
            <a:off x="1649784" y="3469673"/>
            <a:ext cx="1203" cy="387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03760C7-E6E5-4FE3-B60B-97B9F51054C4}"/>
              </a:ext>
            </a:extLst>
          </p:cNvPr>
          <p:cNvSpPr/>
          <p:nvPr/>
        </p:nvSpPr>
        <p:spPr>
          <a:xfrm>
            <a:off x="9224908" y="3857625"/>
            <a:ext cx="2221705" cy="7192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Lattice-based MMI</a:t>
            </a:r>
          </a:p>
          <a:p>
            <a:pPr algn="ctr"/>
            <a:r>
              <a:rPr lang="zh-CN" altLang="en-US" sz="1600" dirty="0"/>
              <a:t>训练</a:t>
            </a:r>
          </a:p>
        </p:txBody>
      </p:sp>
      <p:sp>
        <p:nvSpPr>
          <p:cNvPr id="59" name="流程图: 磁盘 58">
            <a:extLst>
              <a:ext uri="{FF2B5EF4-FFF2-40B4-BE49-F238E27FC236}">
                <a16:creationId xmlns:a16="http://schemas.microsoft.com/office/drawing/2014/main" id="{0E1FC416-4C16-4E5B-9FD5-3AC2A1A6AF54}"/>
              </a:ext>
            </a:extLst>
          </p:cNvPr>
          <p:cNvSpPr/>
          <p:nvPr/>
        </p:nvSpPr>
        <p:spPr>
          <a:xfrm>
            <a:off x="9616871" y="2670476"/>
            <a:ext cx="1437780" cy="79919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训练</a:t>
            </a:r>
            <a:r>
              <a:rPr lang="zh-CN" altLang="en-US" sz="1600" b="0" dirty="0">
                <a:latin typeface="+mn-ea"/>
              </a:rPr>
              <a:t>数据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E715DF1-06D9-415A-8A18-7D9ECDE9054D}"/>
              </a:ext>
            </a:extLst>
          </p:cNvPr>
          <p:cNvCxnSpPr>
            <a:cxnSpLocks/>
            <a:stCxn id="59" idx="3"/>
            <a:endCxn id="58" idx="0"/>
          </p:cNvCxnSpPr>
          <p:nvPr/>
        </p:nvCxnSpPr>
        <p:spPr>
          <a:xfrm>
            <a:off x="10335761" y="3469673"/>
            <a:ext cx="0" cy="387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43D0B02-5995-4DA7-A045-45DD3440A7C8}"/>
              </a:ext>
            </a:extLst>
          </p:cNvPr>
          <p:cNvSpPr txBox="1"/>
          <p:nvPr/>
        </p:nvSpPr>
        <p:spPr>
          <a:xfrm>
            <a:off x="3371510" y="3092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对齐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54E576-CD93-4DD0-8972-E0B701024DC5}"/>
              </a:ext>
            </a:extLst>
          </p:cNvPr>
          <p:cNvSpPr/>
          <p:nvPr/>
        </p:nvSpPr>
        <p:spPr>
          <a:xfrm>
            <a:off x="4518087" y="4689186"/>
            <a:ext cx="2221704" cy="79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Denominator Lattice</a:t>
            </a:r>
            <a:endParaRPr lang="zh-CN" altLang="en-US" sz="1600" dirty="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DAE0006-7ED6-4831-8EE8-E67888CE5F9A}"/>
              </a:ext>
            </a:extLst>
          </p:cNvPr>
          <p:cNvCxnSpPr>
            <a:cxnSpLocks/>
            <a:stCxn id="74" idx="3"/>
            <a:endCxn id="58" idx="1"/>
          </p:cNvCxnSpPr>
          <p:nvPr/>
        </p:nvCxnSpPr>
        <p:spPr>
          <a:xfrm flipV="1">
            <a:off x="6739791" y="4217264"/>
            <a:ext cx="2485117" cy="871521"/>
          </a:xfrm>
          <a:prstGeom prst="bentConnector3">
            <a:avLst>
              <a:gd name="adj1" fmla="val 75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FCA9598-B8A1-4615-9ABB-A976BCF7CF08}"/>
              </a:ext>
            </a:extLst>
          </p:cNvPr>
          <p:cNvCxnSpPr>
            <a:stCxn id="55" idx="3"/>
            <a:endCxn id="74" idx="1"/>
          </p:cNvCxnSpPr>
          <p:nvPr/>
        </p:nvCxnSpPr>
        <p:spPr>
          <a:xfrm>
            <a:off x="2369877" y="4217264"/>
            <a:ext cx="2148210" cy="871521"/>
          </a:xfrm>
          <a:prstGeom prst="bentConnector3">
            <a:avLst>
              <a:gd name="adj1" fmla="val 26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09D246E-57EC-4006-923F-0A29BB1522DC}"/>
              </a:ext>
            </a:extLst>
          </p:cNvPr>
          <p:cNvSpPr txBox="1"/>
          <p:nvPr/>
        </p:nvSpPr>
        <p:spPr>
          <a:xfrm>
            <a:off x="3371509" y="47810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识别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CDB210A-4BEF-4767-A438-09652F883449}"/>
              </a:ext>
            </a:extLst>
          </p:cNvPr>
          <p:cNvCxnSpPr/>
          <p:nvPr/>
        </p:nvCxnSpPr>
        <p:spPr>
          <a:xfrm flipV="1">
            <a:off x="2369877" y="3400356"/>
            <a:ext cx="2148209" cy="816908"/>
          </a:xfrm>
          <a:prstGeom prst="bentConnector3">
            <a:avLst>
              <a:gd name="adj1" fmla="val 26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098D708-B851-4F83-9C34-576181B6563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739791" y="3400356"/>
            <a:ext cx="2485117" cy="816908"/>
          </a:xfrm>
          <a:prstGeom prst="bentConnector3">
            <a:avLst>
              <a:gd name="adj1" fmla="val 75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EE700BE-DC3C-43B4-9BC4-97739A73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74" y="38277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纲要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96E699C-B0BB-4D50-BA99-60F14232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7513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10.1 </a:t>
            </a:r>
            <a:r>
              <a:rPr lang="zh-CN" altLang="zh-CN" b="1" dirty="0"/>
              <a:t>区分性准则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10.2 MMI</a:t>
            </a:r>
            <a:r>
              <a:rPr lang="zh-CN" altLang="zh-CN" b="1" dirty="0"/>
              <a:t>求导过程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10.3 Lattice-based MMI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10.4 Lattice-free MMI</a:t>
            </a:r>
          </a:p>
          <a:p>
            <a:pPr marL="0" indent="0">
              <a:buNone/>
            </a:pPr>
            <a:r>
              <a:rPr lang="en-US" altLang="zh-CN" b="1" dirty="0"/>
              <a:t>10.5 Kaldi Chain</a:t>
            </a:r>
            <a:r>
              <a:rPr lang="zh-CN" altLang="en-US" b="1" dirty="0"/>
              <a:t>模型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10.6 </a:t>
            </a:r>
            <a:r>
              <a:rPr lang="zh-CN" altLang="zh-CN" b="1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69208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7DDC-F5F0-448C-9EEF-F534C0C9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Lattice-free MMI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81E6B-F297-4ECA-ADA9-5A59B4B7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1004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/>
              <a:t>D. Povey</a:t>
            </a:r>
            <a:r>
              <a:rPr lang="zh-CN" altLang="en-US" dirty="0"/>
              <a:t>等人提出</a:t>
            </a:r>
            <a:r>
              <a:rPr lang="en-US" altLang="zh-CN" dirty="0"/>
              <a:t>Lattice-free MMI</a:t>
            </a:r>
            <a:r>
              <a:rPr lang="zh-CN" altLang="en-US" dirty="0"/>
              <a:t>方案，把分母部分用音素级别的有限状态转换器（</a:t>
            </a:r>
            <a:r>
              <a:rPr lang="en-US" altLang="zh-CN" dirty="0"/>
              <a:t>FST</a:t>
            </a:r>
            <a:r>
              <a:rPr lang="zh-CN" altLang="en-US" dirty="0"/>
              <a:t>）图表示，这样可以不用</a:t>
            </a:r>
            <a:r>
              <a:rPr lang="en-US" altLang="zh-CN" dirty="0"/>
              <a:t>Lattice</a:t>
            </a:r>
            <a:r>
              <a:rPr lang="zh-CN" altLang="en-US" dirty="0"/>
              <a:t>，做到纯</a:t>
            </a:r>
            <a:r>
              <a:rPr lang="zh-CN" altLang="en-US" dirty="0">
                <a:solidFill>
                  <a:srgbClr val="C00000"/>
                </a:solidFill>
              </a:rPr>
              <a:t>序列区分性训练（</a:t>
            </a:r>
            <a:r>
              <a:rPr lang="en-US" altLang="zh-CN" dirty="0">
                <a:solidFill>
                  <a:srgbClr val="C00000"/>
                </a:solidFill>
              </a:rPr>
              <a:t>Sequence Discriminative Training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3A5C2F-2069-400A-9B71-DCDAF67C12DE}"/>
              </a:ext>
            </a:extLst>
          </p:cNvPr>
          <p:cNvGrpSpPr/>
          <p:nvPr/>
        </p:nvGrpSpPr>
        <p:grpSpPr>
          <a:xfrm>
            <a:off x="930894" y="2670476"/>
            <a:ext cx="10515719" cy="3668756"/>
            <a:chOff x="930894" y="2670476"/>
            <a:chExt cx="10515719" cy="366875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A456222-A914-4EED-A25C-BEE1C93F5FB7}"/>
                </a:ext>
              </a:extLst>
            </p:cNvPr>
            <p:cNvSpPr/>
            <p:nvPr/>
          </p:nvSpPr>
          <p:spPr>
            <a:xfrm>
              <a:off x="4518086" y="3105792"/>
              <a:ext cx="2221705" cy="5891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Numerator FST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0029FB-701A-4970-87C8-14821823FAF6}"/>
                </a:ext>
              </a:extLst>
            </p:cNvPr>
            <p:cNvSpPr/>
            <p:nvPr/>
          </p:nvSpPr>
          <p:spPr>
            <a:xfrm>
              <a:off x="932097" y="3857625"/>
              <a:ext cx="1437780" cy="71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n-ea"/>
                </a:rPr>
                <a:t>DNN-HMM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28" name="流程图: 磁盘 27">
              <a:extLst>
                <a:ext uri="{FF2B5EF4-FFF2-40B4-BE49-F238E27FC236}">
                  <a16:creationId xmlns:a16="http://schemas.microsoft.com/office/drawing/2014/main" id="{21C858EC-7799-4E46-9836-71A052DF839D}"/>
                </a:ext>
              </a:extLst>
            </p:cNvPr>
            <p:cNvSpPr/>
            <p:nvPr/>
          </p:nvSpPr>
          <p:spPr>
            <a:xfrm>
              <a:off x="930894" y="2670476"/>
              <a:ext cx="1437780" cy="799197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0" dirty="0">
                  <a:latin typeface="+mn-ea"/>
                </a:rPr>
                <a:t>训练数据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A1E251C-B653-4B0A-879C-EF23AA70CC28}"/>
                </a:ext>
              </a:extLst>
            </p:cNvPr>
            <p:cNvCxnSpPr>
              <a:cxnSpLocks/>
              <a:stCxn id="28" idx="3"/>
              <a:endCxn id="26" idx="0"/>
            </p:cNvCxnSpPr>
            <p:nvPr/>
          </p:nvCxnSpPr>
          <p:spPr>
            <a:xfrm>
              <a:off x="1649784" y="3469673"/>
              <a:ext cx="1203" cy="3879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1AF57C-543D-44AC-92C0-006029875595}"/>
                </a:ext>
              </a:extLst>
            </p:cNvPr>
            <p:cNvSpPr/>
            <p:nvPr/>
          </p:nvSpPr>
          <p:spPr>
            <a:xfrm>
              <a:off x="9224908" y="3857625"/>
              <a:ext cx="2221705" cy="7192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Lattice-free MMI</a:t>
              </a:r>
            </a:p>
            <a:p>
              <a:pPr algn="ctr"/>
              <a:r>
                <a:rPr lang="zh-CN" altLang="en-US" sz="1600" dirty="0"/>
                <a:t>训练</a:t>
              </a:r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043A242A-D136-44C5-B5BB-77E1F1A9DAF9}"/>
                </a:ext>
              </a:extLst>
            </p:cNvPr>
            <p:cNvSpPr/>
            <p:nvPr/>
          </p:nvSpPr>
          <p:spPr>
            <a:xfrm>
              <a:off x="9616871" y="2670476"/>
              <a:ext cx="1437780" cy="799197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+mn-ea"/>
                </a:rPr>
                <a:t>训练</a:t>
              </a:r>
              <a:r>
                <a:rPr lang="zh-CN" altLang="en-US" sz="1600" b="0" dirty="0">
                  <a:latin typeface="+mn-ea"/>
                </a:rPr>
                <a:t>数据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5F1B29A-CA24-4032-8E84-58E36EDF6A37}"/>
                </a:ext>
              </a:extLst>
            </p:cNvPr>
            <p:cNvCxnSpPr>
              <a:cxnSpLocks/>
              <a:stCxn id="40" idx="3"/>
              <a:endCxn id="39" idx="0"/>
            </p:cNvCxnSpPr>
            <p:nvPr/>
          </p:nvCxnSpPr>
          <p:spPr>
            <a:xfrm>
              <a:off x="10335761" y="3469673"/>
              <a:ext cx="0" cy="3879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3F47382-1CC0-441A-AB9D-1ADA61111F22}"/>
                </a:ext>
              </a:extLst>
            </p:cNvPr>
            <p:cNvSpPr txBox="1"/>
            <p:nvPr/>
          </p:nvSpPr>
          <p:spPr>
            <a:xfrm>
              <a:off x="3371510" y="30925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对齐</a:t>
              </a: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C8124BC5-6B6A-4603-8EFA-5B80AE33464E}"/>
                </a:ext>
              </a:extLst>
            </p:cNvPr>
            <p:cNvCxnSpPr/>
            <p:nvPr/>
          </p:nvCxnSpPr>
          <p:spPr>
            <a:xfrm flipV="1">
              <a:off x="2369877" y="3400356"/>
              <a:ext cx="2148209" cy="816908"/>
            </a:xfrm>
            <a:prstGeom prst="bentConnector3">
              <a:avLst>
                <a:gd name="adj1" fmla="val 263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EA4AA7A0-0748-44A8-A05C-D0415CC45947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739791" y="3400356"/>
              <a:ext cx="2485117" cy="816908"/>
            </a:xfrm>
            <a:prstGeom prst="bentConnector3">
              <a:avLst>
                <a:gd name="adj1" fmla="val 758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164339D-1B24-4354-86B9-291F89FE91FC}"/>
                </a:ext>
              </a:extLst>
            </p:cNvPr>
            <p:cNvSpPr/>
            <p:nvPr/>
          </p:nvSpPr>
          <p:spPr>
            <a:xfrm>
              <a:off x="3056322" y="4689187"/>
              <a:ext cx="2221704" cy="799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Phone FST</a:t>
              </a:r>
              <a:endParaRPr lang="zh-CN" altLang="en-US" sz="16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E05C935-213F-4A0C-A059-3AFA68872CB5}"/>
                </a:ext>
              </a:extLst>
            </p:cNvPr>
            <p:cNvSpPr txBox="1"/>
            <p:nvPr/>
          </p:nvSpPr>
          <p:spPr>
            <a:xfrm>
              <a:off x="3327783" y="59699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F47EC1-1E8D-4162-A0BE-38306A457385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3500266" y="5488384"/>
              <a:ext cx="0" cy="48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230AA2-CD6A-4123-AD50-1F52386A0843}"/>
                </a:ext>
              </a:extLst>
            </p:cNvPr>
            <p:cNvSpPr txBox="1"/>
            <p:nvPr/>
          </p:nvSpPr>
          <p:spPr>
            <a:xfrm>
              <a:off x="4008678" y="596401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0BC3CC6-0DCC-41FB-853B-DFFDAEEF0780}"/>
                </a:ext>
              </a:extLst>
            </p:cNvPr>
            <p:cNvCxnSpPr>
              <a:cxnSpLocks/>
              <a:stCxn id="52" idx="0"/>
              <a:endCxn id="49" idx="2"/>
            </p:cNvCxnSpPr>
            <p:nvPr/>
          </p:nvCxnSpPr>
          <p:spPr>
            <a:xfrm flipH="1" flipV="1">
              <a:off x="4167174" y="5488384"/>
              <a:ext cx="5171" cy="475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3C85F0F-75AA-4D9B-9E3D-1EC60BC6BA2E}"/>
                </a:ext>
              </a:extLst>
            </p:cNvPr>
            <p:cNvSpPr txBox="1"/>
            <p:nvPr/>
          </p:nvSpPr>
          <p:spPr>
            <a:xfrm>
              <a:off x="4683264" y="59640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8AA5FB3-D8B6-4339-BB6E-121F707BD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96" y="5479334"/>
              <a:ext cx="2845" cy="475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5BE2873-DDAA-4B87-88E6-573D12DB0EA2}"/>
                </a:ext>
              </a:extLst>
            </p:cNvPr>
            <p:cNvSpPr/>
            <p:nvPr/>
          </p:nvSpPr>
          <p:spPr>
            <a:xfrm>
              <a:off x="5894747" y="4689187"/>
              <a:ext cx="2221705" cy="7991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竞争路径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状态序列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A7ABA3F-2939-4177-BDE1-1FC4338A8D33}"/>
                </a:ext>
              </a:extLst>
            </p:cNvPr>
            <p:cNvCxnSpPr>
              <a:stCxn id="49" idx="3"/>
              <a:endCxn id="56" idx="1"/>
            </p:cNvCxnSpPr>
            <p:nvPr/>
          </p:nvCxnSpPr>
          <p:spPr>
            <a:xfrm flipV="1">
              <a:off x="5278026" y="5088785"/>
              <a:ext cx="6167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FD11EB5F-4122-42D1-ADE4-A42488951FA0}"/>
                </a:ext>
              </a:extLst>
            </p:cNvPr>
            <p:cNvCxnSpPr>
              <a:stCxn id="56" idx="3"/>
              <a:endCxn id="39" idx="1"/>
            </p:cNvCxnSpPr>
            <p:nvPr/>
          </p:nvCxnSpPr>
          <p:spPr>
            <a:xfrm flipV="1">
              <a:off x="8116452" y="4217264"/>
              <a:ext cx="1108456" cy="871521"/>
            </a:xfrm>
            <a:prstGeom prst="bentConnector3">
              <a:avLst>
                <a:gd name="adj1" fmla="val 454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60FFB968-6AF4-4E1A-9F81-8AE19EABA151}"/>
                </a:ext>
              </a:extLst>
            </p:cNvPr>
            <p:cNvCxnSpPr>
              <a:stCxn id="39" idx="2"/>
              <a:endCxn id="56" idx="2"/>
            </p:cNvCxnSpPr>
            <p:nvPr/>
          </p:nvCxnSpPr>
          <p:spPr>
            <a:xfrm rot="5400000">
              <a:off x="8214941" y="3367562"/>
              <a:ext cx="911481" cy="3330161"/>
            </a:xfrm>
            <a:prstGeom prst="bentConnector3">
              <a:avLst>
                <a:gd name="adj1" fmla="val 1532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43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FC7FD-66C6-4F2C-873F-606A0DE9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D2A8B-4D71-459C-AA5C-84AE8C9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61947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Lattice-free MMI</a:t>
            </a:r>
            <a:r>
              <a:rPr lang="zh-CN" altLang="zh-CN" sz="2400" dirty="0"/>
              <a:t>（</a:t>
            </a:r>
            <a:r>
              <a:rPr lang="en-US" altLang="zh-CN" sz="2400" dirty="0"/>
              <a:t>LF-MMI</a:t>
            </a:r>
            <a:r>
              <a:rPr lang="zh-CN" altLang="zh-CN" sz="2400" dirty="0"/>
              <a:t>）采用音素语言模型（</a:t>
            </a:r>
            <a:r>
              <a:rPr lang="en-US" altLang="zh-CN" sz="2400" dirty="0"/>
              <a:t>Phone LM</a:t>
            </a:r>
            <a:r>
              <a:rPr lang="zh-CN" altLang="zh-CN" sz="2400" dirty="0"/>
              <a:t>）替代词语言模型（</a:t>
            </a:r>
            <a:r>
              <a:rPr lang="en-US" altLang="zh-CN" sz="2400" dirty="0"/>
              <a:t>Word LM</a:t>
            </a:r>
            <a:r>
              <a:rPr lang="zh-CN" altLang="zh-CN" sz="2400" dirty="0"/>
              <a:t>），这样就不需要词典，因此</a:t>
            </a:r>
            <a:r>
              <a:rPr lang="en-US" altLang="zh-CN" sz="2400" dirty="0"/>
              <a:t>HCLG</a:t>
            </a:r>
            <a:r>
              <a:rPr lang="zh-CN" altLang="zh-CN" sz="2400" dirty="0"/>
              <a:t>精简为</a:t>
            </a:r>
            <a:r>
              <a:rPr lang="en-US" altLang="zh-CN" sz="2400" dirty="0"/>
              <a:t>HCP</a:t>
            </a:r>
            <a:r>
              <a:rPr lang="zh-CN" altLang="zh-CN" sz="2400" dirty="0"/>
              <a:t>，其中</a:t>
            </a:r>
            <a:r>
              <a:rPr lang="en-US" altLang="zh-CN" sz="2400" dirty="0"/>
              <a:t>C</a:t>
            </a:r>
            <a:r>
              <a:rPr lang="zh-CN" altLang="zh-CN" sz="2400" dirty="0"/>
              <a:t>由决策树生成，</a:t>
            </a:r>
            <a:r>
              <a:rPr lang="en-US" altLang="zh-CN" sz="2400" dirty="0"/>
              <a:t>P</a:t>
            </a:r>
            <a:r>
              <a:rPr lang="zh-CN" altLang="zh-CN" sz="2400" dirty="0"/>
              <a:t>代表</a:t>
            </a:r>
            <a:r>
              <a:rPr lang="en-US" altLang="zh-CN" sz="2400" dirty="0"/>
              <a:t>Phone LM</a:t>
            </a:r>
            <a:r>
              <a:rPr lang="zh-CN" altLang="zh-CN" sz="2400" dirty="0"/>
              <a:t>，</a:t>
            </a:r>
            <a:r>
              <a:rPr lang="en-US" altLang="zh-CN" sz="2400" dirty="0"/>
              <a:t>Kaldi</a:t>
            </a:r>
            <a:r>
              <a:rPr lang="zh-CN" altLang="zh-CN" sz="2400" dirty="0"/>
              <a:t>设为</a:t>
            </a:r>
            <a:r>
              <a:rPr lang="en-US" altLang="zh-CN" sz="2400" dirty="0"/>
              <a:t>4-gram</a:t>
            </a:r>
            <a:r>
              <a:rPr lang="zh-CN" altLang="zh-CN" sz="2400" dirty="0"/>
              <a:t>，基于训练数据的对齐音素序列训练而成，并且低于</a:t>
            </a:r>
            <a:r>
              <a:rPr lang="en-US" altLang="zh-CN" sz="2400" dirty="0"/>
              <a:t>3</a:t>
            </a:r>
            <a:r>
              <a:rPr lang="zh-CN" altLang="zh-CN" sz="2400" dirty="0"/>
              <a:t>元不采用回退和插值，即</a:t>
            </a:r>
            <a:r>
              <a:rPr lang="en-US" altLang="zh-CN" sz="2400" dirty="0"/>
              <a:t>3</a:t>
            </a:r>
            <a:r>
              <a:rPr lang="zh-CN" altLang="zh-CN" sz="2400" dirty="0"/>
              <a:t>元组合本身不存在的话，不考虑更低元的语言模型，以免引起更多混淆。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zh-CN" sz="2400" dirty="0"/>
              <a:t>由于音素个数比词个数少很多，因此</a:t>
            </a:r>
            <a:r>
              <a:rPr lang="en-US" altLang="zh-CN" sz="2400" dirty="0"/>
              <a:t>Phone LM</a:t>
            </a:r>
            <a:r>
              <a:rPr lang="zh-CN" altLang="zh-CN" sz="2400" dirty="0"/>
              <a:t>产生的</a:t>
            </a:r>
            <a:r>
              <a:rPr lang="en-US" altLang="zh-CN" sz="2400" dirty="0"/>
              <a:t>FST</a:t>
            </a:r>
            <a:r>
              <a:rPr lang="zh-CN" altLang="zh-CN" sz="2400" dirty="0"/>
              <a:t>图很小，最后得到的</a:t>
            </a:r>
            <a:r>
              <a:rPr lang="en-US" altLang="zh-CN" sz="2400" dirty="0"/>
              <a:t>HCP</a:t>
            </a:r>
            <a:r>
              <a:rPr lang="zh-CN" altLang="zh-CN" sz="2400" dirty="0"/>
              <a:t>（即针对</a:t>
            </a:r>
            <a:r>
              <a:rPr lang="en-US" altLang="zh-CN" sz="2400" dirty="0"/>
              <a:t>MMI</a:t>
            </a:r>
            <a:r>
              <a:rPr lang="zh-CN" altLang="zh-CN" sz="2400" dirty="0"/>
              <a:t>分母的</a:t>
            </a:r>
            <a:r>
              <a:rPr lang="en-US" altLang="zh-CN" sz="2400" dirty="0"/>
              <a:t>FST</a:t>
            </a:r>
            <a:r>
              <a:rPr lang="zh-CN" altLang="zh-CN" sz="2400" dirty="0"/>
              <a:t>图）也会小很多，可以直接放到</a:t>
            </a:r>
            <a:r>
              <a:rPr lang="en-US" altLang="zh-CN" sz="2400" dirty="0"/>
              <a:t>GPU</a:t>
            </a:r>
            <a:r>
              <a:rPr lang="zh-CN" altLang="zh-CN" sz="2400" dirty="0"/>
              <a:t>训练。事实上，这个</a:t>
            </a:r>
            <a:r>
              <a:rPr lang="en-US" altLang="zh-CN" sz="2400" dirty="0"/>
              <a:t>HCP</a:t>
            </a:r>
            <a:r>
              <a:rPr lang="zh-CN" altLang="zh-CN" sz="2400" dirty="0"/>
              <a:t>可认为是串接</a:t>
            </a:r>
            <a:r>
              <a:rPr lang="en-US" altLang="zh-CN" sz="2400" dirty="0"/>
              <a:t>HMM</a:t>
            </a:r>
            <a:r>
              <a:rPr lang="zh-CN" altLang="zh-CN" sz="2400" dirty="0"/>
              <a:t>的</a:t>
            </a:r>
            <a:r>
              <a:rPr lang="en-US" altLang="zh-CN" sz="2400" dirty="0"/>
              <a:t>FST</a:t>
            </a:r>
            <a:r>
              <a:rPr lang="zh-CN" altLang="zh-CN" sz="2400" dirty="0"/>
              <a:t>形式，</a:t>
            </a:r>
            <a:r>
              <a:rPr lang="en-US" altLang="zh-CN" sz="2400" dirty="0"/>
              <a:t>MMI</a:t>
            </a:r>
            <a:r>
              <a:rPr lang="zh-CN" altLang="zh-CN" sz="2400" dirty="0"/>
              <a:t>训练的前后</a:t>
            </a:r>
            <a:r>
              <a:rPr lang="en-US" altLang="zh-CN" sz="2400" dirty="0"/>
              <a:t>-</a:t>
            </a:r>
            <a:r>
              <a:rPr lang="zh-CN" altLang="zh-CN" sz="2400" dirty="0"/>
              <a:t>后向计算将基于该</a:t>
            </a:r>
            <a:r>
              <a:rPr lang="en-US" altLang="zh-CN" sz="2400" dirty="0"/>
              <a:t>FST</a:t>
            </a:r>
            <a:r>
              <a:rPr lang="zh-CN" altLang="zh-CN" sz="2400" dirty="0"/>
              <a:t>图进行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081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CB837-4199-4D9D-8F54-CA6E70AE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Lattice-free MMI</a:t>
            </a:r>
            <a:r>
              <a:rPr lang="zh-CN" altLang="zh-CN" dirty="0"/>
              <a:t>的训练流程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E5C35-0AAF-4AE3-81B6-BA5A85697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/>
                  <a:t>Step1</a:t>
                </a:r>
                <a:r>
                  <a:rPr lang="zh-CN" altLang="zh-CN" sz="2400" dirty="0"/>
                  <a:t>：</a:t>
                </a:r>
                <a:r>
                  <a:rPr lang="en-US" altLang="zh-CN" sz="2400" dirty="0"/>
                  <a:t>MMI</a:t>
                </a:r>
                <a:r>
                  <a:rPr lang="zh-CN" altLang="zh-CN" sz="2400" dirty="0"/>
                  <a:t>分母部分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𝐷𝐸𝑁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的</a:t>
                </a:r>
                <a:r>
                  <a:rPr lang="en-US" altLang="zh-CN" sz="2400" dirty="0"/>
                  <a:t>FST</a:t>
                </a:r>
                <a:r>
                  <a:rPr lang="zh-CN" altLang="zh-CN" sz="2400" dirty="0">
                    <a:solidFill>
                      <a:srgbClr val="C00000"/>
                    </a:solidFill>
                  </a:rPr>
                  <a:t>前向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-</a:t>
                </a:r>
                <a:r>
                  <a:rPr lang="zh-CN" altLang="zh-CN" sz="2400" dirty="0">
                    <a:solidFill>
                      <a:srgbClr val="C00000"/>
                    </a:solidFill>
                  </a:rPr>
                  <a:t>后向计算</a:t>
                </a:r>
                <a:r>
                  <a:rPr lang="zh-CN" altLang="zh-CN" sz="2400" dirty="0"/>
                  <a:t>直接使用音素级别的</a:t>
                </a:r>
                <a:r>
                  <a:rPr lang="en-US" altLang="zh-CN" sz="2400" dirty="0"/>
                  <a:t>FST</a:t>
                </a:r>
                <a:r>
                  <a:rPr lang="zh-CN" altLang="zh-CN" sz="2400" dirty="0"/>
                  <a:t>图，不需要每个句子分别解码得到的</a:t>
                </a:r>
                <a:r>
                  <a:rPr lang="en-US" altLang="zh-CN" sz="2400" dirty="0"/>
                  <a:t>Lattice</a:t>
                </a:r>
                <a:r>
                  <a:rPr lang="zh-CN" altLang="zh-CN" sz="2400" dirty="0"/>
                  <a:t>；</a:t>
                </a:r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r>
                  <a:rPr lang="en-US" altLang="zh-CN" sz="2400" dirty="0"/>
                  <a:t>Step2</a:t>
                </a:r>
                <a:r>
                  <a:rPr lang="zh-CN" altLang="zh-CN" sz="2400" dirty="0"/>
                  <a:t>：基于</a:t>
                </a:r>
                <a:r>
                  <a:rPr lang="en-US" altLang="zh-CN" sz="2400" dirty="0"/>
                  <a:t>GMM-HMM</a:t>
                </a:r>
                <a:r>
                  <a:rPr lang="zh-CN" altLang="zh-CN" sz="2400" dirty="0"/>
                  <a:t>或</a:t>
                </a:r>
                <a:r>
                  <a:rPr lang="en-US" altLang="zh-CN" sz="2400" dirty="0"/>
                  <a:t>DNN-HMM</a:t>
                </a:r>
                <a:r>
                  <a:rPr lang="zh-CN" altLang="zh-CN" sz="2400" dirty="0"/>
                  <a:t>对齐得到句子的</a:t>
                </a:r>
                <a:r>
                  <a:rPr lang="en-US" altLang="zh-CN" sz="2400" dirty="0"/>
                  <a:t>Lattice</a:t>
                </a:r>
                <a:r>
                  <a:rPr lang="zh-CN" altLang="zh-CN" sz="2400" dirty="0"/>
                  <a:t>（以</a:t>
                </a:r>
                <a:r>
                  <a:rPr lang="en-US" altLang="zh-CN" sz="2400" dirty="0"/>
                  <a:t>FST</a:t>
                </a:r>
                <a:r>
                  <a:rPr lang="zh-CN" altLang="zh-CN" sz="2400" dirty="0"/>
                  <a:t>形式保存），进行</a:t>
                </a:r>
                <a:r>
                  <a:rPr lang="en-US" altLang="zh-CN" sz="2400" dirty="0"/>
                  <a:t>MMI</a:t>
                </a:r>
                <a:r>
                  <a:rPr lang="zh-CN" altLang="zh-CN" sz="2400" dirty="0"/>
                  <a:t>分子部分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𝑁𝑈𝑀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的</a:t>
                </a:r>
                <a:r>
                  <a:rPr lang="zh-CN" altLang="zh-CN" sz="2400" dirty="0">
                    <a:solidFill>
                      <a:srgbClr val="C00000"/>
                    </a:solidFill>
                  </a:rPr>
                  <a:t>前向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-</a:t>
                </a:r>
                <a:r>
                  <a:rPr lang="zh-CN" altLang="zh-CN" sz="2400" dirty="0">
                    <a:solidFill>
                      <a:srgbClr val="C00000"/>
                    </a:solidFill>
                  </a:rPr>
                  <a:t>后向计算</a:t>
                </a:r>
                <a:r>
                  <a:rPr lang="zh-CN" altLang="zh-CN" sz="2400" dirty="0"/>
                  <a:t>。</a:t>
                </a:r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r>
                  <a:rPr lang="en-US" altLang="zh-CN" sz="2400" dirty="0"/>
                  <a:t>Step3</a:t>
                </a:r>
                <a:r>
                  <a:rPr lang="zh-CN" altLang="zh-CN" sz="2400" dirty="0"/>
                  <a:t>：进行</a:t>
                </a:r>
                <a:r>
                  <a:rPr lang="en-US" altLang="zh-CN" sz="2400" dirty="0"/>
                  <a:t>Lattice-free MMI</a:t>
                </a:r>
                <a:r>
                  <a:rPr lang="zh-CN" altLang="zh-CN" sz="2400" dirty="0"/>
                  <a:t>训练。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E5C35-0AAF-4AE3-81B6-BA5A85697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0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A62F5-3BE3-4C53-A44F-C58D607F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前向</a:t>
            </a:r>
            <a:r>
              <a:rPr lang="en-US" altLang="zh-CN" dirty="0"/>
              <a:t>-</a:t>
            </a:r>
            <a:r>
              <a:rPr lang="zh-CN" altLang="en-US" dirty="0"/>
              <a:t>后向算法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1A781A4-C925-4B23-B98F-D2D16902B9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78795" y="4627334"/>
                <a:ext cx="779398" cy="75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sz="1400" kern="1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1A781A4-C925-4B23-B98F-D2D16902B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8795" y="4627334"/>
                <a:ext cx="779398" cy="7567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663C1E8-5377-4FD2-BAA2-03FAD73D4DD2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>
            <a:off x="1980956" y="5005703"/>
            <a:ext cx="997839" cy="0"/>
          </a:xfrm>
          <a:prstGeom prst="straightConnector1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46AD5E2-C03E-45A2-B964-89D79305CD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24143" y="4627483"/>
                <a:ext cx="779244" cy="75658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sz="1400" kern="1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46AD5E2-C03E-45A2-B964-89D79305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4143" y="4627483"/>
                <a:ext cx="779244" cy="75658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5894CB1-12F2-4E03-A239-4ED6CC55F20E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3758193" y="5005703"/>
            <a:ext cx="1565950" cy="75"/>
          </a:xfrm>
          <a:prstGeom prst="straightConnector1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183756-797F-4A7A-8BFB-5B518079E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173" y="4597453"/>
                <a:ext cx="1143850" cy="398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sz="14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183756-797F-4A7A-8BFB-5B518079E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173" y="4597453"/>
                <a:ext cx="1143850" cy="398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3B24B1B-AA79-460F-8A6B-2F2149EC1F2A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flipV="1">
            <a:off x="7773445" y="4995768"/>
            <a:ext cx="1658355" cy="598"/>
          </a:xfrm>
          <a:prstGeom prst="straightConnector1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2A3F9EF-2562-4FEF-83D8-F51F749409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31800" y="4617473"/>
                <a:ext cx="779244" cy="75658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2A3F9EF-2562-4FEF-83D8-F51F74940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1800" y="4617473"/>
                <a:ext cx="779244" cy="75658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8E55079-4963-4C38-8F59-AA099E77E3EE}"/>
                  </a:ext>
                </a:extLst>
              </p:cNvPr>
              <p:cNvSpPr/>
              <p:nvPr/>
            </p:nvSpPr>
            <p:spPr>
              <a:xfrm>
                <a:off x="2076449" y="1734402"/>
                <a:ext cx="7339013" cy="801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𝐷𝐸𝑁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8E55079-4963-4C38-8F59-AA099E77E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49" y="1734402"/>
                <a:ext cx="7339013" cy="801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3B73F77-3A83-4098-90CF-80137D4B3C13}"/>
                  </a:ext>
                </a:extLst>
              </p:cNvPr>
              <p:cNvSpPr txBox="1"/>
              <p:nvPr/>
            </p:nvSpPr>
            <p:spPr>
              <a:xfrm>
                <a:off x="3875501" y="5217233"/>
                <a:ext cx="121719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3B73F77-3A83-4098-90CF-80137D4B3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01" y="5217233"/>
                <a:ext cx="1217193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05314A-E61E-4C33-A14C-0795E3E09FCC}"/>
                  </a:ext>
                </a:extLst>
              </p:cNvPr>
              <p:cNvSpPr txBox="1"/>
              <p:nvPr/>
            </p:nvSpPr>
            <p:spPr>
              <a:xfrm>
                <a:off x="5344256" y="5460415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05314A-E61E-4C33-A14C-0795E3E0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56" y="5460415"/>
                <a:ext cx="75174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960C614-561F-4DFA-9104-E958E2AE7A99}"/>
                  </a:ext>
                </a:extLst>
              </p:cNvPr>
              <p:cNvSpPr txBox="1"/>
              <p:nvPr/>
            </p:nvSpPr>
            <p:spPr>
              <a:xfrm>
                <a:off x="6982498" y="5460415"/>
                <a:ext cx="738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960C614-561F-4DFA-9104-E958E2AE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98" y="5460415"/>
                <a:ext cx="73866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1156A9B6-24DC-4CF0-83C8-F02285B45FE2}"/>
              </a:ext>
            </a:extLst>
          </p:cNvPr>
          <p:cNvSpPr>
            <a:spLocks noChangeAspect="1"/>
          </p:cNvSpPr>
          <p:nvPr/>
        </p:nvSpPr>
        <p:spPr bwMode="auto">
          <a:xfrm>
            <a:off x="2972155" y="3438065"/>
            <a:ext cx="779398" cy="75673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DCD379A-9884-4BC8-8F89-846FE54FA02B}"/>
              </a:ext>
            </a:extLst>
          </p:cNvPr>
          <p:cNvCxnSpPr>
            <a:stCxn id="35" idx="6"/>
            <a:endCxn id="10" idx="1"/>
          </p:cNvCxnSpPr>
          <p:nvPr/>
        </p:nvCxnSpPr>
        <p:spPr>
          <a:xfrm>
            <a:off x="3751553" y="3816434"/>
            <a:ext cx="1686708" cy="92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6C416ED-85C2-4F7A-BFC8-E99B61EDBAE4}"/>
                  </a:ext>
                </a:extLst>
              </p:cNvPr>
              <p:cNvSpPr txBox="1"/>
              <p:nvPr/>
            </p:nvSpPr>
            <p:spPr>
              <a:xfrm>
                <a:off x="3624388" y="6063447"/>
                <a:ext cx="3627745" cy="557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400" dirty="0"/>
                  <a:t>—</a:t>
                </a:r>
                <a:r>
                  <a:rPr lang="zh-CN" altLang="en-US" sz="1400" dirty="0"/>
                  <a:t>语言模型概率</a:t>
                </a:r>
                <a:endParaRPr lang="en-US" altLang="zh-CN" sz="14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/>
                  <a:t>—</a:t>
                </a:r>
                <a:r>
                  <a:rPr lang="zh-CN" altLang="zh-CN" sz="1400" dirty="0"/>
                  <a:t>表示</a:t>
                </a:r>
                <a:r>
                  <a:rPr lang="en-US" altLang="zh-CN" sz="1400" dirty="0"/>
                  <a:t>pdf-id</a:t>
                </a:r>
                <a:r>
                  <a:rPr lang="zh-CN" altLang="zh-CN" sz="1400" dirty="0"/>
                  <a:t>产生观察值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1400" dirty="0"/>
                  <a:t>的概率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6C416ED-85C2-4F7A-BFC8-E99B61EDB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88" y="6063447"/>
                <a:ext cx="3627745" cy="557845"/>
              </a:xfrm>
              <a:prstGeom prst="rect">
                <a:avLst/>
              </a:prstGeom>
              <a:blipFill>
                <a:blip r:embed="rId11"/>
                <a:stretch>
                  <a:fillRect t="-1099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58FB95B-7E73-499F-A0E3-FD07075B7245}"/>
                  </a:ext>
                </a:extLst>
              </p:cNvPr>
              <p:cNvSpPr txBox="1"/>
              <p:nvPr/>
            </p:nvSpPr>
            <p:spPr>
              <a:xfrm>
                <a:off x="1840962" y="4553617"/>
                <a:ext cx="894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58FB95B-7E73-499F-A0E3-FD07075B7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62" y="4553617"/>
                <a:ext cx="89486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57C0888-B925-4C4E-B4BE-2CE5B585AE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82498" y="4627483"/>
                <a:ext cx="779244" cy="75658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sz="1400" kern="1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57C0888-B925-4C4E-B4BE-2CE5B585A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2498" y="4627483"/>
                <a:ext cx="779244" cy="75658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CB34E6A-BF0D-48E4-9E5F-3D827970E1AF}"/>
              </a:ext>
            </a:extLst>
          </p:cNvPr>
          <p:cNvCxnSpPr>
            <a:cxnSpLocks/>
          </p:cNvCxnSpPr>
          <p:nvPr/>
        </p:nvCxnSpPr>
        <p:spPr bwMode="auto">
          <a:xfrm>
            <a:off x="10211044" y="5006301"/>
            <a:ext cx="1204669" cy="0"/>
          </a:xfrm>
          <a:prstGeom prst="straightConnector1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2DDC476-5AB8-4EBB-94E4-58592D47D948}"/>
                  </a:ext>
                </a:extLst>
              </p:cNvPr>
              <p:cNvSpPr txBox="1"/>
              <p:nvPr/>
            </p:nvSpPr>
            <p:spPr>
              <a:xfrm>
                <a:off x="9595447" y="5427384"/>
                <a:ext cx="9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2DDC476-5AB8-4EBB-94E4-58592D47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447" y="5427384"/>
                <a:ext cx="95199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4A0867-D619-4DD8-B65A-1FC758D1F2F3}"/>
                  </a:ext>
                </a:extLst>
              </p:cNvPr>
              <p:cNvSpPr txBox="1"/>
              <p:nvPr/>
            </p:nvSpPr>
            <p:spPr>
              <a:xfrm>
                <a:off x="8032256" y="5068769"/>
                <a:ext cx="143680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4A0867-D619-4DD8-B65A-1FC758D1F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256" y="5068769"/>
                <a:ext cx="1436804" cy="391646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05B7F8B-935B-4FF9-A46E-40D228BE5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8928" y="4627334"/>
                <a:ext cx="1143850" cy="398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sz="1400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05B7F8B-935B-4FF9-A46E-40D228BE5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8928" y="4627334"/>
                <a:ext cx="1143850" cy="3983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32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5" grpId="0"/>
      <p:bldP spid="24" grpId="0" animBg="1"/>
      <p:bldP spid="32" grpId="0"/>
      <p:bldP spid="33" grpId="0"/>
      <p:bldP spid="34" grpId="0"/>
      <p:bldP spid="35" grpId="0" animBg="1"/>
      <p:bldP spid="38" grpId="0"/>
      <p:bldP spid="18" grpId="0"/>
      <p:bldP spid="19" grpId="0" animBg="1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4A78-870F-4AB5-B740-D7849FA9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Lattice-free MMI</a:t>
            </a:r>
            <a:r>
              <a:rPr lang="zh-CN" altLang="en-US" dirty="0"/>
              <a:t>前向算法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6F49248-E17E-4CE4-ACB8-45030A20C00F}"/>
                  </a:ext>
                </a:extLst>
              </p:cNvPr>
              <p:cNvSpPr/>
              <p:nvPr/>
            </p:nvSpPr>
            <p:spPr>
              <a:xfrm>
                <a:off x="1007269" y="1693068"/>
                <a:ext cx="9122568" cy="41467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b="1" dirty="0"/>
                  <a:t>ALGORITHM 10.1: The Forward Procedure</a:t>
                </a:r>
                <a:endParaRPr lang="zh-CN" altLang="zh-CN" sz="2000" dirty="0"/>
              </a:p>
              <a:p>
                <a:r>
                  <a:rPr lang="en-US" altLang="zh-CN" sz="2000" b="1" dirty="0"/>
                  <a:t> </a:t>
                </a:r>
                <a:endParaRPr lang="zh-CN" altLang="zh-CN" sz="2000" dirty="0"/>
              </a:p>
              <a:p>
                <a:pPr lvl="0"/>
                <a:r>
                  <a:rPr lang="en-US" altLang="zh-CN" sz="2000" dirty="0"/>
                  <a:t>1. </a:t>
                </a:r>
                <a:r>
                  <a:rPr lang="zh-CN" altLang="zh-CN" sz="2000" dirty="0"/>
                  <a:t>初始化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=0,  0≤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−1,0≤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zh-CN" altLang="zh-CN" sz="2000" dirty="0"/>
              </a:p>
              <a:p>
                <a:pPr lvl="0"/>
                <a:r>
                  <a:rPr lang="en-US" altLang="zh-CN" sz="2000" dirty="0"/>
                  <a:t>2. </a:t>
                </a:r>
                <a:r>
                  <a:rPr lang="zh-CN" altLang="zh-CN" sz="2000" dirty="0"/>
                  <a:t>迭代计算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𝑝𝑟𝑒𝑣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−1,0≤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zh-CN" altLang="zh-CN" sz="2000" dirty="0"/>
              </a:p>
              <a:p>
                <a:pPr lvl="0"/>
                <a:r>
                  <a:rPr lang="en-US" altLang="zh-CN" sz="2000" dirty="0"/>
                  <a:t>3. </a:t>
                </a:r>
                <a:r>
                  <a:rPr lang="zh-CN" altLang="zh-CN" sz="2000" dirty="0"/>
                  <a:t>终止计算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6F49248-E17E-4CE4-ACB8-45030A20C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69" y="1693068"/>
                <a:ext cx="9122568" cy="4146717"/>
              </a:xfrm>
              <a:prstGeom prst="rect">
                <a:avLst/>
              </a:prstGeom>
              <a:blipFill>
                <a:blip r:embed="rId2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7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BC5AF-BDE4-4CEB-A808-719BEA2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Lattice-free MMI</a:t>
            </a:r>
            <a:r>
              <a:rPr lang="zh-CN" altLang="en-US" dirty="0"/>
              <a:t>后向算法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6169E6-D31D-4F43-BA2A-DE6B0FA9A96C}"/>
                  </a:ext>
                </a:extLst>
              </p:cNvPr>
              <p:cNvSpPr/>
              <p:nvPr/>
            </p:nvSpPr>
            <p:spPr>
              <a:xfrm>
                <a:off x="1007269" y="1693069"/>
                <a:ext cx="9122568" cy="31789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b="1" dirty="0"/>
                  <a:t>ALGORITHM 10.2: The Backward Procedure</a:t>
                </a:r>
                <a:endParaRPr lang="zh-CN" altLang="zh-CN" sz="2000" dirty="0"/>
              </a:p>
              <a:p>
                <a:r>
                  <a:rPr lang="en-US" altLang="zh-CN" sz="2000" b="1" dirty="0"/>
                  <a:t> </a:t>
                </a:r>
                <a:endParaRPr lang="zh-CN" altLang="zh-CN" sz="2000" dirty="0"/>
              </a:p>
              <a:p>
                <a:pPr lvl="0"/>
                <a:r>
                  <a:rPr lang="en-US" altLang="zh-CN" sz="2000" dirty="0"/>
                  <a:t>1. </a:t>
                </a:r>
                <a:r>
                  <a:rPr lang="zh-CN" altLang="zh-CN" sz="2000" dirty="0"/>
                  <a:t>初始化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 0≤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−1,0≤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         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2. </a:t>
                </a:r>
                <a:r>
                  <a:rPr lang="zh-CN" altLang="zh-CN" sz="2000" dirty="0"/>
                  <a:t>迭代计算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𝑓𝑜𝑙𝑙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−1,0≤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6169E6-D31D-4F43-BA2A-DE6B0FA9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69" y="1693069"/>
                <a:ext cx="9122568" cy="3178970"/>
              </a:xfrm>
              <a:prstGeom prst="rect">
                <a:avLst/>
              </a:prstGeom>
              <a:blipFill>
                <a:blip r:embed="rId2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6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F78EA-50CA-4C35-8039-685FC758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多任务学习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727C4-B94F-4603-A763-8181741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由于区分性训练容易陷入过拟合，</a:t>
            </a:r>
            <a:r>
              <a:rPr lang="en-US" altLang="zh-CN" dirty="0"/>
              <a:t>Lattice-free MMI</a:t>
            </a:r>
            <a:r>
              <a:rPr lang="zh-CN" altLang="zh-CN" dirty="0"/>
              <a:t>训练一般结合</a:t>
            </a:r>
            <a:r>
              <a:rPr lang="en-US" altLang="zh-CN" dirty="0"/>
              <a:t>CE</a:t>
            </a:r>
            <a:r>
              <a:rPr lang="zh-CN" altLang="zh-CN" dirty="0"/>
              <a:t>目标，进行多任务学习</a:t>
            </a:r>
            <a:r>
              <a:rPr lang="zh-CN" altLang="en-US" dirty="0"/>
              <a:t>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33DBB6-761C-43C6-8006-B7AAC75C3575}"/>
              </a:ext>
            </a:extLst>
          </p:cNvPr>
          <p:cNvSpPr/>
          <p:nvPr/>
        </p:nvSpPr>
        <p:spPr>
          <a:xfrm>
            <a:off x="3361452" y="3302532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AE792F-894F-4AAD-99F3-7C3D227656B5}"/>
              </a:ext>
            </a:extLst>
          </p:cNvPr>
          <p:cNvSpPr/>
          <p:nvPr/>
        </p:nvSpPr>
        <p:spPr>
          <a:xfrm>
            <a:off x="3361452" y="3945227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925887-2734-473D-AE0F-DB58A8C47C81}"/>
              </a:ext>
            </a:extLst>
          </p:cNvPr>
          <p:cNvSpPr/>
          <p:nvPr/>
        </p:nvSpPr>
        <p:spPr>
          <a:xfrm>
            <a:off x="3361452" y="4583759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998FDF-781E-4F52-A3AA-CF4569B7E9D0}"/>
              </a:ext>
            </a:extLst>
          </p:cNvPr>
          <p:cNvSpPr/>
          <p:nvPr/>
        </p:nvSpPr>
        <p:spPr>
          <a:xfrm>
            <a:off x="3360574" y="5222291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3A8358-D1D3-42FB-AED2-609251121E94}"/>
              </a:ext>
            </a:extLst>
          </p:cNvPr>
          <p:cNvSpPr/>
          <p:nvPr/>
        </p:nvSpPr>
        <p:spPr>
          <a:xfrm>
            <a:off x="4547421" y="2913236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16DB61B-57C8-4A63-90E5-D8FB66AA3B5A}"/>
              </a:ext>
            </a:extLst>
          </p:cNvPr>
          <p:cNvSpPr/>
          <p:nvPr/>
        </p:nvSpPr>
        <p:spPr>
          <a:xfrm>
            <a:off x="4547421" y="3555931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6C33F8-F250-4B5D-87B6-23946F8861A4}"/>
              </a:ext>
            </a:extLst>
          </p:cNvPr>
          <p:cNvSpPr/>
          <p:nvPr/>
        </p:nvSpPr>
        <p:spPr>
          <a:xfrm>
            <a:off x="4547421" y="4194463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B8BC36-BA58-4342-93B6-694133DB4670}"/>
              </a:ext>
            </a:extLst>
          </p:cNvPr>
          <p:cNvSpPr/>
          <p:nvPr/>
        </p:nvSpPr>
        <p:spPr>
          <a:xfrm>
            <a:off x="4546543" y="4832995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4FEE4E8-41F2-47E0-9447-F294BD91C610}"/>
              </a:ext>
            </a:extLst>
          </p:cNvPr>
          <p:cNvSpPr/>
          <p:nvPr/>
        </p:nvSpPr>
        <p:spPr>
          <a:xfrm>
            <a:off x="4546543" y="5471527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1114A48-64C2-47EC-A7B6-6DAD73AC9918}"/>
              </a:ext>
            </a:extLst>
          </p:cNvPr>
          <p:cNvSpPr/>
          <p:nvPr/>
        </p:nvSpPr>
        <p:spPr>
          <a:xfrm>
            <a:off x="5735960" y="2927914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8625EFA-9F18-479F-8952-17A3225C2164}"/>
              </a:ext>
            </a:extLst>
          </p:cNvPr>
          <p:cNvSpPr/>
          <p:nvPr/>
        </p:nvSpPr>
        <p:spPr>
          <a:xfrm>
            <a:off x="5735960" y="3570609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D7717E-291D-4524-8D66-D8D2239DA2E1}"/>
              </a:ext>
            </a:extLst>
          </p:cNvPr>
          <p:cNvSpPr/>
          <p:nvPr/>
        </p:nvSpPr>
        <p:spPr>
          <a:xfrm>
            <a:off x="5735960" y="4209141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0F9E32-2DBA-446F-A808-EE8AB7D06CCD}"/>
              </a:ext>
            </a:extLst>
          </p:cNvPr>
          <p:cNvSpPr/>
          <p:nvPr/>
        </p:nvSpPr>
        <p:spPr>
          <a:xfrm>
            <a:off x="5735082" y="4847673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ADE997C-F099-4D9A-82AE-DE76CB40B031}"/>
              </a:ext>
            </a:extLst>
          </p:cNvPr>
          <p:cNvSpPr/>
          <p:nvPr/>
        </p:nvSpPr>
        <p:spPr>
          <a:xfrm>
            <a:off x="5735082" y="5486205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6D41016-F5C1-45C0-9A44-9E2ADE779F63}"/>
              </a:ext>
            </a:extLst>
          </p:cNvPr>
          <p:cNvSpPr/>
          <p:nvPr/>
        </p:nvSpPr>
        <p:spPr>
          <a:xfrm>
            <a:off x="6924499" y="2140286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F6CC752-21AF-453B-8EB6-F3666ABA2B5C}"/>
              </a:ext>
            </a:extLst>
          </p:cNvPr>
          <p:cNvSpPr/>
          <p:nvPr/>
        </p:nvSpPr>
        <p:spPr>
          <a:xfrm>
            <a:off x="6924499" y="2782981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C4B636D-FAE3-4269-8992-CFD28A95C0F1}"/>
              </a:ext>
            </a:extLst>
          </p:cNvPr>
          <p:cNvSpPr/>
          <p:nvPr/>
        </p:nvSpPr>
        <p:spPr>
          <a:xfrm>
            <a:off x="6924499" y="3421513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7EC67E2-12D3-47AE-9D6E-501B393F418C}"/>
              </a:ext>
            </a:extLst>
          </p:cNvPr>
          <p:cNvSpPr/>
          <p:nvPr/>
        </p:nvSpPr>
        <p:spPr>
          <a:xfrm>
            <a:off x="6923621" y="4060045"/>
            <a:ext cx="360040" cy="36004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1CC5D2-B743-42CD-B6E3-1BA20B6072D5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3721492" y="3093256"/>
            <a:ext cx="825929" cy="3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3FB43B8-2F63-4C46-A739-AC42252D42FE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721492" y="3482552"/>
            <a:ext cx="825929" cy="25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33BD6D-52AB-45EB-BB5F-4CDBD797B41D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3721492" y="3735951"/>
            <a:ext cx="825929" cy="3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A18E40-1A39-405D-89C8-F02458E46C5A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3721492" y="4125247"/>
            <a:ext cx="825929" cy="2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2AD38B-180D-4DEE-A82B-CDABF69EB3CF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3721492" y="4125247"/>
            <a:ext cx="825051" cy="88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205E15-961C-4F4F-894C-A6AE05EEDA1F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3721492" y="4125247"/>
            <a:ext cx="825051" cy="152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5CE413-1A5E-4FC7-B026-05001914ECA2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3721492" y="4374483"/>
            <a:ext cx="825929" cy="3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FF3AF63-B1A5-465B-9A40-7B1367E4BC9E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3721492" y="4763779"/>
            <a:ext cx="825051" cy="2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1507CAB-BB59-40A7-AC6E-6EE5F3C11273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721492" y="4763779"/>
            <a:ext cx="825051" cy="88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D705DD-B126-4359-8D5A-6B01C573E26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720614" y="5013015"/>
            <a:ext cx="825929" cy="3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3ACE405-EB14-4026-944D-8CDE93A2CD58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3720614" y="5402311"/>
            <a:ext cx="825929" cy="2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EE9185-D11B-4D3B-BED0-33AE070F769F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720614" y="3735951"/>
            <a:ext cx="826807" cy="166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34EE0C-043A-413F-BC94-0FF350B2779B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720614" y="4374483"/>
            <a:ext cx="826807" cy="10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8DEE63-A63F-49B5-985C-068BA0D2C19D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720614" y="3093256"/>
            <a:ext cx="826807" cy="230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8A2167F-4A5A-497D-AB4B-E7105CC43D6B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721492" y="3482552"/>
            <a:ext cx="825929" cy="89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BF61393-E43F-4399-B6AA-E2B01CCE4B7B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721492" y="3482552"/>
            <a:ext cx="825051" cy="216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6726F0C-498D-4002-A003-FDA50356D180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721492" y="3093256"/>
            <a:ext cx="825929" cy="16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6E775F1-D66D-4EA6-B00E-B9FB956F07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721492" y="3093256"/>
            <a:ext cx="825929" cy="10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A108B29-A0BC-4DA1-97AD-B002DCF545C8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907461" y="3093256"/>
            <a:ext cx="828499" cy="1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61E2080-B9EE-428A-9120-BCD52EDA4072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4907461" y="3093256"/>
            <a:ext cx="828499" cy="65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8BB12D4-BD14-4144-ABC8-2661A81DF7D7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4907461" y="3093256"/>
            <a:ext cx="828499" cy="129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20528A-BC32-4BD0-9748-2086A72D8A31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4907461" y="3093256"/>
            <a:ext cx="827621" cy="19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C261153-73D8-49B8-ABE8-736E1383FE55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4907461" y="3093256"/>
            <a:ext cx="827621" cy="257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8FF18B5-12B2-44EC-8457-6EA8E71F0477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4907461" y="3107934"/>
            <a:ext cx="828499" cy="62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EEFDEDE-4E24-4F86-A4BB-58739729FFE3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907461" y="3735951"/>
            <a:ext cx="828499" cy="1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270E81C-8A16-45C8-BC58-80F4794943BA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4907461" y="3735951"/>
            <a:ext cx="828499" cy="65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762FD77-A05D-4A26-A09B-C4B733182039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907461" y="3735951"/>
            <a:ext cx="827621" cy="129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17501B2-29AF-4B40-AFFF-40933F3E4F42}"/>
              </a:ext>
            </a:extLst>
          </p:cNvPr>
          <p:cNvCxnSpPr>
            <a:stCxn id="9" idx="6"/>
            <a:endCxn id="17" idx="2"/>
          </p:cNvCxnSpPr>
          <p:nvPr/>
        </p:nvCxnSpPr>
        <p:spPr>
          <a:xfrm>
            <a:off x="4907461" y="3735951"/>
            <a:ext cx="827621" cy="19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557289-265A-4574-97FC-44C894B432C9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4907461" y="3107934"/>
            <a:ext cx="828499" cy="126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BA4A2F4-0A81-48E0-9D63-FE16C0A28807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4907461" y="3750629"/>
            <a:ext cx="828499" cy="62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06DF30F-8310-4205-8985-439C249BB477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907461" y="4374483"/>
            <a:ext cx="828499" cy="1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695AF36-3B62-49EC-B969-DEC3D6DBD0DF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907461" y="4374483"/>
            <a:ext cx="827621" cy="65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3DAFDBE-4F55-4BDD-8446-B67205C7D906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>
            <a:off x="4907461" y="4374483"/>
            <a:ext cx="827621" cy="129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91E432-7CAF-498B-AF93-84893F9748AF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4906583" y="3107934"/>
            <a:ext cx="829377" cy="190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7202C22-4E8F-4FDB-985F-8173B6B061B5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4906583" y="3750629"/>
            <a:ext cx="829377" cy="126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E3E2F9F-E454-44FA-BA03-2888109075F5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4906583" y="4389161"/>
            <a:ext cx="829377" cy="62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3D04CAA-670D-4B7F-9A15-9CE88D916870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4906583" y="5013015"/>
            <a:ext cx="828499" cy="1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8334028-69ED-4B07-8B8E-88E549D61778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4906583" y="5013015"/>
            <a:ext cx="828499" cy="65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8448B1C-176E-456D-A834-3DF7A2D338D3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4906583" y="4389161"/>
            <a:ext cx="829377" cy="126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279EF0A-228C-4E3F-A551-AC896F1F1EA7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4906583" y="5027693"/>
            <a:ext cx="828499" cy="62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4C82E1C-6D96-4F55-8D83-D903244017DA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>
            <a:off x="4906583" y="5651547"/>
            <a:ext cx="828499" cy="1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3369F5E-43C6-4647-A89A-0FFAC475101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4906583" y="3107934"/>
            <a:ext cx="829377" cy="254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34FAD14-B470-4A87-8158-6CE370BFB32F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 flipV="1">
            <a:off x="6096000" y="2320306"/>
            <a:ext cx="828499" cy="7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3D362C0-5E38-456C-BAAA-89846C7D21BF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6096000" y="2963001"/>
            <a:ext cx="828499" cy="14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9ABB93B-1FD9-4150-9B9E-67EDD34E681A}"/>
              </a:ext>
            </a:extLst>
          </p:cNvPr>
          <p:cNvCxnSpPr>
            <a:stCxn id="13" idx="6"/>
            <a:endCxn id="20" idx="2"/>
          </p:cNvCxnSpPr>
          <p:nvPr/>
        </p:nvCxnSpPr>
        <p:spPr>
          <a:xfrm>
            <a:off x="6096000" y="3107934"/>
            <a:ext cx="828499" cy="4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C1A4E84-C4A7-4CCA-A114-254AB671CE91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>
            <a:off x="6096000" y="3107934"/>
            <a:ext cx="827621" cy="113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E88F971-371F-4A3E-BE10-7372152EB976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6096000" y="2320306"/>
            <a:ext cx="828499" cy="143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2CD3A1A-A6E3-4F5E-B16B-F7083F93B7B6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6096000" y="2963001"/>
            <a:ext cx="828499" cy="7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1B5C6AA-AC33-4E6D-B40D-5433C130A4F0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 flipV="1">
            <a:off x="6096000" y="3601533"/>
            <a:ext cx="828499" cy="14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A7AA952-0E3C-4F34-A4D2-7C1CC3592F5A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6096000" y="3750629"/>
            <a:ext cx="827621" cy="48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2E6A593-B098-4803-84AD-13260BB3CDAD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6096000" y="2320306"/>
            <a:ext cx="828499" cy="206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A4BB27F-B0C7-4D2D-BB4A-8486C8A018DF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 flipV="1">
            <a:off x="6096000" y="2963001"/>
            <a:ext cx="828499" cy="14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9413540-28BD-4913-AF37-677378C1EB3A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 flipV="1">
            <a:off x="6096000" y="3601533"/>
            <a:ext cx="828499" cy="7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47DB41E-7082-4FE1-82A6-995375A4BA6B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 flipV="1">
            <a:off x="6096000" y="4240065"/>
            <a:ext cx="827621" cy="14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7FB4A03-9862-4B2D-AEC4-F0B4D00AA547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6095122" y="2320306"/>
            <a:ext cx="829377" cy="270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5B5DBDF-42EC-43F6-A4AA-2D926FF143A8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6095122" y="2963001"/>
            <a:ext cx="829377" cy="20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40D25B9-9E17-4E4F-8879-044389D9B5D5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6095122" y="3601533"/>
            <a:ext cx="829377" cy="14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2670F59-F66E-48C9-B90A-5742081D6765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6095122" y="4240065"/>
            <a:ext cx="828499" cy="7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7184EAE-6B63-46AD-9F76-C7465A8DAF7E}"/>
              </a:ext>
            </a:extLst>
          </p:cNvPr>
          <p:cNvCxnSpPr>
            <a:stCxn id="17" idx="6"/>
          </p:cNvCxnSpPr>
          <p:nvPr/>
        </p:nvCxnSpPr>
        <p:spPr>
          <a:xfrm flipV="1">
            <a:off x="6095122" y="3555931"/>
            <a:ext cx="794722" cy="211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E113D93-849A-45AA-A4C4-64F2F27BDF97}"/>
              </a:ext>
            </a:extLst>
          </p:cNvPr>
          <p:cNvCxnSpPr>
            <a:stCxn id="17" idx="6"/>
          </p:cNvCxnSpPr>
          <p:nvPr/>
        </p:nvCxnSpPr>
        <p:spPr>
          <a:xfrm flipV="1">
            <a:off x="6095122" y="4194463"/>
            <a:ext cx="794722" cy="147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E651DE9-28DB-4069-8B16-129FE9BB5B9A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6095122" y="3601533"/>
            <a:ext cx="829377" cy="20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360F746-A624-4B61-894E-1A19DA226A4B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6095122" y="4240065"/>
            <a:ext cx="828499" cy="14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8E5FAEF-127E-43CF-B10D-A137AFA648A9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721492" y="3482552"/>
            <a:ext cx="825051" cy="153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23EA9E6-AB75-4A13-BF4E-0AAA2ABA27A7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4906583" y="3750629"/>
            <a:ext cx="829377" cy="190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C5DB9122-F164-41F1-B2EF-6A215A9BFEEC}"/>
              </a:ext>
            </a:extLst>
          </p:cNvPr>
          <p:cNvSpPr/>
          <p:nvPr/>
        </p:nvSpPr>
        <p:spPr>
          <a:xfrm>
            <a:off x="6949303" y="495217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A418DA7-C40C-4552-A190-6965BB0D6C00}"/>
              </a:ext>
            </a:extLst>
          </p:cNvPr>
          <p:cNvSpPr/>
          <p:nvPr/>
        </p:nvSpPr>
        <p:spPr>
          <a:xfrm>
            <a:off x="6949303" y="5594874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B9251A7-2B0B-4A95-8D1E-E4FA52AFC950}"/>
              </a:ext>
            </a:extLst>
          </p:cNvPr>
          <p:cNvSpPr/>
          <p:nvPr/>
        </p:nvSpPr>
        <p:spPr>
          <a:xfrm>
            <a:off x="6949303" y="623340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E9E3F37-A705-47EA-B235-FA086090A820}"/>
              </a:ext>
            </a:extLst>
          </p:cNvPr>
          <p:cNvCxnSpPr>
            <a:cxnSpLocks/>
            <a:stCxn id="13" idx="6"/>
            <a:endCxn id="86" idx="2"/>
          </p:cNvCxnSpPr>
          <p:nvPr/>
        </p:nvCxnSpPr>
        <p:spPr>
          <a:xfrm>
            <a:off x="6096000" y="3107934"/>
            <a:ext cx="853303" cy="202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60FDA4B-1BEF-42C7-B826-514BA289A018}"/>
              </a:ext>
            </a:extLst>
          </p:cNvPr>
          <p:cNvCxnSpPr>
            <a:cxnSpLocks/>
            <a:stCxn id="13" idx="6"/>
            <a:endCxn id="87" idx="2"/>
          </p:cNvCxnSpPr>
          <p:nvPr/>
        </p:nvCxnSpPr>
        <p:spPr>
          <a:xfrm>
            <a:off x="6096000" y="3107934"/>
            <a:ext cx="853303" cy="266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43922AC-C46F-4F6C-AAD2-C4CEE670EDB0}"/>
              </a:ext>
            </a:extLst>
          </p:cNvPr>
          <p:cNvCxnSpPr>
            <a:cxnSpLocks/>
            <a:stCxn id="13" idx="6"/>
            <a:endCxn id="88" idx="2"/>
          </p:cNvCxnSpPr>
          <p:nvPr/>
        </p:nvCxnSpPr>
        <p:spPr>
          <a:xfrm>
            <a:off x="6096000" y="3107934"/>
            <a:ext cx="853303" cy="330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0B215B-528F-4A5E-BB55-7E5CD9E4B2D8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6096000" y="3750629"/>
            <a:ext cx="853303" cy="138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399F09-81B2-43BF-841D-4E2BD58D91F3}"/>
              </a:ext>
            </a:extLst>
          </p:cNvPr>
          <p:cNvCxnSpPr>
            <a:cxnSpLocks/>
            <a:stCxn id="14" idx="6"/>
            <a:endCxn id="87" idx="2"/>
          </p:cNvCxnSpPr>
          <p:nvPr/>
        </p:nvCxnSpPr>
        <p:spPr>
          <a:xfrm>
            <a:off x="6096000" y="3750629"/>
            <a:ext cx="853303" cy="202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E17BBF6-E04D-453B-814A-B65A69298533}"/>
              </a:ext>
            </a:extLst>
          </p:cNvPr>
          <p:cNvCxnSpPr>
            <a:cxnSpLocks/>
            <a:stCxn id="14" idx="6"/>
            <a:endCxn id="88" idx="2"/>
          </p:cNvCxnSpPr>
          <p:nvPr/>
        </p:nvCxnSpPr>
        <p:spPr>
          <a:xfrm>
            <a:off x="6096000" y="3750629"/>
            <a:ext cx="853303" cy="266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8B9505A-DF9F-4241-9A0A-C2D0247DE408}"/>
              </a:ext>
            </a:extLst>
          </p:cNvPr>
          <p:cNvCxnSpPr>
            <a:cxnSpLocks/>
            <a:stCxn id="15" idx="6"/>
            <a:endCxn id="86" idx="2"/>
          </p:cNvCxnSpPr>
          <p:nvPr/>
        </p:nvCxnSpPr>
        <p:spPr>
          <a:xfrm>
            <a:off x="6096000" y="4389161"/>
            <a:ext cx="853303" cy="74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C3EFE18-A60E-482C-991E-C2F833A836C0}"/>
              </a:ext>
            </a:extLst>
          </p:cNvPr>
          <p:cNvCxnSpPr>
            <a:cxnSpLocks/>
            <a:stCxn id="15" idx="6"/>
            <a:endCxn id="87" idx="2"/>
          </p:cNvCxnSpPr>
          <p:nvPr/>
        </p:nvCxnSpPr>
        <p:spPr>
          <a:xfrm>
            <a:off x="6096000" y="4389161"/>
            <a:ext cx="853303" cy="138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9B18BC5-1989-442F-A00C-8B3E83098524}"/>
              </a:ext>
            </a:extLst>
          </p:cNvPr>
          <p:cNvCxnSpPr>
            <a:cxnSpLocks/>
            <a:stCxn id="15" idx="6"/>
            <a:endCxn id="88" idx="2"/>
          </p:cNvCxnSpPr>
          <p:nvPr/>
        </p:nvCxnSpPr>
        <p:spPr>
          <a:xfrm>
            <a:off x="6096000" y="4389161"/>
            <a:ext cx="853303" cy="202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C2973BE-F76E-4EAB-9819-9D71ABF03CBD}"/>
              </a:ext>
            </a:extLst>
          </p:cNvPr>
          <p:cNvCxnSpPr>
            <a:cxnSpLocks/>
            <a:stCxn id="17" idx="6"/>
            <a:endCxn id="86" idx="2"/>
          </p:cNvCxnSpPr>
          <p:nvPr/>
        </p:nvCxnSpPr>
        <p:spPr>
          <a:xfrm flipV="1">
            <a:off x="6095122" y="5132199"/>
            <a:ext cx="854181" cy="53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A0128DD-7F0E-4089-94C1-47753B1E447B}"/>
              </a:ext>
            </a:extLst>
          </p:cNvPr>
          <p:cNvCxnSpPr>
            <a:cxnSpLocks/>
            <a:stCxn id="16" idx="6"/>
            <a:endCxn id="87" idx="2"/>
          </p:cNvCxnSpPr>
          <p:nvPr/>
        </p:nvCxnSpPr>
        <p:spPr>
          <a:xfrm>
            <a:off x="6095122" y="5027693"/>
            <a:ext cx="854181" cy="74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E7AA402-0986-4455-966D-FAF4138DBDAA}"/>
              </a:ext>
            </a:extLst>
          </p:cNvPr>
          <p:cNvCxnSpPr>
            <a:cxnSpLocks/>
            <a:stCxn id="16" idx="6"/>
            <a:endCxn id="88" idx="2"/>
          </p:cNvCxnSpPr>
          <p:nvPr/>
        </p:nvCxnSpPr>
        <p:spPr>
          <a:xfrm>
            <a:off x="6095122" y="5027693"/>
            <a:ext cx="854181" cy="138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46032A4-01BC-4E11-8171-9BF27C4CD70F}"/>
              </a:ext>
            </a:extLst>
          </p:cNvPr>
          <p:cNvCxnSpPr>
            <a:cxnSpLocks/>
            <a:stCxn id="17" idx="6"/>
            <a:endCxn id="87" idx="2"/>
          </p:cNvCxnSpPr>
          <p:nvPr/>
        </p:nvCxnSpPr>
        <p:spPr>
          <a:xfrm>
            <a:off x="6095122" y="5666225"/>
            <a:ext cx="854181" cy="1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5DC1E00-4349-4440-BE5F-130D66FCCB3C}"/>
              </a:ext>
            </a:extLst>
          </p:cNvPr>
          <p:cNvCxnSpPr>
            <a:cxnSpLocks/>
            <a:stCxn id="17" idx="6"/>
            <a:endCxn id="88" idx="2"/>
          </p:cNvCxnSpPr>
          <p:nvPr/>
        </p:nvCxnSpPr>
        <p:spPr>
          <a:xfrm>
            <a:off x="6095122" y="5666225"/>
            <a:ext cx="854181" cy="74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7CEC718-847A-42B9-8EF9-06CCE6BCC983}"/>
              </a:ext>
            </a:extLst>
          </p:cNvPr>
          <p:cNvSpPr txBox="1"/>
          <p:nvPr/>
        </p:nvSpPr>
        <p:spPr>
          <a:xfrm>
            <a:off x="2891306" y="3832336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征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5EE053B-E98B-4A20-9EF4-9AEB0979726F}"/>
              </a:ext>
            </a:extLst>
          </p:cNvPr>
          <p:cNvSpPr txBox="1"/>
          <p:nvPr/>
        </p:nvSpPr>
        <p:spPr>
          <a:xfrm>
            <a:off x="7437214" y="295076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AB38ED1-3071-41F3-80E4-D59BBE3E0546}"/>
              </a:ext>
            </a:extLst>
          </p:cNvPr>
          <p:cNvSpPr txBox="1"/>
          <p:nvPr/>
        </p:nvSpPr>
        <p:spPr>
          <a:xfrm>
            <a:off x="7437213" y="5582102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LF-MMI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3231313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1A31D-C015-4271-BAC6-91A1C1A1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Kaldi Chain</a:t>
            </a:r>
            <a:r>
              <a:rPr lang="zh-CN" altLang="en-US" dirty="0"/>
              <a:t>模型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A489C-5814-46B9-B542-24B7609D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2400" dirty="0"/>
              <a:t>为简化</a:t>
            </a:r>
            <a:r>
              <a:rPr lang="en-US" altLang="zh-CN" sz="2400" dirty="0"/>
              <a:t>Lattice-free MMI</a:t>
            </a:r>
            <a:r>
              <a:rPr lang="zh-CN" altLang="zh-CN" sz="2400" dirty="0"/>
              <a:t>训练在</a:t>
            </a:r>
            <a:r>
              <a:rPr lang="en-US" altLang="zh-CN" sz="2400" dirty="0"/>
              <a:t>GPU</a:t>
            </a:r>
            <a:r>
              <a:rPr lang="zh-CN" altLang="zh-CN" sz="2400" dirty="0"/>
              <a:t>的计算复杂度，</a:t>
            </a:r>
            <a:r>
              <a:rPr lang="en-US" altLang="zh-CN" sz="2400" dirty="0"/>
              <a:t>Kaldi</a:t>
            </a:r>
            <a:r>
              <a:rPr lang="zh-CN" altLang="zh-CN" sz="2400" dirty="0"/>
              <a:t>同时在</a:t>
            </a:r>
            <a:r>
              <a:rPr lang="en-US" altLang="zh-CN" sz="2400" dirty="0"/>
              <a:t>DNN</a:t>
            </a:r>
            <a:r>
              <a:rPr lang="zh-CN" altLang="zh-CN" sz="2400" dirty="0"/>
              <a:t>的输出降低了帧率（间隔</a:t>
            </a:r>
            <a:r>
              <a:rPr lang="en-US" altLang="zh-CN" sz="2400" dirty="0"/>
              <a:t>3</a:t>
            </a:r>
            <a:r>
              <a:rPr lang="zh-CN" altLang="zh-CN" sz="2400" dirty="0"/>
              <a:t>帧，即帧移从</a:t>
            </a:r>
            <a:r>
              <a:rPr lang="en-US" altLang="zh-CN" sz="2400" dirty="0"/>
              <a:t>10ms</a:t>
            </a:r>
            <a:r>
              <a:rPr lang="zh-CN" altLang="zh-CN" sz="2400" dirty="0"/>
              <a:t>改为</a:t>
            </a:r>
            <a:r>
              <a:rPr lang="en-US" altLang="zh-CN" sz="2400" dirty="0"/>
              <a:t>30ms</a:t>
            </a:r>
            <a:r>
              <a:rPr lang="zh-CN" altLang="zh-CN" sz="2400" dirty="0"/>
              <a:t>，每个句子的处理帧数降到原来的</a:t>
            </a:r>
            <a:r>
              <a:rPr lang="en-US" altLang="zh-CN" sz="2400" dirty="0"/>
              <a:t>1/3</a:t>
            </a:r>
            <a:r>
              <a:rPr lang="zh-CN" altLang="zh-CN" sz="2400" dirty="0"/>
              <a:t>），这样</a:t>
            </a:r>
            <a:r>
              <a:rPr lang="en-US" altLang="zh-CN" sz="2400" dirty="0"/>
              <a:t>1</a:t>
            </a:r>
            <a:r>
              <a:rPr lang="zh-CN" altLang="zh-CN" sz="2400" dirty="0"/>
              <a:t>帧特征就要遍历整个</a:t>
            </a:r>
            <a:r>
              <a:rPr lang="en-US" altLang="zh-CN" sz="2400" dirty="0"/>
              <a:t>HMM</a:t>
            </a:r>
            <a:r>
              <a:rPr lang="zh-CN" altLang="zh-CN" sz="2400" dirty="0"/>
              <a:t>模型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zh-CN" sz="2400" dirty="0"/>
              <a:t>采用了特殊的</a:t>
            </a:r>
            <a:r>
              <a:rPr lang="en-US" altLang="zh-CN" sz="2400" dirty="0"/>
              <a:t>HMM</a:t>
            </a:r>
            <a:r>
              <a:rPr lang="zh-CN" altLang="zh-CN" sz="2400" dirty="0"/>
              <a:t>结构</a:t>
            </a:r>
            <a:r>
              <a:rPr lang="zh-CN" altLang="en-US" sz="2400" dirty="0"/>
              <a:t>，</a:t>
            </a:r>
            <a:r>
              <a:rPr lang="zh-CN" altLang="zh-CN" sz="2400" dirty="0"/>
              <a:t>在</a:t>
            </a:r>
            <a:r>
              <a:rPr lang="en-US" altLang="zh-CN" sz="2400" dirty="0"/>
              <a:t>Kaldi</a:t>
            </a:r>
            <a:r>
              <a:rPr lang="zh-CN" altLang="zh-CN" sz="2400" dirty="0"/>
              <a:t>又称为</a:t>
            </a:r>
            <a:r>
              <a:rPr lang="en-US" altLang="zh-CN" sz="2400" dirty="0">
                <a:solidFill>
                  <a:srgbClr val="C00000"/>
                </a:solidFill>
              </a:rPr>
              <a:t>Chain</a:t>
            </a:r>
            <a:r>
              <a:rPr lang="zh-CN" altLang="zh-CN" sz="2400" dirty="0"/>
              <a:t>模型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014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665A-35C7-409F-863D-0DC64D8E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Kaldi Chain</a:t>
            </a:r>
            <a:r>
              <a:rPr lang="zh-CN" altLang="en-US" dirty="0"/>
              <a:t>模型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">
                <a:extLst>
                  <a:ext uri="{FF2B5EF4-FFF2-40B4-BE49-F238E27FC236}">
                    <a16:creationId xmlns:a16="http://schemas.microsoft.com/office/drawing/2014/main" id="{963E9E5C-4D4B-4C01-A0CE-2E10DEF94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6758" y="1787952"/>
                <a:ext cx="4505140" cy="372881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/>
                  <a:t>固定了 </a:t>
                </a:r>
                <a:r>
                  <a:rPr lang="en-US" altLang="zh-CN" sz="2000" dirty="0"/>
                  <a:t>HMM</a:t>
                </a:r>
                <a:r>
                  <a:rPr lang="zh-CN" altLang="en-US" sz="2000" dirty="0"/>
                  <a:t>转移概率；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HMM </a:t>
                </a:r>
                <a:r>
                  <a:rPr lang="zh-CN" altLang="en-US" sz="2000" dirty="0"/>
                  <a:t>状态数从 </a:t>
                </a:r>
                <a:r>
                  <a:rPr lang="en-US" altLang="zh-CN" sz="2000" dirty="0"/>
                  <a:t>3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5 </a:t>
                </a:r>
                <a:r>
                  <a:rPr lang="zh-CN" altLang="en-US" sz="2000" dirty="0"/>
                  <a:t>降为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，即图中的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，实际还有一个用于自旋可重复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次或多次的空白状态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Kaldi</a:t>
                </a:r>
                <a:r>
                  <a:rPr lang="zh-CN" altLang="en-US" sz="2000" dirty="0"/>
                  <a:t>中，把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000" dirty="0"/>
                  <a:t>看做同一个状态（都对应</a:t>
                </a:r>
                <a:r>
                  <a:rPr lang="en-US" altLang="zh-CN" sz="2000" dirty="0"/>
                  <a:t>state 0</a:t>
                </a:r>
                <a:r>
                  <a:rPr lang="zh-CN" altLang="en-US" sz="2000" dirty="0"/>
                  <a:t>），只是</a:t>
                </a:r>
                <a:r>
                  <a:rPr lang="en-US" altLang="zh-CN" sz="2000" dirty="0" err="1"/>
                  <a:t>PdfClass</a:t>
                </a:r>
                <a:r>
                  <a:rPr lang="zh-CN" altLang="en-US" sz="2000" dirty="0"/>
                  <a:t>不同，其中</a:t>
                </a:r>
                <a:r>
                  <a:rPr lang="en-US" altLang="zh-CN" sz="2000" dirty="0" err="1"/>
                  <a:t>ForwardPdfClass</a:t>
                </a:r>
                <a:r>
                  <a:rPr lang="zh-CN" altLang="en-US" sz="2000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SelfLoopPdfClass</a:t>
                </a:r>
                <a:r>
                  <a:rPr lang="zh-CN" altLang="en-US" sz="2000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13" name="内容占位符 1">
                <a:extLst>
                  <a:ext uri="{FF2B5EF4-FFF2-40B4-BE49-F238E27FC236}">
                    <a16:creationId xmlns:a16="http://schemas.microsoft.com/office/drawing/2014/main" id="{963E9E5C-4D4B-4C01-A0CE-2E10DEF94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6758" y="1787952"/>
                <a:ext cx="4505140" cy="3728815"/>
              </a:xfrm>
              <a:blipFill>
                <a:blip r:embed="rId3"/>
                <a:stretch>
                  <a:fillRect l="-1218" t="-1634" r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7">
                <a:extLst>
                  <a:ext uri="{FF2B5EF4-FFF2-40B4-BE49-F238E27FC236}">
                    <a16:creationId xmlns:a16="http://schemas.microsoft.com/office/drawing/2014/main" id="{58BA8B60-2966-4721-B02F-D3A8310132FA}"/>
                  </a:ext>
                </a:extLst>
              </p:cNvPr>
              <p:cNvSpPr txBox="1"/>
              <p:nvPr/>
            </p:nvSpPr>
            <p:spPr>
              <a:xfrm>
                <a:off x="1813639" y="4177508"/>
                <a:ext cx="3886257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—phone</a:t>
                </a:r>
                <a:r>
                  <a:rPr lang="zh-CN" altLang="en-US" dirty="0"/>
                  <a:t>的状态，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—blank</a:t>
                </a:r>
                <a:r>
                  <a:rPr lang="zh-CN" altLang="en-US" dirty="0"/>
                  <a:t>的状态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TextBox 57">
                <a:extLst>
                  <a:ext uri="{FF2B5EF4-FFF2-40B4-BE49-F238E27FC236}">
                    <a16:creationId xmlns:a16="http://schemas.microsoft.com/office/drawing/2014/main" id="{58BA8B60-2966-4721-B02F-D3A83101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639" y="4177508"/>
                <a:ext cx="3886257" cy="667747"/>
              </a:xfrm>
              <a:prstGeom prst="rect">
                <a:avLst/>
              </a:prstGeom>
              <a:blipFill>
                <a:blip r:embed="rId8"/>
                <a:stretch>
                  <a:fillRect t="-3636" r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B835057-B356-4C85-A0CF-552B8F68056E}"/>
              </a:ext>
            </a:extLst>
          </p:cNvPr>
          <p:cNvSpPr txBox="1"/>
          <p:nvPr/>
        </p:nvSpPr>
        <p:spPr>
          <a:xfrm>
            <a:off x="3124507" y="5042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b, </a:t>
            </a:r>
            <a:r>
              <a:rPr lang="en-US" altLang="zh-CN" dirty="0" err="1">
                <a:solidFill>
                  <a:srgbClr val="C00000"/>
                </a:solidFill>
              </a:rPr>
              <a:t>p</a:t>
            </a:r>
            <a:r>
              <a:rPr lang="en-US" altLang="zh-CN" dirty="0" err="1"/>
              <a:t>bb</a:t>
            </a:r>
            <a:r>
              <a:rPr lang="en-US" altLang="zh-CN" dirty="0"/>
              <a:t>, ……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D003A7-21E3-AAAF-0AE2-CEDCD38EDF5A}"/>
              </a:ext>
            </a:extLst>
          </p:cNvPr>
          <p:cNvGrpSpPr/>
          <p:nvPr/>
        </p:nvGrpSpPr>
        <p:grpSpPr>
          <a:xfrm>
            <a:off x="1607226" y="2945121"/>
            <a:ext cx="3961411" cy="707238"/>
            <a:chOff x="435373" y="4073389"/>
            <a:chExt cx="3961411" cy="707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B3DCEE00-97AE-8C33-8044-A48F8E8BB1B3}"/>
                    </a:ext>
                  </a:extLst>
                </p:cNvPr>
                <p:cNvSpPr/>
                <p:nvPr/>
              </p:nvSpPr>
              <p:spPr>
                <a:xfrm>
                  <a:off x="1048449" y="4073389"/>
                  <a:ext cx="707316" cy="696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6268F2F7-ECAE-4BCF-96C5-6DFADF4DA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449" y="4073389"/>
                  <a:ext cx="707316" cy="6961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0517BB7A-E2D2-40AB-1634-55AE9CBCA2A1}"/>
                    </a:ext>
                  </a:extLst>
                </p:cNvPr>
                <p:cNvSpPr/>
                <p:nvPr/>
              </p:nvSpPr>
              <p:spPr>
                <a:xfrm>
                  <a:off x="2368919" y="4078095"/>
                  <a:ext cx="707316" cy="696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E308CB42-1346-490C-B244-FBC00C7159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919" y="4078095"/>
                  <a:ext cx="707316" cy="69612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B9A9132-CAD8-3021-8BCB-2C0502F86477}"/>
                </a:ext>
              </a:extLst>
            </p:cNvPr>
            <p:cNvSpPr/>
            <p:nvPr/>
          </p:nvSpPr>
          <p:spPr>
            <a:xfrm>
              <a:off x="3689468" y="4084502"/>
              <a:ext cx="707316" cy="69612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106BD3F-D197-2ECA-7E56-D83A7674D9A7}"/>
                </a:ext>
              </a:extLst>
            </p:cNvPr>
            <p:cNvCxnSpPr/>
            <p:nvPr/>
          </p:nvCxnSpPr>
          <p:spPr>
            <a:xfrm>
              <a:off x="435373" y="4426158"/>
              <a:ext cx="61307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0019A12-D74C-16D2-EA1C-B8828BB953EA}"/>
                </a:ext>
              </a:extLst>
            </p:cNvPr>
            <p:cNvCxnSpPr/>
            <p:nvPr/>
          </p:nvCxnSpPr>
          <p:spPr>
            <a:xfrm>
              <a:off x="1755765" y="4426158"/>
              <a:ext cx="61307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A528953-F7C2-47D2-8D3C-76EBF56ED34B}"/>
                </a:ext>
              </a:extLst>
            </p:cNvPr>
            <p:cNvCxnSpPr/>
            <p:nvPr/>
          </p:nvCxnSpPr>
          <p:spPr>
            <a:xfrm>
              <a:off x="3082823" y="4438291"/>
              <a:ext cx="61307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19">
              <a:extLst>
                <a:ext uri="{FF2B5EF4-FFF2-40B4-BE49-F238E27FC236}">
                  <a16:creationId xmlns:a16="http://schemas.microsoft.com/office/drawing/2014/main" id="{78A71F9F-8E1F-8875-D40F-D299D25A7D33}"/>
                </a:ext>
              </a:extLst>
            </p:cNvPr>
            <p:cNvCxnSpPr>
              <a:stCxn id="17" idx="4"/>
              <a:endCxn id="19" idx="4"/>
            </p:cNvCxnSpPr>
            <p:nvPr/>
          </p:nvCxnSpPr>
          <p:spPr>
            <a:xfrm rot="16200000" flipH="1">
              <a:off x="2717060" y="3454561"/>
              <a:ext cx="11113" cy="2641019"/>
            </a:xfrm>
            <a:prstGeom prst="curvedConnector3">
              <a:avLst>
                <a:gd name="adj1" fmla="val 2924767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32029FD8-38F5-3A4E-CD85-8C0BC606E922}"/>
                </a:ext>
              </a:extLst>
            </p:cNvPr>
            <p:cNvCxnSpPr>
              <a:stCxn id="18" idx="7"/>
              <a:endCxn id="18" idx="1"/>
            </p:cNvCxnSpPr>
            <p:nvPr/>
          </p:nvCxnSpPr>
          <p:spPr>
            <a:xfrm rot="16200000" flipV="1">
              <a:off x="2722577" y="3929966"/>
              <a:ext cx="12700" cy="500148"/>
            </a:xfrm>
            <a:prstGeom prst="curvedConnector3">
              <a:avLst>
                <a:gd name="adj1" fmla="val 4140583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76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FA71-B2F3-4C68-8A1E-06D460C1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Kaldi Chain</a:t>
            </a:r>
            <a:r>
              <a:rPr lang="zh-CN" altLang="en-US" dirty="0"/>
              <a:t>模型</a:t>
            </a:r>
            <a:endParaRPr lang="zh-C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1DEA68-C165-4503-B6F3-5A56BB2EE1FE}"/>
              </a:ext>
            </a:extLst>
          </p:cNvPr>
          <p:cNvSpPr/>
          <p:nvPr/>
        </p:nvSpPr>
        <p:spPr>
          <a:xfrm>
            <a:off x="1785937" y="3907631"/>
            <a:ext cx="8215313" cy="235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&lt;Topology&gt;</a:t>
            </a:r>
            <a:br>
              <a:rPr lang="en-US" altLang="zh-CN" sz="1400" dirty="0"/>
            </a:br>
            <a:r>
              <a:rPr lang="en-US" altLang="zh-CN" sz="1400" dirty="0"/>
              <a:t>&lt;</a:t>
            </a:r>
            <a:r>
              <a:rPr lang="en-US" altLang="zh-CN" sz="1400" dirty="0" err="1"/>
              <a:t>TopologyEntry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</a:t>
            </a:r>
            <a:r>
              <a:rPr lang="en-US" altLang="zh-CN" sz="1400" dirty="0" err="1"/>
              <a:t>ForPhones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1 2 3 4 5 6 7 8 …</a:t>
            </a:r>
            <a:br>
              <a:rPr lang="en-US" altLang="zh-CN" sz="1400" dirty="0"/>
            </a:br>
            <a:r>
              <a:rPr lang="en-US" altLang="zh-CN" sz="1400" dirty="0"/>
              <a:t>&lt;/</a:t>
            </a:r>
            <a:r>
              <a:rPr lang="en-US" altLang="zh-CN" sz="1400" dirty="0" err="1"/>
              <a:t>ForPhones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&lt;State&gt; 0 &lt;</a:t>
            </a:r>
            <a:r>
              <a:rPr lang="en-US" altLang="zh-CN" sz="1400" b="1" dirty="0" err="1"/>
              <a:t>ForwardPdfClass</a:t>
            </a:r>
            <a:r>
              <a:rPr lang="en-US" altLang="zh-CN" sz="1400" dirty="0"/>
              <a:t>&gt; 0 &lt;</a:t>
            </a:r>
            <a:r>
              <a:rPr lang="en-US" altLang="zh-CN" sz="1400" b="1" dirty="0" err="1">
                <a:solidFill>
                  <a:srgbClr val="C00000"/>
                </a:solidFill>
              </a:rPr>
              <a:t>SelfLoopPdfClass</a:t>
            </a:r>
            <a:r>
              <a:rPr lang="en-US" altLang="zh-CN" sz="1400" dirty="0"/>
              <a:t>&gt; 1 &lt;Transition&gt; 0 0.5 &lt;Transition&gt; 1 0.5 &lt;/State&gt;</a:t>
            </a:r>
            <a:br>
              <a:rPr lang="en-US" altLang="zh-CN" sz="1400" dirty="0"/>
            </a:br>
            <a:r>
              <a:rPr lang="en-US" altLang="zh-CN" sz="1400" dirty="0"/>
              <a:t>&lt;State&gt; 1 &lt;/State&gt;</a:t>
            </a:r>
            <a:br>
              <a:rPr lang="en-US" altLang="zh-CN" sz="1400" dirty="0"/>
            </a:br>
            <a:r>
              <a:rPr lang="en-US" altLang="zh-CN" sz="1400" dirty="0"/>
              <a:t>&lt;/</a:t>
            </a:r>
            <a:r>
              <a:rPr lang="en-US" altLang="zh-CN" sz="1400" dirty="0" err="1"/>
              <a:t>TopologyEntry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&lt;/Topology&gt;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88BCFB-60E3-4A20-88E3-FD4C77038F25}"/>
              </a:ext>
            </a:extLst>
          </p:cNvPr>
          <p:cNvSpPr txBox="1"/>
          <p:nvPr/>
        </p:nvSpPr>
        <p:spPr>
          <a:xfrm>
            <a:off x="5498526" y="16369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0.5</a:t>
            </a:r>
            <a:endParaRPr lang="zh-CN" altLang="en-US" sz="14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412143-0F0C-5455-AED5-F220381567BE}"/>
              </a:ext>
            </a:extLst>
          </p:cNvPr>
          <p:cNvGrpSpPr/>
          <p:nvPr/>
        </p:nvGrpSpPr>
        <p:grpSpPr>
          <a:xfrm>
            <a:off x="3418270" y="2395510"/>
            <a:ext cx="3961411" cy="707238"/>
            <a:chOff x="435373" y="4073389"/>
            <a:chExt cx="3961411" cy="707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8DA6F5EB-95ED-3A0E-F571-68AB7E6E23FE}"/>
                    </a:ext>
                  </a:extLst>
                </p:cNvPr>
                <p:cNvSpPr/>
                <p:nvPr/>
              </p:nvSpPr>
              <p:spPr>
                <a:xfrm>
                  <a:off x="1048449" y="4073389"/>
                  <a:ext cx="707316" cy="696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8DA6F5EB-95ED-3A0E-F571-68AB7E6E23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449" y="4073389"/>
                  <a:ext cx="707316" cy="69612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9AC7D390-53D0-4064-BC44-72E087CD3023}"/>
                    </a:ext>
                  </a:extLst>
                </p:cNvPr>
                <p:cNvSpPr/>
                <p:nvPr/>
              </p:nvSpPr>
              <p:spPr>
                <a:xfrm>
                  <a:off x="2368919" y="4078095"/>
                  <a:ext cx="707316" cy="696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9AC7D390-53D0-4064-BC44-72E087CD30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919" y="4078095"/>
                  <a:ext cx="707316" cy="69612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56CD91D-1DF0-2BF2-E7BF-C8B365C2BFAA}"/>
                </a:ext>
              </a:extLst>
            </p:cNvPr>
            <p:cNvSpPr/>
            <p:nvPr/>
          </p:nvSpPr>
          <p:spPr>
            <a:xfrm>
              <a:off x="3689468" y="4084502"/>
              <a:ext cx="707316" cy="69612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ECEDF5C-9909-EB89-86C0-82CE6CC2AF11}"/>
                </a:ext>
              </a:extLst>
            </p:cNvPr>
            <p:cNvCxnSpPr/>
            <p:nvPr/>
          </p:nvCxnSpPr>
          <p:spPr>
            <a:xfrm>
              <a:off x="435373" y="4426158"/>
              <a:ext cx="61307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9042CF6-DE5B-D102-A130-A51916735688}"/>
                </a:ext>
              </a:extLst>
            </p:cNvPr>
            <p:cNvCxnSpPr/>
            <p:nvPr/>
          </p:nvCxnSpPr>
          <p:spPr>
            <a:xfrm>
              <a:off x="1755765" y="4426158"/>
              <a:ext cx="61307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F722477-47E8-F777-36FE-FFF8D884DBC0}"/>
                </a:ext>
              </a:extLst>
            </p:cNvPr>
            <p:cNvCxnSpPr/>
            <p:nvPr/>
          </p:nvCxnSpPr>
          <p:spPr>
            <a:xfrm>
              <a:off x="3082823" y="4438291"/>
              <a:ext cx="61307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19">
              <a:extLst>
                <a:ext uri="{FF2B5EF4-FFF2-40B4-BE49-F238E27FC236}">
                  <a16:creationId xmlns:a16="http://schemas.microsoft.com/office/drawing/2014/main" id="{2E5522D5-F4EF-04A0-E824-FDC2E9AC2906}"/>
                </a:ext>
              </a:extLst>
            </p:cNvPr>
            <p:cNvCxnSpPr>
              <a:stCxn id="19" idx="4"/>
              <a:endCxn id="21" idx="4"/>
            </p:cNvCxnSpPr>
            <p:nvPr/>
          </p:nvCxnSpPr>
          <p:spPr>
            <a:xfrm rot="16200000" flipH="1">
              <a:off x="2717060" y="3454561"/>
              <a:ext cx="11113" cy="2641019"/>
            </a:xfrm>
            <a:prstGeom prst="curvedConnector3">
              <a:avLst>
                <a:gd name="adj1" fmla="val 2924767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F3005982-60B6-390E-B834-984F3F14315C}"/>
                </a:ext>
              </a:extLst>
            </p:cNvPr>
            <p:cNvCxnSpPr>
              <a:stCxn id="20" idx="7"/>
              <a:endCxn id="20" idx="1"/>
            </p:cNvCxnSpPr>
            <p:nvPr/>
          </p:nvCxnSpPr>
          <p:spPr>
            <a:xfrm rot="16200000" flipV="1">
              <a:off x="2722577" y="3929966"/>
              <a:ext cx="12700" cy="500148"/>
            </a:xfrm>
            <a:prstGeom prst="curvedConnector3">
              <a:avLst>
                <a:gd name="adj1" fmla="val 4140583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3B03D62-D078-77E3-3633-E6BF0D7D53B5}"/>
              </a:ext>
            </a:extLst>
          </p:cNvPr>
          <p:cNvSpPr txBox="1"/>
          <p:nvPr/>
        </p:nvSpPr>
        <p:spPr>
          <a:xfrm>
            <a:off x="4785939" y="243814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0.5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2B1016-5D35-6587-59B4-3ED34FBDF3F8}"/>
              </a:ext>
            </a:extLst>
          </p:cNvPr>
          <p:cNvSpPr txBox="1"/>
          <p:nvPr/>
        </p:nvSpPr>
        <p:spPr>
          <a:xfrm>
            <a:off x="5519636" y="310092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0.5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62D0A0-93CE-47B8-C099-9DEB6C3A138A}"/>
              </a:ext>
            </a:extLst>
          </p:cNvPr>
          <p:cNvSpPr txBox="1"/>
          <p:nvPr/>
        </p:nvSpPr>
        <p:spPr>
          <a:xfrm>
            <a:off x="6111602" y="245332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0.5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71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AC4D1-05A4-4A51-B527-250AD064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最大似然（</a:t>
            </a:r>
            <a:r>
              <a:rPr lang="en-US" altLang="zh-CN" dirty="0"/>
              <a:t>ML</a:t>
            </a:r>
            <a:r>
              <a:rPr lang="zh-CN" altLang="zh-CN" dirty="0"/>
              <a:t>）准则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43E2B-339D-481C-9964-E4AAFF023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7" y="1388423"/>
                <a:ext cx="10834743" cy="22120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声学模型的训练一般是基于最大似然（</a:t>
                </a:r>
                <a:r>
                  <a:rPr lang="en-US" altLang="zh-CN" sz="2400" dirty="0"/>
                  <a:t>ML</a:t>
                </a:r>
                <a:r>
                  <a:rPr lang="zh-CN" altLang="zh-CN" sz="2400" dirty="0"/>
                  <a:t>）准则，假设训练句子有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zh-CN" sz="2400" dirty="0"/>
                  <a:t>句（包括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zh-CN" altLang="zh-CN" sz="2400" dirty="0"/>
                  <a:t>），</a:t>
                </a:r>
                <a:r>
                  <a:rPr lang="en-US" altLang="zh-CN" sz="2400" dirty="0"/>
                  <a:t>ML</a:t>
                </a:r>
                <a:r>
                  <a:rPr lang="zh-CN" altLang="zh-CN" sz="2400" dirty="0"/>
                  <a:t>训练目标函数为：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sz="2400" dirty="0"/>
                  <a:t>是第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sz="2400" dirty="0"/>
                  <a:t>句语音标注对应的词序列。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43E2B-339D-481C-9964-E4AAFF023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7" y="1388423"/>
                <a:ext cx="10834743" cy="2212027"/>
              </a:xfrm>
              <a:blipFill>
                <a:blip r:embed="rId5"/>
                <a:stretch>
                  <a:fillRect l="-900" t="-3581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EEE1E22-67AA-4BD7-9858-E66D47C42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3" y="4359308"/>
            <a:ext cx="4607718" cy="10360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DD9544-6727-45EB-866A-5DDFE30CD198}"/>
              </a:ext>
            </a:extLst>
          </p:cNvPr>
          <p:cNvSpPr txBox="1"/>
          <p:nvPr/>
        </p:nvSpPr>
        <p:spPr>
          <a:xfrm>
            <a:off x="2705533" y="562302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标注：今        天        天        气      怎      么      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8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576C1B-7824-4BEC-A6BD-6A775134D7AC}"/>
              </a:ext>
            </a:extLst>
          </p:cNvPr>
          <p:cNvSpPr/>
          <p:nvPr/>
        </p:nvSpPr>
        <p:spPr>
          <a:xfrm>
            <a:off x="301839" y="1464816"/>
            <a:ext cx="1154097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数据准备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76210CA-BB84-4D4A-B007-72757A6C6404}"/>
              </a:ext>
            </a:extLst>
          </p:cNvPr>
          <p:cNvSpPr/>
          <p:nvPr/>
        </p:nvSpPr>
        <p:spPr>
          <a:xfrm>
            <a:off x="1945689" y="1464816"/>
            <a:ext cx="1154097" cy="612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特征提取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2F16E8-9F6F-468D-8CDB-A2F761F666B6}"/>
              </a:ext>
            </a:extLst>
          </p:cNvPr>
          <p:cNvSpPr/>
          <p:nvPr/>
        </p:nvSpPr>
        <p:spPr>
          <a:xfrm>
            <a:off x="3598415" y="1464816"/>
            <a:ext cx="1154097" cy="612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/>
              <a:t>GMM-HMM</a:t>
            </a:r>
            <a:r>
              <a:rPr lang="zh-CN" altLang="en-US" sz="1600" dirty="0"/>
              <a:t>单音子</a:t>
            </a:r>
            <a:endParaRPr lang="en-US" altLang="zh-CN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E5ED4A-287C-4D86-AEA1-61B3AC94CF78}"/>
              </a:ext>
            </a:extLst>
          </p:cNvPr>
          <p:cNvSpPr/>
          <p:nvPr/>
        </p:nvSpPr>
        <p:spPr>
          <a:xfrm>
            <a:off x="5251141" y="1461096"/>
            <a:ext cx="1154097" cy="612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/>
              <a:t>GMM-HMM</a:t>
            </a:r>
            <a:r>
              <a:rPr lang="zh-CN" altLang="en-US" sz="1600" dirty="0"/>
              <a:t>三音子</a:t>
            </a:r>
            <a:endParaRPr lang="en-US" altLang="zh-CN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C07EA5F-6C17-4E11-85F7-BF5793E74A98}"/>
              </a:ext>
            </a:extLst>
          </p:cNvPr>
          <p:cNvSpPr/>
          <p:nvPr/>
        </p:nvSpPr>
        <p:spPr>
          <a:xfrm>
            <a:off x="6903867" y="1458517"/>
            <a:ext cx="1154097" cy="6125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训练文本对齐以及解码生成</a:t>
            </a:r>
            <a:r>
              <a:rPr lang="en-US" altLang="zh-CN" sz="1400" dirty="0"/>
              <a:t>Lattice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B9A06C4-7B88-4DFF-84DD-66E5C9E02C9F}"/>
              </a:ext>
            </a:extLst>
          </p:cNvPr>
          <p:cNvSpPr/>
          <p:nvPr/>
        </p:nvSpPr>
        <p:spPr>
          <a:xfrm>
            <a:off x="8556593" y="1458517"/>
            <a:ext cx="1154097" cy="6125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</a:t>
            </a:r>
            <a:r>
              <a:rPr lang="zh-CN" altLang="en-US" sz="1600" dirty="0"/>
              <a:t>模型训练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0D4C3F-98D7-4335-9A79-A653D5031EC4}"/>
              </a:ext>
            </a:extLst>
          </p:cNvPr>
          <p:cNvSpPr/>
          <p:nvPr/>
        </p:nvSpPr>
        <p:spPr>
          <a:xfrm>
            <a:off x="10209319" y="1458516"/>
            <a:ext cx="1154097" cy="6125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解码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0F8A32C-DCE1-42B6-AEB4-FC1D2DE4242B}"/>
              </a:ext>
            </a:extLst>
          </p:cNvPr>
          <p:cNvSpPr/>
          <p:nvPr/>
        </p:nvSpPr>
        <p:spPr>
          <a:xfrm>
            <a:off x="3099786" y="1711550"/>
            <a:ext cx="498629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B1AC3B3-C46B-4E6D-A854-9807B02636C7}"/>
              </a:ext>
            </a:extLst>
          </p:cNvPr>
          <p:cNvSpPr/>
          <p:nvPr/>
        </p:nvSpPr>
        <p:spPr>
          <a:xfrm>
            <a:off x="1450016" y="1713026"/>
            <a:ext cx="498629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48B28CA-C2F7-46E2-981A-11FE0B00BF4E}"/>
              </a:ext>
            </a:extLst>
          </p:cNvPr>
          <p:cNvSpPr/>
          <p:nvPr/>
        </p:nvSpPr>
        <p:spPr>
          <a:xfrm>
            <a:off x="4761388" y="1718588"/>
            <a:ext cx="498629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6705167-913A-4C80-8155-A5CE09D2CFFB}"/>
              </a:ext>
            </a:extLst>
          </p:cNvPr>
          <p:cNvSpPr/>
          <p:nvPr/>
        </p:nvSpPr>
        <p:spPr>
          <a:xfrm>
            <a:off x="6397096" y="1711550"/>
            <a:ext cx="498629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8791AFC-5A4C-4054-ADBC-209BB992BEF2}"/>
              </a:ext>
            </a:extLst>
          </p:cNvPr>
          <p:cNvSpPr/>
          <p:nvPr/>
        </p:nvSpPr>
        <p:spPr>
          <a:xfrm>
            <a:off x="8057228" y="1707870"/>
            <a:ext cx="498629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47C23B9-1837-49FC-9960-32237BC7252F}"/>
              </a:ext>
            </a:extLst>
          </p:cNvPr>
          <p:cNvSpPr/>
          <p:nvPr/>
        </p:nvSpPr>
        <p:spPr>
          <a:xfrm>
            <a:off x="9710690" y="1693773"/>
            <a:ext cx="498629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E690D-44D8-407C-8A9F-68F225B4683A}"/>
              </a:ext>
            </a:extLst>
          </p:cNvPr>
          <p:cNvSpPr txBox="1"/>
          <p:nvPr/>
        </p:nvSpPr>
        <p:spPr>
          <a:xfrm>
            <a:off x="301839" y="2449136"/>
            <a:ext cx="11061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Chain</a:t>
            </a:r>
            <a:r>
              <a:rPr lang="zh-CN" altLang="en-US" dirty="0"/>
              <a:t>模型基于双音子建模，使用非传统的</a:t>
            </a:r>
            <a:r>
              <a:rPr lang="en-US" altLang="zh-CN" dirty="0"/>
              <a:t>HMM</a:t>
            </a:r>
            <a:r>
              <a:rPr lang="zh-CN" altLang="en-US" dirty="0"/>
              <a:t>拓扑结构（允许在单一状态下遍历</a:t>
            </a:r>
            <a:r>
              <a:rPr lang="en-US" altLang="zh-CN" dirty="0"/>
              <a:t>HMM</a:t>
            </a:r>
            <a:r>
              <a:rPr lang="zh-CN" altLang="en-US" dirty="0"/>
              <a:t>）。神经网络的输入采用跳帧（帧率缩小三倍），使训练和解码更加快速。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它采用</a:t>
            </a:r>
            <a:r>
              <a:rPr lang="en-US" altLang="zh-CN" dirty="0"/>
              <a:t>LF-MMI</a:t>
            </a:r>
            <a:r>
              <a:rPr lang="zh-CN" altLang="en-US" dirty="0"/>
              <a:t>区分性训练，通过训练文本对齐得到分子部分的</a:t>
            </a:r>
            <a:r>
              <a:rPr lang="en-US" altLang="zh-CN" dirty="0"/>
              <a:t>Lattice</a:t>
            </a:r>
            <a:r>
              <a:rPr lang="zh-CN" altLang="en-US" dirty="0"/>
              <a:t>，分母部分的计算共用</a:t>
            </a:r>
            <a:r>
              <a:rPr lang="en-US" altLang="zh-CN" dirty="0"/>
              <a:t>4</a:t>
            </a:r>
            <a:r>
              <a:rPr lang="zh-CN" altLang="en-US" dirty="0"/>
              <a:t>元音素语言模型构建的解码图</a:t>
            </a:r>
            <a:r>
              <a:rPr lang="en-US" altLang="zh-CN" dirty="0"/>
              <a:t>HCP</a:t>
            </a:r>
            <a:r>
              <a:rPr lang="zh-CN" altLang="en-US" dirty="0"/>
              <a:t>，并通过在解码图中进行一个完整的前向后向过程实现。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在传统的</a:t>
            </a:r>
            <a:r>
              <a:rPr lang="en-US" altLang="zh-CN" dirty="0"/>
              <a:t>DNN-HMM</a:t>
            </a:r>
            <a:r>
              <a:rPr lang="zh-CN" altLang="en-US" dirty="0"/>
              <a:t>模型中，</a:t>
            </a:r>
            <a:r>
              <a:rPr lang="en-US" altLang="zh-CN" dirty="0"/>
              <a:t>HMM</a:t>
            </a:r>
            <a:r>
              <a:rPr lang="zh-CN" altLang="en-US" dirty="0"/>
              <a:t>模型状态之间是有转移概率的，并且会在训练过程中对转移概率进行评估；</a:t>
            </a:r>
            <a:r>
              <a:rPr lang="en-US" altLang="zh-CN" dirty="0"/>
              <a:t>Chain</a:t>
            </a:r>
            <a:r>
              <a:rPr lang="zh-CN" altLang="en-US" dirty="0"/>
              <a:t>模型的</a:t>
            </a:r>
            <a:r>
              <a:rPr lang="en-US" altLang="zh-CN" dirty="0"/>
              <a:t>HMM</a:t>
            </a:r>
            <a:r>
              <a:rPr lang="zh-CN" altLang="en-US" dirty="0"/>
              <a:t>模型转移概率设置为常数</a:t>
            </a:r>
            <a:r>
              <a:rPr lang="en-US" altLang="zh-CN" dirty="0"/>
              <a:t>0.5</a:t>
            </a:r>
            <a:r>
              <a:rPr lang="zh-CN" altLang="en-US" dirty="0"/>
              <a:t>，使用固定的转移概率，并且不训练转移概率。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Chain</a:t>
            </a:r>
            <a:r>
              <a:rPr lang="zh-CN" altLang="en-US" dirty="0"/>
              <a:t>比传统</a:t>
            </a:r>
            <a:r>
              <a:rPr lang="en-US" altLang="zh-CN" dirty="0"/>
              <a:t>DNN-HMM</a:t>
            </a:r>
            <a:r>
              <a:rPr lang="zh-CN" altLang="en-US" dirty="0"/>
              <a:t>的结果要稍微好一点，解码速度也快</a:t>
            </a:r>
            <a:r>
              <a:rPr lang="en-US" altLang="zh-CN" dirty="0"/>
              <a:t>2-3</a:t>
            </a:r>
            <a:r>
              <a:rPr lang="zh-CN" altLang="en-US" dirty="0"/>
              <a:t>倍。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93CA49-736B-83DF-B19F-D9E08005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/>
          <a:p>
            <a:r>
              <a:rPr lang="en-US" altLang="zh-CN" dirty="0"/>
              <a:t>10.5 Kaldi Chain</a:t>
            </a:r>
            <a:r>
              <a:rPr lang="zh-CN" altLang="en-US" dirty="0"/>
              <a:t>模型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45978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7A9C9-6A40-4DF0-8F9F-D06BB4F4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zh-CN" dirty="0"/>
              <a:t>本章小结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45035-0653-47EF-B4E2-9B8AFF6A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490882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zh-CN" sz="2400" dirty="0"/>
              <a:t>本章详细介绍了基于</a:t>
            </a:r>
            <a:r>
              <a:rPr lang="en-US" altLang="zh-CN" sz="2400" dirty="0"/>
              <a:t>MMI</a:t>
            </a:r>
            <a:r>
              <a:rPr lang="zh-CN" altLang="zh-CN" sz="2400" dirty="0"/>
              <a:t>的序列区分性训练准则</a:t>
            </a:r>
            <a:r>
              <a:rPr lang="zh-CN" altLang="en-US" sz="2400" dirty="0"/>
              <a:t>，</a:t>
            </a:r>
            <a:r>
              <a:rPr lang="zh-CN" altLang="zh-CN" sz="2400" dirty="0"/>
              <a:t>其目标使是加大正确路径和混淆路径的打分差异。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zh-CN" sz="2400" dirty="0"/>
              <a:t>为了减少</a:t>
            </a:r>
            <a:r>
              <a:rPr lang="en-US" altLang="zh-CN" sz="2400" dirty="0"/>
              <a:t>MMI</a:t>
            </a:r>
            <a:r>
              <a:rPr lang="zh-CN" altLang="zh-CN" sz="2400" dirty="0"/>
              <a:t>的计算量，</a:t>
            </a:r>
            <a:r>
              <a:rPr lang="en-US" altLang="zh-CN" sz="2400" dirty="0"/>
              <a:t>Lattice-based MMI</a:t>
            </a:r>
            <a:r>
              <a:rPr lang="zh-CN" altLang="zh-CN" sz="2400" dirty="0"/>
              <a:t>为每条训练句子生成一个</a:t>
            </a:r>
            <a:r>
              <a:rPr lang="en-US" altLang="zh-CN" sz="2400" dirty="0"/>
              <a:t>Lattice</a:t>
            </a:r>
            <a:r>
              <a:rPr lang="zh-CN" altLang="zh-CN" sz="2400" dirty="0"/>
              <a:t>，来近似</a:t>
            </a:r>
            <a:r>
              <a:rPr lang="en-US" altLang="zh-CN" sz="2400" dirty="0"/>
              <a:t>MMI</a:t>
            </a:r>
            <a:r>
              <a:rPr lang="zh-CN" altLang="zh-CN" sz="2400" dirty="0"/>
              <a:t>的分母部分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Lattice-free MMI</a:t>
            </a:r>
            <a:r>
              <a:rPr lang="zh-CN" altLang="zh-CN" sz="2400" dirty="0"/>
              <a:t>则不用生成</a:t>
            </a:r>
            <a:r>
              <a:rPr lang="en-US" altLang="zh-CN" sz="2400" dirty="0"/>
              <a:t>Lattice</a:t>
            </a:r>
            <a:r>
              <a:rPr lang="zh-CN" altLang="zh-CN" sz="2400" dirty="0"/>
              <a:t>，直接用</a:t>
            </a:r>
            <a:r>
              <a:rPr lang="zh-CN" altLang="en-US" sz="2400" dirty="0"/>
              <a:t>音素级别</a:t>
            </a:r>
            <a:r>
              <a:rPr lang="zh-CN" altLang="zh-CN" sz="2400" dirty="0"/>
              <a:t>的</a:t>
            </a:r>
            <a:r>
              <a:rPr lang="en-US" altLang="zh-CN" sz="2400" dirty="0"/>
              <a:t>FST</a:t>
            </a:r>
            <a:r>
              <a:rPr lang="zh-CN" altLang="zh-CN" sz="2400" dirty="0"/>
              <a:t>图来简化计算</a:t>
            </a:r>
            <a:r>
              <a:rPr lang="zh-CN" altLang="en-US" sz="2400" dirty="0"/>
              <a:t>，分子和分母</a:t>
            </a:r>
            <a:r>
              <a:rPr lang="en-US" altLang="zh-CN" sz="2400" dirty="0"/>
              <a:t>FST</a:t>
            </a:r>
            <a:r>
              <a:rPr lang="zh-CN" altLang="en-US" sz="2400" dirty="0"/>
              <a:t>都通过前向</a:t>
            </a:r>
            <a:r>
              <a:rPr lang="en-US" altLang="zh-CN" sz="2400" dirty="0"/>
              <a:t>-</a:t>
            </a:r>
            <a:r>
              <a:rPr lang="zh-CN" altLang="en-US" sz="2400" dirty="0"/>
              <a:t>后向算法计算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zh-CN" sz="2400" dirty="0"/>
              <a:t>总体而言，以</a:t>
            </a:r>
            <a:r>
              <a:rPr lang="en-US" altLang="zh-CN" sz="2400" dirty="0"/>
              <a:t>Chain</a:t>
            </a:r>
            <a:r>
              <a:rPr lang="zh-CN" altLang="zh-CN" sz="2400" dirty="0"/>
              <a:t>为代表的纯序列区分性训练简化了不少</a:t>
            </a:r>
            <a:r>
              <a:rPr lang="en-US" altLang="zh-CN" sz="2400" dirty="0"/>
              <a:t>HMM</a:t>
            </a:r>
            <a:r>
              <a:rPr lang="zh-CN" altLang="zh-CN" sz="2400" dirty="0"/>
              <a:t>相关的步骤，其架构跟端到端语音识别已比较接近，但又保留</a:t>
            </a:r>
            <a:r>
              <a:rPr lang="en-US" altLang="zh-CN" sz="2400" dirty="0"/>
              <a:t>HMM</a:t>
            </a:r>
            <a:r>
              <a:rPr lang="zh-CN" altLang="zh-CN" sz="2400" dirty="0"/>
              <a:t>的独特优势，达到了综合性能的最优。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0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9D93E-310E-4C4E-9ABE-EB8942DC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区分性训练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C7C4C-F64B-435E-AA26-3D114B9D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2369189"/>
          </a:xfrm>
        </p:spPr>
        <p:txBody>
          <a:bodyPr/>
          <a:lstStyle/>
          <a:p>
            <a:r>
              <a:rPr lang="en-US" altLang="zh-CN" dirty="0"/>
              <a:t>ML</a:t>
            </a:r>
            <a:r>
              <a:rPr lang="zh-CN" altLang="zh-CN" dirty="0"/>
              <a:t>只考虑正确路径的优化训练，没有考虑降低混淆路径的分数，因而识别效果并不能达到最优。</a:t>
            </a:r>
            <a:endParaRPr lang="en-US" altLang="zh-CN" dirty="0"/>
          </a:p>
          <a:p>
            <a:r>
              <a:rPr lang="zh-CN" altLang="zh-CN" dirty="0"/>
              <a:t>而区分性训练（</a:t>
            </a:r>
            <a:r>
              <a:rPr lang="en-US" altLang="zh-CN" dirty="0"/>
              <a:t>Discriminative Training</a:t>
            </a:r>
            <a:r>
              <a:rPr lang="zh-CN" altLang="zh-CN" dirty="0"/>
              <a:t>）同时兼顾正确路径和混淆路径，目标是</a:t>
            </a:r>
            <a:r>
              <a:rPr lang="zh-CN" altLang="zh-CN" dirty="0">
                <a:solidFill>
                  <a:srgbClr val="C00000"/>
                </a:solidFill>
              </a:rPr>
              <a:t>提高正确路径的分数，同时压低混淆路径的分数</a:t>
            </a:r>
            <a:r>
              <a:rPr lang="zh-CN" altLang="zh-CN" dirty="0"/>
              <a:t>，以加大这些路径之间的打分差异，跟识别目标更匹配。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F5DCBD-F1C3-4963-9813-50D895E73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3799210"/>
            <a:ext cx="4607718" cy="10360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C57C13-FD2B-4013-B5FB-E120DF6064A7}"/>
              </a:ext>
            </a:extLst>
          </p:cNvPr>
          <p:cNvSpPr txBox="1"/>
          <p:nvPr/>
        </p:nvSpPr>
        <p:spPr>
          <a:xfrm>
            <a:off x="2284051" y="5034354"/>
            <a:ext cx="578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正确路径：今        天        天        气      怎      么      样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混淆路径：今        天        天        气      怎                样</a:t>
            </a:r>
          </a:p>
          <a:p>
            <a:r>
              <a:rPr lang="zh-CN" altLang="en-US" dirty="0"/>
              <a:t>混淆路径：今        天                    气      怎      么      样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09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B0E7-567B-4D66-819A-F8A9075F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区分性准则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E7DD97-BC12-48A2-969F-89CA3823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13143"/>
              </p:ext>
            </p:extLst>
          </p:nvPr>
        </p:nvGraphicFramePr>
        <p:xfrm>
          <a:off x="1799693" y="2302720"/>
          <a:ext cx="7912478" cy="2252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51784">
                  <a:extLst>
                    <a:ext uri="{9D8B030D-6E8A-4147-A177-3AD203B41FA5}">
                      <a16:colId xmlns:a16="http://schemas.microsoft.com/office/drawing/2014/main" val="601094312"/>
                    </a:ext>
                  </a:extLst>
                </a:gridCol>
                <a:gridCol w="1282821">
                  <a:extLst>
                    <a:ext uri="{9D8B030D-6E8A-4147-A177-3AD203B41FA5}">
                      <a16:colId xmlns:a16="http://schemas.microsoft.com/office/drawing/2014/main" val="2362022507"/>
                    </a:ext>
                  </a:extLst>
                </a:gridCol>
                <a:gridCol w="2493155">
                  <a:extLst>
                    <a:ext uri="{9D8B030D-6E8A-4147-A177-3AD203B41FA5}">
                      <a16:colId xmlns:a16="http://schemas.microsoft.com/office/drawing/2014/main" val="2245277601"/>
                    </a:ext>
                  </a:extLst>
                </a:gridCol>
                <a:gridCol w="2584718">
                  <a:extLst>
                    <a:ext uri="{9D8B030D-6E8A-4147-A177-3AD203B41FA5}">
                      <a16:colId xmlns:a16="http://schemas.microsoft.com/office/drawing/2014/main" val="3743727122"/>
                    </a:ext>
                  </a:extLst>
                </a:gridCol>
              </a:tblGrid>
              <a:tr h="45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区分性准则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优化级别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优化目标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适用声学模型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31141"/>
                  </a:ext>
                </a:extLst>
              </a:tr>
              <a:tr h="45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>
                          <a:effectLst/>
                        </a:rPr>
                        <a:t>CE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帧错误率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>
                          <a:effectLst/>
                        </a:rPr>
                        <a:t>DNN-HMM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839964"/>
                  </a:ext>
                </a:extLst>
              </a:tr>
              <a:tr h="45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>
                          <a:effectLst/>
                        </a:rPr>
                        <a:t>MMI/BMMI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句子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句子正确率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>
                          <a:effectLst/>
                        </a:rPr>
                        <a:t>GMM/DNN-HMM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8898648"/>
                  </a:ext>
                </a:extLst>
              </a:tr>
              <a:tr h="45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>
                          <a:effectLst/>
                        </a:rPr>
                        <a:t>MPE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句子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音素错误率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>
                          <a:effectLst/>
                        </a:rPr>
                        <a:t>GMM/DNN-HMM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933098"/>
                  </a:ext>
                </a:extLst>
              </a:tr>
              <a:tr h="450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>
                          <a:effectLst/>
                        </a:rPr>
                        <a:t>sMBR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句子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zh-CN" sz="1600" kern="100">
                          <a:effectLst/>
                        </a:rPr>
                        <a:t>状态错误率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GMM/DNN-HMM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7118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721D8D8-82F0-4AE2-8DEC-47B20A35A5DA}"/>
              </a:ext>
            </a:extLst>
          </p:cNvPr>
          <p:cNvSpPr txBox="1"/>
          <p:nvPr/>
        </p:nvSpPr>
        <p:spPr>
          <a:xfrm>
            <a:off x="808074" y="1431851"/>
            <a:ext cx="612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从最大似然准则到区分性训练</a:t>
            </a:r>
            <a:r>
              <a:rPr lang="en-US" altLang="zh-CN" dirty="0"/>
              <a:t>(Discriminative Training)</a:t>
            </a:r>
            <a:r>
              <a:rPr lang="zh-CN" altLang="en-US" dirty="0"/>
              <a:t>准则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8E9E7D-3BD2-4B98-ABD9-C8A336EC0A7B}"/>
              </a:ext>
            </a:extLst>
          </p:cNvPr>
          <p:cNvSpPr txBox="1"/>
          <p:nvPr/>
        </p:nvSpPr>
        <p:spPr>
          <a:xfrm>
            <a:off x="1799693" y="4628707"/>
            <a:ext cx="3119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r>
              <a:rPr lang="en-US" altLang="zh-CN" sz="1400" dirty="0"/>
              <a:t>CE—</a:t>
            </a:r>
            <a:r>
              <a:rPr lang="zh-CN" altLang="en-US" sz="1400" dirty="0"/>
              <a:t>交叉熵 </a:t>
            </a:r>
            <a:endParaRPr lang="en-US" altLang="zh-CN" sz="1400" dirty="0"/>
          </a:p>
          <a:p>
            <a:r>
              <a:rPr lang="en-US" altLang="zh-CN" sz="1400" dirty="0"/>
              <a:t>MMI—</a:t>
            </a:r>
            <a:r>
              <a:rPr lang="zh-CN" altLang="en-US" sz="1400" dirty="0"/>
              <a:t>最大互信息</a:t>
            </a:r>
            <a:endParaRPr lang="en-US" altLang="zh-CN" sz="1400" dirty="0"/>
          </a:p>
          <a:p>
            <a:r>
              <a:rPr lang="en-US" altLang="zh-CN" sz="1400" dirty="0"/>
              <a:t>BMMI—</a:t>
            </a:r>
            <a:r>
              <a:rPr lang="zh-CN" altLang="en-US" sz="1400" dirty="0"/>
              <a:t>增强型最大互信息</a:t>
            </a:r>
            <a:endParaRPr lang="en-US" altLang="zh-CN" sz="1400" dirty="0"/>
          </a:p>
          <a:p>
            <a:r>
              <a:rPr lang="en-US" altLang="zh-CN" sz="1400" dirty="0"/>
              <a:t>MPE—</a:t>
            </a:r>
            <a:r>
              <a:rPr lang="zh-CN" altLang="en-US" sz="1400" dirty="0"/>
              <a:t>最小音素错误</a:t>
            </a:r>
            <a:endParaRPr lang="en-US" altLang="zh-CN" sz="1400" dirty="0"/>
          </a:p>
          <a:p>
            <a:r>
              <a:rPr lang="en-US" altLang="zh-CN" sz="1400" dirty="0" err="1"/>
              <a:t>sMBR</a:t>
            </a:r>
            <a:r>
              <a:rPr lang="en-US" altLang="zh-CN" sz="1400" dirty="0"/>
              <a:t>—</a:t>
            </a:r>
            <a:r>
              <a:rPr lang="zh-CN" altLang="en-US" sz="1400" dirty="0"/>
              <a:t>状态级别最小贝叶斯风险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F6482E8-5D7F-411B-9DAE-D10E5CFE1ACC}"/>
              </a:ext>
            </a:extLst>
          </p:cNvPr>
          <p:cNvSpPr/>
          <p:nvPr/>
        </p:nvSpPr>
        <p:spPr>
          <a:xfrm>
            <a:off x="1328738" y="3207543"/>
            <a:ext cx="470955" cy="13334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475BEA-C0E3-4DB8-97A6-7B7A6D9EC025}"/>
              </a:ext>
            </a:extLst>
          </p:cNvPr>
          <p:cNvSpPr txBox="1"/>
          <p:nvPr/>
        </p:nvSpPr>
        <p:spPr>
          <a:xfrm>
            <a:off x="792157" y="3045191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序列区分性训练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25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CFA89-F1DC-40B0-A34C-A9C4795B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10.1.1 MMI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5CC03-41C7-46DD-9652-5FB9E12A9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语音识别的</a:t>
                </a:r>
                <a:r>
                  <a:rPr lang="en-US" altLang="zh-CN" dirty="0"/>
                  <a:t>MMI</a:t>
                </a:r>
                <a:r>
                  <a:rPr lang="zh-CN" altLang="zh-CN" dirty="0"/>
                  <a:t>准则是最大化观察值序列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zh-CN" altLang="zh-CN" dirty="0"/>
                  <a:t>和词序列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dirty="0"/>
                  <a:t>的互信息，即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可做为常量，因此</a:t>
                </a:r>
                <a:r>
                  <a:rPr lang="en-US" altLang="zh-CN" dirty="0"/>
                  <a:t>MMI</a:t>
                </a:r>
                <a:r>
                  <a:rPr lang="zh-CN" altLang="zh-CN" dirty="0"/>
                  <a:t>实际上是最大化句子正确标注的后验概率，相当于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条件最大似然准则</a:t>
                </a:r>
                <a:r>
                  <a:rPr lang="zh-CN" altLang="en-US" dirty="0"/>
                  <a:t>，即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5CC03-41C7-46DD-9652-5FB9E12A9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63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431F-4026-4B8B-B0D0-A715A573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10.1.1 MMI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F2DC86-2A28-492A-930A-08765C248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10515600" cy="53338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针对多条语音，</a:t>
                </a:r>
                <a:r>
                  <a:rPr lang="en-US" altLang="zh-CN" dirty="0"/>
                  <a:t>MMI</a:t>
                </a:r>
                <a:r>
                  <a:rPr lang="zh-CN" altLang="zh-CN" dirty="0"/>
                  <a:t>目标函数为：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𝑀𝑀𝐼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sz="2400" dirty="0"/>
                  <a:t>是第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sz="2400" dirty="0"/>
                  <a:t>句语音标注对应的词序列，</a:t>
                </a:r>
                <a14:m>
                  <m:oMath xmlns:m="http://schemas.openxmlformats.org/officeDocument/2006/math">
                    <m:r>
                      <a:rPr lang="zh-CN" altLang="zh-CN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sz="2400" dirty="0"/>
                  <a:t>对应的</a:t>
                </a:r>
                <a:r>
                  <a:rPr lang="en-US" altLang="zh-CN" sz="2400" dirty="0"/>
                  <a:t>HMM</a:t>
                </a:r>
                <a:r>
                  <a:rPr lang="zh-CN" altLang="zh-CN" sz="2400" dirty="0"/>
                  <a:t>状态序列，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400" dirty="0"/>
                  <a:t>是词序列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/>
                  <a:t>的语言模型概率，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/>
                  <a:t>表示其它可能的词序列。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MMI</a:t>
                </a:r>
                <a:r>
                  <a:rPr lang="zh-CN" altLang="zh-CN" sz="2400" dirty="0"/>
                  <a:t>目标函数包含对数运算，其中分子（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Numerator</a:t>
                </a:r>
                <a:r>
                  <a:rPr lang="zh-CN" altLang="zh-CN" sz="2400" dirty="0"/>
                  <a:t>）部分表示正确标注对应的词序列，分母（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Denominator</a:t>
                </a:r>
                <a:r>
                  <a:rPr lang="zh-CN" altLang="zh-CN" sz="2400" dirty="0"/>
                  <a:t>）表示所有可能的词序列，分子越大，分母越小，</a:t>
                </a:r>
                <a:r>
                  <a:rPr lang="en-US" altLang="zh-CN" sz="2400" dirty="0"/>
                  <a:t>MMI</a:t>
                </a:r>
                <a:r>
                  <a:rPr lang="zh-CN" altLang="zh-CN" sz="2400" dirty="0"/>
                  <a:t>目标函数值就越大。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F2DC86-2A28-492A-930A-08765C248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10515600" cy="5333846"/>
              </a:xfrm>
              <a:blipFill>
                <a:blip r:embed="rId5"/>
                <a:stretch>
                  <a:fillRect l="-1217" t="-2057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EDC-E27F-4B32-A09D-2D2C7F3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10.1.1 MMI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4A5B751-9D34-4D82-8A7A-938CD4E51571}"/>
                  </a:ext>
                </a:extLst>
              </p:cNvPr>
              <p:cNvSpPr/>
              <p:nvPr/>
            </p:nvSpPr>
            <p:spPr>
              <a:xfrm>
                <a:off x="1907381" y="1978818"/>
                <a:ext cx="3214688" cy="2743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4A5B751-9D34-4D82-8A7A-938CD4E51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81" y="1978818"/>
                <a:ext cx="3214688" cy="274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9DAA597-0CA2-4C01-89A5-2F5AB2BEE885}"/>
                  </a:ext>
                </a:extLst>
              </p:cNvPr>
              <p:cNvSpPr/>
              <p:nvPr/>
            </p:nvSpPr>
            <p:spPr>
              <a:xfrm>
                <a:off x="6196012" y="1966911"/>
                <a:ext cx="3214688" cy="2743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𝑀𝑀𝐼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9DAA597-0CA2-4C01-89A5-2F5AB2BEE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12" y="1966911"/>
                <a:ext cx="3214688" cy="274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32502BC-FE2B-4CB9-985C-13944A70230F}"/>
              </a:ext>
            </a:extLst>
          </p:cNvPr>
          <p:cNvSpPr txBox="1"/>
          <p:nvPr/>
        </p:nvSpPr>
        <p:spPr>
          <a:xfrm>
            <a:off x="2979419" y="48720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E6995-21C5-4BD2-AEE9-1207E26F80D3}"/>
              </a:ext>
            </a:extLst>
          </p:cNvPr>
          <p:cNvSpPr txBox="1"/>
          <p:nvPr/>
        </p:nvSpPr>
        <p:spPr>
          <a:xfrm>
            <a:off x="7314247" y="487203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MMI</a:t>
            </a:r>
            <a:r>
              <a:rPr lang="zh-CN" altLang="en-US" dirty="0"/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9710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C57B9-0E03-4E38-B686-DEE6D33A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10.1.2 BMMI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35AD08-C968-4FEA-B1F2-E66E1C2F5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/>
                  <a:t>Boosted MMI</a:t>
                </a:r>
                <a:r>
                  <a:rPr lang="zh-CN" altLang="zh-CN" sz="2400" dirty="0"/>
                  <a:t>（</a:t>
                </a:r>
                <a:r>
                  <a:rPr lang="en-US" altLang="zh-CN" sz="2400" dirty="0"/>
                  <a:t>BMMI</a:t>
                </a:r>
                <a:r>
                  <a:rPr lang="zh-CN" altLang="zh-CN" sz="2400" dirty="0"/>
                  <a:t>）是</a:t>
                </a:r>
                <a:r>
                  <a:rPr lang="en-US" altLang="zh-CN" sz="2400" dirty="0"/>
                  <a:t>MMI</a:t>
                </a:r>
                <a:r>
                  <a:rPr lang="zh-CN" altLang="zh-CN" sz="2400" dirty="0"/>
                  <a:t>的增强版本，其目标函数表示如下：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𝑏𝑀𝑀𝐼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𝑏𝐴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r>
                  <a:rPr lang="zh-CN" altLang="zh-CN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sz="2400" dirty="0">
                    <a:solidFill>
                      <a:srgbClr val="C00000"/>
                    </a:solidFill>
                  </a:rPr>
                  <a:t>是增强系数（一般设为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0.5</a:t>
                </a:r>
                <a:r>
                  <a:rPr lang="zh-CN" altLang="zh-CN" sz="2400" dirty="0">
                    <a:solidFill>
                      <a:srgbClr val="C00000"/>
                    </a:solidFill>
                  </a:rPr>
                  <a:t>）</a:t>
                </a:r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用来衡量标注文本对应的词序列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sz="2400" dirty="0"/>
                  <a:t>和其它词序列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/>
                  <a:t>之间的匹配程度，相当于是词</a:t>
                </a:r>
                <a:r>
                  <a:rPr lang="en-US" altLang="zh-CN" sz="2400" dirty="0"/>
                  <a:t>/</a:t>
                </a:r>
                <a:r>
                  <a:rPr lang="zh-CN" altLang="zh-CN" sz="2400" dirty="0"/>
                  <a:t>音素</a:t>
                </a:r>
                <a:r>
                  <a:rPr lang="en-US" altLang="zh-CN" sz="2400" dirty="0"/>
                  <a:t>/</a:t>
                </a:r>
                <a:r>
                  <a:rPr lang="zh-CN" altLang="zh-CN" sz="2400" dirty="0"/>
                  <a:t>状态级别的准确率。</a:t>
                </a:r>
                <a:endParaRPr lang="en-US" altLang="zh-CN" sz="2400" dirty="0"/>
              </a:p>
              <a:p>
                <a:pPr marL="0" indent="0" algn="just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:r>
                  <a:rPr lang="zh-CN" altLang="zh-CN" sz="2400" dirty="0"/>
                  <a:t>通过增强系数和匹配程度的调节，</a:t>
                </a:r>
                <a:r>
                  <a:rPr lang="en-US" altLang="zh-CN" sz="2400" dirty="0"/>
                  <a:t>MMI</a:t>
                </a:r>
                <a:r>
                  <a:rPr lang="zh-CN" altLang="zh-CN" sz="2400" dirty="0"/>
                  <a:t>增强了错误较多的路径的似然率，即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sz="2400" dirty="0"/>
                  <a:t>越接近（错误的词越少），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2400" dirty="0"/>
                  <a:t>这个权重越小，相反则权重越大，这样使得区分性训练更有针对性。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35AD08-C968-4FEA-B1F2-E66E1C2F5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 r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36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46.2|3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4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4|2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25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4|37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2274</Words>
  <Application>Microsoft Office PowerPoint</Application>
  <PresentationFormat>宽屏</PresentationFormat>
  <Paragraphs>274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华文楷体</vt:lpstr>
      <vt:lpstr>Arial</vt:lpstr>
      <vt:lpstr>Calibri</vt:lpstr>
      <vt:lpstr>Cambria Math</vt:lpstr>
      <vt:lpstr>Times New Roman</vt:lpstr>
      <vt:lpstr>1_Office 主题​​</vt:lpstr>
      <vt:lpstr>序列区分性训练</vt:lpstr>
      <vt:lpstr>纲要</vt:lpstr>
      <vt:lpstr>最大似然（ML）准则</vt:lpstr>
      <vt:lpstr>区分性训练</vt:lpstr>
      <vt:lpstr>10.1 区分性准则</vt:lpstr>
      <vt:lpstr>10.1.1 MMI</vt:lpstr>
      <vt:lpstr>10.1.1 MMI</vt:lpstr>
      <vt:lpstr>10.1.1 MMI</vt:lpstr>
      <vt:lpstr>10.1.2 BMMI</vt:lpstr>
      <vt:lpstr>10.1.3 MPE/sMBR</vt:lpstr>
      <vt:lpstr>10.2 MMI求导过程</vt:lpstr>
      <vt:lpstr>10.2 MMI求导过程</vt:lpstr>
      <vt:lpstr>10.2 MMI求导过程</vt:lpstr>
      <vt:lpstr>10.2 MMI求导过程</vt:lpstr>
      <vt:lpstr>10.2 MMI求导过程</vt:lpstr>
      <vt:lpstr>10.3 Lattice-based MMI</vt:lpstr>
      <vt:lpstr>用于MMI分母计算的Lattice</vt:lpstr>
      <vt:lpstr>10.3 Lattice-based MMI</vt:lpstr>
      <vt:lpstr>10.3 Lattice-based MMI</vt:lpstr>
      <vt:lpstr>10.4 Lattice-free MMI</vt:lpstr>
      <vt:lpstr>HCP</vt:lpstr>
      <vt:lpstr>Lattice-free MMI的训练流程</vt:lpstr>
      <vt:lpstr>前向-后向算法</vt:lpstr>
      <vt:lpstr>Lattice-free MMI前向算法</vt:lpstr>
      <vt:lpstr>Lattice-free MMI后向算法</vt:lpstr>
      <vt:lpstr>多任务学习</vt:lpstr>
      <vt:lpstr>10.5 Kaldi Chain模型</vt:lpstr>
      <vt:lpstr>10.5 Kaldi Chain模型</vt:lpstr>
      <vt:lpstr>10.5 Kaldi Chain模型</vt:lpstr>
      <vt:lpstr>10.5 Kaldi Chain模型</vt:lpstr>
      <vt:lpstr>10.6 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序列区分性训练</dc:title>
  <dc:creator>HQY</dc:creator>
  <cp:lastModifiedBy>Q.Y. Hong</cp:lastModifiedBy>
  <cp:revision>87</cp:revision>
  <dcterms:created xsi:type="dcterms:W3CDTF">2019-12-29T11:45:40Z</dcterms:created>
  <dcterms:modified xsi:type="dcterms:W3CDTF">2023-11-21T02:08:04Z</dcterms:modified>
</cp:coreProperties>
</file>