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78" r:id="rId3"/>
    <p:sldId id="258" r:id="rId4"/>
    <p:sldId id="283" r:id="rId5"/>
    <p:sldId id="279" r:id="rId6"/>
    <p:sldId id="259" r:id="rId7"/>
    <p:sldId id="277" r:id="rId8"/>
    <p:sldId id="261" r:id="rId9"/>
    <p:sldId id="262" r:id="rId10"/>
    <p:sldId id="263" r:id="rId11"/>
    <p:sldId id="264" r:id="rId12"/>
    <p:sldId id="275" r:id="rId13"/>
    <p:sldId id="276" r:id="rId14"/>
    <p:sldId id="284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9" r:id="rId27"/>
    <p:sldId id="300" r:id="rId28"/>
    <p:sldId id="301" r:id="rId29"/>
    <p:sldId id="302" r:id="rId30"/>
    <p:sldId id="303" r:id="rId31"/>
    <p:sldId id="297" r:id="rId32"/>
    <p:sldId id="304" r:id="rId33"/>
    <p:sldId id="298" r:id="rId34"/>
    <p:sldId id="28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6" autoAdjust="0"/>
    <p:restoredTop sz="95238" autoAdjust="0"/>
  </p:normalViewPr>
  <p:slideViewPr>
    <p:cSldViewPr snapToGrid="0">
      <p:cViewPr varScale="1">
        <p:scale>
          <a:sx n="101" d="100"/>
          <a:sy n="101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01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sASR\&#27979;&#35797;&#32467;&#26524;\&#27979;&#35797;&#32467;&#26524;_datatang_aishell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/>
              <a:t>ASR result</a:t>
            </a:r>
          </a:p>
        </c:rich>
      </c:tx>
      <c:layout>
        <c:manualLayout>
          <c:xMode val="edge"/>
          <c:yMode val="edge"/>
          <c:x val="0.44825065274151438"/>
          <c:y val="3.933136676499508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677987705844863"/>
          <c:y val="0.14583110739476149"/>
          <c:w val="0.74948080837153841"/>
          <c:h val="0.73597163186460102"/>
        </c:manualLayout>
      </c:layout>
      <c:lineChart>
        <c:grouping val="standar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aishell</c:v>
                </c:pt>
              </c:strCache>
            </c:strRef>
          </c:tx>
          <c:cat>
            <c:strRef>
              <c:f>Sheet1!$B$1:$I$1</c:f>
              <c:strCache>
                <c:ptCount val="8"/>
                <c:pt idx="0">
                  <c:v>mono</c:v>
                </c:pt>
                <c:pt idx="1">
                  <c:v>tri1</c:v>
                </c:pt>
                <c:pt idx="2">
                  <c:v>tri2</c:v>
                </c:pt>
                <c:pt idx="3">
                  <c:v>tri3</c:v>
                </c:pt>
                <c:pt idx="4">
                  <c:v>tri4</c:v>
                </c:pt>
                <c:pt idx="5">
                  <c:v>tri5</c:v>
                </c:pt>
                <c:pt idx="6">
                  <c:v>nnet3</c:v>
                </c:pt>
                <c:pt idx="7">
                  <c:v>chain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0">
                  <c:v>36.47</c:v>
                </c:pt>
                <c:pt idx="1">
                  <c:v>18.690000000000001</c:v>
                </c:pt>
                <c:pt idx="2">
                  <c:v>18.73</c:v>
                </c:pt>
                <c:pt idx="3">
                  <c:v>16.91</c:v>
                </c:pt>
                <c:pt idx="4">
                  <c:v>13.67</c:v>
                </c:pt>
                <c:pt idx="5">
                  <c:v>12</c:v>
                </c:pt>
                <c:pt idx="6">
                  <c:v>8.5500000000000007</c:v>
                </c:pt>
                <c:pt idx="7">
                  <c:v>7.47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B3-47A4-8F74-DD52A803FA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766784"/>
        <c:axId val="93768320"/>
      </c:lineChart>
      <c:catAx>
        <c:axId val="937667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3768320"/>
        <c:crosses val="autoZero"/>
        <c:auto val="1"/>
        <c:lblAlgn val="ctr"/>
        <c:lblOffset val="100"/>
        <c:noMultiLvlLbl val="0"/>
      </c:catAx>
      <c:valAx>
        <c:axId val="937683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CER(%)</a:t>
                </a:r>
                <a:endParaRPr lang="zh-CN" alt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937667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921098683998497"/>
          <c:y val="0.60794898937338115"/>
          <c:w val="0.14788797017998564"/>
          <c:h val="7.1122569855759182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14DBC-ED56-4411-B8B3-8C1A721EA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C1C4B-7CB6-4284-88FE-4BECB2EC6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519F4-07FF-49FE-AAF1-6BBD6FDC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70001-B232-4CE9-A267-35AD9F03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F56EE-0692-4C56-BBBC-6483074A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5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0977E-98A3-4B9A-8408-D991818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5D4B15-4D5F-455E-858B-F64C4FD15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77C18-FAB1-4979-B1C0-06A8A604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9168E-FFC1-4A98-BC72-AC748E92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EC141-0CD3-4BFF-A377-588484D4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1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96E539-3BC8-4A27-9929-50D3DB0E0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8C8292-3065-4123-A920-E4316421A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44622-0433-4973-ABEA-653EC735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12834-EC97-4FBF-BDC2-CF438092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AF5F8-5855-4626-A18D-D0055461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177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11AED-1AD8-4181-91A3-0B876D5B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" y="21264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321E-6455-451B-BB2D-3FD01AD8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F17D4-7B51-434B-8D4D-8A242D41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AF44B-2D52-4418-9645-61A04FBF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0E7B1-80B9-4BB2-92AF-35E9BC3F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09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D19E1-3B33-4B7D-A88D-97E43A3F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0E85E-6ABF-4C22-951F-8EBF3DF72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6C6D9-B764-4A5D-8BD8-E7540B26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D82AD-E252-452C-BE34-E670B3C4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B4F5B-E433-4B14-B7A7-312A04C5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42527-E912-4E20-AC8E-19F53489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03B07-6C57-4196-995B-BEF88E61F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0D5187-21CC-4AEE-B462-0EAABD264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2006D-34CC-4135-ABBA-842B1E43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BFF0D-121B-4A94-91E3-6A526BD2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9626C-F526-4B73-A9D0-A6067116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5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125FA-8A3B-4C53-8A25-43EDC028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E769AB-7CB5-440B-8BD1-7D464178B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4C845B-7017-4E93-99FC-345A419FD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E4C1C0-3BD8-4DA6-8DB6-014942838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7A12B3-7D2F-408B-84D9-7A5D4FE16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ADC44D-FE85-4FEF-B37E-FA486C21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24025E-18C9-4530-947A-C2CCFA68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E81703-20A8-4367-85C4-F8EB4142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99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A0ADB-E73E-48CA-B894-03897304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9A04E0-FB8D-42F8-B60B-4740AE9F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F55BB3-6FAD-417D-A7C5-C8C02C1B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F84C40-DD03-4EC1-86F8-324EE9CD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721050-23A3-4228-93C9-12BCBCE5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3B770A-1844-48FD-B908-5F3E6C52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CE2424-23F3-487F-B52E-53502F7E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70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455C4-F785-4D5D-AA17-A0F073F7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720AD-7D09-437B-B3E9-58E64A0A9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5D5419-BDFE-4488-AC5C-A3F57684E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254BC9-257E-4CCB-82D5-4E75300A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62CCFC-7B4E-4296-8C92-F4217E54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1FEE5C-A7D9-4E59-991D-06333079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10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E7928-5FD0-483C-9309-1C4F2849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C37BBD-8888-420D-89F3-3441700AF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AD9C5-99A4-4EBB-9B64-2DD01E12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00D02-3E9A-41DC-B92E-67CA2B4E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F0AFF7-78F9-4E33-8F9B-779000B3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34DD7-E867-4019-B0E6-2F847D78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19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B1B141-6185-4DBF-8DA4-853C60F2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A3BB7-BAF2-4D33-8772-0883355D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F3A5B-5A43-465E-AA01-CE50F629B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5FC0F-E3DA-4ACE-ABAF-7B8B9B1BF0D4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E4A6F-415D-43AC-B2A6-931A15FBD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BA424-1230-4ACE-9225-5EC7798CF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3CE108B-FB02-4119-A389-082CB88382E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065497" y="58871"/>
            <a:ext cx="1065468" cy="900000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BA414AF-B7D7-4D4A-AA52-213F0F56EFC6}"/>
                </a:ext>
              </a:extLst>
            </p:cNvPr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C4BDEBB6-D616-4A5F-990D-32D6635F8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7B49EA26-8E0F-4FE1-A7BB-AC7AA15E0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92D95D8F-8560-4F10-99EF-18A899BC3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CA10BAF8-9A2F-41CA-BEAB-323E8A8B6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D4AB73E9-4319-4CFA-8D30-DEE87EEA9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60B2148C-1895-4A6B-8BD9-4E031B7F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F75EB945-3517-4BE0-982F-FA06624DB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2">
                <a:extLst>
                  <a:ext uri="{FF2B5EF4-FFF2-40B4-BE49-F238E27FC236}">
                    <a16:creationId xmlns:a16="http://schemas.microsoft.com/office/drawing/2014/main" id="{A0AC47D0-FE8C-4C4D-A16E-2227827A9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3">
                <a:extLst>
                  <a:ext uri="{FF2B5EF4-FFF2-40B4-BE49-F238E27FC236}">
                    <a16:creationId xmlns:a16="http://schemas.microsoft.com/office/drawing/2014/main" id="{46ABDEFD-CC08-4A19-A4DA-99ACEC54A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4">
                <a:extLst>
                  <a:ext uri="{FF2B5EF4-FFF2-40B4-BE49-F238E27FC236}">
                    <a16:creationId xmlns:a16="http://schemas.microsoft.com/office/drawing/2014/main" id="{EE3B9012-390B-46DA-8B53-E357364535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787E554-EBB9-4F94-83F2-176499735A47}"/>
                </a:ext>
              </a:extLst>
            </p:cNvPr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7DC60FC0-B380-41A1-9726-461C3500B4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CC59790F-718D-4F4C-829A-F73D0695E0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6F9C92E0-90C4-4A02-B796-698C1E5F8A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BA95B0A-0A2E-4432-80FD-6B835F7EA1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EF3162EC-4400-48E6-BDA4-EF176E0E5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C3A1E7F8-837B-4B40-9EA1-DB402D87EA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1BE02E8A-AA1C-4C39-A09D-43A8F87224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196210A3-5CBC-45FA-AC77-F3F4613153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9E6B466E-7D79-4546-A0A2-33F5F92FC8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F75484A9-20C2-4B39-898A-2E2B1EE840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895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helltech.com/kysjc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aldi-asr/kaldi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1F142-6CC6-40E9-9AD7-2AB8D5C13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Kaldi</a:t>
            </a:r>
            <a:r>
              <a:rPr lang="zh-CN" altLang="en-US" b="1" dirty="0"/>
              <a:t>实践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19405DCC-B1FA-4375-8ABF-8A9B2CD70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洪青阳</a:t>
            </a:r>
          </a:p>
        </p:txBody>
      </p:sp>
    </p:spTree>
    <p:extLst>
      <p:ext uri="{BB962C8B-B14F-4D97-AF65-F5344CB8AC3E}">
        <p14:creationId xmlns:p14="http://schemas.microsoft.com/office/powerpoint/2010/main" val="200027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zh-CN" sz="2000" dirty="0"/>
              <a:t>5.</a:t>
            </a:r>
            <a:r>
              <a:rPr lang="zh-CN" altLang="en-US" sz="2000" dirty="0"/>
              <a:t>模型训练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预备工作完成后，以训练数据集信息目录作参数调用训练脚本即可完成。</a:t>
            </a:r>
            <a:r>
              <a:rPr lang="en-US" altLang="zh-CN" sz="2000" dirty="0"/>
              <a:t>GMM-HMM</a:t>
            </a:r>
            <a:r>
              <a:rPr lang="zh-CN" altLang="en-US" sz="2000" dirty="0"/>
              <a:t>一般进行</a:t>
            </a:r>
            <a:r>
              <a:rPr lang="en-US" altLang="zh-CN" sz="2000" dirty="0" err="1"/>
              <a:t>monophone,triphone,lda+mllt,lda+mllt+sat</a:t>
            </a:r>
            <a:r>
              <a:rPr lang="zh-CN" altLang="en-US" sz="2000" dirty="0"/>
              <a:t>的训练，然后才训练</a:t>
            </a:r>
            <a:r>
              <a:rPr lang="en-US" altLang="zh-CN" sz="2000" dirty="0"/>
              <a:t>DNN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r>
              <a:rPr lang="en-US" altLang="zh-CN" sz="2000" dirty="0"/>
              <a:t>6.</a:t>
            </a:r>
            <a:r>
              <a:rPr lang="zh-CN" altLang="en-US" sz="2000" dirty="0"/>
              <a:t>模型解码打分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zh-CN" altLang="en-US" sz="2000" dirty="0">
                <a:latin typeface="+mn-ea"/>
              </a:rPr>
              <a:t>    解码之前需要生成</a:t>
            </a:r>
            <a:r>
              <a:rPr lang="en-US" altLang="zh-CN" sz="2000" dirty="0">
                <a:latin typeface="+mn-ea"/>
              </a:rPr>
              <a:t>graph，</a:t>
            </a:r>
            <a:r>
              <a:rPr lang="zh-CN" altLang="en-US" sz="2000" dirty="0">
                <a:latin typeface="+mn-ea"/>
              </a:rPr>
              <a:t>其先提条件就是已经含</a:t>
            </a:r>
            <a:r>
              <a:rPr lang="en-US" altLang="zh-CN" sz="2000" dirty="0" err="1">
                <a:latin typeface="+mn-ea"/>
              </a:rPr>
              <a:t>G.fst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 err="1">
                <a:latin typeface="+mn-ea"/>
              </a:rPr>
              <a:t>lang</a:t>
            </a:r>
            <a:r>
              <a:rPr lang="zh-CN" altLang="en-US" sz="2000" dirty="0">
                <a:latin typeface="+mn-ea"/>
              </a:rPr>
              <a:t>目录。</a:t>
            </a:r>
            <a:endParaRPr lang="en-US" altLang="zh-CN" sz="2000" dirty="0">
              <a:latin typeface="+mn-ea"/>
            </a:endParaRPr>
          </a:p>
          <a:p>
            <a:pPr marL="0" indent="0" algn="just">
              <a:buNone/>
            </a:pPr>
            <a:r>
              <a:rPr lang="zh-CN" altLang="en-US" sz="2000" dirty="0">
                <a:latin typeface="+mn-ea"/>
              </a:rPr>
              <a:t>    在调用</a:t>
            </a:r>
            <a:r>
              <a:rPr lang="en-US" altLang="zh-CN" sz="2000" dirty="0">
                <a:latin typeface="+mn-ea"/>
              </a:rPr>
              <a:t>Kaldi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decode.sh</a:t>
            </a:r>
            <a:r>
              <a:rPr lang="zh-CN" altLang="en-US" sz="2000" dirty="0">
                <a:latin typeface="+mn-ea"/>
              </a:rPr>
              <a:t>脚本时，事先应在</a:t>
            </a:r>
            <a:r>
              <a:rPr lang="en-US" altLang="zh-CN" sz="2000" dirty="0">
                <a:latin typeface="+mn-ea"/>
              </a:rPr>
              <a:t>local</a:t>
            </a:r>
            <a:r>
              <a:rPr lang="zh-CN" altLang="en-US" sz="2000" dirty="0">
                <a:latin typeface="+mn-ea"/>
              </a:rPr>
              <a:t>目录下准备打分脚本</a:t>
            </a:r>
            <a:r>
              <a:rPr lang="en-US" altLang="zh-CN" sz="2000" dirty="0">
                <a:latin typeface="+mn-ea"/>
              </a:rPr>
              <a:t>score.sh，</a:t>
            </a:r>
            <a:r>
              <a:rPr lang="zh-CN" altLang="en-US" sz="2000" dirty="0">
                <a:latin typeface="+mn-ea"/>
              </a:rPr>
              <a:t>否则便没有打分的统计输出。这个打分脚本可以拷贝通用的脚本，在</a:t>
            </a:r>
            <a:r>
              <a:rPr lang="en-US" altLang="zh-CN" sz="2000" dirty="0">
                <a:latin typeface="+mn-ea"/>
              </a:rPr>
              <a:t>thchs30</a:t>
            </a:r>
            <a:r>
              <a:rPr lang="zh-CN" altLang="en-US" sz="2000" dirty="0">
                <a:latin typeface="+mn-ea"/>
              </a:rPr>
              <a:t>例子中即可找到。</a:t>
            </a:r>
            <a:endParaRPr lang="en-US" altLang="zh-CN" sz="2000" dirty="0">
              <a:latin typeface="+mn-ea"/>
            </a:endParaRPr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r>
              <a:rPr lang="en-US" altLang="zh-CN" sz="2000" dirty="0"/>
              <a:t>7.</a:t>
            </a:r>
            <a:r>
              <a:rPr lang="zh-CN" altLang="en-US" sz="2000" dirty="0"/>
              <a:t>利用模型对齐一批数据</a:t>
            </a:r>
            <a:endParaRPr lang="en-US" altLang="zh-CN" sz="2000" dirty="0"/>
          </a:p>
          <a:p>
            <a:pPr marL="0" indent="0" algn="just"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在训练下一个模型时，训练集的对齐文件可由上一个模型产生，然后作为下一个模型训练时的参数。利用标准脚本（</a:t>
            </a:r>
            <a:r>
              <a:rPr lang="en-US" altLang="zh-CN" sz="2000" dirty="0" err="1"/>
              <a:t>ali</a:t>
            </a:r>
            <a:r>
              <a:rPr lang="zh-CN" altLang="en-US" sz="2000" dirty="0"/>
              <a:t>）即可完成。</a:t>
            </a:r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Kaldi</a:t>
            </a:r>
            <a:r>
              <a:rPr lang="zh-CN" altLang="en-US" dirty="0"/>
              <a:t>的训练系统搭建</a:t>
            </a:r>
          </a:p>
        </p:txBody>
      </p:sp>
    </p:spTree>
    <p:extLst>
      <p:ext uri="{BB962C8B-B14F-4D97-AF65-F5344CB8AC3E}">
        <p14:creationId xmlns:p14="http://schemas.microsoft.com/office/powerpoint/2010/main" val="329627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dirty="0"/>
              <a:t>训练过程描述（按序）：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GMM-HMM</a:t>
            </a:r>
            <a:r>
              <a:rPr lang="zh-CN" altLang="en-US" sz="2000" dirty="0"/>
              <a:t>部分（训练类型</a:t>
            </a:r>
            <a:r>
              <a:rPr lang="en-US" altLang="zh-CN" sz="2000" dirty="0"/>
              <a:t>—</a:t>
            </a:r>
            <a:r>
              <a:rPr lang="zh-CN" altLang="en-US" sz="2000" dirty="0"/>
              <a:t>产生模型</a:t>
            </a:r>
            <a:r>
              <a:rPr lang="en-US" altLang="zh-CN" sz="2000" dirty="0"/>
              <a:t>—</a:t>
            </a:r>
            <a:r>
              <a:rPr lang="zh-CN" altLang="en-US" sz="2000" dirty="0"/>
              <a:t>相关脚本）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[1]</a:t>
            </a:r>
            <a:r>
              <a:rPr lang="en-US" altLang="zh-CN" sz="2000" dirty="0" err="1"/>
              <a:t>monophone</a:t>
            </a:r>
            <a:r>
              <a:rPr lang="en-US" altLang="zh-CN" sz="2000" dirty="0"/>
              <a:t>     mono	 </a:t>
            </a:r>
            <a:r>
              <a:rPr lang="zh-CN" altLang="en-US" sz="2000" dirty="0"/>
              <a:t>调用脚本</a:t>
            </a:r>
            <a:r>
              <a:rPr lang="en-US" altLang="zh-CN" sz="2000" dirty="0"/>
              <a:t>steps/train_mono.sh</a:t>
            </a:r>
          </a:p>
          <a:p>
            <a:pPr marL="0" indent="0">
              <a:buNone/>
            </a:pPr>
            <a:r>
              <a:rPr lang="en-US" altLang="zh-CN" sz="2000" dirty="0"/>
              <a:t>	[2]</a:t>
            </a:r>
            <a:r>
              <a:rPr lang="en-US" altLang="zh-CN" sz="2000" dirty="0" err="1"/>
              <a:t>triphone</a:t>
            </a:r>
            <a:r>
              <a:rPr lang="en-US" altLang="zh-CN" sz="2000" dirty="0"/>
              <a:t> 	  tri1	 </a:t>
            </a:r>
            <a:r>
              <a:rPr lang="zh-CN" altLang="en-US" sz="2000" dirty="0"/>
              <a:t>调用脚本</a:t>
            </a:r>
            <a:r>
              <a:rPr lang="en-US" altLang="zh-CN" sz="2000" dirty="0"/>
              <a:t>steps/train_deltas.sh</a:t>
            </a:r>
          </a:p>
          <a:p>
            <a:pPr marL="0" indent="0">
              <a:buNone/>
            </a:pPr>
            <a:r>
              <a:rPr lang="en-US" altLang="zh-CN" sz="2000" dirty="0"/>
              <a:t>	[3]</a:t>
            </a:r>
            <a:r>
              <a:rPr lang="en-US" altLang="zh-CN" sz="2000" dirty="0" err="1"/>
              <a:t>lda+mllt</a:t>
            </a:r>
            <a:r>
              <a:rPr lang="zh-CN" altLang="en-US" sz="2000" dirty="0"/>
              <a:t>变换    </a:t>
            </a:r>
            <a:r>
              <a:rPr lang="en-US" altLang="zh-CN" sz="2000" dirty="0"/>
              <a:t>tri2b	 </a:t>
            </a:r>
            <a:r>
              <a:rPr lang="zh-CN" altLang="en-US" sz="2000" dirty="0"/>
              <a:t>调用脚本</a:t>
            </a:r>
            <a:r>
              <a:rPr lang="en-US" altLang="zh-CN" sz="2000" dirty="0"/>
              <a:t>steps/train_lda_mllt.sh</a:t>
            </a:r>
          </a:p>
          <a:p>
            <a:pPr marL="0" indent="0">
              <a:buNone/>
            </a:pPr>
            <a:r>
              <a:rPr lang="en-US" altLang="zh-CN" sz="2000" dirty="0"/>
              <a:t>	[4]sat</a:t>
            </a:r>
            <a:r>
              <a:rPr lang="zh-CN" altLang="en-US" sz="2000" dirty="0"/>
              <a:t>变换 </a:t>
            </a:r>
            <a:r>
              <a:rPr lang="en-US" altLang="zh-CN" sz="2000" dirty="0"/>
              <a:t>	  tri3b	 </a:t>
            </a:r>
            <a:r>
              <a:rPr lang="zh-CN" altLang="en-US" sz="2000" dirty="0"/>
              <a:t>调用脚本</a:t>
            </a:r>
            <a:r>
              <a:rPr lang="en-US" altLang="zh-CN" sz="2000" dirty="0"/>
              <a:t>steps/train_sat.sh</a:t>
            </a:r>
          </a:p>
          <a:p>
            <a:pPr marL="0" indent="0">
              <a:buNone/>
            </a:pPr>
            <a:r>
              <a:rPr lang="en-US" altLang="zh-CN" sz="2000" dirty="0"/>
              <a:t>	......</a:t>
            </a:r>
          </a:p>
          <a:p>
            <a:pPr marL="0" indent="0">
              <a:buNone/>
            </a:pPr>
            <a:r>
              <a:rPr lang="en-US" altLang="zh-CN" sz="2000" dirty="0"/>
              <a:t>DNN</a:t>
            </a:r>
            <a:r>
              <a:rPr lang="zh-CN" altLang="en-US" sz="2000" dirty="0"/>
              <a:t>部分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[5]</a:t>
            </a:r>
            <a:r>
              <a:rPr lang="zh-CN" altLang="en-US" sz="2000" dirty="0"/>
              <a:t>在基于</a:t>
            </a:r>
            <a:r>
              <a:rPr lang="en-US" altLang="zh-CN" sz="2000" dirty="0"/>
              <a:t>GMM-HMM</a:t>
            </a:r>
            <a:r>
              <a:rPr lang="zh-CN" altLang="en-US" sz="2000" dirty="0"/>
              <a:t>模型上做</a:t>
            </a:r>
            <a:r>
              <a:rPr lang="en-US" altLang="zh-CN" sz="2000" dirty="0"/>
              <a:t>nnet2</a:t>
            </a:r>
            <a:r>
              <a:rPr lang="zh-CN" altLang="en-US" sz="2000" dirty="0"/>
              <a:t>或</a:t>
            </a:r>
            <a:r>
              <a:rPr lang="en-US" altLang="zh-CN" sz="2000" dirty="0"/>
              <a:t>nnet3</a:t>
            </a:r>
            <a:r>
              <a:rPr lang="zh-CN" altLang="en-US" sz="2000" dirty="0"/>
              <a:t>的训练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以上过程中，按序训练，后面模型会需要基于前面模型的对齐文件。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Kaldi</a:t>
            </a:r>
            <a:r>
              <a:rPr lang="zh-CN" altLang="en-US" dirty="0"/>
              <a:t>的训练系统搭建</a:t>
            </a:r>
          </a:p>
        </p:txBody>
      </p:sp>
    </p:spTree>
    <p:extLst>
      <p:ext uri="{BB962C8B-B14F-4D97-AF65-F5344CB8AC3E}">
        <p14:creationId xmlns:p14="http://schemas.microsoft.com/office/powerpoint/2010/main" val="318859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546097F-F800-471A-A592-EF8F29D0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单音子</a:t>
            </a:r>
            <a:r>
              <a:rPr lang="en-US" altLang="zh-CN" dirty="0"/>
              <a:t>(</a:t>
            </a:r>
            <a:r>
              <a:rPr lang="en-US" altLang="zh-CN" dirty="0" err="1"/>
              <a:t>monophone</a:t>
            </a:r>
            <a:r>
              <a:rPr lang="en-US" altLang="zh-CN" dirty="0"/>
              <a:t>)</a:t>
            </a:r>
            <a:r>
              <a:rPr lang="zh-CN" altLang="en-US" dirty="0"/>
              <a:t>训练流程图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D27F678-DF70-4FE7-B628-27D486EF2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89202"/>
            <a:ext cx="9144000" cy="55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1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2F4771E-E9B5-4B66-84C3-E62D8009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三音子</a:t>
            </a:r>
            <a:r>
              <a:rPr lang="en-US" altLang="zh-CN" dirty="0"/>
              <a:t>(triphone)</a:t>
            </a:r>
            <a:r>
              <a:rPr lang="zh-CN" altLang="en-US" dirty="0"/>
              <a:t>训练流程图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36D557-1396-4F4C-B009-362C3D4F418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90" y="1081343"/>
            <a:ext cx="7503219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6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Kaldi</a:t>
            </a:r>
            <a:r>
              <a:rPr lang="zh-CN" altLang="en-US" dirty="0"/>
              <a:t>的示例</a:t>
            </a:r>
            <a:r>
              <a:rPr lang="en-US" altLang="zh-CN" dirty="0"/>
              <a:t>—AISHELL-1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B4B550-F83E-4C86-A8B0-B31B6C840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7"/>
          <a:stretch/>
        </p:blipFill>
        <p:spPr>
          <a:xfrm>
            <a:off x="1782901" y="2785236"/>
            <a:ext cx="8626197" cy="2005233"/>
          </a:xfrm>
          <a:prstGeom prst="rect">
            <a:avLst/>
          </a:prstGeom>
        </p:spPr>
      </p:pic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D3D78BF0-BDB1-4F1A-84C5-CC7D8FF41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529830"/>
              </p:ext>
            </p:extLst>
          </p:nvPr>
        </p:nvGraphicFramePr>
        <p:xfrm>
          <a:off x="1596028" y="5206328"/>
          <a:ext cx="919624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8123">
                  <a:extLst>
                    <a:ext uri="{9D8B030D-6E8A-4147-A177-3AD203B41FA5}">
                      <a16:colId xmlns:a16="http://schemas.microsoft.com/office/drawing/2014/main" val="2840043996"/>
                    </a:ext>
                  </a:extLst>
                </a:gridCol>
                <a:gridCol w="4598123">
                  <a:extLst>
                    <a:ext uri="{9D8B030D-6E8A-4147-A177-3AD203B41FA5}">
                      <a16:colId xmlns:a16="http://schemas.microsoft.com/office/drawing/2014/main" val="4148733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官方网址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http://www.aishelltech.com/kysjcp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相关论文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: https://arxiv.org/abs/1709.05522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942395"/>
                  </a:ext>
                </a:extLst>
              </a:tr>
            </a:tbl>
          </a:graphicData>
        </a:graphic>
      </p:graphicFrame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42F902B-872C-4E0A-8762-ED98CD664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11683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2400" dirty="0"/>
              <a:t>AISHELL-1</a:t>
            </a:r>
            <a:r>
              <a:rPr lang="zh-CN" altLang="en-US" sz="2400" dirty="0"/>
              <a:t>是</a:t>
            </a:r>
            <a:r>
              <a:rPr lang="zh-CN" altLang="zh-CN" sz="2400" dirty="0"/>
              <a:t>希尔贝壳开源的</a:t>
            </a:r>
            <a:r>
              <a:rPr lang="en-US" altLang="zh-CN" sz="2400" dirty="0"/>
              <a:t>178</a:t>
            </a:r>
            <a:r>
              <a:rPr lang="zh-CN" altLang="zh-CN" sz="2400" dirty="0"/>
              <a:t>小时中文普通话数据，采样率</a:t>
            </a:r>
            <a:r>
              <a:rPr lang="en-US" altLang="zh-CN" sz="2400" dirty="0"/>
              <a:t>16kHz</a:t>
            </a:r>
            <a:r>
              <a:rPr lang="zh-CN" altLang="zh-CN" sz="2400" dirty="0"/>
              <a:t>。包括</a:t>
            </a:r>
            <a:r>
              <a:rPr lang="en-US" altLang="zh-CN" sz="2400" dirty="0"/>
              <a:t>400</a:t>
            </a:r>
            <a:r>
              <a:rPr lang="zh-CN" altLang="zh-CN" sz="2400" dirty="0"/>
              <a:t>位来自中国不同口音区域的发音人，语料内容涵盖财经、科技、体育、娱乐、时事新闻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93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数据介绍、下载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C6D1C74-0485-4E34-AC5D-29144EAC333E}"/>
              </a:ext>
            </a:extLst>
          </p:cNvPr>
          <p:cNvSpPr txBox="1">
            <a:spLocks/>
          </p:cNvSpPr>
          <p:nvPr/>
        </p:nvSpPr>
        <p:spPr>
          <a:xfrm>
            <a:off x="696158" y="1530446"/>
            <a:ext cx="10515600" cy="46068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数据下载和解压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545466-FCB3-4F07-9A9A-2CB4C6E08CE3}"/>
              </a:ext>
            </a:extLst>
          </p:cNvPr>
          <p:cNvSpPr txBox="1"/>
          <p:nvPr/>
        </p:nvSpPr>
        <p:spPr>
          <a:xfrm>
            <a:off x="1687287" y="2298090"/>
            <a:ext cx="806132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原始数据保存目录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dirty="0"/>
              <a:t>data=./</a:t>
            </a:r>
            <a:r>
              <a:rPr lang="en-US" altLang="zh-CN" dirty="0" err="1"/>
              <a:t>data_aishell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数据下载网址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/>
              <a:t>data_url</a:t>
            </a:r>
            <a:r>
              <a:rPr lang="en-US" altLang="zh-CN" dirty="0"/>
              <a:t>=www.openslr.org/resources/33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下载语音数据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dirty="0"/>
              <a:t>local/download_and_untar.sh $data $</a:t>
            </a:r>
            <a:r>
              <a:rPr lang="en-US" altLang="zh-CN" dirty="0" err="1"/>
              <a:t>data_url</a:t>
            </a:r>
            <a:r>
              <a:rPr lang="en-US" altLang="zh-CN" dirty="0"/>
              <a:t> </a:t>
            </a:r>
            <a:r>
              <a:rPr lang="en-US" altLang="zh-CN" dirty="0" err="1"/>
              <a:t>data_aishell</a:t>
            </a:r>
            <a:r>
              <a:rPr lang="en-US" altLang="zh-CN" dirty="0"/>
              <a:t> || exit 1;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下载词典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dirty="0"/>
              <a:t>local/download_and_untar.sh $data $</a:t>
            </a:r>
            <a:r>
              <a:rPr lang="en-US" altLang="zh-CN" dirty="0" err="1"/>
              <a:t>data_url</a:t>
            </a:r>
            <a:r>
              <a:rPr lang="en-US" altLang="zh-CN" dirty="0"/>
              <a:t> </a:t>
            </a:r>
            <a:r>
              <a:rPr lang="en-US" altLang="zh-CN" dirty="0" err="1"/>
              <a:t>resource_aishell</a:t>
            </a:r>
            <a:r>
              <a:rPr lang="en-US" altLang="zh-CN" dirty="0"/>
              <a:t> || exit 1;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296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Dict</a:t>
            </a:r>
            <a:r>
              <a:rPr lang="zh-CN" altLang="en-US" dirty="0"/>
              <a:t>准备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7DBB42-1ACD-490A-9B83-70D9873DB62E}"/>
              </a:ext>
            </a:extLst>
          </p:cNvPr>
          <p:cNvSpPr txBox="1"/>
          <p:nvPr/>
        </p:nvSpPr>
        <p:spPr>
          <a:xfrm>
            <a:off x="1733177" y="1989722"/>
            <a:ext cx="88943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Dict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目录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准备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./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local/aishell_prepare_dict.sh $data/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resource_aishell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exit 1;</a:t>
            </a: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Dict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目录 校验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./utils/validate_dict_dir.pl data/local/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dict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257FE26-F86E-4F2C-8C07-76C5F271C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93753"/>
              </p:ext>
            </p:extLst>
          </p:nvPr>
        </p:nvGraphicFramePr>
        <p:xfrm>
          <a:off x="2122699" y="3793137"/>
          <a:ext cx="79466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3301">
                  <a:extLst>
                    <a:ext uri="{9D8B030D-6E8A-4147-A177-3AD203B41FA5}">
                      <a16:colId xmlns:a16="http://schemas.microsoft.com/office/drawing/2014/main" val="3163759447"/>
                    </a:ext>
                  </a:extLst>
                </a:gridCol>
                <a:gridCol w="3973301">
                  <a:extLst>
                    <a:ext uri="{9D8B030D-6E8A-4147-A177-3AD203B41FA5}">
                      <a16:colId xmlns:a16="http://schemas.microsoft.com/office/drawing/2014/main" val="1120874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lexicon.txt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定义词到音素之间的映射关系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51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nonsilence_phones.txt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定义所有非静音的音素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97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silence_phone.txt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定义表示无效语音的音素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2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optional_silence.txt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定义词间静音的音素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79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extra_questions.txt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定义构建上下文决策树的基本问题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293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0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lang</a:t>
            </a:r>
            <a:r>
              <a:rPr lang="zh-CN" altLang="en-US" dirty="0"/>
              <a:t>目录准备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3B6833-9757-41F6-A1B0-96F0669E9ED5}"/>
              </a:ext>
            </a:extLst>
          </p:cNvPr>
          <p:cNvSpPr txBox="1"/>
          <p:nvPr/>
        </p:nvSpPr>
        <p:spPr>
          <a:xfrm>
            <a:off x="1733177" y="2008857"/>
            <a:ext cx="96212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语言目录 准备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utils/prepare_lang.sh --position-dependent-phones false data/local/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"&lt;SPOKEN_NOISE&gt;"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data/local/lang data/lang || exit 1;</a:t>
            </a: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语言目录 校验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./utils/validate_lang.pl data/lang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386F16-2F8A-4A2E-B005-8227519B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746" y="3278069"/>
            <a:ext cx="2936477" cy="252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16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B1A8D-13C8-423C-A756-54797BD4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语言模型准备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750D96-4D2D-4C92-A770-4F4C08828592}"/>
              </a:ext>
            </a:extLst>
          </p:cNvPr>
          <p:cNvSpPr txBox="1"/>
          <p:nvPr/>
        </p:nvSpPr>
        <p:spPr>
          <a:xfrm>
            <a:off x="1710935" y="2464594"/>
            <a:ext cx="8913521" cy="364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语言模型训练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local/aishell_train_lms.sh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如何使用自己的数据训练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、语料的收集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爬虫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2</a:t>
            </a:r>
            <a:r>
              <a:rPr lang="zh-CN" altLang="en-US" dirty="0">
                <a:latin typeface="Consolas" panose="020B0609020204030204" pitchFamily="49" charset="0"/>
              </a:rPr>
              <a:t>、文本的清洗</a:t>
            </a:r>
            <a:r>
              <a:rPr lang="en-US" altLang="zh-CN" dirty="0">
                <a:latin typeface="Consolas" panose="020B0609020204030204" pitchFamily="49" charset="0"/>
              </a:rPr>
              <a:t>(https://github.com/speechio/chinese_text_normalization)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3</a:t>
            </a:r>
            <a:r>
              <a:rPr lang="zh-CN" altLang="en-US" dirty="0">
                <a:latin typeface="Consolas" panose="020B0609020204030204" pitchFamily="49" charset="0"/>
              </a:rPr>
              <a:t>、分词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jieba</a:t>
            </a:r>
            <a:r>
              <a:rPr lang="zh-CN" altLang="en-US" dirty="0">
                <a:latin typeface="Consolas" panose="020B0609020204030204" pitchFamily="49" charset="0"/>
              </a:rPr>
              <a:t>工具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4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 err="1">
                <a:latin typeface="Consolas" panose="020B0609020204030204" pitchFamily="49" charset="0"/>
              </a:rPr>
              <a:t>ngram</a:t>
            </a:r>
            <a:r>
              <a:rPr lang="en-US" altLang="zh-CN" dirty="0">
                <a:latin typeface="Consolas" panose="020B0609020204030204" pitchFamily="49" charset="0"/>
              </a:rPr>
              <a:t>-count</a:t>
            </a:r>
            <a:r>
              <a:rPr lang="zh-CN" altLang="en-US" dirty="0">
                <a:latin typeface="Consolas" panose="020B0609020204030204" pitchFamily="49" charset="0"/>
              </a:rPr>
              <a:t>得到</a:t>
            </a:r>
            <a:r>
              <a:rPr lang="en-US" altLang="zh-CN" dirty="0">
                <a:latin typeface="Consolas" panose="020B0609020204030204" pitchFamily="49" charset="0"/>
              </a:rPr>
              <a:t>ARPA</a:t>
            </a:r>
            <a:r>
              <a:rPr lang="zh-CN" altLang="en-US" dirty="0">
                <a:latin typeface="Consolas" panose="020B0609020204030204" pitchFamily="49" charset="0"/>
              </a:rPr>
              <a:t>格式语言模型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、测试困惑度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6</a:t>
            </a:r>
            <a:r>
              <a:rPr lang="zh-CN" altLang="en-US" dirty="0">
                <a:latin typeface="Consolas" panose="020B0609020204030204" pitchFamily="49" charset="0"/>
              </a:rPr>
              <a:t>、剪枝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C5AD80D-2137-4267-A838-5936F12E9A37}"/>
              </a:ext>
            </a:extLst>
          </p:cNvPr>
          <p:cNvSpPr txBox="1">
            <a:spLocks/>
          </p:cNvSpPr>
          <p:nvPr/>
        </p:nvSpPr>
        <p:spPr>
          <a:xfrm>
            <a:off x="749423" y="1675366"/>
            <a:ext cx="10515600" cy="46068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语言模型训练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6926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8FB73-F01C-4CEC-A33F-98063D84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语言模型准备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877FD1-6F17-45C9-9C59-85AB9D8F1282}"/>
              </a:ext>
            </a:extLst>
          </p:cNvPr>
          <p:cNvSpPr txBox="1"/>
          <p:nvPr/>
        </p:nvSpPr>
        <p:spPr>
          <a:xfrm>
            <a:off x="1732514" y="2439988"/>
            <a:ext cx="96212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 ARPA-format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语言模型转换为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</a:rPr>
              <a:t>G.fst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utils/format_lm.sh data/lang data/local/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/3gram-mincount/lm_unpruned.gz \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data/local/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/lexicon.txt data/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lang_test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exit 1;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B8A65DA-3EF4-49DB-9F51-14B14D6B46C8}"/>
              </a:ext>
            </a:extLst>
          </p:cNvPr>
          <p:cNvSpPr txBox="1">
            <a:spLocks/>
          </p:cNvSpPr>
          <p:nvPr/>
        </p:nvSpPr>
        <p:spPr>
          <a:xfrm>
            <a:off x="713912" y="1713567"/>
            <a:ext cx="10515600" cy="46068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ARPA-format</a:t>
            </a:r>
            <a:r>
              <a:rPr lang="zh-CN" altLang="en-US" dirty="0"/>
              <a:t>转换为</a:t>
            </a:r>
            <a:r>
              <a:rPr lang="en-US" altLang="zh-CN" dirty="0"/>
              <a:t>FST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C93F34E-BA3A-4031-B602-01F530F29030}"/>
              </a:ext>
            </a:extLst>
          </p:cNvPr>
          <p:cNvSpPr/>
          <p:nvPr/>
        </p:nvSpPr>
        <p:spPr>
          <a:xfrm>
            <a:off x="4209249" y="4941550"/>
            <a:ext cx="1746195" cy="279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1">
            <a:extLst>
              <a:ext uri="{FF2B5EF4-FFF2-40B4-BE49-F238E27FC236}">
                <a16:creationId xmlns:a16="http://schemas.microsoft.com/office/drawing/2014/main" id="{97010DA3-D79E-BC6C-89CF-1EC383D17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958" y="3395298"/>
            <a:ext cx="2523210" cy="337386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\data\</a:t>
            </a:r>
            <a:endParaRPr lang="zh-CN" sz="9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9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ngram</a:t>
            </a:r>
            <a:r>
              <a:rPr lang="en-US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1=6</a:t>
            </a:r>
            <a:endParaRPr lang="zh-CN" sz="9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900" kern="100" dirty="0" err="1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ngram</a:t>
            </a:r>
            <a:r>
              <a:rPr lang="en-US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2=6</a:t>
            </a:r>
            <a:endParaRPr lang="zh-CN" sz="9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sz="9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\1-grams:</a:t>
            </a:r>
            <a:endParaRPr lang="zh-CN" sz="9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-0.6532125	&lt;/s&gt;</a:t>
            </a:r>
            <a:endParaRPr lang="zh-CN" sz="9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-99               	&lt;s&gt;	-0.3679768</a:t>
            </a:r>
            <a:endParaRPr lang="zh-CN" sz="9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-0.6532125	</a:t>
            </a:r>
            <a:r>
              <a:rPr lang="zh-CN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今天</a:t>
            </a:r>
            <a:r>
              <a:rPr lang="en-US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	-0.30103</a:t>
            </a:r>
            <a:endParaRPr lang="zh-CN" sz="9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-0.6532125	</a:t>
            </a:r>
            <a:r>
              <a:rPr lang="zh-CN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</a:t>
            </a:r>
            <a:r>
              <a:rPr lang="en-US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	-0.3679768</a:t>
            </a:r>
            <a:endParaRPr lang="zh-CN" sz="9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-0.6532125	</a:t>
            </a:r>
            <a:r>
              <a:rPr lang="zh-CN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号</a:t>
            </a:r>
            <a:r>
              <a:rPr lang="en-US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	-0.3679768</a:t>
            </a:r>
            <a:endParaRPr lang="zh-CN" sz="9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-0.9542425	</a:t>
            </a:r>
            <a:r>
              <a:rPr lang="zh-CN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	-0.1918855</a:t>
            </a:r>
            <a:endParaRPr lang="zh-CN" sz="9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sz="9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\2-grams:</a:t>
            </a:r>
            <a:endParaRPr lang="zh-CN" sz="9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-0.1760913	&lt;s&gt; </a:t>
            </a:r>
            <a:r>
              <a:rPr lang="zh-CN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今天</a:t>
            </a:r>
          </a:p>
          <a:p>
            <a:pPr algn="just">
              <a:spcAft>
                <a:spcPts val="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-0.4771213	</a:t>
            </a:r>
            <a:r>
              <a:rPr lang="zh-CN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今天 几</a:t>
            </a:r>
          </a:p>
          <a:p>
            <a:pPr algn="just">
              <a:spcAft>
                <a:spcPts val="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-0.4771213	</a:t>
            </a:r>
            <a:r>
              <a:rPr lang="zh-CN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今天 是</a:t>
            </a:r>
          </a:p>
          <a:p>
            <a:pPr algn="just">
              <a:spcAft>
                <a:spcPts val="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-0.1760913	</a:t>
            </a:r>
            <a:r>
              <a:rPr lang="zh-CN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 号</a:t>
            </a:r>
          </a:p>
          <a:p>
            <a:pPr algn="just">
              <a:spcAft>
                <a:spcPts val="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-0.1760913	</a:t>
            </a:r>
            <a:r>
              <a:rPr lang="zh-CN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号</a:t>
            </a:r>
            <a:r>
              <a:rPr lang="en-US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&lt;/s&gt;</a:t>
            </a:r>
            <a:endParaRPr lang="zh-CN" sz="9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-0.30103     	</a:t>
            </a:r>
            <a:r>
              <a:rPr lang="zh-CN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 几</a:t>
            </a:r>
          </a:p>
          <a:p>
            <a:pPr algn="just">
              <a:spcAft>
                <a:spcPts val="0"/>
              </a:spcAft>
            </a:pPr>
            <a:r>
              <a:rPr lang="en-US" sz="900" kern="100" dirty="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\end\</a:t>
            </a:r>
            <a:endParaRPr lang="zh-CN" sz="900" kern="100" dirty="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C75D1F-0C6D-84E7-8E30-C763AAEFDF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09494" y="2406489"/>
            <a:ext cx="1118321" cy="526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711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93B52-29F7-4F47-9999-7B4A2449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Kaldi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7FE62-6920-4188-99FC-8E426AFE7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7" y="1388423"/>
            <a:ext cx="10811093" cy="46750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Kaldi</a:t>
            </a:r>
            <a:r>
              <a:rPr lang="zh-CN" altLang="zh-CN" sz="1800" dirty="0"/>
              <a:t>是和</a:t>
            </a:r>
            <a:r>
              <a:rPr lang="en-US" altLang="zh-CN" sz="1800" dirty="0"/>
              <a:t>HTK</a:t>
            </a:r>
            <a:r>
              <a:rPr lang="zh-CN" altLang="zh-CN" sz="1800" dirty="0"/>
              <a:t>类似的一个开源的语音识别工具箱，底层基于</a:t>
            </a:r>
            <a:r>
              <a:rPr lang="en-US" altLang="zh-CN" sz="1800" dirty="0"/>
              <a:t>C++</a:t>
            </a:r>
            <a:r>
              <a:rPr lang="zh-CN" altLang="zh-CN" sz="1800" dirty="0"/>
              <a:t>编写，可以在</a:t>
            </a:r>
            <a:r>
              <a:rPr lang="en-US" altLang="zh-CN" sz="1800" dirty="0"/>
              <a:t>Windows</a:t>
            </a:r>
            <a:r>
              <a:rPr lang="zh-CN" altLang="zh-CN" sz="1800" dirty="0"/>
              <a:t>和</a:t>
            </a:r>
            <a:r>
              <a:rPr lang="en-US" altLang="zh-CN" sz="1800" dirty="0"/>
              <a:t>Linux</a:t>
            </a:r>
            <a:r>
              <a:rPr lang="zh-CN" altLang="zh-CN" sz="1800" dirty="0"/>
              <a:t>平台上编译。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[Kaldi</a:t>
            </a:r>
            <a:r>
              <a:rPr lang="zh-CN" altLang="en-US" sz="1800" dirty="0"/>
              <a:t>特色</a:t>
            </a:r>
            <a:r>
              <a:rPr lang="en-US" altLang="zh-CN" sz="1800" dirty="0"/>
              <a:t>]</a:t>
            </a:r>
          </a:p>
          <a:p>
            <a:pPr marL="0" indent="0">
              <a:buNone/>
            </a:pPr>
            <a:r>
              <a:rPr lang="zh-CN" altLang="zh-CN" sz="1400" dirty="0"/>
              <a:t>（</a:t>
            </a:r>
            <a:r>
              <a:rPr lang="en-US" altLang="zh-CN" sz="1400" dirty="0"/>
              <a:t>1</a:t>
            </a:r>
            <a:r>
              <a:rPr lang="zh-CN" altLang="zh-CN" sz="1400" dirty="0"/>
              <a:t>）在</a:t>
            </a:r>
            <a:r>
              <a:rPr lang="en-US" altLang="zh-CN" sz="1400" dirty="0"/>
              <a:t>C++</a:t>
            </a:r>
            <a:r>
              <a:rPr lang="zh-CN" altLang="zh-CN" sz="1400" dirty="0"/>
              <a:t>代码级别整合了</a:t>
            </a:r>
            <a:r>
              <a:rPr lang="en-US" altLang="zh-CN" sz="1400" dirty="0" err="1"/>
              <a:t>OpenFst</a:t>
            </a:r>
            <a:r>
              <a:rPr lang="zh-CN" altLang="zh-CN" sz="1400" dirty="0"/>
              <a:t>库；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zh-CN" sz="1400" dirty="0"/>
              <a:t>（</a:t>
            </a:r>
            <a:r>
              <a:rPr lang="en-US" altLang="zh-CN" sz="1400" dirty="0"/>
              <a:t>2</a:t>
            </a:r>
            <a:r>
              <a:rPr lang="zh-CN" altLang="zh-CN" sz="1400" dirty="0"/>
              <a:t>）支持基于</a:t>
            </a:r>
            <a:r>
              <a:rPr lang="en-US" altLang="zh-CN" sz="1400" dirty="0"/>
              <a:t>BLAS</a:t>
            </a:r>
            <a:r>
              <a:rPr lang="zh-CN" altLang="zh-CN" sz="1400" dirty="0"/>
              <a:t>、</a:t>
            </a:r>
            <a:r>
              <a:rPr lang="en-US" altLang="zh-CN" sz="1400" dirty="0"/>
              <a:t>LAPACK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OpenBLAS</a:t>
            </a:r>
            <a:r>
              <a:rPr lang="zh-CN" altLang="zh-CN" sz="1400" dirty="0"/>
              <a:t>和</a:t>
            </a:r>
            <a:r>
              <a:rPr lang="en-US" altLang="zh-CN" sz="1400" dirty="0"/>
              <a:t>MKL</a:t>
            </a:r>
            <a:r>
              <a:rPr lang="zh-CN" altLang="zh-CN" sz="1400" dirty="0"/>
              <a:t>的线性代数运算库；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zh-CN" sz="1400" dirty="0"/>
              <a:t>（</a:t>
            </a:r>
            <a:r>
              <a:rPr lang="en-US" altLang="zh-CN" sz="1400" dirty="0"/>
              <a:t>3</a:t>
            </a:r>
            <a:r>
              <a:rPr lang="zh-CN" altLang="zh-CN" sz="1400" dirty="0"/>
              <a:t>）包含通用的语音识别算法、脚本和工程示例；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zh-CN" sz="1400" dirty="0"/>
              <a:t>（</a:t>
            </a:r>
            <a:r>
              <a:rPr lang="en-US" altLang="zh-CN" sz="1400" dirty="0"/>
              <a:t>4</a:t>
            </a:r>
            <a:r>
              <a:rPr lang="zh-CN" altLang="zh-CN" sz="1400" dirty="0"/>
              <a:t>）底层算法的实现更可靠，经过大量有效测试，代码规范易理解，易修改；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zh-CN" sz="1400" dirty="0"/>
              <a:t>（</a:t>
            </a:r>
            <a:r>
              <a:rPr lang="en-US" altLang="zh-CN" sz="1400" dirty="0"/>
              <a:t>5</a:t>
            </a:r>
            <a:r>
              <a:rPr lang="zh-CN" altLang="zh-CN" sz="1400" dirty="0"/>
              <a:t>）每个底层源命令功能简单，容易理解，命令之间支持管道衔接，工作流程分工明确，整个任务由上层脚本联合众多底层命令完成；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zh-CN" sz="1400" dirty="0"/>
              <a:t>（</a:t>
            </a:r>
            <a:r>
              <a:rPr lang="en-US" altLang="zh-CN" sz="1400" dirty="0"/>
              <a:t>6</a:t>
            </a:r>
            <a:r>
              <a:rPr lang="zh-CN" altLang="zh-CN" sz="1400" dirty="0"/>
              <a:t>）支持众多扩展工具，如</a:t>
            </a:r>
            <a:r>
              <a:rPr lang="en-US" altLang="zh-CN" sz="1400" dirty="0"/>
              <a:t>SRILM</a:t>
            </a:r>
            <a:r>
              <a:rPr lang="zh-CN" altLang="zh-CN" sz="1400" dirty="0"/>
              <a:t>，</a:t>
            </a:r>
            <a:r>
              <a:rPr lang="en-US" altLang="zh-CN" sz="1400" dirty="0"/>
              <a:t>Sph2pipe</a:t>
            </a:r>
            <a:r>
              <a:rPr lang="zh-CN" altLang="zh-CN" sz="1400" dirty="0"/>
              <a:t>等。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800" dirty="0"/>
              <a:t>[Kaldi</a:t>
            </a:r>
            <a:r>
              <a:rPr lang="zh-CN" altLang="en-US" sz="1800" dirty="0"/>
              <a:t>声学模型</a:t>
            </a:r>
            <a:r>
              <a:rPr lang="en-US" altLang="zh-CN" sz="1800" dirty="0"/>
              <a:t>]</a:t>
            </a:r>
          </a:p>
          <a:p>
            <a:pPr marL="0" indent="0">
              <a:buNone/>
            </a:pPr>
            <a:r>
              <a:rPr lang="zh-CN" altLang="en-US" sz="1400" dirty="0"/>
              <a:t>支持标准的机器学习训练模型：</a:t>
            </a:r>
          </a:p>
          <a:p>
            <a:pPr marL="0" indent="0">
              <a:buNone/>
            </a:pPr>
            <a:r>
              <a:rPr lang="zh-CN" altLang="en-US" sz="1400" dirty="0"/>
              <a:t>线性变换如：</a:t>
            </a:r>
            <a:r>
              <a:rPr lang="en-US" altLang="zh-CN" sz="1400" dirty="0"/>
              <a:t>LDA HLDA, MLLT/STC</a:t>
            </a:r>
            <a:r>
              <a:rPr lang="zh-CN" altLang="en-US" sz="1400" dirty="0"/>
              <a:t>；</a:t>
            </a:r>
          </a:p>
          <a:p>
            <a:pPr marL="0" indent="0">
              <a:buNone/>
            </a:pPr>
            <a:r>
              <a:rPr lang="zh-CN" altLang="en-US" sz="1400" dirty="0"/>
              <a:t>说话人自适应：</a:t>
            </a:r>
            <a:r>
              <a:rPr lang="en-US" altLang="zh-CN" sz="1400" dirty="0" err="1"/>
              <a:t>fMLLR</a:t>
            </a:r>
            <a:r>
              <a:rPr lang="en-US" altLang="zh-CN" sz="1400" dirty="0"/>
              <a:t>, MLLR, SAT</a:t>
            </a:r>
            <a:r>
              <a:rPr lang="zh-CN" altLang="en-US" sz="1400" dirty="0"/>
              <a:t>；</a:t>
            </a:r>
          </a:p>
          <a:p>
            <a:pPr marL="0" indent="0">
              <a:buNone/>
            </a:pPr>
            <a:r>
              <a:rPr lang="zh-CN" altLang="en-US" sz="1400" dirty="0"/>
              <a:t>支持</a:t>
            </a:r>
            <a:r>
              <a:rPr lang="en-US" altLang="zh-CN" sz="1400" dirty="0"/>
              <a:t>GMM, DNN, TDNN, Chain</a:t>
            </a: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7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A2B42-F106-4724-A28C-4862404A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8FCEC7-12A1-4ACA-B6A1-9E436785B88D}"/>
              </a:ext>
            </a:extLst>
          </p:cNvPr>
          <p:cNvSpPr txBox="1"/>
          <p:nvPr/>
        </p:nvSpPr>
        <p:spPr>
          <a:xfrm>
            <a:off x="1741886" y="1845061"/>
            <a:ext cx="8128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数据预处理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local/aishell_data_prep.sh $data/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data_aishell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/wav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$data/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data_aishell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/transcript || exit 1;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数据格式校验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utils/validate_data_dir.sh data/train/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（注意中文文本会报错，注释掉相应的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语句）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AB76DC87-AA91-4DFE-80B0-C28628713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017772"/>
              </p:ext>
            </p:extLst>
          </p:nvPr>
        </p:nvGraphicFramePr>
        <p:xfrm>
          <a:off x="2096904" y="4158810"/>
          <a:ext cx="7998192" cy="149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584">
                  <a:extLst>
                    <a:ext uri="{9D8B030D-6E8A-4147-A177-3AD203B41FA5}">
                      <a16:colId xmlns:a16="http://schemas.microsoft.com/office/drawing/2014/main" val="3267580997"/>
                    </a:ext>
                  </a:extLst>
                </a:gridCol>
                <a:gridCol w="5793608">
                  <a:extLst>
                    <a:ext uri="{9D8B030D-6E8A-4147-A177-3AD203B41FA5}">
                      <a16:colId xmlns:a16="http://schemas.microsoft.com/office/drawing/2014/main" val="12842831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wav.scp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音频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ID+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音频路径（绝对路径）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400720"/>
                  </a:ext>
                </a:extLst>
              </a:tr>
              <a:tr h="374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utt2spk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音频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 + 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说话人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270394"/>
                  </a:ext>
                </a:extLst>
              </a:tr>
              <a:tr h="383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spk2utt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说话人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+ 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此人所有音频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nb-NO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utils/utt2spk_to_spk2utt.pl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666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：音频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ID+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分好词的文本（</a:t>
                      </a:r>
                      <a:r>
                        <a:rPr lang="en-US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jeiba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分词）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487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03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1CEE8-C754-4108-AAFF-238DFB26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声学特征提取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1852A1A-E7E7-4213-A599-A456D70EAC6E}"/>
              </a:ext>
            </a:extLst>
          </p:cNvPr>
          <p:cNvSpPr txBox="1">
            <a:spLocks/>
          </p:cNvSpPr>
          <p:nvPr/>
        </p:nvSpPr>
        <p:spPr>
          <a:xfrm>
            <a:off x="838200" y="2003906"/>
            <a:ext cx="10515600" cy="46068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修改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cmd.sh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文件</a:t>
            </a:r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F731B11-CA00-48AB-885E-ED2966B24C41}"/>
              </a:ext>
            </a:extLst>
          </p:cNvPr>
          <p:cNvGrpSpPr/>
          <p:nvPr/>
        </p:nvGrpSpPr>
        <p:grpSpPr>
          <a:xfrm>
            <a:off x="1242497" y="3587845"/>
            <a:ext cx="10111303" cy="1572866"/>
            <a:chOff x="504446" y="3193078"/>
            <a:chExt cx="10111303" cy="157286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C181931-235A-4F45-BCEB-B948AAED2547}"/>
                </a:ext>
              </a:extLst>
            </p:cNvPr>
            <p:cNvSpPr txBox="1"/>
            <p:nvPr/>
          </p:nvSpPr>
          <p:spPr>
            <a:xfrm>
              <a:off x="504446" y="3193078"/>
              <a:ext cx="4552406" cy="15728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</a:rPr>
                <a:t># 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默认</a:t>
              </a:r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</a:rPr>
                <a:t>cmd.sh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内容</a:t>
              </a:r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</a:rPr>
                <a:t>	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export train_cmd=“queue.pl --mem 2G”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export decode_cmd=“queue.pl --mem 4G”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export mkgraph_cmd=“queue.pl --mem 8G”</a:t>
              </a:r>
              <a:endParaRPr lang="zh-CN" altLang="en-US" dirty="0"/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2EF757CE-04F4-449B-873B-4856A19008AA}"/>
                </a:ext>
              </a:extLst>
            </p:cNvPr>
            <p:cNvSpPr/>
            <p:nvPr/>
          </p:nvSpPr>
          <p:spPr>
            <a:xfrm>
              <a:off x="5357949" y="3741046"/>
              <a:ext cx="1457190" cy="3753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A5651B2-6145-41E8-8245-337C3AB4FB15}"/>
                </a:ext>
              </a:extLst>
            </p:cNvPr>
            <p:cNvSpPr txBox="1"/>
            <p:nvPr/>
          </p:nvSpPr>
          <p:spPr>
            <a:xfrm>
              <a:off x="7288706" y="3193078"/>
              <a:ext cx="3327043" cy="15728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</a:rPr>
                <a:t># 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修改</a:t>
              </a:r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</a:rPr>
                <a:t>cmd.sh</a:t>
              </a:r>
              <a:r>
                <a:rPr lang="zh-CN" alt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内容</a:t>
              </a:r>
              <a:r>
                <a:rPr lang="en-US" altLang="zh-CN" dirty="0">
                  <a:solidFill>
                    <a:srgbClr val="008000"/>
                  </a:solidFill>
                  <a:latin typeface="Consolas" panose="020B0609020204030204" pitchFamily="49" charset="0"/>
                </a:rPr>
                <a:t>	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export </a:t>
              </a:r>
              <a:r>
                <a:rPr lang="en-US" altLang="zh-CN" dirty="0" err="1"/>
                <a:t>train_cmd</a:t>
              </a:r>
              <a:r>
                <a:rPr lang="en-US" altLang="zh-CN" dirty="0"/>
                <a:t>=“run.pl”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export </a:t>
              </a:r>
              <a:r>
                <a:rPr lang="en-US" altLang="zh-CN" dirty="0" err="1"/>
                <a:t>decode_cmd</a:t>
              </a:r>
              <a:r>
                <a:rPr lang="en-US" altLang="zh-CN" dirty="0"/>
                <a:t>=“run.pl”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export </a:t>
              </a:r>
              <a:r>
                <a:rPr lang="en-US" altLang="zh-CN" dirty="0" err="1"/>
                <a:t>mkgraph_cmd</a:t>
              </a:r>
              <a:r>
                <a:rPr lang="en-US" altLang="zh-CN" dirty="0"/>
                <a:t>=“run.pl”</a:t>
              </a:r>
              <a:endParaRPr lang="zh-CN" altLang="en-US" dirty="0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DDC607B-DDB7-4240-9F2D-1B3795BBEA0D}"/>
              </a:ext>
            </a:extLst>
          </p:cNvPr>
          <p:cNvSpPr txBox="1"/>
          <p:nvPr/>
        </p:nvSpPr>
        <p:spPr>
          <a:xfrm>
            <a:off x="1570710" y="2997712"/>
            <a:ext cx="3047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使用集群训练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84E201-2DDC-4F22-B18E-1FBF94C68CE4}"/>
              </a:ext>
            </a:extLst>
          </p:cNvPr>
          <p:cNvSpPr txBox="1"/>
          <p:nvPr/>
        </p:nvSpPr>
        <p:spPr>
          <a:xfrm>
            <a:off x="8242365" y="2997713"/>
            <a:ext cx="2222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使用单机训练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2870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D02B1-4338-4856-9605-0456FB07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声学特征提取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87BB6F-C6AB-487F-B31C-267D2453D48C}"/>
              </a:ext>
            </a:extLst>
          </p:cNvPr>
          <p:cNvSpPr txBox="1"/>
          <p:nvPr/>
        </p:nvSpPr>
        <p:spPr>
          <a:xfrm>
            <a:off x="1733176" y="2698994"/>
            <a:ext cx="8128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声学特征提取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steps/make_mfcc_pitch.sh --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“$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train_cmd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nj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10 data/$x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exp/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make_mfcc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/$x $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mfccdir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8F13F9B-3F94-4A4E-9AB3-A445E28C9198}"/>
              </a:ext>
            </a:extLst>
          </p:cNvPr>
          <p:cNvSpPr txBox="1">
            <a:spLocks/>
          </p:cNvSpPr>
          <p:nvPr/>
        </p:nvSpPr>
        <p:spPr>
          <a:xfrm>
            <a:off x="838200" y="2003906"/>
            <a:ext cx="10515600" cy="46068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提取声学特征（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Helvetica Neue"/>
              </a:rPr>
              <a:t>mfcc+pitch</a:t>
            </a: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）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FC7780-2DBB-4CC5-A551-72DE051D6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38" b="11656"/>
          <a:stretch/>
        </p:blipFill>
        <p:spPr>
          <a:xfrm>
            <a:off x="82541" y="4502507"/>
            <a:ext cx="12109459" cy="60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84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7184E-9485-4B64-9E66-4608367A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声学特征提取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DB3282-47F7-46A7-A42B-E59F2B88DC6F}"/>
              </a:ext>
            </a:extLst>
          </p:cNvPr>
          <p:cNvSpPr txBox="1"/>
          <p:nvPr/>
        </p:nvSpPr>
        <p:spPr>
          <a:xfrm>
            <a:off x="1733176" y="2698994"/>
            <a:ext cx="8128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计算倒谱均值方差归一化系数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steps/compute_cmvn_stats.sh data/$x exp/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make_mfcc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/$x $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mfccdir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1E0DE65-AA8D-4BA4-BF47-7F1B0D41D12E}"/>
              </a:ext>
            </a:extLst>
          </p:cNvPr>
          <p:cNvSpPr txBox="1">
            <a:spLocks/>
          </p:cNvSpPr>
          <p:nvPr/>
        </p:nvSpPr>
        <p:spPr>
          <a:xfrm>
            <a:off x="838200" y="2003906"/>
            <a:ext cx="10515600" cy="46068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计算倒谱均值方差归一化系数（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MVN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）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C0A72D-1A00-4EEA-97E6-D5578E6AA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2" y="4192441"/>
            <a:ext cx="11940795" cy="53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99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57C9A-CBF8-4306-B026-6C0751E5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帧级别交叉熵（</a:t>
            </a:r>
            <a:r>
              <a:rPr lang="en-US" altLang="zh-CN" dirty="0"/>
              <a:t>CE</a:t>
            </a:r>
            <a:r>
              <a:rPr lang="zh-CN" altLang="en-US" dirty="0"/>
              <a:t>）训练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C436A8C-9CAA-4D06-A6F6-7C817A3586E0}"/>
              </a:ext>
            </a:extLst>
          </p:cNvPr>
          <p:cNvGrpSpPr/>
          <p:nvPr/>
        </p:nvGrpSpPr>
        <p:grpSpPr>
          <a:xfrm>
            <a:off x="1468346" y="3098795"/>
            <a:ext cx="8846946" cy="1099667"/>
            <a:chOff x="984252" y="3391642"/>
            <a:chExt cx="8846946" cy="109966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33611FF-D33C-4AD7-A66F-0284569DBA2F}"/>
                </a:ext>
              </a:extLst>
            </p:cNvPr>
            <p:cNvSpPr/>
            <p:nvPr/>
          </p:nvSpPr>
          <p:spPr>
            <a:xfrm>
              <a:off x="984252" y="3391647"/>
              <a:ext cx="1553882" cy="5498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GMM-HMM</a:t>
              </a:r>
            </a:p>
            <a:p>
              <a:pPr algn="ctr"/>
              <a:r>
                <a:rPr lang="zh-CN" altLang="en-US" dirty="0"/>
                <a:t>三音子模型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61ACCAC-DF54-4DEA-9E2E-1086C19915D4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538134" y="3666561"/>
              <a:ext cx="778902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91E244F-4032-481F-8B00-9C4A636B69EA}"/>
                </a:ext>
              </a:extLst>
            </p:cNvPr>
            <p:cNvSpPr/>
            <p:nvPr/>
          </p:nvSpPr>
          <p:spPr>
            <a:xfrm>
              <a:off x="3317036" y="3391643"/>
              <a:ext cx="1553882" cy="5498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Viterbi</a:t>
              </a:r>
            </a:p>
            <a:p>
              <a:pPr algn="ctr"/>
              <a:r>
                <a:rPr lang="zh-CN" altLang="en-US" dirty="0"/>
                <a:t>强制对齐</a:t>
              </a:r>
              <a:endParaRPr lang="en-US" altLang="zh-CN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56FE0E7-2692-499E-AAA0-0AE3831999B0}"/>
                </a:ext>
              </a:extLst>
            </p:cNvPr>
            <p:cNvSpPr/>
            <p:nvPr/>
          </p:nvSpPr>
          <p:spPr>
            <a:xfrm>
              <a:off x="5645711" y="3391645"/>
              <a:ext cx="1705347" cy="5498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DNN</a:t>
              </a:r>
              <a:r>
                <a:rPr lang="zh-CN" altLang="en-US" dirty="0"/>
                <a:t>模型训练（</a:t>
              </a:r>
              <a:r>
                <a:rPr lang="en-US" altLang="zh-CN" dirty="0"/>
                <a:t>CE loss</a:t>
              </a:r>
              <a:r>
                <a:rPr lang="zh-CN" altLang="en-US" dirty="0"/>
                <a:t>）</a:t>
              </a:r>
              <a:endParaRPr lang="en-US" altLang="zh-CN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50A4C40-CD2D-49C6-A9E1-51A7ADA4CD56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4870918" y="3666561"/>
              <a:ext cx="774793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0E16DD6-85C8-4A01-AAFE-B7C37D1DCB62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 flipV="1">
              <a:off x="7351058" y="3666560"/>
              <a:ext cx="774793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3C4AF1B-182E-4769-9E8B-A23FCEC454E2}"/>
                </a:ext>
              </a:extLst>
            </p:cNvPr>
            <p:cNvSpPr/>
            <p:nvPr/>
          </p:nvSpPr>
          <p:spPr>
            <a:xfrm>
              <a:off x="8125851" y="3391642"/>
              <a:ext cx="1705347" cy="5498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DNN</a:t>
              </a:r>
              <a:r>
                <a:rPr lang="zh-CN" altLang="en-US" dirty="0"/>
                <a:t>模型解码</a:t>
              </a:r>
              <a:endParaRPr lang="en-US" altLang="zh-CN" dirty="0"/>
            </a:p>
          </p:txBody>
        </p:sp>
        <p:cxnSp>
          <p:nvCxnSpPr>
            <p:cNvPr id="12" name="连接符: 曲线 11">
              <a:extLst>
                <a:ext uri="{FF2B5EF4-FFF2-40B4-BE49-F238E27FC236}">
                  <a16:creationId xmlns:a16="http://schemas.microsoft.com/office/drawing/2014/main" id="{68671F9C-218B-4C11-BF49-45C39AA04591}"/>
                </a:ext>
              </a:extLst>
            </p:cNvPr>
            <p:cNvCxnSpPr>
              <a:cxnSpLocks/>
              <a:stCxn id="11" idx="2"/>
              <a:endCxn id="7" idx="2"/>
            </p:cNvCxnSpPr>
            <p:nvPr/>
          </p:nvCxnSpPr>
          <p:spPr>
            <a:xfrm rot="5400000">
              <a:off x="6536251" y="1499203"/>
              <a:ext cx="1" cy="4884548"/>
            </a:xfrm>
            <a:prstGeom prst="curvedConnector3">
              <a:avLst>
                <a:gd name="adj1" fmla="val 228601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4BD0370-7305-4C19-9788-10020BF615F3}"/>
                </a:ext>
              </a:extLst>
            </p:cNvPr>
            <p:cNvSpPr txBox="1"/>
            <p:nvPr/>
          </p:nvSpPr>
          <p:spPr>
            <a:xfrm>
              <a:off x="5891772" y="4121977"/>
              <a:ext cx="1213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重新对齐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691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57C9A-CBF8-4306-B026-6C0751E5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帧级别交叉熵（</a:t>
            </a:r>
            <a:r>
              <a:rPr lang="en-US" altLang="zh-CN" dirty="0"/>
              <a:t>CE</a:t>
            </a:r>
            <a:r>
              <a:rPr lang="zh-CN" altLang="en-US" dirty="0"/>
              <a:t>）训练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428A0A0-C2F1-4849-B029-6246470B322D}"/>
              </a:ext>
            </a:extLst>
          </p:cNvPr>
          <p:cNvGrpSpPr/>
          <p:nvPr/>
        </p:nvGrpSpPr>
        <p:grpSpPr>
          <a:xfrm>
            <a:off x="417474" y="1723411"/>
            <a:ext cx="11357052" cy="4171735"/>
            <a:chOff x="417474" y="1723411"/>
            <a:chExt cx="11357052" cy="4171735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7FD7F3C-625B-48E7-89C9-001CAC24EDBD}"/>
                </a:ext>
              </a:extLst>
            </p:cNvPr>
            <p:cNvSpPr txBox="1"/>
            <p:nvPr/>
          </p:nvSpPr>
          <p:spPr>
            <a:xfrm>
              <a:off x="417474" y="3230853"/>
              <a:ext cx="312657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# nnet3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local/nnet3/run_tdnn.sh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7FA620B-9A77-4E88-A4CE-6183FF7AFF31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 flipV="1">
              <a:off x="3544048" y="2801673"/>
              <a:ext cx="666154" cy="752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26DB8CA-D9ED-4128-A78D-365EC8A82550}"/>
                </a:ext>
              </a:extLst>
            </p:cNvPr>
            <p:cNvSpPr txBox="1"/>
            <p:nvPr/>
          </p:nvSpPr>
          <p:spPr>
            <a:xfrm>
              <a:off x="4210202" y="2617007"/>
              <a:ext cx="43301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local/nnet3/run_ivector_common.sh</a:t>
              </a:r>
            </a:p>
          </p:txBody>
        </p:sp>
        <p:sp>
          <p:nvSpPr>
            <p:cNvPr id="18" name="左大括号 17">
              <a:extLst>
                <a:ext uri="{FF2B5EF4-FFF2-40B4-BE49-F238E27FC236}">
                  <a16:creationId xmlns:a16="http://schemas.microsoft.com/office/drawing/2014/main" id="{F43555DF-70E2-45E0-8A88-FDE3B29A59D6}"/>
                </a:ext>
              </a:extLst>
            </p:cNvPr>
            <p:cNvSpPr/>
            <p:nvPr/>
          </p:nvSpPr>
          <p:spPr>
            <a:xfrm>
              <a:off x="8477883" y="1934775"/>
              <a:ext cx="691647" cy="177661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9BE154C-AC74-4C16-B315-3F30612B40FA}"/>
                </a:ext>
              </a:extLst>
            </p:cNvPr>
            <p:cNvSpPr txBox="1"/>
            <p:nvPr/>
          </p:nvSpPr>
          <p:spPr>
            <a:xfrm>
              <a:off x="9239624" y="1723411"/>
              <a:ext cx="2372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数据扩充语速、音量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E52A333-14DC-48A0-870D-6A6FF290F13B}"/>
                </a:ext>
              </a:extLst>
            </p:cNvPr>
            <p:cNvSpPr txBox="1"/>
            <p:nvPr/>
          </p:nvSpPr>
          <p:spPr>
            <a:xfrm>
              <a:off x="9239624" y="2339770"/>
              <a:ext cx="1679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数据提特征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EE461CD-5014-4B68-8414-4E3BCE748AB6}"/>
                </a:ext>
              </a:extLst>
            </p:cNvPr>
            <p:cNvSpPr txBox="1"/>
            <p:nvPr/>
          </p:nvSpPr>
          <p:spPr>
            <a:xfrm>
              <a:off x="9239624" y="2929448"/>
              <a:ext cx="1679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数据对齐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BF63EE4-8D40-4EAA-A3CF-81F32EA90F8A}"/>
                </a:ext>
              </a:extLst>
            </p:cNvPr>
            <p:cNvSpPr txBox="1"/>
            <p:nvPr/>
          </p:nvSpPr>
          <p:spPr>
            <a:xfrm>
              <a:off x="9239623" y="3519126"/>
              <a:ext cx="2534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ivector</a:t>
              </a:r>
              <a:r>
                <a:rPr lang="zh-CN" altLang="en-US" dirty="0"/>
                <a:t>模型训练、提取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13D0AC9-EC95-4114-AA69-642FCBA291F7}"/>
                </a:ext>
              </a:extLst>
            </p:cNvPr>
            <p:cNvCxnSpPr>
              <a:cxnSpLocks/>
            </p:cNvCxnSpPr>
            <p:nvPr/>
          </p:nvCxnSpPr>
          <p:spPr>
            <a:xfrm>
              <a:off x="3544048" y="3554018"/>
              <a:ext cx="666154" cy="780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C949F7A-00F5-4DAC-AF6F-103BFFCEF052}"/>
                </a:ext>
              </a:extLst>
            </p:cNvPr>
            <p:cNvSpPr txBox="1"/>
            <p:nvPr/>
          </p:nvSpPr>
          <p:spPr>
            <a:xfrm>
              <a:off x="4210202" y="4122704"/>
              <a:ext cx="6197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steps/nnet3/xconfig_to_configs.py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73B194A-7D0A-4002-BB59-60794F327E69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3544048" y="3554017"/>
              <a:ext cx="684305" cy="1454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60C91B1-7BB2-4F81-8F1A-88607940A3AF}"/>
                </a:ext>
              </a:extLst>
            </p:cNvPr>
            <p:cNvSpPr txBox="1"/>
            <p:nvPr/>
          </p:nvSpPr>
          <p:spPr>
            <a:xfrm>
              <a:off x="4228353" y="4824259"/>
              <a:ext cx="6197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steps/nnet3/train_dnn.py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D05C859F-8A99-474B-B98D-ACE72BB76A60}"/>
                </a:ext>
              </a:extLst>
            </p:cNvPr>
            <p:cNvCxnSpPr>
              <a:cxnSpLocks/>
            </p:cNvCxnSpPr>
            <p:nvPr/>
          </p:nvCxnSpPr>
          <p:spPr>
            <a:xfrm>
              <a:off x="3544048" y="3519126"/>
              <a:ext cx="545388" cy="225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A975932-CEA2-4FC5-8B2E-84F7C4E28887}"/>
                </a:ext>
              </a:extLst>
            </p:cNvPr>
            <p:cNvSpPr txBox="1"/>
            <p:nvPr/>
          </p:nvSpPr>
          <p:spPr>
            <a:xfrm>
              <a:off x="4228353" y="5525814"/>
              <a:ext cx="6197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steps/nnet3/decode.sh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105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57C9A-CBF8-4306-B026-6C0751E5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帧级别交叉熵（</a:t>
            </a:r>
            <a:r>
              <a:rPr lang="en-US" altLang="zh-CN" dirty="0"/>
              <a:t>CE</a:t>
            </a:r>
            <a:r>
              <a:rPr lang="zh-CN" altLang="en-US" dirty="0"/>
              <a:t>）训练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F9F6C0-A26E-454C-9142-7E25B1DAC11F}"/>
              </a:ext>
            </a:extLst>
          </p:cNvPr>
          <p:cNvSpPr txBox="1"/>
          <p:nvPr/>
        </p:nvSpPr>
        <p:spPr>
          <a:xfrm>
            <a:off x="975374" y="1980303"/>
            <a:ext cx="1050235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dirty="0">
                <a:solidFill>
                  <a:srgbClr val="252B3A"/>
                </a:solidFill>
                <a:effectLst/>
                <a:latin typeface="-apple-system"/>
              </a:rPr>
              <a:t>Kaldi nnet3</a:t>
            </a:r>
            <a:r>
              <a:rPr lang="zh-CN" altLang="en-US" sz="2400" b="0" i="0" dirty="0">
                <a:solidFill>
                  <a:srgbClr val="252B3A"/>
                </a:solidFill>
                <a:effectLst/>
                <a:latin typeface="-apple-system"/>
              </a:rPr>
              <a:t>网络结构</a:t>
            </a:r>
            <a:r>
              <a:rPr lang="en-US" altLang="zh-CN" sz="2400" b="0" i="0" dirty="0">
                <a:solidFill>
                  <a:srgbClr val="252B3A"/>
                </a:solidFill>
                <a:effectLst/>
                <a:latin typeface="-apple-system"/>
              </a:rPr>
              <a:t>:</a:t>
            </a:r>
          </a:p>
          <a:p>
            <a:pPr algn="l"/>
            <a:endParaRPr lang="en-US" altLang="zh-CN" sz="2000" b="0" i="0" dirty="0">
              <a:solidFill>
                <a:srgbClr val="252B3A"/>
              </a:solidFill>
              <a:effectLst/>
              <a:latin typeface="-apple-system"/>
            </a:endParaRPr>
          </a:p>
          <a:p>
            <a:pPr algn="l"/>
            <a:r>
              <a:rPr lang="en-US" altLang="zh-CN" sz="2000" b="0" i="0" dirty="0">
                <a:solidFill>
                  <a:srgbClr val="252B3A"/>
                </a:solidFill>
                <a:effectLst/>
                <a:latin typeface="-apple-system"/>
              </a:rPr>
              <a:t>1</a:t>
            </a:r>
            <a:r>
              <a:rPr lang="zh-CN" altLang="en-US" sz="2000" b="0" i="0" dirty="0">
                <a:solidFill>
                  <a:srgbClr val="252B3A"/>
                </a:solidFill>
                <a:effectLst/>
                <a:latin typeface="-apple-system"/>
              </a:rPr>
              <a:t>）</a:t>
            </a:r>
            <a:r>
              <a:rPr lang="en-US" altLang="zh-CN" sz="2000" dirty="0" err="1">
                <a:solidFill>
                  <a:srgbClr val="252B3A"/>
                </a:solidFill>
                <a:latin typeface="-apple-system"/>
              </a:rPr>
              <a:t>x</a:t>
            </a:r>
            <a:r>
              <a:rPr lang="en-US" altLang="zh-CN" sz="2000" b="0" i="0" dirty="0" err="1">
                <a:solidFill>
                  <a:srgbClr val="252B3A"/>
                </a:solidFill>
                <a:effectLst/>
                <a:latin typeface="-apple-system"/>
              </a:rPr>
              <a:t>config</a:t>
            </a:r>
            <a:r>
              <a:rPr lang="en-US" altLang="zh-CN" sz="2000" b="0" i="0" dirty="0">
                <a:solidFill>
                  <a:srgbClr val="252B3A"/>
                </a:solidFill>
                <a:effectLst/>
                <a:latin typeface="-apple-system"/>
              </a:rPr>
              <a:t>: </a:t>
            </a:r>
            <a:r>
              <a:rPr lang="zh-CN" altLang="en-US" sz="2000" dirty="0">
                <a:solidFill>
                  <a:srgbClr val="252B3A"/>
                </a:solidFill>
                <a:latin typeface="-apple-system"/>
              </a:rPr>
              <a:t>基于层的方式</a:t>
            </a:r>
            <a:r>
              <a:rPr lang="zh-CN" altLang="en-US" sz="2000" b="0" i="0" dirty="0">
                <a:solidFill>
                  <a:srgbClr val="252B3A"/>
                </a:solidFill>
                <a:effectLst/>
                <a:latin typeface="-apple-system"/>
              </a:rPr>
              <a:t>定义网络</a:t>
            </a:r>
            <a:r>
              <a:rPr lang="zh-CN" altLang="en-US" sz="2000" dirty="0">
                <a:solidFill>
                  <a:srgbClr val="252B3A"/>
                </a:solidFill>
                <a:latin typeface="-apple-system"/>
              </a:rPr>
              <a:t>结构</a:t>
            </a:r>
            <a:r>
              <a:rPr lang="zh-CN" altLang="en-US" sz="2000" b="0" i="0" dirty="0">
                <a:solidFill>
                  <a:srgbClr val="252B3A"/>
                </a:solidFill>
                <a:effectLst/>
                <a:latin typeface="-apple-system"/>
              </a:rPr>
              <a:t>，</a:t>
            </a:r>
            <a:r>
              <a:rPr lang="en-US" altLang="zh-CN" sz="2000" dirty="0" err="1">
                <a:solidFill>
                  <a:srgbClr val="252B3A"/>
                </a:solidFill>
                <a:latin typeface="-apple-system"/>
              </a:rPr>
              <a:t>x</a:t>
            </a:r>
            <a:r>
              <a:rPr lang="en-US" altLang="zh-CN" sz="2000" b="0" i="0" dirty="0" err="1">
                <a:solidFill>
                  <a:srgbClr val="252B3A"/>
                </a:solidFill>
                <a:effectLst/>
                <a:latin typeface="-apple-system"/>
              </a:rPr>
              <a:t>config</a:t>
            </a:r>
            <a:r>
              <a:rPr lang="zh-CN" altLang="en-US" sz="2000" b="0" i="0" dirty="0">
                <a:solidFill>
                  <a:srgbClr val="252B3A"/>
                </a:solidFill>
                <a:effectLst/>
                <a:latin typeface="-apple-system"/>
              </a:rPr>
              <a:t>覆盖了大部分常用的神经网络</a:t>
            </a:r>
            <a:r>
              <a:rPr lang="en-US" altLang="zh-CN" sz="2000" b="0" i="0" dirty="0">
                <a:solidFill>
                  <a:srgbClr val="252B3A"/>
                </a:solidFill>
                <a:effectLst/>
                <a:latin typeface="-apple-system"/>
              </a:rPr>
              <a:t>layer</a:t>
            </a:r>
            <a:r>
              <a:rPr lang="zh-CN" altLang="en-US" sz="2000" b="0" i="0" dirty="0">
                <a:solidFill>
                  <a:srgbClr val="252B3A"/>
                </a:solidFill>
                <a:effectLst/>
                <a:latin typeface="-apple-system"/>
              </a:rPr>
              <a:t>。</a:t>
            </a:r>
            <a:endParaRPr lang="en-US" altLang="zh-CN" sz="2000" b="0" i="0" dirty="0">
              <a:solidFill>
                <a:srgbClr val="252B3A"/>
              </a:solidFill>
              <a:effectLst/>
              <a:latin typeface="-apple-system"/>
            </a:endParaRPr>
          </a:p>
          <a:p>
            <a:pPr algn="l"/>
            <a:endParaRPr lang="en-US" altLang="zh-CN" sz="2000" b="0" i="0" dirty="0">
              <a:solidFill>
                <a:srgbClr val="252B3A"/>
              </a:solidFill>
              <a:effectLst/>
              <a:latin typeface="-apple-system"/>
            </a:endParaRPr>
          </a:p>
          <a:p>
            <a:pPr algn="l"/>
            <a:r>
              <a:rPr lang="en-US" altLang="zh-CN" sz="2000" b="0" i="0" dirty="0">
                <a:solidFill>
                  <a:srgbClr val="252B3A"/>
                </a:solidFill>
                <a:effectLst/>
                <a:latin typeface="-apple-system"/>
              </a:rPr>
              <a:t>2</a:t>
            </a:r>
            <a:r>
              <a:rPr lang="zh-CN" altLang="en-US" sz="2000" b="0" i="0" dirty="0">
                <a:solidFill>
                  <a:srgbClr val="252B3A"/>
                </a:solidFill>
                <a:effectLst/>
                <a:latin typeface="-apple-system"/>
              </a:rPr>
              <a:t>）</a:t>
            </a:r>
            <a:r>
              <a:rPr lang="en-US" altLang="zh-CN" sz="2000" b="0" i="0" dirty="0">
                <a:solidFill>
                  <a:srgbClr val="252B3A"/>
                </a:solidFill>
                <a:effectLst/>
                <a:latin typeface="-apple-system"/>
              </a:rPr>
              <a:t>config:  </a:t>
            </a:r>
            <a:r>
              <a:rPr lang="en-US" altLang="zh-CN" sz="2000" dirty="0">
                <a:solidFill>
                  <a:srgbClr val="252B3A"/>
                </a:solidFill>
                <a:latin typeface="-apple-system"/>
              </a:rPr>
              <a:t>K</a:t>
            </a:r>
            <a:r>
              <a:rPr lang="en-US" altLang="zh-CN" sz="2000" b="0" i="0" dirty="0">
                <a:solidFill>
                  <a:srgbClr val="252B3A"/>
                </a:solidFill>
                <a:effectLst/>
                <a:latin typeface="-apple-system"/>
              </a:rPr>
              <a:t>aldi</a:t>
            </a:r>
            <a:r>
              <a:rPr lang="zh-CN" altLang="en-US" sz="2000" dirty="0"/>
              <a:t>编译网络结构</a:t>
            </a:r>
            <a:r>
              <a:rPr lang="zh-CN" altLang="en-US" sz="2000" b="0" i="0" dirty="0">
                <a:solidFill>
                  <a:srgbClr val="252B3A"/>
                </a:solidFill>
                <a:effectLst/>
                <a:latin typeface="-apple-system"/>
              </a:rPr>
              <a:t>实际使用的配置， 基于图节点来定义网络结构，如果</a:t>
            </a:r>
            <a:r>
              <a:rPr lang="en-US" altLang="zh-CN" sz="2000" dirty="0" err="1">
                <a:solidFill>
                  <a:srgbClr val="252B3A"/>
                </a:solidFill>
                <a:latin typeface="-apple-system"/>
              </a:rPr>
              <a:t>x</a:t>
            </a:r>
            <a:r>
              <a:rPr lang="en-US" altLang="zh-CN" sz="2000" b="0" i="0" dirty="0" err="1">
                <a:solidFill>
                  <a:srgbClr val="252B3A"/>
                </a:solidFill>
                <a:effectLst/>
                <a:latin typeface="-apple-system"/>
              </a:rPr>
              <a:t>config</a:t>
            </a:r>
            <a:r>
              <a:rPr lang="zh-CN" altLang="en-US" sz="2000" b="0" i="0" dirty="0">
                <a:solidFill>
                  <a:srgbClr val="252B3A"/>
                </a:solidFill>
                <a:effectLst/>
                <a:latin typeface="-apple-system"/>
              </a:rPr>
              <a:t>无</a:t>
            </a:r>
            <a:r>
              <a:rPr lang="en-US" altLang="zh-CN" sz="2000" b="0" i="0" dirty="0">
                <a:solidFill>
                  <a:srgbClr val="252B3A"/>
                </a:solidFill>
                <a:effectLst/>
                <a:latin typeface="-apple-system"/>
              </a:rPr>
              <a:t>	     </a:t>
            </a:r>
            <a:r>
              <a:rPr lang="zh-CN" altLang="en-US" sz="2000" b="0" i="0" dirty="0">
                <a:solidFill>
                  <a:srgbClr val="252B3A"/>
                </a:solidFill>
                <a:effectLst/>
                <a:latin typeface="-apple-system"/>
              </a:rPr>
              <a:t>法满足</a:t>
            </a:r>
            <a:r>
              <a:rPr lang="zh-CN" altLang="en-US" sz="2000" dirty="0">
                <a:solidFill>
                  <a:srgbClr val="252B3A"/>
                </a:solidFill>
                <a:latin typeface="-apple-system"/>
              </a:rPr>
              <a:t>需</a:t>
            </a:r>
            <a:r>
              <a:rPr lang="zh-CN" altLang="en-US" sz="2000" b="0" i="0" dirty="0">
                <a:solidFill>
                  <a:srgbClr val="252B3A"/>
                </a:solidFill>
                <a:effectLst/>
                <a:latin typeface="-apple-system"/>
              </a:rPr>
              <a:t>求，可以在</a:t>
            </a:r>
            <a:r>
              <a:rPr lang="en-US" altLang="zh-CN" sz="2000" b="0" i="0" dirty="0">
                <a:solidFill>
                  <a:srgbClr val="252B3A"/>
                </a:solidFill>
                <a:effectLst/>
                <a:latin typeface="-apple-system"/>
              </a:rPr>
              <a:t>config</a:t>
            </a:r>
            <a:r>
              <a:rPr lang="zh-CN" altLang="en-US" sz="2000" b="0" i="0" dirty="0">
                <a:solidFill>
                  <a:srgbClr val="252B3A"/>
                </a:solidFill>
                <a:effectLst/>
                <a:latin typeface="-apple-system"/>
              </a:rPr>
              <a:t>基于图的方式搭建网络。</a:t>
            </a:r>
            <a:endParaRPr lang="en-US" altLang="zh-CN" sz="2000" b="0" i="0" dirty="0">
              <a:solidFill>
                <a:srgbClr val="252B3A"/>
              </a:solidFill>
              <a:effectLst/>
              <a:latin typeface="-apple-system"/>
            </a:endParaRPr>
          </a:p>
          <a:p>
            <a:pPr algn="l"/>
            <a:endParaRPr lang="zh-CN" altLang="en-US" sz="2000" b="0" i="0" dirty="0">
              <a:solidFill>
                <a:srgbClr val="252B3A"/>
              </a:solidFill>
              <a:effectLst/>
              <a:latin typeface="-apple-system"/>
            </a:endParaRPr>
          </a:p>
          <a:p>
            <a:pPr algn="l"/>
            <a:r>
              <a:rPr lang="en-US" altLang="zh-CN" sz="2000" b="0" i="0" dirty="0">
                <a:solidFill>
                  <a:srgbClr val="252B3A"/>
                </a:solidFill>
                <a:effectLst/>
                <a:latin typeface="-apple-system"/>
              </a:rPr>
              <a:t>3</a:t>
            </a:r>
            <a:r>
              <a:rPr lang="zh-CN" altLang="en-US" sz="2000" b="0" i="0" dirty="0">
                <a:solidFill>
                  <a:srgbClr val="252B3A"/>
                </a:solidFill>
                <a:effectLst/>
                <a:latin typeface="-apple-system"/>
              </a:rPr>
              <a:t>）</a:t>
            </a:r>
            <a:r>
              <a:rPr lang="en-US" altLang="zh-CN" sz="2000" b="0" i="0" dirty="0">
                <a:solidFill>
                  <a:srgbClr val="252B3A"/>
                </a:solidFill>
                <a:effectLst/>
                <a:latin typeface="-apple-system"/>
              </a:rPr>
              <a:t>C++: </a:t>
            </a:r>
            <a:r>
              <a:rPr lang="zh-CN" altLang="en-US" sz="2000" b="0" i="0" dirty="0">
                <a:solidFill>
                  <a:srgbClr val="252B3A"/>
                </a:solidFill>
                <a:effectLst/>
                <a:latin typeface="-apple-system"/>
              </a:rPr>
              <a:t>如果一些网络不能利用现有的组件构建，或者想提高运行效率，则可以在</a:t>
            </a:r>
            <a:r>
              <a:rPr lang="en-US" altLang="zh-CN" sz="2000" b="0" i="0" dirty="0">
                <a:solidFill>
                  <a:srgbClr val="252B3A"/>
                </a:solidFill>
                <a:effectLst/>
                <a:latin typeface="-apple-system"/>
              </a:rPr>
              <a:t>C++</a:t>
            </a:r>
            <a:r>
              <a:rPr lang="zh-CN" altLang="en-US" sz="2000" b="0" i="0" dirty="0">
                <a:solidFill>
                  <a:srgbClr val="252B3A"/>
                </a:solidFill>
                <a:effectLst/>
                <a:latin typeface="-apple-system"/>
              </a:rPr>
              <a:t>层实现。</a:t>
            </a:r>
            <a:endParaRPr lang="en-US" altLang="zh-CN" sz="2000" b="0" i="0" dirty="0">
              <a:solidFill>
                <a:srgbClr val="252B3A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66791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57C9A-CBF8-4306-B026-6C0751E5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帧级别交叉熵（</a:t>
            </a:r>
            <a:r>
              <a:rPr lang="en-US" altLang="zh-CN" dirty="0"/>
              <a:t>CE</a:t>
            </a:r>
            <a:r>
              <a:rPr lang="zh-CN" altLang="en-US" dirty="0"/>
              <a:t>）训练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999C1F-3FF6-49BD-B559-A8F77C541849}"/>
              </a:ext>
            </a:extLst>
          </p:cNvPr>
          <p:cNvSpPr txBox="1"/>
          <p:nvPr/>
        </p:nvSpPr>
        <p:spPr>
          <a:xfrm>
            <a:off x="1661824" y="2161146"/>
            <a:ext cx="7768424" cy="1427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input dim=40 name=input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relu</a:t>
            </a:r>
            <a:r>
              <a:rPr lang="en-US" altLang="zh-CN" sz="2000" dirty="0"/>
              <a:t>-</a:t>
            </a:r>
            <a:r>
              <a:rPr lang="en-US" altLang="zh-CN" sz="2000" dirty="0" err="1"/>
              <a:t>batchnorm</a:t>
            </a:r>
            <a:r>
              <a:rPr lang="en-US" altLang="zh-CN" sz="2000" dirty="0"/>
              <a:t>-layer name=</a:t>
            </a:r>
            <a:r>
              <a:rPr lang="en-US" altLang="zh-CN" sz="2000" dirty="0" err="1"/>
              <a:t>tdnn</a:t>
            </a:r>
            <a:r>
              <a:rPr lang="en-US" altLang="zh-CN" sz="2000" dirty="0"/>
              <a:t> dim=128 input=Append(-1,0,1)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output-layer name=output input=</a:t>
            </a:r>
            <a:r>
              <a:rPr lang="en-US" altLang="zh-CN" sz="2000" dirty="0" err="1"/>
              <a:t>tdnn</a:t>
            </a:r>
            <a:r>
              <a:rPr lang="en-US" altLang="zh-CN" sz="2000" dirty="0"/>
              <a:t> dim=26 max-change=1.5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20B80E-D732-433F-B3CC-34C26361F5C1}"/>
              </a:ext>
            </a:extLst>
          </p:cNvPr>
          <p:cNvSpPr txBox="1"/>
          <p:nvPr/>
        </p:nvSpPr>
        <p:spPr>
          <a:xfrm>
            <a:off x="1073427" y="1671570"/>
            <a:ext cx="2075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xconfig</a:t>
            </a:r>
            <a:r>
              <a:rPr lang="zh-CN" altLang="en-US" sz="2400" dirty="0"/>
              <a:t>文件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B13C6D-718F-4136-9BFA-EFD4B0B7230B}"/>
              </a:ext>
            </a:extLst>
          </p:cNvPr>
          <p:cNvSpPr txBox="1"/>
          <p:nvPr/>
        </p:nvSpPr>
        <p:spPr>
          <a:xfrm>
            <a:off x="1073427" y="4289046"/>
            <a:ext cx="9843714" cy="106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252B3A"/>
                </a:solidFill>
                <a:latin typeface="-apple-system"/>
              </a:rPr>
              <a:t>基于层的描述语言来转化成图描述的配置文件</a:t>
            </a:r>
            <a:r>
              <a:rPr lang="en-US" altLang="zh-CN" sz="2400" dirty="0">
                <a:solidFill>
                  <a:srgbClr val="252B3A"/>
                </a:solidFill>
                <a:latin typeface="-apple-system"/>
              </a:rPr>
              <a:t>:</a:t>
            </a:r>
            <a:endParaRPr lang="en-US" altLang="zh-CN" sz="2400" dirty="0">
              <a:solidFill>
                <a:srgbClr val="111111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11111"/>
                </a:solidFill>
                <a:latin typeface="-apple-system"/>
              </a:rPr>
              <a:t>          </a:t>
            </a:r>
            <a:r>
              <a:rPr lang="en-US" altLang="zh-CN" sz="2000" dirty="0"/>
              <a:t>steps/nnet3/xconfig_to_configs.py --</a:t>
            </a:r>
            <a:r>
              <a:rPr lang="en-US" altLang="zh-CN" sz="2000" dirty="0" err="1"/>
              <a:t>xconfig</a:t>
            </a:r>
            <a:r>
              <a:rPr lang="en-US" altLang="zh-CN" sz="2000" dirty="0"/>
              <a:t>-file </a:t>
            </a:r>
            <a:r>
              <a:rPr lang="en-US" altLang="zh-CN" sz="2000" dirty="0" err="1"/>
              <a:t>tdnn.xconfig</a:t>
            </a:r>
            <a:r>
              <a:rPr lang="en-US" altLang="zh-CN" sz="2000" dirty="0"/>
              <a:t> --config-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 ./config</a:t>
            </a:r>
          </a:p>
        </p:txBody>
      </p:sp>
    </p:spTree>
    <p:extLst>
      <p:ext uri="{BB962C8B-B14F-4D97-AF65-F5344CB8AC3E}">
        <p14:creationId xmlns:p14="http://schemas.microsoft.com/office/powerpoint/2010/main" val="3702045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57C9A-CBF8-4306-B026-6C0751E5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帧级别交叉熵（</a:t>
            </a:r>
            <a:r>
              <a:rPr lang="en-US" altLang="zh-CN" dirty="0"/>
              <a:t>CE</a:t>
            </a:r>
            <a:r>
              <a:rPr lang="zh-CN" altLang="en-US" dirty="0"/>
              <a:t>）训练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BEF767-DCEB-4121-80FD-116AC6A7753E}"/>
              </a:ext>
            </a:extLst>
          </p:cNvPr>
          <p:cNvSpPr txBox="1"/>
          <p:nvPr/>
        </p:nvSpPr>
        <p:spPr>
          <a:xfrm>
            <a:off x="984252" y="2150091"/>
            <a:ext cx="2075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config</a:t>
            </a:r>
            <a:r>
              <a:rPr lang="zh-CN" altLang="en-US" sz="2400" dirty="0"/>
              <a:t>文件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E930AE-B1E1-472D-AE02-0EEE22801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44" y="2801831"/>
            <a:ext cx="10646229" cy="235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91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57C9A-CBF8-4306-B026-6C0751E5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帧级别交叉熵（</a:t>
            </a:r>
            <a:r>
              <a:rPr lang="en-US" altLang="zh-CN" dirty="0"/>
              <a:t>CE</a:t>
            </a:r>
            <a:r>
              <a:rPr lang="zh-CN" altLang="en-US" dirty="0"/>
              <a:t>）训练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49FF64-D9DA-4824-8DDD-2D66A795D226}"/>
              </a:ext>
            </a:extLst>
          </p:cNvPr>
          <p:cNvSpPr txBox="1"/>
          <p:nvPr/>
        </p:nvSpPr>
        <p:spPr>
          <a:xfrm>
            <a:off x="635480" y="1736404"/>
            <a:ext cx="1076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steps/nnet3/train_dnn.py --stage=$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train_stage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--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decode_cmd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--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feat.online-ivector-dir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exp/nnet3/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ivectors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_${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train_set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\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--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feat.cmvn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-opts=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"--norm-means=false --norm-vars=false"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--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trainer.num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-epochs $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num_epochs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--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trainer.optimization.num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-jobs-initial $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num_jobs_initial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--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trainer.optimization.num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-jobs-final $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num_jobs_final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--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trainer.optimization.initial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-effective-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lrate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initial_effective_lrate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--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trainer.optimization.final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-effective-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lrate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final_effective_lrate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--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egs.dir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common_egs_dir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--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cleanup.remove-egs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remove_egs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--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cleanup.preserve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-model-interval 500 \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--use-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gpu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true \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--feat-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=data/${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train_set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}_hires \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--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ali-dir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ali_dir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--lang data/lang \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--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reporting.email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reporting_email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--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=$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|| exit 1;</a:t>
            </a:r>
          </a:p>
        </p:txBody>
      </p:sp>
    </p:spTree>
    <p:extLst>
      <p:ext uri="{BB962C8B-B14F-4D97-AF65-F5344CB8AC3E}">
        <p14:creationId xmlns:p14="http://schemas.microsoft.com/office/powerpoint/2010/main" val="52488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2322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Kaldi</a:t>
            </a:r>
            <a:r>
              <a:rPr lang="zh-CN" altLang="en-US" sz="1800" dirty="0"/>
              <a:t>安装在</a:t>
            </a:r>
            <a:r>
              <a:rPr lang="en-US" altLang="zh-CN" sz="1800" dirty="0" err="1"/>
              <a:t>linux</a:t>
            </a:r>
            <a:r>
              <a:rPr lang="zh-CN" altLang="en-US" sz="1800" dirty="0"/>
              <a:t>系统下，通过如下简单步骤：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1.</a:t>
            </a:r>
            <a:r>
              <a:rPr lang="zh-CN" altLang="en-US" sz="1800" dirty="0"/>
              <a:t>获取源代码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方式一：</a:t>
            </a:r>
            <a:r>
              <a:rPr lang="zh-CN" altLang="zh-CN" sz="1800" dirty="0"/>
              <a:t>直接在终端利用</a:t>
            </a:r>
            <a:r>
              <a:rPr lang="en-US" altLang="zh-CN" sz="1800" dirty="0"/>
              <a:t>git</a:t>
            </a:r>
            <a:r>
              <a:rPr lang="zh-CN" altLang="zh-CN" sz="1800" dirty="0"/>
              <a:t>命令从</a:t>
            </a:r>
            <a:r>
              <a:rPr lang="en-US" altLang="zh-CN" sz="1800" dirty="0"/>
              <a:t> Kaldi </a:t>
            </a:r>
            <a:r>
              <a:rPr lang="zh-CN" altLang="zh-CN" sz="1800" dirty="0"/>
              <a:t>的</a:t>
            </a:r>
            <a:r>
              <a:rPr lang="en-US" altLang="zh-CN" sz="1800" dirty="0"/>
              <a:t>GitHub</a:t>
            </a:r>
            <a:r>
              <a:rPr lang="zh-CN" altLang="zh-CN" sz="1800" dirty="0"/>
              <a:t>代码库克隆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</a:t>
            </a:r>
            <a:r>
              <a:rPr lang="en-US" altLang="zh-CN" sz="1800" dirty="0" err="1"/>
              <a:t>root@localhost</a:t>
            </a:r>
            <a:r>
              <a:rPr lang="en-US" altLang="zh-CN" sz="1800" dirty="0"/>
              <a:t> work]# git clone https://github.com/kaldi-asr/kaldi.git </a:t>
            </a:r>
            <a:r>
              <a:rPr lang="en-US" altLang="zh-CN" sz="1800" dirty="0" err="1"/>
              <a:t>kaldi</a:t>
            </a:r>
            <a:r>
              <a:rPr lang="en-US" altLang="zh-CN" sz="1800" dirty="0"/>
              <a:t> --origin upstream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方式二：</a:t>
            </a:r>
            <a:r>
              <a:rPr lang="zh-CN" altLang="zh-CN" sz="1800" dirty="0"/>
              <a:t>从</a:t>
            </a:r>
            <a:r>
              <a:rPr lang="en-US" altLang="zh-CN" sz="1800" dirty="0"/>
              <a:t>Kaldi</a:t>
            </a:r>
            <a:r>
              <a:rPr lang="zh-CN" altLang="zh-CN" sz="1800" dirty="0"/>
              <a:t>开源地址 </a:t>
            </a:r>
            <a:r>
              <a:rPr lang="en-US" altLang="zh-CN" sz="1800" u="sng" dirty="0">
                <a:hlinkClick r:id="rId2"/>
              </a:rPr>
              <a:t>https://github.com/kaldi-asr/kaldi</a:t>
            </a:r>
            <a:r>
              <a:rPr lang="en-US" altLang="zh-CN" sz="1800" dirty="0"/>
              <a:t> </a:t>
            </a:r>
            <a:r>
              <a:rPr lang="zh-CN" altLang="zh-CN" sz="1800" dirty="0"/>
              <a:t>下载，获得源代码压缩包</a:t>
            </a:r>
            <a:r>
              <a:rPr lang="en-US" altLang="zh-CN" sz="1800" u="sng" dirty="0"/>
              <a:t>kaldi-master.zip</a:t>
            </a:r>
            <a:r>
              <a:rPr lang="zh-CN" altLang="zh-CN" sz="1800" dirty="0"/>
              <a:t>：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Kaldi</a:t>
            </a:r>
            <a:r>
              <a:rPr lang="zh-CN" altLang="en-US" dirty="0"/>
              <a:t>的安装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E747F3-2A53-45D6-B597-C41279C3C8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072" y="3844030"/>
            <a:ext cx="6780907" cy="2183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9012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57C9A-CBF8-4306-B026-6C0751E5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帧级别交叉熵（</a:t>
            </a:r>
            <a:r>
              <a:rPr lang="en-US" altLang="zh-CN" dirty="0"/>
              <a:t>CE</a:t>
            </a:r>
            <a:r>
              <a:rPr lang="zh-CN" altLang="en-US" dirty="0"/>
              <a:t>）训练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9BE285-9699-4A5C-BE63-A23E779B8794}"/>
              </a:ext>
            </a:extLst>
          </p:cNvPr>
          <p:cNvSpPr txBox="1"/>
          <p:nvPr/>
        </p:nvSpPr>
        <p:spPr>
          <a:xfrm>
            <a:off x="683343" y="2178479"/>
            <a:ext cx="101121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--stage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：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控制神经网络训练的阶段，可以断点续上接着训练模型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trainer.num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-epochs   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设置总的训练轮次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trainer.optimization.num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-jobs-initial    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设置开始时并行训练的个数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trainer.optimization.num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-jobs-final      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设置结束时并行训练的个数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trainer.optimization.initial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-effective-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lrate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设置开始时的学习率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trainer.optimization.final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-effective-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lrate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设置结束时的学习率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C63C68-2A38-45F2-B72C-C918DF25F632}"/>
              </a:ext>
            </a:extLst>
          </p:cNvPr>
          <p:cNvSpPr txBox="1"/>
          <p:nvPr/>
        </p:nvSpPr>
        <p:spPr>
          <a:xfrm>
            <a:off x="770965" y="4374776"/>
            <a:ext cx="749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CUDA_VISIVABLE=0,1  steps/nnet3/train_dnn.py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指定</a:t>
            </a:r>
            <a:r>
              <a:rPr lang="en-US" altLang="zh-CN" dirty="0"/>
              <a:t>GPU</a:t>
            </a:r>
            <a:r>
              <a:rPr lang="zh-CN" altLang="en-US" dirty="0"/>
              <a:t>调用</a:t>
            </a:r>
          </a:p>
        </p:txBody>
      </p:sp>
    </p:spTree>
    <p:extLst>
      <p:ext uri="{BB962C8B-B14F-4D97-AF65-F5344CB8AC3E}">
        <p14:creationId xmlns:p14="http://schemas.microsoft.com/office/powerpoint/2010/main" val="3231452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57C9A-CBF8-4306-B026-6C0751E5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LF-MMI</a:t>
            </a:r>
            <a:r>
              <a:rPr lang="zh-CN" altLang="en-US" dirty="0"/>
              <a:t>区分性训练（</a:t>
            </a:r>
            <a:r>
              <a:rPr lang="en-US" altLang="zh-CN" dirty="0"/>
              <a:t>Chain</a:t>
            </a:r>
            <a:r>
              <a:rPr lang="zh-CN" altLang="en-US" dirty="0"/>
              <a:t>）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5B3508B-8C29-4139-9CF9-FFA13E1FD3F8}"/>
              </a:ext>
            </a:extLst>
          </p:cNvPr>
          <p:cNvGrpSpPr/>
          <p:nvPr/>
        </p:nvGrpSpPr>
        <p:grpSpPr>
          <a:xfrm>
            <a:off x="211506" y="1441375"/>
            <a:ext cx="11335098" cy="4881472"/>
            <a:chOff x="211506" y="1441375"/>
            <a:chExt cx="11335098" cy="4881472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142CBE0-910F-4222-B36E-CE03DF0343B5}"/>
                </a:ext>
              </a:extLst>
            </p:cNvPr>
            <p:cNvSpPr txBox="1"/>
            <p:nvPr/>
          </p:nvSpPr>
          <p:spPr>
            <a:xfrm>
              <a:off x="211506" y="3145922"/>
              <a:ext cx="312657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# nnet3</a:t>
              </a:r>
              <a:endPara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local/</a:t>
              </a: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chain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/run_tdnn.sh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3DE50E9-D705-42B7-9F17-7DB69F94BB5B}"/>
                </a:ext>
              </a:extLst>
            </p:cNvPr>
            <p:cNvCxnSpPr>
              <a:cxnSpLocks/>
              <a:stCxn id="30" idx="3"/>
              <a:endCxn id="32" idx="1"/>
            </p:cNvCxnSpPr>
            <p:nvPr/>
          </p:nvCxnSpPr>
          <p:spPr>
            <a:xfrm flipV="1">
              <a:off x="3338080" y="2263197"/>
              <a:ext cx="872122" cy="1205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3D927ED-8B06-4362-A225-741228F2D09A}"/>
                </a:ext>
              </a:extLst>
            </p:cNvPr>
            <p:cNvSpPr txBox="1"/>
            <p:nvPr/>
          </p:nvSpPr>
          <p:spPr>
            <a:xfrm>
              <a:off x="4210202" y="2078531"/>
              <a:ext cx="43301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local/nnet3/run_ivector_common.sh</a:t>
              </a:r>
            </a:p>
          </p:txBody>
        </p:sp>
        <p:sp>
          <p:nvSpPr>
            <p:cNvPr id="33" name="左大括号 32">
              <a:extLst>
                <a:ext uri="{FF2B5EF4-FFF2-40B4-BE49-F238E27FC236}">
                  <a16:creationId xmlns:a16="http://schemas.microsoft.com/office/drawing/2014/main" id="{7A7E9DA7-EA59-4203-8FBB-069AB234C15F}"/>
                </a:ext>
              </a:extLst>
            </p:cNvPr>
            <p:cNvSpPr/>
            <p:nvPr/>
          </p:nvSpPr>
          <p:spPr>
            <a:xfrm>
              <a:off x="8430878" y="1599536"/>
              <a:ext cx="597704" cy="128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8440C26-8869-4CD1-A8BE-64DFCB935C7C}"/>
                </a:ext>
              </a:extLst>
            </p:cNvPr>
            <p:cNvSpPr txBox="1"/>
            <p:nvPr/>
          </p:nvSpPr>
          <p:spPr>
            <a:xfrm>
              <a:off x="8992631" y="1441375"/>
              <a:ext cx="2372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数据扩充语速、音量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DDA2B62-9193-4775-BCA4-6150AA8525BB}"/>
                </a:ext>
              </a:extLst>
            </p:cNvPr>
            <p:cNvSpPr txBox="1"/>
            <p:nvPr/>
          </p:nvSpPr>
          <p:spPr>
            <a:xfrm>
              <a:off x="8997668" y="1853413"/>
              <a:ext cx="1679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数据提特征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62DEAED-3B85-46D6-BA9C-65509BFF1A93}"/>
                </a:ext>
              </a:extLst>
            </p:cNvPr>
            <p:cNvSpPr txBox="1"/>
            <p:nvPr/>
          </p:nvSpPr>
          <p:spPr>
            <a:xfrm>
              <a:off x="9028581" y="2283076"/>
              <a:ext cx="1679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数据对齐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141BBB0-071F-49FC-B5AA-EAD0FFF4D14F}"/>
                </a:ext>
              </a:extLst>
            </p:cNvPr>
            <p:cNvSpPr txBox="1"/>
            <p:nvPr/>
          </p:nvSpPr>
          <p:spPr>
            <a:xfrm>
              <a:off x="9011701" y="2670341"/>
              <a:ext cx="2534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ivector</a:t>
              </a:r>
              <a:r>
                <a:rPr lang="zh-CN" altLang="en-US" dirty="0"/>
                <a:t>模型训练、提取</a:t>
              </a: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211EF55-C40E-43B1-9EC7-6A364BE7272D}"/>
                </a:ext>
              </a:extLst>
            </p:cNvPr>
            <p:cNvCxnSpPr>
              <a:cxnSpLocks/>
              <a:stCxn id="30" idx="3"/>
              <a:endCxn id="39" idx="1"/>
            </p:cNvCxnSpPr>
            <p:nvPr/>
          </p:nvCxnSpPr>
          <p:spPr>
            <a:xfrm>
              <a:off x="3338080" y="3469088"/>
              <a:ext cx="890273" cy="126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01608E3-E279-477C-AD3C-A69B4E080802}"/>
                </a:ext>
              </a:extLst>
            </p:cNvPr>
            <p:cNvSpPr txBox="1"/>
            <p:nvPr/>
          </p:nvSpPr>
          <p:spPr>
            <a:xfrm>
              <a:off x="4228353" y="4553660"/>
              <a:ext cx="45415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steps/nnet3/xconfig_to_configs.py</a:t>
              </a: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3E23320-D2F4-411B-8013-215CDDF27D0B}"/>
                </a:ext>
              </a:extLst>
            </p:cNvPr>
            <p:cNvCxnSpPr>
              <a:cxnSpLocks/>
              <a:stCxn id="30" idx="3"/>
              <a:endCxn id="41" idx="1"/>
            </p:cNvCxnSpPr>
            <p:nvPr/>
          </p:nvCxnSpPr>
          <p:spPr>
            <a:xfrm>
              <a:off x="3338080" y="3469088"/>
              <a:ext cx="890273" cy="1780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1016A4F-EC06-4E68-A1CA-C7F370A294AD}"/>
                </a:ext>
              </a:extLst>
            </p:cNvPr>
            <p:cNvSpPr txBox="1"/>
            <p:nvPr/>
          </p:nvSpPr>
          <p:spPr>
            <a:xfrm>
              <a:off x="4228353" y="5065008"/>
              <a:ext cx="6197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steps/nnet3/chain/train_dnn.py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0CAEBA81-B5AF-4ED0-8376-4BC6F9FFDC09}"/>
                </a:ext>
              </a:extLst>
            </p:cNvPr>
            <p:cNvCxnSpPr>
              <a:cxnSpLocks/>
              <a:stCxn id="30" idx="3"/>
              <a:endCxn id="45" idx="1"/>
            </p:cNvCxnSpPr>
            <p:nvPr/>
          </p:nvCxnSpPr>
          <p:spPr>
            <a:xfrm>
              <a:off x="3338080" y="3469088"/>
              <a:ext cx="890273" cy="2227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075CC83-043B-4411-9275-B502DEBED5BF}"/>
                </a:ext>
              </a:extLst>
            </p:cNvPr>
            <p:cNvSpPr txBox="1"/>
            <p:nvPr/>
          </p:nvSpPr>
          <p:spPr>
            <a:xfrm>
              <a:off x="4210202" y="5953515"/>
              <a:ext cx="36667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steps/nnet3/decode.sh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5494B6C-B97E-4723-BC7D-01645AE5E966}"/>
                </a:ext>
              </a:extLst>
            </p:cNvPr>
            <p:cNvCxnSpPr>
              <a:cxnSpLocks/>
              <a:stCxn id="30" idx="3"/>
              <a:endCxn id="43" idx="1"/>
            </p:cNvCxnSpPr>
            <p:nvPr/>
          </p:nvCxnSpPr>
          <p:spPr>
            <a:xfrm>
              <a:off x="3338080" y="3469088"/>
              <a:ext cx="872122" cy="2669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72FED7D-0FFA-42CD-8A63-47E626DA389F}"/>
                </a:ext>
              </a:extLst>
            </p:cNvPr>
            <p:cNvSpPr txBox="1"/>
            <p:nvPr/>
          </p:nvSpPr>
          <p:spPr>
            <a:xfrm>
              <a:off x="4228353" y="5512380"/>
              <a:ext cx="6197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utils/mkgraph</a:t>
              </a:r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.sh</a:t>
              </a: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D32B3B0-8E33-47CB-8137-21E33E9C1D81}"/>
                </a:ext>
              </a:extLst>
            </p:cNvPr>
            <p:cNvCxnSpPr>
              <a:cxnSpLocks/>
              <a:stCxn id="30" idx="3"/>
              <a:endCxn id="47" idx="1"/>
            </p:cNvCxnSpPr>
            <p:nvPr/>
          </p:nvCxnSpPr>
          <p:spPr>
            <a:xfrm flipV="1">
              <a:off x="3338080" y="3067331"/>
              <a:ext cx="890273" cy="401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90719E4-0791-466B-867E-2FFDB18E73CC}"/>
                </a:ext>
              </a:extLst>
            </p:cNvPr>
            <p:cNvSpPr txBox="1"/>
            <p:nvPr/>
          </p:nvSpPr>
          <p:spPr>
            <a:xfrm>
              <a:off x="4228353" y="2882665"/>
              <a:ext cx="6197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steps/align_fmllr_lats.sh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86FF12C-F28A-4236-B474-E6F9E3876157}"/>
                </a:ext>
              </a:extLst>
            </p:cNvPr>
            <p:cNvSpPr txBox="1"/>
            <p:nvPr/>
          </p:nvSpPr>
          <p:spPr>
            <a:xfrm>
              <a:off x="4210202" y="3439018"/>
              <a:ext cx="6197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steps/nnet3/chain/gen_topo.py</a:t>
              </a: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375E642-70E7-4547-B149-02775B0D859F}"/>
                </a:ext>
              </a:extLst>
            </p:cNvPr>
            <p:cNvCxnSpPr>
              <a:cxnSpLocks/>
              <a:stCxn id="30" idx="3"/>
              <a:endCxn id="48" idx="1"/>
            </p:cNvCxnSpPr>
            <p:nvPr/>
          </p:nvCxnSpPr>
          <p:spPr>
            <a:xfrm>
              <a:off x="3338080" y="3469088"/>
              <a:ext cx="872122" cy="154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995BFB9-CBC8-4838-85FE-8B9E6E46E755}"/>
                </a:ext>
              </a:extLst>
            </p:cNvPr>
            <p:cNvSpPr txBox="1"/>
            <p:nvPr/>
          </p:nvSpPr>
          <p:spPr>
            <a:xfrm>
              <a:off x="4228353" y="4035756"/>
              <a:ext cx="6197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steps/nnet3/chain/build_tree.sh</a:t>
              </a: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61E8CC1D-D56A-4F55-804E-67C2B505E5F7}"/>
                </a:ext>
              </a:extLst>
            </p:cNvPr>
            <p:cNvCxnSpPr>
              <a:cxnSpLocks/>
              <a:stCxn id="30" idx="3"/>
              <a:endCxn id="50" idx="1"/>
            </p:cNvCxnSpPr>
            <p:nvPr/>
          </p:nvCxnSpPr>
          <p:spPr>
            <a:xfrm>
              <a:off x="3338080" y="3469088"/>
              <a:ext cx="890273" cy="75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57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2F4771E-E9B5-4B66-84C3-E62D8009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Chain</a:t>
            </a:r>
            <a:r>
              <a:rPr lang="zh-CN" altLang="en-US" dirty="0"/>
              <a:t>模型训练流程图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D8C34F-3AAC-4A2F-8F1C-0607FF942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72" y="1210759"/>
            <a:ext cx="6881456" cy="52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97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7D7C3-5A14-4C04-9BEA-D2CD7C45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F06EA04-A653-44B9-9137-0B26C6062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1567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[aishell-1]</a:t>
            </a:r>
          </a:p>
          <a:p>
            <a:pPr marL="0" indent="0">
              <a:buNone/>
            </a:pPr>
            <a:r>
              <a:rPr lang="zh-CN" altLang="en-US" sz="2400" dirty="0"/>
              <a:t>以下</a:t>
            </a:r>
            <a:r>
              <a:rPr lang="zh-CN" altLang="zh-CN" sz="2400" dirty="0"/>
              <a:t>给出了</a:t>
            </a:r>
            <a:r>
              <a:rPr lang="en-US" altLang="zh-CN" sz="2400" dirty="0"/>
              <a:t>aishell-1</a:t>
            </a:r>
            <a:r>
              <a:rPr lang="zh-CN" altLang="zh-CN" sz="2400" dirty="0"/>
              <a:t>的实验结果，对比了不同声学模型的</a:t>
            </a:r>
            <a:r>
              <a:rPr lang="en-US" altLang="zh-CN" sz="2400" dirty="0"/>
              <a:t>CER%</a:t>
            </a:r>
            <a:r>
              <a:rPr lang="zh-CN" altLang="zh-CN" sz="2400" dirty="0"/>
              <a:t>指标。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graphicFrame>
        <p:nvGraphicFramePr>
          <p:cNvPr id="7" name="图表 6" title="CER">
            <a:extLst>
              <a:ext uri="{FF2B5EF4-FFF2-40B4-BE49-F238E27FC236}">
                <a16:creationId xmlns:a16="http://schemas.microsoft.com/office/drawing/2014/main" id="{2EA72E40-DD38-4BA9-AFC9-9E19ABFB2F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5310551"/>
              </p:ext>
            </p:extLst>
          </p:nvPr>
        </p:nvGraphicFramePr>
        <p:xfrm>
          <a:off x="3077105" y="3209237"/>
          <a:ext cx="5274310" cy="2800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925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DD6F3-4256-4725-827D-D5E55840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811" y="553924"/>
            <a:ext cx="11622660" cy="1325563"/>
          </a:xfrm>
        </p:spPr>
        <p:txBody>
          <a:bodyPr/>
          <a:lstStyle/>
          <a:p>
            <a:pPr algn="ctr"/>
            <a:r>
              <a:rPr lang="zh-CN" altLang="en-US" dirty="0"/>
              <a:t>致谢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E42F0-4CAB-4464-8D0C-35BDDDFE7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2183906"/>
            <a:ext cx="10515600" cy="355585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感谢赵淼、夏仕鹏对</a:t>
            </a:r>
            <a:r>
              <a:rPr lang="en-US" altLang="zh-CN" sz="2400" dirty="0"/>
              <a:t>Kaldi</a:t>
            </a:r>
            <a:r>
              <a:rPr lang="zh-CN" altLang="en-US" sz="2400" dirty="0"/>
              <a:t>实践过程做了深入细致的整理。</a:t>
            </a:r>
            <a:endParaRPr lang="en-US" altLang="zh-CN" sz="2400" dirty="0"/>
          </a:p>
          <a:p>
            <a:r>
              <a:rPr lang="zh-CN" altLang="en-US" sz="2400" dirty="0"/>
              <a:t>感谢厦门大学智能语音实验室其他同学的贡献。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048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5198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2.</a:t>
            </a:r>
            <a:r>
              <a:rPr lang="zh-CN" altLang="en-US" sz="1800" dirty="0"/>
              <a:t>自主检查并安装依赖库 </a:t>
            </a:r>
            <a:r>
              <a:rPr lang="en-US" altLang="zh-CN" sz="1800" dirty="0"/>
              <a:t>g++</a:t>
            </a:r>
            <a:r>
              <a:rPr lang="zh-CN" altLang="en-US" sz="1800" dirty="0"/>
              <a:t>，</a:t>
            </a:r>
            <a:r>
              <a:rPr lang="en-US" altLang="zh-CN" sz="1800" dirty="0"/>
              <a:t>zlib1g-dev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automake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autoconf</a:t>
            </a:r>
            <a:r>
              <a:rPr lang="zh-CN" altLang="en-US" sz="1800" dirty="0"/>
              <a:t>，</a:t>
            </a:r>
            <a:r>
              <a:rPr lang="en-US" altLang="zh-CN" sz="1800" dirty="0"/>
              <a:t>sox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gfortran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libtool</a:t>
            </a:r>
            <a:r>
              <a:rPr lang="en-US" altLang="zh-CN" sz="1800" dirty="0"/>
              <a:t> </a:t>
            </a:r>
            <a:r>
              <a:rPr lang="zh-CN" altLang="en-US" sz="1800" dirty="0"/>
              <a:t>等</a:t>
            </a:r>
            <a:r>
              <a:rPr lang="en-US" altLang="zh-CN" sz="1800" dirty="0"/>
              <a:t>。</a:t>
            </a:r>
            <a:r>
              <a:rPr lang="zh-CN" altLang="en-US" sz="1800" dirty="0"/>
              <a:t>这些库是安装</a:t>
            </a:r>
            <a:r>
              <a:rPr lang="en-US" altLang="zh-CN" sz="1800" dirty="0"/>
              <a:t>Kaldi</a:t>
            </a:r>
            <a:r>
              <a:rPr lang="zh-CN" altLang="en-US" sz="1800" dirty="0"/>
              <a:t>的时候，</a:t>
            </a:r>
            <a:r>
              <a:rPr lang="en-US" altLang="zh-CN" sz="1800" dirty="0"/>
              <a:t>Kaldi</a:t>
            </a:r>
            <a:r>
              <a:rPr lang="zh-CN" altLang="en-US" sz="1800" dirty="0"/>
              <a:t>会调用到的，若无会出错。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3.</a:t>
            </a:r>
            <a:r>
              <a:rPr lang="zh-CN" altLang="en-US" sz="1800" dirty="0"/>
              <a:t>编译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zh-CN" sz="1800" dirty="0"/>
              <a:t>依赖检查通过后，使用多进程加速编译</a:t>
            </a:r>
            <a:r>
              <a:rPr lang="en-US" altLang="zh-CN" sz="1800" dirty="0" err="1"/>
              <a:t>kaldi</a:t>
            </a:r>
            <a:r>
              <a:rPr lang="en-US" altLang="zh-CN" sz="1800" dirty="0"/>
              <a:t>/tools</a:t>
            </a:r>
            <a:r>
              <a:rPr lang="zh-CN" altLang="zh-CN" sz="1800" dirty="0"/>
              <a:t>：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kaldi</a:t>
            </a:r>
            <a:r>
              <a:rPr lang="en-US" altLang="zh-CN" sz="1800" dirty="0"/>
              <a:t>/tools</a:t>
            </a:r>
            <a:r>
              <a:rPr lang="zh-CN" altLang="zh-CN" sz="1800" dirty="0"/>
              <a:t>编译完成后，开始编译</a:t>
            </a:r>
            <a:r>
              <a:rPr lang="en-US" altLang="zh-CN" sz="1800" dirty="0" err="1"/>
              <a:t>kaldi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src</a:t>
            </a:r>
            <a:r>
              <a:rPr lang="zh-CN" altLang="zh-CN" sz="1800" dirty="0"/>
              <a:t>目录，在此之前，先执行配置脚本：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zh-CN" sz="1800" dirty="0"/>
              <a:t>配置检查通过后，进行最后的编译：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4.</a:t>
            </a:r>
            <a:r>
              <a:rPr lang="zh-CN" altLang="en-US" sz="1800" dirty="0"/>
              <a:t>通过这样的步骤后，如果没有出现错误，那么</a:t>
            </a:r>
            <a:r>
              <a:rPr lang="en-US" altLang="zh-CN" sz="1800" dirty="0"/>
              <a:t>Kaldi</a:t>
            </a:r>
            <a:r>
              <a:rPr lang="zh-CN" altLang="en-US" sz="1800" dirty="0"/>
              <a:t>系统就安装成功了。</a:t>
            </a:r>
            <a:endParaRPr lang="en-US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Kaldi</a:t>
            </a:r>
            <a:r>
              <a:rPr lang="zh-CN" altLang="en-US" dirty="0"/>
              <a:t>的安装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F7D39C-E2E1-46BF-ACDF-9FB986D61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77" y="2004727"/>
            <a:ext cx="10218199" cy="584751"/>
          </a:xfrm>
          <a:prstGeom prst="rect">
            <a:avLst/>
          </a:prstGeom>
          <a:solidFill>
            <a:srgbClr val="FBFC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8088" rIns="76176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root@localhost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work]# cd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kaldi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root@localhost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tools]# extras/check_dependencies.sh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extras/check_dependencies.sh: all OK.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BF2043B-56C4-4943-91C8-F93D9860E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75" y="3511808"/>
            <a:ext cx="10218199" cy="246197"/>
          </a:xfrm>
          <a:prstGeom prst="rect">
            <a:avLst/>
          </a:prstGeom>
          <a:solidFill>
            <a:srgbClr val="FBFC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8088" rIns="76176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root@localhost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tools]# make -j 4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6BCA9E5-E5F5-423E-A8C1-2B3427F05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75" y="4254347"/>
            <a:ext cx="10218199" cy="415474"/>
          </a:xfrm>
          <a:prstGeom prst="rect">
            <a:avLst/>
          </a:prstGeom>
          <a:solidFill>
            <a:srgbClr val="FBFC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8088" rIns="76176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root@localhost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tools]# cd ../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root@localhost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]# ./configure --shared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482C98-DD36-4479-A754-64053D4DE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88" y="5389675"/>
            <a:ext cx="10218199" cy="415474"/>
          </a:xfrm>
          <a:prstGeom prst="rect">
            <a:avLst/>
          </a:prstGeom>
          <a:solidFill>
            <a:srgbClr val="FBFC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8088" rIns="76176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root@localhost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]# make depend -j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root@localhost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]# make -j 4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5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1887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5.</a:t>
            </a:r>
            <a:r>
              <a:rPr lang="zh-CN" altLang="en-US" sz="1800" dirty="0"/>
              <a:t>利用最简单的例子 </a:t>
            </a:r>
            <a:r>
              <a:rPr lang="en-US" altLang="zh-CN" sz="1800" dirty="0" err="1"/>
              <a:t>yesno</a:t>
            </a:r>
            <a:r>
              <a:rPr lang="en-US" altLang="zh-CN" sz="1800" dirty="0"/>
              <a:t> </a:t>
            </a:r>
            <a:r>
              <a:rPr lang="zh-CN" altLang="en-US" sz="1800" dirty="0"/>
              <a:t>进行测试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进入 </a:t>
            </a:r>
            <a:r>
              <a:rPr lang="en-US" altLang="zh-CN" sz="1800" dirty="0"/>
              <a:t>[</a:t>
            </a:r>
            <a:r>
              <a:rPr lang="en-US" altLang="zh-CN" sz="1800" dirty="0" err="1"/>
              <a:t>kaldi</a:t>
            </a:r>
            <a:r>
              <a:rPr lang="en-US" altLang="zh-CN" sz="1800" dirty="0"/>
              <a:t>/</a:t>
            </a:r>
            <a:r>
              <a:rPr lang="en-US" altLang="zh-CN" sz="1800" dirty="0" err="1"/>
              <a:t>egs</a:t>
            </a:r>
            <a:r>
              <a:rPr lang="en-US" altLang="zh-CN" sz="1800" dirty="0"/>
              <a:t>/</a:t>
            </a:r>
            <a:r>
              <a:rPr lang="en-US" altLang="zh-CN" sz="1800" dirty="0" err="1"/>
              <a:t>yesno</a:t>
            </a:r>
            <a:r>
              <a:rPr lang="en-US" altLang="zh-CN" sz="1800" dirty="0"/>
              <a:t>/s5] </a:t>
            </a:r>
            <a:r>
              <a:rPr lang="zh-CN" altLang="en-US" sz="1800" dirty="0"/>
              <a:t>目录，</a:t>
            </a:r>
            <a:r>
              <a:rPr lang="en-US" altLang="zh-CN" sz="1800" dirty="0"/>
              <a:t>[./run.sh] </a:t>
            </a:r>
            <a:r>
              <a:rPr lang="zh-CN" altLang="en-US" sz="1800" dirty="0"/>
              <a:t>以运行该例子，等待训练、解码和打分。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zh-CN" sz="1800" dirty="0"/>
              <a:t>若运行成功，则最后会输出如上图所示的</a:t>
            </a:r>
            <a:r>
              <a:rPr lang="en-US" altLang="zh-CN" sz="1800" dirty="0"/>
              <a:t>%WER</a:t>
            </a:r>
            <a:r>
              <a:rPr lang="zh-CN" altLang="zh-CN" sz="1800" dirty="0"/>
              <a:t>指标。至此，</a:t>
            </a:r>
            <a:r>
              <a:rPr lang="en-US" altLang="zh-CN" sz="1800" dirty="0"/>
              <a:t>Kaldi</a:t>
            </a:r>
            <a:r>
              <a:rPr lang="zh-CN" altLang="zh-CN" sz="1800" dirty="0"/>
              <a:t>安装完毕。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Kaldi</a:t>
            </a:r>
            <a:r>
              <a:rPr lang="zh-CN" altLang="en-US" dirty="0"/>
              <a:t>的安装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610FF2-80D1-4FCF-8536-F12B42EC4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88" y="2255815"/>
            <a:ext cx="10367734" cy="415474"/>
          </a:xfrm>
          <a:prstGeom prst="rect">
            <a:avLst/>
          </a:prstGeom>
          <a:solidFill>
            <a:srgbClr val="FBFC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8088" rIns="76176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[root@localhost src]# cd ../egs/yesno/s5/[root@localhost s5]# sh run.sh......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%WER 0.00 [ 0 / 232, 0 ins, 0 del, 0 sub ] exp/mono0a/decode_test_yesno/wer_10_0.0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15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7" y="1388423"/>
            <a:ext cx="10642417" cy="49413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【</a:t>
            </a:r>
            <a:r>
              <a:rPr lang="zh-CN" altLang="en-US" sz="1800" dirty="0"/>
              <a:t>前言</a:t>
            </a:r>
            <a:r>
              <a:rPr lang="en-US" altLang="zh-CN" sz="1800" dirty="0"/>
              <a:t>】Kaldi</a:t>
            </a:r>
            <a:r>
              <a:rPr lang="zh-CN" altLang="en-US" sz="1800" dirty="0"/>
              <a:t>中模型训练解码等一整套系统框架的搭建，都是按照</a:t>
            </a:r>
            <a:r>
              <a:rPr lang="en-US" altLang="zh-CN" sz="1800" dirty="0"/>
              <a:t>Kaldi</a:t>
            </a:r>
            <a:r>
              <a:rPr lang="zh-CN" altLang="en-US" sz="1800" dirty="0"/>
              <a:t>中这些示例所示的标准进行的。除了需要按照标准自己构建的脚本以外，</a:t>
            </a:r>
            <a:r>
              <a:rPr lang="en-US" altLang="zh-CN" sz="1800" dirty="0"/>
              <a:t>Kaldi</a:t>
            </a:r>
            <a:r>
              <a:rPr lang="zh-CN" altLang="en-US" sz="1800" dirty="0"/>
              <a:t>本身提供了很多标准处理脚本。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1.</a:t>
            </a:r>
            <a:r>
              <a:rPr lang="zh-CN" altLang="en-US" sz="1800" dirty="0"/>
              <a:t>目录结构  所有内容均在 </a:t>
            </a:r>
            <a:r>
              <a:rPr lang="en-US" altLang="zh-CN" sz="1800" dirty="0" err="1"/>
              <a:t>kaldi</a:t>
            </a:r>
            <a:r>
              <a:rPr lang="en-US" altLang="zh-CN" sz="1800" dirty="0"/>
              <a:t>/</a:t>
            </a:r>
            <a:r>
              <a:rPr lang="en-US" altLang="zh-CN" sz="1800" dirty="0" err="1"/>
              <a:t>egs</a:t>
            </a:r>
            <a:r>
              <a:rPr lang="en-US" altLang="zh-CN" sz="1800" dirty="0"/>
              <a:t>/</a:t>
            </a:r>
            <a:r>
              <a:rPr lang="en-US" altLang="zh-CN" sz="1800" dirty="0" err="1"/>
              <a:t>myproject</a:t>
            </a:r>
            <a:r>
              <a:rPr lang="en-US" altLang="zh-CN" sz="1800" dirty="0"/>
              <a:t>/s5/</a:t>
            </a:r>
            <a:r>
              <a:rPr lang="zh-CN" altLang="en-US" sz="1800" dirty="0"/>
              <a:t>下，</a:t>
            </a:r>
            <a:r>
              <a:rPr lang="en-US" altLang="zh-CN" sz="1800" dirty="0" err="1"/>
              <a:t>myproject</a:t>
            </a:r>
            <a:r>
              <a:rPr lang="en-US" altLang="zh-CN" sz="1800" dirty="0"/>
              <a:t> </a:t>
            </a:r>
            <a:r>
              <a:rPr lang="zh-CN" altLang="en-US" sz="1800" dirty="0"/>
              <a:t>和</a:t>
            </a:r>
            <a:r>
              <a:rPr lang="en-US" altLang="zh-CN" sz="1800" dirty="0"/>
              <a:t>s5</a:t>
            </a:r>
            <a:r>
              <a:rPr lang="zh-CN" altLang="en-US" sz="1800" dirty="0"/>
              <a:t>命名随意，但一定需要，否则和环境变量导入代码不能相呼应。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如图所示，未提到的均为自主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按需选择创建，仿照该目录结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构即可搭建出最初的框架。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[steps][</a:t>
            </a:r>
            <a:r>
              <a:rPr lang="en-US" altLang="zh-CN" sz="1800" dirty="0" err="1"/>
              <a:t>utils</a:t>
            </a:r>
            <a:r>
              <a:rPr lang="en-US" altLang="zh-CN" sz="1800" dirty="0"/>
              <a:t>][cmd.sh][path.sh]</a:t>
            </a:r>
          </a:p>
          <a:p>
            <a:pPr marL="0" indent="0">
              <a:buNone/>
            </a:pPr>
            <a:r>
              <a:rPr lang="zh-CN" altLang="en-US" sz="1800" dirty="0"/>
              <a:t>可先从别的例子复制一份过来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</a:t>
            </a:r>
            <a:r>
              <a:rPr lang="en-US" altLang="zh-CN" sz="1800" dirty="0" err="1"/>
              <a:t>conf</a:t>
            </a:r>
            <a:r>
              <a:rPr lang="en-US" altLang="zh-CN" sz="1800" dirty="0"/>
              <a:t>][local] [run.sh]</a:t>
            </a:r>
            <a:r>
              <a:rPr lang="zh-CN" altLang="en-US" sz="1800" dirty="0"/>
              <a:t>手动创建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</a:t>
            </a:r>
            <a:r>
              <a:rPr lang="zh-CN" altLang="en-US" sz="1800" dirty="0"/>
              <a:t>其余</a:t>
            </a:r>
            <a:r>
              <a:rPr lang="en-US" altLang="zh-CN" sz="1800" dirty="0"/>
              <a:t>]</a:t>
            </a:r>
            <a:r>
              <a:rPr lang="zh-CN" altLang="en-US" sz="1800" dirty="0"/>
              <a:t>按需，相呼应自己写的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脚本。</a:t>
            </a:r>
            <a:endParaRPr lang="en-US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Kaldi</a:t>
            </a:r>
            <a:r>
              <a:rPr lang="zh-CN" altLang="en-US" dirty="0"/>
              <a:t>的训练系统搭建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373" y="3284985"/>
            <a:ext cx="50387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51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AAB510F-E4FE-4180-9BDC-F1F52399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Kaldi</a:t>
            </a:r>
            <a:r>
              <a:rPr lang="zh-CN" altLang="en-US" dirty="0"/>
              <a:t>系统构造过程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8871EC-2078-423D-BF63-290B71020004}"/>
              </a:ext>
            </a:extLst>
          </p:cNvPr>
          <p:cNvSpPr/>
          <p:nvPr/>
        </p:nvSpPr>
        <p:spPr>
          <a:xfrm>
            <a:off x="2927648" y="1701797"/>
            <a:ext cx="936104" cy="432048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数据准备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E4DD75-23DD-4401-8FB1-B3824DDFC3A1}"/>
              </a:ext>
            </a:extLst>
          </p:cNvPr>
          <p:cNvSpPr/>
          <p:nvPr/>
        </p:nvSpPr>
        <p:spPr>
          <a:xfrm>
            <a:off x="4295800" y="1701797"/>
            <a:ext cx="936104" cy="432048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提取特征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451E04-2BCE-4608-829B-9E6E43E64177}"/>
              </a:ext>
            </a:extLst>
          </p:cNvPr>
          <p:cNvSpPr/>
          <p:nvPr/>
        </p:nvSpPr>
        <p:spPr>
          <a:xfrm>
            <a:off x="6096000" y="1557781"/>
            <a:ext cx="1872208" cy="72008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单音子模型训练、解码打分及该模型下的数据对齐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B2D81C-056D-4A55-8944-5B3C54DFB481}"/>
              </a:ext>
            </a:extLst>
          </p:cNvPr>
          <p:cNvSpPr/>
          <p:nvPr/>
        </p:nvSpPr>
        <p:spPr>
          <a:xfrm>
            <a:off x="6105541" y="2927111"/>
            <a:ext cx="1872208" cy="72008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三音子模型训练、解码打分及该模型下的数据对齐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5C43A4-C8D4-4D5B-9F34-71F831DBAC27}"/>
              </a:ext>
            </a:extLst>
          </p:cNvPr>
          <p:cNvSpPr/>
          <p:nvPr/>
        </p:nvSpPr>
        <p:spPr>
          <a:xfrm>
            <a:off x="6118757" y="4296442"/>
            <a:ext cx="1872208" cy="72008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…</a:t>
            </a:r>
            <a:r>
              <a:rPr lang="zh-CN" altLang="en-US" sz="1400" dirty="0"/>
              <a:t>（层层递进训练</a:t>
            </a:r>
            <a:r>
              <a:rPr lang="en-US" altLang="zh-CN" sz="1400" dirty="0"/>
              <a:t>GMM-HMM</a:t>
            </a:r>
            <a:r>
              <a:rPr lang="zh-CN" altLang="en-US" sz="1400" dirty="0"/>
              <a:t>模型）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111E405-F463-433F-B890-5C9A9CC92CDA}"/>
              </a:ext>
            </a:extLst>
          </p:cNvPr>
          <p:cNvSpPr/>
          <p:nvPr/>
        </p:nvSpPr>
        <p:spPr>
          <a:xfrm>
            <a:off x="3287688" y="3029083"/>
            <a:ext cx="2232248" cy="904962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在线解码运用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D0D1B1-C28A-4D92-9728-C346F11BE01B}"/>
              </a:ext>
            </a:extLst>
          </p:cNvPr>
          <p:cNvSpPr/>
          <p:nvPr/>
        </p:nvSpPr>
        <p:spPr>
          <a:xfrm>
            <a:off x="4283460" y="2385873"/>
            <a:ext cx="936104" cy="432048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语言模型准备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78824A-6E34-4751-B059-BF388B366EC0}"/>
              </a:ext>
            </a:extLst>
          </p:cNvPr>
          <p:cNvSpPr/>
          <p:nvPr/>
        </p:nvSpPr>
        <p:spPr>
          <a:xfrm>
            <a:off x="3359696" y="4296442"/>
            <a:ext cx="1872208" cy="72008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DNN-HMM</a:t>
            </a:r>
            <a:r>
              <a:rPr lang="zh-CN" altLang="en-US" sz="1400" dirty="0"/>
              <a:t>、</a:t>
            </a:r>
            <a:r>
              <a:rPr lang="en-US" altLang="zh-CN" sz="1400" dirty="0"/>
              <a:t>Chain</a:t>
            </a:r>
            <a:r>
              <a:rPr lang="zh-CN" altLang="en-US" sz="1400" dirty="0"/>
              <a:t>模型训练、解码等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6ADAD7D-843E-4FAE-A975-86E7510C250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863752" y="1917821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89872E0-627A-4F4D-8497-2AF9C5FE74D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231904" y="1917821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836971B-C2D1-45D3-978A-57B33DEE00A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032105" y="2277861"/>
            <a:ext cx="9541" cy="64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F3FC23D-D7CC-40B2-98F5-E4EE53C034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041645" y="3647192"/>
            <a:ext cx="13216" cy="64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ACFF523-2BEC-4E67-B707-A1425FFB39E8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5231905" y="4656482"/>
            <a:ext cx="886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ED9072C-3F2C-440D-B732-07F46FD85DD6}"/>
              </a:ext>
            </a:extLst>
          </p:cNvPr>
          <p:cNvCxnSpPr>
            <a:cxnSpLocks/>
            <a:stCxn id="7" idx="1"/>
            <a:endCxn id="9" idx="6"/>
          </p:cNvCxnSpPr>
          <p:nvPr/>
        </p:nvCxnSpPr>
        <p:spPr>
          <a:xfrm flipH="1">
            <a:off x="5519937" y="3287152"/>
            <a:ext cx="585605" cy="19441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961AD8B-FC6D-4D13-AE19-AC846454274B}"/>
              </a:ext>
            </a:extLst>
          </p:cNvPr>
          <p:cNvCxnSpPr>
            <a:endCxn id="9" idx="7"/>
          </p:cNvCxnSpPr>
          <p:nvPr/>
        </p:nvCxnSpPr>
        <p:spPr>
          <a:xfrm flipH="1">
            <a:off x="5193032" y="2277862"/>
            <a:ext cx="902969" cy="88375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DE5DC85-782D-48F9-9A88-1483E23896B2}"/>
              </a:ext>
            </a:extLst>
          </p:cNvPr>
          <p:cNvCxnSpPr>
            <a:endCxn id="9" idx="5"/>
          </p:cNvCxnSpPr>
          <p:nvPr/>
        </p:nvCxnSpPr>
        <p:spPr>
          <a:xfrm flipH="1" flipV="1">
            <a:off x="5193031" y="3801516"/>
            <a:ext cx="925726" cy="49492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833AE90-9C27-45D3-B140-886ABB80A005}"/>
              </a:ext>
            </a:extLst>
          </p:cNvPr>
          <p:cNvCxnSpPr>
            <a:stCxn id="11" idx="0"/>
            <a:endCxn id="9" idx="4"/>
          </p:cNvCxnSpPr>
          <p:nvPr/>
        </p:nvCxnSpPr>
        <p:spPr>
          <a:xfrm flipV="1">
            <a:off x="4295800" y="3934046"/>
            <a:ext cx="108012" cy="36239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F604062-C66F-4778-848E-133399FED0A3}"/>
              </a:ext>
            </a:extLst>
          </p:cNvPr>
          <p:cNvSpPr txBox="1"/>
          <p:nvPr/>
        </p:nvSpPr>
        <p:spPr>
          <a:xfrm>
            <a:off x="4304322" y="3941878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C000"/>
                </a:solidFill>
              </a:rPr>
              <a:t>matrix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57F9B57-F2B2-4B42-A74B-BA767DA4E32D}"/>
              </a:ext>
            </a:extLst>
          </p:cNvPr>
          <p:cNvSpPr txBox="1"/>
          <p:nvPr/>
        </p:nvSpPr>
        <p:spPr>
          <a:xfrm>
            <a:off x="4926281" y="3895091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C000"/>
                </a:solidFill>
              </a:rPr>
              <a:t>model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452E240-146D-455A-B7D2-D4F5F08D42D5}"/>
              </a:ext>
            </a:extLst>
          </p:cNvPr>
          <p:cNvSpPr txBox="1"/>
          <p:nvPr/>
        </p:nvSpPr>
        <p:spPr>
          <a:xfrm>
            <a:off x="5339917" y="3642736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C000"/>
                </a:solidFill>
              </a:rPr>
              <a:t>graph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41C001-A35E-4A03-BA38-E2A9A176E88B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219564" y="2133845"/>
            <a:ext cx="876436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431C353-56C0-4870-A1B2-21865206F88F}"/>
              </a:ext>
            </a:extLst>
          </p:cNvPr>
          <p:cNvSpPr txBox="1"/>
          <p:nvPr/>
        </p:nvSpPr>
        <p:spPr>
          <a:xfrm>
            <a:off x="1226593" y="5300219"/>
            <a:ext cx="9630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/>
              <a:t>该流程与</a:t>
            </a:r>
            <a:r>
              <a:rPr lang="en-US" altLang="zh-CN" sz="1600" dirty="0"/>
              <a:t>run.sh</a:t>
            </a:r>
            <a:r>
              <a:rPr lang="zh-CN" altLang="en-US" sz="1600" dirty="0"/>
              <a:t>代码相呼应：准备工作需要自己构建脚本处理得到</a:t>
            </a:r>
            <a:r>
              <a:rPr lang="en-US" altLang="zh-CN" sz="1600" dirty="0"/>
              <a:t>Kaldi</a:t>
            </a:r>
            <a:r>
              <a:rPr lang="zh-CN" altLang="en-US" sz="1600" dirty="0"/>
              <a:t>所需的标准文件，训练解码等则调用</a:t>
            </a:r>
            <a:r>
              <a:rPr lang="en-US" altLang="zh-CN" sz="1600" dirty="0"/>
              <a:t>Kaldi</a:t>
            </a:r>
            <a:r>
              <a:rPr lang="zh-CN" altLang="en-US" sz="1600" dirty="0"/>
              <a:t>的标准脚本，给出输入参数即可。而这些输入参数一般都是含有信息文件的目录，这些目录放在哪无关紧要，重要的是使其管理起来方便，容易找到，可参考某些示例目录结构。几乎所有例子流程相似，代码调用及</a:t>
            </a:r>
            <a:r>
              <a:rPr lang="en-US" altLang="zh-CN" sz="1600" dirty="0"/>
              <a:t>bash</a:t>
            </a:r>
            <a:r>
              <a:rPr lang="zh-CN" altLang="en-US" sz="1600" dirty="0"/>
              <a:t>写法等，可参考其他示例。</a:t>
            </a:r>
          </a:p>
          <a:p>
            <a:pPr algn="just"/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3A209B-6B65-4490-81D0-731D1809BF3B}"/>
              </a:ext>
            </a:extLst>
          </p:cNvPr>
          <p:cNvSpPr txBox="1"/>
          <p:nvPr/>
        </p:nvSpPr>
        <p:spPr>
          <a:xfrm>
            <a:off x="1226593" y="1251751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系统构造过程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485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44797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zh-CN" sz="1800" dirty="0"/>
              <a:t>3.</a:t>
            </a:r>
            <a:r>
              <a:rPr lang="zh-CN" altLang="en-US" sz="1800" dirty="0"/>
              <a:t>数据准备</a:t>
            </a:r>
            <a:endParaRPr lang="en-US" altLang="zh-CN" sz="1800" dirty="0"/>
          </a:p>
          <a:p>
            <a:pPr marL="0" indent="0" algn="just">
              <a:buNone/>
            </a:pPr>
            <a:r>
              <a:rPr lang="zh-CN" altLang="en-US" sz="1800" dirty="0"/>
              <a:t>只需准备三个映射文件，如图所示：</a:t>
            </a:r>
            <a:endParaRPr lang="en-US" altLang="zh-CN" sz="1800" dirty="0"/>
          </a:p>
          <a:p>
            <a:pPr marL="0" indent="0" algn="just">
              <a:buNone/>
            </a:pPr>
            <a:endParaRPr lang="en-US" altLang="zh-CN" sz="1800" dirty="0"/>
          </a:p>
          <a:p>
            <a:pPr marL="0" indent="0" algn="just">
              <a:buNone/>
            </a:pPr>
            <a:endParaRPr lang="en-US" altLang="zh-CN" sz="1800" dirty="0"/>
          </a:p>
          <a:p>
            <a:pPr marL="0" indent="0" algn="just">
              <a:buNone/>
            </a:pPr>
            <a:endParaRPr lang="en-US" altLang="zh-CN" sz="1800" dirty="0"/>
          </a:p>
          <a:p>
            <a:pPr marL="0" indent="0" algn="just">
              <a:buNone/>
            </a:pPr>
            <a:endParaRPr lang="en-US" altLang="zh-CN" sz="1800" dirty="0"/>
          </a:p>
          <a:p>
            <a:pPr marL="0" indent="0" algn="just">
              <a:buNone/>
            </a:pPr>
            <a:endParaRPr lang="en-US" altLang="zh-CN" sz="1800" dirty="0"/>
          </a:p>
          <a:p>
            <a:pPr marL="0" indent="0" algn="just">
              <a:buNone/>
            </a:pPr>
            <a:endParaRPr lang="en-US" altLang="zh-CN" sz="1800" dirty="0"/>
          </a:p>
          <a:p>
            <a:pPr marL="0" indent="0" algn="just">
              <a:buNone/>
            </a:pPr>
            <a:endParaRPr lang="en-US" altLang="zh-CN" sz="1800" dirty="0"/>
          </a:p>
          <a:p>
            <a:pPr marL="0" indent="0" algn="just">
              <a:buNone/>
            </a:pPr>
            <a:r>
              <a:rPr lang="zh-CN" altLang="en-US" sz="1800" dirty="0"/>
              <a:t>以此获得某批数据集映射信息，该信息目录会作为提取特征脚本的参数。数据集信息目录没有真实数据，仅存放映射文件。如何处理得到自己的映射文件，需要考虑数据存放目录结构、语音段命名、标注集文件格式等方面，想尽一切办法相呼应的构造代码得到</a:t>
            </a:r>
            <a:r>
              <a:rPr lang="en-US" altLang="zh-CN" sz="1800" dirty="0"/>
              <a:t>Kaldi</a:t>
            </a:r>
            <a:r>
              <a:rPr lang="zh-CN" altLang="en-US" sz="1800" dirty="0"/>
              <a:t>标准格式的映射文件。也就是说，数据准备代码怎么写取决于数据集是什么样的。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Kaldi</a:t>
            </a:r>
            <a:r>
              <a:rPr lang="zh-CN" altLang="en-US" dirty="0"/>
              <a:t>的训练系统搭建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1" y="2183833"/>
            <a:ext cx="7608887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06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en-US" altLang="zh-CN" sz="2000" dirty="0"/>
                  <a:t>4.</a:t>
                </a:r>
                <a:r>
                  <a:rPr lang="zh-CN" altLang="en-US" sz="2000" dirty="0"/>
                  <a:t>语言模型准备</a:t>
                </a:r>
                <a:endParaRPr lang="en-US" altLang="zh-CN" sz="2000" dirty="0"/>
              </a:p>
              <a:p>
                <a:pPr marL="0" indent="0" algn="just">
                  <a:buNone/>
                </a:pPr>
                <a:r>
                  <a:rPr lang="en-US" altLang="zh-CN" sz="2000" dirty="0"/>
                  <a:t>Kaldi</a:t>
                </a:r>
                <a:r>
                  <a:rPr lang="zh-CN" altLang="en-US" sz="2000" dirty="0"/>
                  <a:t>的语言模型采用</a:t>
                </a:r>
                <a:r>
                  <a:rPr lang="en-US" altLang="zh-CN" sz="2000" dirty="0" err="1"/>
                  <a:t>OpenFst</a:t>
                </a:r>
                <a:r>
                  <a:rPr lang="zh-CN" altLang="en-US" sz="2000" dirty="0"/>
                  <a:t>标准。通常做法是用</a:t>
                </a:r>
                <a:r>
                  <a:rPr lang="en-US" altLang="zh-CN" sz="2000" dirty="0"/>
                  <a:t>SRILM</a:t>
                </a:r>
                <a:r>
                  <a:rPr lang="zh-CN" altLang="en-US" sz="2000" dirty="0"/>
                  <a:t>工具训练语料库得到基于</a:t>
                </a:r>
                <a:r>
                  <a:rPr lang="en-US" altLang="zh-CN" sz="2000" dirty="0"/>
                  <a:t>ARPA</a:t>
                </a:r>
                <a:r>
                  <a:rPr lang="zh-CN" altLang="en-US" sz="20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-gram</a:t>
                </a:r>
                <a:r>
                  <a:rPr lang="zh-CN" altLang="en-US" sz="2000" dirty="0"/>
                  <a:t>格式的语言模型，再用</a:t>
                </a:r>
                <a:r>
                  <a:rPr lang="en-US" altLang="zh-CN" sz="2000" dirty="0" err="1"/>
                  <a:t>gzip</a:t>
                </a:r>
                <a:r>
                  <a:rPr lang="en-US" altLang="zh-CN" sz="2000" dirty="0"/>
                  <a:t> -c </a:t>
                </a:r>
                <a:r>
                  <a:rPr lang="zh-CN" altLang="en-US" sz="2000" dirty="0"/>
                  <a:t>打包成</a:t>
                </a:r>
                <a:r>
                  <a:rPr lang="en-US" altLang="zh-CN" sz="2000" dirty="0"/>
                  <a:t>*.</a:t>
                </a:r>
                <a:r>
                  <a:rPr lang="en-US" altLang="zh-CN" sz="2000" dirty="0" err="1"/>
                  <a:t>gz</a:t>
                </a:r>
                <a:r>
                  <a:rPr lang="zh-CN" altLang="en-US" sz="2000" dirty="0"/>
                  <a:t>文件，将此作为参数用</a:t>
                </a:r>
                <a:r>
                  <a:rPr lang="en-US" altLang="zh-CN" sz="2000" dirty="0"/>
                  <a:t>Kaldi</a:t>
                </a:r>
                <a:r>
                  <a:rPr lang="zh-CN" altLang="en-US" sz="2000" dirty="0"/>
                  <a:t>提供的转换脚本进行转换得到</a:t>
                </a:r>
                <a:r>
                  <a:rPr lang="en-US" altLang="zh-CN" sz="2000" dirty="0" err="1"/>
                  <a:t>G.fst</a:t>
                </a:r>
                <a:r>
                  <a:rPr lang="zh-CN" altLang="en-US" sz="2000" dirty="0"/>
                  <a:t>即可</a:t>
                </a:r>
                <a:r>
                  <a:rPr lang="en-US" altLang="zh-CN" sz="2000" dirty="0"/>
                  <a:t>。</a:t>
                </a:r>
              </a:p>
              <a:p>
                <a:pPr marL="0" indent="0" algn="just">
                  <a:buNone/>
                </a:pPr>
                <a:r>
                  <a:rPr lang="en-US" altLang="zh-CN" sz="2000" dirty="0"/>
                  <a:t>      </a:t>
                </a:r>
                <a:r>
                  <a:rPr lang="zh-CN" altLang="en-US" sz="2000" dirty="0"/>
                  <a:t>在此之前，还需要准备音素信息及</a:t>
                </a:r>
                <a:r>
                  <a:rPr lang="en-US" altLang="zh-CN" sz="2000" dirty="0" err="1"/>
                  <a:t>lang</a:t>
                </a:r>
                <a:r>
                  <a:rPr lang="zh-CN" altLang="en-US" sz="2000" dirty="0"/>
                  <a:t>目录。</a:t>
                </a:r>
                <a:r>
                  <a:rPr lang="en-US" altLang="zh-CN" sz="2000" dirty="0" err="1"/>
                  <a:t>lang</a:t>
                </a:r>
                <a:r>
                  <a:rPr lang="zh-CN" altLang="en-US" sz="2000" dirty="0"/>
                  <a:t>目录可以用标准脚本创建，但其参数</a:t>
                </a:r>
                <a:r>
                  <a:rPr lang="en-US" altLang="zh-CN" sz="2000" dirty="0" err="1"/>
                  <a:t>dict</a:t>
                </a:r>
                <a:r>
                  <a:rPr lang="zh-CN" altLang="en-US" sz="2000" dirty="0"/>
                  <a:t>目录需要我们自己构造脚本创建。</a:t>
                </a:r>
                <a:r>
                  <a:rPr lang="en-US" altLang="zh-CN" sz="2000" dirty="0" err="1"/>
                  <a:t>dict</a:t>
                </a:r>
                <a:r>
                  <a:rPr lang="zh-CN" altLang="en-US" sz="2000" dirty="0"/>
                  <a:t>下必须有这四个文件：</a:t>
                </a:r>
                <a:endParaRPr lang="en-US" altLang="zh-CN" sz="2000" dirty="0"/>
              </a:p>
              <a:p>
                <a:pPr marL="0" indent="0" algn="just">
                  <a:buNone/>
                </a:pPr>
                <a:r>
                  <a:rPr lang="zh-CN" altLang="en-US" sz="2000" dirty="0"/>
                  <a:t>词典</a:t>
                </a:r>
                <a:r>
                  <a:rPr lang="en-US" altLang="zh-CN" sz="2000" dirty="0"/>
                  <a:t>[lexicon.txt]   （</a:t>
                </a:r>
                <a:r>
                  <a:rPr lang="zh-CN" altLang="en-US" sz="2000" dirty="0"/>
                  <a:t>每行格式为：词 音素 音素 </a:t>
                </a:r>
                <a:r>
                  <a:rPr lang="en-US" altLang="zh-CN" sz="2000" dirty="0"/>
                  <a:t>…）（</a:t>
                </a:r>
                <a:r>
                  <a:rPr lang="zh-CN" altLang="en-US" sz="2000" dirty="0"/>
                  <a:t>如：</a:t>
                </a:r>
                <a:r>
                  <a:rPr lang="en-US" altLang="zh-CN" sz="2000" dirty="0" err="1"/>
                  <a:t>hao</a:t>
                </a:r>
                <a:r>
                  <a:rPr lang="en-US" altLang="zh-CN" sz="2000" dirty="0"/>
                  <a:t>   h  </a:t>
                </a:r>
                <a:r>
                  <a:rPr lang="en-US" altLang="zh-CN" sz="2000" dirty="0" err="1"/>
                  <a:t>ao</a:t>
                </a:r>
                <a:r>
                  <a:rPr lang="en-US" altLang="zh-CN" sz="2000" dirty="0"/>
                  <a:t>）</a:t>
                </a:r>
              </a:p>
              <a:p>
                <a:pPr marL="0" indent="0" algn="just">
                  <a:buNone/>
                </a:pPr>
                <a:r>
                  <a:rPr lang="zh-CN" altLang="en-US" sz="2000" dirty="0"/>
                  <a:t>非静音音素</a:t>
                </a:r>
                <a:r>
                  <a:rPr lang="en-US" altLang="zh-CN" sz="2000" dirty="0"/>
                  <a:t>[nonsilence_phones.txt]  （</a:t>
                </a:r>
                <a:r>
                  <a:rPr lang="zh-CN" altLang="en-US" sz="2000" dirty="0"/>
                  <a:t>每行格式为 ：音素 </a:t>
                </a:r>
                <a:r>
                  <a:rPr lang="en-US" altLang="zh-CN" sz="2000" dirty="0"/>
                  <a:t>[</a:t>
                </a:r>
                <a:r>
                  <a:rPr lang="zh-CN" altLang="en-US" sz="2000" dirty="0"/>
                  <a:t>音素 </a:t>
                </a:r>
                <a:r>
                  <a:rPr lang="en-US" altLang="zh-CN" sz="2000" dirty="0"/>
                  <a:t>…]）（</a:t>
                </a:r>
                <a:r>
                  <a:rPr lang="zh-CN" altLang="en-US" sz="2000" dirty="0"/>
                  <a:t>下同</a:t>
                </a:r>
                <a:r>
                  <a:rPr lang="en-US" altLang="zh-CN" sz="2000" dirty="0"/>
                  <a:t>）</a:t>
                </a:r>
              </a:p>
              <a:p>
                <a:pPr marL="0" indent="0" algn="just">
                  <a:buNone/>
                </a:pPr>
                <a:r>
                  <a:rPr lang="zh-CN" altLang="en-US" sz="2000" dirty="0"/>
                  <a:t>可选音素</a:t>
                </a:r>
                <a:r>
                  <a:rPr lang="en-US" altLang="zh-CN" sz="2000" dirty="0"/>
                  <a:t>[optional_silence.txt]</a:t>
                </a:r>
              </a:p>
              <a:p>
                <a:pPr marL="0" indent="0" algn="just">
                  <a:buNone/>
                </a:pPr>
                <a:r>
                  <a:rPr lang="zh-CN" altLang="en-US" sz="2000" dirty="0"/>
                  <a:t>静音音素</a:t>
                </a:r>
                <a:r>
                  <a:rPr lang="en-US" altLang="zh-CN" sz="2000" dirty="0"/>
                  <a:t>[silence_phones.txt]  （</a:t>
                </a:r>
                <a:r>
                  <a:rPr lang="zh-CN" altLang="en-US" sz="2000" dirty="0"/>
                  <a:t>如：</a:t>
                </a:r>
                <a:r>
                  <a:rPr lang="en-US" altLang="zh-CN" sz="2000" dirty="0" err="1"/>
                  <a:t>sil</a:t>
                </a:r>
                <a:r>
                  <a:rPr lang="en-US" altLang="zh-CN" sz="2000" dirty="0"/>
                  <a:t>）</a:t>
                </a:r>
              </a:p>
              <a:p>
                <a:pPr marL="0" indent="0" algn="just">
                  <a:buNone/>
                </a:pPr>
                <a:r>
                  <a:rPr lang="zh-CN" altLang="en-US" sz="2000" dirty="0"/>
                  <a:t>注：词典中的所有音素都要在非静音音素表或者静音音素表中找得到，且这两个表内容互斥。词典应该至少包含所有标注中的分词或分字。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80" t="-140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Kaldi</a:t>
            </a:r>
            <a:r>
              <a:rPr lang="zh-CN" altLang="en-US" dirty="0"/>
              <a:t>的训练系统搭建</a:t>
            </a:r>
          </a:p>
        </p:txBody>
      </p:sp>
    </p:spTree>
    <p:extLst>
      <p:ext uri="{BB962C8B-B14F-4D97-AF65-F5344CB8AC3E}">
        <p14:creationId xmlns:p14="http://schemas.microsoft.com/office/powerpoint/2010/main" val="32412855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5.7|156.2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3189</Words>
  <Application>Microsoft Office PowerPoint</Application>
  <PresentationFormat>宽屏</PresentationFormat>
  <Paragraphs>326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-apple-system</vt:lpstr>
      <vt:lpstr>Helvetica Neue</vt:lpstr>
      <vt:lpstr>等线</vt:lpstr>
      <vt:lpstr>等线 Light</vt:lpstr>
      <vt:lpstr>Arial</vt:lpstr>
      <vt:lpstr>Calibri</vt:lpstr>
      <vt:lpstr>Cambria Math</vt:lpstr>
      <vt:lpstr>Consolas</vt:lpstr>
      <vt:lpstr>Courier New</vt:lpstr>
      <vt:lpstr>1_Office 主题​​</vt:lpstr>
      <vt:lpstr>Kaldi实践</vt:lpstr>
      <vt:lpstr>Kaldi介绍</vt:lpstr>
      <vt:lpstr>Kaldi的安装</vt:lpstr>
      <vt:lpstr>Kaldi的安装</vt:lpstr>
      <vt:lpstr>Kaldi的安装</vt:lpstr>
      <vt:lpstr>Kaldi的训练系统搭建</vt:lpstr>
      <vt:lpstr>Kaldi系统构造过程</vt:lpstr>
      <vt:lpstr>Kaldi的训练系统搭建</vt:lpstr>
      <vt:lpstr>Kaldi的训练系统搭建</vt:lpstr>
      <vt:lpstr>Kaldi的训练系统搭建</vt:lpstr>
      <vt:lpstr>Kaldi的训练系统搭建</vt:lpstr>
      <vt:lpstr>单音子(monophone)训练流程图</vt:lpstr>
      <vt:lpstr>三音子(triphone)训练流程图</vt:lpstr>
      <vt:lpstr>Kaldi的示例—AISHELL-1</vt:lpstr>
      <vt:lpstr>数据介绍、下载</vt:lpstr>
      <vt:lpstr>Dict准备</vt:lpstr>
      <vt:lpstr>lang目录准备</vt:lpstr>
      <vt:lpstr>语言模型准备</vt:lpstr>
      <vt:lpstr>语言模型准备</vt:lpstr>
      <vt:lpstr>数据预处理</vt:lpstr>
      <vt:lpstr>声学特征提取</vt:lpstr>
      <vt:lpstr>声学特征提取</vt:lpstr>
      <vt:lpstr>声学特征提取</vt:lpstr>
      <vt:lpstr>帧级别交叉熵（CE）训练</vt:lpstr>
      <vt:lpstr>帧级别交叉熵（CE）训练</vt:lpstr>
      <vt:lpstr>帧级别交叉熵（CE）训练</vt:lpstr>
      <vt:lpstr>帧级别交叉熵（CE）训练</vt:lpstr>
      <vt:lpstr>帧级别交叉熵（CE）训练</vt:lpstr>
      <vt:lpstr>帧级别交叉熵（CE）训练</vt:lpstr>
      <vt:lpstr>帧级别交叉熵（CE）训练</vt:lpstr>
      <vt:lpstr>LF-MMI区分性训练（Chain）</vt:lpstr>
      <vt:lpstr>Chain模型训练流程图</vt:lpstr>
      <vt:lpstr>测试结果</vt:lpstr>
      <vt:lpstr>致谢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Kaldi实践</dc:title>
  <dc:creator>Q.Y. Hong</dc:creator>
  <cp:lastModifiedBy>Q.Y. Hong</cp:lastModifiedBy>
  <cp:revision>80</cp:revision>
  <dcterms:created xsi:type="dcterms:W3CDTF">2020-05-11T03:15:08Z</dcterms:created>
  <dcterms:modified xsi:type="dcterms:W3CDTF">2023-11-20T09:11:53Z</dcterms:modified>
</cp:coreProperties>
</file>