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1" r:id="rId2"/>
  </p:sldMasterIdLst>
  <p:sldIdLst>
    <p:sldId id="256" r:id="rId3"/>
    <p:sldId id="278" r:id="rId4"/>
    <p:sldId id="258" r:id="rId5"/>
    <p:sldId id="309" r:id="rId6"/>
    <p:sldId id="279" r:id="rId7"/>
    <p:sldId id="280" r:id="rId8"/>
    <p:sldId id="281" r:id="rId9"/>
    <p:sldId id="282" r:id="rId10"/>
    <p:sldId id="283" r:id="rId11"/>
    <p:sldId id="284" r:id="rId12"/>
    <p:sldId id="296" r:id="rId13"/>
    <p:sldId id="297" r:id="rId14"/>
    <p:sldId id="298" r:id="rId15"/>
    <p:sldId id="299" r:id="rId16"/>
    <p:sldId id="30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303" r:id="rId26"/>
    <p:sldId id="307" r:id="rId27"/>
    <p:sldId id="332" r:id="rId28"/>
    <p:sldId id="334" r:id="rId29"/>
    <p:sldId id="335" r:id="rId30"/>
    <p:sldId id="336" r:id="rId31"/>
    <p:sldId id="337" r:id="rId32"/>
    <p:sldId id="338" r:id="rId33"/>
    <p:sldId id="340" r:id="rId34"/>
    <p:sldId id="339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08" r:id="rId45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5238" autoAdjust="0"/>
  </p:normalViewPr>
  <p:slideViewPr>
    <p:cSldViewPr snapToGrid="0">
      <p:cViewPr varScale="1">
        <p:scale>
          <a:sx n="101" d="100"/>
          <a:sy n="101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Espnet</a:t>
            </a:r>
            <a:r>
              <a:rPr lang="zh-CN" altLang="en-US" b="1" dirty="0"/>
              <a:t>实践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李涛、洪青阳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模型的训练和解码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919770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/>
              <a:t>通过以上五个步骤，就完成了训练数据的准备工作。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接下来可运行</a:t>
            </a:r>
            <a:r>
              <a:rPr lang="en-US" altLang="zh-CN" b="1" dirty="0"/>
              <a:t>run.sh</a:t>
            </a:r>
            <a:r>
              <a:rPr lang="zh-CN" altLang="en-US" b="1" dirty="0"/>
              <a:t>，进行模型的训练和解码。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201011" y="2446543"/>
            <a:ext cx="702310" cy="4184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7751" y="2590688"/>
            <a:ext cx="4876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1.CTC</a:t>
            </a:r>
            <a:r>
              <a:rPr lang="zh-CN" altLang="en-US" dirty="0"/>
              <a:t>模型：声学编码器</a:t>
            </a:r>
            <a:r>
              <a:rPr lang="en-US" altLang="zh-CN" dirty="0"/>
              <a:t>+CTC</a:t>
            </a:r>
            <a:r>
              <a:rPr lang="zh-CN" altLang="en-US" dirty="0"/>
              <a:t>损失函数</a:t>
            </a:r>
          </a:p>
          <a:p>
            <a:endParaRPr lang="zh-CN" altLang="en-US" dirty="0"/>
          </a:p>
          <a:p>
            <a:r>
              <a:rPr lang="en-US" altLang="zh-CN" dirty="0"/>
              <a:t>2.Attention</a:t>
            </a:r>
            <a:r>
              <a:rPr lang="zh-CN" altLang="en-US" dirty="0"/>
              <a:t>模型：</a:t>
            </a:r>
            <a:r>
              <a:rPr lang="en-US" altLang="zh-CN" dirty="0" err="1"/>
              <a:t>Espnet</a:t>
            </a:r>
            <a:r>
              <a:rPr lang="zh-CN" altLang="en-US" dirty="0"/>
              <a:t>提供不同的</a:t>
            </a:r>
            <a:r>
              <a:rPr lang="en-US" altLang="zh-CN" dirty="0"/>
              <a:t>Attention</a:t>
            </a:r>
            <a:r>
              <a:rPr lang="zh-CN" altLang="en-US" dirty="0"/>
              <a:t>架构</a:t>
            </a:r>
          </a:p>
          <a:p>
            <a:endParaRPr lang="zh-CN" altLang="en-US" dirty="0"/>
          </a:p>
          <a:p>
            <a:r>
              <a:rPr lang="en-US" altLang="zh-CN" dirty="0"/>
              <a:t>3.Transformer</a:t>
            </a:r>
            <a:r>
              <a:rPr lang="zh-CN" altLang="en-US" dirty="0"/>
              <a:t>：并行计算的特征提取器</a:t>
            </a:r>
          </a:p>
          <a:p>
            <a:endParaRPr lang="zh-CN" altLang="en-US" dirty="0"/>
          </a:p>
          <a:p>
            <a:r>
              <a:rPr lang="en-US" altLang="zh-CN" dirty="0"/>
              <a:t>4.RNN-T</a:t>
            </a:r>
            <a:r>
              <a:rPr lang="zh-CN" altLang="en-US" dirty="0"/>
              <a:t>：适合流识别的语音识别模型</a:t>
            </a:r>
          </a:p>
          <a:p>
            <a:endParaRPr lang="zh-CN" altLang="en-US" dirty="0"/>
          </a:p>
          <a:p>
            <a:r>
              <a:rPr lang="en-US" altLang="zh-CN" dirty="0"/>
              <a:t>5.Transformer-T</a:t>
            </a:r>
            <a:r>
              <a:rPr lang="zh-CN" altLang="en-US" dirty="0"/>
              <a:t>：新结构，借助</a:t>
            </a:r>
            <a:r>
              <a:rPr lang="en-US" altLang="zh-CN" dirty="0"/>
              <a:t>Transformer</a:t>
            </a:r>
            <a:r>
              <a:rPr lang="zh-CN" altLang="en-US" dirty="0"/>
              <a:t>的优势来改善</a:t>
            </a:r>
            <a:r>
              <a:rPr lang="en-US" altLang="zh-CN" dirty="0"/>
              <a:t>RNN-T</a:t>
            </a:r>
            <a:r>
              <a:rPr lang="zh-CN" altLang="en-US" dirty="0"/>
              <a:t>模型的性能</a:t>
            </a:r>
          </a:p>
          <a:p>
            <a:endParaRPr lang="zh-CN" altLang="en-US" dirty="0"/>
          </a:p>
          <a:p>
            <a:r>
              <a:rPr lang="en-US" altLang="zh-CN" dirty="0"/>
              <a:t>6.CTC+Attention</a:t>
            </a:r>
            <a:r>
              <a:rPr lang="zh-CN" altLang="en-US" dirty="0"/>
              <a:t>结构：利用</a:t>
            </a:r>
            <a:r>
              <a:rPr lang="en-US" altLang="zh-CN" dirty="0"/>
              <a:t>CTC</a:t>
            </a:r>
            <a:r>
              <a:rPr lang="zh-CN" altLang="en-US" dirty="0"/>
              <a:t>来辅助</a:t>
            </a:r>
            <a:r>
              <a:rPr lang="en-US" altLang="zh-CN" dirty="0"/>
              <a:t>Attention</a:t>
            </a:r>
            <a:r>
              <a:rPr lang="zh-CN" altLang="en-US" dirty="0"/>
              <a:t>模型学习文本到语音的对齐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40866" y="43540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声学模型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 err="1"/>
              <a:t>中的声学模型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825659" y="2610035"/>
            <a:ext cx="702310" cy="2228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015" y="3537666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30521" y="2490710"/>
            <a:ext cx="50069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# network architecture</a:t>
            </a:r>
          </a:p>
          <a:p>
            <a:r>
              <a:rPr lang="zh-CN" altLang="en-US" sz="1400" dirty="0"/>
              <a:t># encoder related</a:t>
            </a:r>
          </a:p>
          <a:p>
            <a:r>
              <a:rPr lang="zh-CN" altLang="en-US" sz="1400" dirty="0"/>
              <a:t>etype: vggblstm     # encoder architecture type</a:t>
            </a:r>
          </a:p>
          <a:p>
            <a:r>
              <a:rPr lang="zh-CN" altLang="en-US" sz="1400" dirty="0"/>
              <a:t>elayers: 3</a:t>
            </a:r>
          </a:p>
          <a:p>
            <a:r>
              <a:rPr lang="zh-CN" altLang="en-US" sz="1400" dirty="0"/>
              <a:t>eunits: 1024</a:t>
            </a:r>
          </a:p>
          <a:p>
            <a:r>
              <a:rPr lang="zh-CN" altLang="en-US" sz="1400" dirty="0"/>
              <a:t>eprojs: 1024</a:t>
            </a:r>
          </a:p>
          <a:p>
            <a:r>
              <a:rPr lang="zh-CN" altLang="en-US" sz="1400" dirty="0"/>
              <a:t>subsample: "1_2_2_1_1" # skip every n frame from input to nth </a:t>
            </a:r>
            <a:endParaRPr lang="en-US" altLang="zh-CN" sz="1400" dirty="0"/>
          </a:p>
          <a:p>
            <a:r>
              <a:rPr lang="zh-CN" altLang="en-US" sz="1400" dirty="0"/>
              <a:t>layers</a:t>
            </a:r>
            <a:endParaRPr lang="en-US" altLang="zh-CN" sz="1400" dirty="0"/>
          </a:p>
          <a:p>
            <a:r>
              <a:rPr lang="zh-CN" altLang="en-US" sz="1400" dirty="0"/>
              <a:t># decoder related</a:t>
            </a:r>
          </a:p>
          <a:p>
            <a:r>
              <a:rPr lang="zh-CN" altLang="en-US" sz="1400" dirty="0"/>
              <a:t>dlayers: 2</a:t>
            </a:r>
          </a:p>
          <a:p>
            <a:r>
              <a:rPr lang="zh-CN" altLang="en-US" sz="1400" dirty="0"/>
              <a:t>dunits: 1024</a:t>
            </a:r>
          </a:p>
        </p:txBody>
      </p:sp>
      <p:pic>
        <p:nvPicPr>
          <p:cNvPr id="7" name="图片 6" descr="91F(`8B0[0M@ZE($R5AG{Y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17360" y="2157730"/>
            <a:ext cx="5078730" cy="30626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2672" y="2956264"/>
            <a:ext cx="4065973" cy="248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 err="1"/>
              <a:t>中的声学模型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122919" y="1346827"/>
            <a:ext cx="702310" cy="4645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946" y="3461029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Attention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881020" y="1288915"/>
            <a:ext cx="500697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# network architecture</a:t>
            </a:r>
          </a:p>
          <a:p>
            <a:r>
              <a:rPr lang="zh-CN" altLang="en-US" sz="1400" dirty="0"/>
              <a:t># encoder related</a:t>
            </a:r>
          </a:p>
          <a:p>
            <a:r>
              <a:rPr lang="zh-CN" altLang="en-US" sz="1400" dirty="0"/>
              <a:t>etype: vggblstm     # encoder architecture type</a:t>
            </a:r>
          </a:p>
          <a:p>
            <a:r>
              <a:rPr lang="zh-CN" altLang="en-US" sz="1400" dirty="0"/>
              <a:t>elayers: 3</a:t>
            </a:r>
          </a:p>
          <a:p>
            <a:r>
              <a:rPr lang="zh-CN" altLang="en-US" sz="1400" dirty="0"/>
              <a:t>eunits: 1024</a:t>
            </a:r>
          </a:p>
          <a:p>
            <a:r>
              <a:rPr lang="zh-CN" altLang="en-US" sz="1400" dirty="0"/>
              <a:t>eprojs: 1024</a:t>
            </a:r>
          </a:p>
          <a:p>
            <a:r>
              <a:rPr lang="zh-CN" altLang="en-US" sz="1400" dirty="0"/>
              <a:t>subsample: "1_2_2_1_1" # skip every n frame from input to nth layers</a:t>
            </a:r>
          </a:p>
          <a:p>
            <a:r>
              <a:rPr lang="zh-CN" altLang="en-US" sz="1400" dirty="0"/>
              <a:t># decoder related</a:t>
            </a:r>
          </a:p>
          <a:p>
            <a:r>
              <a:rPr lang="zh-CN" altLang="en-US" sz="1400" dirty="0"/>
              <a:t>dlayers: 2</a:t>
            </a:r>
          </a:p>
          <a:p>
            <a:r>
              <a:rPr lang="zh-CN" altLang="en-US" sz="1400" dirty="0"/>
              <a:t>dunits: 1024</a:t>
            </a:r>
          </a:p>
          <a:p>
            <a:endParaRPr lang="zh-CN" altLang="en-US" sz="1400" dirty="0"/>
          </a:p>
          <a:p>
            <a:r>
              <a:rPr lang="en-US" altLang="zh-CN" sz="1400" dirty="0"/>
              <a:t>..............................................</a:t>
            </a:r>
            <a:endParaRPr lang="zh-CN" altLang="en-US" sz="1400" dirty="0"/>
          </a:p>
          <a:p>
            <a:r>
              <a:rPr lang="zh-CN" altLang="en-US" sz="1400" dirty="0"/>
              <a:t># attention related</a:t>
            </a:r>
          </a:p>
          <a:p>
            <a:r>
              <a:rPr lang="zh-CN" altLang="en-US" sz="1400" dirty="0"/>
              <a:t>atype: location</a:t>
            </a:r>
          </a:p>
          <a:p>
            <a:r>
              <a:rPr lang="zh-CN" altLang="en-US" sz="1400" dirty="0"/>
              <a:t>adim: 1024</a:t>
            </a:r>
          </a:p>
          <a:p>
            <a:r>
              <a:rPr lang="zh-CN" altLang="en-US" sz="1400" dirty="0"/>
              <a:t>aconv-chans: 10</a:t>
            </a:r>
          </a:p>
          <a:p>
            <a:r>
              <a:rPr lang="zh-CN" altLang="en-US" sz="1400" dirty="0"/>
              <a:t>aconv-filts: 100</a:t>
            </a:r>
          </a:p>
          <a:p>
            <a:endParaRPr lang="zh-CN" altLang="en-US" sz="1400" dirty="0"/>
          </a:p>
          <a:p>
            <a:r>
              <a:rPr lang="en-US" altLang="zh-CN" sz="1400" dirty="0"/>
              <a:t>.............................................</a:t>
            </a:r>
            <a:endParaRPr lang="zh-CN" altLang="en-US" sz="1400" dirty="0"/>
          </a:p>
          <a:p>
            <a:r>
              <a:rPr lang="zh-CN" altLang="en-US" sz="1400" dirty="0"/>
              <a:t># hybrid CTC/attention</a:t>
            </a:r>
          </a:p>
          <a:p>
            <a:r>
              <a:rPr lang="zh-CN" altLang="en-US" sz="1400" dirty="0"/>
              <a:t>mtlalpha: 0.5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416165" y="1557337"/>
            <a:ext cx="3034932" cy="4829152"/>
            <a:chOff x="4197903" y="1832544"/>
            <a:chExt cx="3034932" cy="4829152"/>
          </a:xfrm>
        </p:grpSpPr>
        <p:sp>
          <p:nvSpPr>
            <p:cNvPr id="10" name="矩形 9"/>
            <p:cNvSpPr/>
            <p:nvPr/>
          </p:nvSpPr>
          <p:spPr>
            <a:xfrm>
              <a:off x="5042498" y="4523861"/>
              <a:ext cx="2092590" cy="4641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Attention</a:t>
              </a:r>
              <a:endParaRPr lang="zh-CN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636452" y="5468882"/>
              <a:ext cx="1399309" cy="464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Encoder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939145" y="3560971"/>
              <a:ext cx="1388247" cy="4641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Decoder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39145" y="2598081"/>
              <a:ext cx="1399309" cy="464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Softmax</a:t>
              </a:r>
              <a:endParaRPr lang="zh-CN" altLang="en-US" sz="1400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6028143" y="5933010"/>
              <a:ext cx="1" cy="46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6718983" y="4984795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6028144" y="4022651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2" idx="0"/>
              <a:endCxn id="13" idx="2"/>
            </p:cNvCxnSpPr>
            <p:nvPr/>
          </p:nvCxnSpPr>
          <p:spPr>
            <a:xfrm flipV="1">
              <a:off x="5633269" y="3062209"/>
              <a:ext cx="5531" cy="498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3" idx="0"/>
            </p:cNvCxnSpPr>
            <p:nvPr/>
          </p:nvCxnSpPr>
          <p:spPr>
            <a:xfrm flipH="1" flipV="1">
              <a:off x="5638799" y="2210154"/>
              <a:ext cx="1" cy="38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835228" y="6348480"/>
                  <a:ext cx="4074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228" y="6348480"/>
                  <a:ext cx="407419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663192" y="5084527"/>
                  <a:ext cx="569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192" y="5084527"/>
                  <a:ext cx="569643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602314" y="3172833"/>
                  <a:ext cx="568040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14" y="3172833"/>
                  <a:ext cx="568040" cy="31156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004735" y="4104536"/>
                  <a:ext cx="5779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735" y="4104536"/>
                  <a:ext cx="577915" cy="3077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197903" y="1832544"/>
                  <a:ext cx="28249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903" y="1832544"/>
                  <a:ext cx="2824941" cy="3077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连接符: 肘形 23"/>
            <p:cNvCxnSpPr/>
            <p:nvPr/>
          </p:nvCxnSpPr>
          <p:spPr>
            <a:xfrm flipV="1">
              <a:off x="4764115" y="4020664"/>
              <a:ext cx="484910" cy="4293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641916" y="4125125"/>
                  <a:ext cx="5944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916" y="4125125"/>
                  <a:ext cx="594458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391756" y="4296098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756" y="4296098"/>
                  <a:ext cx="38824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连接符: 肘形 26"/>
            <p:cNvCxnSpPr/>
            <p:nvPr/>
          </p:nvCxnSpPr>
          <p:spPr>
            <a:xfrm flipV="1">
              <a:off x="5061123" y="4978711"/>
              <a:ext cx="484910" cy="4293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4965365" y="5132946"/>
                  <a:ext cx="598305" cy="3169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365" y="5132946"/>
                  <a:ext cx="598305" cy="316946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4780004" y="5254145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004" y="5254145"/>
                  <a:ext cx="38824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V="1">
              <a:off x="6714145" y="5926312"/>
              <a:ext cx="1" cy="46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6521230" y="6341782"/>
                  <a:ext cx="4267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230" y="6341782"/>
                  <a:ext cx="426784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170354" y="6353919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354" y="6353919"/>
                  <a:ext cx="38824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/>
            <p:cNvCxnSpPr/>
            <p:nvPr/>
          </p:nvCxnSpPr>
          <p:spPr>
            <a:xfrm flipH="1" flipV="1">
              <a:off x="6012601" y="4979216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956810" y="5078948"/>
                  <a:ext cx="569643" cy="3133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810" y="5078948"/>
                  <a:ext cx="569643" cy="313356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302879" y="5084527"/>
                  <a:ext cx="38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879" y="5084527"/>
                  <a:ext cx="388248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 35"/>
          <p:cNvSpPr/>
          <p:nvPr/>
        </p:nvSpPr>
        <p:spPr>
          <a:xfrm>
            <a:off x="1825229" y="4050491"/>
            <a:ext cx="2499121" cy="113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25229" y="5383322"/>
            <a:ext cx="2499121" cy="74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 err="1"/>
              <a:t>中的声学模型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447165" y="1979719"/>
            <a:ext cx="702310" cy="2898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485" y="3244744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Transformer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149475" y="1875790"/>
            <a:ext cx="500697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# network architecture</a:t>
            </a:r>
          </a:p>
          <a:p>
            <a:r>
              <a:rPr lang="zh-CN" altLang="en-US" sz="1400"/>
              <a:t># encoder related</a:t>
            </a:r>
          </a:p>
          <a:p>
            <a:r>
              <a:rPr lang="zh-CN" altLang="en-US" sz="1400"/>
              <a:t>elayers: 12</a:t>
            </a:r>
          </a:p>
          <a:p>
            <a:r>
              <a:rPr lang="zh-CN" altLang="en-US" sz="1400"/>
              <a:t>eunits: 2048</a:t>
            </a:r>
          </a:p>
          <a:p>
            <a:r>
              <a:rPr lang="zh-CN" altLang="en-US" sz="1400"/>
              <a:t># decoder related</a:t>
            </a:r>
          </a:p>
          <a:p>
            <a:r>
              <a:rPr lang="zh-CN" altLang="en-US" sz="1400"/>
              <a:t>dlayers: 6</a:t>
            </a:r>
          </a:p>
          <a:p>
            <a:r>
              <a:rPr lang="zh-CN" altLang="en-US" sz="1400"/>
              <a:t>dunits: 2048</a:t>
            </a:r>
          </a:p>
          <a:p>
            <a:r>
              <a:rPr lang="zh-CN" altLang="en-US" sz="1400"/>
              <a:t># attention related</a:t>
            </a:r>
          </a:p>
          <a:p>
            <a:r>
              <a:rPr lang="zh-CN" altLang="en-US" sz="1400"/>
              <a:t>adim: 256</a:t>
            </a:r>
          </a:p>
          <a:p>
            <a:r>
              <a:rPr lang="zh-CN" altLang="en-US" sz="1400"/>
              <a:t>aheads: 4</a:t>
            </a:r>
          </a:p>
          <a:p>
            <a:endParaRPr lang="zh-CN" altLang="en-US" sz="1400"/>
          </a:p>
          <a:p>
            <a:r>
              <a:rPr lang="en-US" altLang="zh-CN" sz="1400"/>
              <a:t>..................................................</a:t>
            </a:r>
            <a:endParaRPr lang="zh-CN" altLang="en-US" sz="1400"/>
          </a:p>
          <a:p>
            <a:r>
              <a:rPr lang="zh-CN" altLang="en-US" sz="1400"/>
              <a:t># hybrid CTC/attention</a:t>
            </a:r>
          </a:p>
          <a:p>
            <a:r>
              <a:rPr lang="zh-CN" altLang="en-US" sz="1400"/>
              <a:t>mtlalpha: 0.3</a:t>
            </a:r>
          </a:p>
        </p:txBody>
      </p:sp>
      <p:pic>
        <p:nvPicPr>
          <p:cNvPr id="7" name="图片 6" descr="08M4M)24QR%`DPB}{~E3_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800100"/>
            <a:ext cx="3609975" cy="5257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82171" y="6169982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图片来源：“</a:t>
            </a:r>
            <a:r>
              <a:rPr lang="en-US" altLang="zh-CN" sz="1200" dirty="0"/>
              <a:t>Attention Is All you Need” 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922883" y="3428895"/>
            <a:ext cx="2499121" cy="610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 err="1"/>
              <a:t>中的声学模型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447165" y="2362835"/>
            <a:ext cx="702310" cy="31366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2290" y="372491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RNN-T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49475" y="2247900"/>
            <a:ext cx="50069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# network architecture</a:t>
            </a:r>
          </a:p>
          <a:p>
            <a:r>
              <a:rPr lang="zh-CN" altLang="en-US" sz="1400"/>
              <a:t>## encoder related</a:t>
            </a:r>
          </a:p>
          <a:p>
            <a:r>
              <a:rPr lang="zh-CN" altLang="en-US" sz="1400"/>
              <a:t>etype: blstmp</a:t>
            </a:r>
          </a:p>
          <a:p>
            <a:r>
              <a:rPr lang="zh-CN" altLang="en-US" sz="1400"/>
              <a:t>elayers: 4</a:t>
            </a:r>
          </a:p>
          <a:p>
            <a:r>
              <a:rPr lang="zh-CN" altLang="en-US" sz="1400"/>
              <a:t>eunits: 320</a:t>
            </a:r>
          </a:p>
          <a:p>
            <a:r>
              <a:rPr lang="zh-CN" altLang="en-US" sz="1400"/>
              <a:t>eprojs: 320</a:t>
            </a:r>
          </a:p>
          <a:p>
            <a:r>
              <a:rPr lang="zh-CN" altLang="en-US" sz="1400"/>
              <a:t>subsample: "1_2_2_1_1"</a:t>
            </a:r>
          </a:p>
          <a:p>
            <a:r>
              <a:rPr lang="zh-CN" altLang="en-US" sz="1400"/>
              <a:t>dropout-rate: 0.0</a:t>
            </a:r>
          </a:p>
          <a:p>
            <a:r>
              <a:rPr lang="zh-CN" altLang="en-US" sz="1400"/>
              <a:t>## decoder related</a:t>
            </a:r>
          </a:p>
          <a:p>
            <a:r>
              <a:rPr lang="zh-CN" altLang="en-US" sz="1400"/>
              <a:t>dtype: lstm</a:t>
            </a:r>
          </a:p>
          <a:p>
            <a:r>
              <a:rPr lang="zh-CN" altLang="en-US" sz="1400"/>
              <a:t>dlayers: 1</a:t>
            </a:r>
          </a:p>
          <a:p>
            <a:r>
              <a:rPr lang="zh-CN" altLang="en-US" sz="1400"/>
              <a:t>dec-embed-dim: 300</a:t>
            </a:r>
          </a:p>
          <a:p>
            <a:r>
              <a:rPr lang="zh-CN" altLang="en-US" sz="1400"/>
              <a:t>dunits: 300</a:t>
            </a:r>
          </a:p>
          <a:p>
            <a:r>
              <a:rPr lang="zh-CN" altLang="en-US" sz="1400"/>
              <a:t>## joint network related</a:t>
            </a:r>
          </a:p>
          <a:p>
            <a:r>
              <a:rPr lang="zh-CN" altLang="en-US" sz="1400"/>
              <a:t>joint-dim: 300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282329" y="1948673"/>
            <a:ext cx="3760196" cy="3920137"/>
            <a:chOff x="3957797" y="2115538"/>
            <a:chExt cx="3760196" cy="3920137"/>
          </a:xfrm>
        </p:grpSpPr>
        <p:sp>
          <p:nvSpPr>
            <p:cNvPr id="9" name="矩形 8"/>
            <p:cNvSpPr/>
            <p:nvPr/>
          </p:nvSpPr>
          <p:spPr>
            <a:xfrm>
              <a:off x="4094019" y="4786745"/>
              <a:ext cx="1399309" cy="4641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Prediction</a:t>
              </a:r>
            </a:p>
            <a:p>
              <a:pPr algn="ctr"/>
              <a:r>
                <a:rPr lang="en-US" altLang="zh-CN" sz="1400" dirty="0"/>
                <a:t>Network</a:t>
              </a:r>
              <a:endParaRPr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91201" y="4786745"/>
              <a:ext cx="1399309" cy="464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Encoder</a:t>
              </a:r>
              <a:endParaRPr lang="zh-CN" altLang="en-US" sz="1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23510" y="3837708"/>
              <a:ext cx="2230581" cy="4641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Joint Network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939145" y="2874818"/>
              <a:ext cx="1399309" cy="464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Softmax</a:t>
              </a:r>
              <a:endParaRPr lang="zh-CN" altLang="en-US" sz="1400" dirty="0"/>
            </a:p>
          </p:txBody>
        </p:sp>
        <p:cxnSp>
          <p:nvCxnSpPr>
            <p:cNvPr id="13" name="直接箭头连接符 12"/>
            <p:cNvCxnSpPr>
              <a:endCxn id="10" idx="2"/>
            </p:cNvCxnSpPr>
            <p:nvPr/>
          </p:nvCxnSpPr>
          <p:spPr>
            <a:xfrm flipV="1">
              <a:off x="6490855" y="5250873"/>
              <a:ext cx="1" cy="46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0"/>
            </p:cNvCxnSpPr>
            <p:nvPr/>
          </p:nvCxnSpPr>
          <p:spPr>
            <a:xfrm flipH="1" flipV="1">
              <a:off x="6490855" y="4301836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0"/>
            </p:cNvCxnSpPr>
            <p:nvPr/>
          </p:nvCxnSpPr>
          <p:spPr>
            <a:xfrm flipH="1" flipV="1">
              <a:off x="4793673" y="4301836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/>
            <p:cNvCxnSpPr>
              <a:endCxn id="9" idx="2"/>
            </p:cNvCxnSpPr>
            <p:nvPr/>
          </p:nvCxnSpPr>
          <p:spPr>
            <a:xfrm flipV="1">
              <a:off x="4308764" y="5250873"/>
              <a:ext cx="484910" cy="4293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0"/>
              <a:endCxn id="12" idx="2"/>
            </p:cNvCxnSpPr>
            <p:nvPr/>
          </p:nvCxnSpPr>
          <p:spPr>
            <a:xfrm flipH="1" flipV="1">
              <a:off x="5638800" y="3338946"/>
              <a:ext cx="1" cy="498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</p:cNvCxnSpPr>
            <p:nvPr/>
          </p:nvCxnSpPr>
          <p:spPr>
            <a:xfrm flipH="1" flipV="1">
              <a:off x="5638799" y="2486891"/>
              <a:ext cx="1" cy="38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97940" y="5666343"/>
                  <a:ext cx="4561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940" y="5666343"/>
                  <a:ext cx="456151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6414286" y="4359624"/>
                  <a:ext cx="67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4286" y="4359624"/>
                  <a:ext cx="67961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5618330" y="3386344"/>
                  <a:ext cx="568874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330" y="3386344"/>
                  <a:ext cx="568874" cy="3815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4722940" y="4349234"/>
                  <a:ext cx="48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940" y="4349234"/>
                  <a:ext cx="48782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4221032" y="5666343"/>
                  <a:ext cx="711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032" y="5666343"/>
                  <a:ext cx="711092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3957797" y="5481509"/>
                  <a:ext cx="44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797" y="5481509"/>
                  <a:ext cx="444352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957797" y="2115538"/>
                  <a:ext cx="3760196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797" y="2115538"/>
                  <a:ext cx="3760196" cy="40498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矩形 25"/>
          <p:cNvSpPr/>
          <p:nvPr/>
        </p:nvSpPr>
        <p:spPr>
          <a:xfrm>
            <a:off x="2181587" y="5103287"/>
            <a:ext cx="2499121" cy="449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 err="1"/>
              <a:t>中的声学模型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797685" y="2175029"/>
            <a:ext cx="702310" cy="37907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905" y="388874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Transformer-T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499995" y="2088515"/>
            <a:ext cx="50069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# network architecture</a:t>
            </a:r>
          </a:p>
          <a:p>
            <a:r>
              <a:rPr lang="zh-CN" altLang="en-US" sz="1400" dirty="0"/>
              <a:t>## encoder related</a:t>
            </a:r>
          </a:p>
          <a:p>
            <a:r>
              <a:rPr lang="zh-CN" altLang="en-US" sz="1400" dirty="0"/>
              <a:t>etype: transformer</a:t>
            </a:r>
          </a:p>
          <a:p>
            <a:r>
              <a:rPr lang="zh-CN" altLang="en-US" sz="1400" dirty="0"/>
              <a:t>transformer-input-layer: vgg2l</a:t>
            </a:r>
          </a:p>
          <a:p>
            <a:r>
              <a:rPr lang="zh-CN" altLang="en-US" sz="1400" dirty="0"/>
              <a:t>elayers: 8</a:t>
            </a:r>
          </a:p>
          <a:p>
            <a:r>
              <a:rPr lang="zh-CN" altLang="en-US" sz="1400" dirty="0"/>
              <a:t>eunits: 320</a:t>
            </a:r>
          </a:p>
          <a:p>
            <a:r>
              <a:rPr lang="zh-CN" altLang="en-US" sz="1400" dirty="0"/>
              <a:t>dropout-rate: 0.4</a:t>
            </a:r>
          </a:p>
          <a:p>
            <a:r>
              <a:rPr lang="zh-CN" altLang="en-US" sz="1400" dirty="0"/>
              <a:t>## decoder related</a:t>
            </a:r>
          </a:p>
          <a:p>
            <a:r>
              <a:rPr lang="zh-CN" altLang="en-US" sz="1400" dirty="0"/>
              <a:t>dtype: transformer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lstm</a:t>
            </a:r>
            <a:endParaRPr lang="zh-CN" altLang="en-US" sz="1400" dirty="0"/>
          </a:p>
          <a:p>
            <a:r>
              <a:rPr lang="zh-CN" altLang="en-US" sz="1400" dirty="0"/>
              <a:t>dlayers: 2</a:t>
            </a:r>
          </a:p>
          <a:p>
            <a:r>
              <a:rPr lang="zh-CN" altLang="en-US" sz="1400" dirty="0"/>
              <a:t>dec-embed-dim: 300</a:t>
            </a:r>
          </a:p>
          <a:p>
            <a:r>
              <a:rPr lang="zh-CN" altLang="en-US" sz="1400" dirty="0"/>
              <a:t>dunits: 300</a:t>
            </a:r>
          </a:p>
          <a:p>
            <a:r>
              <a:rPr lang="zh-CN" altLang="en-US" sz="1400" dirty="0"/>
              <a:t>dropout-rate-decoder: 0.1</a:t>
            </a:r>
          </a:p>
          <a:p>
            <a:r>
              <a:rPr lang="zh-CN" altLang="en-US" sz="1400" dirty="0"/>
              <a:t>## attention related</a:t>
            </a:r>
          </a:p>
          <a:p>
            <a:r>
              <a:rPr lang="zh-CN" altLang="en-US" sz="1400" dirty="0"/>
              <a:t>adim: 320</a:t>
            </a:r>
          </a:p>
          <a:p>
            <a:r>
              <a:rPr lang="zh-CN" altLang="en-US" sz="1400" dirty="0"/>
              <a:t>aheads: 4</a:t>
            </a:r>
          </a:p>
          <a:p>
            <a:r>
              <a:rPr lang="zh-CN" altLang="en-US" sz="1400" dirty="0"/>
              <a:t>## joint network related</a:t>
            </a:r>
          </a:p>
          <a:p>
            <a:r>
              <a:rPr lang="zh-CN" altLang="en-US" sz="1400" dirty="0"/>
              <a:t>joint-dim: 300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282329" y="1948673"/>
            <a:ext cx="3760196" cy="3920137"/>
            <a:chOff x="3957797" y="2115538"/>
            <a:chExt cx="3760196" cy="3920137"/>
          </a:xfrm>
        </p:grpSpPr>
        <p:sp>
          <p:nvSpPr>
            <p:cNvPr id="27" name="矩形 26"/>
            <p:cNvSpPr/>
            <p:nvPr/>
          </p:nvSpPr>
          <p:spPr>
            <a:xfrm>
              <a:off x="4094019" y="4786745"/>
              <a:ext cx="1399309" cy="4641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Prediction</a:t>
              </a:r>
            </a:p>
            <a:p>
              <a:pPr algn="ctr"/>
              <a:r>
                <a:rPr lang="en-US" altLang="zh-CN" sz="1400" dirty="0"/>
                <a:t>Network</a:t>
              </a:r>
              <a:endParaRPr lang="zh-CN" altLang="en-US" sz="1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91201" y="4786745"/>
              <a:ext cx="1399309" cy="464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Encoder</a:t>
              </a:r>
              <a:endParaRPr lang="zh-CN" altLang="en-US" sz="1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23510" y="3837708"/>
              <a:ext cx="2230581" cy="4641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Joint Network</a:t>
              </a:r>
              <a:endParaRPr lang="zh-CN" altLang="en-US" sz="1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39145" y="2874818"/>
              <a:ext cx="1399309" cy="464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Softmax</a:t>
              </a:r>
              <a:endParaRPr lang="zh-CN" altLang="en-US" sz="1400" dirty="0"/>
            </a:p>
          </p:txBody>
        </p:sp>
        <p:cxnSp>
          <p:nvCxnSpPr>
            <p:cNvPr id="31" name="直接箭头连接符 30"/>
            <p:cNvCxnSpPr>
              <a:endCxn id="28" idx="2"/>
            </p:cNvCxnSpPr>
            <p:nvPr/>
          </p:nvCxnSpPr>
          <p:spPr>
            <a:xfrm flipV="1">
              <a:off x="6490855" y="5250873"/>
              <a:ext cx="1" cy="46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0"/>
            </p:cNvCxnSpPr>
            <p:nvPr/>
          </p:nvCxnSpPr>
          <p:spPr>
            <a:xfrm flipH="1" flipV="1">
              <a:off x="6490855" y="4301836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7" idx="0"/>
            </p:cNvCxnSpPr>
            <p:nvPr/>
          </p:nvCxnSpPr>
          <p:spPr>
            <a:xfrm flipH="1" flipV="1">
              <a:off x="4793673" y="4301836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/>
            <p:cNvCxnSpPr>
              <a:endCxn id="27" idx="2"/>
            </p:cNvCxnSpPr>
            <p:nvPr/>
          </p:nvCxnSpPr>
          <p:spPr>
            <a:xfrm flipV="1">
              <a:off x="4308764" y="5250873"/>
              <a:ext cx="484910" cy="4293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9" idx="0"/>
              <a:endCxn id="30" idx="2"/>
            </p:cNvCxnSpPr>
            <p:nvPr/>
          </p:nvCxnSpPr>
          <p:spPr>
            <a:xfrm flipH="1" flipV="1">
              <a:off x="5638800" y="3338946"/>
              <a:ext cx="1" cy="498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0" idx="0"/>
            </p:cNvCxnSpPr>
            <p:nvPr/>
          </p:nvCxnSpPr>
          <p:spPr>
            <a:xfrm flipH="1" flipV="1">
              <a:off x="5638799" y="2486891"/>
              <a:ext cx="1" cy="38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6297940" y="5666343"/>
                  <a:ext cx="4561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940" y="5666343"/>
                  <a:ext cx="456151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414286" y="4359624"/>
                  <a:ext cx="679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4286" y="4359624"/>
                  <a:ext cx="67961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5618330" y="3386344"/>
                  <a:ext cx="568874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330" y="3386344"/>
                  <a:ext cx="568874" cy="38151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4722940" y="4349234"/>
                  <a:ext cx="48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940" y="4349234"/>
                  <a:ext cx="48782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4221032" y="5666343"/>
                  <a:ext cx="711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032" y="5666343"/>
                  <a:ext cx="711092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3957797" y="5481509"/>
                  <a:ext cx="44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797" y="5481509"/>
                  <a:ext cx="444352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3957797" y="2115538"/>
                  <a:ext cx="3760196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797" y="2115538"/>
                  <a:ext cx="3760196" cy="40498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en-US" altLang="zh-CN" b="1" dirty="0" err="1"/>
              <a:t>Espnet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r>
              <a:rPr lang="en-US" altLang="zh-CN" dirty="0"/>
              <a:t>a) </a:t>
            </a:r>
            <a:r>
              <a:rPr lang="zh-CN" altLang="en-US" dirty="0"/>
              <a:t>训练</a:t>
            </a:r>
            <a:r>
              <a:rPr lang="en-US" altLang="zh-CN" dirty="0"/>
              <a:t>Transformer</a:t>
            </a:r>
            <a:r>
              <a:rPr lang="zh-CN" altLang="en-US" dirty="0"/>
              <a:t>网络模型的配置文件 </a:t>
            </a:r>
            <a:r>
              <a:rPr lang="en-US" altLang="zh-CN" dirty="0" err="1"/>
              <a:t>train.yaml</a:t>
            </a:r>
            <a:endParaRPr lang="zh-CN" altLang="en-US" dirty="0"/>
          </a:p>
        </p:txBody>
      </p:sp>
      <p:sp>
        <p:nvSpPr>
          <p:cNvPr id="5" name="文本框 3"/>
          <p:cNvSpPr txBox="1"/>
          <p:nvPr/>
        </p:nvSpPr>
        <p:spPr>
          <a:xfrm>
            <a:off x="3584913" y="2663301"/>
            <a:ext cx="2511087" cy="2911876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# network architecture</a:t>
            </a:r>
          </a:p>
          <a:p>
            <a:r>
              <a:rPr lang="en-US" altLang="zh-CN" sz="1400" dirty="0"/>
              <a:t># encoder related</a:t>
            </a:r>
          </a:p>
          <a:p>
            <a:r>
              <a:rPr lang="en-US" altLang="zh-CN" sz="1400" dirty="0" err="1"/>
              <a:t>elayers</a:t>
            </a:r>
            <a:r>
              <a:rPr lang="en-US" altLang="zh-CN" sz="1400" dirty="0"/>
              <a:t>: 4</a:t>
            </a:r>
          </a:p>
          <a:p>
            <a:r>
              <a:rPr lang="en-US" altLang="zh-CN" sz="1400" dirty="0" err="1"/>
              <a:t>eunits</a:t>
            </a:r>
            <a:r>
              <a:rPr lang="en-US" altLang="zh-CN" sz="1400" dirty="0"/>
              <a:t>: 1024</a:t>
            </a:r>
          </a:p>
          <a:p>
            <a:r>
              <a:rPr lang="en-US" altLang="zh-CN" sz="1400" dirty="0"/>
              <a:t># decoder related</a:t>
            </a:r>
          </a:p>
          <a:p>
            <a:r>
              <a:rPr lang="en-US" altLang="zh-CN" sz="1400" dirty="0" err="1"/>
              <a:t>dlayers</a:t>
            </a:r>
            <a:r>
              <a:rPr lang="en-US" altLang="zh-CN" sz="1400" dirty="0"/>
              <a:t>: 4</a:t>
            </a:r>
          </a:p>
          <a:p>
            <a:r>
              <a:rPr lang="en-US" altLang="zh-CN" sz="1400" dirty="0" err="1"/>
              <a:t>dunits</a:t>
            </a:r>
            <a:r>
              <a:rPr lang="en-US" altLang="zh-CN" sz="1400" dirty="0"/>
              <a:t>: 1024</a:t>
            </a:r>
          </a:p>
          <a:p>
            <a:r>
              <a:rPr lang="en-US" altLang="zh-CN" sz="1400" dirty="0"/>
              <a:t># attention related</a:t>
            </a:r>
          </a:p>
          <a:p>
            <a:r>
              <a:rPr lang="en-US" altLang="zh-CN" sz="1400" dirty="0" err="1"/>
              <a:t>adim</a:t>
            </a:r>
            <a:r>
              <a:rPr lang="en-US" altLang="zh-CN" sz="1400" dirty="0"/>
              <a:t>: 128</a:t>
            </a:r>
          </a:p>
          <a:p>
            <a:r>
              <a:rPr lang="en-US" altLang="zh-CN" sz="1400" dirty="0" err="1"/>
              <a:t>aheads</a:t>
            </a:r>
            <a:r>
              <a:rPr lang="en-US" altLang="zh-CN" sz="1400" dirty="0"/>
              <a:t>: 4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hybrid CTC/attention</a:t>
            </a:r>
          </a:p>
          <a:p>
            <a:r>
              <a:rPr lang="en-US" altLang="zh-CN" sz="1400" dirty="0" err="1"/>
              <a:t>mtlalpha</a:t>
            </a:r>
            <a:r>
              <a:rPr lang="en-US" altLang="zh-CN" sz="1400" dirty="0"/>
              <a:t>: 0.3</a:t>
            </a:r>
            <a:endParaRPr lang="zh-CN" sz="1400" dirty="0">
              <a:effectLst/>
              <a:latin typeface="Calibri" panose="020F0502020204030204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b) </a:t>
            </a:r>
            <a:r>
              <a:rPr lang="zh-CN" altLang="en-US" dirty="0"/>
              <a:t>语言模型的训练配置文件 </a:t>
            </a:r>
            <a:r>
              <a:rPr lang="en-US" altLang="zh-CN" dirty="0" err="1"/>
              <a:t>lm.yaml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84914" y="2663301"/>
            <a:ext cx="4742340" cy="1793289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# </a:t>
            </a:r>
            <a:r>
              <a:rPr lang="en-US" altLang="zh-CN" sz="1400" dirty="0" err="1"/>
              <a:t>rnnlm</a:t>
            </a:r>
            <a:r>
              <a:rPr lang="en-US" altLang="zh-CN" sz="1400" dirty="0"/>
              <a:t> related</a:t>
            </a:r>
          </a:p>
          <a:p>
            <a:r>
              <a:rPr lang="en-US" altLang="zh-CN" sz="1400" dirty="0"/>
              <a:t>layer: 2</a:t>
            </a:r>
          </a:p>
          <a:p>
            <a:r>
              <a:rPr lang="en-US" altLang="zh-CN" sz="1400" dirty="0"/>
              <a:t>unit: 650</a:t>
            </a:r>
          </a:p>
          <a:p>
            <a:r>
              <a:rPr lang="en-US" altLang="zh-CN" sz="1400" dirty="0"/>
              <a:t>opt: </a:t>
            </a:r>
            <a:r>
              <a:rPr lang="en-US" altLang="zh-CN" sz="1400" dirty="0" err="1"/>
              <a:t>sgd</a:t>
            </a:r>
            <a:r>
              <a:rPr lang="en-US" altLang="zh-CN" sz="1400" dirty="0"/>
              <a:t>        # or </a:t>
            </a:r>
            <a:r>
              <a:rPr lang="en-US" altLang="zh-CN" sz="1400" dirty="0" err="1"/>
              <a:t>adam</a:t>
            </a:r>
            <a:endParaRPr lang="en-US" altLang="zh-CN" sz="1400" dirty="0"/>
          </a:p>
          <a:p>
            <a:r>
              <a:rPr lang="en-US" altLang="zh-CN" sz="1400" dirty="0" err="1"/>
              <a:t>batchsize</a:t>
            </a:r>
            <a:r>
              <a:rPr lang="en-US" altLang="zh-CN" sz="1400" dirty="0"/>
              <a:t>: 32   # batch size in LM training</a:t>
            </a:r>
          </a:p>
          <a:p>
            <a:r>
              <a:rPr lang="en-US" altLang="zh-CN" sz="1400" dirty="0"/>
              <a:t>epoch: 20      # if the data size is large, we can reduce this</a:t>
            </a:r>
          </a:p>
          <a:p>
            <a:r>
              <a:rPr lang="en-US" altLang="zh-CN" sz="1400" dirty="0"/>
              <a:t>patience: 3</a:t>
            </a:r>
          </a:p>
          <a:p>
            <a:r>
              <a:rPr lang="en-US" altLang="zh-CN" sz="1400" dirty="0" err="1"/>
              <a:t>maxlen</a:t>
            </a:r>
            <a:r>
              <a:rPr lang="en-US" altLang="zh-CN" sz="1400" dirty="0"/>
              <a:t>: 100 </a:t>
            </a:r>
            <a:endParaRPr lang="zh-CN" sz="1400" dirty="0">
              <a:effectLst/>
              <a:latin typeface="Calibri" panose="020F0502020204030204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0085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c) </a:t>
            </a:r>
            <a:r>
              <a:rPr lang="zh-CN" altLang="en-US" dirty="0"/>
              <a:t>解码的配置文件 </a:t>
            </a:r>
            <a:r>
              <a:rPr lang="en-US" altLang="zh-CN" dirty="0" err="1"/>
              <a:t>decode.yaml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84914" y="2663301"/>
            <a:ext cx="1865976" cy="171339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 err="1"/>
              <a:t>batchsize</a:t>
            </a:r>
            <a:r>
              <a:rPr lang="en-US" altLang="zh-CN" sz="1400" dirty="0"/>
              <a:t>: 0</a:t>
            </a:r>
          </a:p>
          <a:p>
            <a:r>
              <a:rPr lang="en-US" altLang="zh-CN" sz="1400" dirty="0"/>
              <a:t>beam-size: 20</a:t>
            </a:r>
          </a:p>
          <a:p>
            <a:r>
              <a:rPr lang="en-US" altLang="zh-CN" sz="1400" dirty="0"/>
              <a:t>penalty: 0.0</a:t>
            </a:r>
          </a:p>
          <a:p>
            <a:r>
              <a:rPr lang="en-US" altLang="zh-CN" sz="1400" dirty="0" err="1"/>
              <a:t>maxlenratio</a:t>
            </a:r>
            <a:r>
              <a:rPr lang="en-US" altLang="zh-CN" sz="1400" dirty="0"/>
              <a:t>: 0.0</a:t>
            </a:r>
          </a:p>
          <a:p>
            <a:r>
              <a:rPr lang="en-US" altLang="zh-CN" sz="1400" dirty="0" err="1"/>
              <a:t>minlenratio</a:t>
            </a:r>
            <a:r>
              <a:rPr lang="en-US" altLang="zh-CN" sz="1400" dirty="0"/>
              <a:t>: 0.0</a:t>
            </a:r>
          </a:p>
          <a:p>
            <a:r>
              <a:rPr lang="en-US" altLang="zh-CN" sz="1400" dirty="0" err="1"/>
              <a:t>ctc</a:t>
            </a:r>
            <a:r>
              <a:rPr lang="en-US" altLang="zh-CN" sz="1400" dirty="0"/>
              <a:t>-weight: 0.5</a:t>
            </a:r>
          </a:p>
          <a:p>
            <a:r>
              <a:rPr lang="en-US" altLang="zh-CN" sz="1400" dirty="0" err="1"/>
              <a:t>lm</a:t>
            </a:r>
            <a:r>
              <a:rPr lang="en-US" altLang="zh-CN" sz="1400" dirty="0"/>
              <a:t>-weight: 0.7</a:t>
            </a:r>
            <a:endParaRPr lang="zh-CN" sz="1400" dirty="0">
              <a:effectLst/>
              <a:latin typeface="Calibri" panose="020F0502020204030204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语言模型训练</a:t>
            </a:r>
          </a:p>
          <a:p>
            <a:pPr marL="0" indent="0">
              <a:buNone/>
            </a:pPr>
            <a:r>
              <a:rPr lang="zh-CN" altLang="en-US" dirty="0"/>
              <a:t>   使用</a:t>
            </a:r>
            <a:r>
              <a:rPr lang="en-US" altLang="zh-CN" dirty="0"/>
              <a:t>lm_train.py </a:t>
            </a:r>
            <a:r>
              <a:rPr lang="zh-CN" altLang="en-US" dirty="0"/>
              <a:t>进行</a:t>
            </a:r>
            <a:r>
              <a:rPr lang="en-US" altLang="zh-CN" dirty="0"/>
              <a:t>RNNLM</a:t>
            </a:r>
            <a:r>
              <a:rPr lang="zh-CN" altLang="en-US" dirty="0"/>
              <a:t>语言模型的训练，会得到每个</a:t>
            </a:r>
            <a:r>
              <a:rPr lang="en-US" altLang="zh-CN" dirty="0"/>
              <a:t>epoch</a:t>
            </a:r>
            <a:r>
              <a:rPr lang="zh-CN" altLang="en-US" dirty="0"/>
              <a:t>训练好的模型，并挑选了一个最优的模型，将其命名为</a:t>
            </a:r>
            <a:r>
              <a:rPr lang="en-US" altLang="zh-CN" dirty="0" err="1"/>
              <a:t>rnnlm.model.best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2" y="2788864"/>
            <a:ext cx="7788315" cy="12802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7" y="1388423"/>
            <a:ext cx="10811093" cy="467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2018</a:t>
            </a:r>
            <a:r>
              <a:rPr lang="zh-CN" altLang="en-US" sz="2000" dirty="0"/>
              <a:t>年，</a:t>
            </a:r>
            <a:r>
              <a:rPr lang="en-US" altLang="zh-CN" sz="2000" dirty="0" err="1"/>
              <a:t>Espnet</a:t>
            </a:r>
            <a:r>
              <a:rPr lang="zh-CN" altLang="en-US" sz="2000" dirty="0"/>
              <a:t>团队开源了</a:t>
            </a:r>
            <a:r>
              <a:rPr lang="en-US" altLang="zh-CN" sz="2000" dirty="0" err="1"/>
              <a:t>Espnet</a:t>
            </a:r>
            <a:r>
              <a:rPr lang="zh-CN" altLang="en-US" sz="2000" dirty="0"/>
              <a:t>（</a:t>
            </a:r>
            <a:r>
              <a:rPr lang="en-US" altLang="zh-CN" sz="2000" dirty="0"/>
              <a:t>end-to-end speech processing toolkit</a:t>
            </a:r>
            <a:r>
              <a:rPr lang="zh-CN" altLang="en-US" sz="2000" dirty="0"/>
              <a:t>），可实现端到端</a:t>
            </a:r>
            <a:r>
              <a:rPr lang="en-US" altLang="zh-CN" sz="2000" dirty="0"/>
              <a:t>ASR</a:t>
            </a:r>
            <a:r>
              <a:rPr lang="zh-CN" altLang="en-US" sz="2000" dirty="0"/>
              <a:t>和</a:t>
            </a:r>
            <a:r>
              <a:rPr lang="en-US" altLang="zh-CN" sz="2000" dirty="0"/>
              <a:t>TTS</a:t>
            </a:r>
            <a:r>
              <a:rPr lang="zh-CN" altLang="en-US" sz="2000" dirty="0"/>
              <a:t>系统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[</a:t>
            </a:r>
            <a:r>
              <a:rPr lang="en-US" altLang="zh-CN" sz="2000" b="1" dirty="0" err="1"/>
              <a:t>Espnet</a:t>
            </a:r>
            <a:r>
              <a:rPr lang="zh-CN" altLang="en-US" sz="2000" b="1" dirty="0"/>
              <a:t>特色</a:t>
            </a:r>
            <a:r>
              <a:rPr lang="en-US" altLang="zh-CN" sz="2000" b="1" dirty="0"/>
              <a:t>]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1</a:t>
            </a:r>
            <a:r>
              <a:rPr lang="zh-CN" altLang="zh-CN" sz="1600" dirty="0"/>
              <a:t>）</a:t>
            </a:r>
            <a:r>
              <a:rPr lang="zh-CN" altLang="en-US" sz="1600" dirty="0"/>
              <a:t>融合了</a:t>
            </a:r>
            <a:r>
              <a:rPr lang="en-US" altLang="zh-CN" sz="1600" dirty="0"/>
              <a:t>Kaldi</a:t>
            </a:r>
            <a:r>
              <a:rPr lang="zh-CN" altLang="en-US" sz="1600" dirty="0"/>
              <a:t>的数据处理和特征提取</a:t>
            </a:r>
            <a:r>
              <a:rPr lang="zh-CN" altLang="zh-CN" sz="1600" dirty="0"/>
              <a:t>；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2</a:t>
            </a:r>
            <a:r>
              <a:rPr lang="zh-CN" altLang="zh-CN" sz="1600" dirty="0"/>
              <a:t>）</a:t>
            </a:r>
            <a:r>
              <a:rPr lang="zh-CN" altLang="en-US" sz="1600" dirty="0"/>
              <a:t>借助</a:t>
            </a:r>
            <a:r>
              <a:rPr lang="en-US" altLang="zh-CN" sz="1600" dirty="0" err="1"/>
              <a:t>Pytorch</a:t>
            </a:r>
            <a:r>
              <a:rPr lang="zh-CN" altLang="en-US" sz="1600" dirty="0"/>
              <a:t>跟</a:t>
            </a:r>
            <a:r>
              <a:rPr lang="en-US" altLang="zh-CN" sz="1600" dirty="0"/>
              <a:t>Chainer</a:t>
            </a:r>
            <a:r>
              <a:rPr lang="zh-CN" altLang="en-US" sz="1600" dirty="0"/>
              <a:t>，使用</a:t>
            </a:r>
            <a:r>
              <a:rPr lang="en-US" altLang="zh-CN" sz="1600" dirty="0"/>
              <a:t>Python</a:t>
            </a:r>
            <a:r>
              <a:rPr lang="zh-CN" altLang="en-US" sz="1600" dirty="0"/>
              <a:t>实现了端到端（</a:t>
            </a:r>
            <a:r>
              <a:rPr lang="en-US" altLang="zh-CN" sz="1600" dirty="0"/>
              <a:t>E2E</a:t>
            </a:r>
            <a:r>
              <a:rPr lang="zh-CN" altLang="en-US" sz="1600" dirty="0"/>
              <a:t>）模型</a:t>
            </a:r>
            <a:r>
              <a:rPr lang="zh-CN" altLang="zh-CN" sz="1600" dirty="0"/>
              <a:t>；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[</a:t>
            </a:r>
            <a:r>
              <a:rPr lang="en-US" altLang="zh-CN" sz="2000" b="1" dirty="0" err="1"/>
              <a:t>Espnet</a:t>
            </a:r>
            <a:r>
              <a:rPr lang="zh-CN" altLang="en-US" sz="2000" b="1" dirty="0"/>
              <a:t>模型</a:t>
            </a:r>
            <a:r>
              <a:rPr lang="en-US" altLang="zh-CN" sz="2000" b="1" dirty="0"/>
              <a:t>]</a:t>
            </a:r>
          </a:p>
          <a:p>
            <a:r>
              <a:rPr lang="en-US" altLang="zh-CN" sz="1600" dirty="0"/>
              <a:t>CTC</a:t>
            </a:r>
          </a:p>
          <a:p>
            <a:r>
              <a:rPr lang="en-US" altLang="zh-CN" sz="1600" dirty="0"/>
              <a:t>Attention</a:t>
            </a:r>
          </a:p>
          <a:p>
            <a:r>
              <a:rPr lang="en-US" altLang="zh-CN" sz="1600" dirty="0"/>
              <a:t>RNN-T</a:t>
            </a:r>
          </a:p>
          <a:p>
            <a:r>
              <a:rPr lang="en-US" altLang="zh-CN" sz="1600" dirty="0"/>
              <a:t>Transformer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训练过程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声学模型训练</a:t>
            </a:r>
          </a:p>
          <a:p>
            <a:pPr marL="0" indent="0">
              <a:buNone/>
            </a:pPr>
            <a:r>
              <a:rPr lang="zh-CN" altLang="en-US" dirty="0"/>
              <a:t>    这一步通过</a:t>
            </a:r>
            <a:r>
              <a:rPr lang="en-US" altLang="zh-CN" dirty="0"/>
              <a:t>shell</a:t>
            </a:r>
            <a:r>
              <a:rPr lang="zh-CN" altLang="en-US" dirty="0"/>
              <a:t>脚本调用</a:t>
            </a:r>
            <a:r>
              <a:rPr lang="en-US" altLang="zh-CN" dirty="0" err="1"/>
              <a:t>Espnet</a:t>
            </a:r>
            <a:r>
              <a:rPr lang="zh-CN" altLang="en-US" dirty="0"/>
              <a:t>中的声学模型训练脚本</a:t>
            </a:r>
            <a:r>
              <a:rPr lang="en-US" altLang="zh-CN" dirty="0"/>
              <a:t>asr_train.py</a:t>
            </a:r>
            <a:r>
              <a:rPr lang="zh-CN" altLang="en-US" dirty="0"/>
              <a:t>实现，在声学模型训练过程中，需要准备</a:t>
            </a:r>
            <a:r>
              <a:rPr lang="en-US" altLang="zh-CN" dirty="0"/>
              <a:t>4</a:t>
            </a:r>
            <a:r>
              <a:rPr lang="zh-CN" altLang="en-US" dirty="0"/>
              <a:t>个文件：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/>
              <a:t>声学模型训练配置文件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/>
              <a:t>词典文件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/>
              <a:t>对应于训练集数据的 </a:t>
            </a:r>
            <a:r>
              <a:rPr lang="en-US" altLang="zh-CN" dirty="0" err="1"/>
              <a:t>data.json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/>
              <a:t>对应于验证集数据的 </a:t>
            </a:r>
            <a:r>
              <a:rPr lang="en-US" altLang="zh-CN" dirty="0" err="1"/>
              <a:t>data.json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Espnet</a:t>
            </a:r>
            <a:r>
              <a:rPr lang="en-US" altLang="zh-CN" dirty="0"/>
              <a:t> </a:t>
            </a:r>
            <a:r>
              <a:rPr lang="zh-CN" altLang="en-US" dirty="0"/>
              <a:t>的语音识别解码器使用脚本 </a:t>
            </a:r>
            <a:r>
              <a:rPr lang="en-US" altLang="zh-CN" dirty="0"/>
              <a:t>asr_recog.py </a:t>
            </a:r>
            <a:r>
              <a:rPr lang="zh-CN" altLang="en-US" dirty="0"/>
              <a:t>来实现，默认使用 </a:t>
            </a:r>
            <a:r>
              <a:rPr lang="en-US" altLang="zh-CN" dirty="0"/>
              <a:t>CPU </a:t>
            </a:r>
            <a:r>
              <a:rPr lang="zh-CN" altLang="en-US" dirty="0"/>
              <a:t>进行解码，如果要使用</a:t>
            </a:r>
            <a:r>
              <a:rPr lang="en-US" altLang="zh-CN" dirty="0"/>
              <a:t>GPU</a:t>
            </a:r>
            <a:r>
              <a:rPr lang="zh-CN" altLang="en-US" dirty="0"/>
              <a:t>进行解码，需要在</a:t>
            </a:r>
            <a:r>
              <a:rPr lang="en-US" altLang="zh-CN" dirty="0"/>
              <a:t>decode</a:t>
            </a:r>
            <a:r>
              <a:rPr lang="zh-CN" altLang="en-US" dirty="0"/>
              <a:t>配置文件中添加</a:t>
            </a:r>
            <a:r>
              <a:rPr lang="en-US" altLang="zh-CN" dirty="0" err="1"/>
              <a:t>api</a:t>
            </a:r>
            <a:r>
              <a:rPr lang="en-US" altLang="zh-CN" dirty="0"/>
              <a:t>=v2</a:t>
            </a:r>
            <a:r>
              <a:rPr lang="zh-CN" altLang="en-US" dirty="0"/>
              <a:t>。解码过程需要使用到前面准备和训练得到的几个文件：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err="1"/>
              <a:t>cmvn.ark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err="1"/>
              <a:t>rnnlm.model.best</a:t>
            </a:r>
            <a:endParaRPr lang="en-US" altLang="zh-CN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 err="1"/>
              <a:t>model.acc.best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5"/>
            <a:ext cx="10515600" cy="10263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在解码文件输出目录中，会生成一个 </a:t>
            </a:r>
            <a:r>
              <a:rPr lang="en-US" altLang="zh-CN" dirty="0"/>
              <a:t>result.txt </a:t>
            </a:r>
            <a:r>
              <a:rPr lang="zh-CN" altLang="en-US" dirty="0"/>
              <a:t>文件，该文件保存了最终在测试集和验证集上的解码结果，如下图所示：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14" y="2946843"/>
            <a:ext cx="5121084" cy="25071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result.txt</a:t>
            </a:r>
            <a:r>
              <a:rPr lang="zh-CN" altLang="en-US" dirty="0"/>
              <a:t>中，还可以查看一条语音对应的预测句子，如下图所示：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97" y="2286136"/>
            <a:ext cx="4206605" cy="3688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08" y="309"/>
            <a:ext cx="10515600" cy="1325563"/>
          </a:xfrm>
        </p:spPr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 err="1"/>
              <a:t>中的声学模型性能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4025" y="1493520"/>
            <a:ext cx="415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在不同数据上各种模型的平均性能对比：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4025" y="2413635"/>
            <a:ext cx="104095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性能：</a:t>
            </a:r>
            <a:r>
              <a:rPr lang="en-US" altLang="zh-CN"/>
              <a:t>Transformer+CTC &gt; Transformer &gt;= Attention+CTC &gt; Attention &gt;= (Transformer-T) &gt; RNN-T &gt; CTC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实时性：</a:t>
            </a:r>
            <a:r>
              <a:rPr lang="en-US" altLang="zh-CN">
                <a:sym typeface="+mn-ea"/>
              </a:rPr>
              <a:t> Attention+CTC &lt; Attention &lt; Transformer+CTC &lt; Transformer (Transformer-T) &lt;= RNN-T &lt; CTC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08" y="309"/>
            <a:ext cx="10515600" cy="1325563"/>
          </a:xfrm>
        </p:spPr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 err="1"/>
              <a:t>中的声学模型性能</a:t>
            </a:r>
          </a:p>
        </p:txBody>
      </p:sp>
      <p:pic>
        <p:nvPicPr>
          <p:cNvPr id="4" name="图片 3" descr="B6E1DAEZ)`~9O)WR3T7XY4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2076325"/>
            <a:ext cx="8485505" cy="2578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875" y="1079500"/>
            <a:ext cx="1047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实验结果补充：</a:t>
            </a:r>
            <a:r>
              <a:rPr lang="en-US" altLang="zh-CN"/>
              <a:t>Transformer/CTC</a:t>
            </a:r>
            <a:r>
              <a:rPr lang="zh-CN" altLang="en-US"/>
              <a:t>、</a:t>
            </a:r>
            <a:r>
              <a:rPr lang="en-US" altLang="zh-CN"/>
              <a:t>Attention/CTC</a:t>
            </a:r>
            <a:r>
              <a:rPr lang="zh-CN" altLang="en-US"/>
              <a:t>模型与</a:t>
            </a:r>
            <a:r>
              <a:rPr lang="en-US" altLang="zh-CN"/>
              <a:t>Kaldi</a:t>
            </a:r>
            <a:r>
              <a:rPr lang="zh-CN" altLang="en-US"/>
              <a:t>实验结果在</a:t>
            </a:r>
            <a:r>
              <a:rPr lang="en-US" altLang="zh-CN"/>
              <a:t>dev</a:t>
            </a:r>
            <a:r>
              <a:rPr lang="zh-CN" altLang="en-US"/>
              <a:t>和</a:t>
            </a:r>
            <a:r>
              <a:rPr lang="en-US" altLang="zh-CN"/>
              <a:t>test</a:t>
            </a:r>
            <a:r>
              <a:rPr lang="zh-CN" altLang="en-US"/>
              <a:t>数据集上的对比。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63700" y="170802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官方：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64334" y="4788410"/>
            <a:ext cx="280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我们的实验结果</a:t>
            </a:r>
            <a:r>
              <a:rPr lang="en-US" altLang="zh-CN" dirty="0"/>
              <a:t>(dev/test)</a:t>
            </a:r>
            <a:r>
              <a:rPr lang="zh-CN" altLang="en-US" dirty="0"/>
              <a:t>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38259" y="5821555"/>
            <a:ext cx="8723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对比结果可以发现，和官方提供的差别不大。同学们可以根据前面所讲的内容，进行其他模型的实践。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45" y="5156710"/>
            <a:ext cx="837628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Espnet2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7" y="1388423"/>
            <a:ext cx="10811093" cy="467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/>
              <a:t>2020年，Espnet团队开源了Espnet2，相比于Espnet，第二代主要有以下几个方面的不同</a:t>
            </a:r>
            <a:r>
              <a:rPr lang="zh-CN" sz="2000"/>
              <a:t>：</a:t>
            </a:r>
          </a:p>
          <a:p>
            <a:pPr marL="0" indent="0">
              <a:buNone/>
            </a:pPr>
            <a:endParaRPr lang="zh-CN" altLang="en-US" sz="1440" dirty="0"/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1600" dirty="0"/>
              <a:t>完全丢弃Chainer。</a:t>
            </a: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1600" dirty="0"/>
              <a:t>不需要编译Kaldi，但在特征提取上仍支持Kaldi工具。</a:t>
            </a: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1600" dirty="0"/>
              <a:t>支持在线提取特征，在线文本预处理。</a:t>
            </a: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1600" dirty="0"/>
              <a:t>放弃json格式的数据打包。</a:t>
            </a: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1600" dirty="0"/>
              <a:t>支持多机多卡的分布式并行训练。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5185" y="4020820"/>
            <a:ext cx="6096000" cy="1235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000" b="1" dirty="0" err="1">
                <a:sym typeface="+mn-ea"/>
              </a:rPr>
              <a:t>[Espnet2安装]</a:t>
            </a:r>
          </a:p>
          <a:p>
            <a:pPr indent="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600" dirty="0">
                <a:sym typeface="+mn-ea"/>
              </a:rPr>
              <a:t>Espnet项目已集成Espnet2，</a:t>
            </a:r>
            <a:r>
              <a:rPr lang="zh-CN" altLang="en-US" sz="1600" dirty="0">
                <a:sym typeface="+mn-ea"/>
              </a:rPr>
              <a:t>如果已安装</a:t>
            </a:r>
            <a:r>
              <a:rPr lang="en-US" altLang="zh-CN" sz="1600" dirty="0">
                <a:sym typeface="+mn-ea"/>
              </a:rPr>
              <a:t>Espnet</a:t>
            </a:r>
            <a:r>
              <a:rPr lang="zh-CN" altLang="en-US" sz="1600" dirty="0">
                <a:sym typeface="+mn-ea"/>
              </a:rPr>
              <a:t>则可以直接使用，把项目放到</a:t>
            </a:r>
            <a:r>
              <a:rPr lang="en-US" altLang="zh-CN" sz="1600" dirty="0" err="1">
                <a:sym typeface="+mn-ea"/>
              </a:rPr>
              <a:t>Espnet</a:t>
            </a:r>
            <a:r>
              <a:rPr lang="zh-CN" altLang="en-US" sz="1600" dirty="0">
                <a:sym typeface="+mn-ea"/>
              </a:rPr>
              <a:t>里的</a:t>
            </a:r>
            <a:r>
              <a:rPr lang="en-US" altLang="zh-CN" sz="1600" dirty="0" err="1">
                <a:sym typeface="+mn-ea"/>
              </a:rPr>
              <a:t>egs2</a:t>
            </a:r>
            <a:r>
              <a:rPr lang="zh-CN" altLang="en-US" sz="1600" dirty="0">
                <a:sym typeface="+mn-ea"/>
              </a:rPr>
              <a:t>目录下即可。</a:t>
            </a:r>
            <a:endParaRPr lang="en-US" altLang="zh-CN" sz="16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Espnet2</a:t>
            </a:r>
            <a:r>
              <a:rPr lang="zh-CN" altLang="en-US" dirty="0"/>
              <a:t>训练和测试步骤</a:t>
            </a:r>
          </a:p>
        </p:txBody>
      </p:sp>
      <p:sp>
        <p:nvSpPr>
          <p:cNvPr id="4" name="Freeform 11"/>
          <p:cNvSpPr/>
          <p:nvPr/>
        </p:nvSpPr>
        <p:spPr bwMode="auto">
          <a:xfrm>
            <a:off x="1221186" y="3470633"/>
            <a:ext cx="2362246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sp>
        <p:nvSpPr>
          <p:cNvPr id="5" name="Freeform 12"/>
          <p:cNvSpPr/>
          <p:nvPr/>
        </p:nvSpPr>
        <p:spPr bwMode="auto">
          <a:xfrm>
            <a:off x="3583432" y="3550033"/>
            <a:ext cx="2273487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sp>
        <p:nvSpPr>
          <p:cNvPr id="6" name="Freeform 13"/>
          <p:cNvSpPr/>
          <p:nvPr/>
        </p:nvSpPr>
        <p:spPr bwMode="auto">
          <a:xfrm>
            <a:off x="5855086" y="3470633"/>
            <a:ext cx="2252908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sp>
        <p:nvSpPr>
          <p:cNvPr id="7" name="Freeform 14"/>
          <p:cNvSpPr/>
          <p:nvPr/>
        </p:nvSpPr>
        <p:spPr bwMode="auto">
          <a:xfrm>
            <a:off x="8107994" y="3558765"/>
            <a:ext cx="2252908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grpSp>
        <p:nvGrpSpPr>
          <p:cNvPr id="8" name="Group 15"/>
          <p:cNvGrpSpPr/>
          <p:nvPr/>
        </p:nvGrpSpPr>
        <p:grpSpPr bwMode="auto">
          <a:xfrm>
            <a:off x="6114499" y="3671807"/>
            <a:ext cx="152400" cy="190559"/>
            <a:chOff x="0" y="0"/>
            <a:chExt cx="96" cy="120"/>
          </a:xfrm>
        </p:grpSpPr>
        <p:sp>
          <p:nvSpPr>
            <p:cNvPr id="9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12" name="Group 19"/>
          <p:cNvGrpSpPr/>
          <p:nvPr/>
        </p:nvGrpSpPr>
        <p:grpSpPr bwMode="auto">
          <a:xfrm>
            <a:off x="8407257" y="3696067"/>
            <a:ext cx="185737" cy="173091"/>
            <a:chOff x="0" y="0"/>
            <a:chExt cx="117" cy="109"/>
          </a:xfrm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16" name="Group 23"/>
          <p:cNvGrpSpPr/>
          <p:nvPr/>
        </p:nvGrpSpPr>
        <p:grpSpPr bwMode="auto">
          <a:xfrm>
            <a:off x="3916994" y="3670720"/>
            <a:ext cx="185738" cy="187383"/>
            <a:chOff x="0" y="0"/>
            <a:chExt cx="117" cy="118"/>
          </a:xfrm>
        </p:grpSpPr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20" name="Group 27"/>
          <p:cNvGrpSpPr/>
          <p:nvPr/>
        </p:nvGrpSpPr>
        <p:grpSpPr bwMode="auto">
          <a:xfrm>
            <a:off x="1365650" y="3669132"/>
            <a:ext cx="166687" cy="190559"/>
            <a:chOff x="0" y="0"/>
            <a:chExt cx="105" cy="120"/>
          </a:xfrm>
        </p:grpSpPr>
        <p:sp>
          <p:nvSpPr>
            <p:cNvPr id="21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22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861135" y="3612056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数据预处理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06106" y="3612056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特征提取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531051" y="3614785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模型训练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8723355" y="3631051"/>
            <a:ext cx="8734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解码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1640473" y="2325327"/>
            <a:ext cx="1891596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</a:rPr>
              <a:t>用于训练的数据由两部分组成</a:t>
            </a:r>
            <a:r>
              <a:rPr lang="en-US" altLang="zh-CN" sz="1200" dirty="0">
                <a:latin typeface="+mn-ea"/>
              </a:rPr>
              <a:t>:</a:t>
            </a:r>
          </a:p>
          <a:p>
            <a:pPr marL="171450" indent="-171450">
              <a:buFont typeface="Wingdings" panose="05000000000000000000" charset="0"/>
              <a:buChar char="p"/>
            </a:pPr>
            <a:r>
              <a:rPr lang="zh-CN" altLang="en-US" sz="1200" dirty="0">
                <a:latin typeface="+mn-ea"/>
              </a:rPr>
              <a:t>音频文件</a:t>
            </a:r>
            <a:r>
              <a:rPr lang="en-US" altLang="zh-CN" sz="1200" dirty="0">
                <a:latin typeface="+mn-ea"/>
              </a:rPr>
              <a:t> (audios)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+mn-ea"/>
              </a:rPr>
              <a:t>      </a:t>
            </a:r>
            <a:r>
              <a:rPr lang="zh-CN" altLang="en-US" sz="1200" dirty="0">
                <a:latin typeface="+mn-ea"/>
              </a:rPr>
              <a:t>格式：</a:t>
            </a:r>
            <a:r>
              <a:rPr lang="en-US" altLang="zh-CN" sz="1200" dirty="0">
                <a:latin typeface="+mn-ea"/>
              </a:rPr>
              <a:t>[ id  audio path ]</a:t>
            </a:r>
          </a:p>
          <a:p>
            <a:pPr marL="171450" indent="-171450">
              <a:buFont typeface="Wingdings" panose="05000000000000000000" charset="0"/>
              <a:buChar char="p"/>
            </a:pPr>
            <a:r>
              <a:rPr lang="zh-CN" altLang="en-US" sz="1200" dirty="0">
                <a:latin typeface="+mn-ea"/>
              </a:rPr>
              <a:t>标注文本 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transcriptions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algn="ctr"/>
            <a:r>
              <a:rPr lang="zh-CN" altLang="en-US" sz="1200" dirty="0">
                <a:latin typeface="+mn-ea"/>
              </a:rPr>
              <a:t>格式：</a:t>
            </a:r>
            <a:r>
              <a:rPr lang="en-US" altLang="zh-CN" sz="1200" dirty="0">
                <a:latin typeface="+mn-ea"/>
              </a:rPr>
              <a:t>[ 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id  sentence </a:t>
            </a:r>
            <a:r>
              <a:rPr lang="en-US" altLang="zh-CN" sz="1200" dirty="0">
                <a:latin typeface="+mn-ea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5913395" y="1712776"/>
                <a:ext cx="2129774" cy="1477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语言模型：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RNN-LM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声学模型：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Transformer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的解码器和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CTC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模型均会根据输入序列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，计算目标序列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的后验概率：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𝑡𝑟𝑎𝑛</m:t>
                        </m:r>
                      </m:sub>
                    </m:sSub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𝑐𝑡𝑐</m:t>
                        </m:r>
                      </m:sub>
                    </m:sSub>
                    <m:d>
                      <m:d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损失函数为负对数似然的加权和：</a:t>
                </a:r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3395" y="1712776"/>
                <a:ext cx="2129774" cy="1477010"/>
              </a:xfrm>
              <a:prstGeom prst="rect">
                <a:avLst/>
              </a:prstGeom>
              <a:blipFill rotWithShape="1">
                <a:blip r:embed="rId3"/>
                <a:stretch>
                  <a:fillRect l="-13" t="-12" r="-1449" b="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3663315" y="4173855"/>
            <a:ext cx="2192020" cy="258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sz="1200" dirty="0">
                <a:latin typeface="+mn-ea"/>
                <a:sym typeface="+mn-ea"/>
              </a:rPr>
              <a:t>特征类型：目前Espnet2支持3种类型的特征，分别是raw、fbank_pitch和extracted，提取的特征存放在dump目录下。</a:t>
            </a:r>
          </a:p>
          <a:p>
            <a:pPr marL="171450" indent="-171450">
              <a:buFont typeface="Wingdings" panose="05000000000000000000" charset="0"/>
              <a:buChar char="p"/>
            </a:pPr>
            <a:r>
              <a:rPr lang="en-US" altLang="zh-CN" sz="1200" dirty="0">
                <a:latin typeface="+mn-ea"/>
                <a:sym typeface="+mn-ea"/>
              </a:rPr>
              <a:t>raw</a:t>
            </a:r>
            <a:r>
              <a:rPr lang="zh-CN" altLang="en-US" sz="1200" dirty="0">
                <a:latin typeface="+mn-ea"/>
                <a:sym typeface="+mn-ea"/>
              </a:rPr>
              <a:t>：表示原始语音波形，特征提取方式为在线提取。</a:t>
            </a:r>
            <a:endParaRPr lang="en-US" altLang="zh-CN" sz="1200" dirty="0">
              <a:latin typeface="+mn-ea"/>
              <a:sym typeface="+mn-ea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200" dirty="0">
                <a:latin typeface="+mn-ea"/>
                <a:sym typeface="+mn-ea"/>
              </a:rPr>
              <a:t>Espnet2</a:t>
            </a:r>
            <a:r>
              <a:rPr lang="zh-CN" sz="1200" dirty="0">
                <a:latin typeface="+mn-ea"/>
                <a:sym typeface="+mn-ea"/>
              </a:rPr>
              <a:t>在线特征提取</a:t>
            </a:r>
            <a:r>
              <a:rPr lang="zh-CN" altLang="en-US" sz="1200" dirty="0">
                <a:latin typeface="+mn-ea"/>
              </a:rPr>
              <a:t>脚本：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espnet2/asr/frontend/default.py</a:t>
            </a:r>
          </a:p>
          <a:p>
            <a:pPr marL="171450" indent="-171450">
              <a:buFont typeface="Wingdings" panose="05000000000000000000" charset="0"/>
              <a:buChar char="p"/>
            </a:pPr>
            <a:r>
              <a:rPr lang="en-US" altLang="zh-CN" sz="1200" dirty="0">
                <a:latin typeface="+mn-ea"/>
              </a:rPr>
              <a:t>fbank_pitch</a:t>
            </a:r>
            <a:r>
              <a:rPr lang="zh-CN" altLang="en-US" sz="1200" dirty="0">
                <a:latin typeface="+mn-ea"/>
              </a:rPr>
              <a:t>：表示</a:t>
            </a:r>
            <a:r>
              <a:rPr lang="en-US" altLang="zh-CN" sz="1200" dirty="0">
                <a:latin typeface="+mn-ea"/>
              </a:rPr>
              <a:t>80</a:t>
            </a:r>
            <a:r>
              <a:rPr lang="zh-CN" altLang="en-US" sz="1200" dirty="0">
                <a:latin typeface="+mn-ea"/>
              </a:rPr>
              <a:t>维的</a:t>
            </a:r>
            <a:r>
              <a:rPr lang="en-US" altLang="zh-CN" sz="1200" dirty="0">
                <a:latin typeface="+mn-ea"/>
              </a:rPr>
              <a:t>fbank</a:t>
            </a:r>
            <a:r>
              <a:rPr lang="zh-CN" altLang="en-US" sz="1200" dirty="0">
                <a:latin typeface="+mn-ea"/>
              </a:rPr>
              <a:t>外加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维的</a:t>
            </a:r>
            <a:r>
              <a:rPr lang="en-US" altLang="zh-CN" sz="1200" dirty="0">
                <a:latin typeface="+mn-ea"/>
              </a:rPr>
              <a:t>pitch</a:t>
            </a:r>
            <a:r>
              <a:rPr lang="zh-CN" altLang="en-US" sz="1200" dirty="0">
                <a:latin typeface="+mn-ea"/>
              </a:rPr>
              <a:t>特征，特征提取方式为离线提取，提取工具为</a:t>
            </a:r>
            <a:r>
              <a:rPr lang="en-US" altLang="zh-CN" sz="1200" dirty="0">
                <a:latin typeface="+mn-ea"/>
              </a:rPr>
              <a:t>kaldi</a:t>
            </a:r>
            <a:r>
              <a:rPr lang="zh-CN" altLang="en-US" sz="1200" dirty="0">
                <a:latin typeface="+mn-ea"/>
              </a:rPr>
              <a:t>。</a:t>
            </a:r>
          </a:p>
          <a:p>
            <a:pPr marL="171450" indent="-171450">
              <a:buFont typeface="Wingdings" panose="05000000000000000000" charset="0"/>
              <a:buChar char="p"/>
            </a:pPr>
            <a:r>
              <a:rPr lang="en-US" altLang="zh-CN" sz="1200" dirty="0">
                <a:latin typeface="+mn-ea"/>
              </a:rPr>
              <a:t>extracted</a:t>
            </a:r>
            <a:r>
              <a:rPr lang="zh-CN" altLang="en-US" sz="1200" dirty="0">
                <a:latin typeface="+mn-ea"/>
              </a:rPr>
              <a:t>：表示用户已经提取好的其他类型的特征。</a:t>
            </a: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8228105" y="4199460"/>
            <a:ext cx="2132797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根据语音特征序列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和之前预测出的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tokens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，使用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剪枝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搜索（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Beam Search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）算法。</a:t>
            </a:r>
            <a:endParaRPr lang="zh-CN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2147085" y="4204285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+mn-ea"/>
              </a:rPr>
              <a:t>01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6767379" y="4204285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+mn-ea"/>
              </a:rPr>
              <a:t>03</a:t>
            </a: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4407532" y="2670286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+mn-ea"/>
              </a:rPr>
              <a:t>02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8918632" y="2695026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503957" y="2986105"/>
                <a:ext cx="3219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zh-CN" alt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𝑡𝑟𝑎𝑛</m:t>
                              </m:r>
                            </m:sub>
                          </m:sSub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57" y="2986105"/>
                <a:ext cx="3219398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3" t="-121" r="11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8228105" y="4849088"/>
            <a:ext cx="225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联合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模型、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CTC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模型和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RNN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语言模型进行打分：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7533226" y="5357057"/>
                <a:ext cx="4393161" cy="23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l-GR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sSup>
                            <m:sSupPr>
                              <m:ctrlPr>
                                <a:rPr lang="el-GR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argmax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func>
                                <m:func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𝑡𝑟𝑎𝑛</m:t>
                                      </m:r>
                                    </m:sub>
                                  </m:sSub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12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𝑐𝑡𝑐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  <m:r>
                                <a:rPr lang="en-US" altLang="zh-CN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sPre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3226" y="5357057"/>
                <a:ext cx="4393161" cy="235193"/>
              </a:xfrm>
              <a:prstGeom prst="rect">
                <a:avLst/>
              </a:prstGeom>
              <a:blipFill rotWithShape="1">
                <a:blip r:embed="rId5"/>
                <a:stretch>
                  <a:fillRect l="-5" t="-84" r="10" b="1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24" grpId="0" bldLvl="0" animBg="1"/>
      <p:bldP spid="25" grpId="0" bldLvl="0" animBg="1"/>
      <p:bldP spid="26" grpId="0" bldLvl="0" animBg="1"/>
      <p:bldP spid="28" grpId="0"/>
      <p:bldP spid="29" grpId="0"/>
      <p:bldP spid="30" grpId="0"/>
      <p:bldP spid="32" grpId="0" bldLvl="0" animBg="1"/>
      <p:bldP spid="33" grpId="0" bldLvl="0" animBg="1"/>
      <p:bldP spid="34" grpId="0" bldLvl="0" animBg="1"/>
      <p:bldP spid="35" grpId="0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3"/>
            <a:ext cx="10515600" cy="476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映射文件的准备</a:t>
            </a:r>
          </a:p>
          <a:p>
            <a:pPr marL="0" indent="457200">
              <a:buNone/>
            </a:pPr>
            <a:r>
              <a:rPr altLang="zh-CN"/>
              <a:t>同Espnet，对于不同的数据集需要自行编写脚本生成spk2utt、utt2spk、text和wav.scp文件，</a:t>
            </a:r>
            <a:r>
              <a:rPr lang="zh-CN"/>
              <a:t>数据处理的脚本通常存放在</a:t>
            </a:r>
            <a:r>
              <a:rPr lang="en-US" altLang="zh-CN"/>
              <a:t>local</a:t>
            </a:r>
            <a:r>
              <a:rPr lang="zh-CN" altLang="en-US"/>
              <a:t>目录下，包括文本处理，映射文件生成等，</a:t>
            </a:r>
            <a:r>
              <a:rPr altLang="zh-CN"/>
              <a:t>在Espnet2的aishell实验中采用local/data.sh脚本来获得</a:t>
            </a:r>
            <a:r>
              <a:rPr lang="zh-CN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9165" y="3046095"/>
            <a:ext cx="5425440" cy="1028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9861182" cy="877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2. </a:t>
            </a:r>
            <a:r>
              <a:rPr lang="zh-CN" altLang="en-US" sz="2000" b="1" dirty="0"/>
              <a:t>数据增广</a:t>
            </a:r>
          </a:p>
          <a:p>
            <a:pPr marL="0" indent="457200">
              <a:buNone/>
            </a:pPr>
            <a:r>
              <a:rPr lang="en-US" altLang="zh-CN"/>
              <a:t>Espnet2</a:t>
            </a:r>
            <a:r>
              <a:rPr lang="zh-CN" altLang="en-US"/>
              <a:t>提供了离线和在线的方式进行数据增广</a:t>
            </a:r>
            <a:r>
              <a:rPr lang="zh-CN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98089" y="2342515"/>
            <a:ext cx="9408381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/>
              <a:t>速度扰动（离线）：使用Kaldi的脚本perturb_data_dir_speed.sh创建不同速度对应的目录，再将这些目录合并到</a:t>
            </a:r>
            <a:r>
              <a:rPr lang="en-US" altLang="zh-CN" sz="1600" dirty="0" err="1"/>
              <a:t>train_sp</a:t>
            </a:r>
            <a:r>
              <a:rPr lang="zh-CN" altLang="en-US" sz="1600" dirty="0"/>
              <a:t>目录下：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10665" y="3055620"/>
            <a:ext cx="5356860" cy="746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10665" y="4556125"/>
            <a:ext cx="8130540" cy="891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4620" y="4142740"/>
            <a:ext cx="5832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处理后的</a:t>
            </a:r>
            <a:r>
              <a:rPr lang="en-US" altLang="zh-CN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wav.scp</a:t>
            </a:r>
            <a:r>
              <a:rPr lang="zh-CN" altLang="en-US"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如图所示：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404620" y="5696585"/>
            <a:ext cx="9506036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/>
              <a:t>加混响/噪声（在线/离线）：</a:t>
            </a:r>
            <a:r>
              <a:rPr sz="1600" dirty="0" err="1"/>
              <a:t>离线</a:t>
            </a:r>
            <a:r>
              <a:rPr lang="zh-CN" sz="1600" dirty="0"/>
              <a:t>方式</a:t>
            </a:r>
            <a:r>
              <a:rPr sz="1600" dirty="0"/>
              <a:t>需要自行编写脚本为数据加噪，Espnet2也提供了在线的方式，需要在</a:t>
            </a:r>
            <a:r>
              <a:rPr lang="zh-CN" sz="1600" dirty="0"/>
              <a:t>配置文件中</a:t>
            </a:r>
            <a:r>
              <a:rPr lang="zh-CN" altLang="en-US" sz="1600" dirty="0"/>
              <a:t>设置</a:t>
            </a:r>
            <a:r>
              <a:rPr sz="1600" dirty="0" err="1"/>
              <a:t>相应的参数</a:t>
            </a:r>
            <a:r>
              <a:rPr lang="zh-CN" sz="1600" dirty="0"/>
              <a:t>，具体参数及其说明可以参考espnet2/tasks/asr.py脚本。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2"/>
            <a:ext cx="10677928" cy="5065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一、准备工作</a:t>
            </a:r>
          </a:p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用</a:t>
            </a:r>
            <a:r>
              <a:rPr lang="en-US" altLang="zh-CN" sz="1800" dirty="0"/>
              <a:t>git</a:t>
            </a:r>
            <a:r>
              <a:rPr lang="zh-CN" altLang="en-US" sz="1800" dirty="0"/>
              <a:t>的方法把</a:t>
            </a:r>
            <a:r>
              <a:rPr lang="en-US" altLang="zh-CN" sz="1800" dirty="0" err="1"/>
              <a:t>Espnet</a:t>
            </a:r>
            <a:r>
              <a:rPr lang="zh-CN" altLang="en-US" sz="1800" dirty="0"/>
              <a:t>和</a:t>
            </a:r>
            <a:r>
              <a:rPr lang="en-US" altLang="zh-CN" sz="1800" dirty="0"/>
              <a:t>Kaldi</a:t>
            </a:r>
            <a:r>
              <a:rPr lang="zh-CN" altLang="en-US" sz="1800" dirty="0"/>
              <a:t>的项目保存到本地。</a:t>
            </a:r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安装</a:t>
            </a:r>
            <a:r>
              <a:rPr lang="en-US" altLang="zh-CN" sz="1800" dirty="0"/>
              <a:t>CUDA</a:t>
            </a:r>
            <a:r>
              <a:rPr lang="zh-CN" altLang="en-US" sz="1800" dirty="0"/>
              <a:t>和对应版本的</a:t>
            </a:r>
            <a:r>
              <a:rPr lang="en-US" altLang="zh-CN" sz="1800" dirty="0"/>
              <a:t>CUDADNN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安装</a:t>
            </a:r>
            <a:r>
              <a:rPr lang="en-US" altLang="zh-CN" sz="1800" dirty="0" err="1"/>
              <a:t>Pytorch</a:t>
            </a:r>
            <a:r>
              <a:rPr lang="zh-CN" altLang="en-US" sz="1800" dirty="0"/>
              <a:t>，要和</a:t>
            </a:r>
            <a:r>
              <a:rPr lang="en-US" altLang="zh-CN" sz="1800" dirty="0"/>
              <a:t>CUDA</a:t>
            </a:r>
            <a:r>
              <a:rPr lang="zh-CN" altLang="en-US" sz="1800" dirty="0"/>
              <a:t>版本对应。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2000" b="1" dirty="0"/>
              <a:t>二、安装过程</a:t>
            </a:r>
          </a:p>
          <a:p>
            <a:pPr marL="0" indent="0"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设置</a:t>
            </a:r>
            <a:r>
              <a:rPr lang="en-US" altLang="zh-CN" sz="1800" dirty="0"/>
              <a:t>CUDA</a:t>
            </a:r>
            <a:r>
              <a:rPr lang="zh-CN" altLang="en-US" sz="1800" dirty="0"/>
              <a:t>的环境变量路径（</a:t>
            </a:r>
            <a:r>
              <a:rPr lang="en-US" altLang="zh-CN" sz="1800" dirty="0"/>
              <a:t>~/.</a:t>
            </a:r>
            <a:r>
              <a:rPr lang="en-US" altLang="zh-CN" sz="1800" dirty="0" err="1"/>
              <a:t>bashrc</a:t>
            </a:r>
            <a:r>
              <a:rPr lang="zh-CN" altLang="en-US" sz="1800" dirty="0"/>
              <a:t>），安装指导里有代码，只要修改第一行代码为</a:t>
            </a:r>
            <a:r>
              <a:rPr lang="en-US" altLang="zh-CN" sz="1800" dirty="0"/>
              <a:t>CUDA</a:t>
            </a:r>
            <a:r>
              <a:rPr lang="zh-CN" altLang="en-US" sz="1800" dirty="0"/>
              <a:t>实际安装路径就好了，设置完之后要执行</a:t>
            </a:r>
            <a:r>
              <a:rPr lang="en-US" altLang="zh-CN" sz="1800" dirty="0"/>
              <a:t>source ~/.</a:t>
            </a:r>
            <a:r>
              <a:rPr lang="en-US" altLang="zh-CN" sz="1800" dirty="0" err="1"/>
              <a:t>bashrc</a:t>
            </a:r>
            <a:r>
              <a:rPr lang="zh-CN" altLang="en-US" sz="1800" dirty="0"/>
              <a:t>让它生效。</a:t>
            </a:r>
          </a:p>
          <a:p>
            <a:pPr marL="0" indent="0"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安装</a:t>
            </a:r>
            <a:r>
              <a:rPr lang="en-US" altLang="zh-CN" sz="1800" dirty="0"/>
              <a:t>Kaldi</a:t>
            </a:r>
            <a:r>
              <a:rPr lang="zh-CN" altLang="en-US" sz="1800" dirty="0"/>
              <a:t>（参照第</a:t>
            </a:r>
            <a:r>
              <a:rPr lang="en-US" altLang="zh-CN" sz="1800" dirty="0"/>
              <a:t>12</a:t>
            </a:r>
            <a:r>
              <a:rPr lang="zh-CN" altLang="en-US" sz="1800" dirty="0"/>
              <a:t>章）。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把</a:t>
            </a:r>
            <a:r>
              <a:rPr lang="en-US" altLang="zh-CN" sz="1800" dirty="0"/>
              <a:t>Kaldi</a:t>
            </a:r>
            <a:r>
              <a:rPr lang="zh-CN" altLang="en-US" sz="1800" dirty="0"/>
              <a:t>工具导入到</a:t>
            </a:r>
            <a:r>
              <a:rPr lang="en-US" altLang="zh-CN" sz="1800" dirty="0" err="1"/>
              <a:t>Espnet</a:t>
            </a:r>
            <a:r>
              <a:rPr lang="zh-CN" altLang="en-US" sz="1800" dirty="0"/>
              <a:t>项目中去。</a:t>
            </a:r>
          </a:p>
          <a:p>
            <a:pPr marL="457200" lvl="1" indent="0">
              <a:buNone/>
            </a:pPr>
            <a:r>
              <a:rPr lang="zh-CN" altLang="en-US" sz="1800" dirty="0"/>
              <a:t>进入</a:t>
            </a:r>
            <a:r>
              <a:rPr lang="en-US" altLang="zh-CN" sz="1800" dirty="0" err="1"/>
              <a:t>Espnet</a:t>
            </a:r>
            <a:r>
              <a:rPr lang="zh-CN" altLang="en-US" sz="1800" dirty="0"/>
              <a:t>中的</a:t>
            </a:r>
            <a:r>
              <a:rPr lang="en-US" altLang="zh-CN" sz="1800" dirty="0"/>
              <a:t>tools</a:t>
            </a:r>
            <a:r>
              <a:rPr lang="zh-CN" altLang="en-US" sz="1800" dirty="0"/>
              <a:t>文件夹，执行命令：</a:t>
            </a:r>
          </a:p>
          <a:p>
            <a:pPr marL="457200" lvl="1" indent="0">
              <a:buNone/>
            </a:pPr>
            <a:r>
              <a:rPr lang="en-US" altLang="zh-CN" sz="1800" dirty="0"/>
              <a:t>make KALDI=/</a:t>
            </a:r>
            <a:r>
              <a:rPr lang="en-US" altLang="zh-CN" sz="1800" dirty="0" err="1"/>
              <a:t>path_to_kaldi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同样可以执行</a:t>
            </a:r>
            <a:r>
              <a:rPr lang="en-US" altLang="zh-CN" sz="1800" dirty="0"/>
              <a:t>make </a:t>
            </a:r>
            <a:r>
              <a:rPr lang="en-US" altLang="zh-CN" sz="1800" dirty="0" err="1"/>
              <a:t>check_install</a:t>
            </a:r>
            <a:r>
              <a:rPr lang="zh-CN" altLang="en-US" sz="1800" dirty="0"/>
              <a:t>检查安装。</a:t>
            </a:r>
          </a:p>
          <a:p>
            <a:pPr marL="0" indent="0">
              <a:buNone/>
            </a:pPr>
            <a:r>
              <a:rPr lang="en-US" altLang="zh-CN" sz="1800" dirty="0"/>
              <a:t>4. </a:t>
            </a:r>
            <a:r>
              <a:rPr lang="zh-CN" altLang="en-US" sz="1800" dirty="0"/>
              <a:t>安装完成后，把项目放到</a:t>
            </a:r>
            <a:r>
              <a:rPr lang="en-US" altLang="zh-CN" sz="1800" dirty="0" err="1"/>
              <a:t>Espnet</a:t>
            </a:r>
            <a:r>
              <a:rPr lang="zh-CN" altLang="en-US" sz="1800" dirty="0"/>
              <a:t>里的</a:t>
            </a:r>
            <a:r>
              <a:rPr lang="en-US" altLang="zh-CN" sz="1800" dirty="0" err="1"/>
              <a:t>egs</a:t>
            </a:r>
            <a:r>
              <a:rPr lang="zh-CN" altLang="en-US" sz="1800" dirty="0"/>
              <a:t>目录下就可以用了。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/>
              <a:t>的安装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3"/>
            <a:ext cx="10515600" cy="476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3. </a:t>
            </a:r>
            <a:r>
              <a:rPr lang="zh-CN" altLang="en-US" sz="2000" b="1" dirty="0"/>
              <a:t>特征文件准备</a:t>
            </a:r>
          </a:p>
          <a:p>
            <a:pPr marL="0" indent="457200">
              <a:buNone/>
            </a:pPr>
            <a:r>
              <a:rPr lang="zh-CN" altLang="en-US" dirty="0"/>
              <a:t>以在线提取特征方式为例，</a:t>
            </a:r>
            <a:r>
              <a:rPr lang="en-US" altLang="zh-CN" dirty="0"/>
              <a:t>Espnet2</a:t>
            </a:r>
            <a:r>
              <a:rPr lang="zh-CN" altLang="en-US" dirty="0"/>
              <a:t>调用scripts/audio/format_wav_scp.sh脚本执行映射文件</a:t>
            </a:r>
            <a:r>
              <a:rPr lang="en-US" altLang="zh-CN" dirty="0"/>
              <a:t>wav.scp</a:t>
            </a:r>
            <a:r>
              <a:rPr lang="zh-CN" altLang="en-US" dirty="0"/>
              <a:t>中的命令，如果映射文件中还存在</a:t>
            </a:r>
            <a:r>
              <a:rPr lang="en-US" altLang="zh-CN" dirty="0"/>
              <a:t>segments</a:t>
            </a:r>
            <a:r>
              <a:rPr lang="zh-CN" altLang="en-US" dirty="0"/>
              <a:t>文件，则使用这两个文件对原始语音信号进行处理，处理后的音频波形文件将作为模型的输入存放在</a:t>
            </a:r>
            <a:r>
              <a:rPr lang="en-US" altLang="zh-CN" dirty="0"/>
              <a:t>dump/raw/org/</a:t>
            </a:r>
            <a:r>
              <a:rPr lang="zh-CN" altLang="en-US" dirty="0"/>
              <a:t>目录下，以便模型在训练过程中提取</a:t>
            </a:r>
            <a:r>
              <a:rPr lang="en-US" altLang="zh-CN" dirty="0"/>
              <a:t>fbank</a:t>
            </a:r>
            <a:r>
              <a:rPr lang="zh-CN" altLang="en-US" dirty="0"/>
              <a:t>特征：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6785" y="3185795"/>
            <a:ext cx="5524500" cy="1950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798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词典生成</a:t>
            </a:r>
          </a:p>
          <a:p>
            <a:pPr marL="0" indent="0">
              <a:buNone/>
            </a:pPr>
            <a:r>
              <a:rPr lang="zh-CN" altLang="en-US" dirty="0"/>
              <a:t>       这一步是将字符对应到数字索引，以便送入神经网络中进行相应的训练。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dirty="0"/>
              <a:t>同</a:t>
            </a:r>
            <a:r>
              <a:rPr lang="en-US" altLang="zh-CN" dirty="0"/>
              <a:t>Espnet</a:t>
            </a:r>
            <a:r>
              <a:rPr lang="zh-CN" altLang="en-US" dirty="0"/>
              <a:t>，使用脚本</a:t>
            </a:r>
            <a:r>
              <a:rPr lang="en-US" altLang="zh-CN" dirty="0"/>
              <a:t>text2token.py</a:t>
            </a:r>
            <a:r>
              <a:rPr lang="zh-CN" altLang="en-US" dirty="0"/>
              <a:t>来通过映射文件中的</a:t>
            </a:r>
            <a:r>
              <a:rPr lang="en-US" altLang="zh-CN" dirty="0"/>
              <a:t>text</a:t>
            </a:r>
            <a:r>
              <a:rPr lang="zh-CN" altLang="en-US" dirty="0"/>
              <a:t>文件来生成词典，得到每个字符的唯一标识数字，词典文件如下图所示：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886724" y="3006398"/>
            <a:ext cx="2510790" cy="351155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&lt;blank&gt; 0</a:t>
            </a:r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unk</a:t>
            </a:r>
            <a:r>
              <a:rPr lang="en-US" altLang="zh-CN" sz="1400" dirty="0"/>
              <a:t>&gt; 1</a:t>
            </a:r>
          </a:p>
          <a:p>
            <a:r>
              <a:rPr lang="zh-CN" altLang="en-US" sz="1400" dirty="0"/>
              <a:t>一 </a:t>
            </a:r>
            <a:r>
              <a:rPr lang="en-US" altLang="zh-CN" sz="1400" dirty="0"/>
              <a:t>2</a:t>
            </a:r>
          </a:p>
          <a:p>
            <a:r>
              <a:rPr lang="zh-CN" altLang="en-US" sz="1400" dirty="0"/>
              <a:t>丁 </a:t>
            </a:r>
            <a:r>
              <a:rPr lang="en-US" altLang="zh-CN" sz="1400" dirty="0"/>
              <a:t>3</a:t>
            </a:r>
          </a:p>
          <a:p>
            <a:r>
              <a:rPr lang="zh-CN" altLang="en-US" sz="1400" dirty="0"/>
              <a:t>七 </a:t>
            </a:r>
            <a:r>
              <a:rPr lang="en-US" altLang="zh-CN" sz="1400" dirty="0"/>
              <a:t>4</a:t>
            </a:r>
          </a:p>
          <a:p>
            <a:r>
              <a:rPr lang="zh-CN" altLang="en-US" sz="1400" dirty="0"/>
              <a:t>万 </a:t>
            </a:r>
            <a:r>
              <a:rPr lang="en-US" altLang="zh-CN" sz="1400" dirty="0"/>
              <a:t>5</a:t>
            </a:r>
          </a:p>
          <a:p>
            <a:r>
              <a:rPr lang="zh-CN" altLang="en-US" sz="1400" dirty="0"/>
              <a:t>丈 </a:t>
            </a:r>
            <a:r>
              <a:rPr lang="en-US" altLang="zh-CN" sz="1400" dirty="0"/>
              <a:t>6</a:t>
            </a:r>
          </a:p>
          <a:p>
            <a:r>
              <a:rPr lang="zh-CN" altLang="en-US" sz="1400" dirty="0"/>
              <a:t>三 </a:t>
            </a:r>
            <a:r>
              <a:rPr lang="en-US" altLang="zh-CN" sz="1400" dirty="0"/>
              <a:t>7</a:t>
            </a:r>
          </a:p>
          <a:p>
            <a:r>
              <a:rPr lang="zh-CN" altLang="en-US" sz="1400" dirty="0"/>
              <a:t>上 </a:t>
            </a:r>
            <a:r>
              <a:rPr lang="en-US" altLang="zh-CN" sz="1400" dirty="0"/>
              <a:t>8</a:t>
            </a:r>
          </a:p>
          <a:p>
            <a:r>
              <a:rPr lang="zh-CN" altLang="en-US" sz="1400" dirty="0"/>
              <a:t>下 </a:t>
            </a:r>
            <a:r>
              <a:rPr lang="en-US" altLang="zh-CN" sz="1400" dirty="0"/>
              <a:t>9</a:t>
            </a:r>
          </a:p>
          <a:p>
            <a:r>
              <a:rPr lang="zh-CN" altLang="en-US" sz="1400" dirty="0"/>
              <a:t>不 </a:t>
            </a:r>
            <a:r>
              <a:rPr lang="en-US" altLang="zh-CN" sz="1400" dirty="0"/>
              <a:t>10</a:t>
            </a:r>
          </a:p>
          <a:p>
            <a:r>
              <a:rPr lang="zh-CN" altLang="en-US" sz="1400" dirty="0"/>
              <a:t>与 </a:t>
            </a:r>
            <a:r>
              <a:rPr lang="en-US" altLang="zh-CN" sz="1400" dirty="0"/>
              <a:t>11</a:t>
            </a:r>
          </a:p>
          <a:p>
            <a:r>
              <a:rPr lang="zh-CN" altLang="en-US" sz="1400" dirty="0"/>
              <a:t>丑 </a:t>
            </a:r>
            <a:r>
              <a:rPr lang="en-US" altLang="zh-CN" sz="1400" dirty="0"/>
              <a:t>12</a:t>
            </a:r>
          </a:p>
          <a:p>
            <a:r>
              <a:rPr lang="zh-CN" altLang="en-US" sz="1400" dirty="0"/>
              <a:t>专 </a:t>
            </a:r>
            <a:r>
              <a:rPr lang="en-US" altLang="zh-CN" sz="1400" dirty="0"/>
              <a:t>13</a:t>
            </a:r>
          </a:p>
          <a:p>
            <a:r>
              <a:rPr lang="zh-CN" altLang="en-US" sz="1400" dirty="0"/>
              <a:t>且 </a:t>
            </a:r>
            <a:r>
              <a:rPr lang="en-US" altLang="zh-CN" sz="1400" dirty="0"/>
              <a:t>14</a:t>
            </a:r>
          </a:p>
          <a:p>
            <a:r>
              <a:rPr lang="zh-CN" altLang="en-US" sz="1400" dirty="0"/>
              <a:t>世 </a:t>
            </a:r>
            <a:r>
              <a:rPr lang="en-US" altLang="zh-CN" sz="1400" dirty="0"/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模型的训练和解码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85" y="1388110"/>
            <a:ext cx="10515600" cy="46748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19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通过以上四个步骤，就完成了训练数据的准备工作。</a:t>
            </a:r>
            <a:endParaRPr lang="en-US" altLang="zh-CN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>
              <a:buNone/>
            </a:pPr>
            <a:r>
              <a:rPr lang="zh-CN" altLang="en-US" sz="19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接下来进行模型的训练和解码。在</a:t>
            </a:r>
            <a:r>
              <a:rPr lang="en-US" altLang="zh-CN" sz="19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Espnet2</a:t>
            </a:r>
            <a:r>
              <a:rPr lang="zh-CN" altLang="en-US" sz="19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中，模型的训练分为两步：</a:t>
            </a:r>
          </a:p>
          <a:p>
            <a:pPr marL="0" indent="0">
              <a:buNone/>
            </a:pP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9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状态收集（可选）：统计输入数据的长度和特征维度。</a:t>
            </a:r>
            <a:endParaRPr lang="zh-CN" altLang="en-US" sz="171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9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模型训练：调用espnet2/bin/lm_train.py脚本训练语言模型；</a:t>
            </a:r>
            <a:endParaRPr lang="zh-CN" altLang="en-US" sz="19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lang="zh-CN" altLang="en-US" sz="19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调用espnet2/bin/asr_train.py脚本训练声学模型。</a:t>
            </a: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9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解码：调用asr_inference.py脚本解码，如果训练的是流式语音识别模型，则需要通过调用asr_inference_streaming.py脚本进行解码。</a:t>
            </a: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9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914400" lvl="2" indent="457200">
              <a:buFont typeface="Wingdings" panose="05000000000000000000" charset="0"/>
              <a:buNone/>
            </a:pPr>
            <a:endParaRPr lang="zh-CN" altLang="en-US" sz="171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914400" lvl="2" indent="457200">
              <a:buFont typeface="Wingdings" panose="05000000000000000000" charset="0"/>
              <a:buNone/>
            </a:pPr>
            <a:endParaRPr lang="zh-CN" altLang="en-US" sz="171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6465" y="2993390"/>
            <a:ext cx="5593080" cy="647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08" y="309"/>
            <a:ext cx="10515600" cy="1325563"/>
          </a:xfrm>
        </p:spPr>
        <p:txBody>
          <a:bodyPr/>
          <a:lstStyle/>
          <a:p>
            <a:r>
              <a:rPr lang="en-US" altLang="zh-CN" dirty="0" err="1"/>
              <a:t>Espnet2</a:t>
            </a:r>
            <a:r>
              <a:rPr lang="zh-CN" altLang="en-US" dirty="0" err="1"/>
              <a:t>中的声学模型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7780" y="1202055"/>
            <a:ext cx="907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除了</a:t>
            </a:r>
            <a:r>
              <a:rPr lang="en-US" altLang="zh-CN"/>
              <a:t>Espnet</a:t>
            </a:r>
            <a:r>
              <a:rPr lang="zh-CN" altLang="en-US"/>
              <a:t>中的声学模型，</a:t>
            </a:r>
            <a:r>
              <a:rPr lang="en-US" altLang="zh-CN"/>
              <a:t>Espnet2</a:t>
            </a:r>
            <a:r>
              <a:rPr lang="zh-CN" altLang="en-US"/>
              <a:t>目前采用的主流声学模型是</a:t>
            </a:r>
            <a:r>
              <a:rPr lang="en-US" altLang="zh-CN"/>
              <a:t>Conformer</a:t>
            </a:r>
            <a:r>
              <a:rPr lang="zh-CN" altLang="en-US"/>
              <a:t>，是一种基于卷积增强的</a:t>
            </a:r>
            <a:r>
              <a:rPr lang="en-US" altLang="zh-CN"/>
              <a:t>Transformer</a:t>
            </a:r>
            <a:r>
              <a:rPr lang="zh-CN" altLang="en-US"/>
              <a:t>模型，可以对特征同时进行局部和全局建模。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37320" y="1847215"/>
            <a:ext cx="1607185" cy="4005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15985" y="5945505"/>
            <a:ext cx="28587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图片来源：Conformer: Convolution-augmented Transformer for Speech Recognition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12670" y="2222500"/>
            <a:ext cx="592391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    output_size: 256    # dimension of attention</a:t>
            </a:r>
          </a:p>
          <a:p>
            <a:r>
              <a:rPr lang="zh-CN" altLang="en-US" sz="1400"/>
              <a:t>    attention_heads: 4</a:t>
            </a:r>
          </a:p>
          <a:p>
            <a:r>
              <a:rPr lang="zh-CN" altLang="en-US" sz="1400"/>
              <a:t>    linear_units: 2048  # the number of units of position-wise feed forward</a:t>
            </a:r>
          </a:p>
          <a:p>
            <a:r>
              <a:rPr lang="zh-CN" altLang="en-US" sz="1400"/>
              <a:t>    num_blocks: 12      # the number of encoder blocks</a:t>
            </a:r>
          </a:p>
          <a:p>
            <a:r>
              <a:rPr lang="zh-CN" altLang="en-US" sz="1400"/>
              <a:t>    dropout_rate: 0.1</a:t>
            </a:r>
          </a:p>
          <a:p>
            <a:r>
              <a:rPr lang="zh-CN" altLang="en-US" sz="1400"/>
              <a:t>    positional_dropout_rate: 0.1</a:t>
            </a:r>
          </a:p>
          <a:p>
            <a:r>
              <a:rPr lang="zh-CN" altLang="en-US" sz="1400"/>
              <a:t>    attention_dropout_rate: 0.0</a:t>
            </a:r>
          </a:p>
          <a:p>
            <a:r>
              <a:rPr lang="zh-CN" altLang="en-US" sz="1400"/>
              <a:t>    input_layer: conv2d # encoder architecture type</a:t>
            </a:r>
          </a:p>
          <a:p>
            <a:r>
              <a:rPr lang="zh-CN" altLang="en-US" sz="1400"/>
              <a:t>    normalize_before: true</a:t>
            </a:r>
          </a:p>
          <a:p>
            <a:r>
              <a:rPr lang="zh-CN" altLang="en-US" sz="1400"/>
              <a:t>    pos_enc_layer_type: rel_pos</a:t>
            </a:r>
          </a:p>
          <a:p>
            <a:r>
              <a:rPr lang="zh-CN" altLang="en-US" sz="1400"/>
              <a:t>    selfattention_layer_type: rel_selfattn</a:t>
            </a:r>
          </a:p>
          <a:p>
            <a:r>
              <a:rPr lang="zh-CN" altLang="en-US" sz="1400"/>
              <a:t>    activation_type: swish</a:t>
            </a:r>
          </a:p>
          <a:p>
            <a:r>
              <a:rPr lang="zh-CN" altLang="en-US" sz="1400"/>
              <a:t>    macaron_style: true</a:t>
            </a:r>
          </a:p>
          <a:p>
            <a:r>
              <a:rPr lang="zh-CN" altLang="en-US" sz="1400"/>
              <a:t>    use_cnn_module: true</a:t>
            </a:r>
          </a:p>
          <a:p>
            <a:r>
              <a:rPr lang="zh-CN" altLang="en-US" sz="1400"/>
              <a:t>    cnn_module_kernel: 15</a:t>
            </a:r>
          </a:p>
        </p:txBody>
      </p:sp>
      <p:sp>
        <p:nvSpPr>
          <p:cNvPr id="9" name="左大括号 8"/>
          <p:cNvSpPr/>
          <p:nvPr>
            <p:custDataLst>
              <p:tags r:id="rId3"/>
            </p:custDataLst>
          </p:nvPr>
        </p:nvSpPr>
        <p:spPr>
          <a:xfrm>
            <a:off x="1510665" y="2350770"/>
            <a:ext cx="702310" cy="3049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66881" y="3690899"/>
            <a:ext cx="1243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Conformer</a:t>
            </a:r>
            <a:endParaRPr lang="en-US" altLang="zh-CN" dirty="0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531745" y="2282825"/>
            <a:ext cx="5511800" cy="1481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en-US" altLang="zh-CN" b="1" dirty="0" err="1"/>
              <a:t>Espnet2</a:t>
            </a:r>
            <a:r>
              <a:rPr lang="zh-CN" altLang="en-US" b="1" dirty="0" err="1">
                <a:sym typeface="+mn-ea"/>
              </a:rPr>
              <a:t>声学模型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r>
              <a:rPr lang="en-US" altLang="zh-CN" dirty="0"/>
              <a:t>a) </a:t>
            </a:r>
            <a:r>
              <a:rPr lang="zh-CN" altLang="en-US" dirty="0"/>
              <a:t>训练</a:t>
            </a:r>
            <a:r>
              <a:rPr lang="en-US" altLang="zh-CN" dirty="0"/>
              <a:t>Conformer Encoder</a:t>
            </a:r>
            <a:r>
              <a:rPr lang="zh-CN" altLang="en-US" dirty="0"/>
              <a:t>网络模型的配置：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291205" y="2247266"/>
            <a:ext cx="4377055" cy="3807306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encoder: conformer</a:t>
            </a:r>
          </a:p>
          <a:p>
            <a:r>
              <a:rPr lang="en-US" altLang="zh-CN" sz="1400" dirty="0"/>
              <a:t>encoder_conf:</a:t>
            </a:r>
          </a:p>
          <a:p>
            <a:r>
              <a:rPr lang="en-US" altLang="zh-CN" sz="1400" dirty="0"/>
              <a:t>    output_size: 256       </a:t>
            </a:r>
          </a:p>
          <a:p>
            <a:r>
              <a:rPr lang="en-US" altLang="zh-CN" sz="1400" dirty="0"/>
              <a:t>    attention_heads: 4</a:t>
            </a:r>
          </a:p>
          <a:p>
            <a:r>
              <a:rPr lang="en-US" altLang="zh-CN" sz="1400" dirty="0"/>
              <a:t>    linear_units: 2048  </a:t>
            </a:r>
          </a:p>
          <a:p>
            <a:r>
              <a:rPr lang="en-US" altLang="zh-CN" sz="1400" dirty="0"/>
              <a:t>    num_blocks: 12      </a:t>
            </a:r>
          </a:p>
          <a:p>
            <a:r>
              <a:rPr lang="en-US" altLang="zh-CN" sz="1400" dirty="0"/>
              <a:t>    dropout_rate: 0.1</a:t>
            </a:r>
          </a:p>
          <a:p>
            <a:r>
              <a:rPr lang="en-US" altLang="zh-CN" sz="1400" dirty="0"/>
              <a:t>    positional_dropout_rate: 0.1</a:t>
            </a:r>
          </a:p>
          <a:p>
            <a:r>
              <a:rPr lang="en-US" altLang="zh-CN" sz="1400" dirty="0"/>
              <a:t>    attention_dropout_rate: 0.0</a:t>
            </a:r>
          </a:p>
          <a:p>
            <a:r>
              <a:rPr lang="en-US" altLang="zh-CN" sz="1400" dirty="0"/>
              <a:t>    input_layer: conv2d </a:t>
            </a:r>
          </a:p>
          <a:p>
            <a:r>
              <a:rPr lang="en-US" altLang="zh-CN" sz="1400" dirty="0"/>
              <a:t>    normalize_before: true</a:t>
            </a:r>
          </a:p>
          <a:p>
            <a:r>
              <a:rPr lang="en-US" altLang="zh-CN" sz="1400" dirty="0"/>
              <a:t>    pos_enc_layer_type: rel_pos</a:t>
            </a:r>
          </a:p>
          <a:p>
            <a:r>
              <a:rPr lang="en-US" altLang="zh-CN" sz="1400" dirty="0"/>
              <a:t>    selfattention_layer_type: rel_selfattn</a:t>
            </a:r>
          </a:p>
          <a:p>
            <a:r>
              <a:rPr lang="en-US" altLang="zh-CN" sz="1400" dirty="0"/>
              <a:t>    activation_type: swish</a:t>
            </a:r>
          </a:p>
          <a:p>
            <a:r>
              <a:rPr lang="en-US" altLang="zh-CN" sz="1400" dirty="0"/>
              <a:t>    macaron_style: true</a:t>
            </a:r>
          </a:p>
          <a:p>
            <a:r>
              <a:rPr lang="en-US" altLang="zh-CN" sz="1400" dirty="0"/>
              <a:t>    use_cnn_module: true</a:t>
            </a:r>
          </a:p>
          <a:p>
            <a:r>
              <a:rPr lang="en-US" altLang="zh-CN" sz="1400" dirty="0"/>
              <a:t>    cnn_module_kernel: 15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en-US" altLang="zh-CN" b="1" dirty="0" err="1"/>
              <a:t>Espnet2</a:t>
            </a:r>
            <a:r>
              <a:rPr lang="zh-CN" altLang="en-US" b="1" dirty="0" err="1">
                <a:sym typeface="+mn-ea"/>
              </a:rPr>
              <a:t>声学模型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r>
              <a:rPr lang="en-US" altLang="zh-CN" dirty="0"/>
              <a:t>b) </a:t>
            </a:r>
            <a:r>
              <a:rPr lang="zh-CN" altLang="en-US" dirty="0"/>
              <a:t>训练</a:t>
            </a:r>
            <a:r>
              <a:rPr lang="en-US" altLang="zh-CN" dirty="0"/>
              <a:t>Transformer Decoder</a:t>
            </a:r>
            <a:r>
              <a:rPr lang="zh-CN" altLang="en-US" dirty="0"/>
              <a:t>网络模型的配置：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291205" y="2247265"/>
            <a:ext cx="4377055" cy="215201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decoder: transformer</a:t>
            </a:r>
          </a:p>
          <a:p>
            <a:r>
              <a:rPr lang="en-US" altLang="zh-CN" sz="1400" dirty="0"/>
              <a:t>decoder_conf:</a:t>
            </a:r>
          </a:p>
          <a:p>
            <a:r>
              <a:rPr lang="en-US" altLang="zh-CN" sz="1400" dirty="0"/>
              <a:t>    attention_heads: 4</a:t>
            </a:r>
          </a:p>
          <a:p>
            <a:r>
              <a:rPr lang="en-US" altLang="zh-CN" sz="1400" dirty="0"/>
              <a:t>    linear_units: 2048</a:t>
            </a:r>
          </a:p>
          <a:p>
            <a:r>
              <a:rPr lang="en-US" altLang="zh-CN" sz="1400" dirty="0"/>
              <a:t>    num_blocks: 6</a:t>
            </a:r>
          </a:p>
          <a:p>
            <a:r>
              <a:rPr lang="en-US" altLang="zh-CN" sz="1400" dirty="0"/>
              <a:t>    dropout_rate: 0.1</a:t>
            </a:r>
          </a:p>
          <a:p>
            <a:r>
              <a:rPr lang="en-US" altLang="zh-CN" sz="1400" dirty="0"/>
              <a:t>    positional_dropout_rate: 0.1</a:t>
            </a:r>
          </a:p>
          <a:p>
            <a:r>
              <a:rPr lang="en-US" altLang="zh-CN" sz="1400" dirty="0"/>
              <a:t>    self_attention_dropout_rate: 0.0</a:t>
            </a:r>
          </a:p>
          <a:p>
            <a:r>
              <a:rPr lang="en-US" altLang="zh-CN" sz="1400" dirty="0"/>
              <a:t>    src_attention_dropout_rate: 0.0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en-US" altLang="zh-CN" b="1" dirty="0" err="1"/>
              <a:t>Espnet2</a:t>
            </a:r>
            <a:r>
              <a:rPr lang="zh-CN" altLang="en-US" b="1" dirty="0" err="1">
                <a:sym typeface="+mn-ea"/>
              </a:rPr>
              <a:t>声学模型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r>
              <a:rPr lang="en-US" altLang="zh-CN" dirty="0"/>
              <a:t>c) </a:t>
            </a:r>
            <a:r>
              <a:rPr lang="zh-CN" dirty="0"/>
              <a:t>模型整体</a:t>
            </a:r>
            <a:r>
              <a:rPr lang="zh-CN" altLang="en-US" dirty="0"/>
              <a:t>配置：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291205" y="2247265"/>
            <a:ext cx="4377055" cy="105664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model_conf:</a:t>
            </a:r>
          </a:p>
          <a:p>
            <a:r>
              <a:rPr lang="en-US" altLang="zh-CN" sz="1400" dirty="0"/>
              <a:t>    ctc_weight: 0.3</a:t>
            </a:r>
          </a:p>
          <a:p>
            <a:r>
              <a:rPr lang="en-US" altLang="zh-CN" sz="1400" dirty="0"/>
              <a:t>    lsm_weight: 0.1     # label smoothing option</a:t>
            </a:r>
          </a:p>
          <a:p>
            <a:r>
              <a:rPr lang="en-US" altLang="zh-CN" sz="1400" dirty="0"/>
              <a:t>    length_normalized_loss: false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en-US" altLang="zh-CN" b="1" dirty="0" err="1"/>
              <a:t>Espnet2</a:t>
            </a:r>
            <a:r>
              <a:rPr lang="zh-CN" altLang="en-US" b="1" dirty="0" err="1">
                <a:sym typeface="+mn-ea"/>
              </a:rPr>
              <a:t>声学模型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r>
              <a:rPr lang="en-US" altLang="zh-CN" dirty="0"/>
              <a:t>d) batch</a:t>
            </a:r>
            <a:r>
              <a:rPr lang="zh-CN" altLang="en-US" dirty="0"/>
              <a:t>相关配置：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291205" y="2247265"/>
            <a:ext cx="4377055" cy="80645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num_workers: 8</a:t>
            </a:r>
          </a:p>
          <a:p>
            <a:r>
              <a:rPr lang="en-US" altLang="zh-CN" sz="1400" dirty="0"/>
              <a:t>batch_type: sorted</a:t>
            </a:r>
          </a:p>
          <a:p>
            <a:r>
              <a:rPr lang="en-US" altLang="zh-CN" sz="1400" dirty="0"/>
              <a:t>batch_size: 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9170" y="3296920"/>
            <a:ext cx="973617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Espnet2的batch类型："unsorted"、"sorted"、"folded"、"numel"以及"length"，其中"unsorted"、"sorted"是静态batch，"folded"、"numel"和"length"是动态batch。动态batch不指定batch_size的大小，只限制了batch中某个指标的阈值，这样就能够充分利用显存，同时不会有内存out-of-memory的风险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以numel为例，其指标为一个batch中所有样本的采样点数之和，默认值为4000000，这个值根据GPU的显存大小设置，当采样点数之和超过这个值的时候，则不再往batch中添加样本。其余的动态batch类型的指标计算方法可以参考espnet2/samplers目录下的脚本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en-US" altLang="zh-CN" b="1" dirty="0" err="1"/>
              <a:t>Espnet2</a:t>
            </a:r>
            <a:r>
              <a:rPr lang="zh-CN" altLang="en-US" b="1" dirty="0" err="1"/>
              <a:t>声学模型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r>
              <a:rPr lang="en-US" altLang="zh-CN" dirty="0"/>
              <a:t>e) </a:t>
            </a:r>
            <a:r>
              <a:rPr lang="zh-CN" altLang="en-US" dirty="0"/>
              <a:t>优化相关配置：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291205" y="2362835"/>
            <a:ext cx="4377055" cy="43338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accum_grad: 4</a:t>
            </a:r>
          </a:p>
          <a:p>
            <a:r>
              <a:rPr lang="en-US" altLang="zh-CN" sz="1400" dirty="0"/>
              <a:t>grad_clip: 5</a:t>
            </a:r>
          </a:p>
          <a:p>
            <a:r>
              <a:rPr lang="en-US" altLang="zh-CN" sz="1400" dirty="0"/>
              <a:t>max_epoch: 50</a:t>
            </a:r>
          </a:p>
          <a:p>
            <a:r>
              <a:rPr lang="en-US" altLang="zh-CN" sz="1400" dirty="0"/>
              <a:t>val_scheduler_criterion:</a:t>
            </a:r>
          </a:p>
          <a:p>
            <a:r>
              <a:rPr lang="en-US" altLang="zh-CN" sz="1400" dirty="0"/>
              <a:t>    - valid</a:t>
            </a:r>
          </a:p>
          <a:p>
            <a:r>
              <a:rPr lang="en-US" altLang="zh-CN" sz="1400" dirty="0"/>
              <a:t>    - acc</a:t>
            </a:r>
          </a:p>
          <a:p>
            <a:r>
              <a:rPr lang="en-US" altLang="zh-CN" sz="1400" dirty="0"/>
              <a:t>best_model_criterion:</a:t>
            </a:r>
          </a:p>
          <a:p>
            <a:r>
              <a:rPr lang="en-US" altLang="zh-CN" sz="1400" dirty="0"/>
              <a:t>-  - valid</a:t>
            </a:r>
          </a:p>
          <a:p>
            <a:r>
              <a:rPr lang="en-US" altLang="zh-CN" sz="1400" dirty="0"/>
              <a:t>    - acc</a:t>
            </a:r>
          </a:p>
          <a:p>
            <a:r>
              <a:rPr lang="en-US" altLang="zh-CN" sz="1400" dirty="0"/>
              <a:t>    - max</a:t>
            </a:r>
          </a:p>
          <a:p>
            <a:r>
              <a:rPr lang="en-US" altLang="zh-CN" sz="1400" dirty="0">
                <a:sym typeface="+mn-ea"/>
              </a:rPr>
              <a:t>-  - valid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- loss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    - min</a:t>
            </a:r>
            <a:endParaRPr lang="en-US" altLang="zh-CN" sz="1400" dirty="0"/>
          </a:p>
          <a:p>
            <a:r>
              <a:rPr lang="en-US" altLang="zh-CN" sz="1400" dirty="0"/>
              <a:t>keep_nbest_models: 10</a:t>
            </a:r>
          </a:p>
          <a:p>
            <a:r>
              <a:rPr lang="en-US" altLang="zh-CN" sz="1400" dirty="0"/>
              <a:t>optim: adam</a:t>
            </a:r>
          </a:p>
          <a:p>
            <a:r>
              <a:rPr lang="en-US" altLang="zh-CN" sz="1400" dirty="0"/>
              <a:t>optim_conf:</a:t>
            </a:r>
          </a:p>
          <a:p>
            <a:r>
              <a:rPr lang="en-US" altLang="zh-CN" sz="1400" dirty="0"/>
              <a:t>   lr: 0.0005</a:t>
            </a:r>
          </a:p>
          <a:p>
            <a:r>
              <a:rPr lang="en-US" altLang="zh-CN" sz="1400" dirty="0"/>
              <a:t>scheduler: warmuplr</a:t>
            </a:r>
          </a:p>
          <a:p>
            <a:r>
              <a:rPr lang="en-US" altLang="zh-CN" sz="1400" dirty="0"/>
              <a:t>scheduler_conf:</a:t>
            </a:r>
          </a:p>
          <a:p>
            <a:r>
              <a:rPr lang="en-US" altLang="zh-CN" sz="1400" dirty="0"/>
              <a:t>   warmup_steps: 30000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18934" y="2363090"/>
            <a:ext cx="34588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其中</a:t>
            </a:r>
            <a:r>
              <a:rPr lang="en-US" altLang="zh-CN" sz="1600" dirty="0" err="1"/>
              <a:t>best_model_criterion</a:t>
            </a:r>
            <a:r>
              <a:rPr lang="zh-CN" altLang="en-US" sz="1600" dirty="0"/>
              <a:t>是评判是否保存训练模型的标准，训练完毕后，将平均</a:t>
            </a:r>
            <a:r>
              <a:rPr lang="en-US" altLang="zh-CN" sz="1600" dirty="0"/>
              <a:t>n</a:t>
            </a:r>
            <a:r>
              <a:rPr lang="zh-CN" altLang="en-US" sz="1600" dirty="0"/>
              <a:t>个最佳的模型参数保存到新的模型中，以提高模型的鲁棒性。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en-US" altLang="zh-CN" b="1" dirty="0" err="1"/>
              <a:t>Espnet2</a:t>
            </a:r>
            <a:r>
              <a:rPr lang="zh-CN" altLang="en-US" b="1" dirty="0" err="1"/>
              <a:t>语言模型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3"/>
          <p:cNvSpPr txBox="1"/>
          <p:nvPr>
            <p:custDataLst>
              <p:tags r:id="rId1"/>
            </p:custDataLst>
          </p:nvPr>
        </p:nvSpPr>
        <p:spPr>
          <a:xfrm>
            <a:off x="3291205" y="1993900"/>
            <a:ext cx="4377055" cy="344043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lm: seq_rnn</a:t>
            </a:r>
          </a:p>
          <a:p>
            <a:r>
              <a:rPr lang="en-US" altLang="zh-CN" sz="1400" dirty="0"/>
              <a:t>lm_conf:</a:t>
            </a:r>
          </a:p>
          <a:p>
            <a:r>
              <a:rPr lang="en-US" altLang="zh-CN" sz="1400" dirty="0"/>
              <a:t>    unit: 650</a:t>
            </a:r>
          </a:p>
          <a:p>
            <a:r>
              <a:rPr lang="en-US" altLang="zh-CN" sz="1400" dirty="0"/>
              <a:t>    nlayers: 2</a:t>
            </a:r>
          </a:p>
          <a:p>
            <a:r>
              <a:rPr lang="en-US" altLang="zh-CN" sz="1400" dirty="0"/>
              <a:t>grad_clip: 5.0</a:t>
            </a:r>
          </a:p>
          <a:p>
            <a:r>
              <a:rPr lang="en-US" altLang="zh-CN" sz="1400" dirty="0"/>
              <a:t>batch_type: folded</a:t>
            </a:r>
          </a:p>
          <a:p>
            <a:r>
              <a:rPr lang="en-US" altLang="zh-CN" sz="1400" dirty="0"/>
              <a:t>batch_size: 64  </a:t>
            </a:r>
          </a:p>
          <a:p>
            <a:r>
              <a:rPr lang="en-US" altLang="zh-CN" sz="1400" dirty="0"/>
              <a:t>max_epoch: 20  </a:t>
            </a:r>
          </a:p>
          <a:p>
            <a:r>
              <a:rPr lang="en-US" altLang="zh-CN" sz="1400" dirty="0"/>
              <a:t>patience: 3</a:t>
            </a:r>
          </a:p>
          <a:p>
            <a:r>
              <a:rPr lang="en-US" altLang="zh-CN" sz="1400" dirty="0"/>
              <a:t>optim: sgd</a:t>
            </a:r>
          </a:p>
          <a:p>
            <a:r>
              <a:rPr lang="en-US" altLang="zh-CN" sz="1400" dirty="0"/>
              <a:t>best_model_criterion:</a:t>
            </a:r>
          </a:p>
          <a:p>
            <a:r>
              <a:rPr lang="en-US" altLang="zh-CN" sz="1400" dirty="0"/>
              <a:t>-   - valid</a:t>
            </a:r>
          </a:p>
          <a:p>
            <a:r>
              <a:rPr lang="en-US" altLang="zh-CN" sz="1400" dirty="0"/>
              <a:t>    - loss</a:t>
            </a:r>
          </a:p>
          <a:p>
            <a:r>
              <a:rPr lang="en-US" altLang="zh-CN" sz="1400" dirty="0"/>
              <a:t>    - min</a:t>
            </a:r>
          </a:p>
          <a:p>
            <a:r>
              <a:rPr lang="en-US" altLang="zh-CN" sz="1400" dirty="0"/>
              <a:t>keep_nbest_models: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Espnet</a:t>
            </a:r>
            <a:r>
              <a:rPr lang="zh-CN" altLang="en-US" dirty="0"/>
              <a:t>训练和测试步骤</a:t>
            </a:r>
          </a:p>
        </p:txBody>
      </p:sp>
      <p:sp>
        <p:nvSpPr>
          <p:cNvPr id="4" name="Freeform 11"/>
          <p:cNvSpPr/>
          <p:nvPr/>
        </p:nvSpPr>
        <p:spPr bwMode="auto">
          <a:xfrm>
            <a:off x="1221186" y="3470633"/>
            <a:ext cx="2362246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sp>
        <p:nvSpPr>
          <p:cNvPr id="5" name="Freeform 12"/>
          <p:cNvSpPr/>
          <p:nvPr/>
        </p:nvSpPr>
        <p:spPr bwMode="auto">
          <a:xfrm>
            <a:off x="3583432" y="3550033"/>
            <a:ext cx="2273487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sp>
        <p:nvSpPr>
          <p:cNvPr id="6" name="Freeform 13"/>
          <p:cNvSpPr/>
          <p:nvPr/>
        </p:nvSpPr>
        <p:spPr bwMode="auto">
          <a:xfrm>
            <a:off x="5855086" y="3470633"/>
            <a:ext cx="2252908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sp>
        <p:nvSpPr>
          <p:cNvPr id="7" name="Freeform 14"/>
          <p:cNvSpPr/>
          <p:nvPr/>
        </p:nvSpPr>
        <p:spPr bwMode="auto">
          <a:xfrm>
            <a:off x="8107994" y="3558765"/>
            <a:ext cx="2252908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sz="1200">
              <a:latin typeface="+mn-ea"/>
            </a:endParaRPr>
          </a:p>
        </p:txBody>
      </p:sp>
      <p:grpSp>
        <p:nvGrpSpPr>
          <p:cNvPr id="8" name="Group 15"/>
          <p:cNvGrpSpPr/>
          <p:nvPr/>
        </p:nvGrpSpPr>
        <p:grpSpPr bwMode="auto">
          <a:xfrm>
            <a:off x="6114499" y="3671807"/>
            <a:ext cx="152400" cy="190559"/>
            <a:chOff x="0" y="0"/>
            <a:chExt cx="96" cy="120"/>
          </a:xfrm>
        </p:grpSpPr>
        <p:sp>
          <p:nvSpPr>
            <p:cNvPr id="9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12" name="Group 19"/>
          <p:cNvGrpSpPr/>
          <p:nvPr/>
        </p:nvGrpSpPr>
        <p:grpSpPr bwMode="auto">
          <a:xfrm>
            <a:off x="8407257" y="3696067"/>
            <a:ext cx="185737" cy="173091"/>
            <a:chOff x="0" y="0"/>
            <a:chExt cx="117" cy="109"/>
          </a:xfrm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16" name="Group 23"/>
          <p:cNvGrpSpPr/>
          <p:nvPr/>
        </p:nvGrpSpPr>
        <p:grpSpPr bwMode="auto">
          <a:xfrm>
            <a:off x="3916994" y="3670720"/>
            <a:ext cx="185738" cy="187383"/>
            <a:chOff x="0" y="0"/>
            <a:chExt cx="117" cy="118"/>
          </a:xfrm>
        </p:grpSpPr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20" name="Group 27"/>
          <p:cNvGrpSpPr/>
          <p:nvPr/>
        </p:nvGrpSpPr>
        <p:grpSpPr bwMode="auto">
          <a:xfrm>
            <a:off x="1365650" y="3669132"/>
            <a:ext cx="166687" cy="190559"/>
            <a:chOff x="0" y="0"/>
            <a:chExt cx="105" cy="120"/>
          </a:xfrm>
        </p:grpSpPr>
        <p:sp>
          <p:nvSpPr>
            <p:cNvPr id="21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  <p:sp>
          <p:nvSpPr>
            <p:cNvPr id="22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200">
                <a:latin typeface="+mn-ea"/>
              </a:endParaRPr>
            </a:p>
          </p:txBody>
        </p:sp>
      </p:grp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861135" y="3612056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数据预处理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206106" y="3612056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特征提取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531051" y="3614785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模型训练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8723355" y="3631051"/>
            <a:ext cx="8734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+mn-ea"/>
              </a:rPr>
              <a:t>解码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1640473" y="2325327"/>
            <a:ext cx="1891596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</a:rPr>
              <a:t>用于训练的数据由两部分组成</a:t>
            </a:r>
            <a:r>
              <a:rPr lang="en-US" altLang="zh-CN" sz="1200" dirty="0">
                <a:latin typeface="+mn-ea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>
                <a:latin typeface="+mn-ea"/>
              </a:rPr>
              <a:t>音频文件</a:t>
            </a:r>
            <a:r>
              <a:rPr lang="en-US" altLang="zh-CN" sz="1200" dirty="0">
                <a:latin typeface="+mn-ea"/>
              </a:rPr>
              <a:t> (audios)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+mn-ea"/>
              </a:rPr>
              <a:t>      </a:t>
            </a:r>
            <a:r>
              <a:rPr lang="zh-CN" altLang="en-US" sz="1200" dirty="0">
                <a:latin typeface="+mn-ea"/>
              </a:rPr>
              <a:t>格式：</a:t>
            </a:r>
            <a:r>
              <a:rPr lang="en-US" altLang="zh-CN" sz="1200" dirty="0">
                <a:latin typeface="+mn-ea"/>
              </a:rPr>
              <a:t>[ id  audio path ]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200" dirty="0">
                <a:latin typeface="+mn-ea"/>
              </a:rPr>
              <a:t>标注文本 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transcriptions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algn="ctr"/>
            <a:r>
              <a:rPr lang="zh-CN" altLang="en-US" sz="1200" dirty="0">
                <a:latin typeface="+mn-ea"/>
              </a:rPr>
              <a:t>格式：</a:t>
            </a:r>
            <a:r>
              <a:rPr lang="en-US" altLang="zh-CN" sz="1200" dirty="0">
                <a:latin typeface="+mn-ea"/>
              </a:rPr>
              <a:t>[ 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id  sentence </a:t>
            </a:r>
            <a:r>
              <a:rPr lang="en-US" altLang="zh-CN" sz="1200" dirty="0">
                <a:latin typeface="+mn-ea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5913395" y="1712776"/>
                <a:ext cx="2129774" cy="1484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语言模型：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RNN-LM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声学模型：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Transformer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的解码器和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CTC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模型均会根据输入序列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fbank</m:t>
                        </m:r>
                      </m:sup>
                    </m:sSup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，计算目标序列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的后验概率：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𝑡𝑟𝑎𝑛</m:t>
                        </m:r>
                      </m:sub>
                    </m:sSub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𝑐𝑡𝑐</m:t>
                        </m:r>
                      </m:sub>
                    </m:sSub>
                    <m:d>
                      <m:d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损失函数为负对数似然的加权和：</a:t>
                </a:r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zh-CN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3395" y="1712776"/>
                <a:ext cx="2129774" cy="1484509"/>
              </a:xfrm>
              <a:prstGeom prst="rect">
                <a:avLst/>
              </a:prstGeom>
              <a:blipFill rotWithShape="1">
                <a:blip r:embed="rId3"/>
                <a:stretch>
                  <a:fillRect l="-13" t="-12" r="12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3916994" y="4173772"/>
            <a:ext cx="181798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</a:rPr>
              <a:t>工具：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Kaldi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</a:rPr>
              <a:t>特征选择：提取</a:t>
            </a:r>
            <a:r>
              <a:rPr lang="en-US" altLang="zh-CN" sz="1200" dirty="0">
                <a:latin typeface="+mn-ea"/>
              </a:rPr>
              <a:t>80</a:t>
            </a:r>
            <a:r>
              <a:rPr lang="zh-CN" altLang="en-US" sz="1200" dirty="0">
                <a:latin typeface="+mn-ea"/>
              </a:rPr>
              <a:t>维的</a:t>
            </a:r>
            <a:r>
              <a:rPr lang="en-US" altLang="zh-CN" sz="1200" dirty="0" err="1">
                <a:latin typeface="+mn-ea"/>
                <a:cs typeface="Times New Roman" panose="02020603050405020304" pitchFamily="18" charset="0"/>
              </a:rPr>
              <a:t>FBank</a:t>
            </a:r>
            <a:r>
              <a:rPr lang="zh-CN" altLang="en-US" sz="1200" dirty="0">
                <a:latin typeface="+mn-ea"/>
              </a:rPr>
              <a:t>，加上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维的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pitch</a:t>
            </a:r>
            <a:r>
              <a:rPr lang="zh-CN" altLang="en-US" sz="1200" dirty="0">
                <a:latin typeface="+mn-ea"/>
              </a:rPr>
              <a:t>，然后进行倒谱均值归一化，目的是让神经网络更容易对语音特征进行学习。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8228105" y="4199460"/>
                <a:ext cx="2132797" cy="561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根据语音特征序列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fbank</m:t>
                        </m:r>
                      </m:sup>
                    </m:sSup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和之前预测出的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tokens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，使用</a:t>
                </a:r>
                <a:r>
                  <a:rPr lang="zh-CN" altLang="en-US" sz="1200" dirty="0">
                    <a:latin typeface="+mn-ea"/>
                    <a:cs typeface="Times New Roman" panose="02020603050405020304" pitchFamily="18" charset="0"/>
                  </a:rPr>
                  <a:t>剪枝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搜索（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Beam Search</a:t>
                </a:r>
                <a:r>
                  <a:rPr lang="zh-CN" altLang="en-US" sz="1200" dirty="0">
                    <a:latin typeface="+mn-ea"/>
                    <a:cs typeface="Times New Roman" panose="02020603050405020304" pitchFamily="18" charset="0"/>
                  </a:rPr>
                  <a:t>）算法。</a:t>
                </a:r>
                <a:endParaRPr lang="zh-CN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8105" y="4199460"/>
                <a:ext cx="2132797" cy="561179"/>
              </a:xfrm>
              <a:prstGeom prst="rect">
                <a:avLst/>
              </a:prstGeom>
              <a:blipFill rotWithShape="1">
                <a:blip r:embed="rId4"/>
                <a:stretch>
                  <a:fillRect l="-19" t="-37" r="11" b="-6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2147085" y="4204285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+mn-ea"/>
              </a:rPr>
              <a:t>01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6767379" y="4204285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+mn-ea"/>
              </a:rPr>
              <a:t>03</a:t>
            </a: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4407532" y="2670286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latin typeface="+mn-ea"/>
              </a:rPr>
              <a:t>02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8918632" y="2695026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</a:rPr>
              <a:t>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503957" y="2986105"/>
                <a:ext cx="32193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zh-CN" alt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𝑡𝑟𝑎𝑛</m:t>
                              </m:r>
                            </m:sub>
                          </m:sSub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57" y="2986105"/>
                <a:ext cx="3219398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3" t="-121" r="11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8228105" y="4849088"/>
            <a:ext cx="2252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联合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Transformer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模型、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CTC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模型和</a:t>
            </a:r>
            <a:r>
              <a:rPr lang="en-US" altLang="zh-CN" sz="1200" dirty="0">
                <a:latin typeface="+mn-ea"/>
                <a:cs typeface="Times New Roman" panose="02020603050405020304" pitchFamily="18" charset="0"/>
              </a:rPr>
              <a:t>RNN</a:t>
            </a:r>
            <a:r>
              <a:rPr lang="zh-CN" altLang="en-US" sz="1200" dirty="0">
                <a:latin typeface="+mn-ea"/>
                <a:cs typeface="Times New Roman" panose="02020603050405020304" pitchFamily="18" charset="0"/>
              </a:rPr>
              <a:t>语言模型进行打分：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7533226" y="5357057"/>
                <a:ext cx="4393161" cy="23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el-GR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sSup>
                            <m:sSupPr>
                              <m:ctrlPr>
                                <a:rPr lang="el-GR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argmax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func>
                                <m:func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𝑡𝑟𝑎𝑛</m:t>
                                      </m:r>
                                    </m:sub>
                                  </m:sSub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sz="12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𝑐𝑡𝑐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sz="12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  <m:r>
                                <a:rPr lang="en-US" altLang="zh-CN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altLang="zh-CN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sPre>
                    </m:oMath>
                  </m:oMathPara>
                </a14:m>
                <a:endParaRPr lang="en-US" altLang="zh-CN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3226" y="5357057"/>
                <a:ext cx="4393161" cy="235193"/>
              </a:xfrm>
              <a:prstGeom prst="rect">
                <a:avLst/>
              </a:prstGeom>
              <a:blipFill rotWithShape="1">
                <a:blip r:embed="rId6"/>
                <a:stretch>
                  <a:fillRect l="-5" t="-84" r="10" b="1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39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en-US" altLang="zh-CN" b="1" dirty="0" err="1"/>
              <a:t>Espnet2</a:t>
            </a:r>
            <a:r>
              <a:rPr lang="zh-CN" altLang="en-US" b="1" dirty="0" err="1"/>
              <a:t>解码</a:t>
            </a:r>
            <a:r>
              <a:rPr lang="zh-CN" altLang="en-US" b="1" dirty="0"/>
              <a:t>配置文件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3"/>
          <p:cNvSpPr txBox="1"/>
          <p:nvPr>
            <p:custDataLst>
              <p:tags r:id="rId1"/>
            </p:custDataLst>
          </p:nvPr>
        </p:nvSpPr>
        <p:spPr>
          <a:xfrm>
            <a:off x="3291205" y="1993900"/>
            <a:ext cx="4377055" cy="157480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beam_size: 20</a:t>
            </a:r>
          </a:p>
          <a:p>
            <a:r>
              <a:rPr lang="en-US" altLang="zh-CN" sz="1400" dirty="0"/>
              <a:t>penalty: 0.0</a:t>
            </a:r>
          </a:p>
          <a:p>
            <a:r>
              <a:rPr lang="en-US" altLang="zh-CN" sz="1400" dirty="0"/>
              <a:t>maxlenratio: 0.0</a:t>
            </a:r>
          </a:p>
          <a:p>
            <a:r>
              <a:rPr lang="en-US" altLang="zh-CN" sz="1400" dirty="0"/>
              <a:t>minlenratio: 0.0</a:t>
            </a:r>
          </a:p>
          <a:p>
            <a:r>
              <a:rPr lang="en-US" altLang="zh-CN" sz="1400" dirty="0"/>
              <a:t>ctc_weight: 0.6</a:t>
            </a:r>
          </a:p>
          <a:p>
            <a:r>
              <a:rPr lang="en-US" altLang="zh-CN" sz="1400" dirty="0"/>
              <a:t>lm_weight: 0.3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5185" y="4041775"/>
            <a:ext cx="9899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以上是训练和解码过程中的部分参数，完整参数及参数说明可参考</a:t>
            </a:r>
            <a:r>
              <a:rPr lang="en-US" altLang="zh-CN" sz="1600"/>
              <a:t>espnet2/tasks</a:t>
            </a:r>
            <a:r>
              <a:rPr lang="zh-CN" altLang="en-US" sz="1600"/>
              <a:t>下的</a:t>
            </a:r>
            <a:r>
              <a:rPr lang="en-US" altLang="zh-CN" sz="1600"/>
              <a:t>abs_task.py</a:t>
            </a:r>
            <a:r>
              <a:rPr lang="zh-CN" altLang="en-US" sz="1600"/>
              <a:t>和</a:t>
            </a:r>
            <a:r>
              <a:rPr lang="en-US" altLang="zh-CN" sz="1600"/>
              <a:t>asr.py</a:t>
            </a:r>
            <a:r>
              <a:rPr lang="zh-CN" altLang="en-US" sz="1600"/>
              <a:t>脚本。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训练日志与可视化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0295" y="1118235"/>
            <a:ext cx="9493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Espnet2的训练信息被保存在exp目录下用户设置的模型输出目录的train.log中。Espnet2的训练过程日志信息和丰富的可视化信息如下所示：</a:t>
            </a:r>
          </a:p>
        </p:txBody>
      </p:sp>
      <p:sp>
        <p:nvSpPr>
          <p:cNvPr id="11" name="文本框 3"/>
          <p:cNvSpPr txBox="1"/>
          <p:nvPr>
            <p:custDataLst>
              <p:tags r:id="rId1"/>
            </p:custDataLst>
          </p:nvPr>
        </p:nvSpPr>
        <p:spPr>
          <a:xfrm>
            <a:off x="1157605" y="1914525"/>
            <a:ext cx="8737600" cy="830580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en-US" altLang="zh-CN" sz="1400" dirty="0"/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128395" y="1940560"/>
            <a:ext cx="85394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15epoch:train:1-187batch: iter_time=0.001, forward_time=0.090, loss_ctc=7.580, loss_att=5.296, acc=0.928, loss=2.991, backward_time=0.034, optim_step_time=0.031, optim0_lr0=0.001, train_time=0.509</a:t>
            </a:r>
          </a:p>
          <a:p>
            <a:r>
              <a:rPr lang="zh-CN" altLang="en-US" sz="1200"/>
              <a:t>15epoch:train:188-374batch: iter_time=5.679e-05, forward_time=0.091, loss_ctc=6.407, loss_att=4.684, acc=0.939, loss=2.601, backward_time=0.032, optim_step_time=0.037, optim0_lr0=0.001, train_time=0.519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57288" y="3223895"/>
            <a:ext cx="5269865" cy="270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性能对比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0295" y="1118235"/>
            <a:ext cx="9493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Espnet2和Espnet的在</a:t>
            </a:r>
            <a:r>
              <a:rPr lang="en-US" altLang="zh-CN"/>
              <a:t>Aishell-1</a:t>
            </a:r>
            <a:r>
              <a:rPr lang="zh-CN" altLang="en-US"/>
              <a:t>数据集上的性能差异：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77925" y="1618615"/>
            <a:ext cx="8670290" cy="1284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90295" y="3113405"/>
            <a:ext cx="8757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说明：两个版本训练采用的都是Transformer模型，配置上完全相同，为了保证测试的公平，Espnet2也采用了静态batch，两边batch的大小都是32，并且都做了变速扩增，解码时采用的是相同的语言模型。</a:t>
            </a:r>
          </a:p>
        </p:txBody>
      </p:sp>
      <p:pic>
        <p:nvPicPr>
          <p:cNvPr id="1149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b="26170"/>
          <a:stretch>
            <a:fillRect/>
          </a:stretch>
        </p:blipFill>
        <p:spPr>
          <a:xfrm>
            <a:off x="1172210" y="4518660"/>
            <a:ext cx="8676005" cy="9817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77925" y="41535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Espnet2采用</a:t>
            </a:r>
            <a:r>
              <a:rPr lang="en-US" altLang="zh-CN">
                <a:sym typeface="+mn-ea"/>
              </a:rPr>
              <a:t>Conformer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Aishell-1</a:t>
            </a:r>
            <a:r>
              <a:rPr lang="zh-CN" altLang="en-US">
                <a:sym typeface="+mn-ea"/>
              </a:rPr>
              <a:t>数据集上的性能：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7925" y="5570220"/>
            <a:ext cx="8670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可以看出在字错率上Conformer取得比Transformer更优的结果，因此很多系统已采用Conformer做为默认的模型结构。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2811" y="553924"/>
            <a:ext cx="11622660" cy="1325563"/>
          </a:xfrm>
        </p:spPr>
        <p:txBody>
          <a:bodyPr/>
          <a:lstStyle/>
          <a:p>
            <a:pPr algn="ctr"/>
            <a:r>
              <a:rPr lang="zh-CN" altLang="en-US" dirty="0"/>
              <a:t>致谢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2183906"/>
            <a:ext cx="10515600" cy="35558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感谢李松、李涛同学对</a:t>
            </a:r>
            <a:r>
              <a:rPr lang="en-US" altLang="zh-CN" sz="2400" dirty="0" err="1"/>
              <a:t>Espnet</a:t>
            </a:r>
            <a:r>
              <a:rPr lang="zh-CN" altLang="en-US" sz="2400" dirty="0"/>
              <a:t>实践过程做了深入细致的整理。</a:t>
            </a:r>
            <a:endParaRPr lang="en-US" altLang="zh-CN" sz="2400" dirty="0"/>
          </a:p>
          <a:p>
            <a:r>
              <a:rPr lang="zh-CN" altLang="en-US" sz="2400" dirty="0"/>
              <a:t>感谢厦门大学智能语音实验室其他同学的贡献。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3"/>
            <a:ext cx="10515600" cy="476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数据集的整理</a:t>
            </a:r>
          </a:p>
          <a:p>
            <a:pPr marL="0" indent="0">
              <a:buNone/>
            </a:pPr>
            <a:r>
              <a:rPr lang="en-US" altLang="zh-CN" dirty="0" err="1"/>
              <a:t>Espnet</a:t>
            </a:r>
            <a:r>
              <a:rPr lang="zh-CN" altLang="zh-CN" dirty="0"/>
              <a:t>的数据准备过程使用了</a:t>
            </a:r>
            <a:r>
              <a:rPr lang="en-US" altLang="zh-CN" dirty="0"/>
              <a:t>Kaldi</a:t>
            </a:r>
            <a:r>
              <a:rPr lang="zh-CN" altLang="zh-CN" dirty="0"/>
              <a:t>的处理脚本，所以在数据预处理阶段，和</a:t>
            </a:r>
            <a:r>
              <a:rPr lang="en-US" altLang="zh-CN" dirty="0"/>
              <a:t>Kaldi</a:t>
            </a:r>
            <a:r>
              <a:rPr lang="zh-CN" altLang="zh-CN" dirty="0"/>
              <a:t>非常类似，通常要进行以下几个步骤：映射文件准备、特征提取、数据增强、词典生成、数据打包。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834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映射文件准备</a:t>
            </a:r>
          </a:p>
          <a:p>
            <a:pPr marL="0" indent="0">
              <a:buNone/>
            </a:pPr>
            <a:r>
              <a:rPr lang="zh-CN" altLang="en-US" dirty="0"/>
              <a:t>    需要准备</a:t>
            </a:r>
            <a:r>
              <a:rPr lang="en-US" altLang="zh-CN" dirty="0" err="1"/>
              <a:t>wav.scp</a:t>
            </a:r>
            <a:r>
              <a:rPr lang="zh-CN" altLang="en-US" dirty="0"/>
              <a:t>、</a:t>
            </a:r>
            <a:r>
              <a:rPr lang="en-US" altLang="zh-CN" dirty="0"/>
              <a:t>spk2utt</a:t>
            </a:r>
            <a:r>
              <a:rPr lang="zh-CN" altLang="en-US" dirty="0"/>
              <a:t>、</a:t>
            </a:r>
            <a:r>
              <a:rPr lang="en-US" altLang="zh-CN" dirty="0"/>
              <a:t>utt2spk</a:t>
            </a:r>
            <a:r>
              <a:rPr lang="zh-CN" altLang="en-US" dirty="0"/>
              <a:t>、</a:t>
            </a:r>
            <a:r>
              <a:rPr lang="en-US" altLang="zh-CN" dirty="0"/>
              <a:t>text</a:t>
            </a:r>
            <a:r>
              <a:rPr lang="zh-CN" altLang="en-US" dirty="0"/>
              <a:t>这几个映射文件，默认已处理好。如有新的数据，可使用</a:t>
            </a:r>
            <a:r>
              <a:rPr lang="en-US" altLang="zh-CN" dirty="0" err="1"/>
              <a:t>aishell</a:t>
            </a:r>
            <a:r>
              <a:rPr lang="zh-CN" altLang="en-US" dirty="0"/>
              <a:t>的</a:t>
            </a:r>
            <a:r>
              <a:rPr lang="en-US" altLang="zh-CN" dirty="0"/>
              <a:t>recipe</a:t>
            </a:r>
            <a:r>
              <a:rPr lang="zh-CN" altLang="en-US" dirty="0"/>
              <a:t>中提供的</a:t>
            </a:r>
            <a:r>
              <a:rPr lang="en-US" altLang="zh-CN" dirty="0"/>
              <a:t>aishell_data_prep.sh</a:t>
            </a:r>
            <a:r>
              <a:rPr lang="zh-CN" altLang="en-US" dirty="0"/>
              <a:t>脚本，新建一个项目，修改</a:t>
            </a:r>
            <a:r>
              <a:rPr lang="en-US" altLang="zh-CN" dirty="0" err="1"/>
              <a:t>data_prep</a:t>
            </a:r>
            <a:r>
              <a:rPr lang="zh-CN" altLang="en-US" dirty="0"/>
              <a:t>脚本并执行，便得到了相关的映射文件。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51" y="3429000"/>
            <a:ext cx="6896698" cy="18670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7" y="1388424"/>
            <a:ext cx="107045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特征提取</a:t>
            </a:r>
          </a:p>
          <a:p>
            <a:pPr marL="0" indent="0">
              <a:buNone/>
            </a:pPr>
            <a:r>
              <a:rPr lang="zh-CN" altLang="en-US" dirty="0"/>
              <a:t>    调用了</a:t>
            </a:r>
            <a:r>
              <a:rPr lang="en-US" altLang="zh-CN" dirty="0" err="1"/>
              <a:t>Espnet</a:t>
            </a:r>
            <a:r>
              <a:rPr lang="zh-CN" altLang="en-US" dirty="0"/>
              <a:t>中默认使用的</a:t>
            </a:r>
            <a:r>
              <a:rPr lang="en-US" altLang="zh-CN" dirty="0"/>
              <a:t>make_fbank_pitch.sh </a:t>
            </a:r>
            <a:r>
              <a:rPr lang="zh-CN" altLang="en-US" dirty="0"/>
              <a:t>进行特征提取，该脚本提取了</a:t>
            </a:r>
            <a:r>
              <a:rPr lang="en-US" altLang="zh-CN" dirty="0"/>
              <a:t>80</a:t>
            </a:r>
            <a:r>
              <a:rPr lang="zh-CN" altLang="en-US" dirty="0"/>
              <a:t>维的</a:t>
            </a:r>
            <a:r>
              <a:rPr lang="en-US" altLang="zh-CN" dirty="0" err="1"/>
              <a:t>FBank</a:t>
            </a:r>
            <a:r>
              <a:rPr lang="zh-CN" altLang="en-US" dirty="0"/>
              <a:t>特征，加上</a:t>
            </a:r>
            <a:r>
              <a:rPr lang="en-US" altLang="zh-CN" dirty="0"/>
              <a:t>3</a:t>
            </a:r>
            <a:r>
              <a:rPr lang="zh-CN" altLang="en-US" dirty="0"/>
              <a:t>维的</a:t>
            </a:r>
            <a:r>
              <a:rPr lang="en-US" altLang="zh-CN" dirty="0"/>
              <a:t>pitch</a:t>
            </a:r>
            <a:r>
              <a:rPr lang="zh-CN" altLang="en-US" dirty="0"/>
              <a:t>特征，总共</a:t>
            </a:r>
            <a:r>
              <a:rPr lang="en-US" altLang="zh-CN" dirty="0"/>
              <a:t>83</a:t>
            </a:r>
            <a:r>
              <a:rPr lang="zh-CN" altLang="en-US" dirty="0"/>
              <a:t>维。</a:t>
            </a:r>
          </a:p>
          <a:p>
            <a:pPr marL="0" indent="0">
              <a:buNone/>
            </a:pPr>
            <a:r>
              <a:rPr lang="zh-CN" altLang="en-US" dirty="0"/>
              <a:t>    特征提取完毕后，使用</a:t>
            </a:r>
            <a:r>
              <a:rPr lang="en-US" altLang="zh-CN" dirty="0"/>
              <a:t>Kaldi</a:t>
            </a:r>
            <a:r>
              <a:rPr lang="zh-CN" altLang="en-US" dirty="0"/>
              <a:t>的命令</a:t>
            </a:r>
            <a:r>
              <a:rPr lang="en-US" altLang="zh-CN" dirty="0"/>
              <a:t>compute-</a:t>
            </a:r>
            <a:r>
              <a:rPr lang="en-US" altLang="zh-CN" dirty="0" err="1"/>
              <a:t>cmvn</a:t>
            </a:r>
            <a:r>
              <a:rPr lang="en-US" altLang="zh-CN" dirty="0"/>
              <a:t>-stats</a:t>
            </a:r>
            <a:r>
              <a:rPr lang="zh-CN" altLang="en-US" dirty="0"/>
              <a:t>来进行</a:t>
            </a:r>
            <a:r>
              <a:rPr lang="en-US" altLang="zh-CN" dirty="0"/>
              <a:t>CMVN</a:t>
            </a:r>
            <a:r>
              <a:rPr lang="zh-CN" altLang="en-US" dirty="0"/>
              <a:t>（倒谱均值归一化）的计算，使神经网络更容易对语音特征进行学习。</a:t>
            </a:r>
          </a:p>
          <a:p>
            <a:pPr marL="0" indent="0">
              <a:buNone/>
            </a:pPr>
            <a:r>
              <a:rPr lang="zh-CN" altLang="en-US" dirty="0"/>
              <a:t>    特征提取结束后，得到了</a:t>
            </a:r>
            <a:r>
              <a:rPr lang="en-US" altLang="zh-CN" dirty="0" err="1"/>
              <a:t>feats.scp</a:t>
            </a:r>
            <a:r>
              <a:rPr lang="zh-CN" altLang="en-US" dirty="0"/>
              <a:t>文件，该文件保存了语音特征及其对应位置，如下图所示：</a:t>
            </a: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19" y="4117147"/>
            <a:ext cx="6540091" cy="42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798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词典生成</a:t>
            </a:r>
          </a:p>
          <a:p>
            <a:pPr marL="0" indent="0">
              <a:buNone/>
            </a:pPr>
            <a:r>
              <a:rPr lang="zh-CN" altLang="en-US" dirty="0"/>
              <a:t>    这一步是将字符转换为特定的数字，从而将每条语音对应的转录文本映射为不同的数字，以便送入神经网络中进行相应的训练。</a:t>
            </a:r>
          </a:p>
          <a:p>
            <a:pPr marL="0" indent="0">
              <a:buNone/>
            </a:pPr>
            <a:r>
              <a:rPr lang="zh-CN" altLang="en-US" dirty="0"/>
              <a:t>   在</a:t>
            </a:r>
            <a:r>
              <a:rPr lang="en-US" altLang="zh-CN" dirty="0" err="1"/>
              <a:t>Espnet</a:t>
            </a:r>
            <a:r>
              <a:rPr lang="zh-CN" altLang="en-US" dirty="0"/>
              <a:t>中，使用脚本</a:t>
            </a:r>
            <a:r>
              <a:rPr lang="en-US" altLang="zh-CN" dirty="0"/>
              <a:t>text2token.py</a:t>
            </a:r>
            <a:r>
              <a:rPr lang="zh-CN" altLang="en-US" dirty="0"/>
              <a:t>来通过映射文件中的</a:t>
            </a:r>
            <a:r>
              <a:rPr lang="en-US" altLang="zh-CN" dirty="0"/>
              <a:t>text</a:t>
            </a:r>
            <a:r>
              <a:rPr lang="zh-CN" altLang="en-US" dirty="0"/>
              <a:t>文件来生成词典，得到每个字符的唯一标识数字，词典文件如下图所示：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3806854" y="3346882"/>
            <a:ext cx="2511087" cy="3338003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unk</a:t>
            </a:r>
            <a:r>
              <a:rPr lang="en-US" altLang="zh-CN" sz="1400" dirty="0"/>
              <a:t>&gt; 1</a:t>
            </a:r>
          </a:p>
          <a:p>
            <a:r>
              <a:rPr lang="zh-CN" altLang="en-US" sz="1400" dirty="0"/>
              <a:t>一 </a:t>
            </a:r>
            <a:r>
              <a:rPr lang="en-US" altLang="zh-CN" sz="1400" dirty="0"/>
              <a:t>2</a:t>
            </a:r>
          </a:p>
          <a:p>
            <a:r>
              <a:rPr lang="zh-CN" altLang="en-US" sz="1400" dirty="0"/>
              <a:t>丁 </a:t>
            </a:r>
            <a:r>
              <a:rPr lang="en-US" altLang="zh-CN" sz="1400" dirty="0"/>
              <a:t>3</a:t>
            </a:r>
          </a:p>
          <a:p>
            <a:r>
              <a:rPr lang="zh-CN" altLang="en-US" sz="1400" dirty="0"/>
              <a:t>七 </a:t>
            </a:r>
            <a:r>
              <a:rPr lang="en-US" altLang="zh-CN" sz="1400" dirty="0"/>
              <a:t>4</a:t>
            </a:r>
          </a:p>
          <a:p>
            <a:r>
              <a:rPr lang="zh-CN" altLang="en-US" sz="1400" dirty="0"/>
              <a:t>万 </a:t>
            </a:r>
            <a:r>
              <a:rPr lang="en-US" altLang="zh-CN" sz="1400" dirty="0"/>
              <a:t>5</a:t>
            </a:r>
          </a:p>
          <a:p>
            <a:r>
              <a:rPr lang="zh-CN" altLang="en-US" sz="1400" dirty="0"/>
              <a:t>丈 </a:t>
            </a:r>
            <a:r>
              <a:rPr lang="en-US" altLang="zh-CN" sz="1400" dirty="0"/>
              <a:t>6</a:t>
            </a:r>
          </a:p>
          <a:p>
            <a:r>
              <a:rPr lang="zh-CN" altLang="en-US" sz="1400" dirty="0"/>
              <a:t>三 </a:t>
            </a:r>
            <a:r>
              <a:rPr lang="en-US" altLang="zh-CN" sz="1400" dirty="0"/>
              <a:t>7</a:t>
            </a:r>
          </a:p>
          <a:p>
            <a:r>
              <a:rPr lang="zh-CN" altLang="en-US" sz="1400" dirty="0"/>
              <a:t>上 </a:t>
            </a:r>
            <a:r>
              <a:rPr lang="en-US" altLang="zh-CN" sz="1400" dirty="0"/>
              <a:t>8</a:t>
            </a:r>
          </a:p>
          <a:p>
            <a:r>
              <a:rPr lang="zh-CN" altLang="en-US" sz="1400" dirty="0"/>
              <a:t>下 </a:t>
            </a:r>
            <a:r>
              <a:rPr lang="en-US" altLang="zh-CN" sz="1400" dirty="0"/>
              <a:t>9</a:t>
            </a:r>
          </a:p>
          <a:p>
            <a:r>
              <a:rPr lang="zh-CN" altLang="en-US" sz="1400" dirty="0"/>
              <a:t>不 </a:t>
            </a:r>
            <a:r>
              <a:rPr lang="en-US" altLang="zh-CN" sz="1400" dirty="0"/>
              <a:t>10</a:t>
            </a:r>
          </a:p>
          <a:p>
            <a:r>
              <a:rPr lang="zh-CN" altLang="en-US" sz="1400" dirty="0"/>
              <a:t>与 </a:t>
            </a:r>
            <a:r>
              <a:rPr lang="en-US" altLang="zh-CN" sz="1400" dirty="0"/>
              <a:t>11</a:t>
            </a:r>
          </a:p>
          <a:p>
            <a:r>
              <a:rPr lang="zh-CN" altLang="en-US" sz="1400" dirty="0"/>
              <a:t>丑 </a:t>
            </a:r>
            <a:r>
              <a:rPr lang="en-US" altLang="zh-CN" sz="1400" dirty="0"/>
              <a:t>12</a:t>
            </a:r>
          </a:p>
          <a:p>
            <a:r>
              <a:rPr lang="zh-CN" altLang="en-US" sz="1400" dirty="0"/>
              <a:t>专 </a:t>
            </a:r>
            <a:r>
              <a:rPr lang="en-US" altLang="zh-CN" sz="1400" dirty="0"/>
              <a:t>13</a:t>
            </a:r>
          </a:p>
          <a:p>
            <a:r>
              <a:rPr lang="zh-CN" altLang="en-US" sz="1400" dirty="0"/>
              <a:t>且 </a:t>
            </a:r>
            <a:r>
              <a:rPr lang="en-US" altLang="zh-CN" sz="1400" dirty="0"/>
              <a:t>14</a:t>
            </a:r>
          </a:p>
          <a:p>
            <a:r>
              <a:rPr lang="zh-CN" altLang="en-US" sz="1400" dirty="0"/>
              <a:t>世 </a:t>
            </a:r>
            <a:r>
              <a:rPr lang="en-US" altLang="zh-CN" sz="1400" dirty="0"/>
              <a:t>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3192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数据打包</a:t>
            </a:r>
          </a:p>
          <a:p>
            <a:pPr marL="0" indent="0">
              <a:buNone/>
            </a:pPr>
            <a:r>
              <a:rPr lang="zh-CN" altLang="en-US" dirty="0"/>
              <a:t>    在</a:t>
            </a:r>
            <a:r>
              <a:rPr lang="en-US" altLang="zh-CN" dirty="0" err="1"/>
              <a:t>Espnet</a:t>
            </a:r>
            <a:r>
              <a:rPr lang="zh-CN" altLang="en-US" dirty="0"/>
              <a:t>中训练神经网络，不是直接使用</a:t>
            </a:r>
            <a:r>
              <a:rPr lang="en-US" altLang="zh-CN" dirty="0" err="1"/>
              <a:t>feat.scp</a:t>
            </a:r>
            <a:r>
              <a:rPr lang="zh-CN" altLang="en-US" dirty="0"/>
              <a:t>或者</a:t>
            </a:r>
            <a:r>
              <a:rPr lang="en-US" altLang="zh-CN" dirty="0"/>
              <a:t>text</a:t>
            </a:r>
            <a:r>
              <a:rPr lang="zh-CN" altLang="en-US" dirty="0"/>
              <a:t>这些映射文件，而是使用脚本</a:t>
            </a:r>
            <a:r>
              <a:rPr lang="en-US" altLang="zh-CN" dirty="0"/>
              <a:t>data2json.sh</a:t>
            </a:r>
            <a:r>
              <a:rPr lang="zh-CN" altLang="en-US" dirty="0"/>
              <a:t>将这些文件都打包到一个</a:t>
            </a:r>
            <a:r>
              <a:rPr lang="en-US" altLang="zh-CN" dirty="0"/>
              <a:t>json</a:t>
            </a:r>
            <a:r>
              <a:rPr lang="zh-CN" altLang="en-US" dirty="0"/>
              <a:t>文件中，整体结构分为两个部分：</a:t>
            </a:r>
            <a:r>
              <a:rPr lang="en-US" altLang="zh-CN" dirty="0"/>
              <a:t>input </a:t>
            </a:r>
            <a:r>
              <a:rPr lang="zh-CN" altLang="en-US" dirty="0"/>
              <a:t>和 </a:t>
            </a:r>
            <a:r>
              <a:rPr lang="en-US" altLang="zh-CN" dirty="0"/>
              <a:t>output</a:t>
            </a:r>
            <a:r>
              <a:rPr lang="zh-CN" altLang="en-US" dirty="0"/>
              <a:t>，</a:t>
            </a:r>
            <a:r>
              <a:rPr lang="en-US" altLang="zh-CN" dirty="0"/>
              <a:t>input </a:t>
            </a:r>
            <a:r>
              <a:rPr lang="zh-CN" altLang="en-US" dirty="0"/>
              <a:t>对应于该条语音的特征以及特征的</a:t>
            </a:r>
            <a:r>
              <a:rPr lang="en-US" altLang="zh-CN" dirty="0"/>
              <a:t>shape</a:t>
            </a:r>
            <a:r>
              <a:rPr lang="zh-CN" altLang="en-US" dirty="0"/>
              <a:t>（表示维度），</a:t>
            </a:r>
            <a:r>
              <a:rPr lang="en-US" altLang="zh-CN" dirty="0"/>
              <a:t>output </a:t>
            </a:r>
            <a:r>
              <a:rPr lang="zh-CN" altLang="en-US" dirty="0"/>
              <a:t>对应于该条语音的文本及其数字表示。</a:t>
            </a:r>
          </a:p>
          <a:p>
            <a:pPr marL="0" indent="0">
              <a:buNone/>
            </a:pPr>
            <a:r>
              <a:rPr lang="zh-CN" altLang="en-US" dirty="0"/>
              <a:t>   格式如下图：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64" y="3360587"/>
            <a:ext cx="6583891" cy="334239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7d3878-d801-430e-b6e6-3da67f8f7242"/>
  <p:tag name="COMMONDATA" val="eyJoZGlkIjoiY2U0ZTFkZjJjYjdiMzJiM2Y1NTBmODIyZDY5Y2Y3N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|164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|164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|164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|164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|26.3|98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11.8|9.9|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11.8|9.9|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|164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11.8|9.9|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3072,&quot;width&quot;:8700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|164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20,&quot;width&quot;:3300}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7|26.3|98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11.8|9.9|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20439900"/>
  <p:tag name="KSO_WM_UNIT_PLACING_PICTURE_USER_VIEWPORT" val="{&quot;height&quot;:5295,&quot;width&quot;:915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3916</Words>
  <Application>Microsoft Office PowerPoint</Application>
  <PresentationFormat>宽屏</PresentationFormat>
  <Paragraphs>507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等线</vt:lpstr>
      <vt:lpstr>等线 Light</vt:lpstr>
      <vt:lpstr>Arial</vt:lpstr>
      <vt:lpstr>Calibri</vt:lpstr>
      <vt:lpstr>Cambria Math</vt:lpstr>
      <vt:lpstr>Wingdings</vt:lpstr>
      <vt:lpstr>1_Office 主题​​</vt:lpstr>
      <vt:lpstr>2_Office 主题​​</vt:lpstr>
      <vt:lpstr>Espnet实践</vt:lpstr>
      <vt:lpstr>Espnet介绍</vt:lpstr>
      <vt:lpstr>Espnet的安装</vt:lpstr>
      <vt:lpstr>Espnet训练和测试步骤</vt:lpstr>
      <vt:lpstr>训练数据准备</vt:lpstr>
      <vt:lpstr>训练数据准备</vt:lpstr>
      <vt:lpstr>训练数据准备</vt:lpstr>
      <vt:lpstr>训练数据准备</vt:lpstr>
      <vt:lpstr>训练数据准备</vt:lpstr>
      <vt:lpstr>模型的训练和解码</vt:lpstr>
      <vt:lpstr>Espnet中的声学模型</vt:lpstr>
      <vt:lpstr>Espnet中的声学模型</vt:lpstr>
      <vt:lpstr>Espnet中的声学模型</vt:lpstr>
      <vt:lpstr>Espnet中的声学模型</vt:lpstr>
      <vt:lpstr>Espnet中的声学模型</vt:lpstr>
      <vt:lpstr>训练过程</vt:lpstr>
      <vt:lpstr>训练过程</vt:lpstr>
      <vt:lpstr>训练过程</vt:lpstr>
      <vt:lpstr>训练过程</vt:lpstr>
      <vt:lpstr>训练过程</vt:lpstr>
      <vt:lpstr>测试结果</vt:lpstr>
      <vt:lpstr>测试结果</vt:lpstr>
      <vt:lpstr>测试结果</vt:lpstr>
      <vt:lpstr>Espnet中的声学模型性能</vt:lpstr>
      <vt:lpstr>Espnet中的声学模型性能</vt:lpstr>
      <vt:lpstr>Espnet2介绍</vt:lpstr>
      <vt:lpstr>Espnet2训练和测试步骤</vt:lpstr>
      <vt:lpstr>训练数据准备</vt:lpstr>
      <vt:lpstr>训练数据准备</vt:lpstr>
      <vt:lpstr>训练数据准备</vt:lpstr>
      <vt:lpstr>训练数据准备</vt:lpstr>
      <vt:lpstr>模型的训练和解码</vt:lpstr>
      <vt:lpstr>Espnet2中的声学模型</vt:lpstr>
      <vt:lpstr>配置文件</vt:lpstr>
      <vt:lpstr>配置文件</vt:lpstr>
      <vt:lpstr>配置文件</vt:lpstr>
      <vt:lpstr>配置文件</vt:lpstr>
      <vt:lpstr>配置文件</vt:lpstr>
      <vt:lpstr>配置文件</vt:lpstr>
      <vt:lpstr>配置文件</vt:lpstr>
      <vt:lpstr>训练日志与可视化</vt:lpstr>
      <vt:lpstr>性能对比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Espnet实践</dc:title>
  <dc:creator>Q.Y. Hong</dc:creator>
  <cp:lastModifiedBy>HQY</cp:lastModifiedBy>
  <cp:revision>107</cp:revision>
  <dcterms:created xsi:type="dcterms:W3CDTF">2020-05-11T03:15:00Z</dcterms:created>
  <dcterms:modified xsi:type="dcterms:W3CDTF">2023-05-17T12:01:07Z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83A58C9C3C934D95BE222082B6FDA546</vt:lpwstr>
  </property>
  <property fmtid="{D5CDD505-2E9C-101B-9397-08002B2CF9AE}" pid="3" name="KSOProductBuildVer">
    <vt:lpwstr>2052-11.1.0.13703</vt:lpwstr>
  </property>
</Properties>
</file>