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78" r:id="rId3"/>
    <p:sldId id="258" r:id="rId4"/>
    <p:sldId id="309" r:id="rId5"/>
    <p:sldId id="279" r:id="rId6"/>
    <p:sldId id="280" r:id="rId7"/>
    <p:sldId id="281" r:id="rId8"/>
    <p:sldId id="282" r:id="rId9"/>
    <p:sldId id="310" r:id="rId10"/>
    <p:sldId id="311" r:id="rId11"/>
    <p:sldId id="319" r:id="rId12"/>
    <p:sldId id="320" r:id="rId13"/>
    <p:sldId id="32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98" r:id="rId22"/>
    <p:sldId id="30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5238" autoAdjust="0"/>
  </p:normalViewPr>
  <p:slideViewPr>
    <p:cSldViewPr snapToGrid="0">
      <p:cViewPr varScale="1">
        <p:scale>
          <a:sx n="101" d="100"/>
          <a:sy n="101" d="100"/>
        </p:scale>
        <p:origin x="96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14DBC-ED56-4411-B8B3-8C1A721E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C1C4B-7CB6-4284-88FE-4BECB2EC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519F4-07FF-49FE-AAF1-6BBD6FDC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70001-B232-4CE9-A267-35AD9F03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F56EE-0692-4C56-BBBC-6483074A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0977E-98A3-4B9A-8408-D991818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D4B15-4D5F-455E-858B-F64C4FD1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77C18-FAB1-4979-B1C0-06A8A60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9168E-FFC1-4A98-BC72-AC748E92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C141-0CD3-4BFF-A377-588484D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1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6E539-3BC8-4A27-9929-50D3DB0E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C8292-3065-4123-A920-E431642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44622-0433-4973-ABEA-653EC735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12834-EC97-4FBF-BDC2-CF438092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AF5F8-5855-4626-A18D-D0055461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7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AED-1AD8-4181-91A3-0B876D5B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321E-6455-451B-BB2D-3FD01AD8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F17D4-7B51-434B-8D4D-8A242D41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F44B-2D52-4418-9645-61A04FBF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0E7B1-80B9-4BB2-92AF-35E9BC3F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D19E1-3B33-4B7D-A88D-97E43A3F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0E85E-6ABF-4C22-951F-8EBF3DF7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6C6D9-B764-4A5D-8BD8-E7540B26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D82AD-E252-452C-BE34-E670B3C4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B4F5B-E433-4B14-B7A7-312A04C5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2527-E912-4E20-AC8E-19F53489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03B07-6C57-4196-995B-BEF88E61F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D5187-21CC-4AEE-B462-0EAABD2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006D-34CC-4135-ABBA-842B1E43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BFF0D-121B-4A94-91E3-6A526BD2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9626C-F526-4B73-A9D0-A6067116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25FA-8A3B-4C53-8A25-43EDC028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769AB-7CB5-440B-8BD1-7D464178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C845B-7017-4E93-99FC-345A419F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4C1C0-3BD8-4DA6-8DB6-01494283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7A12B3-7D2F-408B-84D9-7A5D4FE1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DC44D-FE85-4FEF-B37E-FA486C2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24025E-18C9-4530-947A-C2CCFA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E81703-20A8-4367-85C4-F8EB4142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0ADB-E73E-48CA-B894-03897304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A04E0-FB8D-42F8-B60B-4740AE9F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F55BB3-6FAD-417D-A7C5-C8C02C1B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84C40-DD03-4EC1-86F8-324EE9CD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21050-23A3-4228-93C9-12BCBCE5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B770A-1844-48FD-B908-5F3E6C52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E2424-23F3-487F-B52E-53502F7E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0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455C4-F785-4D5D-AA17-A0F073F7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720AD-7D09-437B-B3E9-58E64A0A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D5419-BDFE-4488-AC5C-A3F57684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54BC9-257E-4CCB-82D5-4E75300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CCFC-7B4E-4296-8C92-F4217E54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FEE5C-A7D9-4E59-991D-0633307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7928-5FD0-483C-9309-1C4F2849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C37BBD-8888-420D-89F3-3441700AF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AD9C5-99A4-4EBB-9B64-2DD01E12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00D02-3E9A-41DC-B92E-67CA2B4E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AFF7-78F9-4E33-8F9B-779000B3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34DD7-E867-4019-B0E6-2F847D7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B1B141-6185-4DBF-8DA4-853C60F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A3BB7-BAF2-4D33-8772-0883355D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F3A5B-5A43-465E-AA01-CE50F629B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FC0F-E3DA-4ACE-ABAF-7B8B9B1BF0D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E4A6F-415D-43AC-B2A6-931A15FBD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BA424-1230-4ACE-9225-5EC7798CF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CE108B-FB02-4119-A389-082CB88382E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65497" y="58871"/>
            <a:ext cx="1065468" cy="900000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A414AF-B7D7-4D4A-AA52-213F0F56EFC6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4BDEBB6-D616-4A5F-990D-32D6635F8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B49EA26-8E0F-4FE1-A7BB-AC7AA15E0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2D95D8F-8560-4F10-99EF-18A899BC3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CA10BAF8-9A2F-41CA-BEAB-323E8A8B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D4AB73E9-4319-4CFA-8D30-DEE87EEA9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60B2148C-1895-4A6B-8BD9-4E031B7F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F75EB945-3517-4BE0-982F-FA06624DB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A0AC47D0-FE8C-4C4D-A16E-2227827A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46ABDEFD-CC08-4A19-A4DA-99ACEC54A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EE3B9012-390B-46DA-8B53-E35736453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787E554-EBB9-4F94-83F2-176499735A47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7DC60FC0-B380-41A1-9726-461C3500B4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CC59790F-718D-4F4C-829A-F73D0695E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6F9C92E0-90C4-4A02-B796-698C1E5F8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BA95B0A-0A2E-4432-80FD-6B835F7EA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EF3162EC-4400-48E6-BDA4-EF176E0E5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C3A1E7F8-837B-4B40-9EA1-DB402D87EA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1BE02E8A-AA1C-4C39-A09D-43A8F87224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196210A3-5CBC-45FA-AC77-F3F461315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9E6B466E-7D79-4546-A0A2-33F5F92FC8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F75484A9-20C2-4B39-898A-2E2B1EE84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9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1F142-6CC6-40E9-9AD7-2AB8D5C13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WeNet</a:t>
            </a:r>
            <a:r>
              <a:rPr lang="zh-CN" altLang="en-US" b="1" dirty="0"/>
              <a:t>实践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19405DCC-B1FA-4375-8ABF-8A9B2CD70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洪青阳</a:t>
            </a:r>
          </a:p>
        </p:txBody>
      </p:sp>
    </p:spTree>
    <p:extLst>
      <p:ext uri="{BB962C8B-B14F-4D97-AF65-F5344CB8AC3E}">
        <p14:creationId xmlns:p14="http://schemas.microsoft.com/office/powerpoint/2010/main" val="200027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1EAD4-E291-31FB-6852-E12054C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Conformer</a:t>
            </a:r>
            <a:r>
              <a:rPr lang="zh-CN" altLang="en-US" sz="3600" dirty="0"/>
              <a:t>配置文件</a:t>
            </a:r>
            <a:r>
              <a:rPr lang="en-US" altLang="zh-CN" sz="3600" dirty="0"/>
              <a:t>: </a:t>
            </a:r>
            <a:r>
              <a:rPr lang="en-US" altLang="zh-CN" sz="3600" dirty="0" err="1"/>
              <a:t>train_conformer.yaml</a:t>
            </a:r>
            <a:endParaRPr lang="zh-CN" altLang="en-US" sz="3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F93662-64CF-539C-6AEC-9733291E8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7" y="1093267"/>
            <a:ext cx="8371594" cy="52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3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1EAD4-E291-31FB-6852-E12054C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Conformer</a:t>
            </a:r>
            <a:r>
              <a:rPr lang="zh-CN" altLang="en-US" sz="3600" dirty="0"/>
              <a:t>配置文件</a:t>
            </a:r>
            <a:r>
              <a:rPr lang="en-US" altLang="zh-CN" sz="3600" dirty="0"/>
              <a:t>: </a:t>
            </a:r>
            <a:r>
              <a:rPr lang="en-US" altLang="zh-CN" sz="3600" dirty="0" err="1"/>
              <a:t>train_unified_conformer.yaml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859B00-C80D-2CD9-FC9C-DA305AB0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87" y="985156"/>
            <a:ext cx="7306322" cy="55571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C7DF341-A20D-D909-563E-0BE70C12A000}"/>
              </a:ext>
            </a:extLst>
          </p:cNvPr>
          <p:cNvSpPr/>
          <p:nvPr/>
        </p:nvSpPr>
        <p:spPr>
          <a:xfrm>
            <a:off x="1345542" y="4169285"/>
            <a:ext cx="6898271" cy="54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6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1EAD4-E291-31FB-6852-E12054C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Conformer</a:t>
            </a:r>
            <a:r>
              <a:rPr lang="zh-CN" altLang="en-US" sz="3600" dirty="0"/>
              <a:t>配置文件</a:t>
            </a:r>
            <a:r>
              <a:rPr lang="en-US" altLang="zh-CN" sz="3600" dirty="0"/>
              <a:t>: train_u2++_</a:t>
            </a:r>
            <a:r>
              <a:rPr lang="en-US" altLang="zh-CN" sz="3600" dirty="0" err="1"/>
              <a:t>conformer.yaml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06EFD-9D22-9A31-62A4-CFA1BEF2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59" y="1102783"/>
            <a:ext cx="7366246" cy="57339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8E3677B-3F58-1FE0-13F5-4C129442D545}"/>
              </a:ext>
            </a:extLst>
          </p:cNvPr>
          <p:cNvSpPr/>
          <p:nvPr/>
        </p:nvSpPr>
        <p:spPr>
          <a:xfrm>
            <a:off x="1760946" y="5794358"/>
            <a:ext cx="1711879" cy="32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2C9DE28-43B9-34F4-4529-66241E03C18B}"/>
              </a:ext>
            </a:extLst>
          </p:cNvPr>
          <p:cNvCxnSpPr/>
          <p:nvPr/>
        </p:nvCxnSpPr>
        <p:spPr>
          <a:xfrm flipH="1" flipV="1">
            <a:off x="3420709" y="5202131"/>
            <a:ext cx="393239" cy="99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9557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1EAD4-E291-31FB-6852-E12054C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RNN-T</a:t>
            </a:r>
            <a:r>
              <a:rPr lang="zh-CN" altLang="en-US" sz="3600" dirty="0"/>
              <a:t>配置文件</a:t>
            </a:r>
            <a:r>
              <a:rPr lang="en-US" altLang="zh-CN" sz="3600" dirty="0"/>
              <a:t>: </a:t>
            </a:r>
            <a:r>
              <a:rPr lang="en-US" altLang="zh-CN" sz="3600" dirty="0" err="1"/>
              <a:t>conformer_rnnt.yaml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D9B25B-DA84-D457-36B1-D9CC45220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"/>
          <a:stretch/>
        </p:blipFill>
        <p:spPr>
          <a:xfrm>
            <a:off x="2432482" y="1091952"/>
            <a:ext cx="5666797" cy="576604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4A11566-0A31-F589-73C1-5735B21C3017}"/>
              </a:ext>
            </a:extLst>
          </p:cNvPr>
          <p:cNvSpPr/>
          <p:nvPr/>
        </p:nvSpPr>
        <p:spPr>
          <a:xfrm>
            <a:off x="2320010" y="3316476"/>
            <a:ext cx="2180923" cy="2198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4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0D9B-A61C-19D8-8B7A-C3D6FC63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5ABFF-6120-154E-447D-DABC18AC2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69782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 err="1"/>
              <a:t>WeNet</a:t>
            </a:r>
            <a:r>
              <a:rPr lang="zh-CN" altLang="zh-CN" dirty="0"/>
              <a:t>中，使用</a:t>
            </a:r>
            <a:r>
              <a:rPr lang="en-US" altLang="zh-CN" dirty="0"/>
              <a:t>train.py </a:t>
            </a:r>
            <a:r>
              <a:rPr lang="zh-CN" altLang="zh-CN" dirty="0"/>
              <a:t>来进行模型的训练，我们以</a:t>
            </a:r>
            <a:r>
              <a:rPr lang="en-US" altLang="zh-CN" dirty="0"/>
              <a:t>aishell-1</a:t>
            </a:r>
            <a:r>
              <a:rPr lang="zh-CN" altLang="zh-CN" dirty="0"/>
              <a:t>的模型训练举例：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F7584F-1462-4AE0-0A63-81A462A6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6" y="1924873"/>
            <a:ext cx="4934676" cy="30082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8B62BF1-C133-7FA8-7E80-0BA1AB425D7B}"/>
              </a:ext>
            </a:extLst>
          </p:cNvPr>
          <p:cNvSpPr txBox="1"/>
          <p:nvPr/>
        </p:nvSpPr>
        <p:spPr>
          <a:xfrm>
            <a:off x="845288" y="5193438"/>
            <a:ext cx="1036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train.py 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的所有参数中，我们需要准备的文件是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个，第一个就是模型训练的配置脚本，对应上图中的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train_config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脚本，第二个和第三个分别是训练集数据和验证集数据的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data.list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，最后一个需要准备的文件是词典，对应上图中的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+mn-ea"/>
              </a:rPr>
              <a:t>symbol_table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，该词典将训练文本和验证文本转换成相应的数字表示进行训练。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66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C845-E86A-F86B-B0B2-11BF400F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环境解码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44398-F86A-5B43-E57E-7B109A2A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715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WeNet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支持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环境的模型性能评估，方便在正式部署前的模型调试工作。在解码之前，我们会使用脚本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average_model.py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生成一个平均最优模型进行解码，该脚本使用方法如下图：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A5F244-9931-4465-8903-1466FF7F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54" y="2145605"/>
            <a:ext cx="4503260" cy="10833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5903BE-3630-E8DF-1C6F-9F900D900B9A}"/>
              </a:ext>
            </a:extLst>
          </p:cNvPr>
          <p:cNvSpPr txBox="1"/>
          <p:nvPr/>
        </p:nvSpPr>
        <p:spPr>
          <a:xfrm>
            <a:off x="838200" y="351555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其中，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dst_model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是指生成的平均最优模型的路径，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src_path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是指所有训练模型保存路径，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num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是指选取出来生成平均最优模型的模型个数，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val_best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是指选取方法为挑选在开发集上表现最优的模型。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664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F1EF5-FB81-B983-F08A-96B735ED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环境解码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9CF43-E195-11A5-6C24-F6B9DE61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8309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WeNet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的语音识别解码使用脚本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recognize.py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来实现，可以使用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GPU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进行解码。我们依然以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aishell-1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的解码为例，该脚本使用方法如下图所示：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3E5BA7-10B0-44C7-FC4D-8A7065337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0" y="2067486"/>
            <a:ext cx="7474999" cy="2798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35BBD6-3595-C21A-A128-2D2D1DB32200}"/>
              </a:ext>
            </a:extLst>
          </p:cNvPr>
          <p:cNvSpPr txBox="1"/>
          <p:nvPr/>
        </p:nvSpPr>
        <p:spPr>
          <a:xfrm>
            <a:off x="838200" y="493420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其中，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gpu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是指用来解码的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GPU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编号，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mode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是解码模式，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WeNet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提供了四种解码模式，分别为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ctc_greedy_search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ctc_prefix_beam_search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attention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attention_rescoring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；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config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是指模型训练的配置文件，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data_type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是指数据准备格式，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test_data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是指测试集数据的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data.list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文件，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checkpoint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是指调用的模型，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beam_size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beam search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的宽度，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batch_size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是每个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batch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的音频数量，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penalty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是长度惩罚参数，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dict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是词典文件，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ctc_weight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CTC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解码权重，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reverse_weight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是从右往左解码权重，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result_file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是指解码结果文件存放路径，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decoding_chunk_size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是解码时的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chunk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大小。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93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6C417-9B47-A84A-1DA9-476D34B9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环境解码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1729D-C3B7-0916-9516-545B4232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70670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解码后使用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compute-wer.py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脚本计算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WER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，该脚本使用方法如下图：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7CB894-BC2D-B3A1-B649-9BAA24805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17" y="2023538"/>
            <a:ext cx="6242078" cy="49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FD1898-4D73-28F4-A838-66FDA200E38E}"/>
              </a:ext>
            </a:extLst>
          </p:cNvPr>
          <p:cNvSpPr txBox="1"/>
          <p:nvPr/>
        </p:nvSpPr>
        <p:spPr>
          <a:xfrm>
            <a:off x="845288" y="2937158"/>
            <a:ext cx="990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其中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char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是指是否以字为建模单元做分隔，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v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是指是否打印计算过程信息。脚本执行完成后，就能在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wer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文件中找到测试结果。</a:t>
            </a:r>
            <a:endParaRPr lang="zh-CN" altLang="en-US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0A6B8F-0B9C-55B7-B63C-269781126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67" y="4002578"/>
            <a:ext cx="4386105" cy="11908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163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5485B-AC3B-10A7-EF78-A605C67A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F1001-D59A-2054-904E-8C2D30B4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20405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WeNet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中基于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LibTorch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提供了云端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X86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和嵌入式端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Android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的落地方案，同时还引入了语言模型辅助解码。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1. </a:t>
            </a:r>
            <a:r>
              <a:rPr lang="zh-CN" altLang="en-US" sz="1800" b="1" dirty="0">
                <a:latin typeface="+mn-ea"/>
              </a:rPr>
              <a:t>模型导出</a:t>
            </a:r>
          </a:p>
          <a:p>
            <a:pPr marL="0" indent="0">
              <a:buNone/>
            </a:pP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为了能够方便模型部署，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WeNet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使用脚本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export_jit.py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将模型进行打包，还提供了一种动态量化方案对模型进行压缩，该脚本使用方法如下图所示：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6BE1D-89C5-27BC-3075-0218E1D36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36" y="3410673"/>
            <a:ext cx="4827803" cy="10814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BFA3AE-E98C-8007-9E97-20A8D621F092}"/>
              </a:ext>
            </a:extLst>
          </p:cNvPr>
          <p:cNvSpPr txBox="1"/>
          <p:nvPr/>
        </p:nvSpPr>
        <p:spPr>
          <a:xfrm>
            <a:off x="845288" y="4690080"/>
            <a:ext cx="1081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其中，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config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是指模型的训练配置参数，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checkpoint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是进行打包的模型路径，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output_file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output_quant_file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分别指原模型打包生成路径和量化压缩模型打包生成路径。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014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B7CB-6B71-90CA-914A-311A5E33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模型部署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43FE5B-1DBA-88DE-CBC4-4839518AE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4"/>
                <a:ext cx="10515600" cy="10351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1800" b="1" dirty="0">
                    <a:latin typeface="+mn-ea"/>
                  </a:rPr>
                  <a:t>2. </a:t>
                </a:r>
                <a:r>
                  <a:rPr lang="zh-CN" altLang="en-US" sz="1800" b="1" dirty="0">
                    <a:latin typeface="+mn-ea"/>
                  </a:rPr>
                  <a:t>语言模型训练</a:t>
                </a:r>
              </a:p>
              <a:p>
                <a:pPr marL="0" indent="0">
                  <a:buNone/>
                </a:pPr>
                <a:r>
                  <a:rPr lang="en-US" altLang="zh-CN" sz="1800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WeNet</a:t>
                </a: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中选择基于</a:t>
                </a:r>
                <a14:m>
                  <m:oMath xmlns:m="http://schemas.openxmlformats.org/officeDocument/2006/math"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-gram </a:t>
                </a: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的统计语言模型，结合</a:t>
                </a:r>
                <a:r>
                  <a:rPr lang="en-US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WFST</a:t>
                </a: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解码技术，实现对定制语言模型的支持。具体语言模型训练方法如下图所示：</a:t>
                </a:r>
                <a:endParaRPr lang="zh-CN" altLang="en-US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43FE5B-1DBA-88DE-CBC4-4839518AE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4"/>
                <a:ext cx="10515600" cy="1035180"/>
              </a:xfrm>
              <a:blipFill>
                <a:blip r:embed="rId4"/>
                <a:stretch>
                  <a:fillRect l="-522" t="-6471" b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5E13736-5694-B456-983A-EFBD2131E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10" y="2465201"/>
            <a:ext cx="7639412" cy="35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3B52-29F7-4F47-9999-7B4A2449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WeNet</a:t>
            </a:r>
            <a:r>
              <a:rPr lang="zh-CN" altLang="en-US" dirty="0"/>
              <a:t>介绍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87FE62-6920-4188-99FC-8E426AFE7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7" y="1388423"/>
                <a:ext cx="10811093" cy="4675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在端到端语音识别领域中，面向工业应用落地的语音识别工具包</a:t>
                </a:r>
                <a:r>
                  <a:rPr lang="en-US" altLang="zh-CN" sz="1800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WeNet</a:t>
                </a: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设计简洁，部署方便，解决了不少痛点，因此一经推出就颇受欢迎，迅速得到普及</a:t>
                </a:r>
                <a:r>
                  <a:rPr lang="zh-CN" altLang="zh-CN" sz="2000" dirty="0">
                    <a:latin typeface="+mn-ea"/>
                  </a:rPr>
                  <a:t>。</a:t>
                </a:r>
                <a:endParaRPr lang="en-US" altLang="zh-CN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+mn-ea"/>
                  </a:rPr>
                  <a:t>[</a:t>
                </a:r>
                <a:r>
                  <a:rPr lang="en-US" altLang="zh-CN" sz="2000" b="1" dirty="0" err="1">
                    <a:latin typeface="+mn-ea"/>
                  </a:rPr>
                  <a:t>WeNet</a:t>
                </a:r>
                <a:r>
                  <a:rPr lang="zh-CN" altLang="en-US" sz="2000" b="1" dirty="0">
                    <a:latin typeface="+mn-ea"/>
                  </a:rPr>
                  <a:t>特色</a:t>
                </a:r>
                <a:r>
                  <a:rPr lang="en-US" altLang="zh-CN" sz="2000" b="1" dirty="0">
                    <a:latin typeface="+mn-ea"/>
                  </a:rPr>
                  <a:t>]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Transformer/Conformer</a:t>
                </a: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网络结构和</a:t>
                </a:r>
                <a:r>
                  <a:rPr lang="en-US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CTC/Attention</a:t>
                </a: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联合优化方案</a:t>
                </a:r>
                <a:r>
                  <a:rPr lang="zh-CN" altLang="zh-CN" sz="1800" dirty="0">
                    <a:latin typeface="+mn-ea"/>
                  </a:rPr>
                  <a:t>；</a:t>
                </a:r>
                <a:endParaRPr lang="en-US" altLang="zh-CN" sz="1800" dirty="0">
                  <a:latin typeface="+mn-ea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流式和非流式统一的</a:t>
                </a:r>
                <a:r>
                  <a:rPr lang="en-US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Unified Conformer</a:t>
                </a:r>
                <a:r>
                  <a:rPr lang="zh-CN" altLang="zh-CN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模型</a:t>
                </a:r>
                <a:r>
                  <a:rPr lang="zh-CN" altLang="zh-CN" sz="1800" dirty="0">
                    <a:latin typeface="+mn-ea"/>
                  </a:rPr>
                  <a:t>；</a:t>
                </a:r>
                <a:endParaRPr lang="en-US" altLang="zh-CN" sz="1800" dirty="0">
                  <a:latin typeface="+mn-ea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dirty="0">
                    <a:latin typeface="+mn-ea"/>
                  </a:rPr>
                  <a:t>支持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latin typeface="+mn-ea"/>
                  </a:rPr>
                  <a:t>-</a:t>
                </a:r>
                <a:r>
                  <a:rPr lang="en-US" altLang="zh-CN" sz="1800" dirty="0" err="1">
                    <a:latin typeface="+mn-ea"/>
                  </a:rPr>
                  <a:t>gram+WFST</a:t>
                </a:r>
                <a:r>
                  <a:rPr lang="zh-CN" altLang="en-US" sz="1800" dirty="0">
                    <a:latin typeface="+mn-ea"/>
                  </a:rPr>
                  <a:t>解码。</a:t>
                </a:r>
                <a:endParaRPr lang="en-US" altLang="zh-CN" sz="18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16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+mn-ea"/>
                  </a:rPr>
                  <a:t>[</a:t>
                </a:r>
                <a:r>
                  <a:rPr lang="en-US" altLang="zh-CN" sz="2000" b="1" dirty="0" err="1">
                    <a:latin typeface="+mn-ea"/>
                  </a:rPr>
                  <a:t>WeNet</a:t>
                </a:r>
                <a:r>
                  <a:rPr lang="zh-CN" altLang="en-US" sz="2000" b="1" dirty="0">
                    <a:latin typeface="+mn-ea"/>
                  </a:rPr>
                  <a:t>模型</a:t>
                </a:r>
                <a:r>
                  <a:rPr lang="en-US" altLang="zh-CN" sz="2000" b="1" dirty="0">
                    <a:latin typeface="+mn-ea"/>
                  </a:rPr>
                  <a:t>]</a:t>
                </a:r>
              </a:p>
              <a:p>
                <a:r>
                  <a:rPr lang="fr-FR" altLang="zh-CN" sz="1600" dirty="0">
                    <a:latin typeface="+mn-ea"/>
                  </a:rPr>
                  <a:t>Transformer</a:t>
                </a:r>
                <a:endParaRPr lang="en-US" altLang="zh-CN" sz="1600" dirty="0">
                  <a:latin typeface="+mn-ea"/>
                </a:endParaRPr>
              </a:p>
              <a:p>
                <a:r>
                  <a:rPr lang="fr-FR" altLang="zh-CN" sz="1600" dirty="0">
                    <a:latin typeface="+mn-ea"/>
                  </a:rPr>
                  <a:t>Conformer</a:t>
                </a:r>
                <a:r>
                  <a:rPr lang="zh-CN" altLang="fr-FR" sz="1600" dirty="0">
                    <a:latin typeface="+mn-ea"/>
                  </a:rPr>
                  <a:t>和</a:t>
                </a:r>
                <a:r>
                  <a:rPr lang="fr-FR" altLang="zh-CN" sz="1600" dirty="0" err="1">
                    <a:latin typeface="+mn-ea"/>
                  </a:rPr>
                  <a:t>Unified</a:t>
                </a:r>
                <a:r>
                  <a:rPr lang="fr-FR" altLang="zh-CN" sz="1600" dirty="0">
                    <a:latin typeface="+mn-ea"/>
                  </a:rPr>
                  <a:t> Conformer</a:t>
                </a:r>
                <a:r>
                  <a:rPr lang="zh-CN" altLang="fr-FR" sz="1600" dirty="0">
                    <a:latin typeface="+mn-ea"/>
                  </a:rPr>
                  <a:t>和</a:t>
                </a:r>
                <a:r>
                  <a:rPr lang="fr-FR" altLang="zh-CN" sz="1600" dirty="0">
                    <a:latin typeface="+mn-ea"/>
                  </a:rPr>
                  <a:t>U2++ Conformer</a:t>
                </a:r>
                <a:endParaRPr lang="en-US" altLang="zh-CN" sz="1600" dirty="0">
                  <a:latin typeface="+mn-ea"/>
                </a:endParaRPr>
              </a:p>
              <a:p>
                <a:r>
                  <a:rPr lang="en-US" altLang="zh-CN" sz="1600" dirty="0">
                    <a:latin typeface="+mn-ea"/>
                  </a:rPr>
                  <a:t>RNN-T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87FE62-6920-4188-99FC-8E426AFE7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7" y="1388423"/>
                <a:ext cx="10811093" cy="4675025"/>
              </a:xfrm>
              <a:blipFill>
                <a:blip r:embed="rId5"/>
                <a:stretch>
                  <a:fillRect l="-620" t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13720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B7CB-6B71-90CA-914A-311A5E33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3FE5B-1DBA-88DE-CBC4-4839518A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910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+mn-ea"/>
              </a:rPr>
              <a:t>3. </a:t>
            </a:r>
            <a:r>
              <a:rPr lang="zh-CN" altLang="en-US" sz="1800" b="1" dirty="0">
                <a:latin typeface="+mn-ea"/>
              </a:rPr>
              <a:t>结合语言模型的解码</a:t>
            </a:r>
          </a:p>
          <a:p>
            <a:pPr marL="0" indent="0">
              <a:buNone/>
            </a:pPr>
            <a:r>
              <a:rPr lang="zh-CN" altLang="zh-CN" sz="1800" dirty="0"/>
              <a:t>生成</a:t>
            </a:r>
            <a:r>
              <a:rPr lang="en-US" altLang="zh-CN" sz="1800" dirty="0"/>
              <a:t>TLG</a:t>
            </a:r>
            <a:r>
              <a:rPr lang="zh-CN" altLang="zh-CN" sz="1800" dirty="0"/>
              <a:t>后，最后使用</a:t>
            </a:r>
            <a:r>
              <a:rPr lang="en-US" altLang="zh-CN" sz="1800" dirty="0"/>
              <a:t>decode.sh</a:t>
            </a:r>
            <a:r>
              <a:rPr lang="zh-CN" altLang="zh-CN" sz="1800" dirty="0"/>
              <a:t>脚本进行解码，该脚本如下图所示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722A4F-2EBE-D70F-C0F7-54AA0041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2201663"/>
            <a:ext cx="6873977" cy="17118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16197B-1421-0082-F903-D9A4F7CDDB9D}"/>
              </a:ext>
            </a:extLst>
          </p:cNvPr>
          <p:cNvSpPr txBox="1"/>
          <p:nvPr/>
        </p:nvSpPr>
        <p:spPr>
          <a:xfrm>
            <a:off x="845288" y="4189352"/>
            <a:ext cx="106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其中，引入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max_active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来避免某一时刻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state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数目过大，</a:t>
            </a:r>
            <a:r>
              <a:rPr lang="en-US" altLang="zh-CN" sz="1800" kern="100" dirty="0" err="1">
                <a:effectLst/>
                <a:latin typeface="+mn-ea"/>
                <a:cs typeface="Times New Roman" panose="02020603050405020304" pitchFamily="18" charset="0"/>
              </a:rPr>
              <a:t>blank_skip_thresh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CTC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中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WFST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的空白跳过阈值。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69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7D7C3-5A14-4C04-9BEA-D2CD7C45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F06EA04-A653-44B9-9137-0B26C606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48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[aishell-1]</a:t>
            </a:r>
          </a:p>
          <a:p>
            <a:pPr marL="0" indent="0">
              <a:buNone/>
            </a:pPr>
            <a:r>
              <a:rPr lang="zh-CN" altLang="en-US" sz="1800" dirty="0"/>
              <a:t>以下</a:t>
            </a:r>
            <a:r>
              <a:rPr lang="zh-CN" altLang="zh-CN" sz="1800" dirty="0"/>
              <a:t>给出了</a:t>
            </a:r>
            <a:r>
              <a:rPr lang="en-US" altLang="zh-CN" sz="1800" dirty="0"/>
              <a:t>aishell-1</a:t>
            </a:r>
            <a:r>
              <a:rPr lang="zh-CN" altLang="zh-CN" sz="1800" dirty="0"/>
              <a:t>的实验结果，对比了</a:t>
            </a:r>
            <a:r>
              <a:rPr lang="en-US" altLang="zh-CN" sz="1800" dirty="0"/>
              <a:t>Conformer</a:t>
            </a:r>
            <a:r>
              <a:rPr lang="zh-CN" altLang="zh-CN" sz="1800" dirty="0"/>
              <a:t>模型</a:t>
            </a:r>
            <a:r>
              <a:rPr lang="zh-CN" altLang="en-US" sz="1800" dirty="0"/>
              <a:t>不同解码策略</a:t>
            </a:r>
            <a:r>
              <a:rPr lang="zh-CN" altLang="zh-CN" sz="1800" dirty="0"/>
              <a:t>的</a:t>
            </a:r>
            <a:r>
              <a:rPr lang="en-US" altLang="zh-CN" sz="1800" dirty="0"/>
              <a:t>CER%</a:t>
            </a:r>
            <a:r>
              <a:rPr lang="zh-CN" altLang="zh-CN" sz="1800" dirty="0"/>
              <a:t>指标。</a:t>
            </a:r>
            <a:endParaRPr lang="en-US" altLang="zh-CN" sz="1800" dirty="0"/>
          </a:p>
          <a:p>
            <a:r>
              <a:rPr lang="en-US" altLang="zh-CN" sz="1800" dirty="0"/>
              <a:t>Training info: </a:t>
            </a:r>
            <a:r>
              <a:rPr lang="en-US" altLang="zh-CN" sz="1800" dirty="0" err="1"/>
              <a:t>lr</a:t>
            </a:r>
            <a:r>
              <a:rPr lang="en-US" altLang="zh-CN" sz="1800" dirty="0"/>
              <a:t> 0.002, batch size 16, 240 epochs, dither 0.1</a:t>
            </a:r>
          </a:p>
          <a:p>
            <a:r>
              <a:rPr lang="en-US" altLang="zh-CN" sz="1800" dirty="0"/>
              <a:t>Decoding info: </a:t>
            </a:r>
            <a:r>
              <a:rPr lang="en-US" altLang="zh-CN" sz="1800" dirty="0" err="1"/>
              <a:t>ctc_weight</a:t>
            </a:r>
            <a:r>
              <a:rPr lang="en-US" altLang="zh-CN" sz="1800" dirty="0"/>
              <a:t> 0.5, </a:t>
            </a:r>
            <a:r>
              <a:rPr lang="en-US" altLang="zh-CN" sz="1800" dirty="0" err="1"/>
              <a:t>average_num</a:t>
            </a:r>
            <a:r>
              <a:rPr lang="en-US" altLang="zh-CN" sz="1800" dirty="0"/>
              <a:t> 30</a:t>
            </a:r>
            <a:endParaRPr lang="zh-CN" altLang="en-US" sz="1800" dirty="0"/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B51EC32-3061-550F-D298-630B6860D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25152"/>
              </p:ext>
            </p:extLst>
          </p:nvPr>
        </p:nvGraphicFramePr>
        <p:xfrm>
          <a:off x="2989567" y="3058308"/>
          <a:ext cx="3932393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705">
                  <a:extLst>
                    <a:ext uri="{9D8B030D-6E8A-4147-A177-3AD203B41FA5}">
                      <a16:colId xmlns:a16="http://schemas.microsoft.com/office/drawing/2014/main" val="2540506942"/>
                    </a:ext>
                  </a:extLst>
                </a:gridCol>
                <a:gridCol w="1288688">
                  <a:extLst>
                    <a:ext uri="{9D8B030D-6E8A-4147-A177-3AD203B41FA5}">
                      <a16:colId xmlns:a16="http://schemas.microsoft.com/office/drawing/2014/main" val="300661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解码策略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ctc_greedy_search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ctc_prefix_beam_search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1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attention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6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attention_rescoring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4.60%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8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lm_with_runtime</a:t>
                      </a:r>
                      <a:r>
                        <a:rPr lang="en-US" altLang="zh-CN" dirty="0"/>
                        <a:t> (TLG)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4.31%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5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2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D6F3-4256-4725-827D-D5E55840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811" y="553924"/>
            <a:ext cx="11622660" cy="1325563"/>
          </a:xfrm>
        </p:spPr>
        <p:txBody>
          <a:bodyPr/>
          <a:lstStyle/>
          <a:p>
            <a:pPr algn="ctr"/>
            <a:r>
              <a:rPr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E42F0-4CAB-4464-8D0C-35BDDDFE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2183906"/>
            <a:ext cx="10515600" cy="35558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感谢胡文轩同学对</a:t>
            </a:r>
            <a:r>
              <a:rPr lang="en-US" altLang="zh-CN" sz="2400" dirty="0" err="1"/>
              <a:t>WeNet</a:t>
            </a:r>
            <a:r>
              <a:rPr lang="zh-CN" altLang="en-US" sz="2400" dirty="0"/>
              <a:t>实践过程做了深入细致的整理。</a:t>
            </a:r>
            <a:endParaRPr lang="en-US" altLang="zh-CN" sz="2400" dirty="0"/>
          </a:p>
          <a:p>
            <a:r>
              <a:rPr lang="zh-CN" altLang="en-US" sz="2400" dirty="0"/>
              <a:t>感谢厦门大学智能语音实验室其他同学的贡献。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048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2"/>
            <a:ext cx="10677928" cy="5065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一、</a:t>
            </a:r>
            <a:r>
              <a:rPr lang="zh-CN" altLang="en-US" b="1" dirty="0"/>
              <a:t>工具安装</a:t>
            </a:r>
            <a:endParaRPr lang="zh-CN" altLang="en-US" sz="2000" b="1" dirty="0"/>
          </a:p>
          <a:p>
            <a:pPr marL="0" indent="0"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用</a:t>
            </a:r>
            <a:r>
              <a:rPr lang="en-US" altLang="zh-CN" sz="1800" dirty="0"/>
              <a:t>git</a:t>
            </a:r>
            <a:r>
              <a:rPr lang="zh-CN" altLang="en-US" sz="1800" dirty="0"/>
              <a:t>的方法把</a:t>
            </a:r>
            <a:r>
              <a:rPr lang="en-US" altLang="zh-CN" sz="1800" dirty="0" err="1"/>
              <a:t>WeNet</a:t>
            </a:r>
            <a:r>
              <a:rPr lang="zh-CN" altLang="en-US" sz="1800" dirty="0"/>
              <a:t>项目保存到本地：</a:t>
            </a:r>
            <a:r>
              <a:rPr lang="en-US" altLang="zh-CN" sz="1800" dirty="0"/>
              <a:t>git clone https://github.com/wenet-e2e/wenet.git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安装</a:t>
            </a:r>
            <a:r>
              <a:rPr lang="en-US" altLang="zh-CN" sz="1800" dirty="0" err="1"/>
              <a:t>Conda</a:t>
            </a:r>
            <a:r>
              <a:rPr lang="zh-CN" altLang="en-US" sz="1800" dirty="0"/>
              <a:t>，参照</a:t>
            </a:r>
            <a:r>
              <a:rPr lang="en-US" altLang="zh-CN" sz="1800" dirty="0"/>
              <a:t>https://docs.conda.io/en/latest/miniconda.html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创建</a:t>
            </a:r>
            <a:r>
              <a:rPr lang="en-US" altLang="zh-CN" sz="1800" dirty="0" err="1"/>
              <a:t>Conda</a:t>
            </a:r>
            <a:r>
              <a:rPr lang="zh-CN" altLang="en-US" sz="1800" dirty="0"/>
              <a:t>环境：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conda</a:t>
            </a:r>
            <a:r>
              <a:rPr lang="en-US" altLang="zh-CN" sz="1800" dirty="0"/>
              <a:t> create -n </a:t>
            </a:r>
            <a:r>
              <a:rPr lang="en-US" altLang="zh-CN" sz="1800" dirty="0" err="1"/>
              <a:t>wenet</a:t>
            </a:r>
            <a:r>
              <a:rPr lang="en-US" altLang="zh-CN" sz="1800" dirty="0"/>
              <a:t> python=3.8</a:t>
            </a:r>
          </a:p>
          <a:p>
            <a:pPr marL="0" indent="0">
              <a:buNone/>
            </a:pPr>
            <a:r>
              <a:rPr lang="en-US" altLang="zh-CN" sz="1800" dirty="0" err="1"/>
              <a:t>conda</a:t>
            </a:r>
            <a:r>
              <a:rPr lang="en-US" altLang="zh-CN" sz="1800" dirty="0"/>
              <a:t> activate </a:t>
            </a:r>
            <a:r>
              <a:rPr lang="en-US" altLang="zh-CN" sz="1800" dirty="0" err="1"/>
              <a:t>wenet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cd</a:t>
            </a:r>
            <a:r>
              <a:rPr lang="zh-CN" altLang="en-US" sz="1800" dirty="0"/>
              <a:t>到</a:t>
            </a:r>
            <a:r>
              <a:rPr lang="en-US" altLang="zh-CN" sz="1800" dirty="0" err="1"/>
              <a:t>wenet</a:t>
            </a:r>
            <a:r>
              <a:rPr lang="zh-CN" altLang="en-US" sz="1800" dirty="0"/>
              <a:t>目录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pip install -r requirements.txt</a:t>
            </a:r>
          </a:p>
          <a:p>
            <a:pPr marL="0" indent="0">
              <a:buNone/>
            </a:pPr>
            <a:r>
              <a:rPr lang="en-US" altLang="zh-CN" sz="1800" dirty="0" err="1"/>
              <a:t>conda</a:t>
            </a:r>
            <a:r>
              <a:rPr lang="en-US" altLang="zh-CN" sz="1800" dirty="0"/>
              <a:t> install </a:t>
            </a:r>
            <a:r>
              <a:rPr lang="en-US" altLang="zh-CN" sz="1800" dirty="0" err="1"/>
              <a:t>pytorch</a:t>
            </a:r>
            <a:r>
              <a:rPr lang="en-US" altLang="zh-CN" sz="1800" dirty="0"/>
              <a:t>=1.10.0 </a:t>
            </a:r>
            <a:r>
              <a:rPr lang="en-US" altLang="zh-CN" sz="1800" dirty="0" err="1"/>
              <a:t>torchvision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torchaudio</a:t>
            </a:r>
            <a:r>
              <a:rPr lang="en-US" altLang="zh-CN" sz="1800" dirty="0"/>
              <a:t>=0.10.0 </a:t>
            </a:r>
            <a:r>
              <a:rPr lang="en-US" altLang="zh-CN" sz="1800" dirty="0" err="1"/>
              <a:t>cudatoolkit</a:t>
            </a:r>
            <a:r>
              <a:rPr lang="en-US" altLang="zh-CN" sz="1800" dirty="0"/>
              <a:t>=11.1 -c </a:t>
            </a:r>
            <a:r>
              <a:rPr lang="en-US" altLang="zh-CN" sz="1800" dirty="0" err="1"/>
              <a:t>pytorch</a:t>
            </a:r>
            <a:r>
              <a:rPr lang="en-US" altLang="zh-CN" sz="1800" dirty="0"/>
              <a:t> -c </a:t>
            </a:r>
            <a:r>
              <a:rPr lang="en-US" altLang="zh-CN" sz="1800" dirty="0" err="1"/>
              <a:t>conda</a:t>
            </a:r>
            <a:r>
              <a:rPr lang="en-US" altLang="zh-CN" sz="1800" dirty="0"/>
              <a:t>-forge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b="1" dirty="0"/>
              <a:t>二、</a:t>
            </a:r>
            <a:r>
              <a:rPr lang="en-US" altLang="zh-CN" b="1" dirty="0"/>
              <a:t>Runtime</a:t>
            </a:r>
            <a:r>
              <a:rPr lang="zh-CN" altLang="en-US" b="1" dirty="0"/>
              <a:t>环境安装（可选）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dirty="0"/>
              <a:t>cd runtime/</a:t>
            </a:r>
            <a:r>
              <a:rPr lang="en-US" altLang="zh-CN" sz="1800" dirty="0" err="1"/>
              <a:t>libtorch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mkdir</a:t>
            </a:r>
            <a:r>
              <a:rPr lang="en-US" altLang="zh-CN" sz="1800" dirty="0"/>
              <a:t> build &amp;&amp; cd build &amp;&amp; </a:t>
            </a:r>
            <a:r>
              <a:rPr lang="en-US" altLang="zh-CN" sz="1800" dirty="0" err="1"/>
              <a:t>cmake</a:t>
            </a:r>
            <a:r>
              <a:rPr lang="en-US" altLang="zh-CN" sz="1800" dirty="0"/>
              <a:t> -DGRAPH_TOOLS=ON .. &amp;&amp; </a:t>
            </a:r>
            <a:r>
              <a:rPr lang="en-US" altLang="zh-CN" sz="1800" dirty="0" err="1"/>
              <a:t>cmake</a:t>
            </a:r>
            <a:r>
              <a:rPr lang="en-US" altLang="zh-CN" sz="1800" dirty="0"/>
              <a:t> --build 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WeNet</a:t>
            </a:r>
            <a:r>
              <a:rPr lang="zh-CN" altLang="en-US" dirty="0"/>
              <a:t>的安装</a:t>
            </a:r>
          </a:p>
        </p:txBody>
      </p:sp>
    </p:spTree>
    <p:extLst>
      <p:ext uri="{BB962C8B-B14F-4D97-AF65-F5344CB8AC3E}">
        <p14:creationId xmlns:p14="http://schemas.microsoft.com/office/powerpoint/2010/main" val="19890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DBFBA-6E15-5290-9AF2-FC36E837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WeNet</a:t>
            </a:r>
            <a:r>
              <a:rPr lang="zh-CN" altLang="en-US" dirty="0"/>
              <a:t>实践过程（</a:t>
            </a:r>
            <a:r>
              <a:rPr lang="en-US" altLang="zh-CN" dirty="0"/>
              <a:t>aishell-1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A74D2-F466-3C39-992E-61AD4DB6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22" y="1115267"/>
            <a:ext cx="3673446" cy="326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主要步骤：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/>
              <a:t>stage 0: </a:t>
            </a:r>
            <a:r>
              <a:rPr lang="zh-CN" altLang="en-US" sz="1800" dirty="0"/>
              <a:t>映射文件准备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stage 1: </a:t>
            </a:r>
            <a:r>
              <a:rPr lang="zh-CN" altLang="en-US" sz="1800" dirty="0"/>
              <a:t>计算</a:t>
            </a:r>
            <a:r>
              <a:rPr lang="en-US" altLang="zh-CN" sz="1800" dirty="0"/>
              <a:t>CMVN</a:t>
            </a:r>
          </a:p>
          <a:p>
            <a:pPr marL="0" indent="0">
              <a:buNone/>
            </a:pPr>
            <a:r>
              <a:rPr lang="en-US" altLang="zh-CN" sz="1800" dirty="0"/>
              <a:t>stage 2: </a:t>
            </a:r>
            <a:r>
              <a:rPr lang="zh-CN" altLang="en-US" sz="1800" dirty="0"/>
              <a:t>词典生成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stage 3: </a:t>
            </a:r>
            <a:r>
              <a:rPr lang="zh-CN" altLang="en-US" sz="1800" dirty="0"/>
              <a:t>数据打包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stage 4: </a:t>
            </a:r>
            <a:r>
              <a:rPr lang="zh-CN" altLang="en-US" sz="1800" dirty="0"/>
              <a:t>模型训练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stage 5: Python</a:t>
            </a:r>
            <a:r>
              <a:rPr lang="zh-CN" altLang="en-US" sz="1800" dirty="0"/>
              <a:t>环境解码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stage 6: </a:t>
            </a:r>
            <a:r>
              <a:rPr lang="zh-CN" altLang="en-US" sz="1800" dirty="0"/>
              <a:t>模型导出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F7A4FD-B525-CC72-5C25-C65D1EE61A6D}"/>
              </a:ext>
            </a:extLst>
          </p:cNvPr>
          <p:cNvSpPr/>
          <p:nvPr/>
        </p:nvSpPr>
        <p:spPr>
          <a:xfrm>
            <a:off x="7395099" y="2308934"/>
            <a:ext cx="1882066" cy="56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数据准备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364563-1CB2-DD98-9D31-5B112BB19BF9}"/>
              </a:ext>
            </a:extLst>
          </p:cNvPr>
          <p:cNvSpPr/>
          <p:nvPr/>
        </p:nvSpPr>
        <p:spPr>
          <a:xfrm>
            <a:off x="7395099" y="3429000"/>
            <a:ext cx="1882066" cy="56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模型训练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07D67E-886F-B2DB-2CD4-63DFC42D0AB0}"/>
              </a:ext>
            </a:extLst>
          </p:cNvPr>
          <p:cNvSpPr/>
          <p:nvPr/>
        </p:nvSpPr>
        <p:spPr>
          <a:xfrm>
            <a:off x="7395099" y="4549066"/>
            <a:ext cx="1882066" cy="56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解码测试</a:t>
            </a:r>
            <a:endParaRPr lang="en-US" altLang="zh-CN" dirty="0"/>
          </a:p>
          <a:p>
            <a:pPr algn="ctr"/>
            <a:r>
              <a:rPr lang="en-US" altLang="zh-CN" dirty="0"/>
              <a:t>(Python)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7532E8-3EAA-D537-7DB3-EF1F7B5C66F8}"/>
              </a:ext>
            </a:extLst>
          </p:cNvPr>
          <p:cNvSpPr/>
          <p:nvPr/>
        </p:nvSpPr>
        <p:spPr>
          <a:xfrm>
            <a:off x="5119032" y="3302492"/>
            <a:ext cx="1666038" cy="82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</a:p>
          <a:p>
            <a:pPr algn="ctr"/>
            <a:r>
              <a:rPr lang="en-US" altLang="zh-CN" dirty="0"/>
              <a:t>Conformer</a:t>
            </a:r>
          </a:p>
          <a:p>
            <a:pPr algn="ctr"/>
            <a:r>
              <a:rPr lang="en-US" altLang="zh-CN" dirty="0"/>
              <a:t>RNN-T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9D44A2-07F6-0FA4-CC1E-E7E5447766FC}"/>
              </a:ext>
            </a:extLst>
          </p:cNvPr>
          <p:cNvCxnSpPr>
            <a:endCxn id="4" idx="0"/>
          </p:cNvCxnSpPr>
          <p:nvPr/>
        </p:nvCxnSpPr>
        <p:spPr>
          <a:xfrm>
            <a:off x="8336132" y="1723008"/>
            <a:ext cx="0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3E9970-5CAF-B7B4-AC72-6F363152101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336132" y="2877105"/>
            <a:ext cx="0" cy="55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E212DC-3516-8B9F-3354-ACF18D1D4E9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336132" y="3997171"/>
            <a:ext cx="0" cy="55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6A8C14A-38FF-910F-FB01-2CA79787B9EE}"/>
              </a:ext>
            </a:extLst>
          </p:cNvPr>
          <p:cNvCxnSpPr>
            <a:stCxn id="6" idx="2"/>
          </p:cNvCxnSpPr>
          <p:nvPr/>
        </p:nvCxnSpPr>
        <p:spPr>
          <a:xfrm>
            <a:off x="8336132" y="5117237"/>
            <a:ext cx="0" cy="52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52372F1-0C0F-14B9-6D17-B149DCA4BEC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785070" y="3713086"/>
            <a:ext cx="610029" cy="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658DEBB-F10E-E593-5505-560EB63EA26B}"/>
              </a:ext>
            </a:extLst>
          </p:cNvPr>
          <p:cNvSpPr/>
          <p:nvPr/>
        </p:nvSpPr>
        <p:spPr>
          <a:xfrm>
            <a:off x="9714820" y="4544627"/>
            <a:ext cx="1882066" cy="56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模型部署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libtorch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01E4BCB-D5A5-3BCA-949E-CF6C3FFEB5EA}"/>
              </a:ext>
            </a:extLst>
          </p:cNvPr>
          <p:cNvCxnSpPr>
            <a:stCxn id="5" idx="3"/>
            <a:endCxn id="20" idx="0"/>
          </p:cNvCxnSpPr>
          <p:nvPr/>
        </p:nvCxnSpPr>
        <p:spPr>
          <a:xfrm>
            <a:off x="9277165" y="3713086"/>
            <a:ext cx="1378688" cy="831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251489-0870-5866-F849-474EE5DD6FB3}"/>
              </a:ext>
            </a:extLst>
          </p:cNvPr>
          <p:cNvCxnSpPr>
            <a:stCxn id="20" idx="2"/>
          </p:cNvCxnSpPr>
          <p:nvPr/>
        </p:nvCxnSpPr>
        <p:spPr>
          <a:xfrm>
            <a:off x="10655853" y="5112798"/>
            <a:ext cx="0" cy="53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FAFC3B0-62FF-0F68-E31B-86381D8EA711}"/>
              </a:ext>
            </a:extLst>
          </p:cNvPr>
          <p:cNvSpPr txBox="1"/>
          <p:nvPr/>
        </p:nvSpPr>
        <p:spPr>
          <a:xfrm>
            <a:off x="7782134" y="5685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性能评估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0982F8-711B-2ECF-0457-2F9CA0CF8A90}"/>
              </a:ext>
            </a:extLst>
          </p:cNvPr>
          <p:cNvSpPr txBox="1"/>
          <p:nvPr/>
        </p:nvSpPr>
        <p:spPr>
          <a:xfrm>
            <a:off x="10101855" y="5685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生产环境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207E7D8-C759-0BCB-89B5-34FC43B081D4}"/>
              </a:ext>
            </a:extLst>
          </p:cNvPr>
          <p:cNvSpPr txBox="1"/>
          <p:nvPr/>
        </p:nvSpPr>
        <p:spPr>
          <a:xfrm>
            <a:off x="5398053" y="2880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配置文件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66AEBBB-7BAE-7579-8B86-2C3C6A60310F}"/>
              </a:ext>
            </a:extLst>
          </p:cNvPr>
          <p:cNvSpPr txBox="1"/>
          <p:nvPr/>
        </p:nvSpPr>
        <p:spPr>
          <a:xfrm>
            <a:off x="833156" y="4279322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运行脚本：</a:t>
            </a:r>
            <a:r>
              <a:rPr lang="en-US" altLang="zh-CN" dirty="0"/>
              <a:t>example/aishell/s0/run.sh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A692E56-B81E-AD30-FBA4-CB44C62C0B24}"/>
              </a:ext>
            </a:extLst>
          </p:cNvPr>
          <p:cNvSpPr txBox="1"/>
          <p:nvPr/>
        </p:nvSpPr>
        <p:spPr>
          <a:xfrm>
            <a:off x="7782134" y="1456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下载数据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27F86A-2BD5-7D3B-51DE-A6B223125F2A}"/>
              </a:ext>
            </a:extLst>
          </p:cNvPr>
          <p:cNvSpPr txBox="1"/>
          <p:nvPr/>
        </p:nvSpPr>
        <p:spPr>
          <a:xfrm>
            <a:off x="836722" y="4727070"/>
            <a:ext cx="32431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cd example/</a:t>
            </a:r>
            <a:r>
              <a:rPr lang="en-US" altLang="zh-CN" sz="1400" dirty="0" err="1"/>
              <a:t>aishell</a:t>
            </a:r>
            <a:r>
              <a:rPr lang="en-US" altLang="zh-CN" sz="1400" dirty="0"/>
              <a:t>/s0</a:t>
            </a:r>
          </a:p>
          <a:p>
            <a:r>
              <a:rPr lang="en-US" altLang="zh-CN" sz="1400" dirty="0"/>
              <a:t>bash run.sh --stage -1 --</a:t>
            </a:r>
            <a:r>
              <a:rPr lang="en-US" altLang="zh-CN" sz="1400" dirty="0" err="1"/>
              <a:t>stop_stage</a:t>
            </a:r>
            <a:r>
              <a:rPr lang="en-US" altLang="zh-CN" sz="1400" dirty="0"/>
              <a:t> -1</a:t>
            </a:r>
          </a:p>
          <a:p>
            <a:r>
              <a:rPr lang="en-US" altLang="zh-CN" sz="1400" dirty="0"/>
              <a:t>bash run.sh --stage 0 --</a:t>
            </a:r>
            <a:r>
              <a:rPr lang="en-US" altLang="zh-CN" sz="1400" dirty="0" err="1"/>
              <a:t>stop_stage</a:t>
            </a:r>
            <a:r>
              <a:rPr lang="en-US" altLang="zh-CN" sz="1400" dirty="0"/>
              <a:t> 0</a:t>
            </a:r>
          </a:p>
          <a:p>
            <a:r>
              <a:rPr lang="en-US" altLang="zh-CN" sz="1400" dirty="0"/>
              <a:t>bash run.sh --stage 1 --</a:t>
            </a:r>
            <a:r>
              <a:rPr lang="en-US" altLang="zh-CN" sz="1400" dirty="0" err="1"/>
              <a:t>stop_stage</a:t>
            </a:r>
            <a:r>
              <a:rPr lang="en-US" altLang="zh-CN" sz="1400" dirty="0"/>
              <a:t> 1</a:t>
            </a:r>
          </a:p>
          <a:p>
            <a:r>
              <a:rPr lang="en-US" altLang="zh-CN" sz="1400" dirty="0"/>
              <a:t>bash run.sh --stage 2 --</a:t>
            </a:r>
            <a:r>
              <a:rPr lang="en-US" altLang="zh-CN" sz="1400" dirty="0" err="1"/>
              <a:t>stop_stage</a:t>
            </a:r>
            <a:r>
              <a:rPr lang="en-US" altLang="zh-CN" sz="1400" dirty="0"/>
              <a:t> 2</a:t>
            </a:r>
          </a:p>
          <a:p>
            <a:r>
              <a:rPr lang="en-US" altLang="zh-CN" sz="1400" dirty="0"/>
              <a:t>bash run.sh --stage 3 --</a:t>
            </a:r>
            <a:r>
              <a:rPr lang="en-US" altLang="zh-CN" sz="1400" dirty="0" err="1"/>
              <a:t>stop_stage</a:t>
            </a:r>
            <a:r>
              <a:rPr lang="en-US" altLang="zh-CN" sz="1400" dirty="0"/>
              <a:t> 3</a:t>
            </a:r>
          </a:p>
          <a:p>
            <a:r>
              <a:rPr lang="en-US" altLang="zh-CN" sz="1400" dirty="0"/>
              <a:t>bash run.sh --stage 4 --</a:t>
            </a:r>
            <a:r>
              <a:rPr lang="en-US" altLang="zh-CN" sz="1400" dirty="0" err="1"/>
              <a:t>stop_stage</a:t>
            </a:r>
            <a:r>
              <a:rPr lang="en-US" altLang="zh-CN" sz="1400" dirty="0"/>
              <a:t> 4</a:t>
            </a:r>
          </a:p>
          <a:p>
            <a:r>
              <a:rPr lang="en-US" altLang="zh-CN" sz="1400" dirty="0"/>
              <a:t>bash run.sh --stage 5 --</a:t>
            </a:r>
            <a:r>
              <a:rPr lang="en-US" altLang="zh-CN" sz="1400" dirty="0" err="1"/>
              <a:t>stop_stage</a:t>
            </a:r>
            <a:r>
              <a:rPr lang="en-US" altLang="zh-CN" sz="1400" dirty="0"/>
              <a:t> 5</a:t>
            </a:r>
          </a:p>
          <a:p>
            <a:r>
              <a:rPr lang="en-US" altLang="zh-CN" sz="1400" dirty="0"/>
              <a:t>bash run.sh --stage 6 --</a:t>
            </a:r>
            <a:r>
              <a:rPr lang="en-US" altLang="zh-CN" sz="1400" dirty="0" err="1"/>
              <a:t>stop_stage</a:t>
            </a:r>
            <a:r>
              <a:rPr lang="en-US" altLang="zh-CN" sz="1400" dirty="0"/>
              <a:t> 6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77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E1243-FF15-4A14-8C9D-BD7C6D8B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890E3-B43E-4BCC-B045-A22BDECC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3"/>
            <a:ext cx="10515600" cy="5092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映射文件准备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映射文件的准备主要需要两个文件，分别是</a:t>
            </a:r>
            <a:r>
              <a:rPr lang="en-US" altLang="zh-CN" dirty="0" err="1"/>
              <a:t>wav.scp</a:t>
            </a:r>
            <a:r>
              <a:rPr lang="zh-CN" altLang="zh-CN" dirty="0"/>
              <a:t>和</a:t>
            </a:r>
            <a:r>
              <a:rPr lang="en-US" altLang="zh-CN" dirty="0"/>
              <a:t>text</a:t>
            </a:r>
            <a:r>
              <a:rPr lang="zh-CN" altLang="zh-CN" dirty="0"/>
              <a:t>。对于不同的数据集，需要自行编写脚本得到这两个映射文件，在</a:t>
            </a:r>
            <a:r>
              <a:rPr lang="en-US" altLang="zh-CN" dirty="0" err="1"/>
              <a:t>WeNet</a:t>
            </a:r>
            <a:r>
              <a:rPr lang="zh-CN" altLang="zh-CN" dirty="0"/>
              <a:t>的实验中，使用</a:t>
            </a:r>
            <a:r>
              <a:rPr lang="en-US" altLang="zh-CN" dirty="0"/>
              <a:t>aishell_data_prep.sh</a:t>
            </a:r>
            <a:r>
              <a:rPr lang="zh-CN" altLang="zh-CN" dirty="0"/>
              <a:t>脚本来获得以上</a:t>
            </a:r>
            <a:r>
              <a:rPr lang="en-US" altLang="zh-CN" dirty="0"/>
              <a:t>2</a:t>
            </a:r>
            <a:r>
              <a:rPr lang="zh-CN" altLang="zh-CN" dirty="0"/>
              <a:t>个映射文件。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wav.scp</a:t>
            </a:r>
            <a:r>
              <a:rPr lang="zh-CN" altLang="zh-CN" dirty="0"/>
              <a:t>文件保存了语音编号和该语音在系统中的绝对位置路径，格式如下：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&lt;</a:t>
            </a:r>
            <a:r>
              <a:rPr lang="zh-CN" altLang="en-US" sz="1600" dirty="0"/>
              <a:t>语音编号</a:t>
            </a:r>
            <a:r>
              <a:rPr lang="en-US" altLang="zh-CN" sz="1600" dirty="0"/>
              <a:t>&gt;                   &lt;</a:t>
            </a:r>
            <a:r>
              <a:rPr lang="zh-CN" altLang="en-US" sz="1600" dirty="0"/>
              <a:t>语音绝对路径</a:t>
            </a:r>
            <a:r>
              <a:rPr lang="en-US" altLang="zh-CN" sz="1600" dirty="0"/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BAC009S0002W0124       /</a:t>
            </a:r>
            <a:r>
              <a:rPr lang="en-US" altLang="zh-CN" sz="1600" dirty="0" err="1"/>
              <a:t>data_aishell</a:t>
            </a:r>
            <a:r>
              <a:rPr lang="en-US" altLang="zh-CN" sz="1600" dirty="0"/>
              <a:t>/wav/train/S0002/BAC009S0002W0122.wav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该文件的作用在于将语音编号和该语音的绝对路径对应起来，使得在声学特征提取以及数据增强阶段能够访问到该条语音，进而对语音进行处理。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text</a:t>
            </a:r>
            <a:r>
              <a:rPr lang="zh-CN" altLang="zh-CN" dirty="0"/>
              <a:t>文件保存了语音编号和该语音对应的转录文本，其格式如下：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&lt;</a:t>
            </a:r>
            <a:r>
              <a:rPr lang="zh-CN" altLang="en-US" sz="1600" dirty="0"/>
              <a:t>语音编号</a:t>
            </a:r>
            <a:r>
              <a:rPr lang="en-US" altLang="zh-CN" sz="1600" dirty="0"/>
              <a:t>&gt;               &lt;</a:t>
            </a:r>
            <a:r>
              <a:rPr lang="zh-CN" altLang="en-US" sz="1600" dirty="0"/>
              <a:t>语音对应转录文本</a:t>
            </a:r>
            <a:r>
              <a:rPr lang="en-US" altLang="zh-CN" sz="1600" dirty="0"/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BAC009S0002W0124      </a:t>
            </a:r>
            <a:r>
              <a:rPr lang="zh-CN" altLang="en-US" sz="1600" dirty="0"/>
              <a:t>自六月底呼和浩特市率先宣布取消限购后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该文件的作用在于将语音编号与语音对应转录文本关联起来，在计算</a:t>
            </a:r>
            <a:r>
              <a:rPr lang="en-US" altLang="zh-CN" dirty="0"/>
              <a:t>CTC</a:t>
            </a:r>
            <a:r>
              <a:rPr lang="zh-CN" altLang="zh-CN" dirty="0"/>
              <a:t>或者</a:t>
            </a:r>
            <a:r>
              <a:rPr lang="en-US" altLang="zh-CN" dirty="0"/>
              <a:t>attention</a:t>
            </a:r>
            <a:r>
              <a:rPr lang="zh-CN" altLang="zh-CN" dirty="0"/>
              <a:t>损失时能够访问到对应的转录文本。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88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D372A-4197-49F7-BB05-E2C285CB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A8AB4-0632-4F3C-A45A-E906BD00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834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计算</a:t>
            </a:r>
            <a:r>
              <a:rPr lang="en-US" altLang="zh-CN" b="1" dirty="0"/>
              <a:t>CMVN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在语音识别任务中，我们一般需要对特征进行倒谱均值归一化（</a:t>
            </a:r>
            <a:r>
              <a:rPr lang="en-US" altLang="zh-CN" dirty="0"/>
              <a:t>CMVN</a:t>
            </a:r>
            <a:r>
              <a:rPr lang="zh-CN" altLang="zh-CN" dirty="0"/>
              <a:t>）来使特征服从均值为</a:t>
            </a:r>
            <a:r>
              <a:rPr lang="en-US" altLang="zh-CN" dirty="0"/>
              <a:t>0</a:t>
            </a:r>
            <a:r>
              <a:rPr lang="zh-CN" altLang="zh-CN" dirty="0"/>
              <a:t>，方差为</a:t>
            </a:r>
            <a:r>
              <a:rPr lang="en-US" altLang="zh-CN" dirty="0"/>
              <a:t>1</a:t>
            </a:r>
            <a:r>
              <a:rPr lang="zh-CN" altLang="zh-CN" dirty="0"/>
              <a:t>的高斯分布。在</a:t>
            </a:r>
            <a:r>
              <a:rPr lang="en-US" altLang="zh-CN" dirty="0" err="1"/>
              <a:t>WeNet</a:t>
            </a:r>
            <a:r>
              <a:rPr lang="zh-CN" altLang="zh-CN" dirty="0"/>
              <a:t>中使用</a:t>
            </a:r>
            <a:r>
              <a:rPr lang="en-US" altLang="zh-CN" dirty="0"/>
              <a:t>compute_cmvn_stats.py</a:t>
            </a:r>
            <a:r>
              <a:rPr lang="zh-CN" altLang="zh-CN" dirty="0"/>
              <a:t>脚本来进行</a:t>
            </a:r>
            <a:r>
              <a:rPr lang="en-US" altLang="zh-CN" dirty="0"/>
              <a:t>CMVN</a:t>
            </a:r>
            <a:r>
              <a:rPr lang="zh-CN" altLang="zh-CN" dirty="0"/>
              <a:t>的计算，这样的处理能够让神经网络更容易对语音特征进行学习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24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F1589-8D5F-4C6E-BB3A-14E7F2C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D7BB1-6225-4B39-ABB5-D46A7761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7" y="1388424"/>
            <a:ext cx="107045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词典生成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在</a:t>
            </a:r>
            <a:r>
              <a:rPr lang="en-US" altLang="zh-CN" dirty="0" err="1"/>
              <a:t>WeNet</a:t>
            </a:r>
            <a:r>
              <a:rPr lang="zh-CN" altLang="zh-CN" dirty="0"/>
              <a:t>中，使用脚本</a:t>
            </a:r>
            <a:r>
              <a:rPr lang="en-US" altLang="zh-CN" dirty="0"/>
              <a:t>text2token.py </a:t>
            </a:r>
            <a:r>
              <a:rPr lang="zh-CN" altLang="zh-CN" dirty="0"/>
              <a:t>通过映射文件中的</a:t>
            </a:r>
            <a:r>
              <a:rPr lang="en-US" altLang="zh-CN" dirty="0"/>
              <a:t>text</a:t>
            </a:r>
            <a:r>
              <a:rPr lang="zh-CN" altLang="zh-CN" dirty="0"/>
              <a:t>文件来生成词典，得到每个字符的唯一表示数字，其格式如下：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&lt;</a:t>
            </a:r>
            <a:r>
              <a:rPr lang="zh-CN" altLang="en-US" sz="1600" dirty="0"/>
              <a:t>字符</a:t>
            </a:r>
            <a:r>
              <a:rPr lang="en-US" altLang="zh-CN" sz="1600" dirty="0"/>
              <a:t>&gt;  &lt;</a:t>
            </a:r>
            <a:r>
              <a:rPr lang="zh-CN" altLang="en-US" sz="1600" dirty="0"/>
              <a:t>字符对应的数字</a:t>
            </a:r>
            <a:r>
              <a:rPr lang="en-US" altLang="zh-CN" sz="1600" dirty="0"/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字           </a:t>
            </a:r>
            <a:r>
              <a:rPr lang="en-US" altLang="zh-CN" sz="1600" dirty="0"/>
              <a:t>1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在训练过程中，我们会通过这个词典，将每条语音对应的转录文本转换为数字，我们将其称为</a:t>
            </a:r>
            <a:r>
              <a:rPr lang="en-US" altLang="zh-CN" dirty="0"/>
              <a:t>token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17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A5E2D-DE14-45F7-A6C4-58F546CD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59990-53C9-4325-84DE-A76C0CCD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3725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数据打包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在</a:t>
            </a:r>
            <a:r>
              <a:rPr lang="en-US" altLang="zh-CN" dirty="0" err="1"/>
              <a:t>WeNet</a:t>
            </a:r>
            <a:r>
              <a:rPr lang="zh-CN" altLang="zh-CN" dirty="0"/>
              <a:t>的模型训练中，不是直接使用</a:t>
            </a:r>
            <a:r>
              <a:rPr lang="en-US" altLang="zh-CN" dirty="0" err="1"/>
              <a:t>wav.scp</a:t>
            </a:r>
            <a:r>
              <a:rPr lang="zh-CN" altLang="zh-CN" dirty="0"/>
              <a:t>或者</a:t>
            </a:r>
            <a:r>
              <a:rPr lang="en-US" altLang="zh-CN" dirty="0"/>
              <a:t>text</a:t>
            </a:r>
            <a:r>
              <a:rPr lang="zh-CN" altLang="zh-CN" dirty="0"/>
              <a:t>这些映射文件，而是提供了两种数据打包格式，分别为针对大数据量的</a:t>
            </a:r>
            <a:r>
              <a:rPr lang="en-US" altLang="zh-CN" dirty="0"/>
              <a:t>shard</a:t>
            </a:r>
            <a:r>
              <a:rPr lang="zh-CN" altLang="zh-CN" dirty="0"/>
              <a:t>格式和小数据量的</a:t>
            </a:r>
            <a:r>
              <a:rPr lang="en-US" altLang="zh-CN" dirty="0"/>
              <a:t>raw</a:t>
            </a:r>
            <a:r>
              <a:rPr lang="zh-CN" altLang="zh-CN" dirty="0"/>
              <a:t>格式。对于</a:t>
            </a:r>
            <a:r>
              <a:rPr lang="en-US" altLang="zh-CN" dirty="0"/>
              <a:t>aishell-1</a:t>
            </a:r>
            <a:r>
              <a:rPr lang="zh-CN" altLang="zh-CN" dirty="0"/>
              <a:t>数据集，我们使用</a:t>
            </a:r>
            <a:r>
              <a:rPr lang="en-US" altLang="zh-CN" dirty="0"/>
              <a:t>raw</a:t>
            </a:r>
            <a:r>
              <a:rPr lang="zh-CN" altLang="zh-CN" dirty="0"/>
              <a:t>格式即可。这里使用脚本</a:t>
            </a:r>
            <a:r>
              <a:rPr lang="en-US" altLang="zh-CN" dirty="0"/>
              <a:t>make_raw_list.py</a:t>
            </a:r>
            <a:r>
              <a:rPr lang="zh-CN" altLang="zh-CN" dirty="0"/>
              <a:t>把训练所需映射文件写入</a:t>
            </a:r>
            <a:r>
              <a:rPr lang="en-US" altLang="zh-CN" dirty="0" err="1"/>
              <a:t>data.list</a:t>
            </a:r>
            <a:r>
              <a:rPr lang="zh-CN" altLang="zh-CN" dirty="0"/>
              <a:t>文件中，我们以其中一条语音举例，其格式如下：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{"key": "BAC009S0002W0122", "wav": "/data1/data/aishell_1//</a:t>
            </a:r>
            <a:r>
              <a:rPr lang="en-US" altLang="zh-CN" sz="1600" dirty="0" err="1"/>
              <a:t>data_aishell</a:t>
            </a:r>
            <a:r>
              <a:rPr lang="en-US" altLang="zh-CN" sz="1600" dirty="0"/>
              <a:t>/wav/train/S0002/BAC009S0002W0122.wav", "txt": "</a:t>
            </a:r>
            <a:r>
              <a:rPr lang="zh-CN" altLang="en-US" sz="1600" dirty="0"/>
              <a:t>而对楼市成交抑制作用最大的限购</a:t>
            </a:r>
            <a:r>
              <a:rPr lang="en-US" altLang="zh-CN" sz="1600" dirty="0"/>
              <a:t>"}</a:t>
            </a:r>
          </a:p>
          <a:p>
            <a:pPr marL="0" indent="0" algn="just">
              <a:buNone/>
            </a:pPr>
            <a:r>
              <a:rPr lang="zh-CN" altLang="zh-CN" dirty="0"/>
              <a:t>其中包含音频</a:t>
            </a:r>
            <a:r>
              <a:rPr lang="en-US" altLang="zh-CN" dirty="0"/>
              <a:t>id</a:t>
            </a:r>
            <a:r>
              <a:rPr lang="zh-CN" altLang="zh-CN" dirty="0"/>
              <a:t>、音频路径和其对应的转录文本。</a:t>
            </a:r>
            <a:endParaRPr lang="en-US" altLang="zh-CN" dirty="0"/>
          </a:p>
          <a:p>
            <a:pPr marL="0" indent="0" algn="just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通过以上四个步骤，我们就完成了进行端到端语音识别训练的数据准备，接下来介绍训练过程的一些配置文件。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5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56E4-2BA6-1FE1-5CD9-9AD12655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B1322-77FE-D2EB-EB0A-26583A17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 err="1"/>
              <a:t>WeNet</a:t>
            </a:r>
            <a:r>
              <a:rPr lang="zh-CN" altLang="zh-CN" dirty="0"/>
              <a:t>的</a:t>
            </a:r>
            <a:r>
              <a:rPr lang="en-US" altLang="zh-CN" dirty="0" err="1"/>
              <a:t>aishell</a:t>
            </a:r>
            <a:r>
              <a:rPr lang="zh-CN" altLang="zh-CN" dirty="0"/>
              <a:t>例子中的</a:t>
            </a:r>
            <a:r>
              <a:rPr lang="en-US" altLang="zh-CN" dirty="0"/>
              <a:t>conf</a:t>
            </a:r>
            <a:r>
              <a:rPr lang="zh-CN" altLang="zh-CN" dirty="0"/>
              <a:t>目录下，存放了一系列模型训练的配置文件。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3272C6-807D-AA74-06AD-977A55A2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6" y="2218050"/>
            <a:ext cx="7463648" cy="17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14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|16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11.8|9.9|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7396</TotalTime>
  <Words>1828</Words>
  <Application>Microsoft Office PowerPoint</Application>
  <PresentationFormat>宽屏</PresentationFormat>
  <Paragraphs>139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1_Office 主题​​</vt:lpstr>
      <vt:lpstr>WeNet实践</vt:lpstr>
      <vt:lpstr>WeNet介绍</vt:lpstr>
      <vt:lpstr>WeNet的安装</vt:lpstr>
      <vt:lpstr>WeNet实践过程（aishell-1）</vt:lpstr>
      <vt:lpstr>数据准备</vt:lpstr>
      <vt:lpstr>数据准备</vt:lpstr>
      <vt:lpstr>数据准备</vt:lpstr>
      <vt:lpstr>数据准备</vt:lpstr>
      <vt:lpstr>配置文件</vt:lpstr>
      <vt:lpstr>Conformer配置文件: train_conformer.yaml</vt:lpstr>
      <vt:lpstr>Conformer配置文件: train_unified_conformer.yaml</vt:lpstr>
      <vt:lpstr>Conformer配置文件: train_u2++_conformer.yaml</vt:lpstr>
      <vt:lpstr>RNN-T配置文件: conformer_rnnt.yaml</vt:lpstr>
      <vt:lpstr>模型训练</vt:lpstr>
      <vt:lpstr>Python环境解码</vt:lpstr>
      <vt:lpstr>Python环境解码</vt:lpstr>
      <vt:lpstr>Python环境解码</vt:lpstr>
      <vt:lpstr>模型部署</vt:lpstr>
      <vt:lpstr>模型部署</vt:lpstr>
      <vt:lpstr>模型部署</vt:lpstr>
      <vt:lpstr>测试结果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WeNet实践</dc:title>
  <dc:creator>Q.Y. Hong</dc:creator>
  <cp:lastModifiedBy>Q.Y. Hong</cp:lastModifiedBy>
  <cp:revision>138</cp:revision>
  <dcterms:created xsi:type="dcterms:W3CDTF">2020-05-11T03:15:08Z</dcterms:created>
  <dcterms:modified xsi:type="dcterms:W3CDTF">2023-11-26T02:15:41Z</dcterms:modified>
</cp:coreProperties>
</file>