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26" r:id="rId3"/>
    <p:sldId id="427" r:id="rId4"/>
    <p:sldId id="429" r:id="rId5"/>
    <p:sldId id="257" r:id="rId6"/>
    <p:sldId id="428" r:id="rId7"/>
    <p:sldId id="430" r:id="rId8"/>
    <p:sldId id="431" r:id="rId9"/>
    <p:sldId id="432" r:id="rId10"/>
    <p:sldId id="433" r:id="rId11"/>
    <p:sldId id="434" r:id="rId12"/>
    <p:sldId id="435" r:id="rId13"/>
    <p:sldId id="436" r:id="rId14"/>
    <p:sldId id="258" r:id="rId15"/>
    <p:sldId id="385" r:id="rId16"/>
    <p:sldId id="260" r:id="rId17"/>
    <p:sldId id="261" r:id="rId18"/>
    <p:sldId id="386" r:id="rId19"/>
    <p:sldId id="364" r:id="rId20"/>
    <p:sldId id="365" r:id="rId21"/>
    <p:sldId id="367" r:id="rId22"/>
    <p:sldId id="393" r:id="rId23"/>
    <p:sldId id="392" r:id="rId24"/>
    <p:sldId id="391" r:id="rId25"/>
    <p:sldId id="262" r:id="rId26"/>
    <p:sldId id="379" r:id="rId27"/>
    <p:sldId id="380" r:id="rId28"/>
    <p:sldId id="263" r:id="rId29"/>
    <p:sldId id="381" r:id="rId30"/>
    <p:sldId id="437" r:id="rId31"/>
    <p:sldId id="382" r:id="rId32"/>
    <p:sldId id="383" r:id="rId33"/>
    <p:sldId id="384" r:id="rId34"/>
    <p:sldId id="438"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98" d="100"/>
          <a:sy n="98" d="100"/>
        </p:scale>
        <p:origin x="99"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14DBC-ED56-4411-B8B3-8C1A721EA56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3C1C4B-7CB6-4284-88FE-4BECB2EC65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71519F4-07FF-49FE-AAF1-6BBD6FDCEDCF}"/>
              </a:ext>
            </a:extLst>
          </p:cNvPr>
          <p:cNvSpPr>
            <a:spLocks noGrp="1"/>
          </p:cNvSpPr>
          <p:nvPr>
            <p:ph type="dt" sz="half" idx="10"/>
          </p:nvPr>
        </p:nvSpPr>
        <p:spPr/>
        <p:txBody>
          <a:bodyPr/>
          <a:lstStyle/>
          <a:p>
            <a:fld id="{DDC5FC0F-E3DA-4ACE-ABAF-7B8B9B1BF0D4}"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FE770001-B232-4CE9-A267-35AD9F036C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FF56EE-0692-4C56-BBBC-6483074ABD0B}"/>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443477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0977E-98A3-4B9A-8408-D9918182788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5D4B15-4D5F-455E-858B-F64C4FD15B7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E77C18-FAB1-4979-B1C0-06A8A604FD35}"/>
              </a:ext>
            </a:extLst>
          </p:cNvPr>
          <p:cNvSpPr>
            <a:spLocks noGrp="1"/>
          </p:cNvSpPr>
          <p:nvPr>
            <p:ph type="dt" sz="half" idx="10"/>
          </p:nvPr>
        </p:nvSpPr>
        <p:spPr/>
        <p:txBody>
          <a:bodyPr/>
          <a:lstStyle/>
          <a:p>
            <a:fld id="{DDC5FC0F-E3DA-4ACE-ABAF-7B8B9B1BF0D4}"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8249168E-FFC1-4A98-BC72-AC748E9203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FEC141-0CD3-4BFF-A377-588484D40D2E}"/>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15396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96E539-3BC8-4A27-9929-50D3DB0E04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8C8292-3065-4123-A920-E4316421A75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A44622-0433-4973-ABEA-653EC735CFC3}"/>
              </a:ext>
            </a:extLst>
          </p:cNvPr>
          <p:cNvSpPr>
            <a:spLocks noGrp="1"/>
          </p:cNvSpPr>
          <p:nvPr>
            <p:ph type="dt" sz="half" idx="10"/>
          </p:nvPr>
        </p:nvSpPr>
        <p:spPr/>
        <p:txBody>
          <a:bodyPr/>
          <a:lstStyle/>
          <a:p>
            <a:fld id="{DDC5FC0F-E3DA-4ACE-ABAF-7B8B9B1BF0D4}"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10E12834-EC97-4FBF-BDC2-CF43809235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CAF5F8-5855-4626-A18D-D005546169C5}"/>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1988998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2023/9/17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102148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11AED-1AD8-4181-91A3-0B876D5B83DB}"/>
              </a:ext>
            </a:extLst>
          </p:cNvPr>
          <p:cNvSpPr>
            <a:spLocks noGrp="1"/>
          </p:cNvSpPr>
          <p:nvPr>
            <p:ph type="title"/>
          </p:nvPr>
        </p:nvSpPr>
        <p:spPr>
          <a:xfrm>
            <a:off x="7088" y="21264"/>
            <a:ext cx="10515600" cy="1325563"/>
          </a:xfrm>
        </p:spPr>
        <p:txBody>
          <a:bodyPr/>
          <a:lstStyle>
            <a:lvl1pPr>
              <a:defRPr b="1"/>
            </a:lvl1pPr>
          </a:lstStyle>
          <a:p>
            <a:r>
              <a:rPr lang="zh-CN" altLang="en-US"/>
              <a:t>单击此处编辑母版标题样式</a:t>
            </a:r>
          </a:p>
        </p:txBody>
      </p:sp>
      <p:sp>
        <p:nvSpPr>
          <p:cNvPr id="3" name="内容占位符 2">
            <a:extLst>
              <a:ext uri="{FF2B5EF4-FFF2-40B4-BE49-F238E27FC236}">
                <a16:creationId xmlns:a16="http://schemas.microsoft.com/office/drawing/2014/main" id="{5574321E-6455-451B-BB2D-3FD01AD8837E}"/>
              </a:ext>
            </a:extLst>
          </p:cNvPr>
          <p:cNvSpPr>
            <a:spLocks noGrp="1"/>
          </p:cNvSpPr>
          <p:nvPr>
            <p:ph idx="1"/>
          </p:nvPr>
        </p:nvSpPr>
        <p:spPr>
          <a:xfrm>
            <a:off x="845288" y="1388424"/>
            <a:ext cx="10515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CF17D4-7B51-434B-8D4D-8A242D41ABBF}"/>
              </a:ext>
            </a:extLst>
          </p:cNvPr>
          <p:cNvSpPr>
            <a:spLocks noGrp="1"/>
          </p:cNvSpPr>
          <p:nvPr>
            <p:ph type="dt" sz="half" idx="10"/>
          </p:nvPr>
        </p:nvSpPr>
        <p:spPr/>
        <p:txBody>
          <a:bodyPr/>
          <a:lstStyle/>
          <a:p>
            <a:fld id="{DDC5FC0F-E3DA-4ACE-ABAF-7B8B9B1BF0D4}"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0E7AF44B-2D52-4418-9645-61A04FBFD7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50E7B1-80B9-4BB2-92AF-35E9BC3FC382}"/>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3644433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D19E1-3B33-4B7D-A88D-97E43A3FB0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930E85E-6ABF-4C22-951F-8EBF3DF72F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EE6C6D9-B764-4A5D-8BD8-E7540B26AB58}"/>
              </a:ext>
            </a:extLst>
          </p:cNvPr>
          <p:cNvSpPr>
            <a:spLocks noGrp="1"/>
          </p:cNvSpPr>
          <p:nvPr>
            <p:ph type="dt" sz="half" idx="10"/>
          </p:nvPr>
        </p:nvSpPr>
        <p:spPr/>
        <p:txBody>
          <a:bodyPr/>
          <a:lstStyle/>
          <a:p>
            <a:fld id="{DDC5FC0F-E3DA-4ACE-ABAF-7B8B9B1BF0D4}"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746D82AD-E252-452C-BE34-E670B3C4D2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AB4F5B-E433-4B14-B7A7-312A04C5BD9F}"/>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181122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42527-E912-4E20-AC8E-19F53489D7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A03B07-6C57-4196-995B-BEF88E61F5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80D5187-21CC-4AEE-B462-0EAABD264B7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9A2006D-34CC-4135-ABBA-842B1E438020}"/>
              </a:ext>
            </a:extLst>
          </p:cNvPr>
          <p:cNvSpPr>
            <a:spLocks noGrp="1"/>
          </p:cNvSpPr>
          <p:nvPr>
            <p:ph type="dt" sz="half" idx="10"/>
          </p:nvPr>
        </p:nvSpPr>
        <p:spPr/>
        <p:txBody>
          <a:bodyPr/>
          <a:lstStyle/>
          <a:p>
            <a:fld id="{DDC5FC0F-E3DA-4ACE-ABAF-7B8B9B1BF0D4}" type="datetimeFigureOut">
              <a:rPr lang="zh-CN" altLang="en-US" smtClean="0"/>
              <a:t>2023/9/17</a:t>
            </a:fld>
            <a:endParaRPr lang="zh-CN" altLang="en-US"/>
          </a:p>
        </p:txBody>
      </p:sp>
      <p:sp>
        <p:nvSpPr>
          <p:cNvPr id="6" name="页脚占位符 5">
            <a:extLst>
              <a:ext uri="{FF2B5EF4-FFF2-40B4-BE49-F238E27FC236}">
                <a16:creationId xmlns:a16="http://schemas.microsoft.com/office/drawing/2014/main" id="{7B9BFF0D-121B-4A94-91E3-6A526BD22A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79626C-F526-4B73-A9D0-A6067116AA78}"/>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410724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125FA-8A3B-4C53-8A25-43EDC028490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E769AB-7CB5-440B-8BD1-7D464178B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94C845B-7017-4E93-99FC-345A419FD14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4E4C1C0-3BD8-4DA6-8DB6-014942838B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F7A12B3-7D2F-408B-84D9-7A5D4FE16F0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AADC44D-FE85-4FEF-B37E-FA486C21357D}"/>
              </a:ext>
            </a:extLst>
          </p:cNvPr>
          <p:cNvSpPr>
            <a:spLocks noGrp="1"/>
          </p:cNvSpPr>
          <p:nvPr>
            <p:ph type="dt" sz="half" idx="10"/>
          </p:nvPr>
        </p:nvSpPr>
        <p:spPr/>
        <p:txBody>
          <a:bodyPr/>
          <a:lstStyle/>
          <a:p>
            <a:fld id="{DDC5FC0F-E3DA-4ACE-ABAF-7B8B9B1BF0D4}" type="datetimeFigureOut">
              <a:rPr lang="zh-CN" altLang="en-US" smtClean="0"/>
              <a:t>2023/9/17</a:t>
            </a:fld>
            <a:endParaRPr lang="zh-CN" altLang="en-US"/>
          </a:p>
        </p:txBody>
      </p:sp>
      <p:sp>
        <p:nvSpPr>
          <p:cNvPr id="8" name="页脚占位符 7">
            <a:extLst>
              <a:ext uri="{FF2B5EF4-FFF2-40B4-BE49-F238E27FC236}">
                <a16:creationId xmlns:a16="http://schemas.microsoft.com/office/drawing/2014/main" id="{6B24025E-18C9-4530-947A-C2CCFA68109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BE81703-20A8-4367-85C4-F8EB414277B5}"/>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47906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A0ADB-E73E-48CA-B894-0389730415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99A04E0-FB8D-42F8-B60B-4740AE9F6FCE}"/>
              </a:ext>
            </a:extLst>
          </p:cNvPr>
          <p:cNvSpPr>
            <a:spLocks noGrp="1"/>
          </p:cNvSpPr>
          <p:nvPr>
            <p:ph type="dt" sz="half" idx="10"/>
          </p:nvPr>
        </p:nvSpPr>
        <p:spPr/>
        <p:txBody>
          <a:bodyPr/>
          <a:lstStyle/>
          <a:p>
            <a:fld id="{DDC5FC0F-E3DA-4ACE-ABAF-7B8B9B1BF0D4}" type="datetimeFigureOut">
              <a:rPr lang="zh-CN" altLang="en-US" smtClean="0"/>
              <a:t>2023/9/17</a:t>
            </a:fld>
            <a:endParaRPr lang="zh-CN" altLang="en-US"/>
          </a:p>
        </p:txBody>
      </p:sp>
      <p:sp>
        <p:nvSpPr>
          <p:cNvPr id="4" name="页脚占位符 3">
            <a:extLst>
              <a:ext uri="{FF2B5EF4-FFF2-40B4-BE49-F238E27FC236}">
                <a16:creationId xmlns:a16="http://schemas.microsoft.com/office/drawing/2014/main" id="{B5F55BB3-6FAD-417D-A7C5-C8C02C1BF56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FF84C40-DD03-4EC1-86F8-324EE9CDC6FB}"/>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25453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721050-23A3-4228-93C9-12BCBCE5CD45}"/>
              </a:ext>
            </a:extLst>
          </p:cNvPr>
          <p:cNvSpPr>
            <a:spLocks noGrp="1"/>
          </p:cNvSpPr>
          <p:nvPr>
            <p:ph type="dt" sz="half" idx="10"/>
          </p:nvPr>
        </p:nvSpPr>
        <p:spPr/>
        <p:txBody>
          <a:bodyPr/>
          <a:lstStyle/>
          <a:p>
            <a:fld id="{DDC5FC0F-E3DA-4ACE-ABAF-7B8B9B1BF0D4}" type="datetimeFigureOut">
              <a:rPr lang="zh-CN" altLang="en-US" smtClean="0"/>
              <a:t>2023/9/17</a:t>
            </a:fld>
            <a:endParaRPr lang="zh-CN" altLang="en-US"/>
          </a:p>
        </p:txBody>
      </p:sp>
      <p:sp>
        <p:nvSpPr>
          <p:cNvPr id="3" name="页脚占位符 2">
            <a:extLst>
              <a:ext uri="{FF2B5EF4-FFF2-40B4-BE49-F238E27FC236}">
                <a16:creationId xmlns:a16="http://schemas.microsoft.com/office/drawing/2014/main" id="{BE3B770A-1844-48FD-B908-5F3E6C5214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4CE2424-23F3-487F-B52E-53502F7E84A0}"/>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11212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7455C4-F785-4D5D-AA17-A0F073F77E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DD720AD-7D09-437B-B3E9-58E64A0A9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95D5419-BDFE-4488-AC5C-A3F57684E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2254BC9-257E-4CCB-82D5-4E75300A06C6}"/>
              </a:ext>
            </a:extLst>
          </p:cNvPr>
          <p:cNvSpPr>
            <a:spLocks noGrp="1"/>
          </p:cNvSpPr>
          <p:nvPr>
            <p:ph type="dt" sz="half" idx="10"/>
          </p:nvPr>
        </p:nvSpPr>
        <p:spPr/>
        <p:txBody>
          <a:bodyPr/>
          <a:lstStyle/>
          <a:p>
            <a:fld id="{DDC5FC0F-E3DA-4ACE-ABAF-7B8B9B1BF0D4}" type="datetimeFigureOut">
              <a:rPr lang="zh-CN" altLang="en-US" smtClean="0"/>
              <a:t>2023/9/17</a:t>
            </a:fld>
            <a:endParaRPr lang="zh-CN" altLang="en-US"/>
          </a:p>
        </p:txBody>
      </p:sp>
      <p:sp>
        <p:nvSpPr>
          <p:cNvPr id="6" name="页脚占位符 5">
            <a:extLst>
              <a:ext uri="{FF2B5EF4-FFF2-40B4-BE49-F238E27FC236}">
                <a16:creationId xmlns:a16="http://schemas.microsoft.com/office/drawing/2014/main" id="{CE62CCFC-7B4E-4296-8C92-F4217E54D1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1FEE5C-A7D9-4E59-991D-06333079C1E8}"/>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222257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E7928-5FD0-483C-9309-1C4F28491B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BC37BBD-8888-420D-89F3-3441700AF9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D5AD9C5-99A4-4EBB-9B64-2DD01E122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B00D02-3E9A-41DC-B92E-67CA2B4EB463}"/>
              </a:ext>
            </a:extLst>
          </p:cNvPr>
          <p:cNvSpPr>
            <a:spLocks noGrp="1"/>
          </p:cNvSpPr>
          <p:nvPr>
            <p:ph type="dt" sz="half" idx="10"/>
          </p:nvPr>
        </p:nvSpPr>
        <p:spPr/>
        <p:txBody>
          <a:bodyPr/>
          <a:lstStyle/>
          <a:p>
            <a:fld id="{DDC5FC0F-E3DA-4ACE-ABAF-7B8B9B1BF0D4}" type="datetimeFigureOut">
              <a:rPr lang="zh-CN" altLang="en-US" smtClean="0"/>
              <a:t>2023/9/17</a:t>
            </a:fld>
            <a:endParaRPr lang="zh-CN" altLang="en-US"/>
          </a:p>
        </p:txBody>
      </p:sp>
      <p:sp>
        <p:nvSpPr>
          <p:cNvPr id="6" name="页脚占位符 5">
            <a:extLst>
              <a:ext uri="{FF2B5EF4-FFF2-40B4-BE49-F238E27FC236}">
                <a16:creationId xmlns:a16="http://schemas.microsoft.com/office/drawing/2014/main" id="{C7F0AFF7-78F9-4E33-8F9B-779000B3A0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E34DD7-E867-4019-B0E6-2F847D785CF1}"/>
              </a:ext>
            </a:extLst>
          </p:cNvPr>
          <p:cNvSpPr>
            <a:spLocks noGrp="1"/>
          </p:cNvSpPr>
          <p:nvPr>
            <p:ph type="sldNum" sz="quarter" idx="12"/>
          </p:nvPr>
        </p:nvSpPr>
        <p:spPr/>
        <p:txBody>
          <a:bodyPr/>
          <a:lstStyle/>
          <a:p>
            <a:fld id="{76C0B0B8-617C-4B3E-B6ED-55383C15EE86}" type="slidenum">
              <a:rPr lang="zh-CN" altLang="en-US" smtClean="0"/>
              <a:t>‹#›</a:t>
            </a:fld>
            <a:endParaRPr lang="zh-CN" altLang="en-US"/>
          </a:p>
        </p:txBody>
      </p:sp>
    </p:spTree>
    <p:extLst>
      <p:ext uri="{BB962C8B-B14F-4D97-AF65-F5344CB8AC3E}">
        <p14:creationId xmlns:p14="http://schemas.microsoft.com/office/powerpoint/2010/main" val="1779585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B1B141-6185-4DBF-8DA4-853C60F210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03A3BB7-BAF2-4D33-8772-0883355D9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FF3A5B-5A43-465E-AA01-CE50F629B3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5FC0F-E3DA-4ACE-ABAF-7B8B9B1BF0D4}" type="datetimeFigureOut">
              <a:rPr lang="zh-CN" altLang="en-US" smtClean="0"/>
              <a:t>2023/9/17</a:t>
            </a:fld>
            <a:endParaRPr lang="zh-CN" altLang="en-US"/>
          </a:p>
        </p:txBody>
      </p:sp>
      <p:sp>
        <p:nvSpPr>
          <p:cNvPr id="5" name="页脚占位符 4">
            <a:extLst>
              <a:ext uri="{FF2B5EF4-FFF2-40B4-BE49-F238E27FC236}">
                <a16:creationId xmlns:a16="http://schemas.microsoft.com/office/drawing/2014/main" id="{734E4A6F-415D-43AC-B2A6-931A15FBD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3CBA424-1230-4ACE-9225-5EC7798CFD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0B0B8-617C-4B3E-B6ED-55383C15EE86}" type="slidenum">
              <a:rPr lang="zh-CN" altLang="en-US" smtClean="0"/>
              <a:t>‹#›</a:t>
            </a:fld>
            <a:endParaRPr lang="zh-CN" altLang="en-US"/>
          </a:p>
        </p:txBody>
      </p:sp>
      <p:grpSp>
        <p:nvGrpSpPr>
          <p:cNvPr id="7" name="组合 6">
            <a:extLst>
              <a:ext uri="{FF2B5EF4-FFF2-40B4-BE49-F238E27FC236}">
                <a16:creationId xmlns:a16="http://schemas.microsoft.com/office/drawing/2014/main" id="{53CE108B-FB02-4119-A389-082CB88382E4}"/>
              </a:ext>
            </a:extLst>
          </p:cNvPr>
          <p:cNvGrpSpPr>
            <a:grpSpLocks noChangeAspect="1"/>
          </p:cNvGrpSpPr>
          <p:nvPr userDrawn="1"/>
        </p:nvGrpSpPr>
        <p:grpSpPr>
          <a:xfrm>
            <a:off x="11065497" y="58871"/>
            <a:ext cx="1065468" cy="900000"/>
            <a:chOff x="2992437" y="0"/>
            <a:chExt cx="2543175" cy="2148217"/>
          </a:xfrm>
          <a:solidFill>
            <a:schemeClr val="accent1"/>
          </a:solidFill>
        </p:grpSpPr>
        <p:grpSp>
          <p:nvGrpSpPr>
            <p:cNvPr id="8" name="组合 7">
              <a:extLst>
                <a:ext uri="{FF2B5EF4-FFF2-40B4-BE49-F238E27FC236}">
                  <a16:creationId xmlns:a16="http://schemas.microsoft.com/office/drawing/2014/main" id="{8BA414AF-B7D7-4D4A-AA52-213F0F56EFC6}"/>
                </a:ext>
              </a:extLst>
            </p:cNvPr>
            <p:cNvGrpSpPr/>
            <p:nvPr/>
          </p:nvGrpSpPr>
          <p:grpSpPr>
            <a:xfrm>
              <a:off x="2992437" y="1183017"/>
              <a:ext cx="2543175" cy="965200"/>
              <a:chOff x="3297238" y="2879725"/>
              <a:chExt cx="2543175" cy="965200"/>
            </a:xfrm>
            <a:grpFill/>
          </p:grpSpPr>
          <p:sp>
            <p:nvSpPr>
              <p:cNvPr id="20" name="Freeform 5">
                <a:extLst>
                  <a:ext uri="{FF2B5EF4-FFF2-40B4-BE49-F238E27FC236}">
                    <a16:creationId xmlns:a16="http://schemas.microsoft.com/office/drawing/2014/main" id="{C4BDEBB6-D616-4A5F-990D-32D6635F86AE}"/>
                  </a:ext>
                </a:extLst>
              </p:cNvPr>
              <p:cNvSpPr>
                <a:spLocks/>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1" name="Freeform 6">
                <a:extLst>
                  <a:ext uri="{FF2B5EF4-FFF2-40B4-BE49-F238E27FC236}">
                    <a16:creationId xmlns:a16="http://schemas.microsoft.com/office/drawing/2014/main" id="{7B49EA26-8E0F-4FE1-A7BB-AC7AA15E0053}"/>
                  </a:ext>
                </a:extLst>
              </p:cNvPr>
              <p:cNvSpPr>
                <a:spLocks/>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2" name="Freeform 7">
                <a:extLst>
                  <a:ext uri="{FF2B5EF4-FFF2-40B4-BE49-F238E27FC236}">
                    <a16:creationId xmlns:a16="http://schemas.microsoft.com/office/drawing/2014/main" id="{92D95D8F-8560-4F10-99EF-18A899BC374B}"/>
                  </a:ext>
                </a:extLst>
              </p:cNvPr>
              <p:cNvSpPr>
                <a:spLocks/>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3" name="Freeform 8">
                <a:extLst>
                  <a:ext uri="{FF2B5EF4-FFF2-40B4-BE49-F238E27FC236}">
                    <a16:creationId xmlns:a16="http://schemas.microsoft.com/office/drawing/2014/main" id="{CA10BAF8-9A2F-41CA-BEAB-323E8A8B6AB6}"/>
                  </a:ext>
                </a:extLst>
              </p:cNvPr>
              <p:cNvSpPr>
                <a:spLocks/>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4" name="Freeform 9">
                <a:extLst>
                  <a:ext uri="{FF2B5EF4-FFF2-40B4-BE49-F238E27FC236}">
                    <a16:creationId xmlns:a16="http://schemas.microsoft.com/office/drawing/2014/main" id="{D4AB73E9-4319-4CFA-8D30-DEE87EEA9689}"/>
                  </a:ext>
                </a:extLst>
              </p:cNvPr>
              <p:cNvSpPr>
                <a:spLocks/>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5" name="Freeform 10">
                <a:extLst>
                  <a:ext uri="{FF2B5EF4-FFF2-40B4-BE49-F238E27FC236}">
                    <a16:creationId xmlns:a16="http://schemas.microsoft.com/office/drawing/2014/main" id="{60B2148C-1895-4A6B-8BD9-4E031B7F5CCB}"/>
                  </a:ext>
                </a:extLst>
              </p:cNvPr>
              <p:cNvSpPr>
                <a:spLocks/>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6" name="Freeform 11">
                <a:extLst>
                  <a:ext uri="{FF2B5EF4-FFF2-40B4-BE49-F238E27FC236}">
                    <a16:creationId xmlns:a16="http://schemas.microsoft.com/office/drawing/2014/main" id="{F75EB945-3517-4BE0-982F-FA06624DB5A5}"/>
                  </a:ext>
                </a:extLst>
              </p:cNvPr>
              <p:cNvSpPr>
                <a:spLocks/>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7" name="Freeform 12">
                <a:extLst>
                  <a:ext uri="{FF2B5EF4-FFF2-40B4-BE49-F238E27FC236}">
                    <a16:creationId xmlns:a16="http://schemas.microsoft.com/office/drawing/2014/main" id="{A0AC47D0-FE8C-4C4D-A16E-2227827A9921}"/>
                  </a:ext>
                </a:extLst>
              </p:cNvPr>
              <p:cNvSpPr>
                <a:spLocks/>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8" name="Freeform 13">
                <a:extLst>
                  <a:ext uri="{FF2B5EF4-FFF2-40B4-BE49-F238E27FC236}">
                    <a16:creationId xmlns:a16="http://schemas.microsoft.com/office/drawing/2014/main" id="{46ABDEFD-CC08-4A19-A4DA-99ACEC54A52D}"/>
                  </a:ext>
                </a:extLst>
              </p:cNvPr>
              <p:cNvSpPr>
                <a:spLocks/>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29" name="Freeform 14">
                <a:extLst>
                  <a:ext uri="{FF2B5EF4-FFF2-40B4-BE49-F238E27FC236}">
                    <a16:creationId xmlns:a16="http://schemas.microsoft.com/office/drawing/2014/main" id="{EE3B9012-390B-46DA-8B53-E357364535E7}"/>
                  </a:ext>
                </a:extLst>
              </p:cNvPr>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grpSp>
        <p:grpSp>
          <p:nvGrpSpPr>
            <p:cNvPr id="9" name="组合 8">
              <a:extLst>
                <a:ext uri="{FF2B5EF4-FFF2-40B4-BE49-F238E27FC236}">
                  <a16:creationId xmlns:a16="http://schemas.microsoft.com/office/drawing/2014/main" id="{5787E554-EBB9-4F94-83F2-176499735A47}"/>
                </a:ext>
              </a:extLst>
            </p:cNvPr>
            <p:cNvGrpSpPr/>
            <p:nvPr/>
          </p:nvGrpSpPr>
          <p:grpSpPr>
            <a:xfrm>
              <a:off x="3763962" y="0"/>
              <a:ext cx="1069105" cy="1067923"/>
              <a:chOff x="3851276" y="1292225"/>
              <a:chExt cx="1435100" cy="1433513"/>
            </a:xfrm>
            <a:grpFill/>
          </p:grpSpPr>
          <p:sp>
            <p:nvSpPr>
              <p:cNvPr id="10" name="Freeform 15">
                <a:extLst>
                  <a:ext uri="{FF2B5EF4-FFF2-40B4-BE49-F238E27FC236}">
                    <a16:creationId xmlns:a16="http://schemas.microsoft.com/office/drawing/2014/main" id="{7DC60FC0-B380-41A1-9726-461C3500B495}"/>
                  </a:ext>
                </a:extLst>
              </p:cNvPr>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1" name="Freeform 16">
                <a:extLst>
                  <a:ext uri="{FF2B5EF4-FFF2-40B4-BE49-F238E27FC236}">
                    <a16:creationId xmlns:a16="http://schemas.microsoft.com/office/drawing/2014/main" id="{CC59790F-718D-4F4C-829A-F73D0695E03D}"/>
                  </a:ext>
                </a:extLst>
              </p:cNvPr>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2" name="Freeform 17">
                <a:extLst>
                  <a:ext uri="{FF2B5EF4-FFF2-40B4-BE49-F238E27FC236}">
                    <a16:creationId xmlns:a16="http://schemas.microsoft.com/office/drawing/2014/main" id="{6F9C92E0-90C4-4A02-B796-698C1E5F8AB9}"/>
                  </a:ext>
                </a:extLst>
              </p:cNvPr>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3" name="Freeform 18">
                <a:extLst>
                  <a:ext uri="{FF2B5EF4-FFF2-40B4-BE49-F238E27FC236}">
                    <a16:creationId xmlns:a16="http://schemas.microsoft.com/office/drawing/2014/main" id="{CBA95B0A-0A2E-4432-80FD-6B835F7EA185}"/>
                  </a:ext>
                </a:extLst>
              </p:cNvPr>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4" name="Freeform 19">
                <a:extLst>
                  <a:ext uri="{FF2B5EF4-FFF2-40B4-BE49-F238E27FC236}">
                    <a16:creationId xmlns:a16="http://schemas.microsoft.com/office/drawing/2014/main" id="{EF3162EC-4400-48E6-BDA4-EF176E0E5C1B}"/>
                  </a:ext>
                </a:extLst>
              </p:cNvPr>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5" name="Freeform 20">
                <a:extLst>
                  <a:ext uri="{FF2B5EF4-FFF2-40B4-BE49-F238E27FC236}">
                    <a16:creationId xmlns:a16="http://schemas.microsoft.com/office/drawing/2014/main" id="{C3A1E7F8-837B-4B40-9EA1-DB402D87EA1C}"/>
                  </a:ext>
                </a:extLst>
              </p:cNvPr>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6" name="Freeform 21">
                <a:extLst>
                  <a:ext uri="{FF2B5EF4-FFF2-40B4-BE49-F238E27FC236}">
                    <a16:creationId xmlns:a16="http://schemas.microsoft.com/office/drawing/2014/main" id="{1BE02E8A-AA1C-4C39-A09D-43A8F872241F}"/>
                  </a:ext>
                </a:extLst>
              </p:cNvPr>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7" name="Freeform 22">
                <a:extLst>
                  <a:ext uri="{FF2B5EF4-FFF2-40B4-BE49-F238E27FC236}">
                    <a16:creationId xmlns:a16="http://schemas.microsoft.com/office/drawing/2014/main" id="{196210A3-5CBC-45FA-AC77-F3F461315357}"/>
                  </a:ext>
                </a:extLst>
              </p:cNvPr>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8" name="Freeform 23">
                <a:extLst>
                  <a:ext uri="{FF2B5EF4-FFF2-40B4-BE49-F238E27FC236}">
                    <a16:creationId xmlns:a16="http://schemas.microsoft.com/office/drawing/2014/main" id="{9E6B466E-7D79-4546-A0A2-33F5F92FC814}"/>
                  </a:ext>
                </a:extLst>
              </p:cNvPr>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sp>
            <p:nvSpPr>
              <p:cNvPr id="19" name="Freeform 24">
                <a:extLst>
                  <a:ext uri="{FF2B5EF4-FFF2-40B4-BE49-F238E27FC236}">
                    <a16:creationId xmlns:a16="http://schemas.microsoft.com/office/drawing/2014/main" id="{F75484A9-20C2-4B39-898A-2E2B1EE84033}"/>
                  </a:ext>
                </a:extLst>
              </p:cNvPr>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endParaRPr>
              </a:p>
            </p:txBody>
          </p:sp>
        </p:grpSp>
      </p:grpSp>
    </p:spTree>
    <p:extLst>
      <p:ext uri="{BB962C8B-B14F-4D97-AF65-F5344CB8AC3E}">
        <p14:creationId xmlns:p14="http://schemas.microsoft.com/office/powerpoint/2010/main" val="2611829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0.png"/><Relationship Id="rId9"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hyperlink" Target="http://knof.memect.com/wiki/%E9%BA%A6%E5%85%8B%E9%A3%8E"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8.gif"/><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14667-C017-4D10-AC3C-5A9A5DC93323}"/>
              </a:ext>
            </a:extLst>
          </p:cNvPr>
          <p:cNvSpPr>
            <a:spLocks noGrp="1"/>
          </p:cNvSpPr>
          <p:nvPr>
            <p:ph type="ctrTitle"/>
          </p:nvPr>
        </p:nvSpPr>
        <p:spPr/>
        <p:txBody>
          <a:bodyPr/>
          <a:lstStyle/>
          <a:p>
            <a:r>
              <a:rPr lang="zh-CN" altLang="en-US" b="1" dirty="0"/>
              <a:t>第</a:t>
            </a:r>
            <a:r>
              <a:rPr lang="en-US" altLang="zh-CN" b="1" dirty="0"/>
              <a:t>2</a:t>
            </a:r>
            <a:r>
              <a:rPr lang="zh-CN" altLang="en-US" b="1" dirty="0"/>
              <a:t>章 语音信号基础</a:t>
            </a:r>
          </a:p>
        </p:txBody>
      </p:sp>
      <p:sp>
        <p:nvSpPr>
          <p:cNvPr id="6" name="副标题 2">
            <a:extLst>
              <a:ext uri="{FF2B5EF4-FFF2-40B4-BE49-F238E27FC236}">
                <a16:creationId xmlns:a16="http://schemas.microsoft.com/office/drawing/2014/main" id="{10608526-F2E2-49AD-9729-9D60861ABB7B}"/>
              </a:ext>
            </a:extLst>
          </p:cNvPr>
          <p:cNvSpPr>
            <a:spLocks noGrp="1"/>
          </p:cNvSpPr>
          <p:nvPr>
            <p:ph type="subTitle" idx="1"/>
          </p:nvPr>
        </p:nvSpPr>
        <p:spPr>
          <a:xfrm>
            <a:off x="1524000" y="3602038"/>
            <a:ext cx="9144000" cy="1997776"/>
          </a:xfrm>
        </p:spPr>
        <p:txBody>
          <a:bodyPr>
            <a:normAutofit/>
          </a:bodyPr>
          <a:lstStyle/>
          <a:p>
            <a:endParaRPr lang="en-US" altLang="zh-CN" dirty="0"/>
          </a:p>
          <a:p>
            <a:r>
              <a:rPr lang="zh-CN" altLang="en-US" dirty="0"/>
              <a:t>洪青阳</a:t>
            </a:r>
            <a:endParaRPr lang="en-US" altLang="zh-CN" dirty="0"/>
          </a:p>
          <a:p>
            <a:r>
              <a:rPr lang="zh-CN" altLang="en-US" dirty="0"/>
              <a:t>厦门大学信息学院</a:t>
            </a:r>
            <a:endParaRPr lang="en-US" altLang="zh-CN" dirty="0"/>
          </a:p>
          <a:p>
            <a:r>
              <a:rPr lang="en-US" altLang="zh-CN" sz="2000" dirty="0"/>
              <a:t>qyhong@xmu.edu.cn</a:t>
            </a:r>
            <a:endParaRPr lang="zh-CN" altLang="en-US" sz="2000" dirty="0"/>
          </a:p>
        </p:txBody>
      </p:sp>
    </p:spTree>
    <p:extLst>
      <p:ext uri="{BB962C8B-B14F-4D97-AF65-F5344CB8AC3E}">
        <p14:creationId xmlns:p14="http://schemas.microsoft.com/office/powerpoint/2010/main" val="427150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8558B-B6EB-49F2-B7E4-02EBDA8A1269}"/>
              </a:ext>
            </a:extLst>
          </p:cNvPr>
          <p:cNvSpPr>
            <a:spLocks noGrp="1"/>
          </p:cNvSpPr>
          <p:nvPr>
            <p:ph type="title"/>
          </p:nvPr>
        </p:nvSpPr>
        <p:spPr/>
        <p:txBody>
          <a:bodyPr/>
          <a:lstStyle/>
          <a:p>
            <a:r>
              <a:rPr lang="en-US" altLang="zh-CN" dirty="0"/>
              <a:t>2.2 </a:t>
            </a:r>
            <a:r>
              <a:rPr lang="zh-CN" altLang="zh-CN" dirty="0"/>
              <a:t>声音的接收装置</a:t>
            </a:r>
            <a:r>
              <a:rPr lang="en-US" altLang="zh-CN" dirty="0"/>
              <a:t>—</a:t>
            </a:r>
            <a:r>
              <a:rPr lang="zh-CN" altLang="zh-CN" dirty="0"/>
              <a:t>麦克风的性能指标</a:t>
            </a:r>
            <a:endParaRPr lang="zh-CN" altLang="en-US" dirty="0"/>
          </a:p>
        </p:txBody>
      </p:sp>
      <p:sp>
        <p:nvSpPr>
          <p:cNvPr id="3" name="内容占位符 2">
            <a:extLst>
              <a:ext uri="{FF2B5EF4-FFF2-40B4-BE49-F238E27FC236}">
                <a16:creationId xmlns:a16="http://schemas.microsoft.com/office/drawing/2014/main" id="{44A9D679-DDA0-4D68-A1F1-664FF3B91CCC}"/>
              </a:ext>
            </a:extLst>
          </p:cNvPr>
          <p:cNvSpPr>
            <a:spLocks noGrp="1"/>
          </p:cNvSpPr>
          <p:nvPr>
            <p:ph idx="1"/>
          </p:nvPr>
        </p:nvSpPr>
        <p:spPr>
          <a:xfrm>
            <a:off x="845288" y="1388424"/>
            <a:ext cx="10515600" cy="3871148"/>
          </a:xfrm>
        </p:spPr>
        <p:txBody>
          <a:bodyPr>
            <a:normAutofit/>
          </a:bodyPr>
          <a:lstStyle/>
          <a:p>
            <a:r>
              <a:rPr lang="zh-CN" altLang="en-US" b="1" dirty="0"/>
              <a:t>指向性：</a:t>
            </a:r>
            <a:r>
              <a:rPr lang="zh-CN" altLang="zh-CN" dirty="0"/>
              <a:t>麦克风对于不同方向的声音灵敏度，称为麦克风的指向性。指向性用麦克风正面</a:t>
            </a:r>
            <a:r>
              <a:rPr lang="en-US" altLang="zh-CN" dirty="0"/>
              <a:t>0</a:t>
            </a:r>
            <a:r>
              <a:rPr lang="zh-CN" altLang="zh-CN" dirty="0"/>
              <a:t>°方向和背面</a:t>
            </a:r>
            <a:r>
              <a:rPr lang="en-US" altLang="zh-CN" dirty="0"/>
              <a:t>180</a:t>
            </a:r>
            <a:r>
              <a:rPr lang="zh-CN" altLang="zh-CN" dirty="0"/>
              <a:t>°方向上的灵敏度的差值来表示，差值大于</a:t>
            </a:r>
            <a:r>
              <a:rPr lang="en-US" altLang="zh-CN" dirty="0"/>
              <a:t>15dB</a:t>
            </a:r>
            <a:r>
              <a:rPr lang="zh-CN" altLang="zh-CN" dirty="0"/>
              <a:t>者称为强方向性麦克风。</a:t>
            </a:r>
            <a:endParaRPr lang="en-US" altLang="zh-CN" dirty="0"/>
          </a:p>
          <a:p>
            <a:pPr lvl="1"/>
            <a:r>
              <a:rPr lang="zh-CN" altLang="zh-CN" dirty="0">
                <a:solidFill>
                  <a:srgbClr val="C00000"/>
                </a:solidFill>
              </a:rPr>
              <a:t>全指向性</a:t>
            </a:r>
            <a:r>
              <a:rPr lang="zh-CN" altLang="zh-CN" dirty="0"/>
              <a:t>麦克风从各个方向拾取声音的性能一致。当说话的人要</a:t>
            </a:r>
            <a:r>
              <a:rPr lang="zh-CN" altLang="zh-CN" b="1" dirty="0"/>
              <a:t>来回走动</a:t>
            </a:r>
            <a:r>
              <a:rPr lang="zh-CN" altLang="zh-CN" dirty="0"/>
              <a:t>时采用此类麦克风较为合适。</a:t>
            </a:r>
            <a:r>
              <a:rPr lang="en-US" altLang="zh-CN" dirty="0"/>
              <a:t>      </a:t>
            </a:r>
            <a:endParaRPr lang="zh-CN" altLang="zh-CN" dirty="0"/>
          </a:p>
          <a:p>
            <a:pPr lvl="1"/>
            <a:r>
              <a:rPr lang="zh-CN" altLang="zh-CN" dirty="0">
                <a:solidFill>
                  <a:srgbClr val="C00000"/>
                </a:solidFill>
              </a:rPr>
              <a:t>心形指向</a:t>
            </a:r>
            <a:r>
              <a:rPr lang="zh-CN" altLang="zh-CN" dirty="0"/>
              <a:t>麦克风的灵敏度在水平方向呈心脏形，正面灵敏度最大侧面稍小，背面最小。这种麦克风在多种</a:t>
            </a:r>
            <a:r>
              <a:rPr lang="zh-CN" altLang="zh-CN" b="1" dirty="0"/>
              <a:t>扩音系统</a:t>
            </a:r>
            <a:r>
              <a:rPr lang="zh-CN" altLang="zh-CN" dirty="0"/>
              <a:t>中都有优秀的表现。</a:t>
            </a:r>
            <a:r>
              <a:rPr lang="en-US" altLang="zh-CN" dirty="0"/>
              <a:t>      </a:t>
            </a:r>
            <a:endParaRPr lang="zh-CN" altLang="zh-CN" dirty="0"/>
          </a:p>
          <a:p>
            <a:pPr lvl="1"/>
            <a:r>
              <a:rPr lang="zh-CN" altLang="zh-CN" dirty="0">
                <a:solidFill>
                  <a:srgbClr val="C00000"/>
                </a:solidFill>
              </a:rPr>
              <a:t>单指向性</a:t>
            </a:r>
            <a:r>
              <a:rPr lang="zh-CN" altLang="zh-CN" dirty="0"/>
              <a:t>麦克风又称为超心形指向性麦克风，它的指向性比心形麦克风更尖锐，正面灵敏度极高，其它方向灵敏度急剧衰减，特别适用于</a:t>
            </a:r>
            <a:r>
              <a:rPr lang="zh-CN" altLang="zh-CN" b="1" dirty="0"/>
              <a:t>高噪音</a:t>
            </a:r>
            <a:r>
              <a:rPr lang="zh-CN" altLang="zh-CN" dirty="0"/>
              <a:t>的环境。</a:t>
            </a:r>
          </a:p>
          <a:p>
            <a:endParaRPr lang="zh-CN" altLang="en-US" dirty="0"/>
          </a:p>
        </p:txBody>
      </p:sp>
      <p:pic>
        <p:nvPicPr>
          <p:cNvPr id="4" name="Picture 1" descr="C:\Users\HQY\AppData\Roaming\Tencent\Users\644015787\QQ\WinTemp\RichOle\TE1_7~_ORR@]CZGCX)GIPFP.png">
            <a:extLst>
              <a:ext uri="{FF2B5EF4-FFF2-40B4-BE49-F238E27FC236}">
                <a16:creationId xmlns:a16="http://schemas.microsoft.com/office/drawing/2014/main" id="{5226E2A0-85D7-46DF-B746-7ACE89281160}"/>
              </a:ext>
            </a:extLst>
          </p:cNvPr>
          <p:cNvPicPr>
            <a:picLocks noChangeAspect="1" noChangeArrowheads="1"/>
          </p:cNvPicPr>
          <p:nvPr/>
        </p:nvPicPr>
        <p:blipFill>
          <a:blip r:embed="rId3" cstate="print"/>
          <a:srcRect/>
          <a:stretch>
            <a:fillRect/>
          </a:stretch>
        </p:blipFill>
        <p:spPr bwMode="auto">
          <a:xfrm>
            <a:off x="3851920" y="5445224"/>
            <a:ext cx="1133475" cy="1143000"/>
          </a:xfrm>
          <a:prstGeom prst="rect">
            <a:avLst/>
          </a:prstGeom>
          <a:noFill/>
        </p:spPr>
      </p:pic>
      <p:pic>
        <p:nvPicPr>
          <p:cNvPr id="5" name="Picture 2" descr="C:\Users\HQY\AppData\Roaming\Tencent\Users\644015787\QQ\WinTemp\RichOle\BHSJZTPAI7B%[LZ)IU{%7Z1.png">
            <a:extLst>
              <a:ext uri="{FF2B5EF4-FFF2-40B4-BE49-F238E27FC236}">
                <a16:creationId xmlns:a16="http://schemas.microsoft.com/office/drawing/2014/main" id="{94127192-4FB7-4546-A6F8-E80DA8321EE7}"/>
              </a:ext>
            </a:extLst>
          </p:cNvPr>
          <p:cNvPicPr>
            <a:picLocks noChangeAspect="1" noChangeArrowheads="1"/>
          </p:cNvPicPr>
          <p:nvPr/>
        </p:nvPicPr>
        <p:blipFill>
          <a:blip r:embed="rId4" cstate="print"/>
          <a:srcRect/>
          <a:stretch>
            <a:fillRect/>
          </a:stretch>
        </p:blipFill>
        <p:spPr bwMode="auto">
          <a:xfrm>
            <a:off x="5436096" y="5445224"/>
            <a:ext cx="1133475" cy="1152525"/>
          </a:xfrm>
          <a:prstGeom prst="rect">
            <a:avLst/>
          </a:prstGeom>
          <a:noFill/>
        </p:spPr>
      </p:pic>
      <p:pic>
        <p:nvPicPr>
          <p:cNvPr id="6" name="Picture 3" descr="C:\Users\HQY\AppData\Roaming\Tencent\Users\644015787\QQ\WinTemp\RichOle\ZF{@}C4IVZO7$Q)(U8D(F$5.png">
            <a:extLst>
              <a:ext uri="{FF2B5EF4-FFF2-40B4-BE49-F238E27FC236}">
                <a16:creationId xmlns:a16="http://schemas.microsoft.com/office/drawing/2014/main" id="{71E68DD7-144C-4DEE-BD8B-1961BFB4F77A}"/>
              </a:ext>
            </a:extLst>
          </p:cNvPr>
          <p:cNvPicPr>
            <a:picLocks noChangeAspect="1" noChangeArrowheads="1"/>
          </p:cNvPicPr>
          <p:nvPr/>
        </p:nvPicPr>
        <p:blipFill>
          <a:blip r:embed="rId5" cstate="print"/>
          <a:srcRect/>
          <a:stretch>
            <a:fillRect/>
          </a:stretch>
        </p:blipFill>
        <p:spPr bwMode="auto">
          <a:xfrm>
            <a:off x="7092280" y="5445224"/>
            <a:ext cx="1171575" cy="1114425"/>
          </a:xfrm>
          <a:prstGeom prst="rect">
            <a:avLst/>
          </a:prstGeom>
          <a:noFill/>
        </p:spPr>
      </p:pic>
    </p:spTree>
    <p:custDataLst>
      <p:tags r:id="rId1"/>
    </p:custDataLst>
    <p:extLst>
      <p:ext uri="{BB962C8B-B14F-4D97-AF65-F5344CB8AC3E}">
        <p14:creationId xmlns:p14="http://schemas.microsoft.com/office/powerpoint/2010/main" val="26952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0A09B-FDF5-4122-A9DE-C42436ADBDAD}"/>
              </a:ext>
            </a:extLst>
          </p:cNvPr>
          <p:cNvSpPr>
            <a:spLocks noGrp="1"/>
          </p:cNvSpPr>
          <p:nvPr>
            <p:ph type="title"/>
          </p:nvPr>
        </p:nvSpPr>
        <p:spPr/>
        <p:txBody>
          <a:bodyPr/>
          <a:lstStyle/>
          <a:p>
            <a:r>
              <a:rPr lang="en-US" altLang="zh-CN" dirty="0"/>
              <a:t>2.2 </a:t>
            </a:r>
            <a:r>
              <a:rPr lang="zh-CN" altLang="zh-CN" dirty="0"/>
              <a:t>声音的接收装置</a:t>
            </a:r>
            <a:r>
              <a:rPr lang="en-US" altLang="zh-CN" dirty="0"/>
              <a:t>—</a:t>
            </a:r>
            <a:r>
              <a:rPr lang="zh-CN" altLang="zh-CN" dirty="0"/>
              <a:t>麦克风的性能指标</a:t>
            </a:r>
            <a:endParaRPr lang="zh-CN" altLang="en-US" dirty="0"/>
          </a:p>
        </p:txBody>
      </p:sp>
      <p:sp>
        <p:nvSpPr>
          <p:cNvPr id="3" name="内容占位符 2">
            <a:extLst>
              <a:ext uri="{FF2B5EF4-FFF2-40B4-BE49-F238E27FC236}">
                <a16:creationId xmlns:a16="http://schemas.microsoft.com/office/drawing/2014/main" id="{0326C8D3-047B-41B7-8785-52B4D040C9F8}"/>
              </a:ext>
            </a:extLst>
          </p:cNvPr>
          <p:cNvSpPr>
            <a:spLocks noGrp="1"/>
          </p:cNvSpPr>
          <p:nvPr>
            <p:ph idx="1"/>
          </p:nvPr>
        </p:nvSpPr>
        <p:spPr/>
        <p:txBody>
          <a:bodyPr/>
          <a:lstStyle/>
          <a:p>
            <a:r>
              <a:rPr lang="zh-CN" altLang="en-US" b="1" dirty="0"/>
              <a:t>灵敏度：</a:t>
            </a:r>
            <a:r>
              <a:rPr lang="zh-CN" altLang="zh-CN" dirty="0"/>
              <a:t>一定强度的声音作用下输出电信号的大小，以分贝表示，并规定</a:t>
            </a:r>
            <a:r>
              <a:rPr lang="en-US" altLang="zh-CN" dirty="0"/>
              <a:t>1V/Pa</a:t>
            </a:r>
            <a:r>
              <a:rPr lang="zh-CN" altLang="zh-CN" dirty="0"/>
              <a:t>为</a:t>
            </a:r>
            <a:r>
              <a:rPr lang="en-US" altLang="zh-CN" dirty="0"/>
              <a:t>0dB</a:t>
            </a:r>
            <a:r>
              <a:rPr lang="zh-CN" altLang="zh-CN" dirty="0"/>
              <a:t>，因话筒输出一般为毫伏级，所以，其</a:t>
            </a:r>
            <a:r>
              <a:rPr lang="zh-CN" altLang="zh-CN" dirty="0">
                <a:solidFill>
                  <a:srgbClr val="C00000"/>
                </a:solidFill>
              </a:rPr>
              <a:t>灵敏度的分贝值始终为负值</a:t>
            </a:r>
            <a:r>
              <a:rPr lang="zh-CN" altLang="zh-CN" dirty="0"/>
              <a:t>。</a:t>
            </a:r>
            <a:endParaRPr lang="zh-CN" altLang="en-US" dirty="0"/>
          </a:p>
          <a:p>
            <a:endParaRPr lang="en-US" altLang="zh-CN" b="1" dirty="0"/>
          </a:p>
          <a:p>
            <a:r>
              <a:rPr lang="zh-CN" altLang="en-US" b="1" dirty="0"/>
              <a:t>频率响应：</a:t>
            </a:r>
            <a:r>
              <a:rPr lang="zh-CN" altLang="zh-CN" dirty="0"/>
              <a:t>表示麦克风拾音的频率范围，以及在此范围内对声音各频率的灵敏度。一般说来，</a:t>
            </a:r>
            <a:r>
              <a:rPr lang="zh-CN" altLang="zh-CN" dirty="0">
                <a:solidFill>
                  <a:srgbClr val="C00000"/>
                </a:solidFill>
              </a:rPr>
              <a:t>频率范围越宽、频响曲线愈平直越好</a:t>
            </a:r>
            <a:r>
              <a:rPr lang="zh-CN" altLang="zh-CN" dirty="0"/>
              <a:t>。</a:t>
            </a:r>
            <a:endParaRPr lang="en-US" altLang="zh-CN" dirty="0"/>
          </a:p>
        </p:txBody>
      </p:sp>
      <p:pic>
        <p:nvPicPr>
          <p:cNvPr id="5" name="图片 4">
            <a:extLst>
              <a:ext uri="{FF2B5EF4-FFF2-40B4-BE49-F238E27FC236}">
                <a16:creationId xmlns:a16="http://schemas.microsoft.com/office/drawing/2014/main" id="{A6B1CC46-CCE6-4832-ADBD-569B22662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287" y="4155126"/>
            <a:ext cx="3914775" cy="2628900"/>
          </a:xfrm>
          <a:prstGeom prst="rect">
            <a:avLst/>
          </a:prstGeom>
        </p:spPr>
      </p:pic>
    </p:spTree>
    <p:custDataLst>
      <p:tags r:id="rId1"/>
    </p:custDataLst>
    <p:extLst>
      <p:ext uri="{BB962C8B-B14F-4D97-AF65-F5344CB8AC3E}">
        <p14:creationId xmlns:p14="http://schemas.microsoft.com/office/powerpoint/2010/main" val="87091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F7659-977A-4231-9ECD-1349294054A4}"/>
              </a:ext>
            </a:extLst>
          </p:cNvPr>
          <p:cNvSpPr>
            <a:spLocks noGrp="1"/>
          </p:cNvSpPr>
          <p:nvPr>
            <p:ph type="title"/>
          </p:nvPr>
        </p:nvSpPr>
        <p:spPr/>
        <p:txBody>
          <a:bodyPr/>
          <a:lstStyle/>
          <a:p>
            <a:r>
              <a:rPr lang="en-US" altLang="zh-CN" dirty="0"/>
              <a:t>2.2 </a:t>
            </a:r>
            <a:r>
              <a:rPr lang="zh-CN" altLang="zh-CN" dirty="0"/>
              <a:t>声音的接收装置</a:t>
            </a:r>
            <a:r>
              <a:rPr lang="en-US" altLang="zh-CN" dirty="0"/>
              <a:t>—</a:t>
            </a:r>
            <a:r>
              <a:rPr lang="zh-CN" altLang="en-US" dirty="0"/>
              <a:t>麦克风阵列</a:t>
            </a:r>
          </a:p>
        </p:txBody>
      </p:sp>
      <p:sp>
        <p:nvSpPr>
          <p:cNvPr id="3" name="内容占位符 2">
            <a:extLst>
              <a:ext uri="{FF2B5EF4-FFF2-40B4-BE49-F238E27FC236}">
                <a16:creationId xmlns:a16="http://schemas.microsoft.com/office/drawing/2014/main" id="{37C61FD5-90CD-45FD-BE38-6365FF0634E3}"/>
              </a:ext>
            </a:extLst>
          </p:cNvPr>
          <p:cNvSpPr>
            <a:spLocks noGrp="1"/>
          </p:cNvSpPr>
          <p:nvPr>
            <p:ph idx="1"/>
          </p:nvPr>
        </p:nvSpPr>
        <p:spPr>
          <a:xfrm>
            <a:off x="845288" y="1388424"/>
            <a:ext cx="10515600" cy="1659576"/>
          </a:xfrm>
        </p:spPr>
        <p:txBody>
          <a:bodyPr/>
          <a:lstStyle/>
          <a:p>
            <a:r>
              <a:rPr lang="zh-CN" altLang="zh-CN" dirty="0"/>
              <a:t>针对远距离识别（又称远场识别），用一个麦克风采集语音是不够的，无法判断方位和语音增强，需要采用麦克风阵列。麦克风阵列采用两个或两个以上的麦克风，如亚马逊</a:t>
            </a:r>
            <a:r>
              <a:rPr lang="en-US" altLang="zh-CN" dirty="0"/>
              <a:t>Echo</a:t>
            </a:r>
            <a:r>
              <a:rPr lang="zh-CN" altLang="zh-CN" dirty="0"/>
              <a:t>音箱采用了</a:t>
            </a:r>
            <a:r>
              <a:rPr lang="en-US" altLang="zh-CN" dirty="0"/>
              <a:t>6+1</a:t>
            </a:r>
            <a:r>
              <a:rPr lang="zh-CN" altLang="zh-CN" dirty="0"/>
              <a:t>麦克风阵列</a:t>
            </a:r>
            <a:r>
              <a:rPr lang="zh-CN" altLang="en-US" dirty="0"/>
              <a:t>。</a:t>
            </a:r>
            <a:endParaRPr lang="en-US" altLang="zh-CN" dirty="0"/>
          </a:p>
          <a:p>
            <a:endParaRPr lang="en-US" altLang="zh-CN" dirty="0"/>
          </a:p>
          <a:p>
            <a:endParaRPr lang="zh-CN" altLang="en-US" dirty="0"/>
          </a:p>
        </p:txBody>
      </p:sp>
      <p:pic>
        <p:nvPicPr>
          <p:cNvPr id="4" name="Picture 2" descr="2.png">
            <a:extLst>
              <a:ext uri="{FF2B5EF4-FFF2-40B4-BE49-F238E27FC236}">
                <a16:creationId xmlns:a16="http://schemas.microsoft.com/office/drawing/2014/main" id="{358C7BF9-6479-4B14-9483-A2029BC67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7728" y="3487287"/>
            <a:ext cx="2985634" cy="2985634"/>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44B1BCDD-A0FB-4ABB-8090-A7A840DB45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8872" y="3634001"/>
            <a:ext cx="4029829" cy="2736304"/>
          </a:xfrm>
          <a:prstGeom prst="rect">
            <a:avLst/>
          </a:prstGeom>
        </p:spPr>
      </p:pic>
    </p:spTree>
    <p:custDataLst>
      <p:tags r:id="rId1"/>
    </p:custDataLst>
    <p:extLst>
      <p:ext uri="{BB962C8B-B14F-4D97-AF65-F5344CB8AC3E}">
        <p14:creationId xmlns:p14="http://schemas.microsoft.com/office/powerpoint/2010/main" val="182513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6DCCAA-B3AF-4B73-BF0E-0E10350DAD9B}"/>
              </a:ext>
            </a:extLst>
          </p:cNvPr>
          <p:cNvSpPr>
            <a:spLocks noGrp="1"/>
          </p:cNvSpPr>
          <p:nvPr>
            <p:ph type="title"/>
          </p:nvPr>
        </p:nvSpPr>
        <p:spPr/>
        <p:txBody>
          <a:bodyPr/>
          <a:lstStyle/>
          <a:p>
            <a:r>
              <a:rPr lang="en-US" altLang="zh-CN" dirty="0"/>
              <a:t>2.2 </a:t>
            </a:r>
            <a:r>
              <a:rPr lang="zh-CN" altLang="zh-CN" dirty="0"/>
              <a:t>声音的接收装置</a:t>
            </a:r>
            <a:r>
              <a:rPr lang="en-US" altLang="zh-CN" dirty="0"/>
              <a:t>—</a:t>
            </a:r>
            <a:r>
              <a:rPr lang="zh-CN" altLang="en-US" dirty="0"/>
              <a:t>麦克风阵列</a:t>
            </a:r>
          </a:p>
        </p:txBody>
      </p:sp>
      <p:sp>
        <p:nvSpPr>
          <p:cNvPr id="3" name="内容占位符 2">
            <a:extLst>
              <a:ext uri="{FF2B5EF4-FFF2-40B4-BE49-F238E27FC236}">
                <a16:creationId xmlns:a16="http://schemas.microsoft.com/office/drawing/2014/main" id="{482E4C5B-9B63-4B14-AD5A-5526562D4E05}"/>
              </a:ext>
            </a:extLst>
          </p:cNvPr>
          <p:cNvSpPr>
            <a:spLocks noGrp="1"/>
          </p:cNvSpPr>
          <p:nvPr>
            <p:ph idx="1"/>
          </p:nvPr>
        </p:nvSpPr>
        <p:spPr>
          <a:xfrm>
            <a:off x="845288" y="1388424"/>
            <a:ext cx="10515600" cy="2141585"/>
          </a:xfrm>
        </p:spPr>
        <p:txBody>
          <a:bodyPr/>
          <a:lstStyle/>
          <a:p>
            <a:r>
              <a:rPr lang="zh-CN" altLang="zh-CN" dirty="0"/>
              <a:t>麦克风阵列有线型、圆型等多种排列方式，主要实现以下功能：</a:t>
            </a:r>
          </a:p>
          <a:p>
            <a:pPr marL="914400" lvl="1" indent="-457200">
              <a:buFont typeface="+mj-ea"/>
              <a:buAutoNum type="circleNumDbPlain"/>
            </a:pPr>
            <a:r>
              <a:rPr lang="zh-CN" altLang="zh-CN" dirty="0"/>
              <a:t>语音增强（</a:t>
            </a:r>
            <a:r>
              <a:rPr lang="en-US" altLang="zh-CN" dirty="0"/>
              <a:t>Speech Enhancement</a:t>
            </a:r>
            <a:r>
              <a:rPr lang="zh-CN" altLang="zh-CN" dirty="0"/>
              <a:t>）</a:t>
            </a:r>
          </a:p>
          <a:p>
            <a:pPr marL="914400" lvl="1" indent="-457200">
              <a:buFont typeface="+mj-ea"/>
              <a:buAutoNum type="circleNumDbPlain"/>
            </a:pPr>
            <a:r>
              <a:rPr lang="zh-CN" altLang="zh-CN" dirty="0"/>
              <a:t>声源定位（</a:t>
            </a:r>
            <a:r>
              <a:rPr lang="en-US" altLang="zh-CN" dirty="0"/>
              <a:t>Source Localization</a:t>
            </a:r>
            <a:r>
              <a:rPr lang="zh-CN" altLang="zh-CN" dirty="0"/>
              <a:t>）</a:t>
            </a:r>
          </a:p>
          <a:p>
            <a:pPr marL="914400" lvl="1" indent="-457200">
              <a:buFont typeface="+mj-ea"/>
              <a:buAutoNum type="circleNumDbPlain"/>
            </a:pPr>
            <a:r>
              <a:rPr lang="zh-CN" altLang="zh-CN" dirty="0"/>
              <a:t>去混响（</a:t>
            </a:r>
            <a:r>
              <a:rPr lang="en-US" altLang="zh-CN" dirty="0"/>
              <a:t>Dereverberation</a:t>
            </a:r>
            <a:r>
              <a:rPr lang="zh-CN" altLang="zh-CN" dirty="0"/>
              <a:t>）</a:t>
            </a:r>
          </a:p>
          <a:p>
            <a:pPr marL="914400" lvl="1" indent="-457200">
              <a:buFont typeface="+mj-ea"/>
              <a:buAutoNum type="circleNumDbPlain"/>
            </a:pPr>
            <a:r>
              <a:rPr lang="zh-CN" altLang="zh-CN" dirty="0"/>
              <a:t>声源信号提取（分离）</a:t>
            </a:r>
          </a:p>
          <a:p>
            <a:endParaRPr lang="zh-CN" altLang="en-US" dirty="0"/>
          </a:p>
        </p:txBody>
      </p:sp>
      <p:pic>
        <p:nvPicPr>
          <p:cNvPr id="4" name="图片 3">
            <a:extLst>
              <a:ext uri="{FF2B5EF4-FFF2-40B4-BE49-F238E27FC236}">
                <a16:creationId xmlns:a16="http://schemas.microsoft.com/office/drawing/2014/main" id="{FB8475A6-F78C-4205-9C14-DE3A00FC2D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852562" y="3690505"/>
            <a:ext cx="2622550" cy="2254250"/>
          </a:xfrm>
          <a:prstGeom prst="rect">
            <a:avLst/>
          </a:prstGeom>
          <a:noFill/>
          <a:ln>
            <a:noFill/>
          </a:ln>
        </p:spPr>
      </p:pic>
      <p:sp>
        <p:nvSpPr>
          <p:cNvPr id="5" name="文本框 4">
            <a:extLst>
              <a:ext uri="{FF2B5EF4-FFF2-40B4-BE49-F238E27FC236}">
                <a16:creationId xmlns:a16="http://schemas.microsoft.com/office/drawing/2014/main" id="{CB0886E8-530B-4985-89C7-F23623A25FB2}"/>
              </a:ext>
            </a:extLst>
          </p:cNvPr>
          <p:cNvSpPr txBox="1"/>
          <p:nvPr/>
        </p:nvSpPr>
        <p:spPr>
          <a:xfrm>
            <a:off x="8625734" y="6037474"/>
            <a:ext cx="3203121" cy="307777"/>
          </a:xfrm>
          <a:prstGeom prst="rect">
            <a:avLst/>
          </a:prstGeom>
          <a:noFill/>
        </p:spPr>
        <p:txBody>
          <a:bodyPr wrap="none" rtlCol="0">
            <a:spAutoFit/>
          </a:bodyPr>
          <a:lstStyle/>
          <a:p>
            <a:r>
              <a:rPr lang="zh-CN" altLang="zh-CN" sz="1400" dirty="0"/>
              <a:t>麦克风阵列波束</a:t>
            </a:r>
            <a:r>
              <a:rPr lang="zh-CN" altLang="en-US" sz="1400" dirty="0"/>
              <a:t>形成</a:t>
            </a:r>
            <a:r>
              <a:rPr lang="zh-CN" altLang="zh-CN" sz="1400" dirty="0"/>
              <a:t>（</a:t>
            </a:r>
            <a:r>
              <a:rPr lang="en-US" altLang="zh-CN" sz="1400" dirty="0"/>
              <a:t>Beamforming</a:t>
            </a:r>
            <a:r>
              <a:rPr lang="zh-CN" altLang="zh-CN" sz="1400" dirty="0"/>
              <a:t>）</a:t>
            </a:r>
            <a:endParaRPr lang="zh-CN" altLang="en-US" sz="1400" dirty="0"/>
          </a:p>
        </p:txBody>
      </p:sp>
      <p:pic>
        <p:nvPicPr>
          <p:cNvPr id="7" name="图片 6">
            <a:extLst>
              <a:ext uri="{FF2B5EF4-FFF2-40B4-BE49-F238E27FC236}">
                <a16:creationId xmlns:a16="http://schemas.microsoft.com/office/drawing/2014/main" id="{E070706A-22D5-46FB-9B62-8F5A048338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32" y="3454924"/>
            <a:ext cx="4178648" cy="3137261"/>
          </a:xfrm>
          <a:prstGeom prst="rect">
            <a:avLst/>
          </a:prstGeom>
        </p:spPr>
      </p:pic>
      <p:pic>
        <p:nvPicPr>
          <p:cNvPr id="8" name="Picture 2">
            <a:extLst>
              <a:ext uri="{FF2B5EF4-FFF2-40B4-BE49-F238E27FC236}">
                <a16:creationId xmlns:a16="http://schemas.microsoft.com/office/drawing/2014/main" id="{9B4D190B-C905-4CA2-8E6A-B7FADDE45D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0821" y="5077631"/>
            <a:ext cx="2404249" cy="1595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a:extLst>
              <a:ext uri="{FF2B5EF4-FFF2-40B4-BE49-F238E27FC236}">
                <a16:creationId xmlns:a16="http://schemas.microsoft.com/office/drawing/2014/main" id="{4C5DC1C1-1746-4D09-979F-63EADF3535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6596483" y="3044347"/>
            <a:ext cx="1425312" cy="2396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617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4026B-A327-406F-9C1D-4531E51F7F04}"/>
              </a:ext>
            </a:extLst>
          </p:cNvPr>
          <p:cNvSpPr>
            <a:spLocks noGrp="1"/>
          </p:cNvSpPr>
          <p:nvPr>
            <p:ph type="title"/>
          </p:nvPr>
        </p:nvSpPr>
        <p:spPr/>
        <p:txBody>
          <a:bodyPr/>
          <a:lstStyle/>
          <a:p>
            <a:r>
              <a:rPr lang="en-US" altLang="zh-CN" dirty="0"/>
              <a:t>2.3 </a:t>
            </a:r>
            <a:r>
              <a:rPr lang="zh-CN" altLang="en-US" dirty="0"/>
              <a:t>声音的采样</a:t>
            </a:r>
          </a:p>
        </p:txBody>
      </p:sp>
      <p:grpSp>
        <p:nvGrpSpPr>
          <p:cNvPr id="10" name="组合 9">
            <a:extLst>
              <a:ext uri="{FF2B5EF4-FFF2-40B4-BE49-F238E27FC236}">
                <a16:creationId xmlns:a16="http://schemas.microsoft.com/office/drawing/2014/main" id="{C3FCC176-B39C-4EC6-B37C-91F0C5305255}"/>
              </a:ext>
            </a:extLst>
          </p:cNvPr>
          <p:cNvGrpSpPr/>
          <p:nvPr/>
        </p:nvGrpSpPr>
        <p:grpSpPr>
          <a:xfrm>
            <a:off x="3438481" y="2803139"/>
            <a:ext cx="5241852" cy="1789424"/>
            <a:chOff x="3438481" y="2803139"/>
            <a:chExt cx="5241852" cy="1789424"/>
          </a:xfrm>
        </p:grpSpPr>
        <p:sp>
          <p:nvSpPr>
            <p:cNvPr id="5" name="任意多边形: 形状 4">
              <a:extLst>
                <a:ext uri="{FF2B5EF4-FFF2-40B4-BE49-F238E27FC236}">
                  <a16:creationId xmlns:a16="http://schemas.microsoft.com/office/drawing/2014/main" id="{50585AEF-33A3-4140-9560-55FEEF6BE6EF}"/>
                </a:ext>
              </a:extLst>
            </p:cNvPr>
            <p:cNvSpPr/>
            <p:nvPr/>
          </p:nvSpPr>
          <p:spPr>
            <a:xfrm>
              <a:off x="3438481" y="2803139"/>
              <a:ext cx="1906772" cy="1789424"/>
            </a:xfrm>
            <a:custGeom>
              <a:avLst/>
              <a:gdLst>
                <a:gd name="connsiteX0" fmla="*/ 0 w 1906772"/>
                <a:gd name="connsiteY0" fmla="*/ 1297175 h 1789424"/>
                <a:gd name="connsiteX1" fmla="*/ 418214 w 1906772"/>
                <a:gd name="connsiteY1" fmla="*/ 7091 h 1789424"/>
                <a:gd name="connsiteX2" fmla="*/ 772632 w 1906772"/>
                <a:gd name="connsiteY2" fmla="*/ 758458 h 1789424"/>
                <a:gd name="connsiteX3" fmla="*/ 1169581 w 1906772"/>
                <a:gd name="connsiteY3" fmla="*/ 304803 h 1789424"/>
                <a:gd name="connsiteX4" fmla="*/ 1545265 w 1906772"/>
                <a:gd name="connsiteY4" fmla="*/ 1779184 h 1789424"/>
                <a:gd name="connsiteX5" fmla="*/ 1906772 w 1906772"/>
                <a:gd name="connsiteY5" fmla="*/ 956933 h 1789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6772" h="1789424">
                  <a:moveTo>
                    <a:pt x="0" y="1297175"/>
                  </a:moveTo>
                  <a:cubicBezTo>
                    <a:pt x="144721" y="697026"/>
                    <a:pt x="289442" y="96877"/>
                    <a:pt x="418214" y="7091"/>
                  </a:cubicBezTo>
                  <a:cubicBezTo>
                    <a:pt x="546986" y="-82695"/>
                    <a:pt x="647404" y="708839"/>
                    <a:pt x="772632" y="758458"/>
                  </a:cubicBezTo>
                  <a:cubicBezTo>
                    <a:pt x="897860" y="808077"/>
                    <a:pt x="1040809" y="134682"/>
                    <a:pt x="1169581" y="304803"/>
                  </a:cubicBezTo>
                  <a:cubicBezTo>
                    <a:pt x="1298353" y="474924"/>
                    <a:pt x="1422400" y="1670496"/>
                    <a:pt x="1545265" y="1779184"/>
                  </a:cubicBezTo>
                  <a:cubicBezTo>
                    <a:pt x="1668130" y="1887872"/>
                    <a:pt x="1847702" y="1098700"/>
                    <a:pt x="1906772" y="95693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BAD01E77-F546-4F29-9950-ECF811E3B517}"/>
                </a:ext>
              </a:extLst>
            </p:cNvPr>
            <p:cNvSpPr/>
            <p:nvPr/>
          </p:nvSpPr>
          <p:spPr>
            <a:xfrm>
              <a:off x="6773561" y="2803139"/>
              <a:ext cx="1906772" cy="1789424"/>
            </a:xfrm>
            <a:custGeom>
              <a:avLst/>
              <a:gdLst>
                <a:gd name="connsiteX0" fmla="*/ 0 w 1906772"/>
                <a:gd name="connsiteY0" fmla="*/ 1297175 h 1789424"/>
                <a:gd name="connsiteX1" fmla="*/ 418214 w 1906772"/>
                <a:gd name="connsiteY1" fmla="*/ 7091 h 1789424"/>
                <a:gd name="connsiteX2" fmla="*/ 772632 w 1906772"/>
                <a:gd name="connsiteY2" fmla="*/ 758458 h 1789424"/>
                <a:gd name="connsiteX3" fmla="*/ 1169581 w 1906772"/>
                <a:gd name="connsiteY3" fmla="*/ 304803 h 1789424"/>
                <a:gd name="connsiteX4" fmla="*/ 1545265 w 1906772"/>
                <a:gd name="connsiteY4" fmla="*/ 1779184 h 1789424"/>
                <a:gd name="connsiteX5" fmla="*/ 1906772 w 1906772"/>
                <a:gd name="connsiteY5" fmla="*/ 956933 h 1789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6772" h="1789424">
                  <a:moveTo>
                    <a:pt x="0" y="1297175"/>
                  </a:moveTo>
                  <a:cubicBezTo>
                    <a:pt x="144721" y="697026"/>
                    <a:pt x="289442" y="96877"/>
                    <a:pt x="418214" y="7091"/>
                  </a:cubicBezTo>
                  <a:cubicBezTo>
                    <a:pt x="546986" y="-82695"/>
                    <a:pt x="647404" y="708839"/>
                    <a:pt x="772632" y="758458"/>
                  </a:cubicBezTo>
                  <a:cubicBezTo>
                    <a:pt x="897860" y="808077"/>
                    <a:pt x="1040809" y="134682"/>
                    <a:pt x="1169581" y="304803"/>
                  </a:cubicBezTo>
                  <a:cubicBezTo>
                    <a:pt x="1298353" y="474924"/>
                    <a:pt x="1422400" y="1670496"/>
                    <a:pt x="1545265" y="1779184"/>
                  </a:cubicBezTo>
                  <a:cubicBezTo>
                    <a:pt x="1668130" y="1887872"/>
                    <a:pt x="1847702" y="1098700"/>
                    <a:pt x="1906772" y="956933"/>
                  </a:cubicBez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8E78B1BA-BA8F-4299-A66D-D45FA7E2D93B}"/>
                </a:ext>
              </a:extLst>
            </p:cNvPr>
            <p:cNvSpPr/>
            <p:nvPr/>
          </p:nvSpPr>
          <p:spPr>
            <a:xfrm>
              <a:off x="5694974" y="3561055"/>
              <a:ext cx="630315" cy="26411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sp>
        <p:nvSpPr>
          <p:cNvPr id="7" name="TextBox 4">
            <a:extLst>
              <a:ext uri="{FF2B5EF4-FFF2-40B4-BE49-F238E27FC236}">
                <a16:creationId xmlns:a16="http://schemas.microsoft.com/office/drawing/2014/main" id="{0336C136-E9E6-49B2-BBD4-01C85BF8FB45}"/>
              </a:ext>
            </a:extLst>
          </p:cNvPr>
          <p:cNvSpPr txBox="1"/>
          <p:nvPr/>
        </p:nvSpPr>
        <p:spPr>
          <a:xfrm>
            <a:off x="1841221" y="5340989"/>
            <a:ext cx="5570756" cy="707886"/>
          </a:xfrm>
          <a:prstGeom prst="rect">
            <a:avLst/>
          </a:prstGeom>
          <a:noFill/>
        </p:spPr>
        <p:txBody>
          <a:bodyPr wrap="none" rtlCol="0">
            <a:spAutoFit/>
          </a:bodyPr>
          <a:lstStyle/>
          <a:p>
            <a:r>
              <a:rPr lang="zh-CN" altLang="en-US" sz="2000" dirty="0">
                <a:latin typeface="+mn-ea"/>
                <a:ea typeface="+mn-ea"/>
              </a:rPr>
              <a:t>采样标准：能够重现声音，与原始语音尽量一致</a:t>
            </a:r>
            <a:endParaRPr lang="en-US" altLang="zh-CN" sz="2000" dirty="0">
              <a:latin typeface="+mn-ea"/>
              <a:ea typeface="+mn-ea"/>
            </a:endParaRPr>
          </a:p>
          <a:p>
            <a:r>
              <a:rPr lang="zh-CN" altLang="en-US" sz="2000" dirty="0">
                <a:latin typeface="+mn-ea"/>
                <a:ea typeface="+mn-ea"/>
              </a:rPr>
              <a:t>采样率：每秒采样点数。</a:t>
            </a:r>
          </a:p>
        </p:txBody>
      </p:sp>
    </p:spTree>
    <p:custDataLst>
      <p:tags r:id="rId1"/>
    </p:custDataLst>
    <p:extLst>
      <p:ext uri="{BB962C8B-B14F-4D97-AF65-F5344CB8AC3E}">
        <p14:creationId xmlns:p14="http://schemas.microsoft.com/office/powerpoint/2010/main" val="364337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2175C-1BD0-48C3-99C3-A84469EA430E}"/>
              </a:ext>
            </a:extLst>
          </p:cNvPr>
          <p:cNvSpPr>
            <a:spLocks noGrp="1"/>
          </p:cNvSpPr>
          <p:nvPr>
            <p:ph type="title"/>
          </p:nvPr>
        </p:nvSpPr>
        <p:spPr>
          <a:xfrm>
            <a:off x="7087" y="21264"/>
            <a:ext cx="10724699" cy="1325563"/>
          </a:xfrm>
        </p:spPr>
        <p:txBody>
          <a:bodyPr/>
          <a:lstStyle/>
          <a:p>
            <a:r>
              <a:rPr lang="en-US" altLang="zh-CN" dirty="0"/>
              <a:t>2.3 </a:t>
            </a:r>
            <a:r>
              <a:rPr lang="zh-CN" altLang="en-US" dirty="0"/>
              <a:t>声音的采样</a:t>
            </a:r>
            <a:r>
              <a:rPr lang="en-US" altLang="zh-CN" dirty="0"/>
              <a:t>—</a:t>
            </a:r>
            <a:r>
              <a:rPr lang="zh-CN" altLang="zh-CN" dirty="0"/>
              <a:t>奈奎斯特（</a:t>
            </a:r>
            <a:r>
              <a:rPr lang="en-US" altLang="zh-CN" dirty="0"/>
              <a:t>Nyquist</a:t>
            </a:r>
            <a:r>
              <a:rPr lang="zh-CN" altLang="zh-CN" dirty="0"/>
              <a:t>）定理</a:t>
            </a:r>
            <a:endParaRPr lang="zh-CN" altLang="en-US" dirty="0"/>
          </a:p>
        </p:txBody>
      </p:sp>
      <p:grpSp>
        <p:nvGrpSpPr>
          <p:cNvPr id="57" name="组合 56">
            <a:extLst>
              <a:ext uri="{FF2B5EF4-FFF2-40B4-BE49-F238E27FC236}">
                <a16:creationId xmlns:a16="http://schemas.microsoft.com/office/drawing/2014/main" id="{49718EC3-6F69-428F-B0B3-44D72422134B}"/>
              </a:ext>
            </a:extLst>
          </p:cNvPr>
          <p:cNvGrpSpPr/>
          <p:nvPr/>
        </p:nvGrpSpPr>
        <p:grpSpPr>
          <a:xfrm>
            <a:off x="1664800" y="3053316"/>
            <a:ext cx="7817057" cy="2020276"/>
            <a:chOff x="743311" y="3088758"/>
            <a:chExt cx="7817057" cy="2020276"/>
          </a:xfrm>
        </p:grpSpPr>
        <p:cxnSp>
          <p:nvCxnSpPr>
            <p:cNvPr id="5" name="直接箭头连接符 4">
              <a:extLst>
                <a:ext uri="{FF2B5EF4-FFF2-40B4-BE49-F238E27FC236}">
                  <a16:creationId xmlns:a16="http://schemas.microsoft.com/office/drawing/2014/main" id="{4FCF5861-50E4-427C-86AE-571D8EABF843}"/>
                </a:ext>
              </a:extLst>
            </p:cNvPr>
            <p:cNvCxnSpPr/>
            <p:nvPr/>
          </p:nvCxnSpPr>
          <p:spPr>
            <a:xfrm>
              <a:off x="758456" y="4352260"/>
              <a:ext cx="34236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75139661-BBF1-44C5-96AC-43528781BC81}"/>
                </a:ext>
              </a:extLst>
            </p:cNvPr>
            <p:cNvCxnSpPr>
              <a:cxnSpLocks/>
            </p:cNvCxnSpPr>
            <p:nvPr/>
          </p:nvCxnSpPr>
          <p:spPr>
            <a:xfrm flipV="1">
              <a:off x="758456" y="3088758"/>
              <a:ext cx="0" cy="1263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DECBFD7E-F327-482C-B2A2-479D1BC8D066}"/>
                </a:ext>
              </a:extLst>
            </p:cNvPr>
            <p:cNvCxnSpPr/>
            <p:nvPr/>
          </p:nvCxnSpPr>
          <p:spPr>
            <a:xfrm flipV="1">
              <a:off x="1460205" y="3997842"/>
              <a:ext cx="474921" cy="354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770B853A-133B-4B56-A588-F15409A478F8}"/>
                </a:ext>
              </a:extLst>
            </p:cNvPr>
            <p:cNvCxnSpPr>
              <a:cxnSpLocks/>
            </p:cNvCxnSpPr>
            <p:nvPr/>
          </p:nvCxnSpPr>
          <p:spPr>
            <a:xfrm>
              <a:off x="1935126" y="3997842"/>
              <a:ext cx="535172" cy="354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C705263-67C1-4DD0-8C24-4449E82EA1DC}"/>
                </a:ext>
              </a:extLst>
            </p:cNvPr>
            <p:cNvCxnSpPr>
              <a:cxnSpLocks/>
            </p:cNvCxnSpPr>
            <p:nvPr/>
          </p:nvCxnSpPr>
          <p:spPr>
            <a:xfrm>
              <a:off x="758457" y="3997842"/>
              <a:ext cx="535172" cy="354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CC03C0F4-4125-4303-9DC6-B2A7D394192C}"/>
                </a:ext>
              </a:extLst>
            </p:cNvPr>
            <p:cNvCxnSpPr/>
            <p:nvPr/>
          </p:nvCxnSpPr>
          <p:spPr>
            <a:xfrm>
              <a:off x="1935126" y="3848986"/>
              <a:ext cx="0" cy="503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B53AB15-B1D0-4983-8AC3-B79ABA28626E}"/>
                </a:ext>
              </a:extLst>
            </p:cNvPr>
            <p:cNvCxnSpPr/>
            <p:nvPr/>
          </p:nvCxnSpPr>
          <p:spPr>
            <a:xfrm>
              <a:off x="1282997" y="3848986"/>
              <a:ext cx="0" cy="503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86B8C39-CE76-434A-A99B-931ABC7A800D}"/>
                </a:ext>
              </a:extLst>
            </p:cNvPr>
            <p:cNvCxnSpPr/>
            <p:nvPr/>
          </p:nvCxnSpPr>
          <p:spPr>
            <a:xfrm flipV="1">
              <a:off x="2608522" y="3997842"/>
              <a:ext cx="474921" cy="354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672B151-0CC3-498D-9909-989C59B5C93B}"/>
                </a:ext>
              </a:extLst>
            </p:cNvPr>
            <p:cNvCxnSpPr>
              <a:cxnSpLocks/>
            </p:cNvCxnSpPr>
            <p:nvPr/>
          </p:nvCxnSpPr>
          <p:spPr>
            <a:xfrm>
              <a:off x="3083443" y="3997842"/>
              <a:ext cx="535172" cy="354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82995F5-6BCC-4249-9983-AD6C1DF3B7E9}"/>
                </a:ext>
              </a:extLst>
            </p:cNvPr>
            <p:cNvCxnSpPr/>
            <p:nvPr/>
          </p:nvCxnSpPr>
          <p:spPr>
            <a:xfrm>
              <a:off x="3083443" y="3848986"/>
              <a:ext cx="0" cy="503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E39A0C02-A170-4A52-9FDA-1C2544F28D30}"/>
                </a:ext>
              </a:extLst>
            </p:cNvPr>
            <p:cNvCxnSpPr/>
            <p:nvPr/>
          </p:nvCxnSpPr>
          <p:spPr>
            <a:xfrm>
              <a:off x="758456" y="3997842"/>
              <a:ext cx="5351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032367DE-C2B1-4A4B-9BEF-2EFBFE3C9DA6}"/>
                    </a:ext>
                  </a:extLst>
                </p:cNvPr>
                <p:cNvSpPr txBox="1"/>
                <p:nvPr/>
              </p:nvSpPr>
              <p:spPr>
                <a:xfrm>
                  <a:off x="743311" y="3671780"/>
                  <a:ext cx="59016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𝑓</m:t>
                            </m:r>
                          </m:e>
                          <m:sub>
                            <m:r>
                              <a:rPr lang="en-US" altLang="zh-CN" sz="1400" b="0" i="1" smtClean="0">
                                <a:latin typeface="Cambria Math" panose="02040503050406030204" pitchFamily="18" charset="0"/>
                              </a:rPr>
                              <m:t>𝑚𝑎𝑥</m:t>
                            </m:r>
                          </m:sub>
                        </m:sSub>
                      </m:oMath>
                    </m:oMathPara>
                  </a14:m>
                  <a:endParaRPr lang="zh-CN" altLang="en-US" sz="1400" dirty="0"/>
                </a:p>
              </p:txBody>
            </p:sp>
          </mc:Choice>
          <mc:Fallback xmlns="">
            <p:sp>
              <p:nvSpPr>
                <p:cNvPr id="27" name="文本框 26">
                  <a:extLst>
                    <a:ext uri="{FF2B5EF4-FFF2-40B4-BE49-F238E27FC236}">
                      <a16:creationId xmlns:a16="http://schemas.microsoft.com/office/drawing/2014/main" id="{032367DE-C2B1-4A4B-9BEF-2EFBFE3C9DA6}"/>
                    </a:ext>
                  </a:extLst>
                </p:cNvPr>
                <p:cNvSpPr txBox="1">
                  <a:spLocks noRot="1" noChangeAspect="1" noMove="1" noResize="1" noEditPoints="1" noAdjustHandles="1" noChangeArrowheads="1" noChangeShapeType="1" noTextEdit="1"/>
                </p:cNvSpPr>
                <p:nvPr/>
              </p:nvSpPr>
              <p:spPr>
                <a:xfrm>
                  <a:off x="743311" y="3671780"/>
                  <a:ext cx="590162" cy="307777"/>
                </a:xfrm>
                <a:prstGeom prst="rect">
                  <a:avLst/>
                </a:prstGeom>
                <a:blipFill>
                  <a:blip r:embed="rId4"/>
                  <a:stretch>
                    <a:fillRect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AD6BB0EA-A600-4DFE-A6C9-9CE8747B9EED}"/>
                    </a:ext>
                  </a:extLst>
                </p:cNvPr>
                <p:cNvSpPr txBox="1"/>
                <p:nvPr/>
              </p:nvSpPr>
              <p:spPr>
                <a:xfrm>
                  <a:off x="1539729" y="4359348"/>
                  <a:ext cx="666785"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𝐹</m:t>
                            </m:r>
                          </m:e>
                          <m:sub>
                            <m:r>
                              <a:rPr lang="en-US" altLang="zh-CN" sz="1400" b="0" i="1" smtClean="0">
                                <a:latin typeface="Cambria Math" panose="02040503050406030204" pitchFamily="18" charset="0"/>
                              </a:rPr>
                              <m:t>𝑠𝑎𝑚𝑝</m:t>
                            </m:r>
                          </m:sub>
                        </m:sSub>
                      </m:oMath>
                    </m:oMathPara>
                  </a14:m>
                  <a:endParaRPr lang="zh-CN" altLang="en-US" sz="1400" dirty="0"/>
                </a:p>
              </p:txBody>
            </p:sp>
          </mc:Choice>
          <mc:Fallback xmlns="">
            <p:sp>
              <p:nvSpPr>
                <p:cNvPr id="28" name="文本框 27">
                  <a:extLst>
                    <a:ext uri="{FF2B5EF4-FFF2-40B4-BE49-F238E27FC236}">
                      <a16:creationId xmlns:a16="http://schemas.microsoft.com/office/drawing/2014/main" id="{AD6BB0EA-A600-4DFE-A6C9-9CE8747B9EED}"/>
                    </a:ext>
                  </a:extLst>
                </p:cNvPr>
                <p:cNvSpPr txBox="1">
                  <a:spLocks noRot="1" noChangeAspect="1" noMove="1" noResize="1" noEditPoints="1" noAdjustHandles="1" noChangeArrowheads="1" noChangeShapeType="1" noTextEdit="1"/>
                </p:cNvSpPr>
                <p:nvPr/>
              </p:nvSpPr>
              <p:spPr>
                <a:xfrm>
                  <a:off x="1539729" y="4359348"/>
                  <a:ext cx="666785" cy="32438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6ABE65D8-63D4-4C63-85C9-6D57BBEC8D23}"/>
                    </a:ext>
                  </a:extLst>
                </p:cNvPr>
                <p:cNvSpPr txBox="1"/>
                <p:nvPr/>
              </p:nvSpPr>
              <p:spPr>
                <a:xfrm>
                  <a:off x="2754859" y="4374363"/>
                  <a:ext cx="766172"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𝐹</m:t>
                            </m:r>
                          </m:e>
                          <m:sub>
                            <m:r>
                              <a:rPr lang="en-US" altLang="zh-CN" sz="1400" b="0" i="1" smtClean="0">
                                <a:latin typeface="Cambria Math" panose="02040503050406030204" pitchFamily="18" charset="0"/>
                              </a:rPr>
                              <m:t>𝑠𝑎𝑚𝑝</m:t>
                            </m:r>
                          </m:sub>
                        </m:sSub>
                      </m:oMath>
                    </m:oMathPara>
                  </a14:m>
                  <a:endParaRPr lang="zh-CN" altLang="en-US" sz="1400" dirty="0"/>
                </a:p>
              </p:txBody>
            </p:sp>
          </mc:Choice>
          <mc:Fallback xmlns="">
            <p:sp>
              <p:nvSpPr>
                <p:cNvPr id="29" name="文本框 28">
                  <a:extLst>
                    <a:ext uri="{FF2B5EF4-FFF2-40B4-BE49-F238E27FC236}">
                      <a16:creationId xmlns:a16="http://schemas.microsoft.com/office/drawing/2014/main" id="{6ABE65D8-63D4-4C63-85C9-6D57BBEC8D23}"/>
                    </a:ext>
                  </a:extLst>
                </p:cNvPr>
                <p:cNvSpPr txBox="1">
                  <a:spLocks noRot="1" noChangeAspect="1" noMove="1" noResize="1" noEditPoints="1" noAdjustHandles="1" noChangeArrowheads="1" noChangeShapeType="1" noTextEdit="1"/>
                </p:cNvSpPr>
                <p:nvPr/>
              </p:nvSpPr>
              <p:spPr>
                <a:xfrm>
                  <a:off x="2754859" y="4374363"/>
                  <a:ext cx="766172" cy="32438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61B136A4-3C90-43C7-A1E3-F609B5E31CBF}"/>
                    </a:ext>
                  </a:extLst>
                </p:cNvPr>
                <p:cNvSpPr txBox="1"/>
                <p:nvPr/>
              </p:nvSpPr>
              <p:spPr>
                <a:xfrm>
                  <a:off x="1139338" y="4784650"/>
                  <a:ext cx="2381693" cy="324384"/>
                </a:xfrm>
                <a:prstGeom prst="rect">
                  <a:avLst/>
                </a:prstGeom>
                <a:noFill/>
              </p:spPr>
              <p:txBody>
                <a:bodyPr wrap="square" rtlCol="0">
                  <a:spAutoFit/>
                </a:bodyPr>
                <a:lstStyle/>
                <a:p>
                  <a:r>
                    <a:rPr lang="en-US" altLang="zh-CN" sz="1400" dirty="0"/>
                    <a:t>(a) </a:t>
                  </a:r>
                  <a:r>
                    <a:rPr lang="zh-CN" altLang="en-US" sz="1400" dirty="0"/>
                    <a:t>无失真采样</a:t>
                  </a:r>
                  <a:r>
                    <a:rPr lang="en-US" altLang="zh-CN" sz="1400" dirty="0"/>
                    <a:t>(</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𝐹</m:t>
                          </m:r>
                        </m:e>
                        <m:sub>
                          <m:r>
                            <a:rPr lang="en-US" altLang="zh-CN" sz="1400" i="1">
                              <a:latin typeface="Cambria Math" panose="02040503050406030204" pitchFamily="18" charset="0"/>
                            </a:rPr>
                            <m:t>𝑠𝑎𝑚𝑝</m:t>
                          </m:r>
                        </m:sub>
                      </m:sSub>
                    </m:oMath>
                  </a14:m>
                  <a:r>
                    <a:rPr lang="en-US" altLang="zh-CN" sz="1400" dirty="0"/>
                    <a:t>&gt;</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2</m:t>
                          </m:r>
                          <m:r>
                            <a:rPr lang="en-US" altLang="zh-CN" sz="1400" i="1">
                              <a:latin typeface="Cambria Math" panose="02040503050406030204" pitchFamily="18" charset="0"/>
                            </a:rPr>
                            <m:t>𝑓</m:t>
                          </m:r>
                        </m:e>
                        <m:sub>
                          <m:r>
                            <a:rPr lang="en-US" altLang="zh-CN" sz="1400" i="1">
                              <a:latin typeface="Cambria Math" panose="02040503050406030204" pitchFamily="18" charset="0"/>
                            </a:rPr>
                            <m:t>𝑚𝑎𝑥</m:t>
                          </m:r>
                        </m:sub>
                      </m:sSub>
                    </m:oMath>
                  </a14:m>
                  <a:r>
                    <a:rPr lang="en-US" altLang="zh-CN" sz="1400" dirty="0"/>
                    <a:t>)</a:t>
                  </a:r>
                  <a:endParaRPr lang="zh-CN" altLang="en-US" sz="1400" dirty="0"/>
                </a:p>
              </p:txBody>
            </p:sp>
          </mc:Choice>
          <mc:Fallback xmlns="">
            <p:sp>
              <p:nvSpPr>
                <p:cNvPr id="30" name="文本框 29">
                  <a:extLst>
                    <a:ext uri="{FF2B5EF4-FFF2-40B4-BE49-F238E27FC236}">
                      <a16:creationId xmlns:a16="http://schemas.microsoft.com/office/drawing/2014/main" id="{61B136A4-3C90-43C7-A1E3-F609B5E31CBF}"/>
                    </a:ext>
                  </a:extLst>
                </p:cNvPr>
                <p:cNvSpPr txBox="1">
                  <a:spLocks noRot="1" noChangeAspect="1" noMove="1" noResize="1" noEditPoints="1" noAdjustHandles="1" noChangeArrowheads="1" noChangeShapeType="1" noTextEdit="1"/>
                </p:cNvSpPr>
                <p:nvPr/>
              </p:nvSpPr>
              <p:spPr>
                <a:xfrm>
                  <a:off x="1139338" y="4784650"/>
                  <a:ext cx="2381693" cy="324384"/>
                </a:xfrm>
                <a:prstGeom prst="rect">
                  <a:avLst/>
                </a:prstGeom>
                <a:blipFill>
                  <a:blip r:embed="rId7"/>
                  <a:stretch>
                    <a:fillRect l="-767" t="-1887" r="-3069" b="-15094"/>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DE503D14-5AC7-4A18-9AF5-6FBE196D56B6}"/>
                </a:ext>
              </a:extLst>
            </p:cNvPr>
            <p:cNvSpPr txBox="1"/>
            <p:nvPr/>
          </p:nvSpPr>
          <p:spPr>
            <a:xfrm>
              <a:off x="3858974" y="4352260"/>
              <a:ext cx="543739" cy="307777"/>
            </a:xfrm>
            <a:prstGeom prst="rect">
              <a:avLst/>
            </a:prstGeom>
            <a:noFill/>
          </p:spPr>
          <p:txBody>
            <a:bodyPr wrap="none" rtlCol="0">
              <a:spAutoFit/>
            </a:bodyPr>
            <a:lstStyle/>
            <a:p>
              <a:r>
                <a:rPr lang="zh-CN" altLang="en-US" sz="1400" dirty="0"/>
                <a:t>频率</a:t>
              </a:r>
            </a:p>
          </p:txBody>
        </p:sp>
        <p:cxnSp>
          <p:nvCxnSpPr>
            <p:cNvPr id="33" name="直接箭头连接符 32">
              <a:extLst>
                <a:ext uri="{FF2B5EF4-FFF2-40B4-BE49-F238E27FC236}">
                  <a16:creationId xmlns:a16="http://schemas.microsoft.com/office/drawing/2014/main" id="{44E73FD3-EBD9-40FC-A398-5D506FC0A60C}"/>
                </a:ext>
              </a:extLst>
            </p:cNvPr>
            <p:cNvCxnSpPr>
              <a:cxnSpLocks/>
            </p:cNvCxnSpPr>
            <p:nvPr/>
          </p:nvCxnSpPr>
          <p:spPr>
            <a:xfrm flipH="1">
              <a:off x="1089724" y="3700225"/>
              <a:ext cx="678826" cy="510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0FC47E4A-E25D-419C-A38B-03FFF236C3B4}"/>
                </a:ext>
              </a:extLst>
            </p:cNvPr>
            <p:cNvSpPr txBox="1"/>
            <p:nvPr/>
          </p:nvSpPr>
          <p:spPr>
            <a:xfrm>
              <a:off x="1554204" y="3407561"/>
              <a:ext cx="723275" cy="307777"/>
            </a:xfrm>
            <a:prstGeom prst="rect">
              <a:avLst/>
            </a:prstGeom>
            <a:noFill/>
          </p:spPr>
          <p:txBody>
            <a:bodyPr wrap="none" rtlCol="0">
              <a:spAutoFit/>
            </a:bodyPr>
            <a:lstStyle/>
            <a:p>
              <a:r>
                <a:rPr lang="zh-CN" altLang="en-US" sz="1400" dirty="0"/>
                <a:t>原信号</a:t>
              </a:r>
            </a:p>
          </p:txBody>
        </p:sp>
        <p:cxnSp>
          <p:nvCxnSpPr>
            <p:cNvPr id="38" name="直接箭头连接符 37">
              <a:extLst>
                <a:ext uri="{FF2B5EF4-FFF2-40B4-BE49-F238E27FC236}">
                  <a16:creationId xmlns:a16="http://schemas.microsoft.com/office/drawing/2014/main" id="{93D4132E-50BC-4A41-B58F-1BCE3F00E59B}"/>
                </a:ext>
              </a:extLst>
            </p:cNvPr>
            <p:cNvCxnSpPr/>
            <p:nvPr/>
          </p:nvCxnSpPr>
          <p:spPr>
            <a:xfrm>
              <a:off x="4916111" y="4352260"/>
              <a:ext cx="34236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DE3341CD-17D9-4942-B255-43FF2C7B8D35}"/>
                </a:ext>
              </a:extLst>
            </p:cNvPr>
            <p:cNvCxnSpPr>
              <a:cxnSpLocks/>
            </p:cNvCxnSpPr>
            <p:nvPr/>
          </p:nvCxnSpPr>
          <p:spPr>
            <a:xfrm flipV="1">
              <a:off x="4916111" y="3088758"/>
              <a:ext cx="0" cy="1263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D715591B-5262-4610-A2CE-94EEAC4E48A4}"/>
                </a:ext>
              </a:extLst>
            </p:cNvPr>
            <p:cNvCxnSpPr/>
            <p:nvPr/>
          </p:nvCxnSpPr>
          <p:spPr>
            <a:xfrm flipV="1">
              <a:off x="5121683" y="3997842"/>
              <a:ext cx="474921" cy="354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CB650345-520E-4331-B8A5-872F961FEE9F}"/>
                </a:ext>
              </a:extLst>
            </p:cNvPr>
            <p:cNvCxnSpPr>
              <a:cxnSpLocks/>
            </p:cNvCxnSpPr>
            <p:nvPr/>
          </p:nvCxnSpPr>
          <p:spPr>
            <a:xfrm>
              <a:off x="5596604" y="3997842"/>
              <a:ext cx="535172" cy="354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031231F4-B89D-43D1-B888-809A830FFC3F}"/>
                </a:ext>
              </a:extLst>
            </p:cNvPr>
            <p:cNvCxnSpPr>
              <a:cxnSpLocks/>
            </p:cNvCxnSpPr>
            <p:nvPr/>
          </p:nvCxnSpPr>
          <p:spPr>
            <a:xfrm>
              <a:off x="4916112" y="3997842"/>
              <a:ext cx="535172" cy="354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1F3C7B73-EDED-40B6-96FC-8553DD4E3D90}"/>
                </a:ext>
              </a:extLst>
            </p:cNvPr>
            <p:cNvCxnSpPr/>
            <p:nvPr/>
          </p:nvCxnSpPr>
          <p:spPr>
            <a:xfrm>
              <a:off x="5596604" y="3848986"/>
              <a:ext cx="0" cy="503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ADCDC96-4C17-42B4-B1D1-B7CBD94B7BC2}"/>
                </a:ext>
              </a:extLst>
            </p:cNvPr>
            <p:cNvCxnSpPr/>
            <p:nvPr/>
          </p:nvCxnSpPr>
          <p:spPr>
            <a:xfrm>
              <a:off x="5440652" y="3848986"/>
              <a:ext cx="0" cy="503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9D1802E2-14BA-4942-8729-0E7F6311AF3E}"/>
                </a:ext>
              </a:extLst>
            </p:cNvPr>
            <p:cNvCxnSpPr/>
            <p:nvPr/>
          </p:nvCxnSpPr>
          <p:spPr>
            <a:xfrm flipV="1">
              <a:off x="6270000" y="3997842"/>
              <a:ext cx="474921" cy="354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11C18790-913D-4BB9-9BC7-C2A282BE8B4F}"/>
                </a:ext>
              </a:extLst>
            </p:cNvPr>
            <p:cNvCxnSpPr>
              <a:cxnSpLocks/>
            </p:cNvCxnSpPr>
            <p:nvPr/>
          </p:nvCxnSpPr>
          <p:spPr>
            <a:xfrm>
              <a:off x="6744921" y="3997842"/>
              <a:ext cx="535172" cy="354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E6F938B8-981F-4E80-B931-3FFE16A1FB28}"/>
                </a:ext>
              </a:extLst>
            </p:cNvPr>
            <p:cNvCxnSpPr/>
            <p:nvPr/>
          </p:nvCxnSpPr>
          <p:spPr>
            <a:xfrm>
              <a:off x="6744921" y="3848986"/>
              <a:ext cx="0" cy="503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8B86769C-D252-4C0E-8494-09DB754BDE67}"/>
                </a:ext>
              </a:extLst>
            </p:cNvPr>
            <p:cNvCxnSpPr/>
            <p:nvPr/>
          </p:nvCxnSpPr>
          <p:spPr>
            <a:xfrm>
              <a:off x="4916111" y="3997842"/>
              <a:ext cx="5351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B14EA295-1A08-47E6-92B3-84DD5E9A9B05}"/>
                    </a:ext>
                  </a:extLst>
                </p:cNvPr>
                <p:cNvSpPr txBox="1"/>
                <p:nvPr/>
              </p:nvSpPr>
              <p:spPr>
                <a:xfrm>
                  <a:off x="4900966" y="3671780"/>
                  <a:ext cx="59016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𝑓</m:t>
                            </m:r>
                          </m:e>
                          <m:sub>
                            <m:r>
                              <a:rPr lang="en-US" altLang="zh-CN" sz="1400" b="0" i="1" smtClean="0">
                                <a:latin typeface="Cambria Math" panose="02040503050406030204" pitchFamily="18" charset="0"/>
                              </a:rPr>
                              <m:t>𝑚𝑎𝑥</m:t>
                            </m:r>
                          </m:sub>
                        </m:sSub>
                      </m:oMath>
                    </m:oMathPara>
                  </a14:m>
                  <a:endParaRPr lang="zh-CN" altLang="en-US" sz="1400" dirty="0"/>
                </a:p>
              </p:txBody>
            </p:sp>
          </mc:Choice>
          <mc:Fallback xmlns="">
            <p:sp>
              <p:nvSpPr>
                <p:cNvPr id="49" name="文本框 48">
                  <a:extLst>
                    <a:ext uri="{FF2B5EF4-FFF2-40B4-BE49-F238E27FC236}">
                      <a16:creationId xmlns:a16="http://schemas.microsoft.com/office/drawing/2014/main" id="{B14EA295-1A08-47E6-92B3-84DD5E9A9B05}"/>
                    </a:ext>
                  </a:extLst>
                </p:cNvPr>
                <p:cNvSpPr txBox="1">
                  <a:spLocks noRot="1" noChangeAspect="1" noMove="1" noResize="1" noEditPoints="1" noAdjustHandles="1" noChangeArrowheads="1" noChangeShapeType="1" noTextEdit="1"/>
                </p:cNvSpPr>
                <p:nvPr/>
              </p:nvSpPr>
              <p:spPr>
                <a:xfrm>
                  <a:off x="4900966" y="3671780"/>
                  <a:ext cx="590162" cy="307777"/>
                </a:xfrm>
                <a:prstGeom prst="rect">
                  <a:avLst/>
                </a:prstGeom>
                <a:blipFill>
                  <a:blip r:embed="rId4"/>
                  <a:stretch>
                    <a:fillRect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4105F01C-5CA3-47BB-A631-61A9CA6902EE}"/>
                    </a:ext>
                  </a:extLst>
                </p:cNvPr>
                <p:cNvSpPr txBox="1"/>
                <p:nvPr/>
              </p:nvSpPr>
              <p:spPr>
                <a:xfrm>
                  <a:off x="5201207" y="4359348"/>
                  <a:ext cx="666785"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𝐹</m:t>
                            </m:r>
                          </m:e>
                          <m:sub>
                            <m:r>
                              <a:rPr lang="en-US" altLang="zh-CN" sz="1400" b="0" i="1" smtClean="0">
                                <a:latin typeface="Cambria Math" panose="02040503050406030204" pitchFamily="18" charset="0"/>
                              </a:rPr>
                              <m:t>𝑠𝑎𝑚𝑝</m:t>
                            </m:r>
                          </m:sub>
                        </m:sSub>
                      </m:oMath>
                    </m:oMathPara>
                  </a14:m>
                  <a:endParaRPr lang="zh-CN" altLang="en-US" sz="1400" dirty="0"/>
                </a:p>
              </p:txBody>
            </p:sp>
          </mc:Choice>
          <mc:Fallback xmlns="">
            <p:sp>
              <p:nvSpPr>
                <p:cNvPr id="50" name="文本框 49">
                  <a:extLst>
                    <a:ext uri="{FF2B5EF4-FFF2-40B4-BE49-F238E27FC236}">
                      <a16:creationId xmlns:a16="http://schemas.microsoft.com/office/drawing/2014/main" id="{4105F01C-5CA3-47BB-A631-61A9CA6902EE}"/>
                    </a:ext>
                  </a:extLst>
                </p:cNvPr>
                <p:cNvSpPr txBox="1">
                  <a:spLocks noRot="1" noChangeAspect="1" noMove="1" noResize="1" noEditPoints="1" noAdjustHandles="1" noChangeArrowheads="1" noChangeShapeType="1" noTextEdit="1"/>
                </p:cNvSpPr>
                <p:nvPr/>
              </p:nvSpPr>
              <p:spPr>
                <a:xfrm>
                  <a:off x="5201207" y="4359348"/>
                  <a:ext cx="666785" cy="32438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261D4AC0-EBFF-4521-A039-645925B46C29}"/>
                    </a:ext>
                  </a:extLst>
                </p:cNvPr>
                <p:cNvSpPr txBox="1"/>
                <p:nvPr/>
              </p:nvSpPr>
              <p:spPr>
                <a:xfrm>
                  <a:off x="6416337" y="4374363"/>
                  <a:ext cx="766172"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𝐹</m:t>
                            </m:r>
                          </m:e>
                          <m:sub>
                            <m:r>
                              <a:rPr lang="en-US" altLang="zh-CN" sz="1400" b="0" i="1" smtClean="0">
                                <a:latin typeface="Cambria Math" panose="02040503050406030204" pitchFamily="18" charset="0"/>
                              </a:rPr>
                              <m:t>𝑠𝑎𝑚𝑝</m:t>
                            </m:r>
                          </m:sub>
                        </m:sSub>
                      </m:oMath>
                    </m:oMathPara>
                  </a14:m>
                  <a:endParaRPr lang="zh-CN" altLang="en-US" sz="1400" dirty="0"/>
                </a:p>
              </p:txBody>
            </p:sp>
          </mc:Choice>
          <mc:Fallback xmlns="">
            <p:sp>
              <p:nvSpPr>
                <p:cNvPr id="51" name="文本框 50">
                  <a:extLst>
                    <a:ext uri="{FF2B5EF4-FFF2-40B4-BE49-F238E27FC236}">
                      <a16:creationId xmlns:a16="http://schemas.microsoft.com/office/drawing/2014/main" id="{261D4AC0-EBFF-4521-A039-645925B46C29}"/>
                    </a:ext>
                  </a:extLst>
                </p:cNvPr>
                <p:cNvSpPr txBox="1">
                  <a:spLocks noRot="1" noChangeAspect="1" noMove="1" noResize="1" noEditPoints="1" noAdjustHandles="1" noChangeArrowheads="1" noChangeShapeType="1" noTextEdit="1"/>
                </p:cNvSpPr>
                <p:nvPr/>
              </p:nvSpPr>
              <p:spPr>
                <a:xfrm>
                  <a:off x="6416337" y="4374363"/>
                  <a:ext cx="766172" cy="32438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4A4A8857-ACC2-4EE5-A545-B89F6AE6650B}"/>
                    </a:ext>
                  </a:extLst>
                </p:cNvPr>
                <p:cNvSpPr txBox="1"/>
                <p:nvPr/>
              </p:nvSpPr>
              <p:spPr>
                <a:xfrm>
                  <a:off x="5296993" y="4784650"/>
                  <a:ext cx="2571100" cy="324384"/>
                </a:xfrm>
                <a:prstGeom prst="rect">
                  <a:avLst/>
                </a:prstGeom>
                <a:noFill/>
              </p:spPr>
              <p:txBody>
                <a:bodyPr wrap="square" rtlCol="0">
                  <a:spAutoFit/>
                </a:bodyPr>
                <a:lstStyle/>
                <a:p>
                  <a:r>
                    <a:rPr lang="en-US" altLang="zh-CN" sz="1400" dirty="0"/>
                    <a:t>(b) </a:t>
                  </a:r>
                  <a:r>
                    <a:rPr lang="zh-CN" altLang="en-US" sz="1400" dirty="0"/>
                    <a:t>有失真采样</a:t>
                  </a:r>
                  <a:r>
                    <a:rPr lang="en-US" altLang="zh-CN" sz="1400" dirty="0"/>
                    <a:t>(</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𝐹</m:t>
                          </m:r>
                        </m:e>
                        <m:sub>
                          <m:r>
                            <a:rPr lang="en-US" altLang="zh-CN" sz="1400" i="1">
                              <a:latin typeface="Cambria Math" panose="02040503050406030204" pitchFamily="18" charset="0"/>
                            </a:rPr>
                            <m:t>𝑠𝑎𝑚𝑝</m:t>
                          </m:r>
                        </m:sub>
                      </m:sSub>
                    </m:oMath>
                  </a14:m>
                  <a:r>
                    <a:rPr lang="en-US" altLang="zh-CN" sz="1400" dirty="0"/>
                    <a:t>&lt;</a:t>
                  </a:r>
                  <a14:m>
                    <m:oMath xmlns:m="http://schemas.openxmlformats.org/officeDocument/2006/math">
                      <m:r>
                        <a:rPr lang="en-US" altLang="zh-CN" sz="1400" b="0" i="0" smtClean="0">
                          <a:latin typeface="Cambria Math" panose="02040503050406030204" pitchFamily="18" charset="0"/>
                        </a:rPr>
                        <m:t>2</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𝑚𝑎𝑥</m:t>
                          </m:r>
                        </m:sub>
                      </m:sSub>
                    </m:oMath>
                  </a14:m>
                  <a:r>
                    <a:rPr lang="en-US" altLang="zh-CN" sz="1400" dirty="0"/>
                    <a:t>)</a:t>
                  </a:r>
                  <a:endParaRPr lang="zh-CN" altLang="en-US" sz="1400" dirty="0"/>
                </a:p>
              </p:txBody>
            </p:sp>
          </mc:Choice>
          <mc:Fallback xmlns="">
            <p:sp>
              <p:nvSpPr>
                <p:cNvPr id="52" name="文本框 51">
                  <a:extLst>
                    <a:ext uri="{FF2B5EF4-FFF2-40B4-BE49-F238E27FC236}">
                      <a16:creationId xmlns:a16="http://schemas.microsoft.com/office/drawing/2014/main" id="{4A4A8857-ACC2-4EE5-A545-B89F6AE6650B}"/>
                    </a:ext>
                  </a:extLst>
                </p:cNvPr>
                <p:cNvSpPr txBox="1">
                  <a:spLocks noRot="1" noChangeAspect="1" noMove="1" noResize="1" noEditPoints="1" noAdjustHandles="1" noChangeArrowheads="1" noChangeShapeType="1" noTextEdit="1"/>
                </p:cNvSpPr>
                <p:nvPr/>
              </p:nvSpPr>
              <p:spPr>
                <a:xfrm>
                  <a:off x="5296993" y="4784650"/>
                  <a:ext cx="2571100" cy="324384"/>
                </a:xfrm>
                <a:prstGeom prst="rect">
                  <a:avLst/>
                </a:prstGeom>
                <a:blipFill>
                  <a:blip r:embed="rId10"/>
                  <a:stretch>
                    <a:fillRect l="-711" t="-1887" b="-15094"/>
                  </a:stretch>
                </a:blipFill>
              </p:spPr>
              <p:txBody>
                <a:bodyPr/>
                <a:lstStyle/>
                <a:p>
                  <a:r>
                    <a:rPr lang="zh-CN" altLang="en-US">
                      <a:noFill/>
                    </a:rPr>
                    <a:t> </a:t>
                  </a:r>
                </a:p>
              </p:txBody>
            </p:sp>
          </mc:Fallback>
        </mc:AlternateContent>
        <p:sp>
          <p:nvSpPr>
            <p:cNvPr id="53" name="文本框 52">
              <a:extLst>
                <a:ext uri="{FF2B5EF4-FFF2-40B4-BE49-F238E27FC236}">
                  <a16:creationId xmlns:a16="http://schemas.microsoft.com/office/drawing/2014/main" id="{580531AA-8643-4422-9F00-D19EFF3154A9}"/>
                </a:ext>
              </a:extLst>
            </p:cNvPr>
            <p:cNvSpPr txBox="1"/>
            <p:nvPr/>
          </p:nvSpPr>
          <p:spPr>
            <a:xfrm>
              <a:off x="8016629" y="4352260"/>
              <a:ext cx="543739" cy="307777"/>
            </a:xfrm>
            <a:prstGeom prst="rect">
              <a:avLst/>
            </a:prstGeom>
            <a:noFill/>
          </p:spPr>
          <p:txBody>
            <a:bodyPr wrap="none" rtlCol="0">
              <a:spAutoFit/>
            </a:bodyPr>
            <a:lstStyle/>
            <a:p>
              <a:r>
                <a:rPr lang="zh-CN" altLang="en-US" sz="1400" dirty="0"/>
                <a:t>频率</a:t>
              </a:r>
            </a:p>
          </p:txBody>
        </p:sp>
        <p:sp>
          <p:nvSpPr>
            <p:cNvPr id="55" name="文本框 54">
              <a:extLst>
                <a:ext uri="{FF2B5EF4-FFF2-40B4-BE49-F238E27FC236}">
                  <a16:creationId xmlns:a16="http://schemas.microsoft.com/office/drawing/2014/main" id="{E3B883F2-7F5B-4F24-93FF-DEB9910E22CC}"/>
                </a:ext>
              </a:extLst>
            </p:cNvPr>
            <p:cNvSpPr txBox="1"/>
            <p:nvPr/>
          </p:nvSpPr>
          <p:spPr>
            <a:xfrm>
              <a:off x="5711859" y="3407561"/>
              <a:ext cx="902811" cy="307777"/>
            </a:xfrm>
            <a:prstGeom prst="rect">
              <a:avLst/>
            </a:prstGeom>
            <a:noFill/>
          </p:spPr>
          <p:txBody>
            <a:bodyPr wrap="none" rtlCol="0">
              <a:spAutoFit/>
            </a:bodyPr>
            <a:lstStyle/>
            <a:p>
              <a:r>
                <a:rPr lang="zh-CN" altLang="en-US" sz="1400" dirty="0"/>
                <a:t>折叠失真</a:t>
              </a:r>
            </a:p>
          </p:txBody>
        </p:sp>
        <p:cxnSp>
          <p:nvCxnSpPr>
            <p:cNvPr id="56" name="直接连接符 55">
              <a:extLst>
                <a:ext uri="{FF2B5EF4-FFF2-40B4-BE49-F238E27FC236}">
                  <a16:creationId xmlns:a16="http://schemas.microsoft.com/office/drawing/2014/main" id="{B1B11A41-20CB-477D-9FF2-C71E54304E3A}"/>
                </a:ext>
              </a:extLst>
            </p:cNvPr>
            <p:cNvCxnSpPr/>
            <p:nvPr/>
          </p:nvCxnSpPr>
          <p:spPr>
            <a:xfrm>
              <a:off x="5121683" y="3856913"/>
              <a:ext cx="0" cy="50327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54" name="内容占位符 2">
            <a:extLst>
              <a:ext uri="{FF2B5EF4-FFF2-40B4-BE49-F238E27FC236}">
                <a16:creationId xmlns:a16="http://schemas.microsoft.com/office/drawing/2014/main" id="{822F04E1-32C3-4CBB-8B38-8B0B010B917A}"/>
              </a:ext>
            </a:extLst>
          </p:cNvPr>
          <p:cNvSpPr>
            <a:spLocks noGrp="1"/>
          </p:cNvSpPr>
          <p:nvPr>
            <p:ph idx="1"/>
          </p:nvPr>
        </p:nvSpPr>
        <p:spPr>
          <a:xfrm>
            <a:off x="845288" y="1388424"/>
            <a:ext cx="10515600" cy="2141585"/>
          </a:xfrm>
        </p:spPr>
        <p:txBody>
          <a:bodyPr/>
          <a:lstStyle/>
          <a:p>
            <a:r>
              <a:rPr lang="zh-CN" altLang="zh-CN" dirty="0"/>
              <a:t>声音的采样需满足采样定理：当采样率大于信号中</a:t>
            </a:r>
            <a:r>
              <a:rPr lang="zh-CN" altLang="zh-CN" dirty="0">
                <a:solidFill>
                  <a:srgbClr val="C00000"/>
                </a:solidFill>
              </a:rPr>
              <a:t>最高频率的两倍</a:t>
            </a:r>
            <a:r>
              <a:rPr lang="zh-CN" altLang="zh-CN" dirty="0"/>
              <a:t>时，采样之后的数字信号能够完整保留原始信号中的信息。采样定理又称奈奎斯特（</a:t>
            </a:r>
            <a:r>
              <a:rPr lang="en-US" altLang="zh-CN" dirty="0"/>
              <a:t>Nyquist</a:t>
            </a:r>
            <a:r>
              <a:rPr lang="zh-CN" altLang="zh-CN" dirty="0"/>
              <a:t>）定理。</a:t>
            </a:r>
            <a:endParaRPr lang="zh-CN" altLang="en-US" dirty="0"/>
          </a:p>
        </p:txBody>
      </p:sp>
    </p:spTree>
    <p:extLst>
      <p:ext uri="{BB962C8B-B14F-4D97-AF65-F5344CB8AC3E}">
        <p14:creationId xmlns:p14="http://schemas.microsoft.com/office/powerpoint/2010/main" val="3473057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E617B-863B-47EB-9F68-08D40827369F}"/>
              </a:ext>
            </a:extLst>
          </p:cNvPr>
          <p:cNvSpPr>
            <a:spLocks noGrp="1"/>
          </p:cNvSpPr>
          <p:nvPr>
            <p:ph type="title"/>
          </p:nvPr>
        </p:nvSpPr>
        <p:spPr/>
        <p:txBody>
          <a:bodyPr/>
          <a:lstStyle/>
          <a:p>
            <a:r>
              <a:rPr lang="en-US" altLang="zh-CN" dirty="0"/>
              <a:t>2.4 </a:t>
            </a:r>
            <a:r>
              <a:rPr lang="zh-CN" altLang="en-US" dirty="0"/>
              <a:t>声音的量化</a:t>
            </a:r>
          </a:p>
        </p:txBody>
      </p:sp>
      <p:graphicFrame>
        <p:nvGraphicFramePr>
          <p:cNvPr id="63" name="表格 62">
            <a:extLst>
              <a:ext uri="{FF2B5EF4-FFF2-40B4-BE49-F238E27FC236}">
                <a16:creationId xmlns:a16="http://schemas.microsoft.com/office/drawing/2014/main" id="{71E6C213-8B34-47CD-80E9-3BE9EFFCA50C}"/>
              </a:ext>
            </a:extLst>
          </p:cNvPr>
          <p:cNvGraphicFramePr>
            <a:graphicFrameLocks noGrp="1"/>
          </p:cNvGraphicFramePr>
          <p:nvPr>
            <p:extLst>
              <p:ext uri="{D42A27DB-BD31-4B8C-83A1-F6EECF244321}">
                <p14:modId xmlns:p14="http://schemas.microsoft.com/office/powerpoint/2010/main" val="744869101"/>
              </p:ext>
            </p:extLst>
          </p:nvPr>
        </p:nvGraphicFramePr>
        <p:xfrm>
          <a:off x="3277835" y="1339546"/>
          <a:ext cx="4861375" cy="2305859"/>
        </p:xfrm>
        <a:graphic>
          <a:graphicData uri="http://schemas.openxmlformats.org/drawingml/2006/table">
            <a:tbl>
              <a:tblPr>
                <a:tableStyleId>{BC89EF96-8CEA-46FF-86C4-4CE0E7609802}</a:tableStyleId>
              </a:tblPr>
              <a:tblGrid>
                <a:gridCol w="1317076">
                  <a:extLst>
                    <a:ext uri="{9D8B030D-6E8A-4147-A177-3AD203B41FA5}">
                      <a16:colId xmlns:a16="http://schemas.microsoft.com/office/drawing/2014/main" val="404271312"/>
                    </a:ext>
                  </a:extLst>
                </a:gridCol>
                <a:gridCol w="1736657">
                  <a:extLst>
                    <a:ext uri="{9D8B030D-6E8A-4147-A177-3AD203B41FA5}">
                      <a16:colId xmlns:a16="http://schemas.microsoft.com/office/drawing/2014/main" val="441633881"/>
                    </a:ext>
                  </a:extLst>
                </a:gridCol>
                <a:gridCol w="1807642">
                  <a:extLst>
                    <a:ext uri="{9D8B030D-6E8A-4147-A177-3AD203B41FA5}">
                      <a16:colId xmlns:a16="http://schemas.microsoft.com/office/drawing/2014/main" val="2068075286"/>
                    </a:ext>
                  </a:extLst>
                </a:gridCol>
              </a:tblGrid>
              <a:tr h="395184">
                <a:tc gridSpan="3">
                  <a:txBody>
                    <a:bodyPr/>
                    <a:lstStyle/>
                    <a:p>
                      <a:pPr algn="ctr">
                        <a:lnSpc>
                          <a:spcPct val="150000"/>
                        </a:lnSpc>
                        <a:spcAft>
                          <a:spcPts val="0"/>
                        </a:spcAft>
                      </a:pPr>
                      <a:r>
                        <a:rPr lang="zh-CN" sz="1400" kern="100" dirty="0">
                          <a:effectLst/>
                        </a:rPr>
                        <a:t>模拟电压、量化和编码</a:t>
                      </a:r>
                      <a:endParaRPr lang="zh-CN" sz="1400" kern="100" dirty="0">
                        <a:solidFill>
                          <a:srgbClr val="0070C0"/>
                        </a:solidFill>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22544319"/>
                  </a:ext>
                </a:extLst>
              </a:tr>
              <a:tr h="382135">
                <a:tc>
                  <a:txBody>
                    <a:bodyPr/>
                    <a:lstStyle/>
                    <a:p>
                      <a:pPr algn="ctr">
                        <a:lnSpc>
                          <a:spcPct val="150000"/>
                        </a:lnSpc>
                        <a:spcAft>
                          <a:spcPts val="0"/>
                        </a:spcAft>
                      </a:pPr>
                      <a:r>
                        <a:rPr lang="zh-CN" sz="1400" kern="100">
                          <a:effectLst/>
                        </a:rPr>
                        <a:t>电压范围</a:t>
                      </a:r>
                      <a:r>
                        <a:rPr lang="en-US" sz="1400" kern="100">
                          <a:effectLst/>
                        </a:rPr>
                        <a:t>(V)</a:t>
                      </a:r>
                      <a:endParaRPr lang="zh-CN" sz="1400" kern="100">
                        <a:solidFill>
                          <a:srgbClr val="0070C0"/>
                        </a:solidFill>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量化</a:t>
                      </a:r>
                      <a:r>
                        <a:rPr lang="en-US" sz="1400" kern="100">
                          <a:effectLst/>
                        </a:rPr>
                        <a:t>(</a:t>
                      </a:r>
                      <a:r>
                        <a:rPr lang="zh-CN" sz="1400" kern="100">
                          <a:effectLst/>
                        </a:rPr>
                        <a:t>十进制数</a:t>
                      </a:r>
                      <a:r>
                        <a:rPr lang="en-US" sz="1400" kern="100">
                          <a:effectLst/>
                        </a:rPr>
                        <a:t>)</a:t>
                      </a:r>
                      <a:endParaRPr lang="zh-CN" sz="1400" kern="100">
                        <a:solidFill>
                          <a:srgbClr val="0070C0"/>
                        </a:solidFill>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400" kern="100">
                          <a:effectLst/>
                        </a:rPr>
                        <a:t>编码</a:t>
                      </a:r>
                      <a:r>
                        <a:rPr lang="en-US" sz="1400" kern="100">
                          <a:effectLst/>
                        </a:rPr>
                        <a:t>(</a:t>
                      </a:r>
                      <a:r>
                        <a:rPr lang="zh-CN" sz="1400" kern="100">
                          <a:effectLst/>
                        </a:rPr>
                        <a:t>二进制数</a:t>
                      </a:r>
                      <a:r>
                        <a:rPr lang="en-US" sz="1400" kern="100">
                          <a:effectLst/>
                        </a:rPr>
                        <a:t>)</a:t>
                      </a:r>
                      <a:endParaRPr lang="zh-CN" sz="1400" kern="100">
                        <a:solidFill>
                          <a:srgbClr val="0070C0"/>
                        </a:solidFill>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3270494"/>
                  </a:ext>
                </a:extLst>
              </a:tr>
              <a:tr h="382135">
                <a:tc>
                  <a:txBody>
                    <a:bodyPr/>
                    <a:lstStyle/>
                    <a:p>
                      <a:pPr algn="ctr">
                        <a:lnSpc>
                          <a:spcPct val="150000"/>
                        </a:lnSpc>
                        <a:spcAft>
                          <a:spcPts val="0"/>
                        </a:spcAft>
                      </a:pPr>
                      <a:r>
                        <a:rPr lang="en-US" sz="1400" kern="100">
                          <a:effectLst/>
                        </a:rPr>
                        <a:t>0.5</a:t>
                      </a:r>
                      <a:r>
                        <a:rPr lang="zh-CN" sz="1400" kern="100">
                          <a:effectLst/>
                        </a:rPr>
                        <a:t>～</a:t>
                      </a:r>
                      <a:r>
                        <a:rPr lang="en-US" sz="1400" kern="100">
                          <a:effectLst/>
                        </a:rPr>
                        <a:t>0.7</a:t>
                      </a:r>
                      <a:endParaRPr lang="zh-CN" sz="1400" kern="100">
                        <a:solidFill>
                          <a:srgbClr val="0070C0"/>
                        </a:solidFill>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3</a:t>
                      </a:r>
                      <a:endParaRPr lang="zh-CN" sz="1400" kern="100">
                        <a:solidFill>
                          <a:srgbClr val="0070C0"/>
                        </a:solidFill>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11</a:t>
                      </a:r>
                      <a:endParaRPr lang="zh-CN" sz="1400" kern="100">
                        <a:solidFill>
                          <a:srgbClr val="0070C0"/>
                        </a:solidFill>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43633471"/>
                  </a:ext>
                </a:extLst>
              </a:tr>
              <a:tr h="382135">
                <a:tc>
                  <a:txBody>
                    <a:bodyPr/>
                    <a:lstStyle/>
                    <a:p>
                      <a:pPr algn="ctr">
                        <a:lnSpc>
                          <a:spcPct val="150000"/>
                        </a:lnSpc>
                        <a:spcAft>
                          <a:spcPts val="0"/>
                        </a:spcAft>
                      </a:pPr>
                      <a:r>
                        <a:rPr lang="en-US" sz="1400" kern="100">
                          <a:effectLst/>
                        </a:rPr>
                        <a:t>0.3</a:t>
                      </a:r>
                      <a:r>
                        <a:rPr lang="zh-CN" sz="1400" kern="100">
                          <a:effectLst/>
                        </a:rPr>
                        <a:t>～</a:t>
                      </a:r>
                      <a:r>
                        <a:rPr lang="en-US" sz="1400" kern="100">
                          <a:effectLst/>
                        </a:rPr>
                        <a:t>0.5</a:t>
                      </a:r>
                      <a:endParaRPr lang="zh-CN" sz="1400" kern="100">
                        <a:solidFill>
                          <a:srgbClr val="0070C0"/>
                        </a:solidFill>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2</a:t>
                      </a:r>
                      <a:endParaRPr lang="zh-CN" sz="1400" kern="100">
                        <a:solidFill>
                          <a:srgbClr val="0070C0"/>
                        </a:solidFill>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10</a:t>
                      </a:r>
                      <a:endParaRPr lang="zh-CN" sz="1400" kern="100">
                        <a:solidFill>
                          <a:srgbClr val="0070C0"/>
                        </a:solidFill>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35127713"/>
                  </a:ext>
                </a:extLst>
              </a:tr>
              <a:tr h="382135">
                <a:tc>
                  <a:txBody>
                    <a:bodyPr/>
                    <a:lstStyle/>
                    <a:p>
                      <a:pPr algn="ctr">
                        <a:lnSpc>
                          <a:spcPct val="150000"/>
                        </a:lnSpc>
                        <a:spcAft>
                          <a:spcPts val="0"/>
                        </a:spcAft>
                      </a:pPr>
                      <a:r>
                        <a:rPr lang="en-US" sz="1400" kern="100">
                          <a:effectLst/>
                        </a:rPr>
                        <a:t>0.1</a:t>
                      </a:r>
                      <a:r>
                        <a:rPr lang="zh-CN" sz="1400" kern="100">
                          <a:effectLst/>
                        </a:rPr>
                        <a:t>～</a:t>
                      </a:r>
                      <a:r>
                        <a:rPr lang="en-US" sz="1400" kern="100">
                          <a:effectLst/>
                        </a:rPr>
                        <a:t>0.3</a:t>
                      </a:r>
                      <a:endParaRPr lang="zh-CN" sz="1400" kern="100">
                        <a:solidFill>
                          <a:srgbClr val="0070C0"/>
                        </a:solidFill>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1</a:t>
                      </a:r>
                      <a:endParaRPr lang="zh-CN" sz="1400" kern="100">
                        <a:solidFill>
                          <a:srgbClr val="0070C0"/>
                        </a:solidFill>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01</a:t>
                      </a:r>
                      <a:endParaRPr lang="zh-CN" sz="1400" kern="100">
                        <a:solidFill>
                          <a:srgbClr val="0070C0"/>
                        </a:solidFill>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9880362"/>
                  </a:ext>
                </a:extLst>
              </a:tr>
              <a:tr h="382135">
                <a:tc>
                  <a:txBody>
                    <a:bodyPr/>
                    <a:lstStyle/>
                    <a:p>
                      <a:pPr algn="ctr">
                        <a:lnSpc>
                          <a:spcPct val="150000"/>
                        </a:lnSpc>
                        <a:spcAft>
                          <a:spcPts val="0"/>
                        </a:spcAft>
                      </a:pPr>
                      <a:r>
                        <a:rPr lang="en-US" sz="1400" kern="100">
                          <a:effectLst/>
                        </a:rPr>
                        <a:t>-0.1</a:t>
                      </a:r>
                      <a:r>
                        <a:rPr lang="zh-CN" sz="1400" kern="100">
                          <a:effectLst/>
                        </a:rPr>
                        <a:t>～</a:t>
                      </a:r>
                      <a:r>
                        <a:rPr lang="en-US" sz="1400" kern="100">
                          <a:effectLst/>
                        </a:rPr>
                        <a:t>0.1</a:t>
                      </a:r>
                      <a:endParaRPr lang="zh-CN" sz="1400" kern="100">
                        <a:solidFill>
                          <a:srgbClr val="0070C0"/>
                        </a:solidFill>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0</a:t>
                      </a:r>
                      <a:endParaRPr lang="zh-CN" sz="1400" kern="100">
                        <a:solidFill>
                          <a:srgbClr val="0070C0"/>
                        </a:solidFill>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dirty="0">
                          <a:effectLst/>
                        </a:rPr>
                        <a:t>00</a:t>
                      </a:r>
                      <a:endParaRPr lang="zh-CN" sz="1400" kern="100" dirty="0">
                        <a:solidFill>
                          <a:srgbClr val="0070C0"/>
                        </a:solidFill>
                        <a:effectLst/>
                        <a:latin typeface="Calibri" panose="020F0502020204030204" pitchFamily="34" charset="0"/>
                        <a:ea typeface="STKaiti" panose="0201060004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11333795"/>
                  </a:ext>
                </a:extLst>
              </a:tr>
            </a:tbl>
          </a:graphicData>
        </a:graphic>
      </p:graphicFrame>
      <p:grpSp>
        <p:nvGrpSpPr>
          <p:cNvPr id="11" name="组合 10">
            <a:extLst>
              <a:ext uri="{FF2B5EF4-FFF2-40B4-BE49-F238E27FC236}">
                <a16:creationId xmlns:a16="http://schemas.microsoft.com/office/drawing/2014/main" id="{967CF4C0-9CB1-4A15-BBC6-76D19FA060F3}"/>
              </a:ext>
            </a:extLst>
          </p:cNvPr>
          <p:cNvGrpSpPr/>
          <p:nvPr/>
        </p:nvGrpSpPr>
        <p:grpSpPr>
          <a:xfrm>
            <a:off x="2179826" y="3727094"/>
            <a:ext cx="7636920" cy="2631175"/>
            <a:chOff x="2179826" y="3727094"/>
            <a:chExt cx="7636920" cy="2631175"/>
          </a:xfrm>
        </p:grpSpPr>
        <p:sp>
          <p:nvSpPr>
            <p:cNvPr id="4" name="任意多边形: 形状 3">
              <a:extLst>
                <a:ext uri="{FF2B5EF4-FFF2-40B4-BE49-F238E27FC236}">
                  <a16:creationId xmlns:a16="http://schemas.microsoft.com/office/drawing/2014/main" id="{61FC1D89-65B8-40A6-A00A-BE0858334C15}"/>
                </a:ext>
              </a:extLst>
            </p:cNvPr>
            <p:cNvSpPr/>
            <p:nvPr/>
          </p:nvSpPr>
          <p:spPr>
            <a:xfrm>
              <a:off x="2860927" y="4285642"/>
              <a:ext cx="1906772" cy="1789424"/>
            </a:xfrm>
            <a:custGeom>
              <a:avLst/>
              <a:gdLst>
                <a:gd name="connsiteX0" fmla="*/ 0 w 1906772"/>
                <a:gd name="connsiteY0" fmla="*/ 1297175 h 1789424"/>
                <a:gd name="connsiteX1" fmla="*/ 418214 w 1906772"/>
                <a:gd name="connsiteY1" fmla="*/ 7091 h 1789424"/>
                <a:gd name="connsiteX2" fmla="*/ 772632 w 1906772"/>
                <a:gd name="connsiteY2" fmla="*/ 758458 h 1789424"/>
                <a:gd name="connsiteX3" fmla="*/ 1169581 w 1906772"/>
                <a:gd name="connsiteY3" fmla="*/ 304803 h 1789424"/>
                <a:gd name="connsiteX4" fmla="*/ 1545265 w 1906772"/>
                <a:gd name="connsiteY4" fmla="*/ 1779184 h 1789424"/>
                <a:gd name="connsiteX5" fmla="*/ 1906772 w 1906772"/>
                <a:gd name="connsiteY5" fmla="*/ 956933 h 1789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6772" h="1789424">
                  <a:moveTo>
                    <a:pt x="0" y="1297175"/>
                  </a:moveTo>
                  <a:cubicBezTo>
                    <a:pt x="144721" y="697026"/>
                    <a:pt x="289442" y="96877"/>
                    <a:pt x="418214" y="7091"/>
                  </a:cubicBezTo>
                  <a:cubicBezTo>
                    <a:pt x="546986" y="-82695"/>
                    <a:pt x="647404" y="708839"/>
                    <a:pt x="772632" y="758458"/>
                  </a:cubicBezTo>
                  <a:cubicBezTo>
                    <a:pt x="897860" y="808077"/>
                    <a:pt x="1040809" y="134682"/>
                    <a:pt x="1169581" y="304803"/>
                  </a:cubicBezTo>
                  <a:cubicBezTo>
                    <a:pt x="1298353" y="474924"/>
                    <a:pt x="1422400" y="1670496"/>
                    <a:pt x="1545265" y="1779184"/>
                  </a:cubicBezTo>
                  <a:cubicBezTo>
                    <a:pt x="1668130" y="1887872"/>
                    <a:pt x="1847702" y="1098700"/>
                    <a:pt x="1906772" y="956933"/>
                  </a:cubicBez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4CF86225-841D-4B77-B598-5521A4ABE4E9}"/>
                </a:ext>
              </a:extLst>
            </p:cNvPr>
            <p:cNvCxnSpPr/>
            <p:nvPr/>
          </p:nvCxnSpPr>
          <p:spPr>
            <a:xfrm>
              <a:off x="2306379" y="5834696"/>
              <a:ext cx="31330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BE160084-FD36-409F-B363-51D25DB872BD}"/>
                </a:ext>
              </a:extLst>
            </p:cNvPr>
            <p:cNvCxnSpPr/>
            <p:nvPr/>
          </p:nvCxnSpPr>
          <p:spPr>
            <a:xfrm flipV="1">
              <a:off x="2856614" y="3912781"/>
              <a:ext cx="0" cy="2445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01ACF04-BA2F-47C2-9879-9B6A10CF7185}"/>
                </a:ext>
              </a:extLst>
            </p:cNvPr>
            <p:cNvCxnSpPr/>
            <p:nvPr/>
          </p:nvCxnSpPr>
          <p:spPr>
            <a:xfrm>
              <a:off x="2856614" y="546808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6FE801C-EB88-478C-A4BD-430F4EF8D5B5}"/>
                </a:ext>
              </a:extLst>
            </p:cNvPr>
            <p:cNvCxnSpPr/>
            <p:nvPr/>
          </p:nvCxnSpPr>
          <p:spPr>
            <a:xfrm>
              <a:off x="2740277" y="6096627"/>
              <a:ext cx="116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4F27C83-8A56-46D5-B84A-A8CFC2155C26}"/>
                </a:ext>
              </a:extLst>
            </p:cNvPr>
            <p:cNvCxnSpPr>
              <a:cxnSpLocks/>
            </p:cNvCxnSpPr>
            <p:nvPr/>
          </p:nvCxnSpPr>
          <p:spPr>
            <a:xfrm>
              <a:off x="2740277" y="5602950"/>
              <a:ext cx="116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20C7EBA-1073-4868-9FAB-7D4FE3C39460}"/>
                </a:ext>
              </a:extLst>
            </p:cNvPr>
            <p:cNvCxnSpPr/>
            <p:nvPr/>
          </p:nvCxnSpPr>
          <p:spPr>
            <a:xfrm>
              <a:off x="2740277" y="5183409"/>
              <a:ext cx="116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2E92D52-5DFB-485B-98C3-82E4265FA78A}"/>
                </a:ext>
              </a:extLst>
            </p:cNvPr>
            <p:cNvCxnSpPr/>
            <p:nvPr/>
          </p:nvCxnSpPr>
          <p:spPr>
            <a:xfrm>
              <a:off x="2740284" y="4719565"/>
              <a:ext cx="116337"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21355A77-DBCA-4EA4-A3DD-3B5D5F7BF82C}"/>
                </a:ext>
              </a:extLst>
            </p:cNvPr>
            <p:cNvSpPr txBox="1"/>
            <p:nvPr/>
          </p:nvSpPr>
          <p:spPr>
            <a:xfrm>
              <a:off x="2313727" y="5954377"/>
              <a:ext cx="458780" cy="276999"/>
            </a:xfrm>
            <a:prstGeom prst="rect">
              <a:avLst/>
            </a:prstGeom>
            <a:noFill/>
          </p:spPr>
          <p:txBody>
            <a:bodyPr wrap="none" rtlCol="0">
              <a:spAutoFit/>
            </a:bodyPr>
            <a:lstStyle/>
            <a:p>
              <a:r>
                <a:rPr lang="en-US" altLang="zh-CN" sz="1200" dirty="0"/>
                <a:t>-0.1</a:t>
              </a:r>
              <a:endParaRPr lang="zh-CN" altLang="en-US" sz="1200" dirty="0"/>
            </a:p>
          </p:txBody>
        </p:sp>
        <p:sp>
          <p:nvSpPr>
            <p:cNvPr id="17" name="文本框 16">
              <a:extLst>
                <a:ext uri="{FF2B5EF4-FFF2-40B4-BE49-F238E27FC236}">
                  <a16:creationId xmlns:a16="http://schemas.microsoft.com/office/drawing/2014/main" id="{AD784F0E-36DE-45C8-BFFF-F643141C70A7}"/>
                </a:ext>
              </a:extLst>
            </p:cNvPr>
            <p:cNvSpPr txBox="1"/>
            <p:nvPr/>
          </p:nvSpPr>
          <p:spPr>
            <a:xfrm>
              <a:off x="2359810" y="5483459"/>
              <a:ext cx="381836" cy="276999"/>
            </a:xfrm>
            <a:prstGeom prst="rect">
              <a:avLst/>
            </a:prstGeom>
            <a:noFill/>
          </p:spPr>
          <p:txBody>
            <a:bodyPr wrap="none" rtlCol="0">
              <a:spAutoFit/>
            </a:bodyPr>
            <a:lstStyle/>
            <a:p>
              <a:r>
                <a:rPr lang="en-US" altLang="zh-CN" sz="1200" dirty="0"/>
                <a:t>0.1</a:t>
              </a:r>
              <a:endParaRPr lang="zh-CN" altLang="en-US" sz="1200" dirty="0"/>
            </a:p>
          </p:txBody>
        </p:sp>
        <p:sp>
          <p:nvSpPr>
            <p:cNvPr id="18" name="文本框 17">
              <a:extLst>
                <a:ext uri="{FF2B5EF4-FFF2-40B4-BE49-F238E27FC236}">
                  <a16:creationId xmlns:a16="http://schemas.microsoft.com/office/drawing/2014/main" id="{4E8E44E3-2F59-432B-A463-ECC552569C9D}"/>
                </a:ext>
              </a:extLst>
            </p:cNvPr>
            <p:cNvSpPr txBox="1"/>
            <p:nvPr/>
          </p:nvSpPr>
          <p:spPr>
            <a:xfrm>
              <a:off x="2359810" y="5032263"/>
              <a:ext cx="381836" cy="276999"/>
            </a:xfrm>
            <a:prstGeom prst="rect">
              <a:avLst/>
            </a:prstGeom>
            <a:noFill/>
          </p:spPr>
          <p:txBody>
            <a:bodyPr wrap="none" rtlCol="0">
              <a:spAutoFit/>
            </a:bodyPr>
            <a:lstStyle/>
            <a:p>
              <a:r>
                <a:rPr lang="en-US" altLang="zh-CN" sz="1200" dirty="0"/>
                <a:t>0.3</a:t>
              </a:r>
              <a:endParaRPr lang="zh-CN" altLang="en-US" sz="1200" dirty="0"/>
            </a:p>
          </p:txBody>
        </p:sp>
        <p:cxnSp>
          <p:nvCxnSpPr>
            <p:cNvPr id="19" name="直接连接符 18">
              <a:extLst>
                <a:ext uri="{FF2B5EF4-FFF2-40B4-BE49-F238E27FC236}">
                  <a16:creationId xmlns:a16="http://schemas.microsoft.com/office/drawing/2014/main" id="{ECD976F8-767C-4B7B-9A3E-C05BA6D284E3}"/>
                </a:ext>
              </a:extLst>
            </p:cNvPr>
            <p:cNvCxnSpPr/>
            <p:nvPr/>
          </p:nvCxnSpPr>
          <p:spPr>
            <a:xfrm>
              <a:off x="2740284" y="4256015"/>
              <a:ext cx="116337"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601CCBEA-166C-49D5-AF07-6E81B6290232}"/>
                </a:ext>
              </a:extLst>
            </p:cNvPr>
            <p:cNvSpPr txBox="1"/>
            <p:nvPr/>
          </p:nvSpPr>
          <p:spPr>
            <a:xfrm>
              <a:off x="2352199" y="4587323"/>
              <a:ext cx="381836" cy="276999"/>
            </a:xfrm>
            <a:prstGeom prst="rect">
              <a:avLst/>
            </a:prstGeom>
            <a:noFill/>
          </p:spPr>
          <p:txBody>
            <a:bodyPr wrap="none" rtlCol="0">
              <a:spAutoFit/>
            </a:bodyPr>
            <a:lstStyle/>
            <a:p>
              <a:r>
                <a:rPr lang="en-US" altLang="zh-CN" sz="1200" dirty="0"/>
                <a:t>0.5</a:t>
              </a:r>
              <a:endParaRPr lang="zh-CN" altLang="en-US" sz="1200" dirty="0"/>
            </a:p>
          </p:txBody>
        </p:sp>
        <p:sp>
          <p:nvSpPr>
            <p:cNvPr id="21" name="文本框 20">
              <a:extLst>
                <a:ext uri="{FF2B5EF4-FFF2-40B4-BE49-F238E27FC236}">
                  <a16:creationId xmlns:a16="http://schemas.microsoft.com/office/drawing/2014/main" id="{4DA5D840-1128-4ADE-981E-BD4ACA251624}"/>
                </a:ext>
              </a:extLst>
            </p:cNvPr>
            <p:cNvSpPr txBox="1"/>
            <p:nvPr/>
          </p:nvSpPr>
          <p:spPr>
            <a:xfrm>
              <a:off x="2361597" y="4117515"/>
              <a:ext cx="381836" cy="276999"/>
            </a:xfrm>
            <a:prstGeom prst="rect">
              <a:avLst/>
            </a:prstGeom>
            <a:noFill/>
          </p:spPr>
          <p:txBody>
            <a:bodyPr wrap="none" rtlCol="0">
              <a:spAutoFit/>
            </a:bodyPr>
            <a:lstStyle/>
            <a:p>
              <a:r>
                <a:rPr lang="en-US" altLang="zh-CN" sz="1200" dirty="0"/>
                <a:t>0.7</a:t>
              </a:r>
              <a:endParaRPr lang="zh-CN" altLang="en-US" sz="1200" dirty="0"/>
            </a:p>
          </p:txBody>
        </p:sp>
        <p:cxnSp>
          <p:nvCxnSpPr>
            <p:cNvPr id="23" name="直接箭头连接符 22">
              <a:extLst>
                <a:ext uri="{FF2B5EF4-FFF2-40B4-BE49-F238E27FC236}">
                  <a16:creationId xmlns:a16="http://schemas.microsoft.com/office/drawing/2014/main" id="{424C314F-8008-4925-90DD-37C0AFD58B27}"/>
                </a:ext>
              </a:extLst>
            </p:cNvPr>
            <p:cNvCxnSpPr/>
            <p:nvPr/>
          </p:nvCxnSpPr>
          <p:spPr>
            <a:xfrm>
              <a:off x="6586279" y="5834696"/>
              <a:ext cx="31330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4CA4096-675E-490C-9618-9FEA000C36FA}"/>
                </a:ext>
              </a:extLst>
            </p:cNvPr>
            <p:cNvCxnSpPr/>
            <p:nvPr/>
          </p:nvCxnSpPr>
          <p:spPr>
            <a:xfrm flipV="1">
              <a:off x="7134912" y="3854516"/>
              <a:ext cx="0" cy="2445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58EAFCAB-8693-4E0E-8238-F33B89C7D133}"/>
                </a:ext>
              </a:extLst>
            </p:cNvPr>
            <p:cNvCxnSpPr/>
            <p:nvPr/>
          </p:nvCxnSpPr>
          <p:spPr>
            <a:xfrm>
              <a:off x="7065062" y="543522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5EA234C-7747-4484-B3D3-6C4C74E06DE6}"/>
                </a:ext>
              </a:extLst>
            </p:cNvPr>
            <p:cNvCxnSpPr/>
            <p:nvPr/>
          </p:nvCxnSpPr>
          <p:spPr>
            <a:xfrm>
              <a:off x="7018575" y="6038362"/>
              <a:ext cx="116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17F6760F-5A4D-481E-AA1E-D80D86D227FC}"/>
                </a:ext>
              </a:extLst>
            </p:cNvPr>
            <p:cNvCxnSpPr/>
            <p:nvPr/>
          </p:nvCxnSpPr>
          <p:spPr>
            <a:xfrm>
              <a:off x="7018575" y="5570085"/>
              <a:ext cx="116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D97B10DC-5B89-4F13-888D-A44CA0A1E179}"/>
                </a:ext>
              </a:extLst>
            </p:cNvPr>
            <p:cNvCxnSpPr/>
            <p:nvPr/>
          </p:nvCxnSpPr>
          <p:spPr>
            <a:xfrm>
              <a:off x="7018575" y="5125144"/>
              <a:ext cx="116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3C736C8-49C6-4FC1-9311-D50FBC322CB0}"/>
                </a:ext>
              </a:extLst>
            </p:cNvPr>
            <p:cNvCxnSpPr/>
            <p:nvPr/>
          </p:nvCxnSpPr>
          <p:spPr>
            <a:xfrm>
              <a:off x="7018582" y="4661300"/>
              <a:ext cx="116337"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245645F2-8A29-4881-B1AF-03733934AC80}"/>
                </a:ext>
              </a:extLst>
            </p:cNvPr>
            <p:cNvSpPr txBox="1"/>
            <p:nvPr/>
          </p:nvSpPr>
          <p:spPr>
            <a:xfrm>
              <a:off x="6801541" y="5618769"/>
              <a:ext cx="266420" cy="276999"/>
            </a:xfrm>
            <a:prstGeom prst="rect">
              <a:avLst/>
            </a:prstGeom>
            <a:noFill/>
          </p:spPr>
          <p:txBody>
            <a:bodyPr wrap="none" rtlCol="0">
              <a:spAutoFit/>
            </a:bodyPr>
            <a:lstStyle/>
            <a:p>
              <a:r>
                <a:rPr lang="en-US" altLang="zh-CN" sz="1200" dirty="0"/>
                <a:t>0</a:t>
              </a:r>
              <a:endParaRPr lang="zh-CN" altLang="en-US" sz="1200" dirty="0"/>
            </a:p>
          </p:txBody>
        </p:sp>
        <p:sp>
          <p:nvSpPr>
            <p:cNvPr id="32" name="文本框 31">
              <a:extLst>
                <a:ext uri="{FF2B5EF4-FFF2-40B4-BE49-F238E27FC236}">
                  <a16:creationId xmlns:a16="http://schemas.microsoft.com/office/drawing/2014/main" id="{904C461B-B3DC-4CE0-BB56-4676EFF7EA25}"/>
                </a:ext>
              </a:extLst>
            </p:cNvPr>
            <p:cNvSpPr txBox="1"/>
            <p:nvPr/>
          </p:nvSpPr>
          <p:spPr>
            <a:xfrm>
              <a:off x="6801541" y="5211397"/>
              <a:ext cx="266420" cy="276999"/>
            </a:xfrm>
            <a:prstGeom prst="rect">
              <a:avLst/>
            </a:prstGeom>
            <a:noFill/>
          </p:spPr>
          <p:txBody>
            <a:bodyPr wrap="none" rtlCol="0">
              <a:spAutoFit/>
            </a:bodyPr>
            <a:lstStyle/>
            <a:p>
              <a:r>
                <a:rPr lang="en-US" altLang="zh-CN" sz="1200" dirty="0"/>
                <a:t>1</a:t>
              </a:r>
              <a:endParaRPr lang="zh-CN" altLang="en-US" sz="1200" dirty="0"/>
            </a:p>
          </p:txBody>
        </p:sp>
        <p:cxnSp>
          <p:nvCxnSpPr>
            <p:cNvPr id="33" name="直接连接符 32">
              <a:extLst>
                <a:ext uri="{FF2B5EF4-FFF2-40B4-BE49-F238E27FC236}">
                  <a16:creationId xmlns:a16="http://schemas.microsoft.com/office/drawing/2014/main" id="{FFB5404F-225F-4E02-BB72-B5FE6DE48B61}"/>
                </a:ext>
              </a:extLst>
            </p:cNvPr>
            <p:cNvCxnSpPr/>
            <p:nvPr/>
          </p:nvCxnSpPr>
          <p:spPr>
            <a:xfrm>
              <a:off x="7018582" y="4197750"/>
              <a:ext cx="116337"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9E13CF74-438F-43DF-A13F-2EE8181E5461}"/>
                </a:ext>
              </a:extLst>
            </p:cNvPr>
            <p:cNvSpPr txBox="1"/>
            <p:nvPr/>
          </p:nvSpPr>
          <p:spPr>
            <a:xfrm>
              <a:off x="6810698" y="4730998"/>
              <a:ext cx="266420" cy="276999"/>
            </a:xfrm>
            <a:prstGeom prst="rect">
              <a:avLst/>
            </a:prstGeom>
            <a:noFill/>
          </p:spPr>
          <p:txBody>
            <a:bodyPr wrap="none" rtlCol="0">
              <a:spAutoFit/>
            </a:bodyPr>
            <a:lstStyle/>
            <a:p>
              <a:r>
                <a:rPr lang="en-US" altLang="zh-CN" sz="1200" dirty="0"/>
                <a:t>2</a:t>
              </a:r>
              <a:endParaRPr lang="zh-CN" altLang="en-US" sz="1200" dirty="0"/>
            </a:p>
          </p:txBody>
        </p:sp>
        <p:sp>
          <p:nvSpPr>
            <p:cNvPr id="35" name="文本框 34">
              <a:extLst>
                <a:ext uri="{FF2B5EF4-FFF2-40B4-BE49-F238E27FC236}">
                  <a16:creationId xmlns:a16="http://schemas.microsoft.com/office/drawing/2014/main" id="{76776CAB-3B1C-4B70-9959-068024A7189C}"/>
                </a:ext>
              </a:extLst>
            </p:cNvPr>
            <p:cNvSpPr txBox="1"/>
            <p:nvPr/>
          </p:nvSpPr>
          <p:spPr>
            <a:xfrm>
              <a:off x="6828743" y="4286058"/>
              <a:ext cx="266420" cy="276999"/>
            </a:xfrm>
            <a:prstGeom prst="rect">
              <a:avLst/>
            </a:prstGeom>
            <a:noFill/>
          </p:spPr>
          <p:txBody>
            <a:bodyPr wrap="none" rtlCol="0">
              <a:spAutoFit/>
            </a:bodyPr>
            <a:lstStyle/>
            <a:p>
              <a:r>
                <a:rPr lang="en-US" altLang="zh-CN" sz="1200" dirty="0"/>
                <a:t>3</a:t>
              </a:r>
              <a:endParaRPr lang="zh-CN" altLang="en-US" sz="1200" dirty="0"/>
            </a:p>
          </p:txBody>
        </p:sp>
        <p:cxnSp>
          <p:nvCxnSpPr>
            <p:cNvPr id="51" name="直接连接符 50">
              <a:extLst>
                <a:ext uri="{FF2B5EF4-FFF2-40B4-BE49-F238E27FC236}">
                  <a16:creationId xmlns:a16="http://schemas.microsoft.com/office/drawing/2014/main" id="{F864F90F-DFD7-4430-9D85-D13008A5FB29}"/>
                </a:ext>
              </a:extLst>
            </p:cNvPr>
            <p:cNvCxnSpPr>
              <a:cxnSpLocks/>
            </p:cNvCxnSpPr>
            <p:nvPr/>
          </p:nvCxnSpPr>
          <p:spPr>
            <a:xfrm>
              <a:off x="2845843" y="5391445"/>
              <a:ext cx="114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0943F8AF-F9CF-414C-8A5F-47EA073C520F}"/>
                </a:ext>
              </a:extLst>
            </p:cNvPr>
            <p:cNvCxnSpPr>
              <a:cxnSpLocks/>
            </p:cNvCxnSpPr>
            <p:nvPr/>
          </p:nvCxnSpPr>
          <p:spPr>
            <a:xfrm>
              <a:off x="2957434" y="4973998"/>
              <a:ext cx="146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D182413D-2ABD-4E7A-8691-114278EE4ACE}"/>
                </a:ext>
              </a:extLst>
            </p:cNvPr>
            <p:cNvCxnSpPr>
              <a:cxnSpLocks/>
            </p:cNvCxnSpPr>
            <p:nvPr/>
          </p:nvCxnSpPr>
          <p:spPr>
            <a:xfrm flipV="1">
              <a:off x="3103484" y="4475315"/>
              <a:ext cx="382009" cy="11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1799B1D9-4510-410C-8AB1-6AE01EFABFF6}"/>
                </a:ext>
              </a:extLst>
            </p:cNvPr>
            <p:cNvCxnSpPr>
              <a:cxnSpLocks/>
            </p:cNvCxnSpPr>
            <p:nvPr/>
          </p:nvCxnSpPr>
          <p:spPr>
            <a:xfrm>
              <a:off x="3491983" y="4973998"/>
              <a:ext cx="3768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1B79CA6D-71B8-4740-B579-CBD69896097D}"/>
                </a:ext>
              </a:extLst>
            </p:cNvPr>
            <p:cNvCxnSpPr>
              <a:cxnSpLocks/>
            </p:cNvCxnSpPr>
            <p:nvPr/>
          </p:nvCxnSpPr>
          <p:spPr>
            <a:xfrm>
              <a:off x="3856604" y="4486677"/>
              <a:ext cx="2207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1309C005-2F90-48BB-B1D9-8AE76C3130DA}"/>
                </a:ext>
              </a:extLst>
            </p:cNvPr>
            <p:cNvCxnSpPr>
              <a:cxnSpLocks/>
            </p:cNvCxnSpPr>
            <p:nvPr/>
          </p:nvCxnSpPr>
          <p:spPr>
            <a:xfrm>
              <a:off x="4079476" y="4973998"/>
              <a:ext cx="956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321B0B09-B3A3-4877-A98C-EBD9979F324F}"/>
                </a:ext>
              </a:extLst>
            </p:cNvPr>
            <p:cNvCxnSpPr>
              <a:cxnSpLocks/>
            </p:cNvCxnSpPr>
            <p:nvPr/>
          </p:nvCxnSpPr>
          <p:spPr>
            <a:xfrm flipV="1">
              <a:off x="4675549" y="5395863"/>
              <a:ext cx="0" cy="438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E359704-C404-47CB-B257-E3F6CA900BCF}"/>
                </a:ext>
              </a:extLst>
            </p:cNvPr>
            <p:cNvCxnSpPr>
              <a:cxnSpLocks/>
            </p:cNvCxnSpPr>
            <p:nvPr/>
          </p:nvCxnSpPr>
          <p:spPr>
            <a:xfrm flipV="1">
              <a:off x="2957434" y="4973998"/>
              <a:ext cx="0" cy="417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BDD1692E-EA2D-4A62-B4F8-B67C13F8DB8B}"/>
                </a:ext>
              </a:extLst>
            </p:cNvPr>
            <p:cNvCxnSpPr>
              <a:cxnSpLocks/>
            </p:cNvCxnSpPr>
            <p:nvPr/>
          </p:nvCxnSpPr>
          <p:spPr>
            <a:xfrm>
              <a:off x="3092465" y="4486677"/>
              <a:ext cx="0" cy="491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72D2D658-55F9-43C4-98B0-0E2B52A0C59F}"/>
                </a:ext>
              </a:extLst>
            </p:cNvPr>
            <p:cNvCxnSpPr>
              <a:cxnSpLocks/>
            </p:cNvCxnSpPr>
            <p:nvPr/>
          </p:nvCxnSpPr>
          <p:spPr>
            <a:xfrm flipH="1" flipV="1">
              <a:off x="3485493" y="4475316"/>
              <a:ext cx="6490" cy="498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11008458-4870-44EB-9BCC-779CBEC85CF4}"/>
                </a:ext>
              </a:extLst>
            </p:cNvPr>
            <p:cNvCxnSpPr>
              <a:cxnSpLocks/>
            </p:cNvCxnSpPr>
            <p:nvPr/>
          </p:nvCxnSpPr>
          <p:spPr>
            <a:xfrm>
              <a:off x="3863817" y="4486677"/>
              <a:ext cx="0" cy="488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B3812900-54A8-48B1-B075-E4FB5E227B72}"/>
                </a:ext>
              </a:extLst>
            </p:cNvPr>
            <p:cNvCxnSpPr>
              <a:cxnSpLocks/>
            </p:cNvCxnSpPr>
            <p:nvPr/>
          </p:nvCxnSpPr>
          <p:spPr>
            <a:xfrm>
              <a:off x="4077307" y="4479110"/>
              <a:ext cx="0" cy="494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0B8F0379-2FCB-42FA-AD15-1D598A8D1906}"/>
                </a:ext>
              </a:extLst>
            </p:cNvPr>
            <p:cNvCxnSpPr>
              <a:cxnSpLocks/>
            </p:cNvCxnSpPr>
            <p:nvPr/>
          </p:nvCxnSpPr>
          <p:spPr>
            <a:xfrm>
              <a:off x="4281823" y="5391445"/>
              <a:ext cx="10272" cy="443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0E9D79A7-366B-4D50-BEC0-95740DC1A46F}"/>
                </a:ext>
              </a:extLst>
            </p:cNvPr>
            <p:cNvCxnSpPr>
              <a:cxnSpLocks/>
            </p:cNvCxnSpPr>
            <p:nvPr/>
          </p:nvCxnSpPr>
          <p:spPr>
            <a:xfrm>
              <a:off x="4188246" y="5391445"/>
              <a:ext cx="1038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89249642-3375-466E-B244-7850A9BC1431}"/>
                </a:ext>
              </a:extLst>
            </p:cNvPr>
            <p:cNvCxnSpPr>
              <a:cxnSpLocks/>
            </p:cNvCxnSpPr>
            <p:nvPr/>
          </p:nvCxnSpPr>
          <p:spPr>
            <a:xfrm>
              <a:off x="4180047" y="4973998"/>
              <a:ext cx="0" cy="417447"/>
            </a:xfrm>
            <a:prstGeom prst="line">
              <a:avLst/>
            </a:prstGeom>
          </p:spPr>
          <p:style>
            <a:lnRef idx="1">
              <a:schemeClr val="accent1"/>
            </a:lnRef>
            <a:fillRef idx="0">
              <a:schemeClr val="accent1"/>
            </a:fillRef>
            <a:effectRef idx="0">
              <a:schemeClr val="accent1"/>
            </a:effectRef>
            <a:fontRef idx="minor">
              <a:schemeClr val="tx1"/>
            </a:fontRef>
          </p:style>
        </p:cxnSp>
        <p:sp>
          <p:nvSpPr>
            <p:cNvPr id="110" name="箭头: 右 109">
              <a:extLst>
                <a:ext uri="{FF2B5EF4-FFF2-40B4-BE49-F238E27FC236}">
                  <a16:creationId xmlns:a16="http://schemas.microsoft.com/office/drawing/2014/main" id="{16894728-F248-4E06-A1EA-AEA486D79DAA}"/>
                </a:ext>
              </a:extLst>
            </p:cNvPr>
            <p:cNvSpPr/>
            <p:nvPr/>
          </p:nvSpPr>
          <p:spPr>
            <a:xfrm>
              <a:off x="5773939" y="4870607"/>
              <a:ext cx="499778" cy="20678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44" name="直接连接符 143">
              <a:extLst>
                <a:ext uri="{FF2B5EF4-FFF2-40B4-BE49-F238E27FC236}">
                  <a16:creationId xmlns:a16="http://schemas.microsoft.com/office/drawing/2014/main" id="{02A8BA99-6BD2-4AA6-9566-CB8F3D22DE65}"/>
                </a:ext>
              </a:extLst>
            </p:cNvPr>
            <p:cNvCxnSpPr>
              <a:cxnSpLocks/>
            </p:cNvCxnSpPr>
            <p:nvPr/>
          </p:nvCxnSpPr>
          <p:spPr>
            <a:xfrm>
              <a:off x="4678044" y="5397145"/>
              <a:ext cx="1038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接连接符 181">
              <a:extLst>
                <a:ext uri="{FF2B5EF4-FFF2-40B4-BE49-F238E27FC236}">
                  <a16:creationId xmlns:a16="http://schemas.microsoft.com/office/drawing/2014/main" id="{086B9180-B18C-4682-8B69-F82EBE20C05C}"/>
                </a:ext>
              </a:extLst>
            </p:cNvPr>
            <p:cNvCxnSpPr/>
            <p:nvPr/>
          </p:nvCxnSpPr>
          <p:spPr>
            <a:xfrm>
              <a:off x="7139220" y="546808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直接连接符 182">
              <a:extLst>
                <a:ext uri="{FF2B5EF4-FFF2-40B4-BE49-F238E27FC236}">
                  <a16:creationId xmlns:a16="http://schemas.microsoft.com/office/drawing/2014/main" id="{51BC578F-6468-4650-B6C5-6B1D7C1EB181}"/>
                </a:ext>
              </a:extLst>
            </p:cNvPr>
            <p:cNvCxnSpPr>
              <a:cxnSpLocks/>
            </p:cNvCxnSpPr>
            <p:nvPr/>
          </p:nvCxnSpPr>
          <p:spPr>
            <a:xfrm>
              <a:off x="7128449" y="5391445"/>
              <a:ext cx="114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9793101F-F5FB-4C98-BA98-D33DACB3261E}"/>
                </a:ext>
              </a:extLst>
            </p:cNvPr>
            <p:cNvCxnSpPr>
              <a:cxnSpLocks/>
            </p:cNvCxnSpPr>
            <p:nvPr/>
          </p:nvCxnSpPr>
          <p:spPr>
            <a:xfrm>
              <a:off x="7240040" y="4973998"/>
              <a:ext cx="146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直接连接符 184">
              <a:extLst>
                <a:ext uri="{FF2B5EF4-FFF2-40B4-BE49-F238E27FC236}">
                  <a16:creationId xmlns:a16="http://schemas.microsoft.com/office/drawing/2014/main" id="{3C3E32ED-E4A6-4426-9265-A088152C6C2F}"/>
                </a:ext>
              </a:extLst>
            </p:cNvPr>
            <p:cNvCxnSpPr>
              <a:cxnSpLocks/>
            </p:cNvCxnSpPr>
            <p:nvPr/>
          </p:nvCxnSpPr>
          <p:spPr>
            <a:xfrm>
              <a:off x="7375071" y="4475315"/>
              <a:ext cx="393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直接连接符 185">
              <a:extLst>
                <a:ext uri="{FF2B5EF4-FFF2-40B4-BE49-F238E27FC236}">
                  <a16:creationId xmlns:a16="http://schemas.microsoft.com/office/drawing/2014/main" id="{9648F1FA-240C-4C92-BC07-D0056685B797}"/>
                </a:ext>
              </a:extLst>
            </p:cNvPr>
            <p:cNvCxnSpPr>
              <a:cxnSpLocks/>
            </p:cNvCxnSpPr>
            <p:nvPr/>
          </p:nvCxnSpPr>
          <p:spPr>
            <a:xfrm>
              <a:off x="7774589" y="4973998"/>
              <a:ext cx="3768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直接连接符 186">
              <a:extLst>
                <a:ext uri="{FF2B5EF4-FFF2-40B4-BE49-F238E27FC236}">
                  <a16:creationId xmlns:a16="http://schemas.microsoft.com/office/drawing/2014/main" id="{AC67363F-2391-4CA8-94B4-F82F5A3EA612}"/>
                </a:ext>
              </a:extLst>
            </p:cNvPr>
            <p:cNvCxnSpPr>
              <a:cxnSpLocks/>
            </p:cNvCxnSpPr>
            <p:nvPr/>
          </p:nvCxnSpPr>
          <p:spPr>
            <a:xfrm>
              <a:off x="8139210" y="4486677"/>
              <a:ext cx="2207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接连接符 187">
              <a:extLst>
                <a:ext uri="{FF2B5EF4-FFF2-40B4-BE49-F238E27FC236}">
                  <a16:creationId xmlns:a16="http://schemas.microsoft.com/office/drawing/2014/main" id="{E38FBFE2-3D80-42FF-9CC0-50CB2C95ECF6}"/>
                </a:ext>
              </a:extLst>
            </p:cNvPr>
            <p:cNvCxnSpPr>
              <a:cxnSpLocks/>
            </p:cNvCxnSpPr>
            <p:nvPr/>
          </p:nvCxnSpPr>
          <p:spPr>
            <a:xfrm>
              <a:off x="8362082" y="4973998"/>
              <a:ext cx="956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直接连接符 188">
              <a:extLst>
                <a:ext uri="{FF2B5EF4-FFF2-40B4-BE49-F238E27FC236}">
                  <a16:creationId xmlns:a16="http://schemas.microsoft.com/office/drawing/2014/main" id="{CD59A282-C139-45B5-B7D2-1138314295DA}"/>
                </a:ext>
              </a:extLst>
            </p:cNvPr>
            <p:cNvCxnSpPr>
              <a:cxnSpLocks/>
            </p:cNvCxnSpPr>
            <p:nvPr/>
          </p:nvCxnSpPr>
          <p:spPr>
            <a:xfrm flipV="1">
              <a:off x="8958155" y="5395863"/>
              <a:ext cx="0" cy="438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直接连接符 189">
              <a:extLst>
                <a:ext uri="{FF2B5EF4-FFF2-40B4-BE49-F238E27FC236}">
                  <a16:creationId xmlns:a16="http://schemas.microsoft.com/office/drawing/2014/main" id="{84CE5DD9-77BB-4E53-B002-0204EC09900C}"/>
                </a:ext>
              </a:extLst>
            </p:cNvPr>
            <p:cNvCxnSpPr>
              <a:cxnSpLocks/>
            </p:cNvCxnSpPr>
            <p:nvPr/>
          </p:nvCxnSpPr>
          <p:spPr>
            <a:xfrm flipV="1">
              <a:off x="7240040" y="4973998"/>
              <a:ext cx="0" cy="417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直接连接符 190">
              <a:extLst>
                <a:ext uri="{FF2B5EF4-FFF2-40B4-BE49-F238E27FC236}">
                  <a16:creationId xmlns:a16="http://schemas.microsoft.com/office/drawing/2014/main" id="{E5390E97-21F6-4638-AB3E-18BCF52A53EF}"/>
                </a:ext>
              </a:extLst>
            </p:cNvPr>
            <p:cNvCxnSpPr>
              <a:cxnSpLocks/>
            </p:cNvCxnSpPr>
            <p:nvPr/>
          </p:nvCxnSpPr>
          <p:spPr>
            <a:xfrm>
              <a:off x="7375071" y="4475315"/>
              <a:ext cx="0" cy="502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直接连接符 191">
              <a:extLst>
                <a:ext uri="{FF2B5EF4-FFF2-40B4-BE49-F238E27FC236}">
                  <a16:creationId xmlns:a16="http://schemas.microsoft.com/office/drawing/2014/main" id="{27FE3DCD-E248-4A59-A91C-6D5E9B9F2213}"/>
                </a:ext>
              </a:extLst>
            </p:cNvPr>
            <p:cNvCxnSpPr>
              <a:cxnSpLocks/>
            </p:cNvCxnSpPr>
            <p:nvPr/>
          </p:nvCxnSpPr>
          <p:spPr>
            <a:xfrm flipV="1">
              <a:off x="7768099" y="4475316"/>
              <a:ext cx="0" cy="498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0C80D871-2A6F-4BF4-B35D-AC674A102007}"/>
                </a:ext>
              </a:extLst>
            </p:cNvPr>
            <p:cNvCxnSpPr>
              <a:cxnSpLocks/>
            </p:cNvCxnSpPr>
            <p:nvPr/>
          </p:nvCxnSpPr>
          <p:spPr>
            <a:xfrm>
              <a:off x="8146423" y="4486677"/>
              <a:ext cx="0" cy="488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7B8C3AB5-6644-4210-8D93-842EADF6373C}"/>
                </a:ext>
              </a:extLst>
            </p:cNvPr>
            <p:cNvCxnSpPr>
              <a:cxnSpLocks/>
            </p:cNvCxnSpPr>
            <p:nvPr/>
          </p:nvCxnSpPr>
          <p:spPr>
            <a:xfrm>
              <a:off x="8359913" y="4479110"/>
              <a:ext cx="0" cy="494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直接连接符 194">
              <a:extLst>
                <a:ext uri="{FF2B5EF4-FFF2-40B4-BE49-F238E27FC236}">
                  <a16:creationId xmlns:a16="http://schemas.microsoft.com/office/drawing/2014/main" id="{A04C5AFD-7BBB-4685-B78F-6BF177E5EC55}"/>
                </a:ext>
              </a:extLst>
            </p:cNvPr>
            <p:cNvCxnSpPr>
              <a:cxnSpLocks/>
            </p:cNvCxnSpPr>
            <p:nvPr/>
          </p:nvCxnSpPr>
          <p:spPr>
            <a:xfrm flipH="1">
              <a:off x="8570216" y="5391445"/>
              <a:ext cx="1" cy="437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686C3659-68C2-4BCC-ABB8-9852C33C445B}"/>
                </a:ext>
              </a:extLst>
            </p:cNvPr>
            <p:cNvCxnSpPr>
              <a:cxnSpLocks/>
            </p:cNvCxnSpPr>
            <p:nvPr/>
          </p:nvCxnSpPr>
          <p:spPr>
            <a:xfrm>
              <a:off x="8470852" y="5391445"/>
              <a:ext cx="1038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C06B180F-A7BA-408F-8AEF-7A49298B1036}"/>
                </a:ext>
              </a:extLst>
            </p:cNvPr>
            <p:cNvCxnSpPr>
              <a:cxnSpLocks/>
            </p:cNvCxnSpPr>
            <p:nvPr/>
          </p:nvCxnSpPr>
          <p:spPr>
            <a:xfrm>
              <a:off x="8462653" y="4973998"/>
              <a:ext cx="0" cy="417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8C529E83-BAD0-4201-8856-987F95584460}"/>
                </a:ext>
              </a:extLst>
            </p:cNvPr>
            <p:cNvCxnSpPr>
              <a:cxnSpLocks/>
            </p:cNvCxnSpPr>
            <p:nvPr/>
          </p:nvCxnSpPr>
          <p:spPr>
            <a:xfrm>
              <a:off x="8960650" y="5397145"/>
              <a:ext cx="103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42C10529-267D-4E81-BFA2-A3E8B4F451F2}"/>
                </a:ext>
              </a:extLst>
            </p:cNvPr>
            <p:cNvSpPr txBox="1"/>
            <p:nvPr/>
          </p:nvSpPr>
          <p:spPr>
            <a:xfrm>
              <a:off x="4901463" y="5838050"/>
              <a:ext cx="644728" cy="276999"/>
            </a:xfrm>
            <a:prstGeom prst="rect">
              <a:avLst/>
            </a:prstGeom>
            <a:noFill/>
          </p:spPr>
          <p:txBody>
            <a:bodyPr wrap="none" rtlCol="0">
              <a:spAutoFit/>
            </a:bodyPr>
            <a:lstStyle/>
            <a:p>
              <a:r>
                <a:rPr lang="zh-CN" altLang="en-US" sz="1200" dirty="0"/>
                <a:t>时间</a:t>
              </a:r>
              <a:r>
                <a:rPr lang="en-US" altLang="zh-CN" sz="1200" dirty="0"/>
                <a:t>(s)</a:t>
              </a:r>
              <a:endParaRPr lang="zh-CN" altLang="en-US" sz="1200" dirty="0"/>
            </a:p>
          </p:txBody>
        </p:sp>
        <p:sp>
          <p:nvSpPr>
            <p:cNvPr id="68" name="文本框 67">
              <a:extLst>
                <a:ext uri="{FF2B5EF4-FFF2-40B4-BE49-F238E27FC236}">
                  <a16:creationId xmlns:a16="http://schemas.microsoft.com/office/drawing/2014/main" id="{39027ABE-8684-4058-A616-6040C7972C62}"/>
                </a:ext>
              </a:extLst>
            </p:cNvPr>
            <p:cNvSpPr txBox="1"/>
            <p:nvPr/>
          </p:nvSpPr>
          <p:spPr>
            <a:xfrm>
              <a:off x="9172018" y="5838050"/>
              <a:ext cx="644728" cy="276999"/>
            </a:xfrm>
            <a:prstGeom prst="rect">
              <a:avLst/>
            </a:prstGeom>
            <a:noFill/>
          </p:spPr>
          <p:txBody>
            <a:bodyPr wrap="none" rtlCol="0">
              <a:spAutoFit/>
            </a:bodyPr>
            <a:lstStyle/>
            <a:p>
              <a:r>
                <a:rPr lang="zh-CN" altLang="en-US" sz="1200" dirty="0"/>
                <a:t>时间</a:t>
              </a:r>
              <a:r>
                <a:rPr lang="en-US" altLang="zh-CN" sz="1200" dirty="0"/>
                <a:t>(s)</a:t>
              </a:r>
              <a:endParaRPr lang="zh-CN" altLang="en-US" sz="1200" dirty="0"/>
            </a:p>
          </p:txBody>
        </p:sp>
        <p:sp>
          <p:nvSpPr>
            <p:cNvPr id="69" name="文本框 68">
              <a:extLst>
                <a:ext uri="{FF2B5EF4-FFF2-40B4-BE49-F238E27FC236}">
                  <a16:creationId xmlns:a16="http://schemas.microsoft.com/office/drawing/2014/main" id="{BB6E86FC-86D2-41F1-9EF4-B41DD07BEC34}"/>
                </a:ext>
              </a:extLst>
            </p:cNvPr>
            <p:cNvSpPr txBox="1"/>
            <p:nvPr/>
          </p:nvSpPr>
          <p:spPr>
            <a:xfrm>
              <a:off x="2179826" y="3770195"/>
              <a:ext cx="676788" cy="276999"/>
            </a:xfrm>
            <a:prstGeom prst="rect">
              <a:avLst/>
            </a:prstGeom>
            <a:noFill/>
          </p:spPr>
          <p:txBody>
            <a:bodyPr wrap="none" rtlCol="0">
              <a:spAutoFit/>
            </a:bodyPr>
            <a:lstStyle/>
            <a:p>
              <a:r>
                <a:rPr lang="zh-CN" altLang="en-US" sz="1200" dirty="0"/>
                <a:t>电压</a:t>
              </a:r>
              <a:r>
                <a:rPr lang="en-US" altLang="zh-CN" sz="1200" dirty="0"/>
                <a:t>(V)</a:t>
              </a:r>
              <a:endParaRPr lang="zh-CN" altLang="en-US" sz="1200" dirty="0"/>
            </a:p>
          </p:txBody>
        </p:sp>
        <p:sp>
          <p:nvSpPr>
            <p:cNvPr id="71" name="文本框 70">
              <a:extLst>
                <a:ext uri="{FF2B5EF4-FFF2-40B4-BE49-F238E27FC236}">
                  <a16:creationId xmlns:a16="http://schemas.microsoft.com/office/drawing/2014/main" id="{374A8DD9-DC07-4C30-8120-EB59A2F35E15}"/>
                </a:ext>
              </a:extLst>
            </p:cNvPr>
            <p:cNvSpPr txBox="1"/>
            <p:nvPr/>
          </p:nvSpPr>
          <p:spPr>
            <a:xfrm>
              <a:off x="6543903" y="3727094"/>
              <a:ext cx="646331" cy="276999"/>
            </a:xfrm>
            <a:prstGeom prst="rect">
              <a:avLst/>
            </a:prstGeom>
            <a:noFill/>
          </p:spPr>
          <p:txBody>
            <a:bodyPr wrap="none" rtlCol="0">
              <a:spAutoFit/>
            </a:bodyPr>
            <a:lstStyle/>
            <a:p>
              <a:r>
                <a:rPr lang="zh-CN" altLang="en-US" sz="1200" dirty="0"/>
                <a:t>量化值</a:t>
              </a:r>
            </a:p>
          </p:txBody>
        </p:sp>
      </p:grpSp>
    </p:spTree>
    <p:custDataLst>
      <p:tags r:id="rId1"/>
    </p:custDataLst>
    <p:extLst>
      <p:ext uri="{BB962C8B-B14F-4D97-AF65-F5344CB8AC3E}">
        <p14:creationId xmlns:p14="http://schemas.microsoft.com/office/powerpoint/2010/main" val="1533399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72BC9-CD14-4FA1-958B-E27BC12828C4}"/>
              </a:ext>
            </a:extLst>
          </p:cNvPr>
          <p:cNvSpPr>
            <a:spLocks noGrp="1"/>
          </p:cNvSpPr>
          <p:nvPr>
            <p:ph type="title"/>
          </p:nvPr>
        </p:nvSpPr>
        <p:spPr/>
        <p:txBody>
          <a:bodyPr/>
          <a:lstStyle/>
          <a:p>
            <a:r>
              <a:rPr lang="en-US" altLang="zh-CN" dirty="0"/>
              <a:t>2.4 </a:t>
            </a:r>
            <a:r>
              <a:rPr lang="zh-CN" altLang="en-US" dirty="0"/>
              <a:t>声音的量化</a:t>
            </a:r>
            <a:r>
              <a:rPr lang="en-US" altLang="zh-CN" dirty="0"/>
              <a:t>—</a:t>
            </a:r>
            <a:r>
              <a:rPr lang="zh-CN" altLang="en-US" dirty="0"/>
              <a:t>均匀量化与非均匀量化</a:t>
            </a:r>
          </a:p>
        </p:txBody>
      </p:sp>
      <p:grpSp>
        <p:nvGrpSpPr>
          <p:cNvPr id="3" name="组合 2">
            <a:extLst>
              <a:ext uri="{FF2B5EF4-FFF2-40B4-BE49-F238E27FC236}">
                <a16:creationId xmlns:a16="http://schemas.microsoft.com/office/drawing/2014/main" id="{636A903C-F6B6-4C5F-A16C-F69CD6C5A992}"/>
              </a:ext>
            </a:extLst>
          </p:cNvPr>
          <p:cNvGrpSpPr/>
          <p:nvPr/>
        </p:nvGrpSpPr>
        <p:grpSpPr>
          <a:xfrm>
            <a:off x="1096246" y="2336754"/>
            <a:ext cx="8720348" cy="3352765"/>
            <a:chOff x="1011185" y="2648642"/>
            <a:chExt cx="8720348" cy="3352765"/>
          </a:xfrm>
        </p:grpSpPr>
        <p:cxnSp>
          <p:nvCxnSpPr>
            <p:cNvPr id="5" name="直接箭头连接符 4">
              <a:extLst>
                <a:ext uri="{FF2B5EF4-FFF2-40B4-BE49-F238E27FC236}">
                  <a16:creationId xmlns:a16="http://schemas.microsoft.com/office/drawing/2014/main" id="{00EA6F68-1289-4BD0-BAC2-2E706CE83F45}"/>
                </a:ext>
              </a:extLst>
            </p:cNvPr>
            <p:cNvCxnSpPr>
              <a:cxnSpLocks/>
            </p:cNvCxnSpPr>
            <p:nvPr/>
          </p:nvCxnSpPr>
          <p:spPr>
            <a:xfrm>
              <a:off x="1329365" y="5295685"/>
              <a:ext cx="34493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25315CB1-FC20-4098-AE26-6EFF8012CEE7}"/>
                </a:ext>
              </a:extLst>
            </p:cNvPr>
            <p:cNvCxnSpPr>
              <a:cxnSpLocks/>
            </p:cNvCxnSpPr>
            <p:nvPr/>
          </p:nvCxnSpPr>
          <p:spPr>
            <a:xfrm flipV="1">
              <a:off x="1524000" y="2700670"/>
              <a:ext cx="0" cy="2595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E0971C1-AE86-4C7D-AD92-94496279866B}"/>
                </a:ext>
              </a:extLst>
            </p:cNvPr>
            <p:cNvCxnSpPr/>
            <p:nvPr/>
          </p:nvCxnSpPr>
          <p:spPr>
            <a:xfrm>
              <a:off x="1407663" y="4871816"/>
              <a:ext cx="116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E1B6966-C8E5-4101-90A8-A33267D7EA73}"/>
                </a:ext>
              </a:extLst>
            </p:cNvPr>
            <p:cNvCxnSpPr>
              <a:cxnSpLocks/>
            </p:cNvCxnSpPr>
            <p:nvPr/>
          </p:nvCxnSpPr>
          <p:spPr>
            <a:xfrm>
              <a:off x="1407663" y="4397189"/>
              <a:ext cx="116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E2477C9-4312-442F-A010-C89D59DAC5CE}"/>
                </a:ext>
              </a:extLst>
            </p:cNvPr>
            <p:cNvCxnSpPr/>
            <p:nvPr/>
          </p:nvCxnSpPr>
          <p:spPr>
            <a:xfrm>
              <a:off x="1407663" y="3964948"/>
              <a:ext cx="116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EA272D71-FE2E-4126-AB22-EAE4369B3086}"/>
                </a:ext>
              </a:extLst>
            </p:cNvPr>
            <p:cNvCxnSpPr/>
            <p:nvPr/>
          </p:nvCxnSpPr>
          <p:spPr>
            <a:xfrm>
              <a:off x="1407670" y="3494754"/>
              <a:ext cx="116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D2E749C-DC79-4BF3-B5B8-EFA0BD695A9D}"/>
                </a:ext>
              </a:extLst>
            </p:cNvPr>
            <p:cNvCxnSpPr/>
            <p:nvPr/>
          </p:nvCxnSpPr>
          <p:spPr>
            <a:xfrm>
              <a:off x="1407670" y="3043904"/>
              <a:ext cx="116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3FF65574-1209-4353-A5B6-F37005642B60}"/>
                </a:ext>
              </a:extLst>
            </p:cNvPr>
            <p:cNvCxnSpPr/>
            <p:nvPr/>
          </p:nvCxnSpPr>
          <p:spPr>
            <a:xfrm flipV="1">
              <a:off x="1946644" y="5214384"/>
              <a:ext cx="0" cy="81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1C927F40-D468-4E6B-A8B0-4B11DBF344EB}"/>
                </a:ext>
              </a:extLst>
            </p:cNvPr>
            <p:cNvCxnSpPr/>
            <p:nvPr/>
          </p:nvCxnSpPr>
          <p:spPr>
            <a:xfrm flipV="1">
              <a:off x="2422894" y="5214384"/>
              <a:ext cx="0" cy="81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B866306A-90D9-494C-94BE-157734F29F89}"/>
                </a:ext>
              </a:extLst>
            </p:cNvPr>
            <p:cNvCxnSpPr/>
            <p:nvPr/>
          </p:nvCxnSpPr>
          <p:spPr>
            <a:xfrm flipV="1">
              <a:off x="2892794" y="5214384"/>
              <a:ext cx="0" cy="81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97E19C0B-E849-4B4F-80D5-A52BA433642B}"/>
                </a:ext>
              </a:extLst>
            </p:cNvPr>
            <p:cNvCxnSpPr/>
            <p:nvPr/>
          </p:nvCxnSpPr>
          <p:spPr>
            <a:xfrm flipV="1">
              <a:off x="3349994" y="5214384"/>
              <a:ext cx="0" cy="81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2759D91E-A91C-42D2-B8FA-B09EBD1D697E}"/>
                </a:ext>
              </a:extLst>
            </p:cNvPr>
            <p:cNvCxnSpPr/>
            <p:nvPr/>
          </p:nvCxnSpPr>
          <p:spPr>
            <a:xfrm flipV="1">
              <a:off x="3794494" y="5214384"/>
              <a:ext cx="0" cy="81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25336C70-3803-4D72-8F1A-DA0588A37412}"/>
                </a:ext>
              </a:extLst>
            </p:cNvPr>
            <p:cNvCxnSpPr/>
            <p:nvPr/>
          </p:nvCxnSpPr>
          <p:spPr>
            <a:xfrm flipV="1">
              <a:off x="4219944" y="5214384"/>
              <a:ext cx="0" cy="81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7C8317BA-708C-40C9-B75F-66F0F1B3639D}"/>
                </a:ext>
              </a:extLst>
            </p:cNvPr>
            <p:cNvCxnSpPr/>
            <p:nvPr/>
          </p:nvCxnSpPr>
          <p:spPr>
            <a:xfrm flipV="1">
              <a:off x="1718044" y="4871816"/>
              <a:ext cx="0" cy="423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0795376-4891-4E4B-817F-84F6903E01A7}"/>
                </a:ext>
              </a:extLst>
            </p:cNvPr>
            <p:cNvCxnSpPr/>
            <p:nvPr/>
          </p:nvCxnSpPr>
          <p:spPr>
            <a:xfrm>
              <a:off x="1718044" y="4871816"/>
              <a:ext cx="4508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F4D93455-5BF7-4ED8-86F4-73A7755B8E3E}"/>
                </a:ext>
              </a:extLst>
            </p:cNvPr>
            <p:cNvCxnSpPr>
              <a:cxnSpLocks/>
            </p:cNvCxnSpPr>
            <p:nvPr/>
          </p:nvCxnSpPr>
          <p:spPr>
            <a:xfrm flipV="1">
              <a:off x="2168894" y="4387635"/>
              <a:ext cx="0" cy="482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B789C053-F53B-4C3A-AAE4-985CA277AD7D}"/>
                </a:ext>
              </a:extLst>
            </p:cNvPr>
            <p:cNvCxnSpPr/>
            <p:nvPr/>
          </p:nvCxnSpPr>
          <p:spPr>
            <a:xfrm>
              <a:off x="2168894" y="4395566"/>
              <a:ext cx="4508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99897893-2E7F-4F37-BB92-D4D626CFFB18}"/>
                </a:ext>
              </a:extLst>
            </p:cNvPr>
            <p:cNvCxnSpPr/>
            <p:nvPr/>
          </p:nvCxnSpPr>
          <p:spPr>
            <a:xfrm flipV="1">
              <a:off x="2619744" y="3963766"/>
              <a:ext cx="0" cy="423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F783BF3B-584C-4B9A-97FA-40EE704B6670}"/>
                </a:ext>
              </a:extLst>
            </p:cNvPr>
            <p:cNvCxnSpPr/>
            <p:nvPr/>
          </p:nvCxnSpPr>
          <p:spPr>
            <a:xfrm>
              <a:off x="2619744" y="3963766"/>
              <a:ext cx="4508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0B0B46D6-314D-4EAA-9D8A-B0A151002040}"/>
                </a:ext>
              </a:extLst>
            </p:cNvPr>
            <p:cNvCxnSpPr>
              <a:cxnSpLocks/>
            </p:cNvCxnSpPr>
            <p:nvPr/>
          </p:nvCxnSpPr>
          <p:spPr>
            <a:xfrm flipV="1">
              <a:off x="3070594" y="3493866"/>
              <a:ext cx="0" cy="474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CCEA6C58-16C7-477A-9B66-C274E8655AD9}"/>
                </a:ext>
              </a:extLst>
            </p:cNvPr>
            <p:cNvCxnSpPr/>
            <p:nvPr/>
          </p:nvCxnSpPr>
          <p:spPr>
            <a:xfrm>
              <a:off x="3070594" y="3493866"/>
              <a:ext cx="4508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32D623DC-E427-463C-A0D1-EA7B89106D42}"/>
                </a:ext>
              </a:extLst>
            </p:cNvPr>
            <p:cNvCxnSpPr>
              <a:cxnSpLocks/>
            </p:cNvCxnSpPr>
            <p:nvPr/>
          </p:nvCxnSpPr>
          <p:spPr>
            <a:xfrm flipV="1">
              <a:off x="3521444" y="3031204"/>
              <a:ext cx="0" cy="467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D9BEAA3B-889E-416D-AB1B-F12B58291667}"/>
                </a:ext>
              </a:extLst>
            </p:cNvPr>
            <p:cNvCxnSpPr/>
            <p:nvPr/>
          </p:nvCxnSpPr>
          <p:spPr>
            <a:xfrm>
              <a:off x="3521444" y="3025866"/>
              <a:ext cx="450850"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46416F4E-3A54-4377-8A71-02E0AA010B94}"/>
                </a:ext>
              </a:extLst>
            </p:cNvPr>
            <p:cNvSpPr txBox="1"/>
            <p:nvPr/>
          </p:nvSpPr>
          <p:spPr>
            <a:xfrm>
              <a:off x="2118902" y="5632075"/>
              <a:ext cx="1853392" cy="369332"/>
            </a:xfrm>
            <a:prstGeom prst="rect">
              <a:avLst/>
            </a:prstGeom>
            <a:noFill/>
          </p:spPr>
          <p:txBody>
            <a:bodyPr wrap="none" rtlCol="0">
              <a:spAutoFit/>
            </a:bodyPr>
            <a:lstStyle/>
            <a:p>
              <a:r>
                <a:rPr lang="zh-CN" altLang="en-US" dirty="0"/>
                <a:t>采样输入样本值</a:t>
              </a:r>
            </a:p>
          </p:txBody>
        </p:sp>
        <p:sp>
          <p:nvSpPr>
            <p:cNvPr id="62" name="文本框 61">
              <a:extLst>
                <a:ext uri="{FF2B5EF4-FFF2-40B4-BE49-F238E27FC236}">
                  <a16:creationId xmlns:a16="http://schemas.microsoft.com/office/drawing/2014/main" id="{7ADD4A55-832F-4A0D-AE55-8CE3E7228EB8}"/>
                </a:ext>
              </a:extLst>
            </p:cNvPr>
            <p:cNvSpPr txBox="1"/>
            <p:nvPr/>
          </p:nvSpPr>
          <p:spPr>
            <a:xfrm>
              <a:off x="1011185" y="3043904"/>
              <a:ext cx="415498" cy="1477328"/>
            </a:xfrm>
            <a:prstGeom prst="rect">
              <a:avLst/>
            </a:prstGeom>
            <a:noFill/>
          </p:spPr>
          <p:txBody>
            <a:bodyPr wrap="none" rtlCol="0">
              <a:spAutoFit/>
            </a:bodyPr>
            <a:lstStyle/>
            <a:p>
              <a:r>
                <a:rPr lang="zh-CN" altLang="en-US" dirty="0"/>
                <a:t>量</a:t>
              </a:r>
              <a:endParaRPr lang="en-US" altLang="zh-CN" dirty="0"/>
            </a:p>
            <a:p>
              <a:r>
                <a:rPr lang="zh-CN" altLang="en-US" dirty="0"/>
                <a:t>化</a:t>
              </a:r>
              <a:endParaRPr lang="en-US" altLang="zh-CN" dirty="0"/>
            </a:p>
            <a:p>
              <a:r>
                <a:rPr lang="zh-CN" altLang="en-US" dirty="0"/>
                <a:t>输</a:t>
              </a:r>
              <a:endParaRPr lang="en-US" altLang="zh-CN" dirty="0"/>
            </a:p>
            <a:p>
              <a:r>
                <a:rPr lang="zh-CN" altLang="en-US" dirty="0"/>
                <a:t>出</a:t>
              </a:r>
              <a:endParaRPr lang="en-US" altLang="zh-CN" dirty="0"/>
            </a:p>
            <a:p>
              <a:r>
                <a:rPr lang="zh-CN" altLang="en-US" dirty="0"/>
                <a:t>值</a:t>
              </a:r>
            </a:p>
          </p:txBody>
        </p:sp>
        <p:sp>
          <p:nvSpPr>
            <p:cNvPr id="63" name="文本框 62">
              <a:extLst>
                <a:ext uri="{FF2B5EF4-FFF2-40B4-BE49-F238E27FC236}">
                  <a16:creationId xmlns:a16="http://schemas.microsoft.com/office/drawing/2014/main" id="{EF99749E-FE87-4955-A35F-60E8DDE41616}"/>
                </a:ext>
              </a:extLst>
            </p:cNvPr>
            <p:cNvSpPr txBox="1"/>
            <p:nvPr/>
          </p:nvSpPr>
          <p:spPr>
            <a:xfrm>
              <a:off x="1781991" y="5251946"/>
              <a:ext cx="367408" cy="369332"/>
            </a:xfrm>
            <a:prstGeom prst="rect">
              <a:avLst/>
            </a:prstGeom>
            <a:noFill/>
          </p:spPr>
          <p:txBody>
            <a:bodyPr wrap="none" rtlCol="0">
              <a:spAutoFit/>
            </a:bodyPr>
            <a:lstStyle/>
            <a:p>
              <a:r>
                <a:rPr lang="en-US" altLang="zh-CN" dirty="0"/>
                <a:t>x</a:t>
              </a:r>
              <a:r>
                <a:rPr lang="en-US" altLang="zh-CN" baseline="-25000" dirty="0"/>
                <a:t>1</a:t>
              </a:r>
              <a:endParaRPr lang="zh-CN" altLang="en-US" baseline="-25000" dirty="0"/>
            </a:p>
          </p:txBody>
        </p:sp>
        <p:sp>
          <p:nvSpPr>
            <p:cNvPr id="64" name="文本框 63">
              <a:extLst>
                <a:ext uri="{FF2B5EF4-FFF2-40B4-BE49-F238E27FC236}">
                  <a16:creationId xmlns:a16="http://schemas.microsoft.com/office/drawing/2014/main" id="{50A17BBD-D76B-43AB-ADF8-96E667F7B590}"/>
                </a:ext>
              </a:extLst>
            </p:cNvPr>
            <p:cNvSpPr txBox="1"/>
            <p:nvPr/>
          </p:nvSpPr>
          <p:spPr>
            <a:xfrm>
              <a:off x="2262084" y="5248857"/>
              <a:ext cx="367408" cy="369332"/>
            </a:xfrm>
            <a:prstGeom prst="rect">
              <a:avLst/>
            </a:prstGeom>
            <a:noFill/>
          </p:spPr>
          <p:txBody>
            <a:bodyPr wrap="none" rtlCol="0">
              <a:spAutoFit/>
            </a:bodyPr>
            <a:lstStyle/>
            <a:p>
              <a:r>
                <a:rPr lang="en-US" altLang="zh-CN" dirty="0"/>
                <a:t>x</a:t>
              </a:r>
              <a:r>
                <a:rPr lang="en-US" altLang="zh-CN" baseline="-25000" dirty="0"/>
                <a:t>2</a:t>
              </a:r>
              <a:endParaRPr lang="zh-CN" altLang="en-US" baseline="-25000" dirty="0"/>
            </a:p>
          </p:txBody>
        </p:sp>
        <p:sp>
          <p:nvSpPr>
            <p:cNvPr id="65" name="文本框 64">
              <a:extLst>
                <a:ext uri="{FF2B5EF4-FFF2-40B4-BE49-F238E27FC236}">
                  <a16:creationId xmlns:a16="http://schemas.microsoft.com/office/drawing/2014/main" id="{59DF8837-88D7-4BB7-81E7-DB051D3638CF}"/>
                </a:ext>
              </a:extLst>
            </p:cNvPr>
            <p:cNvSpPr txBox="1"/>
            <p:nvPr/>
          </p:nvSpPr>
          <p:spPr>
            <a:xfrm>
              <a:off x="2707019" y="5262582"/>
              <a:ext cx="367408" cy="369332"/>
            </a:xfrm>
            <a:prstGeom prst="rect">
              <a:avLst/>
            </a:prstGeom>
            <a:noFill/>
          </p:spPr>
          <p:txBody>
            <a:bodyPr wrap="none" rtlCol="0">
              <a:spAutoFit/>
            </a:bodyPr>
            <a:lstStyle/>
            <a:p>
              <a:r>
                <a:rPr lang="en-US" altLang="zh-CN" dirty="0"/>
                <a:t>x</a:t>
              </a:r>
              <a:r>
                <a:rPr lang="en-US" altLang="zh-CN" baseline="-25000" dirty="0"/>
                <a:t>3</a:t>
              </a:r>
              <a:endParaRPr lang="zh-CN" altLang="en-US" baseline="-25000" dirty="0"/>
            </a:p>
          </p:txBody>
        </p:sp>
        <p:sp>
          <p:nvSpPr>
            <p:cNvPr id="66" name="文本框 65">
              <a:extLst>
                <a:ext uri="{FF2B5EF4-FFF2-40B4-BE49-F238E27FC236}">
                  <a16:creationId xmlns:a16="http://schemas.microsoft.com/office/drawing/2014/main" id="{E9327D0D-BC2D-4341-8650-851041198951}"/>
                </a:ext>
              </a:extLst>
            </p:cNvPr>
            <p:cNvSpPr txBox="1"/>
            <p:nvPr/>
          </p:nvSpPr>
          <p:spPr>
            <a:xfrm>
              <a:off x="3181362" y="5266412"/>
              <a:ext cx="367408" cy="369332"/>
            </a:xfrm>
            <a:prstGeom prst="rect">
              <a:avLst/>
            </a:prstGeom>
            <a:noFill/>
          </p:spPr>
          <p:txBody>
            <a:bodyPr wrap="none" rtlCol="0">
              <a:spAutoFit/>
            </a:bodyPr>
            <a:lstStyle/>
            <a:p>
              <a:r>
                <a:rPr lang="en-US" altLang="zh-CN" dirty="0"/>
                <a:t>x</a:t>
              </a:r>
              <a:r>
                <a:rPr lang="en-US" altLang="zh-CN" baseline="-25000" dirty="0"/>
                <a:t>4</a:t>
              </a:r>
              <a:endParaRPr lang="zh-CN" altLang="en-US" baseline="-25000" dirty="0"/>
            </a:p>
          </p:txBody>
        </p:sp>
        <p:sp>
          <p:nvSpPr>
            <p:cNvPr id="67" name="文本框 66">
              <a:extLst>
                <a:ext uri="{FF2B5EF4-FFF2-40B4-BE49-F238E27FC236}">
                  <a16:creationId xmlns:a16="http://schemas.microsoft.com/office/drawing/2014/main" id="{24DD5A49-0FD8-4CC1-AC44-0BAC93C4066C}"/>
                </a:ext>
              </a:extLst>
            </p:cNvPr>
            <p:cNvSpPr txBox="1"/>
            <p:nvPr/>
          </p:nvSpPr>
          <p:spPr>
            <a:xfrm>
              <a:off x="3623490" y="5266864"/>
              <a:ext cx="367408" cy="369332"/>
            </a:xfrm>
            <a:prstGeom prst="rect">
              <a:avLst/>
            </a:prstGeom>
            <a:noFill/>
          </p:spPr>
          <p:txBody>
            <a:bodyPr wrap="none" rtlCol="0">
              <a:spAutoFit/>
            </a:bodyPr>
            <a:lstStyle/>
            <a:p>
              <a:r>
                <a:rPr lang="en-US" altLang="zh-CN" dirty="0"/>
                <a:t>x</a:t>
              </a:r>
              <a:r>
                <a:rPr lang="en-US" altLang="zh-CN" baseline="-25000" dirty="0"/>
                <a:t>5</a:t>
              </a:r>
              <a:endParaRPr lang="zh-CN" altLang="en-US" baseline="-25000" dirty="0"/>
            </a:p>
          </p:txBody>
        </p:sp>
        <p:sp>
          <p:nvSpPr>
            <p:cNvPr id="68" name="文本框 67">
              <a:extLst>
                <a:ext uri="{FF2B5EF4-FFF2-40B4-BE49-F238E27FC236}">
                  <a16:creationId xmlns:a16="http://schemas.microsoft.com/office/drawing/2014/main" id="{A420BCC6-EBC1-42E7-9AF4-E75987035178}"/>
                </a:ext>
              </a:extLst>
            </p:cNvPr>
            <p:cNvSpPr txBox="1"/>
            <p:nvPr/>
          </p:nvSpPr>
          <p:spPr>
            <a:xfrm>
              <a:off x="4051892" y="5271332"/>
              <a:ext cx="367408" cy="369332"/>
            </a:xfrm>
            <a:prstGeom prst="rect">
              <a:avLst/>
            </a:prstGeom>
            <a:noFill/>
          </p:spPr>
          <p:txBody>
            <a:bodyPr wrap="none" rtlCol="0">
              <a:spAutoFit/>
            </a:bodyPr>
            <a:lstStyle/>
            <a:p>
              <a:r>
                <a:rPr lang="en-US" altLang="zh-CN" dirty="0"/>
                <a:t>x</a:t>
              </a:r>
              <a:r>
                <a:rPr lang="en-US" altLang="zh-CN" baseline="-25000" dirty="0"/>
                <a:t>6</a:t>
              </a:r>
              <a:endParaRPr lang="zh-CN" altLang="en-US" baseline="-25000" dirty="0"/>
            </a:p>
          </p:txBody>
        </p:sp>
        <p:cxnSp>
          <p:nvCxnSpPr>
            <p:cNvPr id="69" name="直接箭头连接符 68">
              <a:extLst>
                <a:ext uri="{FF2B5EF4-FFF2-40B4-BE49-F238E27FC236}">
                  <a16:creationId xmlns:a16="http://schemas.microsoft.com/office/drawing/2014/main" id="{21338DBD-CFDB-4A4E-97CB-39CB4570B726}"/>
                </a:ext>
              </a:extLst>
            </p:cNvPr>
            <p:cNvCxnSpPr>
              <a:cxnSpLocks/>
            </p:cNvCxnSpPr>
            <p:nvPr/>
          </p:nvCxnSpPr>
          <p:spPr>
            <a:xfrm>
              <a:off x="6282154" y="5243657"/>
              <a:ext cx="34493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9BAD62A1-6C27-4789-A6BB-3D77199768D3}"/>
                </a:ext>
              </a:extLst>
            </p:cNvPr>
            <p:cNvCxnSpPr>
              <a:cxnSpLocks/>
            </p:cNvCxnSpPr>
            <p:nvPr/>
          </p:nvCxnSpPr>
          <p:spPr>
            <a:xfrm flipV="1">
              <a:off x="6476789" y="2648642"/>
              <a:ext cx="0" cy="2595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3E055140-0C16-4EBB-B7B1-8171533C9E6B}"/>
                </a:ext>
              </a:extLst>
            </p:cNvPr>
            <p:cNvCxnSpPr/>
            <p:nvPr/>
          </p:nvCxnSpPr>
          <p:spPr>
            <a:xfrm>
              <a:off x="6360452" y="4819788"/>
              <a:ext cx="116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865A4669-DC9E-4188-BD3C-5767D454D6E8}"/>
                </a:ext>
              </a:extLst>
            </p:cNvPr>
            <p:cNvCxnSpPr>
              <a:cxnSpLocks/>
            </p:cNvCxnSpPr>
            <p:nvPr/>
          </p:nvCxnSpPr>
          <p:spPr>
            <a:xfrm>
              <a:off x="6360452" y="4345161"/>
              <a:ext cx="116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F873DBD4-161A-4125-B3FD-66F3F0F7AF2E}"/>
                </a:ext>
              </a:extLst>
            </p:cNvPr>
            <p:cNvCxnSpPr/>
            <p:nvPr/>
          </p:nvCxnSpPr>
          <p:spPr>
            <a:xfrm>
              <a:off x="6360452" y="3912920"/>
              <a:ext cx="116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6A257E2-7AE5-4295-AC03-6B85B51CBCBF}"/>
                </a:ext>
              </a:extLst>
            </p:cNvPr>
            <p:cNvCxnSpPr/>
            <p:nvPr/>
          </p:nvCxnSpPr>
          <p:spPr>
            <a:xfrm>
              <a:off x="6360459" y="3442726"/>
              <a:ext cx="116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F12E3483-A994-4F20-B614-581E774685B9}"/>
                </a:ext>
              </a:extLst>
            </p:cNvPr>
            <p:cNvCxnSpPr/>
            <p:nvPr/>
          </p:nvCxnSpPr>
          <p:spPr>
            <a:xfrm>
              <a:off x="6360459" y="2991876"/>
              <a:ext cx="116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F7486E7B-D4ED-4105-9109-DB89F96C8967}"/>
                </a:ext>
              </a:extLst>
            </p:cNvPr>
            <p:cNvCxnSpPr/>
            <p:nvPr/>
          </p:nvCxnSpPr>
          <p:spPr>
            <a:xfrm flipV="1">
              <a:off x="6587546" y="5162356"/>
              <a:ext cx="0" cy="81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ECB41325-D98D-4E24-9658-D93E7295506D}"/>
                </a:ext>
              </a:extLst>
            </p:cNvPr>
            <p:cNvCxnSpPr/>
            <p:nvPr/>
          </p:nvCxnSpPr>
          <p:spPr>
            <a:xfrm flipV="1">
              <a:off x="6893680" y="5162356"/>
              <a:ext cx="0" cy="81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3B3AA732-3B53-4A7B-B883-68A3EDA64D51}"/>
                </a:ext>
              </a:extLst>
            </p:cNvPr>
            <p:cNvCxnSpPr/>
            <p:nvPr/>
          </p:nvCxnSpPr>
          <p:spPr>
            <a:xfrm flipV="1">
              <a:off x="7243084" y="5162356"/>
              <a:ext cx="0" cy="81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1AACE354-0E43-457B-8E6D-30398F5363A6}"/>
                </a:ext>
              </a:extLst>
            </p:cNvPr>
            <p:cNvCxnSpPr/>
            <p:nvPr/>
          </p:nvCxnSpPr>
          <p:spPr>
            <a:xfrm flipV="1">
              <a:off x="7735724" y="5162356"/>
              <a:ext cx="0" cy="81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2AF1AD7E-A263-4887-AFAE-F34B172B8C3E}"/>
                </a:ext>
              </a:extLst>
            </p:cNvPr>
            <p:cNvCxnSpPr/>
            <p:nvPr/>
          </p:nvCxnSpPr>
          <p:spPr>
            <a:xfrm flipV="1">
              <a:off x="8321988" y="5162356"/>
              <a:ext cx="0" cy="81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4B905C93-CB6C-4828-A8B6-026F54C616B1}"/>
                </a:ext>
              </a:extLst>
            </p:cNvPr>
            <p:cNvCxnSpPr/>
            <p:nvPr/>
          </p:nvCxnSpPr>
          <p:spPr>
            <a:xfrm flipV="1">
              <a:off x="9172733" y="5162356"/>
              <a:ext cx="0" cy="81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F334900A-F131-496A-9DFF-D4AEDF57FFD0}"/>
                </a:ext>
              </a:extLst>
            </p:cNvPr>
            <p:cNvCxnSpPr/>
            <p:nvPr/>
          </p:nvCxnSpPr>
          <p:spPr>
            <a:xfrm flipV="1">
              <a:off x="6529069" y="4819788"/>
              <a:ext cx="0" cy="423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DF5DAC4F-5647-4CB2-A11A-CB1A31B001F4}"/>
                </a:ext>
              </a:extLst>
            </p:cNvPr>
            <p:cNvCxnSpPr>
              <a:cxnSpLocks/>
            </p:cNvCxnSpPr>
            <p:nvPr/>
          </p:nvCxnSpPr>
          <p:spPr>
            <a:xfrm>
              <a:off x="6529069" y="4819788"/>
              <a:ext cx="2240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4D3BB282-F30F-440C-9165-1D9C6C62565B}"/>
                </a:ext>
              </a:extLst>
            </p:cNvPr>
            <p:cNvCxnSpPr>
              <a:cxnSpLocks/>
            </p:cNvCxnSpPr>
            <p:nvPr/>
          </p:nvCxnSpPr>
          <p:spPr>
            <a:xfrm flipV="1">
              <a:off x="6753098" y="4335607"/>
              <a:ext cx="0" cy="482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56248258-E62A-4A5B-8EA6-71B956E40855}"/>
                </a:ext>
              </a:extLst>
            </p:cNvPr>
            <p:cNvCxnSpPr>
              <a:cxnSpLocks/>
            </p:cNvCxnSpPr>
            <p:nvPr/>
          </p:nvCxnSpPr>
          <p:spPr>
            <a:xfrm>
              <a:off x="6753098" y="4343538"/>
              <a:ext cx="3303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43C0FBDF-6EF8-4034-8DCD-AD9EE2F2F190}"/>
                </a:ext>
              </a:extLst>
            </p:cNvPr>
            <p:cNvCxnSpPr/>
            <p:nvPr/>
          </p:nvCxnSpPr>
          <p:spPr>
            <a:xfrm flipV="1">
              <a:off x="7083449" y="3911738"/>
              <a:ext cx="0" cy="423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0A2B3FA9-CE7E-4281-97EC-DD778472A8A6}"/>
                </a:ext>
              </a:extLst>
            </p:cNvPr>
            <p:cNvCxnSpPr>
              <a:cxnSpLocks/>
            </p:cNvCxnSpPr>
            <p:nvPr/>
          </p:nvCxnSpPr>
          <p:spPr>
            <a:xfrm>
              <a:off x="7083449" y="3911738"/>
              <a:ext cx="3587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14222074-6810-4E49-9578-E8BF62754EAE}"/>
                </a:ext>
              </a:extLst>
            </p:cNvPr>
            <p:cNvCxnSpPr>
              <a:cxnSpLocks/>
            </p:cNvCxnSpPr>
            <p:nvPr/>
          </p:nvCxnSpPr>
          <p:spPr>
            <a:xfrm flipV="1">
              <a:off x="7442155" y="3441838"/>
              <a:ext cx="0" cy="474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425B61E8-A881-4D3B-96F6-970B820B7AEF}"/>
                </a:ext>
              </a:extLst>
            </p:cNvPr>
            <p:cNvCxnSpPr>
              <a:cxnSpLocks/>
            </p:cNvCxnSpPr>
            <p:nvPr/>
          </p:nvCxnSpPr>
          <p:spPr>
            <a:xfrm>
              <a:off x="7442155" y="3441838"/>
              <a:ext cx="5571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93A72A4C-823A-4A31-978C-8C7F1B1FA538}"/>
                </a:ext>
              </a:extLst>
            </p:cNvPr>
            <p:cNvCxnSpPr>
              <a:cxnSpLocks/>
            </p:cNvCxnSpPr>
            <p:nvPr/>
          </p:nvCxnSpPr>
          <p:spPr>
            <a:xfrm flipV="1">
              <a:off x="7999325" y="2979176"/>
              <a:ext cx="0" cy="467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20B81035-0893-4C05-A816-D438FBA62E6E}"/>
                </a:ext>
              </a:extLst>
            </p:cNvPr>
            <p:cNvCxnSpPr>
              <a:cxnSpLocks/>
            </p:cNvCxnSpPr>
            <p:nvPr/>
          </p:nvCxnSpPr>
          <p:spPr>
            <a:xfrm flipV="1">
              <a:off x="7999325" y="2967169"/>
              <a:ext cx="818610" cy="6670"/>
            </a:xfrm>
            <a:prstGeom prst="line">
              <a:avLst/>
            </a:prstGeom>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730FD1D8-B804-40D4-8D3A-58B31D5F5504}"/>
                </a:ext>
              </a:extLst>
            </p:cNvPr>
            <p:cNvSpPr txBox="1"/>
            <p:nvPr/>
          </p:nvSpPr>
          <p:spPr>
            <a:xfrm>
              <a:off x="7071691" y="5580047"/>
              <a:ext cx="1853392" cy="369332"/>
            </a:xfrm>
            <a:prstGeom prst="rect">
              <a:avLst/>
            </a:prstGeom>
            <a:noFill/>
          </p:spPr>
          <p:txBody>
            <a:bodyPr wrap="none" rtlCol="0">
              <a:spAutoFit/>
            </a:bodyPr>
            <a:lstStyle/>
            <a:p>
              <a:r>
                <a:rPr lang="zh-CN" altLang="en-US" dirty="0"/>
                <a:t>采样输入样本值</a:t>
              </a:r>
            </a:p>
          </p:txBody>
        </p:sp>
        <p:sp>
          <p:nvSpPr>
            <p:cNvPr id="93" name="文本框 92">
              <a:extLst>
                <a:ext uri="{FF2B5EF4-FFF2-40B4-BE49-F238E27FC236}">
                  <a16:creationId xmlns:a16="http://schemas.microsoft.com/office/drawing/2014/main" id="{2F2F3422-0489-4BDB-8D41-72B8E135302D}"/>
                </a:ext>
              </a:extLst>
            </p:cNvPr>
            <p:cNvSpPr txBox="1"/>
            <p:nvPr/>
          </p:nvSpPr>
          <p:spPr>
            <a:xfrm>
              <a:off x="5963974" y="2991876"/>
              <a:ext cx="415498" cy="1477328"/>
            </a:xfrm>
            <a:prstGeom prst="rect">
              <a:avLst/>
            </a:prstGeom>
            <a:noFill/>
          </p:spPr>
          <p:txBody>
            <a:bodyPr wrap="none" rtlCol="0">
              <a:spAutoFit/>
            </a:bodyPr>
            <a:lstStyle/>
            <a:p>
              <a:r>
                <a:rPr lang="zh-CN" altLang="en-US" dirty="0"/>
                <a:t>量</a:t>
              </a:r>
              <a:endParaRPr lang="en-US" altLang="zh-CN" dirty="0"/>
            </a:p>
            <a:p>
              <a:r>
                <a:rPr lang="zh-CN" altLang="en-US" dirty="0"/>
                <a:t>化</a:t>
              </a:r>
              <a:endParaRPr lang="en-US" altLang="zh-CN" dirty="0"/>
            </a:p>
            <a:p>
              <a:r>
                <a:rPr lang="zh-CN" altLang="en-US" dirty="0"/>
                <a:t>输</a:t>
              </a:r>
              <a:endParaRPr lang="en-US" altLang="zh-CN" dirty="0"/>
            </a:p>
            <a:p>
              <a:r>
                <a:rPr lang="zh-CN" altLang="en-US" dirty="0"/>
                <a:t>出</a:t>
              </a:r>
              <a:endParaRPr lang="en-US" altLang="zh-CN" dirty="0"/>
            </a:p>
            <a:p>
              <a:r>
                <a:rPr lang="zh-CN" altLang="en-US" dirty="0"/>
                <a:t>值</a:t>
              </a:r>
            </a:p>
          </p:txBody>
        </p:sp>
        <p:sp>
          <p:nvSpPr>
            <p:cNvPr id="94" name="文本框 93">
              <a:extLst>
                <a:ext uri="{FF2B5EF4-FFF2-40B4-BE49-F238E27FC236}">
                  <a16:creationId xmlns:a16="http://schemas.microsoft.com/office/drawing/2014/main" id="{E251AE78-C3BD-4A8B-A223-AC672AE5173A}"/>
                </a:ext>
              </a:extLst>
            </p:cNvPr>
            <p:cNvSpPr txBox="1"/>
            <p:nvPr/>
          </p:nvSpPr>
          <p:spPr>
            <a:xfrm>
              <a:off x="6422893" y="5199918"/>
              <a:ext cx="367408" cy="369332"/>
            </a:xfrm>
            <a:prstGeom prst="rect">
              <a:avLst/>
            </a:prstGeom>
            <a:noFill/>
          </p:spPr>
          <p:txBody>
            <a:bodyPr wrap="none" rtlCol="0">
              <a:spAutoFit/>
            </a:bodyPr>
            <a:lstStyle/>
            <a:p>
              <a:r>
                <a:rPr lang="en-US" altLang="zh-CN" dirty="0"/>
                <a:t>x</a:t>
              </a:r>
              <a:r>
                <a:rPr lang="en-US" altLang="zh-CN" baseline="-25000" dirty="0"/>
                <a:t>1</a:t>
              </a:r>
              <a:endParaRPr lang="zh-CN" altLang="en-US" baseline="-25000" dirty="0"/>
            </a:p>
          </p:txBody>
        </p:sp>
        <p:sp>
          <p:nvSpPr>
            <p:cNvPr id="95" name="文本框 94">
              <a:extLst>
                <a:ext uri="{FF2B5EF4-FFF2-40B4-BE49-F238E27FC236}">
                  <a16:creationId xmlns:a16="http://schemas.microsoft.com/office/drawing/2014/main" id="{1618A9AC-6ED9-4695-8D6C-9DCAB28B32B9}"/>
                </a:ext>
              </a:extLst>
            </p:cNvPr>
            <p:cNvSpPr txBox="1"/>
            <p:nvPr/>
          </p:nvSpPr>
          <p:spPr>
            <a:xfrm>
              <a:off x="6732870" y="5196829"/>
              <a:ext cx="367408" cy="369332"/>
            </a:xfrm>
            <a:prstGeom prst="rect">
              <a:avLst/>
            </a:prstGeom>
            <a:noFill/>
          </p:spPr>
          <p:txBody>
            <a:bodyPr wrap="none" rtlCol="0">
              <a:spAutoFit/>
            </a:bodyPr>
            <a:lstStyle/>
            <a:p>
              <a:r>
                <a:rPr lang="en-US" altLang="zh-CN" dirty="0"/>
                <a:t>x</a:t>
              </a:r>
              <a:r>
                <a:rPr lang="en-US" altLang="zh-CN" baseline="-25000" dirty="0"/>
                <a:t>2</a:t>
              </a:r>
              <a:endParaRPr lang="zh-CN" altLang="en-US" baseline="-25000" dirty="0"/>
            </a:p>
          </p:txBody>
        </p:sp>
        <p:sp>
          <p:nvSpPr>
            <p:cNvPr id="96" name="文本框 95">
              <a:extLst>
                <a:ext uri="{FF2B5EF4-FFF2-40B4-BE49-F238E27FC236}">
                  <a16:creationId xmlns:a16="http://schemas.microsoft.com/office/drawing/2014/main" id="{DC9F8B7E-B184-4857-ADFB-B8B2FA9BBE73}"/>
                </a:ext>
              </a:extLst>
            </p:cNvPr>
            <p:cNvSpPr txBox="1"/>
            <p:nvPr/>
          </p:nvSpPr>
          <p:spPr>
            <a:xfrm>
              <a:off x="7057309" y="5210554"/>
              <a:ext cx="367408" cy="369332"/>
            </a:xfrm>
            <a:prstGeom prst="rect">
              <a:avLst/>
            </a:prstGeom>
            <a:noFill/>
          </p:spPr>
          <p:txBody>
            <a:bodyPr wrap="none" rtlCol="0">
              <a:spAutoFit/>
            </a:bodyPr>
            <a:lstStyle/>
            <a:p>
              <a:r>
                <a:rPr lang="en-US" altLang="zh-CN" dirty="0"/>
                <a:t>x</a:t>
              </a:r>
              <a:r>
                <a:rPr lang="en-US" altLang="zh-CN" baseline="-25000" dirty="0"/>
                <a:t>3</a:t>
              </a:r>
              <a:endParaRPr lang="zh-CN" altLang="en-US" baseline="-25000" dirty="0"/>
            </a:p>
          </p:txBody>
        </p:sp>
        <p:sp>
          <p:nvSpPr>
            <p:cNvPr id="97" name="文本框 96">
              <a:extLst>
                <a:ext uri="{FF2B5EF4-FFF2-40B4-BE49-F238E27FC236}">
                  <a16:creationId xmlns:a16="http://schemas.microsoft.com/office/drawing/2014/main" id="{11D48952-9966-45A0-AA69-B4E2DF1B1C89}"/>
                </a:ext>
              </a:extLst>
            </p:cNvPr>
            <p:cNvSpPr txBox="1"/>
            <p:nvPr/>
          </p:nvSpPr>
          <p:spPr>
            <a:xfrm>
              <a:off x="7567092" y="5214384"/>
              <a:ext cx="367408" cy="369332"/>
            </a:xfrm>
            <a:prstGeom prst="rect">
              <a:avLst/>
            </a:prstGeom>
            <a:noFill/>
          </p:spPr>
          <p:txBody>
            <a:bodyPr wrap="none" rtlCol="0">
              <a:spAutoFit/>
            </a:bodyPr>
            <a:lstStyle/>
            <a:p>
              <a:r>
                <a:rPr lang="en-US" altLang="zh-CN" dirty="0"/>
                <a:t>x</a:t>
              </a:r>
              <a:r>
                <a:rPr lang="en-US" altLang="zh-CN" baseline="-25000" dirty="0"/>
                <a:t>4</a:t>
              </a:r>
              <a:endParaRPr lang="zh-CN" altLang="en-US" baseline="-25000" dirty="0"/>
            </a:p>
          </p:txBody>
        </p:sp>
        <p:sp>
          <p:nvSpPr>
            <p:cNvPr id="98" name="文本框 97">
              <a:extLst>
                <a:ext uri="{FF2B5EF4-FFF2-40B4-BE49-F238E27FC236}">
                  <a16:creationId xmlns:a16="http://schemas.microsoft.com/office/drawing/2014/main" id="{EB9623D1-D846-46FE-A75A-F8C93BD821FD}"/>
                </a:ext>
              </a:extLst>
            </p:cNvPr>
            <p:cNvSpPr txBox="1"/>
            <p:nvPr/>
          </p:nvSpPr>
          <p:spPr>
            <a:xfrm>
              <a:off x="8150984" y="5214836"/>
              <a:ext cx="367408" cy="369332"/>
            </a:xfrm>
            <a:prstGeom prst="rect">
              <a:avLst/>
            </a:prstGeom>
            <a:noFill/>
          </p:spPr>
          <p:txBody>
            <a:bodyPr wrap="none" rtlCol="0">
              <a:spAutoFit/>
            </a:bodyPr>
            <a:lstStyle/>
            <a:p>
              <a:r>
                <a:rPr lang="en-US" altLang="zh-CN" dirty="0"/>
                <a:t>x</a:t>
              </a:r>
              <a:r>
                <a:rPr lang="en-US" altLang="zh-CN" baseline="-25000" dirty="0"/>
                <a:t>5</a:t>
              </a:r>
              <a:endParaRPr lang="zh-CN" altLang="en-US" baseline="-25000" dirty="0"/>
            </a:p>
          </p:txBody>
        </p:sp>
        <p:sp>
          <p:nvSpPr>
            <p:cNvPr id="99" name="文本框 98">
              <a:extLst>
                <a:ext uri="{FF2B5EF4-FFF2-40B4-BE49-F238E27FC236}">
                  <a16:creationId xmlns:a16="http://schemas.microsoft.com/office/drawing/2014/main" id="{300A4FFC-F202-43AE-A01E-554D92FF4DA9}"/>
                </a:ext>
              </a:extLst>
            </p:cNvPr>
            <p:cNvSpPr txBox="1"/>
            <p:nvPr/>
          </p:nvSpPr>
          <p:spPr>
            <a:xfrm>
              <a:off x="9004681" y="5219304"/>
              <a:ext cx="367408" cy="369332"/>
            </a:xfrm>
            <a:prstGeom prst="rect">
              <a:avLst/>
            </a:prstGeom>
            <a:noFill/>
          </p:spPr>
          <p:txBody>
            <a:bodyPr wrap="none" rtlCol="0">
              <a:spAutoFit/>
            </a:bodyPr>
            <a:lstStyle/>
            <a:p>
              <a:r>
                <a:rPr lang="en-US" altLang="zh-CN" dirty="0"/>
                <a:t>x</a:t>
              </a:r>
              <a:r>
                <a:rPr lang="en-US" altLang="zh-CN" baseline="-25000" dirty="0"/>
                <a:t>6</a:t>
              </a:r>
              <a:endParaRPr lang="zh-CN" altLang="en-US" baseline="-25000" dirty="0"/>
            </a:p>
          </p:txBody>
        </p:sp>
        <p:sp>
          <p:nvSpPr>
            <p:cNvPr id="114" name="文本框 113">
              <a:extLst>
                <a:ext uri="{FF2B5EF4-FFF2-40B4-BE49-F238E27FC236}">
                  <a16:creationId xmlns:a16="http://schemas.microsoft.com/office/drawing/2014/main" id="{A1E30A48-F8D0-486A-A267-546516C8962F}"/>
                </a:ext>
              </a:extLst>
            </p:cNvPr>
            <p:cNvSpPr txBox="1"/>
            <p:nvPr/>
          </p:nvSpPr>
          <p:spPr>
            <a:xfrm>
              <a:off x="2485878" y="4856111"/>
              <a:ext cx="1107996" cy="369332"/>
            </a:xfrm>
            <a:prstGeom prst="rect">
              <a:avLst/>
            </a:prstGeom>
            <a:noFill/>
          </p:spPr>
          <p:txBody>
            <a:bodyPr wrap="none" rtlCol="0">
              <a:spAutoFit/>
            </a:bodyPr>
            <a:lstStyle/>
            <a:p>
              <a:r>
                <a:rPr lang="zh-CN" altLang="en-US" dirty="0"/>
                <a:t>均匀量化</a:t>
              </a:r>
            </a:p>
          </p:txBody>
        </p:sp>
        <p:sp>
          <p:nvSpPr>
            <p:cNvPr id="115" name="文本框 114">
              <a:extLst>
                <a:ext uri="{FF2B5EF4-FFF2-40B4-BE49-F238E27FC236}">
                  <a16:creationId xmlns:a16="http://schemas.microsoft.com/office/drawing/2014/main" id="{AE8DDC0F-9967-4442-812A-B6B44E75C324}"/>
                </a:ext>
              </a:extLst>
            </p:cNvPr>
            <p:cNvSpPr txBox="1"/>
            <p:nvPr/>
          </p:nvSpPr>
          <p:spPr>
            <a:xfrm>
              <a:off x="7438291" y="4793023"/>
              <a:ext cx="1345240" cy="369332"/>
            </a:xfrm>
            <a:prstGeom prst="rect">
              <a:avLst/>
            </a:prstGeom>
            <a:noFill/>
          </p:spPr>
          <p:txBody>
            <a:bodyPr wrap="none" rtlCol="0">
              <a:spAutoFit/>
            </a:bodyPr>
            <a:lstStyle/>
            <a:p>
              <a:r>
                <a:rPr lang="zh-CN" altLang="en-US" dirty="0"/>
                <a:t>非均匀量化</a:t>
              </a:r>
            </a:p>
          </p:txBody>
        </p:sp>
      </p:grpSp>
    </p:spTree>
    <p:extLst>
      <p:ext uri="{BB962C8B-B14F-4D97-AF65-F5344CB8AC3E}">
        <p14:creationId xmlns:p14="http://schemas.microsoft.com/office/powerpoint/2010/main" val="2345949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9831E-5655-44FA-B1F8-6A0192A16CAA}"/>
              </a:ext>
            </a:extLst>
          </p:cNvPr>
          <p:cNvSpPr>
            <a:spLocks noGrp="1"/>
          </p:cNvSpPr>
          <p:nvPr>
            <p:ph type="title"/>
          </p:nvPr>
        </p:nvSpPr>
        <p:spPr/>
        <p:txBody>
          <a:bodyPr/>
          <a:lstStyle/>
          <a:p>
            <a:r>
              <a:rPr lang="zh-CN" altLang="en-US" dirty="0"/>
              <a:t>语音文件格式的重要参数</a:t>
            </a:r>
          </a:p>
        </p:txBody>
      </p:sp>
      <p:sp>
        <p:nvSpPr>
          <p:cNvPr id="3" name="内容占位符 2">
            <a:extLst>
              <a:ext uri="{FF2B5EF4-FFF2-40B4-BE49-F238E27FC236}">
                <a16:creationId xmlns:a16="http://schemas.microsoft.com/office/drawing/2014/main" id="{1B572588-78B9-421B-B596-343F998D5EF4}"/>
              </a:ext>
            </a:extLst>
          </p:cNvPr>
          <p:cNvSpPr>
            <a:spLocks noGrp="1"/>
          </p:cNvSpPr>
          <p:nvPr>
            <p:ph idx="1"/>
          </p:nvPr>
        </p:nvSpPr>
        <p:spPr/>
        <p:txBody>
          <a:bodyPr>
            <a:normAutofit/>
          </a:bodyPr>
          <a:lstStyle/>
          <a:p>
            <a:r>
              <a:rPr lang="zh-CN" altLang="en-US" b="1" dirty="0"/>
              <a:t>采样率</a:t>
            </a:r>
            <a:r>
              <a:rPr lang="zh-CN" altLang="en-US" dirty="0"/>
              <a:t>：</a:t>
            </a:r>
            <a:r>
              <a:rPr lang="en-US" altLang="zh-CN" dirty="0"/>
              <a:t>8kHz(</a:t>
            </a:r>
            <a:r>
              <a:rPr lang="zh-CN" altLang="en-US" dirty="0"/>
              <a:t>电话、嵌入式</a:t>
            </a:r>
            <a:r>
              <a:rPr lang="en-US" altLang="zh-CN" dirty="0"/>
              <a:t>), 16kHz(PC), 44.1kHz(CD)</a:t>
            </a:r>
          </a:p>
          <a:p>
            <a:endParaRPr lang="en-US" altLang="zh-CN" dirty="0"/>
          </a:p>
          <a:p>
            <a:r>
              <a:rPr lang="zh-CN" altLang="en-US" b="1" dirty="0"/>
              <a:t>采样精度</a:t>
            </a:r>
            <a:r>
              <a:rPr lang="en-US" altLang="zh-CN" b="1" dirty="0"/>
              <a:t>(</a:t>
            </a:r>
            <a:r>
              <a:rPr lang="zh-CN" altLang="en-US" b="1" dirty="0"/>
              <a:t>量化位数</a:t>
            </a:r>
            <a:r>
              <a:rPr lang="en-US" altLang="zh-CN" b="1" dirty="0"/>
              <a:t>)</a:t>
            </a:r>
            <a:r>
              <a:rPr lang="zh-CN" altLang="en-US" dirty="0"/>
              <a:t>：即每次取样信息量，一般为</a:t>
            </a:r>
            <a:r>
              <a:rPr lang="en-US" altLang="zh-CN" dirty="0"/>
              <a:t>16bit</a:t>
            </a:r>
            <a:r>
              <a:rPr lang="zh-CN" altLang="en-US" dirty="0"/>
              <a:t>。</a:t>
            </a:r>
            <a:endParaRPr lang="en-US" altLang="zh-CN" dirty="0"/>
          </a:p>
          <a:p>
            <a:endParaRPr lang="en-US" altLang="zh-CN" dirty="0"/>
          </a:p>
          <a:p>
            <a:r>
              <a:rPr lang="zh-CN" altLang="en-US" b="1" dirty="0"/>
              <a:t>比特率</a:t>
            </a:r>
            <a:r>
              <a:rPr lang="zh-CN" altLang="en-US" dirty="0"/>
              <a:t>（</a:t>
            </a:r>
            <a:r>
              <a:rPr lang="en-US" altLang="zh-CN" dirty="0"/>
              <a:t>bps: </a:t>
            </a:r>
            <a:r>
              <a:rPr lang="en-US" altLang="zh-CN" u="sng" dirty="0"/>
              <a:t>bits per second</a:t>
            </a:r>
            <a:r>
              <a:rPr lang="zh-CN" altLang="en-US" dirty="0"/>
              <a:t>），如</a:t>
            </a:r>
            <a:r>
              <a:rPr lang="en-US" altLang="zh-CN" dirty="0"/>
              <a:t>8kHz16bit</a:t>
            </a:r>
            <a:r>
              <a:rPr lang="zh-CN" altLang="en-US" dirty="0"/>
              <a:t>为</a:t>
            </a:r>
            <a:r>
              <a:rPr lang="en-US" altLang="zh-CN" dirty="0"/>
              <a:t>128kbps.</a:t>
            </a:r>
          </a:p>
          <a:p>
            <a:endParaRPr lang="zh-CN" altLang="en-US" dirty="0"/>
          </a:p>
          <a:p>
            <a:r>
              <a:rPr lang="zh-CN" altLang="en-US" b="1" dirty="0"/>
              <a:t>语音通道数</a:t>
            </a:r>
            <a:r>
              <a:rPr lang="zh-CN" altLang="en-US" dirty="0"/>
              <a:t>：语音通道的个数表明语音产生的波形数，一般分为单声道和立体声道。单声道产生一个波形，立体声道则产生两个波形。</a:t>
            </a:r>
          </a:p>
        </p:txBody>
      </p:sp>
    </p:spTree>
    <p:extLst>
      <p:ext uri="{BB962C8B-B14F-4D97-AF65-F5344CB8AC3E}">
        <p14:creationId xmlns:p14="http://schemas.microsoft.com/office/powerpoint/2010/main" val="473851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dirty="0"/>
              <a:t>2.5 </a:t>
            </a:r>
            <a:r>
              <a:rPr lang="zh-CN" altLang="zh-CN" dirty="0"/>
              <a:t>语音的编码</a:t>
            </a:r>
          </a:p>
        </p:txBody>
      </p:sp>
      <p:sp>
        <p:nvSpPr>
          <p:cNvPr id="13315" name="Rectangle 4"/>
          <p:cNvSpPr>
            <a:spLocks noGrp="1" noChangeArrowheads="1"/>
          </p:cNvSpPr>
          <p:nvPr>
            <p:ph idx="1"/>
          </p:nvPr>
        </p:nvSpPr>
        <p:spPr/>
        <p:txBody>
          <a:bodyPr/>
          <a:lstStyle/>
          <a:p>
            <a:pPr eaLnBrk="1" hangingPunct="1">
              <a:lnSpc>
                <a:spcPct val="90000"/>
              </a:lnSpc>
            </a:pPr>
            <a:r>
              <a:rPr lang="en-US" altLang="zh-CN" b="1" dirty="0"/>
              <a:t>PCM</a:t>
            </a:r>
            <a:r>
              <a:rPr lang="zh-CN" altLang="en-US" b="1" dirty="0"/>
              <a:t>编码</a:t>
            </a:r>
          </a:p>
          <a:p>
            <a:pPr lvl="1"/>
            <a:r>
              <a:rPr lang="zh-CN" altLang="zh-CN" dirty="0"/>
              <a:t>脉冲编码调制（</a:t>
            </a:r>
            <a:r>
              <a:rPr lang="en-US" altLang="zh-CN" dirty="0"/>
              <a:t>pulse code modulation, </a:t>
            </a:r>
            <a:r>
              <a:rPr lang="en-US" altLang="zh-CN" dirty="0">
                <a:solidFill>
                  <a:srgbClr val="C00000"/>
                </a:solidFill>
              </a:rPr>
              <a:t>PCM</a:t>
            </a:r>
            <a:r>
              <a:rPr lang="zh-CN" altLang="zh-CN" dirty="0"/>
              <a:t>）是将模拟信号经采样、量化、编码的过程。它只将编码后的数据保存，并不保存任何格式信息。最大优点是音质好，最大缺点是占用存储空间。</a:t>
            </a:r>
          </a:p>
          <a:p>
            <a:pPr lvl="1"/>
            <a:r>
              <a:rPr lang="en-US" altLang="zh-CN" dirty="0"/>
              <a:t>PCM</a:t>
            </a:r>
            <a:r>
              <a:rPr lang="zh-CN" altLang="zh-CN" dirty="0"/>
              <a:t>是</a:t>
            </a:r>
            <a:r>
              <a:rPr lang="en-US" altLang="zh-CN" dirty="0"/>
              <a:t>PC</a:t>
            </a:r>
            <a:r>
              <a:rPr lang="zh-CN" altLang="zh-CN" dirty="0"/>
              <a:t>麦克风常用格式（</a:t>
            </a:r>
            <a:r>
              <a:rPr lang="zh-CN" altLang="zh-CN" dirty="0">
                <a:solidFill>
                  <a:srgbClr val="00B050"/>
                </a:solidFill>
              </a:rPr>
              <a:t>宽带录音</a:t>
            </a:r>
            <a:r>
              <a:rPr lang="en-US" altLang="zh-CN" dirty="0">
                <a:solidFill>
                  <a:srgbClr val="00B050"/>
                </a:solidFill>
              </a:rPr>
              <a:t>,16kHz16bit</a:t>
            </a:r>
            <a:r>
              <a:rPr lang="zh-CN" altLang="zh-CN" dirty="0"/>
              <a:t>）</a:t>
            </a:r>
            <a:r>
              <a:rPr lang="zh-CN" altLang="en-US" dirty="0"/>
              <a:t>，</a:t>
            </a:r>
            <a:r>
              <a:rPr lang="zh-CN" altLang="zh-CN" dirty="0"/>
              <a:t>可保存为</a:t>
            </a:r>
            <a:r>
              <a:rPr lang="en-US" altLang="zh-CN" dirty="0"/>
              <a:t>PCM raw data</a:t>
            </a:r>
            <a:r>
              <a:rPr lang="zh-CN" altLang="zh-CN" dirty="0"/>
              <a:t>（</a:t>
            </a:r>
            <a:r>
              <a:rPr lang="en-US" altLang="zh-CN" dirty="0"/>
              <a:t>.raw</a:t>
            </a:r>
            <a:r>
              <a:rPr lang="zh-CN" altLang="zh-CN" dirty="0"/>
              <a:t>文件</a:t>
            </a:r>
            <a:r>
              <a:rPr lang="en-US" altLang="zh-CN" dirty="0"/>
              <a:t>, </a:t>
            </a:r>
            <a:r>
              <a:rPr lang="zh-CN" altLang="zh-CN" dirty="0"/>
              <a:t>无头部）或</a:t>
            </a:r>
            <a:r>
              <a:rPr lang="en-US" altLang="zh-CN" dirty="0"/>
              <a:t>Microsoft PCM</a:t>
            </a:r>
            <a:r>
              <a:rPr lang="zh-CN" altLang="zh-CN" dirty="0"/>
              <a:t>格式（</a:t>
            </a:r>
            <a:r>
              <a:rPr lang="en-US" altLang="zh-CN" dirty="0"/>
              <a:t>.wav</a:t>
            </a:r>
            <a:r>
              <a:rPr lang="zh-CN" altLang="zh-CN" dirty="0"/>
              <a:t>文件）</a:t>
            </a:r>
            <a:r>
              <a:rPr lang="zh-CN" altLang="en-US" dirty="0"/>
              <a:t>。</a:t>
            </a:r>
            <a:endParaRPr lang="en-US" altLang="zh-CN" dirty="0"/>
          </a:p>
          <a:p>
            <a:pPr lvl="1"/>
            <a:r>
              <a:rPr lang="zh-CN" altLang="zh-CN" dirty="0"/>
              <a:t>还有一种编码是自适应差分</a:t>
            </a:r>
            <a:r>
              <a:rPr lang="en-US" altLang="zh-CN" dirty="0"/>
              <a:t>PCM</a:t>
            </a:r>
            <a:r>
              <a:rPr lang="zh-CN" altLang="zh-CN" dirty="0"/>
              <a:t>（</a:t>
            </a:r>
            <a:r>
              <a:rPr lang="en-US" altLang="zh-CN" dirty="0">
                <a:solidFill>
                  <a:srgbClr val="C00000"/>
                </a:solidFill>
              </a:rPr>
              <a:t>ADPCM</a:t>
            </a:r>
            <a:r>
              <a:rPr lang="zh-CN" altLang="zh-CN" dirty="0"/>
              <a:t>），</a:t>
            </a:r>
            <a:r>
              <a:rPr lang="en-US" altLang="zh-CN" dirty="0"/>
              <a:t>ADPCM</a:t>
            </a:r>
            <a:r>
              <a:rPr lang="zh-CN" altLang="en-US" dirty="0"/>
              <a:t>编码是有损编码</a:t>
            </a:r>
            <a:r>
              <a:rPr lang="en-US" altLang="zh-CN" dirty="0"/>
              <a:t>(32kbps)</a:t>
            </a:r>
            <a:r>
              <a:rPr lang="zh-CN" altLang="en-US" dirty="0"/>
              <a:t>，保存为</a:t>
            </a:r>
            <a:r>
              <a:rPr lang="en-US" altLang="zh-CN" dirty="0"/>
              <a:t>Microsoft ADPCM</a:t>
            </a:r>
            <a:r>
              <a:rPr lang="zh-CN" altLang="en-US" dirty="0"/>
              <a:t>格式</a:t>
            </a:r>
            <a:r>
              <a:rPr lang="en-US" altLang="zh-CN" dirty="0"/>
              <a:t>(.wav</a:t>
            </a:r>
            <a:r>
              <a:rPr lang="zh-CN" altLang="en-US" dirty="0"/>
              <a:t>文件</a:t>
            </a:r>
            <a:r>
              <a:rPr lang="en-US" altLang="zh-CN" dirty="0"/>
              <a:t>)</a:t>
            </a:r>
            <a:r>
              <a:rPr lang="zh-CN" altLang="en-US" dirty="0"/>
              <a:t> 。</a:t>
            </a:r>
            <a:endParaRPr lang="en-US" altLang="zh-CN" dirty="0"/>
          </a:p>
          <a:p>
            <a:pPr eaLnBrk="1" hangingPunct="1">
              <a:lnSpc>
                <a:spcPct val="90000"/>
              </a:lnSpc>
              <a:buFont typeface="Wingdings" pitchFamily="2" charset="2"/>
              <a:buNone/>
            </a:pPr>
            <a:r>
              <a:rPr lang="en-US" altLang="zh-CN" dirty="0"/>
              <a:t>      </a:t>
            </a:r>
            <a:endParaRPr lang="zh-CN" altLang="en-US" dirty="0"/>
          </a:p>
        </p:txBody>
      </p:sp>
      <p:sp>
        <p:nvSpPr>
          <p:cNvPr id="4" name="TextBox 3"/>
          <p:cNvSpPr txBox="1"/>
          <p:nvPr/>
        </p:nvSpPr>
        <p:spPr>
          <a:xfrm>
            <a:off x="2522689" y="4632947"/>
            <a:ext cx="2916248" cy="1200329"/>
          </a:xfrm>
          <a:prstGeom prst="rect">
            <a:avLst/>
          </a:prstGeom>
          <a:noFill/>
        </p:spPr>
        <p:txBody>
          <a:bodyPr wrap="none" rtlCol="0">
            <a:spAutoFit/>
          </a:bodyPr>
          <a:lstStyle/>
          <a:p>
            <a:r>
              <a:rPr lang="zh-CN" altLang="en-US" b="1" dirty="0"/>
              <a:t>存储格式：</a:t>
            </a:r>
            <a:endParaRPr lang="en-US" altLang="zh-CN" b="1" dirty="0"/>
          </a:p>
          <a:p>
            <a:r>
              <a:rPr lang="en-US" altLang="zh-CN" dirty="0">
                <a:latin typeface="Times New Roman" panose="02020603050405020304" pitchFamily="18" charset="0"/>
                <a:cs typeface="Times New Roman" panose="02020603050405020304" pitchFamily="18" charset="0"/>
              </a:rPr>
              <a:t>–PCM raw data (*.raw)</a:t>
            </a:r>
          </a:p>
          <a:p>
            <a:r>
              <a:rPr lang="en-US" altLang="zh-CN" dirty="0">
                <a:latin typeface="Times New Roman" panose="02020603050405020304" pitchFamily="18" charset="0"/>
                <a:cs typeface="Times New Roman" panose="02020603050405020304" pitchFamily="18" charset="0"/>
              </a:rPr>
              <a:t>–Microsoft PCM (*.wav)</a:t>
            </a:r>
          </a:p>
          <a:p>
            <a:r>
              <a:rPr lang="en-US" altLang="zh-CN" dirty="0">
                <a:latin typeface="Times New Roman" panose="02020603050405020304" pitchFamily="18" charset="0"/>
                <a:cs typeface="Times New Roman" panose="02020603050405020304" pitchFamily="18" charset="0"/>
              </a:rPr>
              <a:t>–Microsoft ADPCM (*.wav)</a:t>
            </a:r>
            <a:endParaRPr lang="zh-CN" altLang="en-US"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16200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E8849-EB7F-4C72-A1F4-D0A1511BCE2D}"/>
              </a:ext>
            </a:extLst>
          </p:cNvPr>
          <p:cNvSpPr>
            <a:spLocks noGrp="1"/>
          </p:cNvSpPr>
          <p:nvPr>
            <p:ph type="title"/>
          </p:nvPr>
        </p:nvSpPr>
        <p:spPr>
          <a:xfrm>
            <a:off x="198474" y="382772"/>
            <a:ext cx="10515600" cy="1325563"/>
          </a:xfrm>
        </p:spPr>
        <p:txBody>
          <a:bodyPr/>
          <a:lstStyle/>
          <a:p>
            <a:pPr algn="ctr"/>
            <a:r>
              <a:rPr lang="zh-CN" altLang="en-US" dirty="0"/>
              <a:t>纲要</a:t>
            </a:r>
          </a:p>
        </p:txBody>
      </p:sp>
      <p:sp>
        <p:nvSpPr>
          <p:cNvPr id="3" name="内容占位符 2">
            <a:extLst>
              <a:ext uri="{FF2B5EF4-FFF2-40B4-BE49-F238E27FC236}">
                <a16:creationId xmlns:a16="http://schemas.microsoft.com/office/drawing/2014/main" id="{95820076-5C2B-4107-B6F2-B61D2EBCFE08}"/>
              </a:ext>
            </a:extLst>
          </p:cNvPr>
          <p:cNvSpPr>
            <a:spLocks noGrp="1"/>
          </p:cNvSpPr>
          <p:nvPr>
            <p:ph idx="1"/>
          </p:nvPr>
        </p:nvSpPr>
        <p:spPr>
          <a:xfrm>
            <a:off x="845288" y="1751391"/>
            <a:ext cx="10515600" cy="4351338"/>
          </a:xfrm>
        </p:spPr>
        <p:txBody>
          <a:bodyPr/>
          <a:lstStyle/>
          <a:p>
            <a:pPr marL="0" indent="0">
              <a:buNone/>
            </a:pPr>
            <a:r>
              <a:rPr lang="en-US" altLang="zh-CN" b="1" dirty="0"/>
              <a:t>2.1 </a:t>
            </a:r>
            <a:r>
              <a:rPr lang="zh-CN" altLang="en-US" b="1" dirty="0"/>
              <a:t>声波的特性</a:t>
            </a:r>
            <a:endParaRPr lang="en-US" altLang="zh-CN" b="1" dirty="0"/>
          </a:p>
          <a:p>
            <a:pPr marL="0" indent="0">
              <a:buNone/>
            </a:pPr>
            <a:r>
              <a:rPr lang="en-US" altLang="zh-CN" b="1" dirty="0"/>
              <a:t>2.2 </a:t>
            </a:r>
            <a:r>
              <a:rPr lang="zh-CN" altLang="zh-CN" b="1" dirty="0"/>
              <a:t>声音的接收装置</a:t>
            </a:r>
          </a:p>
          <a:p>
            <a:pPr marL="0" indent="0">
              <a:buNone/>
            </a:pPr>
            <a:r>
              <a:rPr lang="en-US" altLang="zh-CN" b="1" dirty="0"/>
              <a:t>2.3 </a:t>
            </a:r>
            <a:r>
              <a:rPr lang="zh-CN" altLang="zh-CN" b="1" dirty="0"/>
              <a:t>声音的采样</a:t>
            </a:r>
          </a:p>
          <a:p>
            <a:pPr marL="0" indent="0">
              <a:buNone/>
            </a:pPr>
            <a:r>
              <a:rPr lang="en-US" altLang="zh-CN" b="1" dirty="0"/>
              <a:t>2.4 </a:t>
            </a:r>
            <a:r>
              <a:rPr lang="zh-CN" altLang="zh-CN" b="1" dirty="0"/>
              <a:t>声音的量化</a:t>
            </a:r>
          </a:p>
          <a:p>
            <a:pPr marL="0" indent="0">
              <a:buNone/>
            </a:pPr>
            <a:r>
              <a:rPr lang="en-US" altLang="zh-CN" b="1" dirty="0"/>
              <a:t>2.5 </a:t>
            </a:r>
            <a:r>
              <a:rPr lang="zh-CN" altLang="zh-CN" b="1" dirty="0"/>
              <a:t>语音的编码</a:t>
            </a:r>
          </a:p>
          <a:p>
            <a:pPr marL="0" indent="0">
              <a:buNone/>
            </a:pPr>
            <a:r>
              <a:rPr lang="en-US" altLang="zh-CN" b="1" dirty="0"/>
              <a:t>2.6 WAV</a:t>
            </a:r>
            <a:r>
              <a:rPr lang="zh-CN" altLang="zh-CN" b="1" dirty="0"/>
              <a:t>文件格式</a:t>
            </a:r>
          </a:p>
          <a:p>
            <a:pPr marL="0" indent="0">
              <a:buNone/>
            </a:pPr>
            <a:r>
              <a:rPr lang="en-US" altLang="zh-CN" b="1" dirty="0"/>
              <a:t>2.7 WAV</a:t>
            </a:r>
            <a:r>
              <a:rPr lang="zh-CN" altLang="zh-CN" b="1" dirty="0"/>
              <a:t>文件分析</a:t>
            </a:r>
          </a:p>
          <a:p>
            <a:pPr marL="0" indent="0">
              <a:buNone/>
            </a:pPr>
            <a:r>
              <a:rPr lang="en-US" altLang="zh-CN" b="1" dirty="0"/>
              <a:t>2.8 </a:t>
            </a:r>
            <a:r>
              <a:rPr lang="zh-CN" altLang="zh-CN" b="1" dirty="0"/>
              <a:t>本章小结</a:t>
            </a:r>
          </a:p>
        </p:txBody>
      </p:sp>
    </p:spTree>
    <p:extLst>
      <p:ext uri="{BB962C8B-B14F-4D97-AF65-F5344CB8AC3E}">
        <p14:creationId xmlns:p14="http://schemas.microsoft.com/office/powerpoint/2010/main" val="3294044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a:t>2.5 </a:t>
            </a:r>
            <a:r>
              <a:rPr lang="zh-CN" altLang="zh-CN" dirty="0"/>
              <a:t>语音的编码</a:t>
            </a:r>
            <a:endParaRPr lang="zh-CN" altLang="en-US" dirty="0"/>
          </a:p>
        </p:txBody>
      </p:sp>
      <p:sp>
        <p:nvSpPr>
          <p:cNvPr id="14339" name="Rectangle 3"/>
          <p:cNvSpPr>
            <a:spLocks noGrp="1" noChangeArrowheads="1"/>
          </p:cNvSpPr>
          <p:nvPr>
            <p:ph idx="1"/>
          </p:nvPr>
        </p:nvSpPr>
        <p:spPr>
          <a:xfrm>
            <a:off x="845287" y="1388424"/>
            <a:ext cx="10811093" cy="4351338"/>
          </a:xfrm>
        </p:spPr>
        <p:txBody>
          <a:bodyPr/>
          <a:lstStyle/>
          <a:p>
            <a:pPr eaLnBrk="1" hangingPunct="1"/>
            <a:r>
              <a:rPr lang="en-US" altLang="zh-CN" b="1" dirty="0"/>
              <a:t>MP3</a:t>
            </a:r>
            <a:r>
              <a:rPr lang="zh-CN" altLang="en-US" b="1" dirty="0"/>
              <a:t>编码</a:t>
            </a:r>
            <a:endParaRPr lang="en-US" altLang="zh-CN" b="1" dirty="0"/>
          </a:p>
          <a:p>
            <a:pPr eaLnBrk="1" hangingPunct="1">
              <a:buFont typeface="Wingdings" pitchFamily="2" charset="2"/>
              <a:buNone/>
            </a:pPr>
            <a:r>
              <a:rPr lang="en-US" altLang="zh-CN" dirty="0"/>
              <a:t>		MP3</a:t>
            </a:r>
            <a:r>
              <a:rPr lang="zh-CN" altLang="en-US" dirty="0"/>
              <a:t>对音频信号采用的是有损压缩方式，压缩率高达</a:t>
            </a:r>
            <a:r>
              <a:rPr lang="en-US" altLang="zh-CN" dirty="0"/>
              <a:t>10:1~12:1</a:t>
            </a:r>
            <a:r>
              <a:rPr lang="zh-CN" altLang="en-US" dirty="0"/>
              <a:t>。为了降低声音失真度，</a:t>
            </a:r>
            <a:r>
              <a:rPr lang="en-US" altLang="zh-CN" dirty="0"/>
              <a:t>MP3</a:t>
            </a:r>
            <a:r>
              <a:rPr lang="zh-CN" altLang="en-US" dirty="0"/>
              <a:t>采取了</a:t>
            </a:r>
            <a:r>
              <a:rPr lang="zh-CN" altLang="en-US" dirty="0">
                <a:latin typeface="Arial" charset="0"/>
              </a:rPr>
              <a:t>“</a:t>
            </a:r>
            <a:r>
              <a:rPr lang="zh-CN" altLang="en-US" dirty="0"/>
              <a:t>感官编码技术</a:t>
            </a:r>
            <a:r>
              <a:rPr lang="zh-CN" altLang="en-US" dirty="0">
                <a:latin typeface="Arial" charset="0"/>
              </a:rPr>
              <a:t>”</a:t>
            </a:r>
            <a:r>
              <a:rPr lang="zh-CN" altLang="en-US" dirty="0"/>
              <a:t>，并使压缩后的文件回放时能够达到比较接近原始音频数据的声音效果。</a:t>
            </a:r>
          </a:p>
        </p:txBody>
      </p:sp>
    </p:spTree>
    <p:extLst>
      <p:ext uri="{BB962C8B-B14F-4D97-AF65-F5344CB8AC3E}">
        <p14:creationId xmlns:p14="http://schemas.microsoft.com/office/powerpoint/2010/main" val="3986429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2.5 </a:t>
            </a:r>
            <a:r>
              <a:rPr lang="zh-CN" altLang="zh-CN" dirty="0"/>
              <a:t>语音的编码</a:t>
            </a:r>
            <a:endParaRPr lang="zh-CN" altLang="en-US" dirty="0"/>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a:xfrm>
                <a:off x="845287" y="1388424"/>
                <a:ext cx="10695683" cy="4351338"/>
              </a:xfrm>
            </p:spPr>
            <p:txBody>
              <a:bodyPr/>
              <a:lstStyle/>
              <a:p>
                <a:r>
                  <a:rPr lang="en-US" altLang="zh-CN" b="1" dirty="0"/>
                  <a:t>A-law(A</a:t>
                </a:r>
                <a:r>
                  <a:rPr lang="zh-CN" altLang="en-US" b="1" dirty="0"/>
                  <a:t>律</a:t>
                </a:r>
                <a:r>
                  <a:rPr lang="en-US" altLang="zh-CN" b="1" dirty="0"/>
                  <a:t>)</a:t>
                </a:r>
                <a:r>
                  <a:rPr lang="zh-CN" altLang="en-US" b="1" dirty="0"/>
                  <a:t>编码</a:t>
                </a:r>
                <a:endParaRPr lang="en-US" altLang="zh-CN" b="1" dirty="0"/>
              </a:p>
              <a:p>
                <a:pPr marL="990600" lvl="1" indent="-533400">
                  <a:buFont typeface="Wingdings" pitchFamily="2" charset="2"/>
                  <a:buAutoNum type="arabicPeriod"/>
                </a:pPr>
                <a:r>
                  <a:rPr lang="en-US" altLang="zh-CN" dirty="0"/>
                  <a:t>ITU-T</a:t>
                </a:r>
                <a:r>
                  <a:rPr lang="zh-CN" altLang="en-US" dirty="0"/>
                  <a:t>（国际电联电信标准局）定义的关于脉冲编码的一种压缩</a:t>
                </a:r>
                <a:r>
                  <a:rPr lang="en-US" altLang="zh-CN" dirty="0"/>
                  <a:t>/</a:t>
                </a:r>
                <a:r>
                  <a:rPr lang="zh-CN" altLang="en-US" dirty="0"/>
                  <a:t>解压缩算法。</a:t>
                </a:r>
                <a:endParaRPr lang="en-US" altLang="zh-CN" dirty="0"/>
              </a:p>
              <a:p>
                <a:pPr marL="990600" lvl="1" indent="-533400">
                  <a:buFont typeface="Wingdings" pitchFamily="2" charset="2"/>
                  <a:buAutoNum type="arabicPeriod"/>
                </a:pPr>
                <a:r>
                  <a:rPr lang="zh-CN" altLang="en-US" dirty="0"/>
                  <a:t>世界上大部分国家（包括欧洲和中国）采用</a:t>
                </a:r>
                <a:r>
                  <a:rPr lang="en-US" altLang="zh-CN" dirty="0">
                    <a:solidFill>
                      <a:srgbClr val="C00000"/>
                    </a:solidFill>
                  </a:rPr>
                  <a:t>A-law(A</a:t>
                </a:r>
                <a:r>
                  <a:rPr lang="zh-CN" altLang="en-US" dirty="0">
                    <a:solidFill>
                      <a:srgbClr val="C00000"/>
                    </a:solidFill>
                  </a:rPr>
                  <a:t>律</a:t>
                </a:r>
                <a:r>
                  <a:rPr lang="en-US" altLang="zh-CN" dirty="0">
                    <a:solidFill>
                      <a:srgbClr val="C00000"/>
                    </a:solidFill>
                  </a:rPr>
                  <a:t>)</a:t>
                </a:r>
                <a:r>
                  <a:rPr lang="zh-CN" altLang="en-US" dirty="0"/>
                  <a:t>压缩算法。北美和日本采用</a:t>
                </a:r>
                <a14:m>
                  <m:oMath xmlns:m="http://schemas.openxmlformats.org/officeDocument/2006/math">
                    <m:r>
                      <a:rPr lang="zh-CN" altLang="en-US" i="1" smtClean="0">
                        <a:solidFill>
                          <a:srgbClr val="C00000"/>
                        </a:solidFill>
                        <a:latin typeface="Cambria Math" panose="02040503050406030204" pitchFamily="18" charset="0"/>
                      </a:rPr>
                      <m:t>𝜇</m:t>
                    </m:r>
                  </m:oMath>
                </a14:m>
                <a:r>
                  <a:rPr lang="en-US" altLang="zh-CN" dirty="0">
                    <a:solidFill>
                      <a:srgbClr val="C00000"/>
                    </a:solidFill>
                  </a:rPr>
                  <a:t>-law(mu</a:t>
                </a:r>
                <a:r>
                  <a:rPr lang="zh-CN" altLang="en-US" dirty="0">
                    <a:solidFill>
                      <a:srgbClr val="C00000"/>
                    </a:solidFill>
                  </a:rPr>
                  <a:t>律</a:t>
                </a:r>
                <a:r>
                  <a:rPr lang="en-US" altLang="zh-CN" dirty="0">
                    <a:solidFill>
                      <a:srgbClr val="C00000"/>
                    </a:solidFill>
                  </a:rPr>
                  <a:t>)</a:t>
                </a:r>
                <a:r>
                  <a:rPr lang="zh-CN" altLang="en-US" dirty="0"/>
                  <a:t>算法进行脉冲编码。</a:t>
                </a:r>
                <a:endParaRPr lang="en-US" altLang="zh-CN" dirty="0"/>
              </a:p>
              <a:p>
                <a:pPr marL="990600" lvl="1" indent="-533400">
                  <a:buFont typeface="Wingdings" pitchFamily="2" charset="2"/>
                  <a:buAutoNum type="arabicPeriod"/>
                </a:pPr>
                <a:r>
                  <a:rPr lang="zh-CN" altLang="en-US" dirty="0"/>
                  <a:t>固话录音</a:t>
                </a:r>
                <a:r>
                  <a:rPr lang="en-US" altLang="zh-CN" dirty="0"/>
                  <a:t>(</a:t>
                </a:r>
                <a:r>
                  <a:rPr lang="en-US" altLang="zh-CN" dirty="0">
                    <a:latin typeface="Times New Roman" panose="02020603050405020304" pitchFamily="18" charset="0"/>
                    <a:cs typeface="Times New Roman" panose="02020603050405020304" pitchFamily="18" charset="0"/>
                  </a:rPr>
                  <a:t>300-3300Hz</a:t>
                </a:r>
                <a:r>
                  <a:rPr lang="en-US" altLang="zh-CN" dirty="0"/>
                  <a:t>)</a:t>
                </a:r>
                <a:r>
                  <a:rPr lang="zh-CN" altLang="en-US" dirty="0"/>
                  <a:t>常用的格式</a:t>
                </a:r>
                <a:r>
                  <a:rPr lang="en-US" altLang="zh-CN" dirty="0"/>
                  <a:t>(</a:t>
                </a:r>
                <a:r>
                  <a:rPr lang="zh-CN" altLang="en-US" dirty="0">
                    <a:solidFill>
                      <a:srgbClr val="00B050"/>
                    </a:solidFill>
                  </a:rPr>
                  <a:t>窄带录音</a:t>
                </a:r>
                <a:r>
                  <a:rPr lang="en-US" altLang="zh-CN" dirty="0">
                    <a:solidFill>
                      <a:srgbClr val="00B050"/>
                    </a:solidFill>
                  </a:rPr>
                  <a:t>, 8k8bit</a:t>
                </a:r>
                <a:r>
                  <a:rPr lang="en-US" altLang="zh-CN" dirty="0"/>
                  <a:t>)</a:t>
                </a:r>
                <a:r>
                  <a:rPr lang="zh-CN" altLang="en-US" dirty="0"/>
                  <a:t>。</a:t>
                </a:r>
                <a:endParaRPr lang="en-US" altLang="zh-CN" dirty="0"/>
              </a:p>
              <a:p>
                <a:pPr marL="109537" indent="0">
                  <a:buNone/>
                </a:pP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845287" y="1388424"/>
                <a:ext cx="10695683" cy="4351338"/>
              </a:xfrm>
              <a:blipFill>
                <a:blip r:embed="rId3"/>
                <a:stretch>
                  <a:fillRect l="-1026" t="-2661"/>
                </a:stretch>
              </a:blipFill>
            </p:spPr>
            <p:txBody>
              <a:bodyPr/>
              <a:lstStyle/>
              <a:p>
                <a:r>
                  <a:rPr lang="zh-CN" altLang="en-US">
                    <a:noFill/>
                  </a:rPr>
                  <a:t> </a:t>
                </a:r>
              </a:p>
            </p:txBody>
          </p:sp>
        </mc:Fallback>
      </mc:AlternateContent>
      <p:grpSp>
        <p:nvGrpSpPr>
          <p:cNvPr id="4" name="组合 3"/>
          <p:cNvGrpSpPr/>
          <p:nvPr/>
        </p:nvGrpSpPr>
        <p:grpSpPr>
          <a:xfrm>
            <a:off x="7763621" y="4001294"/>
            <a:ext cx="3481535" cy="2797279"/>
            <a:chOff x="5076056" y="3356992"/>
            <a:chExt cx="3481535" cy="2797279"/>
          </a:xfrm>
        </p:grpSpPr>
        <p:pic>
          <p:nvPicPr>
            <p:cNvPr id="5" name="Picture 2" descr="https://upload.wikimedia.org/wikipedia/commons/thumb/e/e8/Ulaw_alaw_db.svg/350px-Ulaw_alaw_db.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356992"/>
              <a:ext cx="3333750" cy="25050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64088" y="5877272"/>
              <a:ext cx="3193503" cy="276999"/>
            </a:xfrm>
            <a:prstGeom prst="rect">
              <a:avLst/>
            </a:prstGeom>
            <a:noFill/>
          </p:spPr>
          <p:txBody>
            <a:bodyPr wrap="none" rtlCol="0">
              <a:spAutoFit/>
            </a:bodyPr>
            <a:lstStyle/>
            <a:p>
              <a:r>
                <a:rPr lang="en-US" altLang="zh-CN" sz="1200" dirty="0"/>
                <a:t>https://en.wikipedia.org/wiki/A-law_algorithm</a:t>
              </a:r>
              <a:endParaRPr lang="zh-CN" altLang="en-US" sz="1200" dirty="0"/>
            </a:p>
          </p:txBody>
        </p:sp>
      </p:grpSp>
    </p:spTree>
    <p:custDataLst>
      <p:tags r:id="rId1"/>
    </p:custDataLst>
    <p:extLst>
      <p:ext uri="{BB962C8B-B14F-4D97-AF65-F5344CB8AC3E}">
        <p14:creationId xmlns:p14="http://schemas.microsoft.com/office/powerpoint/2010/main" val="158576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8F95C-192A-4836-9515-D0F65C232728}"/>
              </a:ext>
            </a:extLst>
          </p:cNvPr>
          <p:cNvSpPr>
            <a:spLocks noGrp="1"/>
          </p:cNvSpPr>
          <p:nvPr>
            <p:ph type="title"/>
          </p:nvPr>
        </p:nvSpPr>
        <p:spPr/>
        <p:txBody>
          <a:bodyPr/>
          <a:lstStyle/>
          <a:p>
            <a:r>
              <a:rPr lang="en-US" altLang="zh-CN" dirty="0"/>
              <a:t>2.5 </a:t>
            </a:r>
            <a:r>
              <a:rPr lang="zh-CN" altLang="zh-CN" dirty="0"/>
              <a:t>语音的编码</a:t>
            </a:r>
            <a:r>
              <a:rPr lang="en-US" altLang="zh-CN" dirty="0"/>
              <a:t>—</a:t>
            </a:r>
            <a:r>
              <a:rPr lang="zh-CN" altLang="en-US" dirty="0"/>
              <a:t>其它常用格式</a:t>
            </a:r>
          </a:p>
        </p:txBody>
      </p:sp>
      <p:sp>
        <p:nvSpPr>
          <p:cNvPr id="3" name="内容占位符 2">
            <a:extLst>
              <a:ext uri="{FF2B5EF4-FFF2-40B4-BE49-F238E27FC236}">
                <a16:creationId xmlns:a16="http://schemas.microsoft.com/office/drawing/2014/main" id="{8F73EDC5-CC17-49D4-9A3D-83F3351C1388}"/>
              </a:ext>
            </a:extLst>
          </p:cNvPr>
          <p:cNvSpPr>
            <a:spLocks noGrp="1"/>
          </p:cNvSpPr>
          <p:nvPr>
            <p:ph idx="1"/>
          </p:nvPr>
        </p:nvSpPr>
        <p:spPr>
          <a:xfrm>
            <a:off x="838200" y="1457029"/>
            <a:ext cx="10515600" cy="5071361"/>
          </a:xfrm>
        </p:spPr>
        <p:txBody>
          <a:bodyPr>
            <a:normAutofit/>
          </a:bodyPr>
          <a:lstStyle/>
          <a:p>
            <a:pPr lvl="0" hangingPunct="0"/>
            <a:r>
              <a:rPr lang="en-US" altLang="zh-CN" b="1" dirty="0"/>
              <a:t>AMR</a:t>
            </a:r>
            <a:r>
              <a:rPr lang="en-US" altLang="zh-CN" dirty="0"/>
              <a:t>(Adaptive Multi-Rate) </a:t>
            </a:r>
            <a:r>
              <a:rPr lang="zh-CN" altLang="zh-CN" dirty="0"/>
              <a:t>：每秒钟的</a:t>
            </a:r>
            <a:r>
              <a:rPr lang="en-US" altLang="zh-CN" dirty="0"/>
              <a:t>AMR</a:t>
            </a:r>
            <a:r>
              <a:rPr lang="zh-CN" altLang="zh-CN" dirty="0"/>
              <a:t>音频大小可控制在</a:t>
            </a:r>
            <a:r>
              <a:rPr lang="en-US" altLang="zh-CN" dirty="0"/>
              <a:t>1K</a:t>
            </a:r>
            <a:r>
              <a:rPr lang="zh-CN" altLang="zh-CN" dirty="0"/>
              <a:t>字节左右，常用于彩信、微信语音，但失真比较厉害。</a:t>
            </a:r>
          </a:p>
          <a:p>
            <a:pPr lvl="0" hangingPunct="0"/>
            <a:r>
              <a:rPr lang="en-US" altLang="zh-CN" b="1" dirty="0"/>
              <a:t>WMA</a:t>
            </a:r>
            <a:r>
              <a:rPr lang="en-US" altLang="zh-CN" dirty="0"/>
              <a:t>(Windows Media Audio) </a:t>
            </a:r>
            <a:r>
              <a:rPr lang="zh-CN" altLang="zh-CN" dirty="0"/>
              <a:t>：为抗衡</a:t>
            </a:r>
            <a:r>
              <a:rPr lang="en-US" altLang="zh-CN" dirty="0"/>
              <a:t>MP3</a:t>
            </a:r>
            <a:r>
              <a:rPr lang="zh-CN" altLang="zh-CN" dirty="0"/>
              <a:t>，微软公司推出的一种新的音频格式，在压缩比和音质方面都超过了</a:t>
            </a:r>
            <a:r>
              <a:rPr lang="en-US" altLang="zh-CN" dirty="0"/>
              <a:t>MP3</a:t>
            </a:r>
            <a:r>
              <a:rPr lang="zh-CN" altLang="zh-CN" dirty="0"/>
              <a:t>。</a:t>
            </a:r>
          </a:p>
          <a:p>
            <a:pPr lvl="0" hangingPunct="0"/>
            <a:r>
              <a:rPr lang="en-US" altLang="zh-CN" b="1" dirty="0"/>
              <a:t>AAC</a:t>
            </a:r>
            <a:r>
              <a:rPr lang="en-US" altLang="zh-CN" dirty="0"/>
              <a:t>(Advanced Audio Coding) </a:t>
            </a:r>
            <a:r>
              <a:rPr lang="zh-CN" altLang="zh-CN" dirty="0"/>
              <a:t>：相对于</a:t>
            </a:r>
            <a:r>
              <a:rPr lang="en-US" altLang="zh-CN" dirty="0"/>
              <a:t>MP3</a:t>
            </a:r>
            <a:r>
              <a:rPr lang="zh-CN" altLang="zh-CN" dirty="0"/>
              <a:t>，</a:t>
            </a:r>
            <a:r>
              <a:rPr lang="en-US" altLang="zh-CN" dirty="0"/>
              <a:t>AAC</a:t>
            </a:r>
            <a:r>
              <a:rPr lang="zh-CN" altLang="zh-CN" dirty="0"/>
              <a:t>格式的音质更佳，文件更小。</a:t>
            </a:r>
          </a:p>
          <a:p>
            <a:pPr lvl="0" hangingPunct="0"/>
            <a:r>
              <a:rPr lang="en-US" altLang="zh-CN" b="1" dirty="0"/>
              <a:t>M4A</a:t>
            </a:r>
            <a:r>
              <a:rPr lang="en-US" altLang="zh-CN" dirty="0"/>
              <a:t>: MPEG-4 </a:t>
            </a:r>
            <a:r>
              <a:rPr lang="zh-CN" altLang="zh-CN" dirty="0"/>
              <a:t>音频标准的文件的扩展名，最常用的</a:t>
            </a:r>
            <a:r>
              <a:rPr lang="en-US" altLang="zh-CN" dirty="0"/>
              <a:t>.m4a</a:t>
            </a:r>
            <a:r>
              <a:rPr lang="zh-CN" altLang="zh-CN" dirty="0"/>
              <a:t>文件是使用</a:t>
            </a:r>
            <a:r>
              <a:rPr lang="en-US" altLang="zh-CN" dirty="0"/>
              <a:t>AAC</a:t>
            </a:r>
            <a:r>
              <a:rPr lang="zh-CN" altLang="zh-CN" dirty="0"/>
              <a:t>格式的。</a:t>
            </a:r>
          </a:p>
          <a:p>
            <a:pPr lvl="0" hangingPunct="0"/>
            <a:r>
              <a:rPr lang="en-US" altLang="zh-CN" b="1" dirty="0"/>
              <a:t>FLAC</a:t>
            </a:r>
            <a:r>
              <a:rPr lang="en-US" altLang="zh-CN" dirty="0"/>
              <a:t>(Free Lossless Audio Codec) </a:t>
            </a:r>
            <a:r>
              <a:rPr lang="zh-CN" altLang="zh-CN" dirty="0"/>
              <a:t>：自由音频压缩编码，</a:t>
            </a:r>
            <a:r>
              <a:rPr lang="en-US" altLang="zh-CN" dirty="0"/>
              <a:t>2012</a:t>
            </a:r>
            <a:r>
              <a:rPr lang="zh-CN" altLang="zh-CN" dirty="0"/>
              <a:t>年以来被很多软硬件产品支持，其特点是无损压缩，不会破坏任何音频信息。</a:t>
            </a:r>
          </a:p>
        </p:txBody>
      </p:sp>
    </p:spTree>
    <p:extLst>
      <p:ext uri="{BB962C8B-B14F-4D97-AF65-F5344CB8AC3E}">
        <p14:creationId xmlns:p14="http://schemas.microsoft.com/office/powerpoint/2010/main" val="794312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2.5 </a:t>
            </a:r>
            <a:r>
              <a:rPr lang="zh-CN" altLang="zh-CN" dirty="0"/>
              <a:t>语音的编码</a:t>
            </a:r>
            <a:r>
              <a:rPr lang="en-US" altLang="zh-CN" dirty="0"/>
              <a:t>—</a:t>
            </a:r>
            <a:r>
              <a:rPr lang="en-US" altLang="zh-CN" dirty="0" err="1"/>
              <a:t>Speex</a:t>
            </a:r>
            <a:r>
              <a:rPr lang="zh-CN" altLang="en-US" dirty="0"/>
              <a:t>编码</a:t>
            </a:r>
          </a:p>
        </p:txBody>
      </p:sp>
      <p:sp>
        <p:nvSpPr>
          <p:cNvPr id="8" name="内容占位符 7">
            <a:extLst>
              <a:ext uri="{FF2B5EF4-FFF2-40B4-BE49-F238E27FC236}">
                <a16:creationId xmlns:a16="http://schemas.microsoft.com/office/drawing/2014/main" id="{7FF34C3B-4C1A-4BBD-95C4-6E17306CE78D}"/>
              </a:ext>
            </a:extLst>
          </p:cNvPr>
          <p:cNvSpPr>
            <a:spLocks noGrp="1"/>
          </p:cNvSpPr>
          <p:nvPr>
            <p:ph idx="1"/>
          </p:nvPr>
        </p:nvSpPr>
        <p:spPr>
          <a:xfrm>
            <a:off x="838200" y="1818537"/>
            <a:ext cx="10515600" cy="1325563"/>
          </a:xfrm>
        </p:spPr>
        <p:txBody>
          <a:bodyPr/>
          <a:lstStyle/>
          <a:p>
            <a:r>
              <a:rPr lang="en-US" altLang="zh-CN" b="1" dirty="0" err="1"/>
              <a:t>Speex</a:t>
            </a:r>
            <a:r>
              <a:rPr lang="zh-CN" altLang="en-US" b="1" dirty="0"/>
              <a:t>：</a:t>
            </a:r>
            <a:r>
              <a:rPr lang="zh-CN" altLang="zh-CN" dirty="0"/>
              <a:t>是一种音频编解码的开源库，压缩率变化范围较广，比特率</a:t>
            </a:r>
            <a:r>
              <a:rPr lang="en-US" altLang="zh-CN" dirty="0"/>
              <a:t>2kbps</a:t>
            </a:r>
            <a:r>
              <a:rPr lang="zh-CN" altLang="zh-CN" dirty="0"/>
              <a:t>到</a:t>
            </a:r>
            <a:r>
              <a:rPr lang="en-US" altLang="zh-CN" dirty="0"/>
              <a:t>44kpbs</a:t>
            </a:r>
            <a:r>
              <a:rPr lang="zh-CN" altLang="zh-CN" dirty="0"/>
              <a:t>，常用于网络状况复杂多变的移动终端应用。</a:t>
            </a:r>
            <a:endParaRPr lang="zh-CN" altLang="en-US" dirty="0"/>
          </a:p>
        </p:txBody>
      </p:sp>
      <p:graphicFrame>
        <p:nvGraphicFramePr>
          <p:cNvPr id="2" name="表格 5">
            <a:extLst>
              <a:ext uri="{FF2B5EF4-FFF2-40B4-BE49-F238E27FC236}">
                <a16:creationId xmlns:a16="http://schemas.microsoft.com/office/drawing/2014/main" id="{C2038AA9-FFFA-4756-B734-994D28E66EBB}"/>
              </a:ext>
            </a:extLst>
          </p:cNvPr>
          <p:cNvGraphicFramePr>
            <a:graphicFrameLocks noGrp="1"/>
          </p:cNvGraphicFramePr>
          <p:nvPr>
            <p:extLst>
              <p:ext uri="{D42A27DB-BD31-4B8C-83A1-F6EECF244321}">
                <p14:modId xmlns:p14="http://schemas.microsoft.com/office/powerpoint/2010/main" val="203901151"/>
              </p:ext>
            </p:extLst>
          </p:nvPr>
        </p:nvGraphicFramePr>
        <p:xfrm>
          <a:off x="2726661" y="3429000"/>
          <a:ext cx="6096000" cy="1112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3593515919"/>
                    </a:ext>
                  </a:extLst>
                </a:gridCol>
                <a:gridCol w="2032000">
                  <a:extLst>
                    <a:ext uri="{9D8B030D-6E8A-4147-A177-3AD203B41FA5}">
                      <a16:colId xmlns:a16="http://schemas.microsoft.com/office/drawing/2014/main" val="623078142"/>
                    </a:ext>
                  </a:extLst>
                </a:gridCol>
                <a:gridCol w="2032000">
                  <a:extLst>
                    <a:ext uri="{9D8B030D-6E8A-4147-A177-3AD203B41FA5}">
                      <a16:colId xmlns:a16="http://schemas.microsoft.com/office/drawing/2014/main" val="3234133642"/>
                    </a:ext>
                  </a:extLst>
                </a:gridCol>
              </a:tblGrid>
              <a:tr h="370840">
                <a:tc>
                  <a:txBody>
                    <a:bodyPr/>
                    <a:lstStyle/>
                    <a:p>
                      <a:pPr algn="ctr"/>
                      <a:r>
                        <a:rPr lang="zh-CN" altLang="en-US" dirty="0"/>
                        <a:t>编解码算法</a:t>
                      </a:r>
                    </a:p>
                  </a:txBody>
                  <a:tcPr/>
                </a:tc>
                <a:tc>
                  <a:txBody>
                    <a:bodyPr/>
                    <a:lstStyle/>
                    <a:p>
                      <a:pPr algn="ctr"/>
                      <a:r>
                        <a:rPr lang="zh-CN" altLang="en-US" dirty="0"/>
                        <a:t>比特率</a:t>
                      </a:r>
                      <a:r>
                        <a:rPr lang="en-US" altLang="zh-CN" dirty="0"/>
                        <a:t>(kbps)</a:t>
                      </a:r>
                      <a:endParaRPr lang="zh-CN" altLang="en-US" dirty="0"/>
                    </a:p>
                  </a:txBody>
                  <a:tcPr/>
                </a:tc>
                <a:tc>
                  <a:txBody>
                    <a:bodyPr/>
                    <a:lstStyle/>
                    <a:p>
                      <a:pPr algn="ctr"/>
                      <a:r>
                        <a:rPr lang="zh-CN" altLang="en-US" dirty="0"/>
                        <a:t>压缩率</a:t>
                      </a:r>
                    </a:p>
                  </a:txBody>
                  <a:tcPr/>
                </a:tc>
                <a:extLst>
                  <a:ext uri="{0D108BD9-81ED-4DB2-BD59-A6C34878D82A}">
                    <a16:rowId xmlns:a16="http://schemas.microsoft.com/office/drawing/2014/main" val="2729128581"/>
                  </a:ext>
                </a:extLst>
              </a:tr>
              <a:tr h="370840">
                <a:tc>
                  <a:txBody>
                    <a:bodyPr/>
                    <a:lstStyle/>
                    <a:p>
                      <a:r>
                        <a:rPr lang="en-US" altLang="zh-CN" dirty="0" err="1"/>
                        <a:t>Speex</a:t>
                      </a:r>
                      <a:endParaRPr lang="zh-CN" altLang="en-US" dirty="0"/>
                    </a:p>
                  </a:txBody>
                  <a:tcPr/>
                </a:tc>
                <a:tc>
                  <a:txBody>
                    <a:bodyPr/>
                    <a:lstStyle/>
                    <a:p>
                      <a:pPr algn="ctr"/>
                      <a:r>
                        <a:rPr lang="en-US" altLang="zh-CN" dirty="0"/>
                        <a:t>2.15~24.6</a:t>
                      </a:r>
                      <a:endParaRPr lang="zh-CN" altLang="en-US" dirty="0"/>
                    </a:p>
                  </a:txBody>
                  <a:tcPr/>
                </a:tc>
                <a:tc>
                  <a:txBody>
                    <a:bodyPr/>
                    <a:lstStyle/>
                    <a:p>
                      <a:pPr algn="ctr"/>
                      <a:r>
                        <a:rPr lang="en-US" altLang="zh-CN" dirty="0"/>
                        <a:t>5.08~45.71</a:t>
                      </a:r>
                      <a:endParaRPr lang="zh-CN" altLang="en-US" dirty="0"/>
                    </a:p>
                  </a:txBody>
                  <a:tcPr/>
                </a:tc>
                <a:extLst>
                  <a:ext uri="{0D108BD9-81ED-4DB2-BD59-A6C34878D82A}">
                    <a16:rowId xmlns:a16="http://schemas.microsoft.com/office/drawing/2014/main" val="3440188165"/>
                  </a:ext>
                </a:extLst>
              </a:tr>
              <a:tr h="370840">
                <a:tc>
                  <a:txBody>
                    <a:bodyPr/>
                    <a:lstStyle/>
                    <a:p>
                      <a:r>
                        <a:rPr lang="en-US" altLang="zh-CN" dirty="0" err="1"/>
                        <a:t>Speex</a:t>
                      </a:r>
                      <a:r>
                        <a:rPr lang="en-US" altLang="zh-CN" dirty="0"/>
                        <a:t>-web</a:t>
                      </a:r>
                      <a:endParaRPr lang="zh-CN" altLang="en-US" dirty="0"/>
                    </a:p>
                  </a:txBody>
                  <a:tcPr/>
                </a:tc>
                <a:tc>
                  <a:txBody>
                    <a:bodyPr/>
                    <a:lstStyle/>
                    <a:p>
                      <a:pPr algn="ctr"/>
                      <a:r>
                        <a:rPr lang="en-US" altLang="zh-CN" dirty="0"/>
                        <a:t>3.95~42.2</a:t>
                      </a:r>
                      <a:endParaRPr lang="zh-CN" altLang="en-US" dirty="0"/>
                    </a:p>
                  </a:txBody>
                  <a:tcPr/>
                </a:tc>
                <a:tc>
                  <a:txBody>
                    <a:bodyPr/>
                    <a:lstStyle/>
                    <a:p>
                      <a:pPr algn="ctr"/>
                      <a:r>
                        <a:rPr lang="en-US" altLang="zh-CN" dirty="0"/>
                        <a:t>5.98~58.18</a:t>
                      </a:r>
                      <a:endParaRPr lang="zh-CN" altLang="en-US" dirty="0"/>
                    </a:p>
                  </a:txBody>
                  <a:tcPr/>
                </a:tc>
                <a:extLst>
                  <a:ext uri="{0D108BD9-81ED-4DB2-BD59-A6C34878D82A}">
                    <a16:rowId xmlns:a16="http://schemas.microsoft.com/office/drawing/2014/main" val="1865208872"/>
                  </a:ext>
                </a:extLst>
              </a:tr>
            </a:tbl>
          </a:graphicData>
        </a:graphic>
      </p:graphicFrame>
    </p:spTree>
    <p:extLst>
      <p:ext uri="{BB962C8B-B14F-4D97-AF65-F5344CB8AC3E}">
        <p14:creationId xmlns:p14="http://schemas.microsoft.com/office/powerpoint/2010/main" val="844589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2.5 </a:t>
            </a:r>
            <a:r>
              <a:rPr lang="zh-CN" altLang="zh-CN" dirty="0"/>
              <a:t>语音的编码</a:t>
            </a:r>
            <a:r>
              <a:rPr lang="en-US" altLang="zh-CN" dirty="0"/>
              <a:t>—</a:t>
            </a:r>
            <a:r>
              <a:rPr lang="zh-CN" altLang="en-US" dirty="0"/>
              <a:t>编码标准</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467" y="1853379"/>
            <a:ext cx="6336704" cy="4689618"/>
          </a:xfrm>
        </p:spPr>
      </p:pic>
      <p:sp>
        <p:nvSpPr>
          <p:cNvPr id="2" name="文本框 1">
            <a:extLst>
              <a:ext uri="{FF2B5EF4-FFF2-40B4-BE49-F238E27FC236}">
                <a16:creationId xmlns:a16="http://schemas.microsoft.com/office/drawing/2014/main" id="{77BE1B09-5B58-4024-AC8E-C1FCE47497BC}"/>
              </a:ext>
            </a:extLst>
          </p:cNvPr>
          <p:cNvSpPr txBox="1"/>
          <p:nvPr/>
        </p:nvSpPr>
        <p:spPr>
          <a:xfrm>
            <a:off x="9277164" y="3746376"/>
            <a:ext cx="1869423" cy="369332"/>
          </a:xfrm>
          <a:prstGeom prst="rect">
            <a:avLst/>
          </a:prstGeom>
          <a:noFill/>
        </p:spPr>
        <p:txBody>
          <a:bodyPr wrap="none" rtlCol="0">
            <a:spAutoFit/>
          </a:bodyPr>
          <a:lstStyle/>
          <a:p>
            <a:r>
              <a:rPr lang="zh-CN" altLang="en-US" dirty="0"/>
              <a:t>电话通信：</a:t>
            </a:r>
            <a:r>
              <a:rPr lang="en-US" altLang="zh-CN" dirty="0"/>
              <a:t>G.7xx</a:t>
            </a:r>
            <a:endParaRPr lang="zh-CN" altLang="en-US" dirty="0"/>
          </a:p>
        </p:txBody>
      </p:sp>
    </p:spTree>
    <p:extLst>
      <p:ext uri="{BB962C8B-B14F-4D97-AF65-F5344CB8AC3E}">
        <p14:creationId xmlns:p14="http://schemas.microsoft.com/office/powerpoint/2010/main" val="109266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6DB14-A1B2-41AF-9618-E1DA0278B0D9}"/>
              </a:ext>
            </a:extLst>
          </p:cNvPr>
          <p:cNvSpPr>
            <a:spLocks noGrp="1"/>
          </p:cNvSpPr>
          <p:nvPr>
            <p:ph type="title"/>
          </p:nvPr>
        </p:nvSpPr>
        <p:spPr/>
        <p:txBody>
          <a:bodyPr/>
          <a:lstStyle/>
          <a:p>
            <a:r>
              <a:rPr lang="en-US" altLang="zh-CN" dirty="0"/>
              <a:t>2.5 </a:t>
            </a:r>
            <a:r>
              <a:rPr lang="zh-CN" altLang="zh-CN" dirty="0"/>
              <a:t>语音的编码</a:t>
            </a:r>
            <a:r>
              <a:rPr lang="en-US" altLang="zh-CN" dirty="0"/>
              <a:t>—</a:t>
            </a:r>
            <a:r>
              <a:rPr lang="zh-CN" altLang="en-US" dirty="0"/>
              <a:t>格式之间的转化</a:t>
            </a:r>
          </a:p>
        </p:txBody>
      </p:sp>
      <p:grpSp>
        <p:nvGrpSpPr>
          <p:cNvPr id="11" name="组合 10">
            <a:extLst>
              <a:ext uri="{FF2B5EF4-FFF2-40B4-BE49-F238E27FC236}">
                <a16:creationId xmlns:a16="http://schemas.microsoft.com/office/drawing/2014/main" id="{7FA09A7F-9D9A-4776-8C3F-EF299D9ED693}"/>
              </a:ext>
            </a:extLst>
          </p:cNvPr>
          <p:cNvGrpSpPr/>
          <p:nvPr/>
        </p:nvGrpSpPr>
        <p:grpSpPr>
          <a:xfrm>
            <a:off x="3444949" y="2119423"/>
            <a:ext cx="4260111" cy="3590262"/>
            <a:chOff x="3480391" y="2452576"/>
            <a:chExt cx="4260111" cy="3590262"/>
          </a:xfrm>
        </p:grpSpPr>
        <p:sp>
          <p:nvSpPr>
            <p:cNvPr id="4" name="矩形 3">
              <a:extLst>
                <a:ext uri="{FF2B5EF4-FFF2-40B4-BE49-F238E27FC236}">
                  <a16:creationId xmlns:a16="http://schemas.microsoft.com/office/drawing/2014/main" id="{5289B87B-D967-4CCB-B0BE-9C4BC6A4D24A}"/>
                </a:ext>
              </a:extLst>
            </p:cNvPr>
            <p:cNvSpPr/>
            <p:nvPr/>
          </p:nvSpPr>
          <p:spPr>
            <a:xfrm>
              <a:off x="3480391" y="2452577"/>
              <a:ext cx="1396410" cy="4820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t>A-law</a:t>
              </a:r>
              <a:endParaRPr lang="zh-CN" altLang="en-US" sz="1400" dirty="0"/>
            </a:p>
          </p:txBody>
        </p:sp>
        <p:sp>
          <p:nvSpPr>
            <p:cNvPr id="5" name="矩形 4">
              <a:extLst>
                <a:ext uri="{FF2B5EF4-FFF2-40B4-BE49-F238E27FC236}">
                  <a16:creationId xmlns:a16="http://schemas.microsoft.com/office/drawing/2014/main" id="{30256178-6E62-418D-9584-2AF67EC38BC0}"/>
                </a:ext>
              </a:extLst>
            </p:cNvPr>
            <p:cNvSpPr/>
            <p:nvPr/>
          </p:nvSpPr>
          <p:spPr>
            <a:xfrm>
              <a:off x="3480391" y="3228754"/>
              <a:ext cx="1396410" cy="4820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t>MP3</a:t>
              </a:r>
              <a:endParaRPr lang="zh-CN" altLang="en-US" sz="1400" dirty="0"/>
            </a:p>
          </p:txBody>
        </p:sp>
        <p:sp>
          <p:nvSpPr>
            <p:cNvPr id="6" name="矩形 5">
              <a:extLst>
                <a:ext uri="{FF2B5EF4-FFF2-40B4-BE49-F238E27FC236}">
                  <a16:creationId xmlns:a16="http://schemas.microsoft.com/office/drawing/2014/main" id="{90065E68-8410-4EC0-B071-B3C05F1A2242}"/>
                </a:ext>
              </a:extLst>
            </p:cNvPr>
            <p:cNvSpPr/>
            <p:nvPr/>
          </p:nvSpPr>
          <p:spPr>
            <a:xfrm>
              <a:off x="3480391" y="4004931"/>
              <a:ext cx="1396410" cy="4820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t>AAC,M4A</a:t>
              </a:r>
              <a:endParaRPr lang="zh-CN" altLang="en-US" sz="1400" dirty="0"/>
            </a:p>
          </p:txBody>
        </p:sp>
        <p:sp>
          <p:nvSpPr>
            <p:cNvPr id="7" name="矩形 6">
              <a:extLst>
                <a:ext uri="{FF2B5EF4-FFF2-40B4-BE49-F238E27FC236}">
                  <a16:creationId xmlns:a16="http://schemas.microsoft.com/office/drawing/2014/main" id="{8F9D63EA-FC8F-4447-B512-8EBA9BD49270}"/>
                </a:ext>
              </a:extLst>
            </p:cNvPr>
            <p:cNvSpPr/>
            <p:nvPr/>
          </p:nvSpPr>
          <p:spPr>
            <a:xfrm>
              <a:off x="3480391" y="4781108"/>
              <a:ext cx="1396410" cy="4820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t>FLAC</a:t>
              </a:r>
              <a:endParaRPr lang="zh-CN" altLang="en-US" sz="1400" dirty="0"/>
            </a:p>
          </p:txBody>
        </p:sp>
        <p:sp>
          <p:nvSpPr>
            <p:cNvPr id="8" name="矩形 7">
              <a:extLst>
                <a:ext uri="{FF2B5EF4-FFF2-40B4-BE49-F238E27FC236}">
                  <a16:creationId xmlns:a16="http://schemas.microsoft.com/office/drawing/2014/main" id="{3FBAE8B7-EED5-4718-B0DD-1B2F78701788}"/>
                </a:ext>
              </a:extLst>
            </p:cNvPr>
            <p:cNvSpPr/>
            <p:nvPr/>
          </p:nvSpPr>
          <p:spPr>
            <a:xfrm>
              <a:off x="3480391" y="5560829"/>
              <a:ext cx="1396410" cy="4820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其它格式的</a:t>
              </a:r>
              <a:r>
                <a:rPr lang="en-US" altLang="zh-CN" sz="1400" dirty="0"/>
                <a:t>WAV</a:t>
              </a:r>
              <a:endParaRPr lang="zh-CN" altLang="en-US" sz="1400" dirty="0"/>
            </a:p>
          </p:txBody>
        </p:sp>
        <p:sp>
          <p:nvSpPr>
            <p:cNvPr id="9" name="矩形 8">
              <a:extLst>
                <a:ext uri="{FF2B5EF4-FFF2-40B4-BE49-F238E27FC236}">
                  <a16:creationId xmlns:a16="http://schemas.microsoft.com/office/drawing/2014/main" id="{D4514FE2-64A7-4424-93DB-C155B8D9C36D}"/>
                </a:ext>
              </a:extLst>
            </p:cNvPr>
            <p:cNvSpPr/>
            <p:nvPr/>
          </p:nvSpPr>
          <p:spPr>
            <a:xfrm>
              <a:off x="6344092" y="2452576"/>
              <a:ext cx="1396410" cy="35902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t>PCM</a:t>
              </a:r>
            </a:p>
            <a:p>
              <a:pPr algn="ctr"/>
              <a:r>
                <a:rPr lang="en-US" altLang="zh-CN" sz="1400" dirty="0"/>
                <a:t>WAV</a:t>
              </a:r>
              <a:endParaRPr lang="zh-CN" altLang="en-US" sz="1400" dirty="0"/>
            </a:p>
          </p:txBody>
        </p:sp>
        <p:sp>
          <p:nvSpPr>
            <p:cNvPr id="10" name="箭头: 右 9">
              <a:extLst>
                <a:ext uri="{FF2B5EF4-FFF2-40B4-BE49-F238E27FC236}">
                  <a16:creationId xmlns:a16="http://schemas.microsoft.com/office/drawing/2014/main" id="{51F6EFC4-3F59-4FF3-B3BD-47660CC00F2E}"/>
                </a:ext>
              </a:extLst>
            </p:cNvPr>
            <p:cNvSpPr/>
            <p:nvPr/>
          </p:nvSpPr>
          <p:spPr>
            <a:xfrm>
              <a:off x="5323367" y="4196316"/>
              <a:ext cx="630866" cy="20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211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1113D-1536-4A9E-805E-9856139CBBE8}"/>
              </a:ext>
            </a:extLst>
          </p:cNvPr>
          <p:cNvSpPr>
            <a:spLocks noGrp="1"/>
          </p:cNvSpPr>
          <p:nvPr>
            <p:ph type="title"/>
          </p:nvPr>
        </p:nvSpPr>
        <p:spPr/>
        <p:txBody>
          <a:bodyPr/>
          <a:lstStyle/>
          <a:p>
            <a:r>
              <a:rPr lang="zh-CN" altLang="en-US" dirty="0"/>
              <a:t>例</a:t>
            </a:r>
            <a:r>
              <a:rPr lang="en-US" altLang="zh-CN" dirty="0"/>
              <a:t>: 8bit A-law</a:t>
            </a:r>
            <a:r>
              <a:rPr lang="zh-CN" altLang="en-US" dirty="0"/>
              <a:t>转</a:t>
            </a:r>
            <a:r>
              <a:rPr lang="en-US" altLang="zh-CN" dirty="0"/>
              <a:t>16bit PCM</a:t>
            </a:r>
            <a:endParaRPr lang="zh-CN" altLang="en-US" dirty="0"/>
          </a:p>
        </p:txBody>
      </p:sp>
      <p:sp>
        <p:nvSpPr>
          <p:cNvPr id="3" name="内容占位符 2">
            <a:extLst>
              <a:ext uri="{FF2B5EF4-FFF2-40B4-BE49-F238E27FC236}">
                <a16:creationId xmlns:a16="http://schemas.microsoft.com/office/drawing/2014/main" id="{8C013725-059C-4A37-8435-E3764E919151}"/>
              </a:ext>
            </a:extLst>
          </p:cNvPr>
          <p:cNvSpPr>
            <a:spLocks noGrp="1"/>
          </p:cNvSpPr>
          <p:nvPr>
            <p:ph idx="1"/>
          </p:nvPr>
        </p:nvSpPr>
        <p:spPr>
          <a:xfrm>
            <a:off x="696432" y="1407410"/>
            <a:ext cx="10515600" cy="5429326"/>
          </a:xfrm>
        </p:spPr>
        <p:txBody>
          <a:bodyPr>
            <a:noAutofit/>
          </a:bodyPr>
          <a:lstStyle/>
          <a:p>
            <a:pPr marL="109537" indent="0">
              <a:lnSpc>
                <a:spcPct val="100000"/>
              </a:lnSpc>
              <a:buNone/>
            </a:pPr>
            <a:r>
              <a:rPr lang="en-US" altLang="zh-CN" sz="800" dirty="0"/>
              <a:t>#define SIGN_BIT           (0x80)/* Sign bit for a A-law byte. */</a:t>
            </a:r>
          </a:p>
          <a:p>
            <a:pPr marL="109537" indent="0">
              <a:lnSpc>
                <a:spcPct val="100000"/>
              </a:lnSpc>
              <a:buNone/>
            </a:pPr>
            <a:r>
              <a:rPr lang="en-US" altLang="zh-CN" sz="800" dirty="0"/>
              <a:t>#define QUANT_MASK   (0xf)   /* Quantization field mask. */</a:t>
            </a:r>
          </a:p>
          <a:p>
            <a:pPr marL="109537" indent="0">
              <a:lnSpc>
                <a:spcPct val="100000"/>
              </a:lnSpc>
              <a:buNone/>
            </a:pPr>
            <a:r>
              <a:rPr lang="en-US" altLang="zh-CN" sz="800" dirty="0"/>
              <a:t>#define NSEGS               (8)      /* Number of A-law segments. */</a:t>
            </a:r>
          </a:p>
          <a:p>
            <a:pPr marL="109537" indent="0">
              <a:lnSpc>
                <a:spcPct val="100000"/>
              </a:lnSpc>
              <a:buNone/>
            </a:pPr>
            <a:r>
              <a:rPr lang="en-US" altLang="zh-CN" sz="800" dirty="0"/>
              <a:t>#define SEG_SHIFT         (4)      /* Left shift for segment number. */</a:t>
            </a:r>
          </a:p>
          <a:p>
            <a:pPr marL="109537" indent="0">
              <a:lnSpc>
                <a:spcPct val="100000"/>
              </a:lnSpc>
              <a:buNone/>
            </a:pPr>
            <a:r>
              <a:rPr lang="en-US" altLang="zh-CN" sz="800" dirty="0"/>
              <a:t>#define SEG_MASK         (0x70)/* Segment field mask. */</a:t>
            </a:r>
          </a:p>
          <a:p>
            <a:pPr marL="109537" indent="0">
              <a:lnSpc>
                <a:spcPct val="100000"/>
              </a:lnSpc>
              <a:buNone/>
            </a:pPr>
            <a:endParaRPr lang="en-US" altLang="zh-CN" sz="800" dirty="0"/>
          </a:p>
          <a:p>
            <a:pPr marL="109537" indent="0">
              <a:lnSpc>
                <a:spcPct val="100000"/>
              </a:lnSpc>
              <a:buNone/>
            </a:pPr>
            <a:r>
              <a:rPr lang="en-US" altLang="zh-CN" sz="800" dirty="0"/>
              <a:t>short  alaw2linear2(unsigned char </a:t>
            </a:r>
            <a:r>
              <a:rPr lang="en-US" altLang="zh-CN" sz="800" dirty="0" err="1"/>
              <a:t>a_val</a:t>
            </a:r>
            <a:r>
              <a:rPr lang="en-US" altLang="zh-CN" sz="800" dirty="0"/>
              <a:t>)  {</a:t>
            </a:r>
          </a:p>
          <a:p>
            <a:pPr marL="365125" lvl="1" indent="0">
              <a:lnSpc>
                <a:spcPct val="100000"/>
              </a:lnSpc>
              <a:buNone/>
            </a:pPr>
            <a:r>
              <a:rPr lang="en-US" altLang="zh-CN" sz="800" dirty="0"/>
              <a:t>short t;</a:t>
            </a:r>
          </a:p>
          <a:p>
            <a:pPr marL="365125" lvl="1" indent="0">
              <a:lnSpc>
                <a:spcPct val="100000"/>
              </a:lnSpc>
              <a:buNone/>
            </a:pPr>
            <a:r>
              <a:rPr lang="en-US" altLang="zh-CN" sz="800" dirty="0"/>
              <a:t>short seg;</a:t>
            </a:r>
          </a:p>
          <a:p>
            <a:pPr marL="365125" lvl="1" indent="0">
              <a:lnSpc>
                <a:spcPct val="100000"/>
              </a:lnSpc>
              <a:buNone/>
            </a:pPr>
            <a:endParaRPr lang="zh-CN" altLang="en-US" sz="800" dirty="0"/>
          </a:p>
          <a:p>
            <a:pPr marL="365125" lvl="1" indent="0">
              <a:lnSpc>
                <a:spcPct val="100000"/>
              </a:lnSpc>
              <a:buNone/>
            </a:pPr>
            <a:r>
              <a:rPr lang="en-US" altLang="zh-CN" sz="800" dirty="0" err="1"/>
              <a:t>a_val</a:t>
            </a:r>
            <a:r>
              <a:rPr lang="en-US" altLang="zh-CN" sz="800" dirty="0"/>
              <a:t> ^= 0x55;</a:t>
            </a:r>
            <a:endParaRPr lang="zh-CN" altLang="en-US" sz="800" dirty="0"/>
          </a:p>
          <a:p>
            <a:pPr marL="365125" lvl="1" indent="0">
              <a:lnSpc>
                <a:spcPct val="100000"/>
              </a:lnSpc>
              <a:buNone/>
            </a:pPr>
            <a:r>
              <a:rPr lang="en-US" altLang="zh-CN" sz="800" dirty="0"/>
              <a:t>t = (</a:t>
            </a:r>
            <a:r>
              <a:rPr lang="en-US" altLang="zh-CN" sz="800" dirty="0" err="1"/>
              <a:t>a_val</a:t>
            </a:r>
            <a:r>
              <a:rPr lang="en-US" altLang="zh-CN" sz="800" dirty="0"/>
              <a:t> &amp; QUANT_MASK) &lt;&lt; 4;</a:t>
            </a:r>
          </a:p>
          <a:p>
            <a:pPr marL="365125" lvl="1" indent="0">
              <a:lnSpc>
                <a:spcPct val="100000"/>
              </a:lnSpc>
              <a:buNone/>
            </a:pPr>
            <a:r>
              <a:rPr lang="en-US" altLang="zh-CN" sz="800" dirty="0"/>
              <a:t>seg = ((unsigned short)</a:t>
            </a:r>
            <a:r>
              <a:rPr lang="en-US" altLang="zh-CN" sz="800" dirty="0" err="1"/>
              <a:t>a_val</a:t>
            </a:r>
            <a:r>
              <a:rPr lang="en-US" altLang="zh-CN" sz="800" dirty="0"/>
              <a:t> &amp; SEG_MASK) &gt;&gt; SEG_SHIFT;</a:t>
            </a:r>
          </a:p>
          <a:p>
            <a:pPr marL="365125" lvl="1" indent="0">
              <a:lnSpc>
                <a:spcPct val="100000"/>
              </a:lnSpc>
              <a:buNone/>
            </a:pPr>
            <a:r>
              <a:rPr lang="en-US" altLang="zh-CN" sz="800" dirty="0"/>
              <a:t>switch (seg) {</a:t>
            </a:r>
          </a:p>
          <a:p>
            <a:pPr marL="365125" lvl="1" indent="0">
              <a:lnSpc>
                <a:spcPct val="100000"/>
              </a:lnSpc>
              <a:buNone/>
            </a:pPr>
            <a:r>
              <a:rPr lang="en-US" altLang="zh-CN" sz="800" dirty="0"/>
              <a:t>case 0:</a:t>
            </a:r>
          </a:p>
          <a:p>
            <a:pPr marL="603250" lvl="2" indent="0">
              <a:lnSpc>
                <a:spcPct val="100000"/>
              </a:lnSpc>
              <a:buNone/>
            </a:pPr>
            <a:r>
              <a:rPr lang="en-US" altLang="zh-CN" sz="800" dirty="0"/>
              <a:t>t += 8;</a:t>
            </a:r>
          </a:p>
          <a:p>
            <a:pPr marL="603250" lvl="2" indent="0">
              <a:lnSpc>
                <a:spcPct val="100000"/>
              </a:lnSpc>
              <a:buNone/>
            </a:pPr>
            <a:r>
              <a:rPr lang="en-US" altLang="zh-CN" sz="800" dirty="0"/>
              <a:t>break;</a:t>
            </a:r>
          </a:p>
          <a:p>
            <a:pPr marL="365125" lvl="1" indent="0">
              <a:lnSpc>
                <a:spcPct val="100000"/>
              </a:lnSpc>
              <a:buNone/>
            </a:pPr>
            <a:r>
              <a:rPr lang="en-US" altLang="zh-CN" sz="800" dirty="0"/>
              <a:t>case 1:</a:t>
            </a:r>
          </a:p>
          <a:p>
            <a:pPr marL="603250" lvl="2" indent="0">
              <a:lnSpc>
                <a:spcPct val="100000"/>
              </a:lnSpc>
              <a:buNone/>
            </a:pPr>
            <a:r>
              <a:rPr lang="en-US" altLang="zh-CN" sz="800" dirty="0"/>
              <a:t>t += 0x108;</a:t>
            </a:r>
          </a:p>
          <a:p>
            <a:pPr marL="603250" lvl="2" indent="0">
              <a:lnSpc>
                <a:spcPct val="100000"/>
              </a:lnSpc>
              <a:buNone/>
            </a:pPr>
            <a:r>
              <a:rPr lang="en-US" altLang="zh-CN" sz="800" dirty="0"/>
              <a:t>break;</a:t>
            </a:r>
          </a:p>
          <a:p>
            <a:pPr marL="365125" lvl="1" indent="0">
              <a:lnSpc>
                <a:spcPct val="100000"/>
              </a:lnSpc>
              <a:buNone/>
            </a:pPr>
            <a:r>
              <a:rPr lang="en-US" altLang="zh-CN" sz="800" dirty="0"/>
              <a:t>default:</a:t>
            </a:r>
          </a:p>
          <a:p>
            <a:pPr marL="603250" lvl="2" indent="0">
              <a:lnSpc>
                <a:spcPct val="100000"/>
              </a:lnSpc>
              <a:buNone/>
            </a:pPr>
            <a:r>
              <a:rPr lang="en-US" altLang="zh-CN" sz="800" dirty="0"/>
              <a:t>t += 0x108;</a:t>
            </a:r>
          </a:p>
          <a:p>
            <a:pPr marL="603250" lvl="2" indent="0">
              <a:lnSpc>
                <a:spcPct val="100000"/>
              </a:lnSpc>
              <a:buNone/>
            </a:pPr>
            <a:r>
              <a:rPr lang="en-US" altLang="zh-CN" sz="800" dirty="0"/>
              <a:t>t &lt;&lt;= seg - 1;</a:t>
            </a:r>
          </a:p>
          <a:p>
            <a:pPr marL="365125" lvl="1" indent="0">
              <a:lnSpc>
                <a:spcPct val="100000"/>
              </a:lnSpc>
              <a:buNone/>
            </a:pPr>
            <a:r>
              <a:rPr lang="en-US" altLang="zh-CN" sz="800" dirty="0"/>
              <a:t>}</a:t>
            </a:r>
          </a:p>
          <a:p>
            <a:pPr marL="365125" lvl="1" indent="0">
              <a:lnSpc>
                <a:spcPct val="100000"/>
              </a:lnSpc>
              <a:buNone/>
            </a:pPr>
            <a:r>
              <a:rPr lang="en-US" altLang="zh-CN" sz="800" dirty="0"/>
              <a:t>return ((</a:t>
            </a:r>
            <a:r>
              <a:rPr lang="en-US" altLang="zh-CN" sz="800" dirty="0" err="1"/>
              <a:t>a_val</a:t>
            </a:r>
            <a:r>
              <a:rPr lang="en-US" altLang="zh-CN" sz="800" dirty="0"/>
              <a:t> &amp; SIGN_BIT) ? t : -t);</a:t>
            </a:r>
          </a:p>
          <a:p>
            <a:pPr marL="109537" indent="0">
              <a:lnSpc>
                <a:spcPct val="100000"/>
              </a:lnSpc>
              <a:buNone/>
            </a:pPr>
            <a:r>
              <a:rPr lang="en-US" altLang="zh-CN" sz="800" dirty="0"/>
              <a:t>}</a:t>
            </a:r>
            <a:endParaRPr lang="zh-CN" altLang="en-US" sz="800" dirty="0"/>
          </a:p>
        </p:txBody>
      </p:sp>
    </p:spTree>
    <p:extLst>
      <p:ext uri="{BB962C8B-B14F-4D97-AF65-F5344CB8AC3E}">
        <p14:creationId xmlns:p14="http://schemas.microsoft.com/office/powerpoint/2010/main" val="3713108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66424-97A4-4F4E-8D6A-44E6857158F8}"/>
              </a:ext>
            </a:extLst>
          </p:cNvPr>
          <p:cNvSpPr>
            <a:spLocks noGrp="1"/>
          </p:cNvSpPr>
          <p:nvPr>
            <p:ph type="title"/>
          </p:nvPr>
        </p:nvSpPr>
        <p:spPr/>
        <p:txBody>
          <a:bodyPr/>
          <a:lstStyle/>
          <a:p>
            <a:r>
              <a:rPr lang="en-US" altLang="zh-CN" dirty="0"/>
              <a:t>2.6 WAV</a:t>
            </a:r>
            <a:r>
              <a:rPr lang="zh-CN" altLang="zh-CN" dirty="0"/>
              <a:t>文件格式</a:t>
            </a:r>
          </a:p>
        </p:txBody>
      </p:sp>
      <p:sp>
        <p:nvSpPr>
          <p:cNvPr id="3" name="内容占位符 2">
            <a:extLst>
              <a:ext uri="{FF2B5EF4-FFF2-40B4-BE49-F238E27FC236}">
                <a16:creationId xmlns:a16="http://schemas.microsoft.com/office/drawing/2014/main" id="{E67C8E6B-E691-4D1D-AA2A-F5806C630F3A}"/>
              </a:ext>
            </a:extLst>
          </p:cNvPr>
          <p:cNvSpPr>
            <a:spLocks noGrp="1"/>
          </p:cNvSpPr>
          <p:nvPr>
            <p:ph idx="1"/>
          </p:nvPr>
        </p:nvSpPr>
        <p:spPr>
          <a:xfrm>
            <a:off x="838200" y="1825625"/>
            <a:ext cx="10515600" cy="1775268"/>
          </a:xfrm>
        </p:spPr>
        <p:txBody>
          <a:bodyPr>
            <a:noAutofit/>
          </a:bodyPr>
          <a:lstStyle/>
          <a:p>
            <a:r>
              <a:rPr lang="en-US" altLang="zh-CN" sz="2400" dirty="0"/>
              <a:t>WAV</a:t>
            </a:r>
            <a:r>
              <a:rPr lang="zh-CN" altLang="zh-CN" sz="2400" dirty="0"/>
              <a:t>文件是以</a:t>
            </a:r>
            <a:r>
              <a:rPr lang="en-US" altLang="zh-CN" sz="2400" dirty="0"/>
              <a:t>RIFF (resource interchange file format)</a:t>
            </a:r>
            <a:r>
              <a:rPr lang="zh-CN" altLang="zh-CN" sz="2400" dirty="0"/>
              <a:t>的档案格式储存，包含文件头（</a:t>
            </a:r>
            <a:r>
              <a:rPr lang="en-US" altLang="zh-CN" sz="2400" dirty="0"/>
              <a:t>Header</a:t>
            </a:r>
            <a:r>
              <a:rPr lang="zh-CN" altLang="zh-CN" sz="2400" dirty="0"/>
              <a:t>）与数据（</a:t>
            </a:r>
            <a:r>
              <a:rPr lang="en-US" altLang="zh-CN" sz="2400" dirty="0"/>
              <a:t>Data</a:t>
            </a:r>
            <a:r>
              <a:rPr lang="zh-CN" altLang="zh-CN" sz="2400" dirty="0"/>
              <a:t>）。</a:t>
            </a:r>
            <a:endParaRPr lang="en-US" altLang="zh-CN" sz="2400" dirty="0"/>
          </a:p>
          <a:p>
            <a:r>
              <a:rPr lang="en-US" altLang="zh-CN" sz="2400" dirty="0"/>
              <a:t>WAV</a:t>
            </a:r>
            <a:r>
              <a:rPr lang="zh-CN" altLang="zh-CN" sz="2400" dirty="0"/>
              <a:t>文件头由若干个</a:t>
            </a:r>
            <a:r>
              <a:rPr lang="en-US" altLang="zh-CN" sz="2400" dirty="0"/>
              <a:t>Chunk</a:t>
            </a:r>
            <a:r>
              <a:rPr lang="zh-CN" altLang="zh-CN" sz="2400" dirty="0"/>
              <a:t>组成的，按照在文件中的出现位置包括：</a:t>
            </a:r>
            <a:r>
              <a:rPr lang="en-US" altLang="zh-CN" sz="2400" dirty="0"/>
              <a:t>WAVECHUNK, FMTCHUNK, FACTCHUNK(</a:t>
            </a:r>
            <a:r>
              <a:rPr lang="zh-CN" altLang="zh-CN" sz="2400" dirty="0"/>
              <a:t>可选</a:t>
            </a:r>
            <a:r>
              <a:rPr lang="en-US" altLang="zh-CN" sz="2400" dirty="0"/>
              <a:t>), DATACHUNK</a:t>
            </a:r>
            <a:r>
              <a:rPr lang="zh-CN" altLang="zh-CN" sz="2400" dirty="0"/>
              <a:t>，具体包括如下结构体：</a:t>
            </a:r>
            <a:endParaRPr lang="zh-CN" altLang="en-US" sz="2400" dirty="0"/>
          </a:p>
        </p:txBody>
      </p:sp>
      <p:graphicFrame>
        <p:nvGraphicFramePr>
          <p:cNvPr id="5" name="表格 5">
            <a:extLst>
              <a:ext uri="{FF2B5EF4-FFF2-40B4-BE49-F238E27FC236}">
                <a16:creationId xmlns:a16="http://schemas.microsoft.com/office/drawing/2014/main" id="{E67E3A5F-C9A7-4FBA-86EF-BC9B559372F9}"/>
              </a:ext>
            </a:extLst>
          </p:cNvPr>
          <p:cNvGraphicFramePr>
            <a:graphicFrameLocks noGrp="1"/>
          </p:cNvGraphicFramePr>
          <p:nvPr>
            <p:extLst>
              <p:ext uri="{D42A27DB-BD31-4B8C-83A1-F6EECF244321}">
                <p14:modId xmlns:p14="http://schemas.microsoft.com/office/powerpoint/2010/main" val="1140620222"/>
              </p:ext>
            </p:extLst>
          </p:nvPr>
        </p:nvGraphicFramePr>
        <p:xfrm>
          <a:off x="1346790" y="4415650"/>
          <a:ext cx="6960786" cy="438376"/>
        </p:xfrm>
        <a:graphic>
          <a:graphicData uri="http://schemas.openxmlformats.org/drawingml/2006/table">
            <a:tbl>
              <a:tblPr>
                <a:tableStyleId>{5940675A-B579-460E-94D1-54222C63F5DA}</a:tableStyleId>
              </a:tblPr>
              <a:tblGrid>
                <a:gridCol w="1160131">
                  <a:extLst>
                    <a:ext uri="{9D8B030D-6E8A-4147-A177-3AD203B41FA5}">
                      <a16:colId xmlns:a16="http://schemas.microsoft.com/office/drawing/2014/main" val="1244739584"/>
                    </a:ext>
                  </a:extLst>
                </a:gridCol>
                <a:gridCol w="1160131">
                  <a:extLst>
                    <a:ext uri="{9D8B030D-6E8A-4147-A177-3AD203B41FA5}">
                      <a16:colId xmlns:a16="http://schemas.microsoft.com/office/drawing/2014/main" val="2340750062"/>
                    </a:ext>
                  </a:extLst>
                </a:gridCol>
                <a:gridCol w="1160131">
                  <a:extLst>
                    <a:ext uri="{9D8B030D-6E8A-4147-A177-3AD203B41FA5}">
                      <a16:colId xmlns:a16="http://schemas.microsoft.com/office/drawing/2014/main" val="2125522803"/>
                    </a:ext>
                  </a:extLst>
                </a:gridCol>
                <a:gridCol w="1160131">
                  <a:extLst>
                    <a:ext uri="{9D8B030D-6E8A-4147-A177-3AD203B41FA5}">
                      <a16:colId xmlns:a16="http://schemas.microsoft.com/office/drawing/2014/main" val="2373561277"/>
                    </a:ext>
                  </a:extLst>
                </a:gridCol>
                <a:gridCol w="2320262">
                  <a:extLst>
                    <a:ext uri="{9D8B030D-6E8A-4147-A177-3AD203B41FA5}">
                      <a16:colId xmlns:a16="http://schemas.microsoft.com/office/drawing/2014/main" val="4035293900"/>
                    </a:ext>
                  </a:extLst>
                </a:gridCol>
              </a:tblGrid>
              <a:tr h="438376">
                <a:tc>
                  <a:txBody>
                    <a:bodyPr/>
                    <a:lstStyle/>
                    <a:p>
                      <a:pPr algn="ctr"/>
                      <a:r>
                        <a:rPr lang="en-US" altLang="zh-CN" sz="1200" kern="1200" dirty="0">
                          <a:solidFill>
                            <a:schemeClr val="tx1"/>
                          </a:solidFill>
                          <a:effectLst/>
                          <a:latin typeface="+mn-lt"/>
                          <a:ea typeface="+mn-ea"/>
                          <a:cs typeface="+mn-cs"/>
                        </a:rPr>
                        <a:t>WAVECHUNK</a:t>
                      </a:r>
                      <a:endParaRPr lang="zh-CN" altLang="en-US" sz="1200" dirty="0"/>
                    </a:p>
                  </a:txBody>
                  <a:tcPr anchor="ctr" anchorCtr="1"/>
                </a:tc>
                <a:tc>
                  <a:txBody>
                    <a:bodyPr/>
                    <a:lstStyle/>
                    <a:p>
                      <a:pPr algn="ctr"/>
                      <a:r>
                        <a:rPr lang="en-US" altLang="zh-CN" sz="1200" kern="1200" dirty="0">
                          <a:solidFill>
                            <a:schemeClr val="tx1"/>
                          </a:solidFill>
                          <a:effectLst/>
                          <a:latin typeface="+mn-lt"/>
                          <a:ea typeface="+mn-ea"/>
                          <a:cs typeface="+mn-cs"/>
                        </a:rPr>
                        <a:t>FMTCHUNK</a:t>
                      </a:r>
                      <a:endParaRPr lang="zh-CN" altLang="en-US" sz="1200" dirty="0"/>
                    </a:p>
                  </a:txBody>
                  <a:tcPr anchor="ctr" anchorCtr="1"/>
                </a:tc>
                <a:tc>
                  <a:txBody>
                    <a:bodyPr/>
                    <a:lstStyle/>
                    <a:p>
                      <a:pPr algn="ctr"/>
                      <a:r>
                        <a:rPr lang="en-US" altLang="zh-CN" sz="1200" dirty="0"/>
                        <a:t>FACTCHUNK</a:t>
                      </a:r>
                      <a:endParaRPr lang="zh-CN" altLang="en-US" sz="1200" dirty="0"/>
                    </a:p>
                  </a:txBody>
                  <a:tcPr anchor="ctr" anchorCtr="1"/>
                </a:tc>
                <a:tc>
                  <a:txBody>
                    <a:bodyPr/>
                    <a:lstStyle/>
                    <a:p>
                      <a:pPr algn="ctr"/>
                      <a:r>
                        <a:rPr lang="en-US" altLang="zh-CN" sz="1200" dirty="0"/>
                        <a:t>DATACHUNK</a:t>
                      </a:r>
                      <a:endParaRPr lang="zh-CN" altLang="en-US" sz="1200" dirty="0"/>
                    </a:p>
                  </a:txBody>
                  <a:tcPr anchor="ctr" anchorCtr="1"/>
                </a:tc>
                <a:tc>
                  <a:txBody>
                    <a:bodyPr/>
                    <a:lstStyle/>
                    <a:p>
                      <a:pPr algn="ctr"/>
                      <a:r>
                        <a:rPr lang="en-US" altLang="zh-CN" sz="1200" dirty="0"/>
                        <a:t>Data</a:t>
                      </a:r>
                      <a:endParaRPr lang="zh-CN" altLang="en-US" sz="1200" dirty="0"/>
                    </a:p>
                  </a:txBody>
                  <a:tcPr anchor="ctr" anchorCtr="1"/>
                </a:tc>
                <a:extLst>
                  <a:ext uri="{0D108BD9-81ED-4DB2-BD59-A6C34878D82A}">
                    <a16:rowId xmlns:a16="http://schemas.microsoft.com/office/drawing/2014/main" val="406237371"/>
                  </a:ext>
                </a:extLst>
              </a:tr>
            </a:tbl>
          </a:graphicData>
        </a:graphic>
      </p:graphicFrame>
      <p:sp>
        <p:nvSpPr>
          <p:cNvPr id="7" name="右大括号 6">
            <a:extLst>
              <a:ext uri="{FF2B5EF4-FFF2-40B4-BE49-F238E27FC236}">
                <a16:creationId xmlns:a16="http://schemas.microsoft.com/office/drawing/2014/main" id="{EE4AF85C-C87C-4387-BA67-0EDC0951D45E}"/>
              </a:ext>
            </a:extLst>
          </p:cNvPr>
          <p:cNvSpPr/>
          <p:nvPr/>
        </p:nvSpPr>
        <p:spPr>
          <a:xfrm rot="16200000">
            <a:off x="3503428" y="1919176"/>
            <a:ext cx="315432" cy="462870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2A6B5A6A-3B04-4710-9130-5222CEA0F022}"/>
              </a:ext>
            </a:extLst>
          </p:cNvPr>
          <p:cNvSpPr txBox="1"/>
          <p:nvPr/>
        </p:nvSpPr>
        <p:spPr>
          <a:xfrm>
            <a:off x="3225210" y="3706813"/>
            <a:ext cx="909223" cy="369332"/>
          </a:xfrm>
          <a:prstGeom prst="rect">
            <a:avLst/>
          </a:prstGeom>
          <a:noFill/>
        </p:spPr>
        <p:txBody>
          <a:bodyPr wrap="none" rtlCol="0">
            <a:spAutoFit/>
          </a:bodyPr>
          <a:lstStyle/>
          <a:p>
            <a:r>
              <a:rPr lang="en-US" altLang="zh-CN" dirty="0"/>
              <a:t>Header</a:t>
            </a:r>
            <a:endParaRPr lang="zh-CN" altLang="en-US" dirty="0"/>
          </a:p>
        </p:txBody>
      </p:sp>
    </p:spTree>
    <p:extLst>
      <p:ext uri="{BB962C8B-B14F-4D97-AF65-F5344CB8AC3E}">
        <p14:creationId xmlns:p14="http://schemas.microsoft.com/office/powerpoint/2010/main" val="3131403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908A7-3452-4EA2-B60F-0227300345C7}"/>
              </a:ext>
            </a:extLst>
          </p:cNvPr>
          <p:cNvSpPr>
            <a:spLocks noGrp="1"/>
          </p:cNvSpPr>
          <p:nvPr>
            <p:ph type="title"/>
          </p:nvPr>
        </p:nvSpPr>
        <p:spPr/>
        <p:txBody>
          <a:bodyPr/>
          <a:lstStyle/>
          <a:p>
            <a:r>
              <a:rPr lang="en-US" altLang="zh-CN" dirty="0"/>
              <a:t>2.6 WAV</a:t>
            </a:r>
            <a:r>
              <a:rPr lang="zh-CN" altLang="zh-CN" dirty="0"/>
              <a:t>文件格式</a:t>
            </a:r>
            <a:r>
              <a:rPr lang="en-US" altLang="zh-CN" dirty="0"/>
              <a:t>—WAV</a:t>
            </a:r>
            <a:r>
              <a:rPr lang="zh-CN" altLang="en-US" dirty="0"/>
              <a:t>头部</a:t>
            </a:r>
          </a:p>
        </p:txBody>
      </p:sp>
      <p:sp>
        <p:nvSpPr>
          <p:cNvPr id="4" name="文本框 2">
            <a:extLst>
              <a:ext uri="{FF2B5EF4-FFF2-40B4-BE49-F238E27FC236}">
                <a16:creationId xmlns:a16="http://schemas.microsoft.com/office/drawing/2014/main" id="{8AEE1A2A-AB2A-44F1-9A55-E91A842DD4CD}"/>
              </a:ext>
            </a:extLst>
          </p:cNvPr>
          <p:cNvSpPr txBox="1">
            <a:spLocks noChangeArrowheads="1"/>
          </p:cNvSpPr>
          <p:nvPr/>
        </p:nvSpPr>
        <p:spPr bwMode="auto">
          <a:xfrm>
            <a:off x="2445044" y="1538959"/>
            <a:ext cx="5536462" cy="500360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r>
              <a:rPr lang="en-US" altLang="zh-CN" sz="1200" dirty="0"/>
              <a:t>//</a:t>
            </a:r>
            <a:r>
              <a:rPr lang="en-US" altLang="zh-CN" sz="1200" dirty="0" err="1"/>
              <a:t>WaveForm</a:t>
            </a:r>
            <a:r>
              <a:rPr lang="en-US" altLang="zh-CN" sz="1200" dirty="0"/>
              <a:t> struct</a:t>
            </a:r>
          </a:p>
          <a:p>
            <a:r>
              <a:rPr lang="en-US" altLang="zh-CN" sz="1200" dirty="0"/>
              <a:t>typedef struct {</a:t>
            </a:r>
          </a:p>
          <a:p>
            <a:r>
              <a:rPr lang="en-US" altLang="zh-CN" sz="1200" dirty="0"/>
              <a:t>   char riff[4];// RIFF file identification (4 bytes) </a:t>
            </a:r>
          </a:p>
          <a:p>
            <a:r>
              <a:rPr lang="en-US" altLang="zh-CN" sz="1200" dirty="0"/>
              <a:t>   int length;// length field (4 bytes)</a:t>
            </a:r>
          </a:p>
          <a:p>
            <a:r>
              <a:rPr lang="en-US" altLang="zh-CN" sz="1200" dirty="0"/>
              <a:t>   char wave[4];// WAVE chunk identification (4 bytes)</a:t>
            </a:r>
          </a:p>
          <a:p>
            <a:r>
              <a:rPr lang="en-US" altLang="zh-CN" sz="1200" dirty="0"/>
              <a:t>}WAVECHUNK;</a:t>
            </a:r>
          </a:p>
          <a:p>
            <a:endParaRPr lang="zh-CN" altLang="en-US" sz="1200" dirty="0"/>
          </a:p>
          <a:p>
            <a:r>
              <a:rPr lang="en-US" altLang="zh-CN" sz="1200" dirty="0"/>
              <a:t>typedef struct{</a:t>
            </a:r>
          </a:p>
          <a:p>
            <a:r>
              <a:rPr lang="en-US" altLang="zh-CN" sz="1200" dirty="0"/>
              <a:t>   char </a:t>
            </a:r>
            <a:r>
              <a:rPr lang="en-US" altLang="zh-CN" sz="1200" dirty="0" err="1"/>
              <a:t>fmt</a:t>
            </a:r>
            <a:r>
              <a:rPr lang="en-US" altLang="zh-CN" sz="1200" dirty="0"/>
              <a:t>[4];// format sub-chunk identification  (4 bytes)</a:t>
            </a:r>
          </a:p>
          <a:p>
            <a:r>
              <a:rPr lang="en-US" altLang="zh-CN" sz="1200" dirty="0"/>
              <a:t>   int </a:t>
            </a:r>
            <a:r>
              <a:rPr lang="en-US" altLang="zh-CN" sz="1200" dirty="0" err="1"/>
              <a:t>flength</a:t>
            </a:r>
            <a:r>
              <a:rPr lang="en-US" altLang="zh-CN" sz="1200" dirty="0"/>
              <a:t>;// length of format sub-chunk (4 byte integer)</a:t>
            </a:r>
          </a:p>
          <a:p>
            <a:r>
              <a:rPr lang="en-US" altLang="zh-CN" sz="1200" dirty="0"/>
              <a:t>   short format;// format specifier (2 byte integer) </a:t>
            </a:r>
          </a:p>
          <a:p>
            <a:r>
              <a:rPr lang="en-US" altLang="zh-CN" sz="1200" dirty="0"/>
              <a:t>   short </a:t>
            </a:r>
            <a:r>
              <a:rPr lang="en-US" altLang="zh-CN" sz="1200" dirty="0" err="1"/>
              <a:t>chans</a:t>
            </a:r>
            <a:r>
              <a:rPr lang="en-US" altLang="zh-CN" sz="1200" dirty="0"/>
              <a:t>;// number of channels (2 byte integer) </a:t>
            </a:r>
          </a:p>
          <a:p>
            <a:r>
              <a:rPr lang="en-US" altLang="zh-CN" sz="1200" dirty="0"/>
              <a:t>   int </a:t>
            </a:r>
            <a:r>
              <a:rPr lang="en-US" altLang="zh-CN" sz="1200" dirty="0" err="1"/>
              <a:t>sampsRate</a:t>
            </a:r>
            <a:r>
              <a:rPr lang="en-US" altLang="zh-CN" sz="1200" dirty="0"/>
              <a:t>;// sample rate in Hz (4 byte integer) </a:t>
            </a:r>
          </a:p>
          <a:p>
            <a:r>
              <a:rPr lang="en-US" altLang="zh-CN" sz="1200" dirty="0"/>
              <a:t>   int </a:t>
            </a:r>
            <a:r>
              <a:rPr lang="en-US" altLang="zh-CN" sz="1200" dirty="0" err="1"/>
              <a:t>bpsec</a:t>
            </a:r>
            <a:r>
              <a:rPr lang="en-US" altLang="zh-CN" sz="1200" dirty="0"/>
              <a:t>;// bytes per second (4 byte integer) </a:t>
            </a:r>
          </a:p>
          <a:p>
            <a:r>
              <a:rPr lang="en-US" altLang="zh-CN" sz="1200" dirty="0"/>
              <a:t>   short </a:t>
            </a:r>
            <a:r>
              <a:rPr lang="en-US" altLang="zh-CN" sz="1200" dirty="0" err="1"/>
              <a:t>bpsample</a:t>
            </a:r>
            <a:r>
              <a:rPr lang="en-US" altLang="zh-CN" sz="1200" dirty="0"/>
              <a:t>;// bytes per sample (2 byte integer) </a:t>
            </a:r>
          </a:p>
          <a:p>
            <a:r>
              <a:rPr lang="sv-SE" altLang="zh-CN" sz="1200" dirty="0"/>
              <a:t>   short bpchan;// bits per channel (2 byte integer) </a:t>
            </a:r>
          </a:p>
          <a:p>
            <a:r>
              <a:rPr lang="en-US" altLang="zh-CN" sz="1200" dirty="0"/>
              <a:t>}FMTCHUNK;</a:t>
            </a:r>
          </a:p>
          <a:p>
            <a:endParaRPr lang="zh-CN" altLang="en-US" sz="1200" dirty="0"/>
          </a:p>
          <a:p>
            <a:r>
              <a:rPr lang="en-US" altLang="zh-CN" sz="1200" dirty="0"/>
              <a:t>typedef struct{</a:t>
            </a:r>
          </a:p>
          <a:p>
            <a:r>
              <a:rPr lang="en-US" altLang="zh-CN" sz="1200" dirty="0"/>
              <a:t>   char </a:t>
            </a:r>
            <a:r>
              <a:rPr lang="en-US" altLang="zh-CN" sz="1200" dirty="0" err="1"/>
              <a:t>szFactID</a:t>
            </a:r>
            <a:r>
              <a:rPr lang="en-US" altLang="zh-CN" sz="1200" dirty="0"/>
              <a:t>[4];//'</a:t>
            </a:r>
            <a:r>
              <a:rPr lang="en-US" altLang="zh-CN" sz="1200" dirty="0" err="1"/>
              <a:t>f','a','c','t</a:t>
            </a:r>
            <a:r>
              <a:rPr lang="en-US" altLang="zh-CN" sz="1200" dirty="0"/>
              <a:t>’</a:t>
            </a:r>
          </a:p>
          <a:p>
            <a:r>
              <a:rPr lang="en-US" altLang="zh-CN" sz="1200" dirty="0"/>
              <a:t>   int </a:t>
            </a:r>
            <a:r>
              <a:rPr lang="en-US" altLang="zh-CN" sz="1200" dirty="0" err="1"/>
              <a:t>dwFactSize</a:t>
            </a:r>
            <a:r>
              <a:rPr lang="en-US" altLang="zh-CN" sz="1200" dirty="0"/>
              <a:t>;//the value is 4</a:t>
            </a:r>
          </a:p>
          <a:p>
            <a:r>
              <a:rPr lang="en-US" altLang="zh-CN" sz="1200" dirty="0"/>
              <a:t>}FACTCHUNK;</a:t>
            </a:r>
          </a:p>
          <a:p>
            <a:endParaRPr lang="zh-CN" altLang="en-US" sz="1200" dirty="0"/>
          </a:p>
          <a:p>
            <a:r>
              <a:rPr lang="en-US" altLang="zh-CN" sz="1200" dirty="0"/>
              <a:t>typedef struct{</a:t>
            </a:r>
          </a:p>
          <a:p>
            <a:r>
              <a:rPr lang="en-US" altLang="zh-CN" sz="1200" dirty="0"/>
              <a:t>   char data[4];// data sub-chunk identification  (4 bytes) </a:t>
            </a:r>
          </a:p>
          <a:p>
            <a:r>
              <a:rPr lang="en-US" altLang="zh-CN" sz="1200" dirty="0"/>
              <a:t>   int </a:t>
            </a:r>
            <a:r>
              <a:rPr lang="en-US" altLang="zh-CN" sz="1200" dirty="0" err="1"/>
              <a:t>dlength</a:t>
            </a:r>
            <a:r>
              <a:rPr lang="en-US" altLang="zh-CN" sz="1200" dirty="0"/>
              <a:t>;// length of data sub-chunk (4 byte integer)</a:t>
            </a:r>
          </a:p>
          <a:p>
            <a:r>
              <a:rPr lang="en-US" altLang="zh-CN" sz="1200" dirty="0"/>
              <a:t>}DATACHUNK;</a:t>
            </a:r>
          </a:p>
        </p:txBody>
      </p:sp>
    </p:spTree>
    <p:extLst>
      <p:ext uri="{BB962C8B-B14F-4D97-AF65-F5344CB8AC3E}">
        <p14:creationId xmlns:p14="http://schemas.microsoft.com/office/powerpoint/2010/main" val="3652732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D5F6D8-5DF5-4FCA-89BC-B7F94C458BA9}"/>
              </a:ext>
            </a:extLst>
          </p:cNvPr>
          <p:cNvSpPr>
            <a:spLocks noGrp="1"/>
          </p:cNvSpPr>
          <p:nvPr>
            <p:ph type="title"/>
          </p:nvPr>
        </p:nvSpPr>
        <p:spPr/>
        <p:txBody>
          <a:bodyPr/>
          <a:lstStyle/>
          <a:p>
            <a:r>
              <a:rPr lang="en-US" altLang="zh-CN" dirty="0"/>
              <a:t>2.6 WAV</a:t>
            </a:r>
            <a:r>
              <a:rPr lang="zh-CN" altLang="zh-CN" dirty="0"/>
              <a:t>文件格式</a:t>
            </a:r>
            <a:r>
              <a:rPr lang="en-US" altLang="zh-CN" dirty="0"/>
              <a:t>—WAV</a:t>
            </a:r>
            <a:r>
              <a:rPr lang="zh-CN" altLang="en-US" dirty="0"/>
              <a:t>头部格式说明表 </a:t>
            </a:r>
          </a:p>
        </p:txBody>
      </p:sp>
      <p:graphicFrame>
        <p:nvGraphicFramePr>
          <p:cNvPr id="4" name="Group 387">
            <a:extLst>
              <a:ext uri="{FF2B5EF4-FFF2-40B4-BE49-F238E27FC236}">
                <a16:creationId xmlns:a16="http://schemas.microsoft.com/office/drawing/2014/main" id="{76ABEC1E-EC79-4508-A42C-48396C68093B}"/>
              </a:ext>
            </a:extLst>
          </p:cNvPr>
          <p:cNvGraphicFramePr>
            <a:graphicFrameLocks noGrp="1"/>
          </p:cNvGraphicFramePr>
          <p:nvPr>
            <p:ph idx="1"/>
            <p:extLst>
              <p:ext uri="{D42A27DB-BD31-4B8C-83A1-F6EECF244321}">
                <p14:modId xmlns:p14="http://schemas.microsoft.com/office/powerpoint/2010/main" val="316014060"/>
              </p:ext>
            </p:extLst>
          </p:nvPr>
        </p:nvGraphicFramePr>
        <p:xfrm>
          <a:off x="1249514" y="1690688"/>
          <a:ext cx="8077200" cy="4124328"/>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1017588">
                  <a:extLst>
                    <a:ext uri="{9D8B030D-6E8A-4147-A177-3AD203B41FA5}">
                      <a16:colId xmlns:a16="http://schemas.microsoft.com/office/drawing/2014/main" val="20003"/>
                    </a:ext>
                  </a:extLst>
                </a:gridCol>
                <a:gridCol w="4849812">
                  <a:extLst>
                    <a:ext uri="{9D8B030D-6E8A-4147-A177-3AD203B41FA5}">
                      <a16:colId xmlns:a16="http://schemas.microsoft.com/office/drawing/2014/main" val="20004"/>
                    </a:ext>
                  </a:extLst>
                </a:gridCol>
              </a:tblGrid>
              <a:tr h="2603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a:ln>
                            <a:noFill/>
                          </a:ln>
                          <a:solidFill>
                            <a:srgbClr val="000000"/>
                          </a:solidFill>
                          <a:effectLst/>
                          <a:latin typeface="Arial" charset="0"/>
                          <a:ea typeface="宋体" pitchFamily="2" charset="-122"/>
                          <a:cs typeface="Arial" charset="0"/>
                        </a:rPr>
                        <a:t>　</a:t>
                      </a:r>
                      <a:endParaRPr kumimoji="0" lang="zh-CN" altLang="en-US" sz="1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a:ln>
                            <a:noFill/>
                          </a:ln>
                          <a:solidFill>
                            <a:srgbClr val="000000"/>
                          </a:solidFill>
                          <a:effectLst/>
                          <a:latin typeface="Arial" charset="0"/>
                          <a:ea typeface="宋体" pitchFamily="2" charset="-122"/>
                          <a:cs typeface="Arial" charset="0"/>
                        </a:rPr>
                        <a:t>偏移地址</a:t>
                      </a:r>
                      <a:endParaRPr kumimoji="0" lang="zh-CN" altLang="en-US" sz="1000" b="0"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a:ln>
                            <a:noFill/>
                          </a:ln>
                          <a:solidFill>
                            <a:srgbClr val="000000"/>
                          </a:solidFill>
                          <a:effectLst/>
                          <a:latin typeface="Arial" charset="0"/>
                          <a:ea typeface="宋体" pitchFamily="2" charset="-122"/>
                          <a:cs typeface="Arial" charset="0"/>
                        </a:rPr>
                        <a:t>字节数</a:t>
                      </a:r>
                      <a:endParaRPr kumimoji="0" lang="zh-CN" altLang="en-US" sz="10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a:ln>
                            <a:noFill/>
                          </a:ln>
                          <a:solidFill>
                            <a:srgbClr val="000000"/>
                          </a:solidFill>
                          <a:effectLst/>
                          <a:latin typeface="Arial" charset="0"/>
                          <a:ea typeface="宋体" pitchFamily="2" charset="-122"/>
                          <a:cs typeface="Arial" charset="0"/>
                        </a:rPr>
                        <a:t>数据类型</a:t>
                      </a:r>
                      <a:endParaRPr kumimoji="0" lang="zh-CN" altLang="en-US" sz="10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a:ln>
                            <a:noFill/>
                          </a:ln>
                          <a:solidFill>
                            <a:srgbClr val="000000"/>
                          </a:solidFill>
                          <a:effectLst/>
                          <a:latin typeface="Arial" charset="0"/>
                          <a:ea typeface="宋体" pitchFamily="2" charset="-122"/>
                          <a:cs typeface="Arial" charset="0"/>
                        </a:rPr>
                        <a:t>内   容</a:t>
                      </a:r>
                      <a:endParaRPr kumimoji="0" lang="zh-CN" altLang="en-US" sz="1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61938">
                <a:tc rowSpan="1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pitchFamily="2" charset="-122"/>
                        </a:rPr>
                        <a:t>文</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pitchFamily="2" charset="-122"/>
                        </a:rPr>
                        <a:t>件</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pitchFamily="2" charset="-122"/>
                        </a:rPr>
                        <a:t>头</a:t>
                      </a:r>
                    </a:p>
                  </a:txBody>
                  <a:tcPr anchor="ctr" horzOverflow="overflow">
                    <a:lnL w="1270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charset="0"/>
                          <a:ea typeface="宋体" pitchFamily="2" charset="-122"/>
                          <a:cs typeface="Arial" charset="0"/>
                        </a:rPr>
                        <a:t>00H</a:t>
                      </a:r>
                      <a:endParaRPr kumimoji="0" lang="en-US" altLang="zh-CN" sz="1000" b="0"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4</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charset="0"/>
                          <a:ea typeface="宋体" pitchFamily="2" charset="-122"/>
                          <a:cs typeface="Arial" charset="0"/>
                        </a:rPr>
                        <a:t>char</a:t>
                      </a:r>
                      <a:endParaRPr kumimoji="0" lang="en-US" altLang="zh-CN" sz="10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charset="0"/>
                          <a:ea typeface="宋体" pitchFamily="2" charset="-122"/>
                          <a:cs typeface="Arial" charset="0"/>
                        </a:rPr>
                        <a:t>"RIFF"</a:t>
                      </a:r>
                      <a:r>
                        <a:rPr kumimoji="0" lang="zh-CN" altLang="en-US" sz="1000" b="0" i="0" u="none" strike="noStrike" cap="none" normalizeH="0" baseline="0">
                          <a:ln>
                            <a:noFill/>
                          </a:ln>
                          <a:solidFill>
                            <a:srgbClr val="000000"/>
                          </a:solidFill>
                          <a:effectLst/>
                          <a:latin typeface="Arial" charset="0"/>
                          <a:ea typeface="宋体" pitchFamily="2" charset="-122"/>
                          <a:cs typeface="Arial" charset="0"/>
                        </a:rPr>
                        <a:t>标志</a:t>
                      </a:r>
                      <a:endParaRPr kumimoji="0" lang="zh-CN" altLang="en-US" sz="1000" b="0"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60350">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charset="0"/>
                          <a:ea typeface="宋体" pitchFamily="2" charset="-122"/>
                          <a:cs typeface="Arial" charset="0"/>
                        </a:rPr>
                        <a:t>04H</a:t>
                      </a:r>
                      <a:endParaRPr kumimoji="0" lang="en-US" altLang="zh-CN" sz="1000" b="0"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4</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long</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a:ln>
                            <a:noFill/>
                          </a:ln>
                          <a:solidFill>
                            <a:srgbClr val="000000"/>
                          </a:solidFill>
                          <a:effectLst/>
                          <a:latin typeface="Arial" charset="0"/>
                          <a:ea typeface="宋体" pitchFamily="2" charset="-122"/>
                          <a:cs typeface="Arial" charset="0"/>
                        </a:rPr>
                        <a:t>文件长度</a:t>
                      </a:r>
                      <a:endParaRPr kumimoji="0" lang="zh-CN" altLang="en-US" sz="1000" b="0"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60350">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charset="0"/>
                          <a:ea typeface="宋体" pitchFamily="2" charset="-122"/>
                          <a:cs typeface="Arial" charset="0"/>
                        </a:rPr>
                        <a:t>08H</a:t>
                      </a:r>
                      <a:endParaRPr kumimoji="0" lang="en-US" altLang="zh-CN" sz="10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4</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charset="0"/>
                          <a:ea typeface="宋体" pitchFamily="2" charset="-122"/>
                          <a:cs typeface="Arial" charset="0"/>
                        </a:rPr>
                        <a:t>char</a:t>
                      </a:r>
                      <a:endParaRPr kumimoji="0" lang="en-US" altLang="zh-CN" sz="1000" b="0"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charset="0"/>
                          <a:ea typeface="宋体" pitchFamily="2" charset="-122"/>
                          <a:cs typeface="Arial" charset="0"/>
                        </a:rPr>
                        <a:t>"WAVE"</a:t>
                      </a:r>
                      <a:r>
                        <a:rPr kumimoji="0" lang="zh-CN" altLang="en-US" sz="1000" b="0" i="0" u="none" strike="noStrike" cap="none" normalizeH="0" baseline="0">
                          <a:ln>
                            <a:noFill/>
                          </a:ln>
                          <a:solidFill>
                            <a:srgbClr val="000000"/>
                          </a:solidFill>
                          <a:effectLst/>
                          <a:latin typeface="Arial" charset="0"/>
                          <a:ea typeface="宋体" pitchFamily="2" charset="-122"/>
                          <a:cs typeface="Arial" charset="0"/>
                        </a:rPr>
                        <a:t>标志</a:t>
                      </a:r>
                      <a:endParaRPr kumimoji="0" lang="zh-CN" altLang="en-US" sz="1000" b="0"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61938">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charset="0"/>
                          <a:ea typeface="宋体" pitchFamily="2" charset="-122"/>
                          <a:cs typeface="Arial" charset="0"/>
                        </a:rPr>
                        <a:t>0CH</a:t>
                      </a:r>
                      <a:endParaRPr kumimoji="0" lang="en-US" altLang="zh-CN" sz="10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4</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charset="0"/>
                          <a:ea typeface="宋体" pitchFamily="2" charset="-122"/>
                          <a:cs typeface="Arial" charset="0"/>
                        </a:rPr>
                        <a:t>char</a:t>
                      </a:r>
                      <a:endParaRPr kumimoji="0" lang="en-US" altLang="zh-CN" sz="1000" b="0"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charset="0"/>
                          <a:ea typeface="宋体" pitchFamily="2" charset="-122"/>
                          <a:cs typeface="Arial" charset="0"/>
                        </a:rPr>
                        <a:t>"fmt"</a:t>
                      </a:r>
                      <a:r>
                        <a:rPr kumimoji="0" lang="zh-CN" altLang="en-US" sz="1000" b="0" i="0" u="none" strike="noStrike" cap="none" normalizeH="0" baseline="0">
                          <a:ln>
                            <a:noFill/>
                          </a:ln>
                          <a:solidFill>
                            <a:srgbClr val="000000"/>
                          </a:solidFill>
                          <a:effectLst/>
                          <a:latin typeface="Arial" charset="0"/>
                          <a:ea typeface="宋体" pitchFamily="2" charset="-122"/>
                          <a:cs typeface="Arial" charset="0"/>
                        </a:rPr>
                        <a:t>标志</a:t>
                      </a:r>
                      <a:endParaRPr kumimoji="0" lang="zh-CN" altLang="en-US" sz="1000" b="0"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60350">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charset="0"/>
                          <a:ea typeface="宋体" pitchFamily="2" charset="-122"/>
                          <a:cs typeface="Arial" charset="0"/>
                        </a:rPr>
                        <a:t>10H</a:t>
                      </a:r>
                      <a:endParaRPr kumimoji="0" lang="en-US" altLang="zh-CN" sz="10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4</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a:ln>
                            <a:noFill/>
                          </a:ln>
                          <a:solidFill>
                            <a:srgbClr val="000000"/>
                          </a:solidFill>
                          <a:effectLst/>
                          <a:latin typeface="Arial" charset="0"/>
                          <a:ea typeface="宋体" pitchFamily="2" charset="-122"/>
                          <a:cs typeface="Arial" charset="0"/>
                        </a:rPr>
                        <a:t>　</a:t>
                      </a:r>
                      <a:endParaRPr kumimoji="0" lang="zh-CN" altLang="en-US" sz="10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a:ln>
                            <a:noFill/>
                          </a:ln>
                          <a:solidFill>
                            <a:srgbClr val="000000"/>
                          </a:solidFill>
                          <a:effectLst/>
                          <a:latin typeface="Arial" charset="0"/>
                          <a:ea typeface="宋体" pitchFamily="2" charset="-122"/>
                          <a:cs typeface="Arial" charset="0"/>
                        </a:rPr>
                        <a:t>过渡字节（不定）</a:t>
                      </a:r>
                      <a:endParaRPr kumimoji="0" lang="zh-CN" altLang="en-US" sz="1000" b="0"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60350">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charset="0"/>
                          <a:ea typeface="宋体" pitchFamily="2" charset="-122"/>
                          <a:cs typeface="Arial" charset="0"/>
                        </a:rPr>
                        <a:t>14H</a:t>
                      </a:r>
                      <a:endParaRPr kumimoji="0" lang="en-US" altLang="zh-CN" sz="10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2</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short</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a:ln>
                            <a:noFill/>
                          </a:ln>
                          <a:solidFill>
                            <a:srgbClr val="000000"/>
                          </a:solidFill>
                          <a:effectLst/>
                          <a:latin typeface="Arial" charset="0"/>
                          <a:ea typeface="宋体" pitchFamily="2" charset="-122"/>
                          <a:cs typeface="Arial" charset="0"/>
                        </a:rPr>
                        <a:t>格式类别（</a:t>
                      </a: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10H</a:t>
                      </a:r>
                      <a:r>
                        <a:rPr kumimoji="0" lang="zh-CN" altLang="en-US" sz="1000" b="0" i="0" u="none" strike="noStrike" cap="none" normalizeH="0" baseline="0" dirty="0">
                          <a:ln>
                            <a:noFill/>
                          </a:ln>
                          <a:solidFill>
                            <a:srgbClr val="000000"/>
                          </a:solidFill>
                          <a:effectLst/>
                          <a:latin typeface="Arial" charset="0"/>
                          <a:ea typeface="宋体" pitchFamily="2" charset="-122"/>
                          <a:cs typeface="Arial" charset="0"/>
                        </a:rPr>
                        <a:t>为</a:t>
                      </a: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PCM</a:t>
                      </a:r>
                      <a:r>
                        <a:rPr kumimoji="0" lang="zh-CN" altLang="en-US" sz="1000" b="0" i="0" u="none" strike="noStrike" cap="none" normalizeH="0" baseline="0" dirty="0">
                          <a:ln>
                            <a:noFill/>
                          </a:ln>
                          <a:solidFill>
                            <a:srgbClr val="000000"/>
                          </a:solidFill>
                          <a:effectLst/>
                          <a:latin typeface="Arial" charset="0"/>
                          <a:ea typeface="宋体" pitchFamily="2" charset="-122"/>
                          <a:cs typeface="Arial" charset="0"/>
                        </a:rPr>
                        <a:t>形式的声音数据</a:t>
                      </a: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71463">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charset="0"/>
                          <a:ea typeface="宋体" pitchFamily="2" charset="-122"/>
                          <a:cs typeface="Arial" charset="0"/>
                        </a:rPr>
                        <a:t>16H</a:t>
                      </a:r>
                      <a:endParaRPr kumimoji="0" lang="en-US" altLang="zh-CN" sz="10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2</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short</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a:ln>
                            <a:noFill/>
                          </a:ln>
                          <a:solidFill>
                            <a:srgbClr val="000000"/>
                          </a:solidFill>
                          <a:effectLst/>
                          <a:latin typeface="Arial" charset="0"/>
                          <a:ea typeface="宋体" pitchFamily="2" charset="-122"/>
                          <a:cs typeface="Arial" charset="0"/>
                        </a:rPr>
                        <a:t>通道数，单声道为</a:t>
                      </a:r>
                      <a:r>
                        <a:rPr kumimoji="0" lang="en-US" altLang="zh-CN" sz="1000" b="0" i="0" u="none" strike="noStrike" cap="none" normalizeH="0" baseline="0">
                          <a:ln>
                            <a:noFill/>
                          </a:ln>
                          <a:solidFill>
                            <a:srgbClr val="000000"/>
                          </a:solidFill>
                          <a:effectLst/>
                          <a:latin typeface="Arial" charset="0"/>
                          <a:ea typeface="宋体" pitchFamily="2" charset="-122"/>
                          <a:cs typeface="Arial" charset="0"/>
                        </a:rPr>
                        <a:t>1</a:t>
                      </a:r>
                      <a:r>
                        <a:rPr kumimoji="0" lang="zh-CN" altLang="en-US" sz="1000" b="0" i="0" u="none" strike="noStrike" cap="none" normalizeH="0" baseline="0">
                          <a:ln>
                            <a:noFill/>
                          </a:ln>
                          <a:solidFill>
                            <a:srgbClr val="000000"/>
                          </a:solidFill>
                          <a:effectLst/>
                          <a:latin typeface="Arial" charset="0"/>
                          <a:ea typeface="宋体" pitchFamily="2" charset="-122"/>
                          <a:cs typeface="Arial" charset="0"/>
                        </a:rPr>
                        <a:t>，双声道为</a:t>
                      </a:r>
                      <a:r>
                        <a:rPr kumimoji="0" lang="en-US" altLang="zh-CN" sz="1000" b="0" i="0" u="none" strike="noStrike" cap="none" normalizeH="0" baseline="0">
                          <a:ln>
                            <a:noFill/>
                          </a:ln>
                          <a:solidFill>
                            <a:srgbClr val="000000"/>
                          </a:solidFill>
                          <a:effectLst/>
                          <a:latin typeface="Arial" charset="0"/>
                          <a:ea typeface="宋体" pitchFamily="2" charset="-122"/>
                          <a:cs typeface="Arial" charset="0"/>
                        </a:rPr>
                        <a:t>2</a:t>
                      </a:r>
                      <a:endParaRPr kumimoji="0" lang="en-US" altLang="zh-CN" sz="1000" b="0"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60350">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charset="0"/>
                          <a:ea typeface="宋体" pitchFamily="2" charset="-122"/>
                          <a:cs typeface="Arial" charset="0"/>
                        </a:rPr>
                        <a:t>18H</a:t>
                      </a:r>
                      <a:endParaRPr kumimoji="0" lang="en-US" altLang="zh-CN" sz="10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4</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long</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a:ln>
                            <a:noFill/>
                          </a:ln>
                          <a:solidFill>
                            <a:srgbClr val="000000"/>
                          </a:solidFill>
                          <a:effectLst/>
                          <a:latin typeface="Arial" charset="0"/>
                          <a:ea typeface="宋体" pitchFamily="2" charset="-122"/>
                          <a:cs typeface="Arial" charset="0"/>
                        </a:rPr>
                        <a:t>采样率（每秒样本数），表示每个通道的播放速度，</a:t>
                      </a:r>
                      <a:endParaRPr kumimoji="0" lang="zh-CN" altLang="en-US" sz="1000" b="0"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415925">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charset="0"/>
                          <a:ea typeface="宋体" pitchFamily="2" charset="-122"/>
                          <a:cs typeface="Arial" charset="0"/>
                        </a:rPr>
                        <a:t>1CH</a:t>
                      </a:r>
                      <a:endParaRPr kumimoji="0" lang="en-US" altLang="zh-CN" sz="10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4</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long</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kern="1200" cap="none" normalizeH="0" baseline="0" dirty="0">
                          <a:ln>
                            <a:noFill/>
                          </a:ln>
                          <a:solidFill>
                            <a:srgbClr val="000000"/>
                          </a:solidFill>
                          <a:effectLst/>
                          <a:latin typeface="Arial" charset="0"/>
                          <a:ea typeface="宋体" pitchFamily="2" charset="-122"/>
                          <a:cs typeface="Arial" charset="0"/>
                        </a:rPr>
                        <a:t>波形音频数据传送速率，其值为通道数</a:t>
                      </a:r>
                      <a:r>
                        <a:rPr kumimoji="0" lang="en-US" altLang="zh-CN" sz="1000" b="0" i="0" u="none" strike="noStrike" kern="1200" cap="none" normalizeH="0" baseline="0" dirty="0">
                          <a:ln>
                            <a:noFill/>
                          </a:ln>
                          <a:solidFill>
                            <a:srgbClr val="000000"/>
                          </a:solidFill>
                          <a:effectLst/>
                          <a:latin typeface="Arial" charset="0"/>
                          <a:ea typeface="宋体" pitchFamily="2" charset="-122"/>
                          <a:cs typeface="Arial" charset="0"/>
                        </a:rPr>
                        <a:t>×</a:t>
                      </a:r>
                      <a:r>
                        <a:rPr kumimoji="0" lang="zh-CN" altLang="en-US" sz="1000" b="0" i="0" u="none" strike="noStrike" kern="1200" cap="none" normalizeH="0" baseline="0" dirty="0">
                          <a:ln>
                            <a:noFill/>
                          </a:ln>
                          <a:solidFill>
                            <a:srgbClr val="000000"/>
                          </a:solidFill>
                          <a:effectLst/>
                          <a:latin typeface="Arial" charset="0"/>
                          <a:ea typeface="宋体" pitchFamily="2" charset="-122"/>
                          <a:cs typeface="Arial" charset="0"/>
                        </a:rPr>
                        <a:t>每秒数据位数</a:t>
                      </a:r>
                      <a:r>
                        <a:rPr kumimoji="0" lang="en-US" altLang="zh-CN" sz="1000" b="0" i="0" u="none" strike="noStrike" kern="1200" cap="none" normalizeH="0" baseline="0" dirty="0">
                          <a:ln>
                            <a:noFill/>
                          </a:ln>
                          <a:solidFill>
                            <a:srgbClr val="000000"/>
                          </a:solidFill>
                          <a:effectLst/>
                          <a:latin typeface="Arial" charset="0"/>
                          <a:ea typeface="宋体" pitchFamily="2" charset="-122"/>
                          <a:cs typeface="Arial" charset="0"/>
                        </a:rPr>
                        <a:t>×</a:t>
                      </a:r>
                      <a:r>
                        <a:rPr kumimoji="0" lang="zh-CN" altLang="en-US" sz="1000" b="0" i="0" u="none" strike="noStrike" kern="1200" cap="none" normalizeH="0" baseline="0" dirty="0">
                          <a:ln>
                            <a:noFill/>
                          </a:ln>
                          <a:solidFill>
                            <a:srgbClr val="000000"/>
                          </a:solidFill>
                          <a:effectLst/>
                          <a:latin typeface="Arial" charset="0"/>
                          <a:ea typeface="宋体" pitchFamily="2" charset="-122"/>
                          <a:cs typeface="Arial" charset="0"/>
                        </a:rPr>
                        <a:t>每样本的数据位数／</a:t>
                      </a:r>
                      <a:r>
                        <a:rPr kumimoji="0" lang="en-US" altLang="zh-CN" sz="1000" b="0" i="0" u="none" strike="noStrike" kern="1200" cap="none" normalizeH="0" baseline="0" dirty="0">
                          <a:ln>
                            <a:noFill/>
                          </a:ln>
                          <a:solidFill>
                            <a:srgbClr val="000000"/>
                          </a:solidFill>
                          <a:effectLst/>
                          <a:latin typeface="Arial" charset="0"/>
                          <a:ea typeface="宋体" pitchFamily="2" charset="-122"/>
                          <a:cs typeface="Arial" charset="0"/>
                        </a:rPr>
                        <a:t>8</a:t>
                      </a:r>
                      <a:r>
                        <a:rPr kumimoji="0" lang="zh-CN" altLang="en-US" sz="1000" b="0" i="0" u="none" strike="noStrike" kern="1200" cap="none" normalizeH="0" baseline="0" dirty="0">
                          <a:ln>
                            <a:noFill/>
                          </a:ln>
                          <a:solidFill>
                            <a:srgbClr val="000000"/>
                          </a:solidFill>
                          <a:effectLst/>
                          <a:latin typeface="Arial" charset="0"/>
                          <a:ea typeface="宋体" pitchFamily="2" charset="-122"/>
                          <a:cs typeface="Arial" charset="0"/>
                        </a:rPr>
                        <a:t>。</a:t>
                      </a:r>
                      <a:endParaRPr kumimoji="0" lang="en-US" altLang="zh-CN" sz="1000" b="0" i="0" u="none" strike="noStrike" kern="1200" cap="none" normalizeH="0" baseline="0" dirty="0">
                        <a:ln>
                          <a:noFill/>
                        </a:ln>
                        <a:solidFill>
                          <a:srgbClr val="000000"/>
                        </a:solidFill>
                        <a:effectLst/>
                        <a:latin typeface="Arial" charset="0"/>
                        <a:ea typeface="宋体" pitchFamily="2" charset="-122"/>
                        <a:cs typeface="Arial"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kern="1200" cap="none" normalizeH="0" baseline="0" dirty="0">
                          <a:ln>
                            <a:noFill/>
                          </a:ln>
                          <a:solidFill>
                            <a:srgbClr val="000000"/>
                          </a:solidFill>
                          <a:effectLst/>
                          <a:latin typeface="Arial" charset="0"/>
                          <a:ea typeface="宋体" pitchFamily="2" charset="-122"/>
                          <a:cs typeface="Arial" charset="0"/>
                        </a:rPr>
                        <a:t>播放软件利用此值可以估计缓冲区的大小。</a:t>
                      </a: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414338">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20H</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2</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short</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a:ln>
                            <a:noFill/>
                          </a:ln>
                          <a:solidFill>
                            <a:srgbClr val="000000"/>
                          </a:solidFill>
                          <a:effectLst/>
                          <a:latin typeface="Arial" charset="0"/>
                          <a:ea typeface="宋体" pitchFamily="2" charset="-122"/>
                          <a:cs typeface="Arial" charset="0"/>
                        </a:rPr>
                        <a:t>数据块的调整数（按字节算的），其值为通道数</a:t>
                      </a: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a:t>
                      </a:r>
                      <a:r>
                        <a:rPr kumimoji="0" lang="zh-CN" altLang="en-US" sz="1000" b="0" i="0" u="none" strike="noStrike" cap="none" normalizeH="0" baseline="0" dirty="0">
                          <a:ln>
                            <a:noFill/>
                          </a:ln>
                          <a:solidFill>
                            <a:srgbClr val="000000"/>
                          </a:solidFill>
                          <a:effectLst/>
                          <a:latin typeface="Arial" charset="0"/>
                          <a:ea typeface="宋体" pitchFamily="2" charset="-122"/>
                          <a:cs typeface="Arial" charset="0"/>
                        </a:rPr>
                        <a:t>每样本的数据位值／</a:t>
                      </a: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8</a:t>
                      </a:r>
                      <a:r>
                        <a:rPr kumimoji="0" lang="zh-CN" altLang="en-US" sz="1000" b="0" i="0" u="none" strike="noStrike" cap="none" normalizeH="0" baseline="0" dirty="0">
                          <a:ln>
                            <a:noFill/>
                          </a:ln>
                          <a:solidFill>
                            <a:srgbClr val="000000"/>
                          </a:solidFill>
                          <a:effectLst/>
                          <a:latin typeface="Arial" charset="0"/>
                          <a:ea typeface="宋体" pitchFamily="2" charset="-122"/>
                          <a:cs typeface="Arial" charset="0"/>
                        </a:rPr>
                        <a:t>。</a:t>
                      </a:r>
                      <a:endParaRPr kumimoji="0" lang="en-US" altLang="zh-CN" sz="1000" b="0" i="0" u="none" strike="noStrike" cap="none" normalizeH="0" baseline="0" dirty="0">
                        <a:ln>
                          <a:noFill/>
                        </a:ln>
                        <a:solidFill>
                          <a:srgbClr val="000000"/>
                        </a:solidFill>
                        <a:effectLst/>
                        <a:latin typeface="Arial" charset="0"/>
                        <a:ea typeface="宋体" pitchFamily="2" charset="-122"/>
                        <a:cs typeface="Arial"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a:ln>
                            <a:noFill/>
                          </a:ln>
                          <a:solidFill>
                            <a:srgbClr val="000000"/>
                          </a:solidFill>
                          <a:effectLst/>
                          <a:latin typeface="Arial" charset="0"/>
                          <a:ea typeface="宋体" pitchFamily="2" charset="-122"/>
                          <a:cs typeface="Arial" charset="0"/>
                        </a:rPr>
                        <a:t>播放软件需要一次处理多个该值大小的字节数据，以便将其值用于缓冲区的调整。</a:t>
                      </a:r>
                      <a:endParaRPr kumimoji="0" lang="zh-CN" altLang="en-US" sz="1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414338">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22H</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2</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short</a:t>
                      </a:r>
                      <a:r>
                        <a:rPr kumimoji="0" lang="zh-CN" altLang="en-US" sz="1000" b="0" i="0" u="none" strike="noStrike" cap="none" normalizeH="0" baseline="0" dirty="0">
                          <a:ln>
                            <a:noFill/>
                          </a:ln>
                          <a:solidFill>
                            <a:srgbClr val="000000"/>
                          </a:solidFill>
                          <a:effectLst/>
                          <a:latin typeface="Arial" charset="0"/>
                          <a:ea typeface="宋体" pitchFamily="2" charset="-122"/>
                          <a:cs typeface="Arial" charset="0"/>
                        </a:rPr>
                        <a:t>　</a:t>
                      </a:r>
                      <a:endParaRPr kumimoji="0" lang="zh-CN" altLang="en-US"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a:ln>
                            <a:noFill/>
                          </a:ln>
                          <a:solidFill>
                            <a:srgbClr val="000000"/>
                          </a:solidFill>
                          <a:effectLst/>
                          <a:latin typeface="Arial" charset="0"/>
                          <a:ea typeface="宋体" pitchFamily="2" charset="-122"/>
                          <a:cs typeface="Arial" charset="0"/>
                        </a:rPr>
                        <a:t>每样本的数据位数，表示每个声道中各个样本的数据位数。</a:t>
                      </a:r>
                      <a:endParaRPr kumimoji="0" lang="en-US" altLang="zh-CN" sz="1000" b="0" i="0" u="none" strike="noStrike" cap="none" normalizeH="0" baseline="0" dirty="0">
                        <a:ln>
                          <a:noFill/>
                        </a:ln>
                        <a:solidFill>
                          <a:srgbClr val="000000"/>
                        </a:solidFill>
                        <a:effectLst/>
                        <a:latin typeface="Arial" charset="0"/>
                        <a:ea typeface="宋体" pitchFamily="2" charset="-122"/>
                        <a:cs typeface="Arial"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a:ln>
                            <a:noFill/>
                          </a:ln>
                          <a:solidFill>
                            <a:srgbClr val="000000"/>
                          </a:solidFill>
                          <a:effectLst/>
                          <a:latin typeface="Arial" charset="0"/>
                          <a:ea typeface="宋体" pitchFamily="2" charset="-122"/>
                          <a:cs typeface="Arial" charset="0"/>
                        </a:rPr>
                        <a:t>如果有多个声道，对每个声道而言，样本大小都一样。</a:t>
                      </a:r>
                      <a:endParaRPr kumimoji="0" lang="zh-CN" altLang="en-US" sz="1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261938">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24H</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4</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charset="0"/>
                          <a:ea typeface="宋体" pitchFamily="2" charset="-122"/>
                          <a:cs typeface="Arial" charset="0"/>
                        </a:rPr>
                        <a:t>char</a:t>
                      </a:r>
                      <a:endParaRPr kumimoji="0" lang="en-US" altLang="zh-CN" sz="1000" b="0" i="0" u="none" strike="noStrike" cap="none" normalizeH="0" baseline="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a:ln>
                            <a:noFill/>
                          </a:ln>
                          <a:solidFill>
                            <a:srgbClr val="000000"/>
                          </a:solidFill>
                          <a:effectLst/>
                          <a:latin typeface="Arial" charset="0"/>
                          <a:ea typeface="宋体" pitchFamily="2" charset="-122"/>
                          <a:cs typeface="Arial" charset="0"/>
                        </a:rPr>
                        <a:t>数据标记符＂</a:t>
                      </a: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data</a:t>
                      </a:r>
                      <a:r>
                        <a:rPr kumimoji="0" lang="zh-CN" altLang="en-US" sz="1000" b="0" i="0" u="none" strike="noStrike" cap="none" normalizeH="0" baseline="0" dirty="0">
                          <a:ln>
                            <a:noFill/>
                          </a:ln>
                          <a:solidFill>
                            <a:srgbClr val="000000"/>
                          </a:solidFill>
                          <a:effectLst/>
                          <a:latin typeface="Arial" charset="0"/>
                          <a:ea typeface="宋体" pitchFamily="2" charset="-122"/>
                          <a:cs typeface="Arial" charset="0"/>
                        </a:rPr>
                        <a:t>＂</a:t>
                      </a:r>
                      <a:endParaRPr kumimoji="0" lang="zh-CN" altLang="en-US" sz="1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260350">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28H</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4</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rgbClr val="000000"/>
                          </a:solidFill>
                          <a:effectLst/>
                          <a:latin typeface="Arial" charset="0"/>
                          <a:ea typeface="宋体" pitchFamily="2" charset="-122"/>
                          <a:cs typeface="Arial" charset="0"/>
                        </a:rPr>
                        <a:t>long</a:t>
                      </a:r>
                      <a:endParaRPr kumimoji="0" lang="en-US" altLang="zh-CN" sz="1000" b="0" i="0" u="none" strike="noStrike" cap="none" normalizeH="0" baseline="0" dirty="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a:ln>
                            <a:noFill/>
                          </a:ln>
                          <a:solidFill>
                            <a:srgbClr val="000000"/>
                          </a:solidFill>
                          <a:effectLst/>
                          <a:latin typeface="Arial" charset="0"/>
                          <a:ea typeface="宋体" pitchFamily="2" charset="-122"/>
                          <a:cs typeface="Arial" charset="0"/>
                        </a:rPr>
                        <a:t>语音数据的长度</a:t>
                      </a:r>
                      <a:endParaRPr kumimoji="0" lang="zh-CN" altLang="en-US" sz="1000" b="0"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380794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39E83-DA00-47E9-88AC-F9A491F55E84}"/>
              </a:ext>
            </a:extLst>
          </p:cNvPr>
          <p:cNvSpPr>
            <a:spLocks noGrp="1"/>
          </p:cNvSpPr>
          <p:nvPr>
            <p:ph type="title"/>
          </p:nvPr>
        </p:nvSpPr>
        <p:spPr/>
        <p:txBody>
          <a:bodyPr/>
          <a:lstStyle/>
          <a:p>
            <a:r>
              <a:rPr lang="en-US" altLang="zh-CN" dirty="0"/>
              <a:t>2.1 </a:t>
            </a:r>
            <a:r>
              <a:rPr lang="zh-CN" altLang="en-US" dirty="0"/>
              <a:t>声波的特性</a:t>
            </a:r>
          </a:p>
        </p:txBody>
      </p:sp>
      <p:sp>
        <p:nvSpPr>
          <p:cNvPr id="3" name="内容占位符 2">
            <a:extLst>
              <a:ext uri="{FF2B5EF4-FFF2-40B4-BE49-F238E27FC236}">
                <a16:creationId xmlns:a16="http://schemas.microsoft.com/office/drawing/2014/main" id="{4DF4067B-65DF-4E06-B8D1-4C53DCCD1981}"/>
              </a:ext>
            </a:extLst>
          </p:cNvPr>
          <p:cNvSpPr>
            <a:spLocks noGrp="1"/>
          </p:cNvSpPr>
          <p:nvPr>
            <p:ph idx="1"/>
          </p:nvPr>
        </p:nvSpPr>
        <p:spPr>
          <a:xfrm>
            <a:off x="845288" y="1388424"/>
            <a:ext cx="10515600" cy="1243652"/>
          </a:xfrm>
        </p:spPr>
        <p:txBody>
          <a:bodyPr/>
          <a:lstStyle/>
          <a:p>
            <a:r>
              <a:rPr lang="zh-CN" altLang="zh-CN" b="1" dirty="0"/>
              <a:t>声波在空气中是一种纵波</a:t>
            </a:r>
            <a:r>
              <a:rPr lang="zh-CN" altLang="zh-CN" dirty="0"/>
              <a:t>，它的振动方向和传播方向是一致的。声音在空气中的震动形成压力波动，产生压强，经过传感器接收转化，变成时变的电压信号。</a:t>
            </a:r>
          </a:p>
        </p:txBody>
      </p:sp>
      <p:pic>
        <p:nvPicPr>
          <p:cNvPr id="4" name="Picture 23">
            <a:extLst>
              <a:ext uri="{FF2B5EF4-FFF2-40B4-BE49-F238E27FC236}">
                <a16:creationId xmlns:a16="http://schemas.microsoft.com/office/drawing/2014/main" id="{CF3DF083-6A53-4D65-AE8B-AB5EF1B31574}"/>
              </a:ext>
            </a:extLst>
          </p:cNvPr>
          <p:cNvPicPr>
            <a:picLocks noChangeAspect="1" noChangeArrowheads="1"/>
          </p:cNvPicPr>
          <p:nvPr/>
        </p:nvPicPr>
        <p:blipFill>
          <a:blip r:embed="rId3" cstate="print"/>
          <a:srcRect/>
          <a:stretch>
            <a:fillRect/>
          </a:stretch>
        </p:blipFill>
        <p:spPr bwMode="auto">
          <a:xfrm>
            <a:off x="2907636" y="2776538"/>
            <a:ext cx="2324100" cy="3990975"/>
          </a:xfrm>
          <a:prstGeom prst="rect">
            <a:avLst/>
          </a:prstGeom>
          <a:solidFill>
            <a:srgbClr val="FFFF99"/>
          </a:solidFill>
          <a:ln w="9525">
            <a:noFill/>
            <a:miter lim="800000"/>
            <a:headEnd/>
            <a:tailEnd/>
          </a:ln>
        </p:spPr>
      </p:pic>
      <p:sp>
        <p:nvSpPr>
          <p:cNvPr id="5" name="Text Box 24">
            <a:extLst>
              <a:ext uri="{FF2B5EF4-FFF2-40B4-BE49-F238E27FC236}">
                <a16:creationId xmlns:a16="http://schemas.microsoft.com/office/drawing/2014/main" id="{403DC33E-CF68-40DF-8158-5924B43AB89E}"/>
              </a:ext>
            </a:extLst>
          </p:cNvPr>
          <p:cNvSpPr txBox="1">
            <a:spLocks noChangeArrowheads="1"/>
          </p:cNvSpPr>
          <p:nvPr/>
        </p:nvSpPr>
        <p:spPr bwMode="auto">
          <a:xfrm>
            <a:off x="6450936" y="3087842"/>
            <a:ext cx="750845" cy="369332"/>
          </a:xfrm>
          <a:prstGeom prst="rect">
            <a:avLst/>
          </a:prstGeom>
          <a:noFill/>
          <a:ln w="9525">
            <a:noFill/>
            <a:miter lim="800000"/>
            <a:headEnd/>
            <a:tailEnd/>
          </a:ln>
        </p:spPr>
        <p:txBody>
          <a:bodyPr wrap="square">
            <a:spAutoFit/>
          </a:bodyPr>
          <a:lstStyle/>
          <a:p>
            <a:pPr>
              <a:spcBef>
                <a:spcPct val="50000"/>
              </a:spcBef>
            </a:pPr>
            <a:r>
              <a:rPr lang="zh-CN" altLang="en-US" b="1">
                <a:solidFill>
                  <a:srgbClr val="1F2039"/>
                </a:solidFill>
                <a:latin typeface="Lucida Sans Unicode" pitchFamily="34" charset="0"/>
                <a:ea typeface="黑体" pitchFamily="49" charset="-122"/>
              </a:rPr>
              <a:t>振动</a:t>
            </a:r>
          </a:p>
        </p:txBody>
      </p:sp>
      <p:sp>
        <p:nvSpPr>
          <p:cNvPr id="6" name="Line 25">
            <a:extLst>
              <a:ext uri="{FF2B5EF4-FFF2-40B4-BE49-F238E27FC236}">
                <a16:creationId xmlns:a16="http://schemas.microsoft.com/office/drawing/2014/main" id="{9142D4EF-0B31-4B3B-8755-9A2C72477DE1}"/>
              </a:ext>
            </a:extLst>
          </p:cNvPr>
          <p:cNvSpPr>
            <a:spLocks noChangeShapeType="1"/>
          </p:cNvSpPr>
          <p:nvPr/>
        </p:nvSpPr>
        <p:spPr bwMode="auto">
          <a:xfrm>
            <a:off x="6740859" y="3565041"/>
            <a:ext cx="0" cy="609600"/>
          </a:xfrm>
          <a:prstGeom prst="line">
            <a:avLst/>
          </a:prstGeom>
          <a:noFill/>
          <a:ln w="38100">
            <a:solidFill>
              <a:srgbClr val="FF0000"/>
            </a:solidFill>
            <a:round/>
            <a:headEnd/>
            <a:tailEnd type="triangle" w="med" len="med"/>
          </a:ln>
        </p:spPr>
        <p:txBody>
          <a:bodyPr/>
          <a:lstStyle/>
          <a:p>
            <a:endParaRPr lang="zh-CN" altLang="en-US"/>
          </a:p>
        </p:txBody>
      </p:sp>
      <p:sp>
        <p:nvSpPr>
          <p:cNvPr id="7" name="Text Box 26">
            <a:extLst>
              <a:ext uri="{FF2B5EF4-FFF2-40B4-BE49-F238E27FC236}">
                <a16:creationId xmlns:a16="http://schemas.microsoft.com/office/drawing/2014/main" id="{2A0D83AD-E46F-400A-92F4-23F9ED59BDD7}"/>
              </a:ext>
            </a:extLst>
          </p:cNvPr>
          <p:cNvSpPr txBox="1">
            <a:spLocks noChangeArrowheads="1"/>
          </p:cNvSpPr>
          <p:nvPr/>
        </p:nvSpPr>
        <p:spPr bwMode="auto">
          <a:xfrm>
            <a:off x="5451142" y="4166002"/>
            <a:ext cx="2581274" cy="369332"/>
          </a:xfrm>
          <a:prstGeom prst="rect">
            <a:avLst/>
          </a:prstGeom>
          <a:noFill/>
          <a:ln w="9525">
            <a:noFill/>
            <a:miter lim="800000"/>
            <a:headEnd/>
            <a:tailEnd/>
          </a:ln>
        </p:spPr>
        <p:txBody>
          <a:bodyPr wrap="square">
            <a:spAutoFit/>
          </a:bodyPr>
          <a:lstStyle/>
          <a:p>
            <a:pPr>
              <a:spcBef>
                <a:spcPct val="50000"/>
              </a:spcBef>
            </a:pPr>
            <a:r>
              <a:rPr lang="zh-CN" altLang="en-US" b="1" dirty="0">
                <a:solidFill>
                  <a:srgbClr val="1F2039"/>
                </a:solidFill>
                <a:latin typeface="Lucida Sans Unicode" pitchFamily="34" charset="0"/>
                <a:ea typeface="黑体" pitchFamily="49" charset="-122"/>
              </a:rPr>
              <a:t>在空气中形成压力波动</a:t>
            </a:r>
          </a:p>
        </p:txBody>
      </p:sp>
      <p:sp>
        <p:nvSpPr>
          <p:cNvPr id="8" name="Line 27">
            <a:extLst>
              <a:ext uri="{FF2B5EF4-FFF2-40B4-BE49-F238E27FC236}">
                <a16:creationId xmlns:a16="http://schemas.microsoft.com/office/drawing/2014/main" id="{38754D0B-8201-4850-AA4B-119E85D799ED}"/>
              </a:ext>
            </a:extLst>
          </p:cNvPr>
          <p:cNvSpPr>
            <a:spLocks noChangeShapeType="1"/>
          </p:cNvSpPr>
          <p:nvPr/>
        </p:nvSpPr>
        <p:spPr bwMode="auto">
          <a:xfrm>
            <a:off x="6740859" y="4573103"/>
            <a:ext cx="0" cy="609600"/>
          </a:xfrm>
          <a:prstGeom prst="line">
            <a:avLst/>
          </a:prstGeom>
          <a:noFill/>
          <a:ln w="38100">
            <a:solidFill>
              <a:srgbClr val="FF0000"/>
            </a:solidFill>
            <a:round/>
            <a:headEnd/>
            <a:tailEnd type="triangle" w="med" len="med"/>
          </a:ln>
        </p:spPr>
        <p:txBody>
          <a:bodyPr/>
          <a:lstStyle/>
          <a:p>
            <a:endParaRPr lang="zh-CN" altLang="en-US"/>
          </a:p>
        </p:txBody>
      </p:sp>
      <p:sp>
        <p:nvSpPr>
          <p:cNvPr id="9" name="Text Box 28">
            <a:extLst>
              <a:ext uri="{FF2B5EF4-FFF2-40B4-BE49-F238E27FC236}">
                <a16:creationId xmlns:a16="http://schemas.microsoft.com/office/drawing/2014/main" id="{BBEF877D-A1B9-404D-9674-9DBC8A72C086}"/>
              </a:ext>
            </a:extLst>
          </p:cNvPr>
          <p:cNvSpPr txBox="1">
            <a:spLocks noChangeArrowheads="1"/>
          </p:cNvSpPr>
          <p:nvPr/>
        </p:nvSpPr>
        <p:spPr bwMode="auto">
          <a:xfrm>
            <a:off x="5910670" y="5151706"/>
            <a:ext cx="1688730" cy="369332"/>
          </a:xfrm>
          <a:prstGeom prst="rect">
            <a:avLst/>
          </a:prstGeom>
          <a:noFill/>
          <a:ln w="9525">
            <a:noFill/>
            <a:miter lim="800000"/>
            <a:headEnd/>
            <a:tailEnd/>
          </a:ln>
        </p:spPr>
        <p:txBody>
          <a:bodyPr wrap="square">
            <a:spAutoFit/>
          </a:bodyPr>
          <a:lstStyle/>
          <a:p>
            <a:r>
              <a:rPr lang="zh-CN" altLang="en-US" b="1" dirty="0">
                <a:solidFill>
                  <a:srgbClr val="1F2039"/>
                </a:solidFill>
                <a:latin typeface="Lucida Sans Unicode" pitchFamily="34" charset="0"/>
                <a:ea typeface="黑体" pitchFamily="49" charset="-122"/>
              </a:rPr>
              <a:t>传感器的动作</a:t>
            </a:r>
          </a:p>
        </p:txBody>
      </p:sp>
      <p:sp>
        <p:nvSpPr>
          <p:cNvPr id="10" name="Line 29">
            <a:extLst>
              <a:ext uri="{FF2B5EF4-FFF2-40B4-BE49-F238E27FC236}">
                <a16:creationId xmlns:a16="http://schemas.microsoft.com/office/drawing/2014/main" id="{80DE09CF-0656-432A-8AA6-E80CD67E0CF0}"/>
              </a:ext>
            </a:extLst>
          </p:cNvPr>
          <p:cNvSpPr>
            <a:spLocks noChangeShapeType="1"/>
          </p:cNvSpPr>
          <p:nvPr/>
        </p:nvSpPr>
        <p:spPr bwMode="auto">
          <a:xfrm>
            <a:off x="6740859" y="5619266"/>
            <a:ext cx="0" cy="609600"/>
          </a:xfrm>
          <a:prstGeom prst="line">
            <a:avLst/>
          </a:prstGeom>
          <a:noFill/>
          <a:ln w="38100">
            <a:solidFill>
              <a:srgbClr val="FF0000"/>
            </a:solidFill>
            <a:round/>
            <a:headEnd/>
            <a:tailEnd type="triangle" w="med" len="med"/>
          </a:ln>
        </p:spPr>
        <p:txBody>
          <a:bodyPr/>
          <a:lstStyle/>
          <a:p>
            <a:endParaRPr lang="zh-CN" altLang="en-US"/>
          </a:p>
        </p:txBody>
      </p:sp>
      <p:sp>
        <p:nvSpPr>
          <p:cNvPr id="11" name="Text Box 30">
            <a:extLst>
              <a:ext uri="{FF2B5EF4-FFF2-40B4-BE49-F238E27FC236}">
                <a16:creationId xmlns:a16="http://schemas.microsoft.com/office/drawing/2014/main" id="{9035161B-E0FE-496D-8E64-DCEE463D9B5D}"/>
              </a:ext>
            </a:extLst>
          </p:cNvPr>
          <p:cNvSpPr txBox="1">
            <a:spLocks noChangeArrowheads="1"/>
          </p:cNvSpPr>
          <p:nvPr/>
        </p:nvSpPr>
        <p:spPr bwMode="auto">
          <a:xfrm>
            <a:off x="5841983" y="6211588"/>
            <a:ext cx="1826103" cy="369332"/>
          </a:xfrm>
          <a:prstGeom prst="rect">
            <a:avLst/>
          </a:prstGeom>
          <a:noFill/>
          <a:ln w="9525">
            <a:noFill/>
            <a:miter lim="800000"/>
            <a:headEnd/>
            <a:tailEnd/>
          </a:ln>
        </p:spPr>
        <p:txBody>
          <a:bodyPr wrap="square">
            <a:spAutoFit/>
          </a:bodyPr>
          <a:lstStyle/>
          <a:p>
            <a:r>
              <a:rPr lang="zh-CN" altLang="en-US" b="1" dirty="0">
                <a:solidFill>
                  <a:srgbClr val="1F2039"/>
                </a:solidFill>
                <a:latin typeface="Lucida Sans Unicode" pitchFamily="34" charset="0"/>
                <a:ea typeface="黑体" pitchFamily="49" charset="-122"/>
              </a:rPr>
              <a:t>时变的电压信号</a:t>
            </a:r>
          </a:p>
        </p:txBody>
      </p:sp>
    </p:spTree>
    <p:custDataLst>
      <p:tags r:id="rId1"/>
    </p:custDataLst>
    <p:extLst>
      <p:ext uri="{BB962C8B-B14F-4D97-AF65-F5344CB8AC3E}">
        <p14:creationId xmlns:p14="http://schemas.microsoft.com/office/powerpoint/2010/main" val="311196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P spid="9" grpId="0"/>
      <p:bldP spid="10" grpId="0" animBg="1"/>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111DD-934A-4D11-B7AC-4C4B05173A28}"/>
              </a:ext>
            </a:extLst>
          </p:cNvPr>
          <p:cNvSpPr>
            <a:spLocks noGrp="1"/>
          </p:cNvSpPr>
          <p:nvPr>
            <p:ph type="title"/>
          </p:nvPr>
        </p:nvSpPr>
        <p:spPr/>
        <p:txBody>
          <a:bodyPr/>
          <a:lstStyle/>
          <a:p>
            <a:r>
              <a:rPr lang="en-US" altLang="zh-CN" dirty="0"/>
              <a:t>2.7 WAV</a:t>
            </a:r>
            <a:r>
              <a:rPr lang="zh-CN" altLang="zh-CN" dirty="0"/>
              <a:t>文件分析</a:t>
            </a:r>
            <a:endParaRPr lang="zh-CN" altLang="en-US" dirty="0"/>
          </a:p>
        </p:txBody>
      </p:sp>
      <p:sp>
        <p:nvSpPr>
          <p:cNvPr id="3" name="内容占位符 2">
            <a:extLst>
              <a:ext uri="{FF2B5EF4-FFF2-40B4-BE49-F238E27FC236}">
                <a16:creationId xmlns:a16="http://schemas.microsoft.com/office/drawing/2014/main" id="{407719E3-6930-4947-8DC2-86437A3D138E}"/>
              </a:ext>
            </a:extLst>
          </p:cNvPr>
          <p:cNvSpPr>
            <a:spLocks noGrp="1"/>
          </p:cNvSpPr>
          <p:nvPr>
            <p:ph idx="1"/>
          </p:nvPr>
        </p:nvSpPr>
        <p:spPr>
          <a:xfrm>
            <a:off x="845288" y="1388424"/>
            <a:ext cx="10515600" cy="1950199"/>
          </a:xfrm>
        </p:spPr>
        <p:txBody>
          <a:bodyPr>
            <a:normAutofit/>
          </a:bodyPr>
          <a:lstStyle/>
          <a:p>
            <a:r>
              <a:rPr lang="zh-CN" altLang="zh-CN" sz="2000" dirty="0"/>
              <a:t>对</a:t>
            </a:r>
            <a:r>
              <a:rPr lang="en-US" altLang="zh-CN" sz="2000" dirty="0"/>
              <a:t>WAV</a:t>
            </a:r>
            <a:r>
              <a:rPr lang="zh-CN" altLang="zh-CN" sz="2000" dirty="0"/>
              <a:t>文件进行处理之前，我们要先了解其格式是否符合规范，如电话录音往往是</a:t>
            </a:r>
            <a:r>
              <a:rPr lang="en-US" altLang="zh-CN" sz="2000" dirty="0"/>
              <a:t>8kHz8bit</a:t>
            </a:r>
            <a:r>
              <a:rPr lang="zh-CN" altLang="zh-CN" sz="2000" dirty="0"/>
              <a:t>的格式，对应的比特率为</a:t>
            </a:r>
            <a:r>
              <a:rPr lang="en-US" altLang="zh-CN" sz="2000" dirty="0"/>
              <a:t>64kbps</a:t>
            </a:r>
            <a:r>
              <a:rPr lang="zh-CN" altLang="zh-CN" sz="2000" dirty="0"/>
              <a:t>，</a:t>
            </a:r>
            <a:r>
              <a:rPr lang="en-US" altLang="zh-CN" sz="2000" dirty="0"/>
              <a:t>PC</a:t>
            </a:r>
            <a:r>
              <a:rPr lang="zh-CN" altLang="zh-CN" sz="2000" dirty="0"/>
              <a:t>麦克风录音一般是</a:t>
            </a:r>
            <a:r>
              <a:rPr lang="en-US" altLang="zh-CN" sz="2000" dirty="0"/>
              <a:t>16kHz16bit</a:t>
            </a:r>
            <a:r>
              <a:rPr lang="zh-CN" altLang="zh-CN" sz="2000" dirty="0"/>
              <a:t>的格式，对应的比特率为</a:t>
            </a:r>
            <a:r>
              <a:rPr lang="en-US" altLang="zh-CN" sz="2000" dirty="0"/>
              <a:t>256kbps</a:t>
            </a:r>
            <a:r>
              <a:rPr lang="zh-CN" altLang="zh-CN" sz="2000" dirty="0"/>
              <a:t>。</a:t>
            </a:r>
            <a:endParaRPr lang="en-US" altLang="zh-CN" sz="2000" dirty="0"/>
          </a:p>
          <a:p>
            <a:r>
              <a:rPr lang="zh-CN" altLang="zh-CN" sz="2000" dirty="0"/>
              <a:t>在</a:t>
            </a:r>
            <a:r>
              <a:rPr lang="en-US" altLang="zh-CN" sz="2000" dirty="0"/>
              <a:t>Windows</a:t>
            </a:r>
            <a:r>
              <a:rPr lang="zh-CN" altLang="zh-CN" sz="2000" dirty="0"/>
              <a:t>环境，一种查看比特率的简便办法是选中</a:t>
            </a:r>
            <a:r>
              <a:rPr lang="en-US" altLang="zh-CN" sz="2000" dirty="0"/>
              <a:t>WAV</a:t>
            </a:r>
            <a:r>
              <a:rPr lang="zh-CN" altLang="zh-CN" sz="2000" dirty="0"/>
              <a:t>文件，通过鼠标点右键观察</a:t>
            </a:r>
            <a:r>
              <a:rPr lang="zh-CN" altLang="en-US" sz="2000" dirty="0"/>
              <a:t>。</a:t>
            </a:r>
          </a:p>
        </p:txBody>
      </p:sp>
      <p:pic>
        <p:nvPicPr>
          <p:cNvPr id="7" name="图片 6">
            <a:extLst>
              <a:ext uri="{FF2B5EF4-FFF2-40B4-BE49-F238E27FC236}">
                <a16:creationId xmlns:a16="http://schemas.microsoft.com/office/drawing/2014/main" id="{48333C1C-34C8-41C7-B1D5-C739F0B33B54}"/>
              </a:ext>
            </a:extLst>
          </p:cNvPr>
          <p:cNvPicPr/>
          <p:nvPr/>
        </p:nvPicPr>
        <p:blipFill>
          <a:blip r:embed="rId3">
            <a:extLst>
              <a:ext uri="{28A0092B-C50C-407E-A947-70E740481C1C}">
                <a14:useLocalDpi xmlns:a14="http://schemas.microsoft.com/office/drawing/2010/main" val="0"/>
              </a:ext>
            </a:extLst>
          </a:blip>
          <a:stretch>
            <a:fillRect/>
          </a:stretch>
        </p:blipFill>
        <p:spPr>
          <a:xfrm>
            <a:off x="4249532" y="2698663"/>
            <a:ext cx="2867194" cy="4138073"/>
          </a:xfrm>
          <a:prstGeom prst="rect">
            <a:avLst/>
          </a:prstGeom>
        </p:spPr>
      </p:pic>
    </p:spTree>
    <p:custDataLst>
      <p:tags r:id="rId1"/>
    </p:custDataLst>
    <p:extLst>
      <p:ext uri="{BB962C8B-B14F-4D97-AF65-F5344CB8AC3E}">
        <p14:creationId xmlns:p14="http://schemas.microsoft.com/office/powerpoint/2010/main" val="395365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E9E05-DACC-4EC1-9C21-6F00809B4885}"/>
              </a:ext>
            </a:extLst>
          </p:cNvPr>
          <p:cNvSpPr>
            <a:spLocks noGrp="1"/>
          </p:cNvSpPr>
          <p:nvPr>
            <p:ph type="title"/>
          </p:nvPr>
        </p:nvSpPr>
        <p:spPr/>
        <p:txBody>
          <a:bodyPr/>
          <a:lstStyle/>
          <a:p>
            <a:r>
              <a:rPr lang="en-US" altLang="zh-CN" dirty="0"/>
              <a:t>2.7 WAV</a:t>
            </a:r>
            <a:r>
              <a:rPr lang="zh-CN" altLang="zh-CN" dirty="0"/>
              <a:t>文件分析</a:t>
            </a:r>
            <a:r>
              <a:rPr lang="en-US" altLang="zh-CN" dirty="0"/>
              <a:t>—</a:t>
            </a:r>
            <a:r>
              <a:rPr lang="zh-CN" altLang="en-US" dirty="0"/>
              <a:t>双声道录音</a:t>
            </a:r>
          </a:p>
        </p:txBody>
      </p:sp>
      <p:pic>
        <p:nvPicPr>
          <p:cNvPr id="5" name="图片 4">
            <a:extLst>
              <a:ext uri="{FF2B5EF4-FFF2-40B4-BE49-F238E27FC236}">
                <a16:creationId xmlns:a16="http://schemas.microsoft.com/office/drawing/2014/main" id="{22BB09DD-A961-4205-A70B-442339AC4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795" y="1537568"/>
            <a:ext cx="8527312" cy="4721390"/>
          </a:xfrm>
          <a:prstGeom prst="rect">
            <a:avLst/>
          </a:prstGeom>
        </p:spPr>
      </p:pic>
    </p:spTree>
    <p:extLst>
      <p:ext uri="{BB962C8B-B14F-4D97-AF65-F5344CB8AC3E}">
        <p14:creationId xmlns:p14="http://schemas.microsoft.com/office/powerpoint/2010/main" val="3821983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409D7E-0C66-464A-8AD0-D06DB42513D3}"/>
              </a:ext>
            </a:extLst>
          </p:cNvPr>
          <p:cNvSpPr>
            <a:spLocks noGrp="1"/>
          </p:cNvSpPr>
          <p:nvPr>
            <p:ph type="title"/>
          </p:nvPr>
        </p:nvSpPr>
        <p:spPr/>
        <p:txBody>
          <a:bodyPr/>
          <a:lstStyle/>
          <a:p>
            <a:r>
              <a:rPr lang="en-US" altLang="zh-CN" dirty="0"/>
              <a:t>2.7 WAV</a:t>
            </a:r>
            <a:r>
              <a:rPr lang="zh-CN" altLang="zh-CN" dirty="0"/>
              <a:t>文件分析</a:t>
            </a:r>
            <a:r>
              <a:rPr lang="en-US" altLang="zh-CN" dirty="0"/>
              <a:t>—</a:t>
            </a:r>
            <a:r>
              <a:rPr lang="zh-CN" altLang="en-US" dirty="0"/>
              <a:t>时域图和语谱图</a:t>
            </a:r>
          </a:p>
        </p:txBody>
      </p:sp>
      <p:pic>
        <p:nvPicPr>
          <p:cNvPr id="5" name="图片 4">
            <a:extLst>
              <a:ext uri="{FF2B5EF4-FFF2-40B4-BE49-F238E27FC236}">
                <a16:creationId xmlns:a16="http://schemas.microsoft.com/office/drawing/2014/main" id="{102B3A91-92D1-4015-A201-35FD7CA4C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794" y="1558700"/>
            <a:ext cx="8222512" cy="2382473"/>
          </a:xfrm>
          <a:prstGeom prst="rect">
            <a:avLst/>
          </a:prstGeom>
        </p:spPr>
      </p:pic>
      <p:pic>
        <p:nvPicPr>
          <p:cNvPr id="7" name="图片 6">
            <a:extLst>
              <a:ext uri="{FF2B5EF4-FFF2-40B4-BE49-F238E27FC236}">
                <a16:creationId xmlns:a16="http://schemas.microsoft.com/office/drawing/2014/main" id="{EFC77DE0-D6E1-41C7-A820-D71DB4B3F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794" y="3945164"/>
            <a:ext cx="8222512" cy="2382473"/>
          </a:xfrm>
          <a:prstGeom prst="rect">
            <a:avLst/>
          </a:prstGeom>
        </p:spPr>
      </p:pic>
      <p:sp>
        <p:nvSpPr>
          <p:cNvPr id="3" name="文本框 2">
            <a:extLst>
              <a:ext uri="{FF2B5EF4-FFF2-40B4-BE49-F238E27FC236}">
                <a16:creationId xmlns:a16="http://schemas.microsoft.com/office/drawing/2014/main" id="{6EBF0515-8DA1-4B7F-BE68-D5F4C295178F}"/>
              </a:ext>
            </a:extLst>
          </p:cNvPr>
          <p:cNvSpPr txBox="1"/>
          <p:nvPr/>
        </p:nvSpPr>
        <p:spPr>
          <a:xfrm>
            <a:off x="3665177" y="6383569"/>
            <a:ext cx="3557384" cy="369332"/>
          </a:xfrm>
          <a:prstGeom prst="rect">
            <a:avLst/>
          </a:prstGeom>
          <a:noFill/>
        </p:spPr>
        <p:txBody>
          <a:bodyPr wrap="none" rtlCol="0">
            <a:spAutoFit/>
          </a:bodyPr>
          <a:lstStyle/>
          <a:p>
            <a:r>
              <a:rPr lang="zh-CN" altLang="zh-CN" dirty="0"/>
              <a:t>用</a:t>
            </a:r>
            <a:r>
              <a:rPr lang="en-US" altLang="zh-CN" dirty="0" err="1">
                <a:solidFill>
                  <a:srgbClr val="C00000"/>
                </a:solidFill>
              </a:rPr>
              <a:t>CoolEdit</a:t>
            </a:r>
            <a:r>
              <a:rPr lang="zh-CN" altLang="zh-CN" dirty="0"/>
              <a:t>显示的时域图和语谱图</a:t>
            </a:r>
            <a:endParaRPr lang="zh-CN" altLang="en-US" dirty="0"/>
          </a:p>
        </p:txBody>
      </p:sp>
    </p:spTree>
    <p:extLst>
      <p:ext uri="{BB962C8B-B14F-4D97-AF65-F5344CB8AC3E}">
        <p14:creationId xmlns:p14="http://schemas.microsoft.com/office/powerpoint/2010/main" val="3025652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91D90-6522-44F9-8A04-8197C236F7F0}"/>
              </a:ext>
            </a:extLst>
          </p:cNvPr>
          <p:cNvSpPr>
            <a:spLocks noGrp="1"/>
          </p:cNvSpPr>
          <p:nvPr>
            <p:ph type="title"/>
          </p:nvPr>
        </p:nvSpPr>
        <p:spPr/>
        <p:txBody>
          <a:bodyPr/>
          <a:lstStyle/>
          <a:p>
            <a:r>
              <a:rPr lang="en-US" altLang="zh-CN" dirty="0"/>
              <a:t>2.7 WAV</a:t>
            </a:r>
            <a:r>
              <a:rPr lang="zh-CN" altLang="zh-CN" dirty="0"/>
              <a:t>文件分析</a:t>
            </a:r>
            <a:r>
              <a:rPr lang="en-US" altLang="zh-CN" dirty="0"/>
              <a:t>—</a:t>
            </a:r>
            <a:r>
              <a:rPr lang="zh-CN" altLang="en-US" dirty="0"/>
              <a:t>时域图和语谱图</a:t>
            </a:r>
          </a:p>
        </p:txBody>
      </p:sp>
      <p:pic>
        <p:nvPicPr>
          <p:cNvPr id="4" name="图片 3">
            <a:extLst>
              <a:ext uri="{FF2B5EF4-FFF2-40B4-BE49-F238E27FC236}">
                <a16:creationId xmlns:a16="http://schemas.microsoft.com/office/drawing/2014/main" id="{379C075D-764F-4589-9EF8-0E7E43FE0C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17388" y="1899684"/>
            <a:ext cx="5329156" cy="4295997"/>
          </a:xfrm>
          <a:prstGeom prst="rect">
            <a:avLst/>
          </a:prstGeom>
          <a:noFill/>
          <a:ln>
            <a:noFill/>
          </a:ln>
        </p:spPr>
      </p:pic>
      <p:sp>
        <p:nvSpPr>
          <p:cNvPr id="5" name="文本框 4">
            <a:extLst>
              <a:ext uri="{FF2B5EF4-FFF2-40B4-BE49-F238E27FC236}">
                <a16:creationId xmlns:a16="http://schemas.microsoft.com/office/drawing/2014/main" id="{2CE3DE95-DEDE-48D3-A353-B1615F7E0AA1}"/>
              </a:ext>
            </a:extLst>
          </p:cNvPr>
          <p:cNvSpPr txBox="1"/>
          <p:nvPr/>
        </p:nvSpPr>
        <p:spPr>
          <a:xfrm>
            <a:off x="3665177" y="6383569"/>
            <a:ext cx="3233578" cy="369332"/>
          </a:xfrm>
          <a:prstGeom prst="rect">
            <a:avLst/>
          </a:prstGeom>
          <a:noFill/>
        </p:spPr>
        <p:txBody>
          <a:bodyPr wrap="none" rtlCol="0">
            <a:spAutoFit/>
          </a:bodyPr>
          <a:lstStyle/>
          <a:p>
            <a:r>
              <a:rPr lang="zh-CN" altLang="zh-CN" dirty="0"/>
              <a:t>用</a:t>
            </a:r>
            <a:r>
              <a:rPr lang="en-US" altLang="zh-CN" dirty="0" err="1">
                <a:solidFill>
                  <a:srgbClr val="C00000"/>
                </a:solidFill>
              </a:rPr>
              <a:t>Praat</a:t>
            </a:r>
            <a:r>
              <a:rPr lang="zh-CN" altLang="zh-CN" dirty="0"/>
              <a:t>显示的时域图和语谱图</a:t>
            </a:r>
            <a:endParaRPr lang="zh-CN" altLang="en-US" dirty="0"/>
          </a:p>
        </p:txBody>
      </p:sp>
    </p:spTree>
    <p:extLst>
      <p:ext uri="{BB962C8B-B14F-4D97-AF65-F5344CB8AC3E}">
        <p14:creationId xmlns:p14="http://schemas.microsoft.com/office/powerpoint/2010/main" val="949491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37359-BC1F-4C03-BA4A-B3FE67CA314E}"/>
              </a:ext>
            </a:extLst>
          </p:cNvPr>
          <p:cNvSpPr>
            <a:spLocks noGrp="1"/>
          </p:cNvSpPr>
          <p:nvPr>
            <p:ph type="title"/>
          </p:nvPr>
        </p:nvSpPr>
        <p:spPr/>
        <p:txBody>
          <a:bodyPr/>
          <a:lstStyle/>
          <a:p>
            <a:r>
              <a:rPr lang="en-US" altLang="zh-CN" dirty="0"/>
              <a:t>2.8 </a:t>
            </a:r>
            <a:r>
              <a:rPr lang="zh-CN" altLang="zh-CN" dirty="0"/>
              <a:t>本章小结</a:t>
            </a:r>
            <a:endParaRPr lang="zh-CN" altLang="en-US" dirty="0"/>
          </a:p>
        </p:txBody>
      </p:sp>
      <p:sp>
        <p:nvSpPr>
          <p:cNvPr id="3" name="内容占位符 2">
            <a:extLst>
              <a:ext uri="{FF2B5EF4-FFF2-40B4-BE49-F238E27FC236}">
                <a16:creationId xmlns:a16="http://schemas.microsoft.com/office/drawing/2014/main" id="{029038D5-E433-4802-A7C4-8EEFBAC75FF2}"/>
              </a:ext>
            </a:extLst>
          </p:cNvPr>
          <p:cNvSpPr>
            <a:spLocks noGrp="1"/>
          </p:cNvSpPr>
          <p:nvPr>
            <p:ph idx="1"/>
          </p:nvPr>
        </p:nvSpPr>
        <p:spPr/>
        <p:txBody>
          <a:bodyPr>
            <a:normAutofit lnSpcReduction="10000"/>
          </a:bodyPr>
          <a:lstStyle/>
          <a:p>
            <a:pPr algn="just"/>
            <a:r>
              <a:rPr lang="zh-CN" altLang="zh-CN" sz="2400" dirty="0"/>
              <a:t>本章详细介绍了语音信号基础知识，包括麦克风的类型、采样原理、量化过程、编码类型、</a:t>
            </a:r>
            <a:r>
              <a:rPr lang="en-US" altLang="zh-CN" sz="2400" dirty="0"/>
              <a:t>WAV</a:t>
            </a:r>
            <a:r>
              <a:rPr lang="zh-CN" altLang="zh-CN" sz="2400" dirty="0"/>
              <a:t>文件格式以及常用的音频处理工具。</a:t>
            </a:r>
            <a:endParaRPr lang="en-US" altLang="zh-CN" sz="2400" dirty="0"/>
          </a:p>
          <a:p>
            <a:pPr algn="just"/>
            <a:endParaRPr lang="en-US" altLang="zh-CN" sz="2400" dirty="0"/>
          </a:p>
          <a:p>
            <a:pPr algn="just"/>
            <a:r>
              <a:rPr lang="zh-CN" altLang="zh-CN" sz="2400" dirty="0"/>
              <a:t>声音采样后，模拟的电压信号变成离散的采样值，</a:t>
            </a:r>
            <a:r>
              <a:rPr lang="zh-CN" altLang="en-US" sz="2400" dirty="0">
                <a:solidFill>
                  <a:srgbClr val="C00000"/>
                </a:solidFill>
              </a:rPr>
              <a:t>采样率</a:t>
            </a:r>
            <a:r>
              <a:rPr lang="zh-CN" altLang="en-US" sz="2400" dirty="0"/>
              <a:t>要超过声音最高频率的两倍，才不会失真。常用的采样率包括</a:t>
            </a:r>
            <a:r>
              <a:rPr lang="en-US" altLang="zh-CN" sz="2400" dirty="0"/>
              <a:t>8kHz</a:t>
            </a:r>
            <a:r>
              <a:rPr lang="zh-CN" altLang="en-US" sz="2400" dirty="0"/>
              <a:t>和</a:t>
            </a:r>
            <a:r>
              <a:rPr lang="en-US" altLang="zh-CN" sz="2400" dirty="0"/>
              <a:t>16kHz</a:t>
            </a:r>
            <a:r>
              <a:rPr lang="zh-CN" altLang="en-US" sz="2400" dirty="0"/>
              <a:t>。</a:t>
            </a:r>
            <a:r>
              <a:rPr lang="zh-CN" altLang="zh-CN" sz="2400" dirty="0"/>
              <a:t>声音的量化过程是指将每个采样值在幅度上再进行离散化处理，变成整型数值。</a:t>
            </a:r>
            <a:r>
              <a:rPr lang="zh-CN" altLang="zh-CN" sz="2400" dirty="0">
                <a:solidFill>
                  <a:srgbClr val="C00000"/>
                </a:solidFill>
              </a:rPr>
              <a:t>量化位数</a:t>
            </a:r>
            <a:r>
              <a:rPr lang="zh-CN" altLang="zh-CN" sz="2400" dirty="0"/>
              <a:t>代表每次取样的信息量，量化会引入失真，因此要采用足够的位数，一般是</a:t>
            </a:r>
            <a:r>
              <a:rPr lang="en-US" altLang="zh-CN" sz="2400" dirty="0"/>
              <a:t>16bits</a:t>
            </a:r>
            <a:r>
              <a:rPr lang="zh-CN" altLang="zh-CN" sz="2400" dirty="0"/>
              <a:t>。声音的采样率和量化位数相乘得到</a:t>
            </a:r>
            <a:r>
              <a:rPr lang="zh-CN" altLang="zh-CN" sz="2400" dirty="0">
                <a:solidFill>
                  <a:srgbClr val="C00000"/>
                </a:solidFill>
              </a:rPr>
              <a:t>比特率</a:t>
            </a:r>
            <a:r>
              <a:rPr lang="zh-CN" altLang="zh-CN" sz="2400" dirty="0"/>
              <a:t>，代表了每个音频样本每秒量化的比特位数。</a:t>
            </a:r>
            <a:endParaRPr lang="en-US" altLang="zh-CN" sz="2400" dirty="0"/>
          </a:p>
          <a:p>
            <a:pPr algn="just"/>
            <a:endParaRPr lang="en-US" altLang="zh-CN" sz="2400" dirty="0"/>
          </a:p>
          <a:p>
            <a:pPr algn="just"/>
            <a:r>
              <a:rPr lang="zh-CN" altLang="zh-CN" sz="2400" dirty="0"/>
              <a:t>常用的语音编码包括</a:t>
            </a:r>
            <a:r>
              <a:rPr lang="en-US" altLang="zh-CN" sz="2400" dirty="0"/>
              <a:t>PCM WAV</a:t>
            </a:r>
            <a:r>
              <a:rPr lang="zh-CN" altLang="zh-CN" sz="2400" dirty="0"/>
              <a:t>、</a:t>
            </a:r>
            <a:r>
              <a:rPr lang="en-US" altLang="zh-CN" sz="2400" dirty="0"/>
              <a:t>MP3</a:t>
            </a:r>
            <a:r>
              <a:rPr lang="zh-CN" altLang="zh-CN" sz="2400" dirty="0"/>
              <a:t>、</a:t>
            </a:r>
            <a:r>
              <a:rPr lang="en-US" altLang="zh-CN" sz="2400" dirty="0"/>
              <a:t>A-law</a:t>
            </a:r>
            <a:r>
              <a:rPr lang="zh-CN" altLang="zh-CN" sz="2400" dirty="0"/>
              <a:t>、</a:t>
            </a:r>
            <a:r>
              <a:rPr lang="en-US" altLang="zh-CN" sz="2400" dirty="0" err="1"/>
              <a:t>Speex</a:t>
            </a:r>
            <a:r>
              <a:rPr lang="zh-CN" altLang="zh-CN" sz="2400" dirty="0"/>
              <a:t>等类型，不同的语音编码有不同的比特率范围。</a:t>
            </a:r>
            <a:endParaRPr lang="zh-CN" altLang="en-US" sz="2400" dirty="0"/>
          </a:p>
        </p:txBody>
      </p:sp>
    </p:spTree>
    <p:custDataLst>
      <p:tags r:id="rId1"/>
    </p:custDataLst>
    <p:extLst>
      <p:ext uri="{BB962C8B-B14F-4D97-AF65-F5344CB8AC3E}">
        <p14:creationId xmlns:p14="http://schemas.microsoft.com/office/powerpoint/2010/main" val="475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2093D-7821-4ECE-8EC1-44765092D4AE}"/>
              </a:ext>
            </a:extLst>
          </p:cNvPr>
          <p:cNvSpPr>
            <a:spLocks noGrp="1"/>
          </p:cNvSpPr>
          <p:nvPr>
            <p:ph type="title"/>
          </p:nvPr>
        </p:nvSpPr>
        <p:spPr/>
        <p:txBody>
          <a:bodyPr/>
          <a:lstStyle/>
          <a:p>
            <a:r>
              <a:rPr lang="en-US" altLang="zh-CN" dirty="0"/>
              <a:t>2.1 </a:t>
            </a:r>
            <a:r>
              <a:rPr lang="zh-CN" altLang="en-US" dirty="0"/>
              <a:t>声波的特性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B286A83-821B-4A2D-AC0E-4F2EDECE56B0}"/>
                  </a:ext>
                </a:extLst>
              </p:cNvPr>
              <p:cNvSpPr>
                <a:spLocks noGrp="1"/>
              </p:cNvSpPr>
              <p:nvPr>
                <p:ph idx="1"/>
              </p:nvPr>
            </p:nvSpPr>
            <p:spPr>
              <a:xfrm>
                <a:off x="845288" y="1388423"/>
                <a:ext cx="10515600" cy="4920227"/>
              </a:xfrm>
            </p:spPr>
            <p:txBody>
              <a:bodyPr>
                <a:normAutofit/>
              </a:bodyPr>
              <a:lstStyle/>
              <a:p>
                <a:r>
                  <a:rPr lang="zh-CN" altLang="zh-CN" dirty="0"/>
                  <a:t>声波的特性主要包括频率和声强</a:t>
                </a:r>
                <a:r>
                  <a:rPr lang="zh-CN" altLang="en-US" dirty="0"/>
                  <a:t>。</a:t>
                </a:r>
                <a:r>
                  <a:rPr lang="zh-CN" altLang="zh-CN" dirty="0"/>
                  <a:t>某一瞬间介质中的压强相对于无声波时压强的改变量称为</a:t>
                </a:r>
                <a:r>
                  <a:rPr lang="zh-CN" altLang="zh-CN" dirty="0">
                    <a:solidFill>
                      <a:srgbClr val="00B0F0"/>
                    </a:solidFill>
                  </a:rPr>
                  <a:t>声压</a:t>
                </a:r>
                <a:r>
                  <a:rPr lang="zh-CN" altLang="zh-CN" dirty="0"/>
                  <a:t>，记为</a:t>
                </a:r>
                <a:r>
                  <a:rPr lang="en-US" altLang="zh-CN" dirty="0"/>
                  <a:t>p(t)</a:t>
                </a:r>
                <a:r>
                  <a:rPr lang="zh-CN" altLang="zh-CN" dirty="0"/>
                  <a:t>，单位是</a:t>
                </a:r>
                <a:r>
                  <a:rPr lang="en-US" altLang="zh-CN" dirty="0"/>
                  <a:t>Pa</a:t>
                </a:r>
                <a:r>
                  <a:rPr lang="zh-CN" altLang="en-US" dirty="0"/>
                  <a:t>。</a:t>
                </a:r>
                <a:endParaRPr lang="en-US" altLang="zh-CN" dirty="0"/>
              </a:p>
              <a:p>
                <a:r>
                  <a:rPr lang="zh-CN" altLang="zh-CN" dirty="0"/>
                  <a:t>一般把很小的声压</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0</m:t>
                        </m:r>
                      </m:sub>
                    </m:sSub>
                  </m:oMath>
                </a14:m>
                <a:r>
                  <a:rPr lang="en-US" altLang="zh-CN" dirty="0"/>
                  <a:t>=2</a:t>
                </a:r>
                <a:r>
                  <a:rPr lang="zh-CN" altLang="zh-CN" dirty="0"/>
                  <a:t>×</a:t>
                </a:r>
                <a:r>
                  <a:rPr lang="en-US" altLang="zh-CN" dirty="0"/>
                  <a:t>10</a:t>
                </a:r>
                <a:r>
                  <a:rPr lang="en-US" altLang="zh-CN" baseline="30000" dirty="0"/>
                  <a:t>-5</a:t>
                </a:r>
                <a:r>
                  <a:rPr lang="en-US" altLang="zh-CN" dirty="0"/>
                  <a:t>Pa</a:t>
                </a:r>
                <a:r>
                  <a:rPr lang="zh-CN" altLang="zh-CN" dirty="0"/>
                  <a:t>作为参考声压，把所要测量的声压</a:t>
                </a:r>
                <a14:m>
                  <m:oMath xmlns:m="http://schemas.openxmlformats.org/officeDocument/2006/math">
                    <m:r>
                      <a:rPr lang="en-US" altLang="zh-CN" i="1">
                        <a:latin typeface="Cambria Math" panose="02040503050406030204" pitchFamily="18" charset="0"/>
                      </a:rPr>
                      <m:t>𝑝</m:t>
                    </m:r>
                  </m:oMath>
                </a14:m>
                <a:r>
                  <a:rPr lang="zh-CN" altLang="zh-CN" dirty="0"/>
                  <a:t>与参考声压</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0</m:t>
                        </m:r>
                      </m:sub>
                    </m:sSub>
                  </m:oMath>
                </a14:m>
                <a:r>
                  <a:rPr lang="zh-CN" altLang="zh-CN" dirty="0"/>
                  <a:t>的比值取常用对数后，乘以</a:t>
                </a:r>
                <a:r>
                  <a:rPr lang="en-US" altLang="zh-CN" dirty="0"/>
                  <a:t>20</a:t>
                </a:r>
                <a:r>
                  <a:rPr lang="zh-CN" altLang="zh-CN" dirty="0"/>
                  <a:t>得到的数值称为</a:t>
                </a:r>
                <a:r>
                  <a:rPr lang="zh-CN" altLang="zh-CN" b="1" dirty="0"/>
                  <a:t>声压级</a:t>
                </a:r>
                <a:r>
                  <a:rPr lang="zh-CN" altLang="zh-CN" dirty="0"/>
                  <a:t>（</a:t>
                </a:r>
                <a:r>
                  <a:rPr lang="en-US" altLang="zh-CN" dirty="0"/>
                  <a:t>sound pressure level, SPL</a:t>
                </a:r>
                <a:r>
                  <a:rPr lang="zh-CN" altLang="zh-CN" dirty="0"/>
                  <a:t>），其单位为</a:t>
                </a:r>
                <a:r>
                  <a:rPr lang="zh-CN" altLang="zh-CN" dirty="0">
                    <a:solidFill>
                      <a:srgbClr val="00B0F0"/>
                    </a:solidFill>
                  </a:rPr>
                  <a:t>分贝（</a:t>
                </a:r>
                <a:r>
                  <a:rPr lang="en-US" altLang="zh-CN" dirty="0">
                    <a:solidFill>
                      <a:srgbClr val="00B0F0"/>
                    </a:solidFill>
                  </a:rPr>
                  <a:t>dB)</a:t>
                </a:r>
                <a:r>
                  <a:rPr lang="zh-CN" altLang="zh-CN" dirty="0"/>
                  <a:t>。</a:t>
                </a:r>
              </a:p>
              <a:p>
                <a:pPr marL="0"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SPL</m:t>
                      </m:r>
                      <m:r>
                        <a:rPr lang="en-US" altLang="zh-CN" i="1">
                          <a:latin typeface="Cambria Math" panose="02040503050406030204" pitchFamily="18" charset="0"/>
                        </a:rPr>
                        <m:t>=20</m:t>
                      </m:r>
                      <m:r>
                        <m:rPr>
                          <m:sty m:val="p"/>
                        </m:rPr>
                        <a:rPr lang="en-US" altLang="zh-CN">
                          <a:latin typeface="Cambria Math" panose="02040503050406030204" pitchFamily="18" charset="0"/>
                        </a:rPr>
                        <m:t>log</m:t>
                      </m:r>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𝑝</m:t>
                              </m:r>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0</m:t>
                                  </m:r>
                                </m:sub>
                              </m:sSub>
                            </m:den>
                          </m:f>
                        </m:e>
                      </m:d>
                      <m:r>
                        <m:rPr>
                          <m:sty m:val="p"/>
                        </m:rPr>
                        <a:rPr lang="en-US" altLang="zh-CN">
                          <a:latin typeface="Cambria Math" panose="02040503050406030204" pitchFamily="18" charset="0"/>
                        </a:rPr>
                        <m:t>dB</m:t>
                      </m:r>
                    </m:oMath>
                  </m:oMathPara>
                </a14:m>
                <a:endParaRPr lang="zh-CN" altLang="en-US" dirty="0"/>
              </a:p>
              <a:p>
                <a:r>
                  <a:rPr lang="zh-CN" altLang="zh-CN" dirty="0"/>
                  <a:t>国家标准规定住宅区的噪音大小，白天不能超过</a:t>
                </a:r>
                <a:r>
                  <a:rPr lang="en-US" altLang="zh-CN" dirty="0"/>
                  <a:t>50</a:t>
                </a:r>
                <a:r>
                  <a:rPr lang="zh-CN" altLang="zh-CN" dirty="0"/>
                  <a:t>分贝，夜间应低于</a:t>
                </a:r>
                <a:r>
                  <a:rPr lang="en-US" altLang="zh-CN" dirty="0"/>
                  <a:t>45</a:t>
                </a:r>
                <a:r>
                  <a:rPr lang="zh-CN" altLang="zh-CN" dirty="0"/>
                  <a:t>分贝。</a:t>
                </a:r>
              </a:p>
              <a:p>
                <a:r>
                  <a:rPr lang="zh-CN" altLang="zh-CN" dirty="0"/>
                  <a:t>注意衡量声音的</a:t>
                </a:r>
                <a:r>
                  <a:rPr lang="zh-CN" altLang="zh-CN" dirty="0">
                    <a:solidFill>
                      <a:srgbClr val="FF0000"/>
                    </a:solidFill>
                  </a:rPr>
                  <a:t>信噪比（</a:t>
                </a:r>
                <a:r>
                  <a:rPr lang="en-US" altLang="zh-CN" dirty="0">
                    <a:solidFill>
                      <a:srgbClr val="FF0000"/>
                    </a:solidFill>
                  </a:rPr>
                  <a:t>Signal to Noise Ratio</a:t>
                </a:r>
                <a:r>
                  <a:rPr lang="zh-CN" altLang="zh-CN" dirty="0">
                    <a:solidFill>
                      <a:srgbClr val="FF0000"/>
                    </a:solidFill>
                  </a:rPr>
                  <a:t>，</a:t>
                </a:r>
                <a:r>
                  <a:rPr lang="en-US" altLang="zh-CN" dirty="0">
                    <a:solidFill>
                      <a:srgbClr val="FF0000"/>
                    </a:solidFill>
                  </a:rPr>
                  <a:t>SNR</a:t>
                </a:r>
                <a:r>
                  <a:rPr lang="zh-CN" altLang="zh-CN" dirty="0">
                    <a:solidFill>
                      <a:srgbClr val="FF0000"/>
                    </a:solidFill>
                  </a:rPr>
                  <a:t>）</a:t>
                </a:r>
                <a:r>
                  <a:rPr lang="zh-CN" altLang="zh-CN" dirty="0"/>
                  <a:t>单位也用分贝，其数值越高，表示声音越干净，噪声比例越少。</a:t>
                </a:r>
                <a:endParaRPr lang="zh-CN" altLang="en-US" dirty="0"/>
              </a:p>
            </p:txBody>
          </p:sp>
        </mc:Choice>
        <mc:Fallback xmlns="">
          <p:sp>
            <p:nvSpPr>
              <p:cNvPr id="3" name="内容占位符 2">
                <a:extLst>
                  <a:ext uri="{FF2B5EF4-FFF2-40B4-BE49-F238E27FC236}">
                    <a16:creationId xmlns:a16="http://schemas.microsoft.com/office/drawing/2014/main" id="{AB286A83-821B-4A2D-AC0E-4F2EDECE56B0}"/>
                  </a:ext>
                </a:extLst>
              </p:cNvPr>
              <p:cNvSpPr>
                <a:spLocks noGrp="1" noRot="1" noChangeAspect="1" noMove="1" noResize="1" noEditPoints="1" noAdjustHandles="1" noChangeArrowheads="1" noChangeShapeType="1" noTextEdit="1"/>
              </p:cNvSpPr>
              <p:nvPr>
                <p:ph idx="1"/>
              </p:nvPr>
            </p:nvSpPr>
            <p:spPr>
              <a:xfrm>
                <a:off x="845288" y="1388423"/>
                <a:ext cx="10515600" cy="4920227"/>
              </a:xfrm>
              <a:blipFill>
                <a:blip r:embed="rId5"/>
                <a:stretch>
                  <a:fillRect l="-1043" t="-2354" b="-743"/>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04753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D2C51-BBBE-47B9-AD05-CA658134A149}"/>
              </a:ext>
            </a:extLst>
          </p:cNvPr>
          <p:cNvSpPr>
            <a:spLocks noGrp="1"/>
          </p:cNvSpPr>
          <p:nvPr>
            <p:ph type="title"/>
          </p:nvPr>
        </p:nvSpPr>
        <p:spPr/>
        <p:txBody>
          <a:bodyPr/>
          <a:lstStyle/>
          <a:p>
            <a:r>
              <a:rPr lang="en-US" altLang="zh-CN" dirty="0"/>
              <a:t>2.2 </a:t>
            </a:r>
            <a:r>
              <a:rPr lang="zh-CN" altLang="zh-CN" dirty="0"/>
              <a:t>声音的接收装置</a:t>
            </a:r>
            <a:endParaRPr lang="zh-CN" altLang="en-US" dirty="0"/>
          </a:p>
        </p:txBody>
      </p:sp>
      <p:grpSp>
        <p:nvGrpSpPr>
          <p:cNvPr id="20" name="组合 19">
            <a:extLst>
              <a:ext uri="{FF2B5EF4-FFF2-40B4-BE49-F238E27FC236}">
                <a16:creationId xmlns:a16="http://schemas.microsoft.com/office/drawing/2014/main" id="{F1B7C3E6-1414-45FD-B5E9-95DC44F08F71}"/>
              </a:ext>
            </a:extLst>
          </p:cNvPr>
          <p:cNvGrpSpPr/>
          <p:nvPr/>
        </p:nvGrpSpPr>
        <p:grpSpPr>
          <a:xfrm>
            <a:off x="1493997" y="2389613"/>
            <a:ext cx="8851408" cy="1437663"/>
            <a:chOff x="1493997" y="2389613"/>
            <a:chExt cx="8851408" cy="1437663"/>
          </a:xfrm>
        </p:grpSpPr>
        <p:pic>
          <p:nvPicPr>
            <p:cNvPr id="4" name="图片 3">
              <a:extLst>
                <a:ext uri="{FF2B5EF4-FFF2-40B4-BE49-F238E27FC236}">
                  <a16:creationId xmlns:a16="http://schemas.microsoft.com/office/drawing/2014/main" id="{1236311E-33A7-4D1B-96B3-0E02C78C913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79757" y="2389613"/>
              <a:ext cx="1224136" cy="1007130"/>
            </a:xfrm>
            <a:prstGeom prst="rect">
              <a:avLst/>
            </a:prstGeom>
          </p:spPr>
        </p:pic>
        <p:pic>
          <p:nvPicPr>
            <p:cNvPr id="5" name="图片 4">
              <a:extLst>
                <a:ext uri="{FF2B5EF4-FFF2-40B4-BE49-F238E27FC236}">
                  <a16:creationId xmlns:a16="http://schemas.microsoft.com/office/drawing/2014/main" id="{03FD4199-3F09-4D1A-A09D-75EC4DE8BF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089741" y="2937365"/>
              <a:ext cx="1255664" cy="792087"/>
            </a:xfrm>
            <a:prstGeom prst="rect">
              <a:avLst/>
            </a:prstGeom>
          </p:spPr>
        </p:pic>
        <p:sp>
          <p:nvSpPr>
            <p:cNvPr id="6" name="矩形 5">
              <a:extLst>
                <a:ext uri="{FF2B5EF4-FFF2-40B4-BE49-F238E27FC236}">
                  <a16:creationId xmlns:a16="http://schemas.microsoft.com/office/drawing/2014/main" id="{22696123-C115-4ABB-A4E6-44D5F68F31B1}"/>
                </a:ext>
              </a:extLst>
            </p:cNvPr>
            <p:cNvSpPr/>
            <p:nvPr/>
          </p:nvSpPr>
          <p:spPr>
            <a:xfrm>
              <a:off x="5034293" y="3032052"/>
              <a:ext cx="1296144" cy="6475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采样</a:t>
              </a:r>
            </a:p>
          </p:txBody>
        </p:sp>
        <p:sp>
          <p:nvSpPr>
            <p:cNvPr id="7" name="矩形 6">
              <a:extLst>
                <a:ext uri="{FF2B5EF4-FFF2-40B4-BE49-F238E27FC236}">
                  <a16:creationId xmlns:a16="http://schemas.microsoft.com/office/drawing/2014/main" id="{671D4DA5-C4AA-43A6-A3B7-DEF23AF27351}"/>
                </a:ext>
              </a:extLst>
            </p:cNvPr>
            <p:cNvSpPr/>
            <p:nvPr/>
          </p:nvSpPr>
          <p:spPr>
            <a:xfrm>
              <a:off x="7036340" y="3032052"/>
              <a:ext cx="1296144" cy="6475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量化</a:t>
              </a:r>
            </a:p>
          </p:txBody>
        </p:sp>
        <p:cxnSp>
          <p:nvCxnSpPr>
            <p:cNvPr id="8" name="直接箭头连接符 7">
              <a:extLst>
                <a:ext uri="{FF2B5EF4-FFF2-40B4-BE49-F238E27FC236}">
                  <a16:creationId xmlns:a16="http://schemas.microsoft.com/office/drawing/2014/main" id="{6A02C64D-BF6C-4215-B799-D04E09198CEC}"/>
                </a:ext>
              </a:extLst>
            </p:cNvPr>
            <p:cNvCxnSpPr>
              <a:cxnSpLocks/>
              <a:endCxn id="6" idx="1"/>
            </p:cNvCxnSpPr>
            <p:nvPr/>
          </p:nvCxnSpPr>
          <p:spPr>
            <a:xfrm>
              <a:off x="4347978" y="3355842"/>
              <a:ext cx="6863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8F8AD702-AA0E-488B-A2BE-3598C80A953C}"/>
                </a:ext>
              </a:extLst>
            </p:cNvPr>
            <p:cNvCxnSpPr>
              <a:cxnSpLocks/>
            </p:cNvCxnSpPr>
            <p:nvPr/>
          </p:nvCxnSpPr>
          <p:spPr>
            <a:xfrm>
              <a:off x="6330437" y="3356941"/>
              <a:ext cx="6863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A760B7F7-CEB1-465C-9FE0-8E78EBC0FB7E}"/>
                </a:ext>
              </a:extLst>
            </p:cNvPr>
            <p:cNvCxnSpPr>
              <a:cxnSpLocks/>
            </p:cNvCxnSpPr>
            <p:nvPr/>
          </p:nvCxnSpPr>
          <p:spPr>
            <a:xfrm>
              <a:off x="8332484" y="3355842"/>
              <a:ext cx="6863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B084F44A-D7FC-4687-B7CD-BB6E61A1684A}"/>
                </a:ext>
              </a:extLst>
            </p:cNvPr>
            <p:cNvSpPr txBox="1"/>
            <p:nvPr/>
          </p:nvSpPr>
          <p:spPr>
            <a:xfrm>
              <a:off x="4234073" y="3362120"/>
              <a:ext cx="800219" cy="461665"/>
            </a:xfrm>
            <a:prstGeom prst="rect">
              <a:avLst/>
            </a:prstGeom>
            <a:noFill/>
          </p:spPr>
          <p:txBody>
            <a:bodyPr wrap="square" rtlCol="0">
              <a:spAutoFit/>
            </a:bodyPr>
            <a:lstStyle/>
            <a:p>
              <a:pPr algn="ctr"/>
              <a:r>
                <a:rPr lang="zh-CN" altLang="en-US" sz="1200" dirty="0"/>
                <a:t>模拟</a:t>
              </a:r>
              <a:endParaRPr lang="en-US" altLang="zh-CN" sz="1200" dirty="0"/>
            </a:p>
            <a:p>
              <a:pPr algn="ctr"/>
              <a:r>
                <a:rPr lang="zh-CN" altLang="en-US" sz="1200" dirty="0"/>
                <a:t>语音信号</a:t>
              </a:r>
            </a:p>
          </p:txBody>
        </p:sp>
        <p:sp>
          <p:nvSpPr>
            <p:cNvPr id="12" name="文本框 11">
              <a:extLst>
                <a:ext uri="{FF2B5EF4-FFF2-40B4-BE49-F238E27FC236}">
                  <a16:creationId xmlns:a16="http://schemas.microsoft.com/office/drawing/2014/main" id="{AA2857C8-1571-4FFB-BB4F-D17F4DE8A679}"/>
                </a:ext>
              </a:extLst>
            </p:cNvPr>
            <p:cNvSpPr txBox="1"/>
            <p:nvPr/>
          </p:nvSpPr>
          <p:spPr>
            <a:xfrm>
              <a:off x="6285643" y="3365611"/>
              <a:ext cx="800219" cy="461665"/>
            </a:xfrm>
            <a:prstGeom prst="rect">
              <a:avLst/>
            </a:prstGeom>
            <a:noFill/>
          </p:spPr>
          <p:txBody>
            <a:bodyPr wrap="none" rtlCol="0">
              <a:spAutoFit/>
            </a:bodyPr>
            <a:lstStyle/>
            <a:p>
              <a:pPr algn="ctr"/>
              <a:r>
                <a:rPr lang="zh-CN" altLang="en-US" sz="1200" dirty="0"/>
                <a:t>离散</a:t>
              </a:r>
              <a:endParaRPr lang="en-US" altLang="zh-CN" sz="1200" dirty="0"/>
            </a:p>
            <a:p>
              <a:pPr algn="ctr"/>
              <a:r>
                <a:rPr lang="zh-CN" altLang="en-US" sz="1200" dirty="0"/>
                <a:t>时间信号</a:t>
              </a:r>
            </a:p>
          </p:txBody>
        </p:sp>
        <p:sp>
          <p:nvSpPr>
            <p:cNvPr id="13" name="文本框 12">
              <a:extLst>
                <a:ext uri="{FF2B5EF4-FFF2-40B4-BE49-F238E27FC236}">
                  <a16:creationId xmlns:a16="http://schemas.microsoft.com/office/drawing/2014/main" id="{85F87F2D-83BA-46E4-85C9-DB8541E10F34}"/>
                </a:ext>
              </a:extLst>
            </p:cNvPr>
            <p:cNvSpPr txBox="1"/>
            <p:nvPr/>
          </p:nvSpPr>
          <p:spPr>
            <a:xfrm>
              <a:off x="8328330" y="3361983"/>
              <a:ext cx="800219" cy="461665"/>
            </a:xfrm>
            <a:prstGeom prst="rect">
              <a:avLst/>
            </a:prstGeom>
            <a:noFill/>
          </p:spPr>
          <p:txBody>
            <a:bodyPr wrap="none" rtlCol="0">
              <a:spAutoFit/>
            </a:bodyPr>
            <a:lstStyle/>
            <a:p>
              <a:pPr algn="ctr"/>
              <a:r>
                <a:rPr lang="zh-CN" altLang="en-US" sz="1200" dirty="0"/>
                <a:t>数字离散</a:t>
              </a:r>
              <a:endParaRPr lang="en-US" altLang="zh-CN" sz="1200" dirty="0"/>
            </a:p>
            <a:p>
              <a:pPr algn="ctr"/>
              <a:r>
                <a:rPr lang="zh-CN" altLang="en-US" sz="1200" dirty="0"/>
                <a:t>时间信号</a:t>
              </a:r>
            </a:p>
          </p:txBody>
        </p:sp>
        <p:sp>
          <p:nvSpPr>
            <p:cNvPr id="14" name="弧形 13">
              <a:extLst>
                <a:ext uri="{FF2B5EF4-FFF2-40B4-BE49-F238E27FC236}">
                  <a16:creationId xmlns:a16="http://schemas.microsoft.com/office/drawing/2014/main" id="{613D795E-9DD0-4853-B0F5-1C9ECDEF696C}"/>
                </a:ext>
              </a:extLst>
            </p:cNvPr>
            <p:cNvSpPr/>
            <p:nvPr/>
          </p:nvSpPr>
          <p:spPr>
            <a:xfrm>
              <a:off x="2058492" y="2598460"/>
              <a:ext cx="370384" cy="720080"/>
            </a:xfrm>
            <a:prstGeom prst="arc">
              <a:avLst>
                <a:gd name="adj1" fmla="val 16200000"/>
                <a:gd name="adj2" fmla="val 537818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5" name="弧形 14">
              <a:extLst>
                <a:ext uri="{FF2B5EF4-FFF2-40B4-BE49-F238E27FC236}">
                  <a16:creationId xmlns:a16="http://schemas.microsoft.com/office/drawing/2014/main" id="{EA2BEC03-7F70-4BC9-BDAA-A30151D4A026}"/>
                </a:ext>
              </a:extLst>
            </p:cNvPr>
            <p:cNvSpPr/>
            <p:nvPr/>
          </p:nvSpPr>
          <p:spPr>
            <a:xfrm>
              <a:off x="2174982" y="2564245"/>
              <a:ext cx="482946" cy="791597"/>
            </a:xfrm>
            <a:prstGeom prst="arc">
              <a:avLst>
                <a:gd name="adj1" fmla="val 16200000"/>
                <a:gd name="adj2" fmla="val 537818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6" name="弧形 15">
              <a:extLst>
                <a:ext uri="{FF2B5EF4-FFF2-40B4-BE49-F238E27FC236}">
                  <a16:creationId xmlns:a16="http://schemas.microsoft.com/office/drawing/2014/main" id="{53B1F8BF-42B6-4885-8841-A398E421C552}"/>
                </a:ext>
              </a:extLst>
            </p:cNvPr>
            <p:cNvSpPr/>
            <p:nvPr/>
          </p:nvSpPr>
          <p:spPr>
            <a:xfrm>
              <a:off x="2428129" y="2518554"/>
              <a:ext cx="482946" cy="862061"/>
            </a:xfrm>
            <a:prstGeom prst="arc">
              <a:avLst>
                <a:gd name="adj1" fmla="val 16200000"/>
                <a:gd name="adj2" fmla="val 537818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7" name="弧形 16">
              <a:extLst>
                <a:ext uri="{FF2B5EF4-FFF2-40B4-BE49-F238E27FC236}">
                  <a16:creationId xmlns:a16="http://schemas.microsoft.com/office/drawing/2014/main" id="{420B3D9F-1FE9-4007-8007-514137FB55F4}"/>
                </a:ext>
              </a:extLst>
            </p:cNvPr>
            <p:cNvSpPr/>
            <p:nvPr/>
          </p:nvSpPr>
          <p:spPr>
            <a:xfrm>
              <a:off x="1865841" y="2662888"/>
              <a:ext cx="309142" cy="605226"/>
            </a:xfrm>
            <a:prstGeom prst="arc">
              <a:avLst>
                <a:gd name="adj1" fmla="val 16200000"/>
                <a:gd name="adj2" fmla="val 537818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3688469-4EDD-44BA-9749-EBD6D7F7CC97}"/>
                </a:ext>
              </a:extLst>
            </p:cNvPr>
            <p:cNvSpPr txBox="1"/>
            <p:nvPr/>
          </p:nvSpPr>
          <p:spPr>
            <a:xfrm>
              <a:off x="1493997" y="2780835"/>
              <a:ext cx="595035" cy="338554"/>
            </a:xfrm>
            <a:prstGeom prst="rect">
              <a:avLst/>
            </a:prstGeom>
            <a:noFill/>
          </p:spPr>
          <p:txBody>
            <a:bodyPr wrap="none" rtlCol="0">
              <a:spAutoFit/>
            </a:bodyPr>
            <a:lstStyle/>
            <a:p>
              <a:r>
                <a:rPr lang="zh-CN" altLang="en-US" sz="1600" dirty="0"/>
                <a:t>声波</a:t>
              </a:r>
            </a:p>
          </p:txBody>
        </p:sp>
      </p:grpSp>
    </p:spTree>
    <p:extLst>
      <p:ext uri="{BB962C8B-B14F-4D97-AF65-F5344CB8AC3E}">
        <p14:creationId xmlns:p14="http://schemas.microsoft.com/office/powerpoint/2010/main" val="211400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190BD-7E33-45E4-A196-73EE873B1AE3}"/>
              </a:ext>
            </a:extLst>
          </p:cNvPr>
          <p:cNvSpPr>
            <a:spLocks noGrp="1"/>
          </p:cNvSpPr>
          <p:nvPr>
            <p:ph type="title"/>
          </p:nvPr>
        </p:nvSpPr>
        <p:spPr/>
        <p:txBody>
          <a:bodyPr/>
          <a:lstStyle/>
          <a:p>
            <a:r>
              <a:rPr lang="en-US" altLang="zh-CN" dirty="0"/>
              <a:t>2.2 </a:t>
            </a:r>
            <a:r>
              <a:rPr lang="zh-CN" altLang="zh-CN" dirty="0"/>
              <a:t>声音的接收装置</a:t>
            </a:r>
          </a:p>
        </p:txBody>
      </p:sp>
      <p:pic>
        <p:nvPicPr>
          <p:cNvPr id="4" name="Picture 2" descr="http://www.diangon.com/image/portal/201501/09/115739f1zzqpnxpumplnhu.gif">
            <a:extLst>
              <a:ext uri="{FF2B5EF4-FFF2-40B4-BE49-F238E27FC236}">
                <a16:creationId xmlns:a16="http://schemas.microsoft.com/office/drawing/2014/main" id="{C0CD007C-2B38-4F9E-832B-8B113E047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808" y="2038288"/>
            <a:ext cx="3296950" cy="22791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2">
            <a:extLst>
              <a:ext uri="{FF2B5EF4-FFF2-40B4-BE49-F238E27FC236}">
                <a16:creationId xmlns:a16="http://schemas.microsoft.com/office/drawing/2014/main" id="{070D4099-53D2-4208-B49A-CE4D6C913160}"/>
              </a:ext>
            </a:extLst>
          </p:cNvPr>
          <p:cNvSpPr txBox="1"/>
          <p:nvPr/>
        </p:nvSpPr>
        <p:spPr>
          <a:xfrm>
            <a:off x="2268430" y="4338816"/>
            <a:ext cx="1992853" cy="369332"/>
          </a:xfrm>
          <a:prstGeom prst="rect">
            <a:avLst/>
          </a:prstGeom>
          <a:noFill/>
        </p:spPr>
        <p:txBody>
          <a:bodyPr wrap="none" rtlCol="0">
            <a:spAutoFit/>
          </a:bodyPr>
          <a:lstStyle/>
          <a:p>
            <a:r>
              <a:rPr lang="zh-CN" altLang="en-US" dirty="0"/>
              <a:t>图</a:t>
            </a:r>
            <a:r>
              <a:rPr lang="en-US" altLang="zh-CN" dirty="0"/>
              <a:t>1 </a:t>
            </a:r>
            <a:r>
              <a:rPr lang="zh-CN" altLang="en-US" dirty="0"/>
              <a:t>动圈式传声器</a:t>
            </a:r>
          </a:p>
        </p:txBody>
      </p:sp>
      <p:pic>
        <p:nvPicPr>
          <p:cNvPr id="6" name="Picture 4" descr="http://www.diangon.com/image/portal/201501/09/115739t8p4k14qqdp9s841.gif">
            <a:extLst>
              <a:ext uri="{FF2B5EF4-FFF2-40B4-BE49-F238E27FC236}">
                <a16:creationId xmlns:a16="http://schemas.microsoft.com/office/drawing/2014/main" id="{7BE793FF-3918-4F0C-A90E-E818C2B7F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886" y="2374520"/>
            <a:ext cx="2304256" cy="18434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7">
            <a:extLst>
              <a:ext uri="{FF2B5EF4-FFF2-40B4-BE49-F238E27FC236}">
                <a16:creationId xmlns:a16="http://schemas.microsoft.com/office/drawing/2014/main" id="{0128F9FA-36AE-4A56-BA36-2F25E3519D8D}"/>
              </a:ext>
            </a:extLst>
          </p:cNvPr>
          <p:cNvSpPr txBox="1"/>
          <p:nvPr/>
        </p:nvSpPr>
        <p:spPr>
          <a:xfrm>
            <a:off x="6372886" y="4295869"/>
            <a:ext cx="2454518" cy="369332"/>
          </a:xfrm>
          <a:prstGeom prst="rect">
            <a:avLst/>
          </a:prstGeom>
          <a:noFill/>
        </p:spPr>
        <p:txBody>
          <a:bodyPr wrap="none" rtlCol="0">
            <a:spAutoFit/>
          </a:bodyPr>
          <a:lstStyle/>
          <a:p>
            <a:r>
              <a:rPr lang="zh-CN" altLang="en-US" dirty="0"/>
              <a:t>图</a:t>
            </a:r>
            <a:r>
              <a:rPr lang="en-US" altLang="zh-CN" dirty="0"/>
              <a:t>2 </a:t>
            </a:r>
            <a:r>
              <a:rPr lang="zh-CN" altLang="en-US" dirty="0"/>
              <a:t>普通电容式传声器</a:t>
            </a:r>
          </a:p>
        </p:txBody>
      </p:sp>
    </p:spTree>
    <p:extLst>
      <p:ext uri="{BB962C8B-B14F-4D97-AF65-F5344CB8AC3E}">
        <p14:creationId xmlns:p14="http://schemas.microsoft.com/office/powerpoint/2010/main" val="3763075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4746C-A46F-49E4-BBED-96487B232311}"/>
              </a:ext>
            </a:extLst>
          </p:cNvPr>
          <p:cNvSpPr>
            <a:spLocks noGrp="1"/>
          </p:cNvSpPr>
          <p:nvPr>
            <p:ph type="title"/>
          </p:nvPr>
        </p:nvSpPr>
        <p:spPr/>
        <p:txBody>
          <a:bodyPr/>
          <a:lstStyle/>
          <a:p>
            <a:r>
              <a:rPr lang="en-US" altLang="zh-CN" dirty="0"/>
              <a:t>2.2 </a:t>
            </a:r>
            <a:r>
              <a:rPr lang="zh-CN" altLang="zh-CN" dirty="0"/>
              <a:t>声音的接收装置</a:t>
            </a:r>
            <a:endParaRPr lang="zh-CN" altLang="en-US" dirty="0"/>
          </a:p>
        </p:txBody>
      </p:sp>
      <p:sp>
        <p:nvSpPr>
          <p:cNvPr id="3" name="内容占位符 2">
            <a:extLst>
              <a:ext uri="{FF2B5EF4-FFF2-40B4-BE49-F238E27FC236}">
                <a16:creationId xmlns:a16="http://schemas.microsoft.com/office/drawing/2014/main" id="{635BC088-D81C-4FC9-ACD2-ABF7713EACF1}"/>
              </a:ext>
            </a:extLst>
          </p:cNvPr>
          <p:cNvSpPr>
            <a:spLocks noGrp="1"/>
          </p:cNvSpPr>
          <p:nvPr>
            <p:ph idx="1"/>
          </p:nvPr>
        </p:nvSpPr>
        <p:spPr>
          <a:xfrm>
            <a:off x="845288" y="1388424"/>
            <a:ext cx="9170582" cy="5083260"/>
          </a:xfrm>
        </p:spPr>
        <p:txBody>
          <a:bodyPr>
            <a:normAutofit/>
          </a:bodyPr>
          <a:lstStyle/>
          <a:p>
            <a:pPr marL="163513">
              <a:spcBef>
                <a:spcPts val="325"/>
              </a:spcBef>
              <a:buClr>
                <a:schemeClr val="accent1"/>
              </a:buClr>
              <a:buFont typeface="Verdana" pitchFamily="34" charset="0"/>
              <a:buChar char="◦"/>
              <a:defRPr/>
            </a:pPr>
            <a:r>
              <a:rPr lang="zh-CN" altLang="en-US" sz="2700" b="1" dirty="0">
                <a:latin typeface="+mn-ea"/>
              </a:rPr>
              <a:t>动圈式麦克风：</a:t>
            </a:r>
            <a:r>
              <a:rPr lang="zh-CN" altLang="zh-CN" dirty="0"/>
              <a:t>精度、灵敏度较低，体积大，其突出特点是输出阻抗小，所以接较长的电缆也不降低其灵敏度，温度和湿度的变化对其灵敏度也无大的影响，</a:t>
            </a:r>
            <a:r>
              <a:rPr lang="zh-CN" altLang="en-US" dirty="0">
                <a:latin typeface="+mn-ea"/>
              </a:rPr>
              <a:t>用于</a:t>
            </a:r>
            <a:r>
              <a:rPr lang="zh-CN" altLang="en-US" dirty="0">
                <a:solidFill>
                  <a:srgbClr val="FF0000"/>
                </a:solidFill>
                <a:latin typeface="+mn-ea"/>
              </a:rPr>
              <a:t>语音广播、扩声系统</a:t>
            </a:r>
            <a:r>
              <a:rPr lang="zh-CN" altLang="en-US" dirty="0">
                <a:latin typeface="+mn-ea"/>
              </a:rPr>
              <a:t>。</a:t>
            </a:r>
            <a:endParaRPr lang="en-US" altLang="zh-CN" dirty="0">
              <a:latin typeface="+mn-ea"/>
            </a:endParaRPr>
          </a:p>
          <a:p>
            <a:pPr marL="620713" lvl="1">
              <a:spcBef>
                <a:spcPts val="325"/>
              </a:spcBef>
              <a:buClr>
                <a:schemeClr val="accent1"/>
              </a:buClr>
              <a:buFont typeface="Verdana" pitchFamily="34" charset="0"/>
              <a:buChar char="◦"/>
              <a:defRPr/>
            </a:pPr>
            <a:endParaRPr lang="en-US" altLang="zh-CN" sz="2300" dirty="0">
              <a:latin typeface="+mn-ea"/>
            </a:endParaRPr>
          </a:p>
          <a:p>
            <a:pPr marL="163513">
              <a:spcBef>
                <a:spcPts val="325"/>
              </a:spcBef>
              <a:buClr>
                <a:schemeClr val="accent1"/>
              </a:buClr>
              <a:buFont typeface="Verdana" pitchFamily="34" charset="0"/>
              <a:buChar char="◦"/>
              <a:defRPr/>
            </a:pPr>
            <a:r>
              <a:rPr lang="zh-CN" altLang="en-US" sz="2700" b="1" dirty="0"/>
              <a:t>电容式麦克风</a:t>
            </a:r>
            <a:r>
              <a:rPr lang="zh-CN" altLang="en-US" sz="2700" dirty="0"/>
              <a:t>：</a:t>
            </a:r>
            <a:r>
              <a:rPr lang="zh-CN" altLang="zh-CN" dirty="0"/>
              <a:t>音质好，灵敏度较高，但需要电源，</a:t>
            </a:r>
            <a:r>
              <a:rPr lang="zh-CN" altLang="en-US" dirty="0"/>
              <a:t>适</a:t>
            </a:r>
            <a:r>
              <a:rPr lang="zh-CN" altLang="en-US" sz="2700" dirty="0"/>
              <a:t>用于</a:t>
            </a:r>
            <a:r>
              <a:rPr lang="zh-CN" altLang="en-US" sz="2700" dirty="0">
                <a:solidFill>
                  <a:srgbClr val="FF0000"/>
                </a:solidFill>
              </a:rPr>
              <a:t>舞台、录音室</a:t>
            </a:r>
            <a:r>
              <a:rPr lang="zh-CN" altLang="en-US" sz="2700" dirty="0"/>
              <a:t>等。</a:t>
            </a:r>
          </a:p>
          <a:p>
            <a:pPr marL="620713" lvl="1">
              <a:spcBef>
                <a:spcPts val="325"/>
              </a:spcBef>
              <a:buClr>
                <a:schemeClr val="accent1"/>
              </a:buClr>
              <a:buFont typeface="Verdana" pitchFamily="34" charset="0"/>
              <a:buChar char="◦"/>
              <a:defRPr/>
            </a:pPr>
            <a:r>
              <a:rPr lang="zh-CN" altLang="en-US" dirty="0"/>
              <a:t>驻极体麦克风：</a:t>
            </a:r>
            <a:r>
              <a:rPr lang="zh-CN" altLang="zh-CN" dirty="0"/>
              <a:t>是电容式的一种，无需外加电源，体积小，使用最广泛。</a:t>
            </a:r>
            <a:endParaRPr lang="en-US" altLang="zh-CN" dirty="0">
              <a:latin typeface="+mn-ea"/>
            </a:endParaRPr>
          </a:p>
          <a:p>
            <a:pPr marL="1077913" lvl="2">
              <a:spcBef>
                <a:spcPts val="325"/>
              </a:spcBef>
              <a:buClr>
                <a:schemeClr val="accent1"/>
              </a:buClr>
              <a:buFont typeface="Verdana" pitchFamily="34" charset="0"/>
              <a:buChar char="◦"/>
              <a:defRPr/>
            </a:pPr>
            <a:r>
              <a:rPr lang="zh-CN" altLang="en-US" sz="2200" b="1" dirty="0">
                <a:latin typeface="+mn-ea"/>
              </a:rPr>
              <a:t>振膜式：</a:t>
            </a:r>
            <a:r>
              <a:rPr lang="zh-CN" altLang="zh-CN" dirty="0"/>
              <a:t>带电体是驻极体振膜本身，话筒拾声的音质效果相对差些，多用在对于音质效果要求不高的场合，</a:t>
            </a:r>
            <a:r>
              <a:rPr lang="zh-CN" altLang="en-US" sz="2200" dirty="0">
                <a:latin typeface="+mn-ea"/>
              </a:rPr>
              <a:t>如</a:t>
            </a:r>
            <a:r>
              <a:rPr lang="zh-CN" altLang="en-US" sz="2200" dirty="0">
                <a:solidFill>
                  <a:srgbClr val="FF0000"/>
                </a:solidFill>
                <a:latin typeface="+mn-ea"/>
              </a:rPr>
              <a:t>普通电话机、玩具</a:t>
            </a:r>
            <a:r>
              <a:rPr lang="zh-CN" altLang="en-US" sz="2200" dirty="0">
                <a:latin typeface="+mn-ea"/>
              </a:rPr>
              <a:t>等。</a:t>
            </a:r>
            <a:endParaRPr lang="en-US" altLang="zh-CN" sz="2200" dirty="0">
              <a:latin typeface="+mn-ea"/>
            </a:endParaRPr>
          </a:p>
          <a:p>
            <a:pPr marL="1077913" lvl="2">
              <a:spcBef>
                <a:spcPts val="325"/>
              </a:spcBef>
              <a:buClr>
                <a:schemeClr val="accent1"/>
              </a:buClr>
              <a:buFont typeface="Verdana" pitchFamily="34" charset="0"/>
              <a:buChar char="◦"/>
              <a:defRPr/>
            </a:pPr>
            <a:r>
              <a:rPr lang="zh-CN" altLang="en-US" sz="2200" b="1" dirty="0">
                <a:latin typeface="+mn-ea"/>
              </a:rPr>
              <a:t>背级式：</a:t>
            </a:r>
            <a:r>
              <a:rPr lang="zh-CN" altLang="zh-CN" dirty="0"/>
              <a:t>带电体是涂敷在背极板上的驻极体膜层，与振膜分离设计，</a:t>
            </a:r>
            <a:r>
              <a:rPr lang="zh-CN" altLang="en-US" sz="2200" dirty="0">
                <a:solidFill>
                  <a:srgbClr val="FF0000"/>
                </a:solidFill>
                <a:latin typeface="+mn-ea"/>
              </a:rPr>
              <a:t>手机、语音识别</a:t>
            </a:r>
            <a:r>
              <a:rPr lang="zh-CN" altLang="en-US" sz="2200" dirty="0">
                <a:latin typeface="+mn-ea"/>
              </a:rPr>
              <a:t>等高端传声录音产品多采用背极式驻极体。</a:t>
            </a:r>
            <a:endParaRPr lang="en-US" altLang="zh-CN" sz="2200" dirty="0">
              <a:latin typeface="+mn-ea"/>
            </a:endParaRPr>
          </a:p>
        </p:txBody>
      </p:sp>
      <p:pic>
        <p:nvPicPr>
          <p:cNvPr id="4" name="Picture 6" descr="http://pic.baike.soso.com/p/20130618/20130618153000-1137213530.jpg">
            <a:extLst>
              <a:ext uri="{FF2B5EF4-FFF2-40B4-BE49-F238E27FC236}">
                <a16:creationId xmlns:a16="http://schemas.microsoft.com/office/drawing/2014/main" id="{2A4FDC8D-7AC5-427A-A38B-182A8202136D}"/>
              </a:ext>
            </a:extLst>
          </p:cNvPr>
          <p:cNvPicPr>
            <a:picLocks noChangeAspect="1" noChangeArrowheads="1"/>
          </p:cNvPicPr>
          <p:nvPr/>
        </p:nvPicPr>
        <p:blipFill>
          <a:blip r:embed="rId3" cstate="print"/>
          <a:srcRect/>
          <a:stretch>
            <a:fillRect/>
          </a:stretch>
        </p:blipFill>
        <p:spPr bwMode="auto">
          <a:xfrm>
            <a:off x="10015870" y="1788899"/>
            <a:ext cx="1735133" cy="1152128"/>
          </a:xfrm>
          <a:prstGeom prst="rect">
            <a:avLst/>
          </a:prstGeom>
          <a:noFill/>
        </p:spPr>
      </p:pic>
      <p:pic>
        <p:nvPicPr>
          <p:cNvPr id="5" name="Picture 9" descr="http://www.haodiy.net/uploads/allimg/120903/12161A3F-0.jpg">
            <a:extLst>
              <a:ext uri="{FF2B5EF4-FFF2-40B4-BE49-F238E27FC236}">
                <a16:creationId xmlns:a16="http://schemas.microsoft.com/office/drawing/2014/main" id="{6137CA12-87BD-4A31-B089-AC041D6C32CD}"/>
              </a:ext>
            </a:extLst>
          </p:cNvPr>
          <p:cNvPicPr>
            <a:picLocks noChangeAspect="1" noChangeArrowheads="1"/>
          </p:cNvPicPr>
          <p:nvPr/>
        </p:nvPicPr>
        <p:blipFill>
          <a:blip r:embed="rId4" cstate="print"/>
          <a:srcRect/>
          <a:stretch>
            <a:fillRect/>
          </a:stretch>
        </p:blipFill>
        <p:spPr bwMode="auto">
          <a:xfrm>
            <a:off x="10201136" y="4885243"/>
            <a:ext cx="1703145" cy="864096"/>
          </a:xfrm>
          <a:prstGeom prst="rect">
            <a:avLst/>
          </a:prstGeom>
          <a:noFill/>
        </p:spPr>
      </p:pic>
      <p:pic>
        <p:nvPicPr>
          <p:cNvPr id="6" name="Picture 2" descr="http://www.diangon.com/image/portal/201501/09/115739qkkt21ttto313x8n.gif">
            <a:extLst>
              <a:ext uri="{FF2B5EF4-FFF2-40B4-BE49-F238E27FC236}">
                <a16:creationId xmlns:a16="http://schemas.microsoft.com/office/drawing/2014/main" id="{819C730D-91E2-4306-A69E-07F14532E3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1368" y="3229059"/>
            <a:ext cx="1224136" cy="91810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8003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7437E6-297A-47D5-9F58-290D59E8F8A7}"/>
              </a:ext>
            </a:extLst>
          </p:cNvPr>
          <p:cNvSpPr>
            <a:spLocks noGrp="1"/>
          </p:cNvSpPr>
          <p:nvPr>
            <p:ph type="title"/>
          </p:nvPr>
        </p:nvSpPr>
        <p:spPr/>
        <p:txBody>
          <a:bodyPr/>
          <a:lstStyle/>
          <a:p>
            <a:r>
              <a:rPr lang="en-US" altLang="zh-CN" dirty="0"/>
              <a:t>2.2 </a:t>
            </a:r>
            <a:r>
              <a:rPr lang="zh-CN" altLang="zh-CN" dirty="0"/>
              <a:t>声音的接收装置</a:t>
            </a:r>
            <a:endParaRPr lang="zh-CN" altLang="en-US" dirty="0"/>
          </a:p>
        </p:txBody>
      </p:sp>
      <p:sp>
        <p:nvSpPr>
          <p:cNvPr id="3" name="内容占位符 2">
            <a:extLst>
              <a:ext uri="{FF2B5EF4-FFF2-40B4-BE49-F238E27FC236}">
                <a16:creationId xmlns:a16="http://schemas.microsoft.com/office/drawing/2014/main" id="{B186444C-FADB-4B61-87B4-C2F942BF102F}"/>
              </a:ext>
            </a:extLst>
          </p:cNvPr>
          <p:cNvSpPr>
            <a:spLocks noGrp="1"/>
          </p:cNvSpPr>
          <p:nvPr>
            <p:ph idx="1"/>
          </p:nvPr>
        </p:nvSpPr>
        <p:spPr>
          <a:xfrm>
            <a:off x="845288" y="1388424"/>
            <a:ext cx="10515600" cy="1960252"/>
          </a:xfrm>
        </p:spPr>
        <p:txBody>
          <a:bodyPr>
            <a:normAutofit fontScale="92500" lnSpcReduction="10000"/>
          </a:bodyPr>
          <a:lstStyle/>
          <a:p>
            <a:r>
              <a:rPr lang="zh-CN" altLang="zh-CN" dirty="0"/>
              <a:t>随着现代生产工艺的发展，现在工业上广泛采用一种叫</a:t>
            </a:r>
            <a:r>
              <a:rPr lang="en-US" altLang="zh-CN" dirty="0">
                <a:solidFill>
                  <a:srgbClr val="00B050"/>
                </a:solidFill>
              </a:rPr>
              <a:t>MEMS</a:t>
            </a:r>
            <a:r>
              <a:rPr lang="zh-CN" altLang="zh-CN" dirty="0"/>
              <a:t>的麦克风。</a:t>
            </a:r>
            <a:r>
              <a:rPr lang="en-US" altLang="zh-CN" dirty="0"/>
              <a:t>MEMS</a:t>
            </a:r>
            <a:r>
              <a:rPr lang="zh-CN" altLang="zh-CN" dirty="0"/>
              <a:t>麦克风原理依然属于电容式麦克风，是一个电容器集成在微硅晶片上，可以采用</a:t>
            </a:r>
            <a:r>
              <a:rPr lang="zh-CN" altLang="en-US" dirty="0">
                <a:solidFill>
                  <a:srgbClr val="00B050"/>
                </a:solidFill>
              </a:rPr>
              <a:t>贴片</a:t>
            </a:r>
            <a:r>
              <a:rPr lang="zh-CN" altLang="zh-CN" dirty="0"/>
              <a:t>工艺进行制造。</a:t>
            </a:r>
            <a:endParaRPr lang="en-US" altLang="zh-CN" dirty="0"/>
          </a:p>
          <a:p>
            <a:r>
              <a:rPr lang="en-US" altLang="zh-CN" dirty="0"/>
              <a:t>MEMS</a:t>
            </a:r>
            <a:r>
              <a:rPr lang="zh-CN" altLang="zh-CN" dirty="0"/>
              <a:t>麦克风的优点是一致性比较好，特别是中高端手机应用中，更适合远场语音交互用的</a:t>
            </a:r>
            <a:r>
              <a:rPr lang="zh-CN" altLang="zh-CN" dirty="0">
                <a:solidFill>
                  <a:srgbClr val="C00000"/>
                </a:solidFill>
              </a:rPr>
              <a:t>麦克风阵列</a:t>
            </a:r>
            <a:r>
              <a:rPr lang="zh-CN" altLang="zh-CN" dirty="0"/>
              <a:t>。</a:t>
            </a:r>
            <a:endParaRPr lang="zh-CN" altLang="en-US" dirty="0"/>
          </a:p>
        </p:txBody>
      </p:sp>
      <p:pic>
        <p:nvPicPr>
          <p:cNvPr id="4" name="图片 3" descr="查看源图像">
            <a:extLst>
              <a:ext uri="{FF2B5EF4-FFF2-40B4-BE49-F238E27FC236}">
                <a16:creationId xmlns:a16="http://schemas.microsoft.com/office/drawing/2014/main" id="{EBA3C373-21C0-40AA-B37E-75A31A25952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20289" y="3348676"/>
            <a:ext cx="3556000" cy="2120900"/>
          </a:xfrm>
          <a:prstGeom prst="rect">
            <a:avLst/>
          </a:prstGeom>
          <a:noFill/>
          <a:ln>
            <a:noFill/>
          </a:ln>
        </p:spPr>
      </p:pic>
      <p:sp>
        <p:nvSpPr>
          <p:cNvPr id="5" name="文本框 4">
            <a:extLst>
              <a:ext uri="{FF2B5EF4-FFF2-40B4-BE49-F238E27FC236}">
                <a16:creationId xmlns:a16="http://schemas.microsoft.com/office/drawing/2014/main" id="{0D2C7406-F7E0-4CF6-9066-47A065112A0E}"/>
              </a:ext>
            </a:extLst>
          </p:cNvPr>
          <p:cNvSpPr txBox="1"/>
          <p:nvPr/>
        </p:nvSpPr>
        <p:spPr>
          <a:xfrm>
            <a:off x="5042313" y="5469576"/>
            <a:ext cx="1511952" cy="369332"/>
          </a:xfrm>
          <a:prstGeom prst="rect">
            <a:avLst/>
          </a:prstGeom>
          <a:noFill/>
        </p:spPr>
        <p:txBody>
          <a:bodyPr wrap="none" rtlCol="0">
            <a:spAutoFit/>
          </a:bodyPr>
          <a:lstStyle/>
          <a:p>
            <a:r>
              <a:rPr lang="en-US" altLang="zh-CN" dirty="0"/>
              <a:t>MEMS</a:t>
            </a:r>
            <a:r>
              <a:rPr lang="zh-CN" altLang="zh-CN" dirty="0"/>
              <a:t>麦克风</a:t>
            </a:r>
            <a:endParaRPr lang="zh-CN" altLang="en-US" dirty="0"/>
          </a:p>
        </p:txBody>
      </p:sp>
    </p:spTree>
    <p:extLst>
      <p:ext uri="{BB962C8B-B14F-4D97-AF65-F5344CB8AC3E}">
        <p14:creationId xmlns:p14="http://schemas.microsoft.com/office/powerpoint/2010/main" val="73955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A708E-434F-44F3-B67E-5B13429816EA}"/>
              </a:ext>
            </a:extLst>
          </p:cNvPr>
          <p:cNvSpPr>
            <a:spLocks noGrp="1"/>
          </p:cNvSpPr>
          <p:nvPr>
            <p:ph type="title"/>
          </p:nvPr>
        </p:nvSpPr>
        <p:spPr/>
        <p:txBody>
          <a:bodyPr/>
          <a:lstStyle/>
          <a:p>
            <a:r>
              <a:rPr lang="en-US" altLang="zh-CN" dirty="0"/>
              <a:t>2.2 </a:t>
            </a:r>
            <a:r>
              <a:rPr lang="zh-CN" altLang="zh-CN" dirty="0"/>
              <a:t>声音的接收装置</a:t>
            </a:r>
            <a:r>
              <a:rPr lang="en-US" altLang="zh-CN" dirty="0"/>
              <a:t>—</a:t>
            </a:r>
            <a:r>
              <a:rPr lang="zh-CN" altLang="zh-CN" dirty="0"/>
              <a:t>麦克风的性能指标</a:t>
            </a:r>
            <a:endParaRPr lang="zh-CN" altLang="en-US" dirty="0"/>
          </a:p>
        </p:txBody>
      </p:sp>
      <p:sp>
        <p:nvSpPr>
          <p:cNvPr id="3" name="内容占位符 2">
            <a:extLst>
              <a:ext uri="{FF2B5EF4-FFF2-40B4-BE49-F238E27FC236}">
                <a16:creationId xmlns:a16="http://schemas.microsoft.com/office/drawing/2014/main" id="{7536343F-2C54-4CCB-9626-4406FA562B8A}"/>
              </a:ext>
            </a:extLst>
          </p:cNvPr>
          <p:cNvSpPr>
            <a:spLocks noGrp="1"/>
          </p:cNvSpPr>
          <p:nvPr>
            <p:ph idx="1"/>
          </p:nvPr>
        </p:nvSpPr>
        <p:spPr>
          <a:xfrm>
            <a:off x="845288" y="1388424"/>
            <a:ext cx="3138377" cy="4351338"/>
          </a:xfrm>
        </p:spPr>
        <p:txBody>
          <a:bodyPr/>
          <a:lstStyle/>
          <a:p>
            <a:r>
              <a:rPr lang="zh-CN" altLang="en-US" b="1" dirty="0"/>
              <a:t>指向性</a:t>
            </a:r>
          </a:p>
          <a:p>
            <a:r>
              <a:rPr lang="zh-CN" altLang="en-US" b="1" dirty="0"/>
              <a:t>频率响应</a:t>
            </a:r>
            <a:endParaRPr lang="en-US" altLang="zh-CN" b="1" dirty="0"/>
          </a:p>
          <a:p>
            <a:r>
              <a:rPr lang="zh-CN" altLang="en-US" b="1" dirty="0"/>
              <a:t>灵敏度</a:t>
            </a:r>
            <a:endParaRPr lang="en-US" altLang="zh-CN" b="1" dirty="0"/>
          </a:p>
          <a:p>
            <a:r>
              <a:rPr lang="zh-CN" altLang="en-US" b="1" dirty="0"/>
              <a:t>输出阻抗</a:t>
            </a:r>
            <a:endParaRPr lang="en-US" altLang="zh-CN" b="1" dirty="0"/>
          </a:p>
        </p:txBody>
      </p:sp>
      <p:pic>
        <p:nvPicPr>
          <p:cNvPr id="4" name="图片 3">
            <a:extLst>
              <a:ext uri="{FF2B5EF4-FFF2-40B4-BE49-F238E27FC236}">
                <a16:creationId xmlns:a16="http://schemas.microsoft.com/office/drawing/2014/main" id="{7CB4B07C-005D-48FD-ACAE-75A733D06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8255" y="1346827"/>
            <a:ext cx="4392542" cy="5170967"/>
          </a:xfrm>
          <a:prstGeom prst="rect">
            <a:avLst/>
          </a:prstGeom>
        </p:spPr>
      </p:pic>
    </p:spTree>
    <p:extLst>
      <p:ext uri="{BB962C8B-B14F-4D97-AF65-F5344CB8AC3E}">
        <p14:creationId xmlns:p14="http://schemas.microsoft.com/office/powerpoint/2010/main" val="16298952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2"/>
</p:tagLst>
</file>

<file path=ppt/tags/tag10.xml><?xml version="1.0" encoding="utf-8"?>
<p:tagLst xmlns:a="http://schemas.openxmlformats.org/drawingml/2006/main" xmlns:r="http://schemas.openxmlformats.org/officeDocument/2006/relationships" xmlns:p="http://schemas.openxmlformats.org/presentationml/2006/main">
  <p:tag name="TIMING" val="|52.6"/>
</p:tagLst>
</file>

<file path=ppt/tags/tag11.xml><?xml version="1.0" encoding="utf-8"?>
<p:tagLst xmlns:a="http://schemas.openxmlformats.org/drawingml/2006/main" xmlns:r="http://schemas.openxmlformats.org/officeDocument/2006/relationships" xmlns:p="http://schemas.openxmlformats.org/presentationml/2006/main">
  <p:tag name="TIMING" val="|14.6|13.2|11.1"/>
</p:tagLst>
</file>

<file path=ppt/tags/tag12.xml><?xml version="1.0" encoding="utf-8"?>
<p:tagLst xmlns:a="http://schemas.openxmlformats.org/drawingml/2006/main" xmlns:r="http://schemas.openxmlformats.org/officeDocument/2006/relationships" xmlns:p="http://schemas.openxmlformats.org/presentationml/2006/main">
  <p:tag name="TIMING" val="|55.1|82.9"/>
</p:tagLst>
</file>

<file path=ppt/tags/tag2.xml><?xml version="1.0" encoding="utf-8"?>
<p:tagLst xmlns:a="http://schemas.openxmlformats.org/drawingml/2006/main" xmlns:r="http://schemas.openxmlformats.org/officeDocument/2006/relationships" xmlns:p="http://schemas.openxmlformats.org/presentationml/2006/main">
  <p:tag name="TIMING" val="|47.6|54.3|43.9"/>
</p:tagLst>
</file>

<file path=ppt/tags/tag3.xml><?xml version="1.0" encoding="utf-8"?>
<p:tagLst xmlns:a="http://schemas.openxmlformats.org/drawingml/2006/main" xmlns:r="http://schemas.openxmlformats.org/officeDocument/2006/relationships" xmlns:p="http://schemas.openxmlformats.org/presentationml/2006/main">
  <p:tag name="TIMING" val="|55.2|24.8|18.2|7.1|19.7|3.4"/>
</p:tagLst>
</file>

<file path=ppt/tags/tag4.xml><?xml version="1.0" encoding="utf-8"?>
<p:tagLst xmlns:a="http://schemas.openxmlformats.org/drawingml/2006/main" xmlns:r="http://schemas.openxmlformats.org/officeDocument/2006/relationships" xmlns:p="http://schemas.openxmlformats.org/presentationml/2006/main">
  <p:tag name="TIMING" val="|28.3|18.1|5.9|5.5|27.5|5"/>
</p:tagLst>
</file>

<file path=ppt/tags/tag5.xml><?xml version="1.0" encoding="utf-8"?>
<p:tagLst xmlns:a="http://schemas.openxmlformats.org/drawingml/2006/main" xmlns:r="http://schemas.openxmlformats.org/officeDocument/2006/relationships" xmlns:p="http://schemas.openxmlformats.org/presentationml/2006/main">
  <p:tag name="TIMING" val="|62"/>
</p:tagLst>
</file>

<file path=ppt/tags/tag6.xml><?xml version="1.0" encoding="utf-8"?>
<p:tagLst xmlns:a="http://schemas.openxmlformats.org/drawingml/2006/main" xmlns:r="http://schemas.openxmlformats.org/officeDocument/2006/relationships" xmlns:p="http://schemas.openxmlformats.org/presentationml/2006/main">
  <p:tag name="TIMING" val="|49.8"/>
</p:tagLst>
</file>

<file path=ppt/tags/tag7.xml><?xml version="1.0" encoding="utf-8"?>
<p:tagLst xmlns:a="http://schemas.openxmlformats.org/drawingml/2006/main" xmlns:r="http://schemas.openxmlformats.org/officeDocument/2006/relationships" xmlns:p="http://schemas.openxmlformats.org/presentationml/2006/main">
  <p:tag name="TIMING" val="|30.9"/>
</p:tagLst>
</file>

<file path=ppt/tags/tag8.xml><?xml version="1.0" encoding="utf-8"?>
<p:tagLst xmlns:a="http://schemas.openxmlformats.org/drawingml/2006/main" xmlns:r="http://schemas.openxmlformats.org/officeDocument/2006/relationships" xmlns:p="http://schemas.openxmlformats.org/presentationml/2006/main">
  <p:tag name="TIMING" val="|52.4"/>
</p:tagLst>
</file>

<file path=ppt/tags/tag9.xml><?xml version="1.0" encoding="utf-8"?>
<p:tagLst xmlns:a="http://schemas.openxmlformats.org/drawingml/2006/main" xmlns:r="http://schemas.openxmlformats.org/officeDocument/2006/relationships" xmlns:p="http://schemas.openxmlformats.org/presentationml/2006/main">
  <p:tag name="TIMING" val="|56.1|16.4"/>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TotalTime>
  <Words>2764</Words>
  <Application>Microsoft Office PowerPoint</Application>
  <PresentationFormat>宽屏</PresentationFormat>
  <Paragraphs>343</Paragraphs>
  <Slides>34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等线</vt:lpstr>
      <vt:lpstr>等线 Light</vt:lpstr>
      <vt:lpstr>Arial</vt:lpstr>
      <vt:lpstr>Calibri</vt:lpstr>
      <vt:lpstr>Cambria Math</vt:lpstr>
      <vt:lpstr>Lucida Sans Unicode</vt:lpstr>
      <vt:lpstr>Times New Roman</vt:lpstr>
      <vt:lpstr>Verdana</vt:lpstr>
      <vt:lpstr>Wingdings</vt:lpstr>
      <vt:lpstr>1_Office 主题​​</vt:lpstr>
      <vt:lpstr>第2章 语音信号基础</vt:lpstr>
      <vt:lpstr>纲要</vt:lpstr>
      <vt:lpstr>2.1 声波的特性</vt:lpstr>
      <vt:lpstr>2.1 声波的特性</vt:lpstr>
      <vt:lpstr>2.2 声音的接收装置</vt:lpstr>
      <vt:lpstr>2.2 声音的接收装置</vt:lpstr>
      <vt:lpstr>2.2 声音的接收装置</vt:lpstr>
      <vt:lpstr>2.2 声音的接收装置</vt:lpstr>
      <vt:lpstr>2.2 声音的接收装置—麦克风的性能指标</vt:lpstr>
      <vt:lpstr>2.2 声音的接收装置—麦克风的性能指标</vt:lpstr>
      <vt:lpstr>2.2 声音的接收装置—麦克风的性能指标</vt:lpstr>
      <vt:lpstr>2.2 声音的接收装置—麦克风阵列</vt:lpstr>
      <vt:lpstr>2.2 声音的接收装置—麦克风阵列</vt:lpstr>
      <vt:lpstr>2.3 声音的采样</vt:lpstr>
      <vt:lpstr>2.3 声音的采样—奈奎斯特（Nyquist）定理</vt:lpstr>
      <vt:lpstr>2.4 声音的量化</vt:lpstr>
      <vt:lpstr>2.4 声音的量化—均匀量化与非均匀量化</vt:lpstr>
      <vt:lpstr>语音文件格式的重要参数</vt:lpstr>
      <vt:lpstr>2.5 语音的编码</vt:lpstr>
      <vt:lpstr>2.5 语音的编码</vt:lpstr>
      <vt:lpstr>2.5 语音的编码</vt:lpstr>
      <vt:lpstr>2.5 语音的编码—其它常用格式</vt:lpstr>
      <vt:lpstr>2.5 语音的编码—Speex编码</vt:lpstr>
      <vt:lpstr>2.5 语音的编码—编码标准</vt:lpstr>
      <vt:lpstr>2.5 语音的编码—格式之间的转化</vt:lpstr>
      <vt:lpstr>例: 8bit A-law转16bit PCM</vt:lpstr>
      <vt:lpstr>2.6 WAV文件格式</vt:lpstr>
      <vt:lpstr>2.6 WAV文件格式—WAV头部</vt:lpstr>
      <vt:lpstr>2.6 WAV文件格式—WAV头部格式说明表 </vt:lpstr>
      <vt:lpstr>2.7 WAV文件分析</vt:lpstr>
      <vt:lpstr>2.7 WAV文件分析—双声道录音</vt:lpstr>
      <vt:lpstr>2.7 WAV文件分析—时域图和语谱图</vt:lpstr>
      <vt:lpstr>2.7 WAV文件分析—时域图和语谱图</vt:lpstr>
      <vt:lpstr>2.8 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语音信号基础</dc:title>
  <dc:creator>HQY</dc:creator>
  <cp:lastModifiedBy>Q.Y. Hong</cp:lastModifiedBy>
  <cp:revision>78</cp:revision>
  <dcterms:created xsi:type="dcterms:W3CDTF">2019-09-26T01:14:36Z</dcterms:created>
  <dcterms:modified xsi:type="dcterms:W3CDTF">2023-09-17T11:42:32Z</dcterms:modified>
</cp:coreProperties>
</file>