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26" r:id="rId3"/>
    <p:sldId id="427" r:id="rId4"/>
    <p:sldId id="428" r:id="rId5"/>
    <p:sldId id="459" r:id="rId6"/>
    <p:sldId id="429" r:id="rId7"/>
    <p:sldId id="430" r:id="rId8"/>
    <p:sldId id="431" r:id="rId9"/>
    <p:sldId id="432" r:id="rId10"/>
    <p:sldId id="433" r:id="rId11"/>
    <p:sldId id="434" r:id="rId12"/>
    <p:sldId id="435" r:id="rId13"/>
    <p:sldId id="436" r:id="rId14"/>
    <p:sldId id="466" r:id="rId15"/>
    <p:sldId id="437" r:id="rId16"/>
    <p:sldId id="438" r:id="rId17"/>
    <p:sldId id="441" r:id="rId18"/>
    <p:sldId id="442" r:id="rId19"/>
    <p:sldId id="439" r:id="rId20"/>
    <p:sldId id="464" r:id="rId21"/>
    <p:sldId id="443" r:id="rId22"/>
    <p:sldId id="440" r:id="rId23"/>
    <p:sldId id="444" r:id="rId24"/>
    <p:sldId id="445" r:id="rId25"/>
    <p:sldId id="446" r:id="rId26"/>
    <p:sldId id="447" r:id="rId27"/>
    <p:sldId id="448" r:id="rId28"/>
    <p:sldId id="465" r:id="rId29"/>
    <p:sldId id="449" r:id="rId30"/>
    <p:sldId id="450" r:id="rId31"/>
    <p:sldId id="451" r:id="rId32"/>
    <p:sldId id="452" r:id="rId33"/>
    <p:sldId id="460" r:id="rId34"/>
    <p:sldId id="453" r:id="rId35"/>
    <p:sldId id="455" r:id="rId36"/>
    <p:sldId id="454" r:id="rId37"/>
    <p:sldId id="467" r:id="rId38"/>
    <p:sldId id="462" r:id="rId39"/>
    <p:sldId id="463" r:id="rId40"/>
    <p:sldId id="461" r:id="rId41"/>
    <p:sldId id="456" r:id="rId42"/>
    <p:sldId id="45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8" d="100"/>
          <a:sy n="98" d="100"/>
        </p:scale>
        <p:origin x="99"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4347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539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988998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102148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64443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8112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10724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7906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5453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121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225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7958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261182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1.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2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14667-C017-4D10-AC3C-5A9A5DC93323}"/>
              </a:ext>
            </a:extLst>
          </p:cNvPr>
          <p:cNvSpPr>
            <a:spLocks noGrp="1"/>
          </p:cNvSpPr>
          <p:nvPr>
            <p:ph type="ctrTitle"/>
          </p:nvPr>
        </p:nvSpPr>
        <p:spPr/>
        <p:txBody>
          <a:bodyPr/>
          <a:lstStyle/>
          <a:p>
            <a:r>
              <a:rPr lang="zh-CN" altLang="en-US" b="1" dirty="0"/>
              <a:t>第</a:t>
            </a:r>
            <a:r>
              <a:rPr lang="en-US" altLang="zh-CN" b="1" dirty="0"/>
              <a:t>3</a:t>
            </a:r>
            <a:r>
              <a:rPr lang="zh-CN" altLang="en-US" b="1" dirty="0"/>
              <a:t>章 语音特征提取</a:t>
            </a:r>
          </a:p>
        </p:txBody>
      </p:sp>
      <p:sp>
        <p:nvSpPr>
          <p:cNvPr id="6" name="副标题 2">
            <a:extLst>
              <a:ext uri="{FF2B5EF4-FFF2-40B4-BE49-F238E27FC236}">
                <a16:creationId xmlns:a16="http://schemas.microsoft.com/office/drawing/2014/main" id="{10608526-F2E2-49AD-9729-9D60861ABB7B}"/>
              </a:ext>
            </a:extLst>
          </p:cNvPr>
          <p:cNvSpPr>
            <a:spLocks noGrp="1"/>
          </p:cNvSpPr>
          <p:nvPr>
            <p:ph type="subTitle" idx="1"/>
          </p:nvPr>
        </p:nvSpPr>
        <p:spPr>
          <a:xfrm>
            <a:off x="1524000" y="3602038"/>
            <a:ext cx="9144000" cy="1997776"/>
          </a:xfrm>
        </p:spPr>
        <p:txBody>
          <a:bodyPr>
            <a:normAutofit/>
          </a:bodyPr>
          <a:lstStyle/>
          <a:p>
            <a:endParaRPr lang="en-US" altLang="zh-CN" dirty="0"/>
          </a:p>
          <a:p>
            <a:r>
              <a:rPr lang="zh-CN" altLang="en-US" dirty="0"/>
              <a:t>洪青阳</a:t>
            </a:r>
            <a:endParaRPr lang="en-US" altLang="zh-CN" dirty="0"/>
          </a:p>
        </p:txBody>
      </p:sp>
    </p:spTree>
    <p:extLst>
      <p:ext uri="{BB962C8B-B14F-4D97-AF65-F5344CB8AC3E}">
        <p14:creationId xmlns:p14="http://schemas.microsoft.com/office/powerpoint/2010/main" val="427150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8CA78-9FDF-410D-8292-5148DC013E3C}"/>
              </a:ext>
            </a:extLst>
          </p:cNvPr>
          <p:cNvSpPr>
            <a:spLocks noGrp="1"/>
          </p:cNvSpPr>
          <p:nvPr>
            <p:ph type="title"/>
          </p:nvPr>
        </p:nvSpPr>
        <p:spPr/>
        <p:txBody>
          <a:bodyPr/>
          <a:lstStyle/>
          <a:p>
            <a:r>
              <a:rPr lang="en-US" altLang="zh-CN" dirty="0"/>
              <a:t>3.2 </a:t>
            </a:r>
            <a:r>
              <a:rPr lang="zh-CN" altLang="en-US" dirty="0"/>
              <a:t>短时傅里叶变换</a:t>
            </a:r>
          </a:p>
        </p:txBody>
      </p:sp>
      <p:sp>
        <p:nvSpPr>
          <p:cNvPr id="3" name="内容占位符 2">
            <a:extLst>
              <a:ext uri="{FF2B5EF4-FFF2-40B4-BE49-F238E27FC236}">
                <a16:creationId xmlns:a16="http://schemas.microsoft.com/office/drawing/2014/main" id="{F326DA3A-E4B2-48A3-8D69-353B9B186D7C}"/>
              </a:ext>
            </a:extLst>
          </p:cNvPr>
          <p:cNvSpPr>
            <a:spLocks noGrp="1"/>
          </p:cNvSpPr>
          <p:nvPr>
            <p:ph idx="1"/>
          </p:nvPr>
        </p:nvSpPr>
        <p:spPr/>
        <p:txBody>
          <a:bodyPr>
            <a:normAutofit fontScale="92500"/>
          </a:bodyPr>
          <a:lstStyle/>
          <a:p>
            <a:r>
              <a:rPr lang="zh-CN" altLang="zh-CN" dirty="0"/>
              <a:t>语音的感知过程与人类听觉系统具有频谱分析功能紧密相关。因此，对语音信号进行</a:t>
            </a:r>
            <a:r>
              <a:rPr lang="zh-CN" altLang="zh-CN" dirty="0">
                <a:solidFill>
                  <a:srgbClr val="C00000"/>
                </a:solidFill>
              </a:rPr>
              <a:t>频谱分析</a:t>
            </a:r>
            <a:r>
              <a:rPr lang="zh-CN" altLang="zh-CN" dirty="0"/>
              <a:t>，是认识和处理语音信号的重要方法。</a:t>
            </a:r>
            <a:endParaRPr lang="en-US" altLang="zh-CN" dirty="0"/>
          </a:p>
          <a:p>
            <a:endParaRPr lang="en-US" altLang="zh-CN" dirty="0"/>
          </a:p>
          <a:p>
            <a:r>
              <a:rPr lang="zh-CN" altLang="zh-CN" dirty="0"/>
              <a:t>声音从频率上可以分为</a:t>
            </a:r>
            <a:r>
              <a:rPr lang="zh-CN" altLang="zh-CN" dirty="0">
                <a:solidFill>
                  <a:srgbClr val="C00000"/>
                </a:solidFill>
              </a:rPr>
              <a:t>纯音</a:t>
            </a:r>
            <a:r>
              <a:rPr lang="zh-CN" altLang="zh-CN" dirty="0"/>
              <a:t>和</a:t>
            </a:r>
            <a:r>
              <a:rPr lang="zh-CN" altLang="zh-CN" dirty="0">
                <a:solidFill>
                  <a:srgbClr val="C00000"/>
                </a:solidFill>
              </a:rPr>
              <a:t>复合音</a:t>
            </a:r>
            <a:r>
              <a:rPr lang="zh-CN" altLang="en-US" dirty="0"/>
              <a:t>：</a:t>
            </a:r>
            <a:endParaRPr lang="en-US" altLang="zh-CN" dirty="0"/>
          </a:p>
          <a:p>
            <a:pPr lvl="1"/>
            <a:r>
              <a:rPr lang="zh-CN" altLang="zh-CN" dirty="0"/>
              <a:t>纯音只含一种频率的声音（基音），而没有倍音。</a:t>
            </a:r>
            <a:endParaRPr lang="en-US" altLang="zh-CN" dirty="0"/>
          </a:p>
          <a:p>
            <a:pPr lvl="1"/>
            <a:r>
              <a:rPr lang="zh-CN" altLang="zh-CN" dirty="0"/>
              <a:t>复合音是除基音外，还包含多种倍音的声音。</a:t>
            </a:r>
            <a:endParaRPr lang="en-US" altLang="zh-CN" dirty="0"/>
          </a:p>
          <a:p>
            <a:pPr lvl="1"/>
            <a:r>
              <a:rPr lang="zh-CN" altLang="zh-CN" dirty="0"/>
              <a:t>大部分声音（包括语音）都是复合音，</a:t>
            </a:r>
            <a:r>
              <a:rPr lang="zh-CN" altLang="zh-CN" dirty="0">
                <a:solidFill>
                  <a:srgbClr val="C00000"/>
                </a:solidFill>
              </a:rPr>
              <a:t>涉及多个频率段</a:t>
            </a:r>
            <a:r>
              <a:rPr lang="zh-CN" altLang="zh-CN" dirty="0"/>
              <a:t>。</a:t>
            </a:r>
            <a:endParaRPr lang="en-US" altLang="zh-CN" dirty="0"/>
          </a:p>
          <a:p>
            <a:endParaRPr lang="en-US" altLang="zh-CN" dirty="0"/>
          </a:p>
          <a:p>
            <a:r>
              <a:rPr lang="zh-CN" altLang="zh-CN" dirty="0"/>
              <a:t>任何连续周期信号都可以由一组适当的正弦曲线组合而成。</a:t>
            </a:r>
            <a:endParaRPr lang="en-US" altLang="zh-CN" u="sng" dirty="0">
              <a:latin typeface="黑体" pitchFamily="49" charset="-122"/>
              <a:ea typeface="黑体" pitchFamily="49" charset="-122"/>
            </a:endParaRPr>
          </a:p>
          <a:p>
            <a:r>
              <a:rPr lang="zh-CN" altLang="en-US" u="sng" dirty="0">
                <a:latin typeface="黑体" pitchFamily="49" charset="-122"/>
                <a:ea typeface="黑体" pitchFamily="49" charset="-122"/>
              </a:rPr>
              <a:t>如何分离不同频率信号呢？</a:t>
            </a:r>
            <a:endParaRPr lang="en-US" altLang="zh-CN" u="sng" dirty="0">
              <a:latin typeface="宋体" pitchFamily="2" charset="-122"/>
            </a:endParaRPr>
          </a:p>
        </p:txBody>
      </p:sp>
      <p:pic>
        <p:nvPicPr>
          <p:cNvPr id="4" name="图片 3">
            <a:extLst>
              <a:ext uri="{FF2B5EF4-FFF2-40B4-BE49-F238E27FC236}">
                <a16:creationId xmlns:a16="http://schemas.microsoft.com/office/drawing/2014/main" id="{B9C05ED1-B7BC-4B7B-842C-D5D02821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854" y="5759396"/>
            <a:ext cx="2615375" cy="980766"/>
          </a:xfrm>
          <a:prstGeom prst="rect">
            <a:avLst/>
          </a:prstGeom>
        </p:spPr>
      </p:pic>
      <p:pic>
        <p:nvPicPr>
          <p:cNvPr id="5" name="图片 4">
            <a:extLst>
              <a:ext uri="{FF2B5EF4-FFF2-40B4-BE49-F238E27FC236}">
                <a16:creationId xmlns:a16="http://schemas.microsoft.com/office/drawing/2014/main" id="{A786AA9F-0AA8-433F-B3D1-4E34FFE97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92" y="5669747"/>
            <a:ext cx="2615375" cy="1176919"/>
          </a:xfrm>
          <a:prstGeom prst="rect">
            <a:avLst/>
          </a:prstGeom>
        </p:spPr>
      </p:pic>
      <p:sp>
        <p:nvSpPr>
          <p:cNvPr id="6" name="箭头: 右 5">
            <a:extLst>
              <a:ext uri="{FF2B5EF4-FFF2-40B4-BE49-F238E27FC236}">
                <a16:creationId xmlns:a16="http://schemas.microsoft.com/office/drawing/2014/main" id="{5164C1A1-7AA2-4CBD-9056-293EE37F022E}"/>
              </a:ext>
            </a:extLst>
          </p:cNvPr>
          <p:cNvSpPr/>
          <p:nvPr/>
        </p:nvSpPr>
        <p:spPr>
          <a:xfrm>
            <a:off x="5212107" y="6186348"/>
            <a:ext cx="720080" cy="12982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9318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F3415-66F5-4C46-8D79-BC749804C20C}"/>
              </a:ext>
            </a:extLst>
          </p:cNvPr>
          <p:cNvSpPr>
            <a:spLocks noGrp="1"/>
          </p:cNvSpPr>
          <p:nvPr>
            <p:ph type="title"/>
          </p:nvPr>
        </p:nvSpPr>
        <p:spPr/>
        <p:txBody>
          <a:bodyPr/>
          <a:lstStyle/>
          <a:p>
            <a:r>
              <a:rPr lang="en-US" altLang="zh-CN" dirty="0"/>
              <a:t>3.2 </a:t>
            </a:r>
            <a:r>
              <a:rPr lang="zh-CN" altLang="en-US" dirty="0"/>
              <a:t>短时傅里叶变换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625BCA-AAF7-4800-B2F2-70C895FA5157}"/>
                  </a:ext>
                </a:extLst>
              </p:cNvPr>
              <p:cNvSpPr>
                <a:spLocks noGrp="1"/>
              </p:cNvSpPr>
              <p:nvPr>
                <p:ph idx="1"/>
              </p:nvPr>
            </p:nvSpPr>
            <p:spPr/>
            <p:txBody>
              <a:bodyPr/>
              <a:lstStyle/>
              <a:p>
                <a:r>
                  <a:rPr lang="zh-CN" altLang="zh-CN" dirty="0"/>
                  <a:t>每个频率的信号可以用</a:t>
                </a:r>
                <a:r>
                  <a:rPr lang="zh-CN" altLang="zh-CN" dirty="0">
                    <a:solidFill>
                      <a:srgbClr val="C00000"/>
                    </a:solidFill>
                  </a:rPr>
                  <a:t>正弦波</a:t>
                </a:r>
                <a:r>
                  <a:rPr lang="zh-CN" altLang="zh-CN" dirty="0"/>
                  <a:t>表示，采用正弦函数建模。基于欧拉公式，正弦函数对应到统一的指数形式。</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e</m:t>
                          </m:r>
                        </m:e>
                        <m:sup>
                          <m:r>
                            <m:rPr>
                              <m:sty m:val="p"/>
                            </m:rPr>
                            <a:rPr lang="en-US" altLang="zh-CN">
                              <a:latin typeface="Cambria Math" panose="02040503050406030204" pitchFamily="18" charset="0"/>
                            </a:rPr>
                            <m:t>jωn</m:t>
                          </m:r>
                        </m:sup>
                      </m:sSup>
                      <m:r>
                        <a:rPr lang="en-US" altLang="zh-CN">
                          <a:latin typeface="Cambria Math" panose="02040503050406030204" pitchFamily="18" charset="0"/>
                        </a:rPr>
                        <m:t>=</m:t>
                      </m:r>
                      <m:r>
                        <m:rPr>
                          <m:sty m:val="p"/>
                        </m:rPr>
                        <a:rPr lang="en-US" altLang="zh-CN">
                          <a:latin typeface="Cambria Math" panose="02040503050406030204" pitchFamily="18" charset="0"/>
                        </a:rPr>
                        <m:t>cos</m:t>
                      </m:r>
                      <m:r>
                        <a:rPr lang="en-US" altLang="zh-CN">
                          <a:latin typeface="Cambria Math" panose="02040503050406030204" pitchFamily="18" charset="0"/>
                        </a:rPr>
                        <m:t>(</m:t>
                      </m:r>
                      <m:r>
                        <m:rPr>
                          <m:sty m:val="p"/>
                        </m:rPr>
                        <a:rPr lang="en-US" altLang="zh-CN">
                          <a:latin typeface="Cambria Math" panose="02040503050406030204" pitchFamily="18" charset="0"/>
                        </a:rPr>
                        <m:t>ωn</m:t>
                      </m:r>
                      <m:r>
                        <a:rPr lang="en-US" altLang="zh-CN">
                          <a:latin typeface="Cambria Math" panose="02040503050406030204" pitchFamily="18" charset="0"/>
                        </a:rPr>
                        <m:t>)+</m:t>
                      </m:r>
                      <m:r>
                        <m:rPr>
                          <m:sty m:val="p"/>
                        </m:rPr>
                        <a:rPr lang="en-US" altLang="zh-CN">
                          <a:latin typeface="Cambria Math" panose="02040503050406030204" pitchFamily="18" charset="0"/>
                        </a:rPr>
                        <m:t>jsin</m:t>
                      </m:r>
                      <m:r>
                        <a:rPr lang="en-US" altLang="zh-CN">
                          <a:latin typeface="Cambria Math" panose="02040503050406030204" pitchFamily="18" charset="0"/>
                        </a:rPr>
                        <m:t>(</m:t>
                      </m:r>
                      <m:r>
                        <m:rPr>
                          <m:sty m:val="p"/>
                        </m:rPr>
                        <a:rPr lang="en-US" altLang="zh-CN">
                          <a:latin typeface="Cambria Math" panose="02040503050406030204" pitchFamily="18" charset="0"/>
                        </a:rPr>
                        <m:t>ωn</m:t>
                      </m:r>
                      <m:r>
                        <a:rPr lang="en-US" altLang="zh-CN">
                          <a:latin typeface="Cambria Math" panose="02040503050406030204" pitchFamily="18" charset="0"/>
                        </a:rPr>
                        <m:t>)</m:t>
                      </m:r>
                    </m:oMath>
                  </m:oMathPara>
                </a14:m>
                <a:endParaRPr lang="en-US" altLang="zh-CN" dirty="0"/>
              </a:p>
              <a:p>
                <a:r>
                  <a:rPr lang="zh-CN" altLang="zh-CN" dirty="0"/>
                  <a:t>正弦函数具有</a:t>
                </a:r>
                <a:r>
                  <a:rPr lang="zh-CN" altLang="zh-CN" dirty="0">
                    <a:solidFill>
                      <a:srgbClr val="C00000"/>
                    </a:solidFill>
                  </a:rPr>
                  <a:t>正交性</a:t>
                </a:r>
                <a:r>
                  <a:rPr lang="zh-CN" altLang="zh-CN" dirty="0"/>
                  <a:t>，即任意两个不同频率的正弦波的乘积，在两者的公共周期内的积分等于零。正交性用</a:t>
                </a:r>
                <a:r>
                  <a:rPr lang="zh-CN" altLang="zh-CN" dirty="0">
                    <a:solidFill>
                      <a:srgbClr val="C00000"/>
                    </a:solidFill>
                  </a:rPr>
                  <a:t>复指数运算</a:t>
                </a:r>
                <a:r>
                  <a:rPr lang="zh-CN" altLang="zh-CN" dirty="0"/>
                  <a:t>表示如下：</a:t>
                </a:r>
                <a:endParaRPr lang="en-US" altLang="zh-CN" dirty="0"/>
              </a:p>
              <a:p>
                <a:pPr marL="0" indent="0">
                  <a:buNone/>
                </a:pPr>
                <a14:m>
                  <m:oMathPara xmlns:m="http://schemas.openxmlformats.org/officeDocument/2006/math">
                    <m:oMathParaPr>
                      <m:jc m:val="centerGroup"/>
                    </m:oMathParaPr>
                    <m:oMath xmlns:m="http://schemas.openxmlformats.org/officeDocument/2006/math">
                      <m:nary>
                        <m:naryPr>
                          <m:limLoc m:val="undOvr"/>
                          <m:ctrlPr>
                            <a:rPr lang="zh-CN" altLang="zh-CN" i="1">
                              <a:latin typeface="Cambria Math" panose="02040503050406030204" pitchFamily="18" charset="0"/>
                            </a:rPr>
                          </m:ctrlPr>
                        </m:naryPr>
                        <m:sub>
                          <m:r>
                            <a:rPr lang="en-US" altLang="zh-CN" i="1">
                              <a:latin typeface="Cambria Math" panose="02040503050406030204" pitchFamily="18" charset="0"/>
                            </a:rPr>
                            <m:t>−</m:t>
                          </m:r>
                          <m:r>
                            <a:rPr lang="en-US" altLang="zh-CN">
                              <a:latin typeface="Cambria Math" panose="02040503050406030204" pitchFamily="18" charset="0"/>
                            </a:rPr>
                            <m:t>∞</m:t>
                          </m:r>
                        </m:sub>
                        <m:sup>
                          <m:r>
                            <a:rPr lang="en-US" altLang="zh-CN">
                              <a:latin typeface="Cambria Math" panose="02040503050406030204" pitchFamily="18" charset="0"/>
                            </a:rPr>
                            <m:t>∞</m:t>
                          </m:r>
                        </m:sup>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e</m:t>
                              </m:r>
                            </m:e>
                            <m:sup>
                              <m:r>
                                <m:rPr>
                                  <m:sty m:val="p"/>
                                </m:rPr>
                                <a:rPr lang="en-US" altLang="zh-CN">
                                  <a:latin typeface="Cambria Math" panose="02040503050406030204" pitchFamily="18" charset="0"/>
                                </a:rPr>
                                <m:t>jαt</m:t>
                              </m:r>
                            </m:sup>
                          </m:sSup>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m:rPr>
                                  <m:sty m:val="p"/>
                                </m:rPr>
                                <a:rPr lang="en-US" altLang="zh-CN">
                                  <a:latin typeface="Cambria Math" panose="02040503050406030204" pitchFamily="18" charset="0"/>
                                </a:rPr>
                                <m:t>jβt</m:t>
                              </m:r>
                            </m:sup>
                          </m:sSup>
                          <m:r>
                            <m:rPr>
                              <m:sty m:val="p"/>
                            </m:rPr>
                            <a:rPr lang="en-US" altLang="zh-CN">
                              <a:latin typeface="Cambria Math" panose="02040503050406030204" pitchFamily="18" charset="0"/>
                            </a:rPr>
                            <m:t>dt</m:t>
                          </m:r>
                          <m:r>
                            <a:rPr lang="en-US" altLang="zh-CN">
                              <a:latin typeface="Cambria Math" panose="02040503050406030204" pitchFamily="18" charset="0"/>
                            </a:rPr>
                            <m:t>=0,</m:t>
                          </m:r>
                          <m:r>
                            <a:rPr lang="en-US" altLang="zh-CN" i="1">
                              <a:latin typeface="Cambria Math" panose="02040503050406030204" pitchFamily="18" charset="0"/>
                            </a:rPr>
                            <m:t>  </m:t>
                          </m:r>
                          <m:r>
                            <a:rPr lang="zh-CN" altLang="zh-CN">
                              <a:latin typeface="Cambria Math" panose="02040503050406030204" pitchFamily="18" charset="0"/>
                            </a:rPr>
                            <m:t>如果</m:t>
                          </m:r>
                          <m:r>
                            <a:rPr lang="en-US" altLang="zh-CN" i="1">
                              <a:latin typeface="Cambria Math" panose="02040503050406030204" pitchFamily="18" charset="0"/>
                            </a:rPr>
                            <m:t> </m:t>
                          </m:r>
                          <m:r>
                            <m:rPr>
                              <m:sty m:val="p"/>
                            </m:rPr>
                            <a:rPr lang="en-US" altLang="zh-CN">
                              <a:latin typeface="Cambria Math" panose="02040503050406030204" pitchFamily="18" charset="0"/>
                            </a:rPr>
                            <m:t>α</m:t>
                          </m:r>
                          <m:r>
                            <a:rPr lang="en-US" altLang="zh-CN">
                              <a:latin typeface="Cambria Math" panose="02040503050406030204" pitchFamily="18" charset="0"/>
                            </a:rPr>
                            <m:t>≠</m:t>
                          </m:r>
                          <m:r>
                            <m:rPr>
                              <m:sty m:val="p"/>
                            </m:rPr>
                            <a:rPr lang="en-US" altLang="zh-CN">
                              <a:latin typeface="Cambria Math" panose="02040503050406030204" pitchFamily="18" charset="0"/>
                            </a:rPr>
                            <m:t>β</m:t>
                          </m:r>
                        </m:e>
                      </m:nary>
                    </m:oMath>
                  </m:oMathPara>
                </a14:m>
                <a:endParaRPr lang="en-US" altLang="zh-CN" dirty="0"/>
              </a:p>
              <a:p>
                <a:r>
                  <a:rPr lang="zh-CN" altLang="zh-CN" dirty="0"/>
                  <a:t>基于正弦函数的正交性，语音信号通过相关处理可</a:t>
                </a:r>
                <a:r>
                  <a:rPr lang="zh-CN" altLang="zh-CN" dirty="0">
                    <a:solidFill>
                      <a:srgbClr val="C00000"/>
                    </a:solidFill>
                  </a:rPr>
                  <a:t>分离出对应不同频率的正弦信号</a:t>
                </a:r>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99625BCA-AAF7-4800-B2F2-70C895FA5157}"/>
                  </a:ext>
                </a:extLst>
              </p:cNvPr>
              <p:cNvSpPr>
                <a:spLocks noGrp="1" noRot="1" noChangeAspect="1" noMove="1" noResize="1" noEditPoints="1" noAdjustHandles="1" noChangeArrowheads="1" noChangeShapeType="1" noTextEdit="1"/>
              </p:cNvSpPr>
              <p:nvPr>
                <p:ph idx="1"/>
              </p:nvPr>
            </p:nvSpPr>
            <p:spPr>
              <a:blipFill>
                <a:blip r:embed="rId5"/>
                <a:stretch>
                  <a:fillRect l="-1043" t="-2661" r="-318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58208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E1493-5412-42BA-B53B-AE2E55339785}"/>
              </a:ext>
            </a:extLst>
          </p:cNvPr>
          <p:cNvSpPr>
            <a:spLocks noGrp="1"/>
          </p:cNvSpPr>
          <p:nvPr>
            <p:ph type="title"/>
          </p:nvPr>
        </p:nvSpPr>
        <p:spPr/>
        <p:txBody>
          <a:bodyPr/>
          <a:lstStyle/>
          <a:p>
            <a:r>
              <a:rPr lang="en-US" altLang="zh-CN" dirty="0"/>
              <a:t>3.2 </a:t>
            </a:r>
            <a:r>
              <a:rPr lang="zh-CN" altLang="en-US" dirty="0"/>
              <a:t>短时傅里叶变换</a:t>
            </a:r>
            <a:r>
              <a:rPr lang="en-US" altLang="zh-CN" dirty="0"/>
              <a:t>—DFT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B5F610-F8B8-4C30-832C-5DDA6D421F77}"/>
                  </a:ext>
                </a:extLst>
              </p:cNvPr>
              <p:cNvSpPr>
                <a:spLocks noGrp="1"/>
              </p:cNvSpPr>
              <p:nvPr>
                <p:ph idx="1"/>
              </p:nvPr>
            </p:nvSpPr>
            <p:spPr>
              <a:xfrm>
                <a:off x="845288" y="1388424"/>
                <a:ext cx="10515600" cy="5295911"/>
              </a:xfrm>
            </p:spPr>
            <p:txBody>
              <a:bodyPr>
                <a:noAutofit/>
              </a:bodyPr>
              <a:lstStyle/>
              <a:p>
                <a:r>
                  <a:rPr lang="zh-CN" altLang="en-US" sz="2000" dirty="0">
                    <a:latin typeface="+mn-ea"/>
                  </a:rPr>
                  <a:t>离散</a:t>
                </a:r>
                <a:r>
                  <a:rPr lang="zh-CN" altLang="zh-CN" sz="2000" dirty="0">
                    <a:latin typeface="+mn-ea"/>
                  </a:rPr>
                  <a:t>傅里叶变换</a:t>
                </a:r>
                <a:r>
                  <a:rPr lang="en-US" altLang="zh-CN" sz="2000" dirty="0">
                    <a:latin typeface="+mn-ea"/>
                  </a:rPr>
                  <a:t>(DFT)</a:t>
                </a:r>
                <a:r>
                  <a:rPr lang="zh-CN" altLang="zh-CN" sz="2000" dirty="0">
                    <a:latin typeface="+mn-ea"/>
                  </a:rPr>
                  <a:t>的第</a:t>
                </a:r>
                <a14:m>
                  <m:oMath xmlns:m="http://schemas.openxmlformats.org/officeDocument/2006/math">
                    <m:r>
                      <a:rPr lang="en-US" altLang="zh-CN" sz="2000" i="1">
                        <a:latin typeface="Cambria Math"/>
                      </a:rPr>
                      <m:t>𝑘</m:t>
                    </m:r>
                  </m:oMath>
                </a14:m>
                <a:r>
                  <a:rPr lang="zh-CN" altLang="zh-CN" sz="2000" dirty="0">
                    <a:latin typeface="+mn-ea"/>
                  </a:rPr>
                  <a:t>个点计算如下：</a:t>
                </a:r>
              </a:p>
              <a:p>
                <a:pPr marL="0" indent="0">
                  <a:buNone/>
                </a:pPr>
                <a14:m>
                  <m:oMathPara xmlns:m="http://schemas.openxmlformats.org/officeDocument/2006/math">
                    <m:oMathParaPr>
                      <m:jc m:val="centerGroup"/>
                    </m:oMathParaPr>
                    <m:oMath xmlns:m="http://schemas.openxmlformats.org/officeDocument/2006/math">
                      <m:r>
                        <a:rPr lang="en-US" altLang="zh-CN" sz="2000">
                          <a:latin typeface="Cambria Math"/>
                        </a:rPr>
                        <m:t>       </m:t>
                      </m:r>
                      <m:r>
                        <m:rPr>
                          <m:sty m:val="p"/>
                        </m:rPr>
                        <a:rPr lang="en-US" altLang="zh-CN" sz="2000">
                          <a:latin typeface="Cambria Math"/>
                        </a:rPr>
                        <m:t>X</m:t>
                      </m:r>
                      <m:d>
                        <m:dPr>
                          <m:begChr m:val="["/>
                          <m:endChr m:val="]"/>
                          <m:ctrlPr>
                            <a:rPr lang="zh-CN" altLang="zh-CN" sz="2000" i="1">
                              <a:latin typeface="Cambria Math" panose="02040503050406030204" pitchFamily="18" charset="0"/>
                            </a:rPr>
                          </m:ctrlPr>
                        </m:dPr>
                        <m:e>
                          <m:r>
                            <a:rPr lang="en-US" altLang="zh-CN" sz="2000" i="1">
                              <a:latin typeface="Cambria Math"/>
                            </a:rPr>
                            <m:t>𝑘</m:t>
                          </m:r>
                        </m:e>
                      </m:d>
                      <m:r>
                        <a:rPr lang="en-US" altLang="zh-CN" sz="2000">
                          <a:latin typeface="Cambria Math"/>
                        </a:rPr>
                        <m:t>=</m:t>
                      </m:r>
                      <m:nary>
                        <m:naryPr>
                          <m:chr m:val="∑"/>
                          <m:limLoc m:val="undOvr"/>
                          <m:ctrlPr>
                            <a:rPr lang="zh-CN" altLang="zh-CN" sz="2000" i="1">
                              <a:latin typeface="Cambria Math" panose="02040503050406030204" pitchFamily="18" charset="0"/>
                            </a:rPr>
                          </m:ctrlPr>
                        </m:naryPr>
                        <m:sub>
                          <m:r>
                            <a:rPr lang="en-US" altLang="zh-CN" sz="2000" i="1">
                              <a:latin typeface="Cambria Math"/>
                            </a:rPr>
                            <m:t>𝑛</m:t>
                          </m:r>
                          <m:r>
                            <a:rPr lang="en-US" altLang="zh-CN" sz="2000">
                              <a:latin typeface="Cambria Math"/>
                            </a:rPr>
                            <m:t>=0</m:t>
                          </m:r>
                        </m:sub>
                        <m:sup>
                          <m:r>
                            <a:rPr lang="en-US" altLang="zh-CN" sz="2000" i="1">
                              <a:latin typeface="Cambria Math"/>
                            </a:rPr>
                            <m:t>𝑁</m:t>
                          </m:r>
                          <m:r>
                            <a:rPr lang="en-US" altLang="zh-CN" sz="2000" i="1">
                              <a:latin typeface="Cambria Math"/>
                            </a:rPr>
                            <m:t>−</m:t>
                          </m:r>
                          <m:r>
                            <a:rPr lang="en-US" altLang="zh-CN" sz="2000">
                              <a:latin typeface="Cambria Math"/>
                            </a:rPr>
                            <m:t>1</m:t>
                          </m:r>
                        </m:sup>
                        <m:e>
                          <m:r>
                            <a:rPr lang="en-US" altLang="zh-CN" sz="2000" i="1">
                              <a:solidFill>
                                <a:srgbClr val="FF0000"/>
                              </a:solidFill>
                              <a:latin typeface="Cambria Math"/>
                            </a:rPr>
                            <m:t>𝑥</m:t>
                          </m:r>
                          <m:d>
                            <m:dPr>
                              <m:begChr m:val="["/>
                              <m:endChr m:val="]"/>
                              <m:ctrlPr>
                                <a:rPr lang="zh-CN" altLang="zh-CN" sz="2000" i="1">
                                  <a:solidFill>
                                    <a:srgbClr val="FF0000"/>
                                  </a:solidFill>
                                  <a:latin typeface="Cambria Math" panose="02040503050406030204" pitchFamily="18" charset="0"/>
                                </a:rPr>
                              </m:ctrlPr>
                            </m:dPr>
                            <m:e>
                              <m:r>
                                <a:rPr lang="en-US" altLang="zh-CN" sz="2000" i="1">
                                  <a:solidFill>
                                    <a:srgbClr val="FF0000"/>
                                  </a:solidFill>
                                  <a:latin typeface="Cambria Math"/>
                                </a:rPr>
                                <m:t>𝑛</m:t>
                              </m:r>
                            </m:e>
                          </m:d>
                          <m:sSup>
                            <m:sSupPr>
                              <m:ctrlPr>
                                <a:rPr lang="zh-CN" altLang="zh-CN" sz="2000" i="1">
                                  <a:latin typeface="Cambria Math" panose="02040503050406030204" pitchFamily="18" charset="0"/>
                                </a:rPr>
                              </m:ctrlPr>
                            </m:sSupPr>
                            <m:e>
                              <m:r>
                                <m:rPr>
                                  <m:sty m:val="p"/>
                                </m:rPr>
                                <a:rPr lang="en-US" altLang="zh-CN" sz="2000">
                                  <a:latin typeface="Cambria Math"/>
                                </a:rPr>
                                <m:t>e</m:t>
                              </m:r>
                            </m:e>
                            <m:sup>
                              <m:r>
                                <a:rPr lang="en-US" altLang="zh-CN" sz="2000" i="1">
                                  <a:latin typeface="Cambria Math"/>
                                </a:rPr>
                                <m:t>−</m:t>
                              </m:r>
                              <m:f>
                                <m:fPr>
                                  <m:ctrlPr>
                                    <a:rPr lang="zh-CN" altLang="zh-CN" sz="2000" i="1">
                                      <a:latin typeface="Cambria Math" panose="02040503050406030204" pitchFamily="18" charset="0"/>
                                    </a:rPr>
                                  </m:ctrlPr>
                                </m:fPr>
                                <m:num>
                                  <m:r>
                                    <a:rPr lang="en-US" altLang="zh-CN" sz="2000" i="1">
                                      <a:latin typeface="Cambria Math"/>
                                    </a:rPr>
                                    <m:t>𝑗</m:t>
                                  </m:r>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sup>
                          </m:sSup>
                        </m:e>
                      </m:nary>
                      <m:r>
                        <a:rPr lang="en-US" altLang="zh-CN" sz="2000" i="1">
                          <a:latin typeface="Cambria Math"/>
                        </a:rPr>
                        <m:t>=</m:t>
                      </m:r>
                      <m:nary>
                        <m:naryPr>
                          <m:chr m:val="∑"/>
                          <m:limLoc m:val="undOvr"/>
                          <m:ctrlPr>
                            <a:rPr lang="zh-CN" altLang="zh-CN" sz="2000" i="1">
                              <a:latin typeface="Cambria Math" panose="02040503050406030204" pitchFamily="18" charset="0"/>
                            </a:rPr>
                          </m:ctrlPr>
                        </m:naryPr>
                        <m:sub>
                          <m:r>
                            <a:rPr lang="en-US" altLang="zh-CN" sz="2000" i="1">
                              <a:latin typeface="Cambria Math"/>
                            </a:rPr>
                            <m:t>𝑛</m:t>
                          </m:r>
                          <m:r>
                            <a:rPr lang="en-US" altLang="zh-CN" sz="2000">
                              <a:latin typeface="Cambria Math"/>
                            </a:rPr>
                            <m:t>=0</m:t>
                          </m:r>
                        </m:sub>
                        <m:sup>
                          <m:r>
                            <a:rPr lang="en-US" altLang="zh-CN" sz="2000" i="1">
                              <a:latin typeface="Cambria Math"/>
                            </a:rPr>
                            <m:t>𝑁</m:t>
                          </m:r>
                          <m:r>
                            <a:rPr lang="en-US" altLang="zh-CN" sz="2000" i="1">
                              <a:latin typeface="Cambria Math"/>
                            </a:rPr>
                            <m:t>−</m:t>
                          </m:r>
                          <m:r>
                            <a:rPr lang="en-US" altLang="zh-CN" sz="2000">
                              <a:latin typeface="Cambria Math"/>
                            </a:rPr>
                            <m:t>1</m:t>
                          </m:r>
                        </m:sup>
                        <m:e>
                          <m:r>
                            <a:rPr lang="en-US" altLang="zh-CN" sz="2000" i="1">
                              <a:solidFill>
                                <a:srgbClr val="FF0000"/>
                              </a:solidFill>
                              <a:latin typeface="Cambria Math"/>
                            </a:rPr>
                            <m:t>𝑥</m:t>
                          </m:r>
                          <m:d>
                            <m:dPr>
                              <m:begChr m:val="["/>
                              <m:endChr m:val="]"/>
                              <m:ctrlPr>
                                <a:rPr lang="zh-CN" altLang="zh-CN" sz="2000" i="1">
                                  <a:solidFill>
                                    <a:srgbClr val="FF0000"/>
                                  </a:solidFill>
                                  <a:latin typeface="Cambria Math" panose="02040503050406030204" pitchFamily="18" charset="0"/>
                                </a:rPr>
                              </m:ctrlPr>
                            </m:dPr>
                            <m:e>
                              <m:r>
                                <a:rPr lang="en-US" altLang="zh-CN" sz="2000" i="1">
                                  <a:solidFill>
                                    <a:srgbClr val="FF0000"/>
                                  </a:solidFill>
                                  <a:latin typeface="Cambria Math"/>
                                </a:rPr>
                                <m:t>𝑛</m:t>
                              </m:r>
                            </m:e>
                          </m:d>
                          <m:sSup>
                            <m:sSupPr>
                              <m:ctrlPr>
                                <a:rPr lang="zh-CN" altLang="zh-CN" sz="2000" i="1">
                                  <a:latin typeface="Cambria Math" panose="02040503050406030204" pitchFamily="18" charset="0"/>
                                </a:rPr>
                              </m:ctrlPr>
                            </m:sSupPr>
                            <m:e>
                              <m:r>
                                <m:rPr>
                                  <m:sty m:val="p"/>
                                </m:rPr>
                                <a:rPr lang="en-US" altLang="zh-CN" sz="2000">
                                  <a:latin typeface="Cambria Math"/>
                                </a:rPr>
                                <m:t>e</m:t>
                              </m:r>
                            </m:e>
                            <m:sup>
                              <m:r>
                                <a:rPr lang="en-US" altLang="zh-CN" sz="2000" i="1">
                                  <a:latin typeface="Cambria Math"/>
                                </a:rPr>
                                <m:t>−</m:t>
                              </m:r>
                              <m:r>
                                <a:rPr lang="en-US" altLang="zh-CN" sz="2000" i="1">
                                  <a:latin typeface="Cambria Math"/>
                                </a:rPr>
                                <m:t>𝑗𝑤𝑛</m:t>
                              </m:r>
                            </m:sup>
                          </m:sSup>
                        </m:e>
                      </m:nary>
                    </m:oMath>
                  </m:oMathPara>
                </a14:m>
                <a:endParaRPr lang="zh-CN" altLang="zh-CN" sz="2000" dirty="0">
                  <a:latin typeface="+mn-ea"/>
                </a:endParaRPr>
              </a:p>
              <a:p>
                <a:pPr marL="0" indent="0">
                  <a:buNone/>
                </a:pPr>
                <a:r>
                  <a:rPr lang="zh-CN" altLang="zh-CN" sz="2000" dirty="0">
                    <a:latin typeface="+mn-ea"/>
                  </a:rPr>
                  <a:t>其中</a:t>
                </a:r>
              </a:p>
              <a:p>
                <a:pPr marL="0" indent="0">
                  <a:buNone/>
                </a:pPr>
                <a14:m>
                  <m:oMath xmlns:m="http://schemas.openxmlformats.org/officeDocument/2006/math">
                    <m:r>
                      <a:rPr lang="en-US" altLang="zh-CN" sz="2000" i="1">
                        <a:solidFill>
                          <a:srgbClr val="FF0000"/>
                        </a:solidFill>
                        <a:latin typeface="Cambria Math"/>
                      </a:rPr>
                      <m:t>𝑥</m:t>
                    </m:r>
                    <m:r>
                      <a:rPr lang="en-US" altLang="zh-CN" sz="2000">
                        <a:solidFill>
                          <a:srgbClr val="FF0000"/>
                        </a:solidFill>
                        <a:latin typeface="Cambria Math"/>
                      </a:rPr>
                      <m:t>[</m:t>
                    </m:r>
                    <m:r>
                      <a:rPr lang="en-US" altLang="zh-CN" sz="2000" i="1">
                        <a:solidFill>
                          <a:srgbClr val="FF0000"/>
                        </a:solidFill>
                        <a:latin typeface="Cambria Math"/>
                      </a:rPr>
                      <m:t>𝑛</m:t>
                    </m:r>
                    <m:r>
                      <a:rPr lang="en-US" altLang="zh-CN" sz="2000">
                        <a:solidFill>
                          <a:srgbClr val="FF0000"/>
                        </a:solidFill>
                        <a:latin typeface="Cambria Math"/>
                      </a:rPr>
                      <m:t>]</m:t>
                    </m:r>
                  </m:oMath>
                </a14:m>
                <a:r>
                  <a:rPr lang="zh-CN" altLang="zh-CN" sz="2000" dirty="0">
                    <a:latin typeface="+mn-ea"/>
                  </a:rPr>
                  <a:t>是时域波形第</a:t>
                </a:r>
                <a14:m>
                  <m:oMath xmlns:m="http://schemas.openxmlformats.org/officeDocument/2006/math">
                    <m:r>
                      <a:rPr lang="en-US" altLang="zh-CN" sz="2000" i="1">
                        <a:solidFill>
                          <a:srgbClr val="FF0000"/>
                        </a:solidFill>
                        <a:latin typeface="Cambria Math"/>
                      </a:rPr>
                      <m:t>𝑛</m:t>
                    </m:r>
                  </m:oMath>
                </a14:m>
                <a:r>
                  <a:rPr lang="zh-CN" altLang="zh-CN" sz="2000" dirty="0">
                    <a:latin typeface="+mn-ea"/>
                  </a:rPr>
                  <a:t>个采样点，</a:t>
                </a:r>
                <a14:m>
                  <m:oMath xmlns:m="http://schemas.openxmlformats.org/officeDocument/2006/math">
                    <m:r>
                      <m:rPr>
                        <m:sty m:val="p"/>
                      </m:rPr>
                      <a:rPr lang="en-US" altLang="zh-CN" sz="2000">
                        <a:latin typeface="Cambria Math"/>
                      </a:rPr>
                      <m:t>X</m:t>
                    </m:r>
                    <m:r>
                      <a:rPr lang="en-US" altLang="zh-CN" sz="2000">
                        <a:latin typeface="Cambria Math"/>
                      </a:rPr>
                      <m:t>[</m:t>
                    </m:r>
                    <m:r>
                      <a:rPr lang="en-US" altLang="zh-CN" sz="2000" i="1">
                        <a:latin typeface="Cambria Math"/>
                      </a:rPr>
                      <m:t>𝑘</m:t>
                    </m:r>
                    <m:r>
                      <a:rPr lang="en-US" altLang="zh-CN" sz="2000">
                        <a:latin typeface="Cambria Math"/>
                      </a:rPr>
                      <m:t>]</m:t>
                    </m:r>
                  </m:oMath>
                </a14:m>
                <a:r>
                  <a:rPr lang="zh-CN" altLang="zh-CN" sz="2000" dirty="0">
                    <a:latin typeface="+mn-ea"/>
                  </a:rPr>
                  <a:t>是傅里叶频谱第</a:t>
                </a:r>
                <a14:m>
                  <m:oMath xmlns:m="http://schemas.openxmlformats.org/officeDocument/2006/math">
                    <m:r>
                      <a:rPr lang="en-US" altLang="zh-CN" sz="2000" i="1">
                        <a:latin typeface="Cambria Math"/>
                      </a:rPr>
                      <m:t>𝑘</m:t>
                    </m:r>
                  </m:oMath>
                </a14:m>
                <a:r>
                  <a:rPr lang="zh-CN" altLang="zh-CN" sz="2000" dirty="0">
                    <a:latin typeface="+mn-ea"/>
                  </a:rPr>
                  <a:t>个点，</a:t>
                </a:r>
              </a:p>
              <a:p>
                <a:pPr marL="0" indent="0">
                  <a:buNone/>
                </a:pPr>
                <a14:m>
                  <m:oMath xmlns:m="http://schemas.openxmlformats.org/officeDocument/2006/math">
                    <m:r>
                      <a:rPr lang="en-US" altLang="zh-CN" sz="2000" i="1">
                        <a:latin typeface="Cambria Math"/>
                      </a:rPr>
                      <m:t>𝑁</m:t>
                    </m:r>
                  </m:oMath>
                </a14:m>
                <a:r>
                  <a:rPr lang="zh-CN" altLang="zh-CN" sz="2000" dirty="0">
                    <a:latin typeface="+mn-ea"/>
                  </a:rPr>
                  <a:t>是采样系列里的点数</a:t>
                </a:r>
                <a:r>
                  <a:rPr lang="zh-CN" altLang="en-US" sz="2000" dirty="0">
                    <a:latin typeface="+mn-ea"/>
                  </a:rPr>
                  <a:t>，</a:t>
                </a:r>
                <a14:m>
                  <m:oMath xmlns:m="http://schemas.openxmlformats.org/officeDocument/2006/math">
                    <m:r>
                      <a:rPr lang="en-US" altLang="zh-CN" sz="2000" i="1">
                        <a:latin typeface="Cambria Math"/>
                      </a:rPr>
                      <m:t>𝐾</m:t>
                    </m:r>
                    <m:r>
                      <a:rPr lang="en-US" altLang="zh-CN" sz="2000" i="1">
                        <a:latin typeface="Cambria Math"/>
                      </a:rPr>
                      <m:t> </m:t>
                    </m:r>
                  </m:oMath>
                </a14:m>
                <a:r>
                  <a:rPr lang="zh-CN" altLang="en-US" sz="2000" dirty="0">
                    <a:latin typeface="+mn-ea"/>
                  </a:rPr>
                  <a:t>是</a:t>
                </a:r>
                <a:r>
                  <a:rPr lang="en-US" altLang="zh-CN" sz="2000" dirty="0">
                    <a:latin typeface="+mn-ea"/>
                  </a:rPr>
                  <a:t>DFT</a:t>
                </a:r>
                <a:r>
                  <a:rPr lang="zh-CN" altLang="en-US" sz="2000" dirty="0">
                    <a:latin typeface="+mn-ea"/>
                  </a:rPr>
                  <a:t>的大小，其中</a:t>
                </a:r>
                <a14:m>
                  <m:oMath xmlns:m="http://schemas.openxmlformats.org/officeDocument/2006/math">
                    <m:r>
                      <a:rPr lang="en-US" altLang="zh-CN" sz="2000" i="1">
                        <a:latin typeface="Cambria Math"/>
                      </a:rPr>
                      <m:t>𝐾</m:t>
                    </m:r>
                    <m:r>
                      <a:rPr lang="en-US" altLang="zh-CN" sz="2000" i="1">
                        <a:latin typeface="Cambria Math"/>
                      </a:rPr>
                      <m:t> ≥</m:t>
                    </m:r>
                    <m:r>
                      <a:rPr lang="en-US" altLang="zh-CN" sz="2000" i="1">
                        <a:latin typeface="Cambria Math"/>
                        <a:ea typeface="Cambria Math"/>
                      </a:rPr>
                      <m:t>𝑁</m:t>
                    </m:r>
                  </m:oMath>
                </a14:m>
                <a:r>
                  <a:rPr lang="zh-CN" altLang="zh-CN" sz="2000" dirty="0">
                    <a:latin typeface="+mn-ea"/>
                  </a:rPr>
                  <a:t>。</a:t>
                </a:r>
                <a:endParaRPr lang="en-US" altLang="zh-CN" sz="2000" dirty="0">
                  <a:latin typeface="+mn-ea"/>
                </a:endParaRPr>
              </a:p>
              <a:p>
                <a:endParaRPr lang="en-US" altLang="zh-CN" sz="2000" dirty="0">
                  <a:latin typeface="+mn-ea"/>
                </a:endParaRPr>
              </a:p>
              <a:p>
                <a:r>
                  <a:rPr lang="en-US" altLang="zh-CN" sz="2000" dirty="0">
                    <a:latin typeface="+mn-ea"/>
                  </a:rPr>
                  <a:t>DFT</a:t>
                </a:r>
                <a:r>
                  <a:rPr lang="zh-CN" altLang="zh-CN" sz="2000" dirty="0">
                    <a:latin typeface="+mn-ea"/>
                  </a:rPr>
                  <a:t>系数通常是复数的，即</a:t>
                </a:r>
                <a:endParaRPr lang="en-US" altLang="zh-CN" sz="2000" dirty="0">
                  <a:latin typeface="+mn-ea"/>
                </a:endParaRPr>
              </a:p>
              <a:p>
                <a:pPr marL="0" indent="0">
                  <a:buNone/>
                </a:pPr>
                <a14:m>
                  <m:oMathPara xmlns:m="http://schemas.openxmlformats.org/officeDocument/2006/math">
                    <m:oMathParaPr>
                      <m:jc m:val="centerGroup"/>
                    </m:oMathParaPr>
                    <m:oMath xmlns:m="http://schemas.openxmlformats.org/officeDocument/2006/math">
                      <m:sSup>
                        <m:sSupPr>
                          <m:ctrlPr>
                            <a:rPr lang="zh-CN" altLang="zh-CN" sz="2000" i="1">
                              <a:latin typeface="Cambria Math" panose="02040503050406030204" pitchFamily="18" charset="0"/>
                            </a:rPr>
                          </m:ctrlPr>
                        </m:sSupPr>
                        <m:e>
                          <m:r>
                            <m:rPr>
                              <m:sty m:val="p"/>
                            </m:rPr>
                            <a:rPr lang="en-US" altLang="zh-CN" sz="2000">
                              <a:latin typeface="Cambria Math"/>
                            </a:rPr>
                            <m:t>e</m:t>
                          </m:r>
                        </m:e>
                        <m:sup>
                          <m:r>
                            <a:rPr lang="en-US" altLang="zh-CN" sz="2000" i="1">
                              <a:latin typeface="Cambria Math"/>
                            </a:rPr>
                            <m:t>−</m:t>
                          </m:r>
                          <m:f>
                            <m:fPr>
                              <m:ctrlPr>
                                <a:rPr lang="zh-CN" altLang="zh-CN" sz="2000" i="1">
                                  <a:latin typeface="Cambria Math" panose="02040503050406030204" pitchFamily="18" charset="0"/>
                                </a:rPr>
                              </m:ctrlPr>
                            </m:fPr>
                            <m:num>
                              <m:r>
                                <a:rPr lang="en-US" altLang="zh-CN" sz="2000" i="1">
                                  <a:latin typeface="Cambria Math"/>
                                </a:rPr>
                                <m:t>𝑗</m:t>
                              </m:r>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sup>
                      </m:sSup>
                      <m:r>
                        <a:rPr lang="en-US" altLang="zh-CN" sz="2000">
                          <a:latin typeface="Cambria Math"/>
                        </a:rPr>
                        <m:t>=</m:t>
                      </m:r>
                      <m:r>
                        <m:rPr>
                          <m:sty m:val="p"/>
                        </m:rPr>
                        <a:rPr lang="en-US" altLang="zh-CN" sz="2000">
                          <a:latin typeface="Cambria Math"/>
                        </a:rPr>
                        <m:t>cos</m:t>
                      </m:r>
                      <m:d>
                        <m:dPr>
                          <m:ctrlPr>
                            <a:rPr lang="en-US"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e>
                      </m:d>
                      <m:r>
                        <a:rPr lang="en-US" altLang="zh-CN" sz="2000">
                          <a:latin typeface="Cambria Math"/>
                        </a:rPr>
                        <m:t>−</m:t>
                      </m:r>
                      <m:r>
                        <m:rPr>
                          <m:sty m:val="p"/>
                        </m:rPr>
                        <a:rPr lang="en-US" altLang="zh-CN" sz="2000">
                          <a:latin typeface="Cambria Math"/>
                        </a:rPr>
                        <m:t>jsin</m:t>
                      </m:r>
                      <m:r>
                        <a:rPr lang="en-US" altLang="zh-CN" sz="2000">
                          <a:latin typeface="Cambria Math"/>
                        </a:rPr>
                        <m:t>(</m:t>
                      </m:r>
                      <m:f>
                        <m:fPr>
                          <m:ctrlPr>
                            <a:rPr lang="zh-CN" altLang="zh-CN" sz="2000" i="1">
                              <a:latin typeface="Cambria Math" panose="02040503050406030204" pitchFamily="18" charset="0"/>
                            </a:rPr>
                          </m:ctrlPr>
                        </m:fPr>
                        <m:num>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r>
                        <a:rPr lang="en-US" altLang="zh-CN" sz="2000">
                          <a:latin typeface="Cambria Math"/>
                        </a:rPr>
                        <m:t>)</m:t>
                      </m:r>
                    </m:oMath>
                  </m:oMathPara>
                </a14:m>
                <a:endParaRPr lang="zh-CN" altLang="zh-CN" sz="2000" dirty="0">
                  <a:latin typeface="+mn-ea"/>
                </a:endParaRPr>
              </a:p>
              <a:p>
                <a:pPr marL="0" indent="0">
                  <a:buNone/>
                </a:pPr>
                <a:r>
                  <a:rPr lang="zh-CN" altLang="zh-CN" sz="2000" dirty="0">
                    <a:latin typeface="+mn-ea"/>
                  </a:rPr>
                  <a:t>则</a:t>
                </a:r>
              </a:p>
              <a:p>
                <a:pPr marL="0" indent="0">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a:rPr>
                        <m:t>X</m:t>
                      </m:r>
                      <m:d>
                        <m:dPr>
                          <m:begChr m:val="["/>
                          <m:endChr m:val="]"/>
                          <m:ctrlPr>
                            <a:rPr lang="zh-CN" altLang="zh-CN" sz="2000" i="1">
                              <a:latin typeface="Cambria Math" panose="02040503050406030204" pitchFamily="18" charset="0"/>
                            </a:rPr>
                          </m:ctrlPr>
                        </m:dPr>
                        <m:e>
                          <m:r>
                            <a:rPr lang="en-US" altLang="zh-CN" sz="2000" i="1">
                              <a:latin typeface="Cambria Math"/>
                            </a:rPr>
                            <m:t>𝑘</m:t>
                          </m:r>
                        </m:e>
                      </m:d>
                      <m:r>
                        <a:rPr lang="en-US" altLang="zh-CN" sz="2000">
                          <a:latin typeface="Cambria Math"/>
                        </a:rPr>
                        <m:t>=</m:t>
                      </m:r>
                      <m:sSub>
                        <m:sSubPr>
                          <m:ctrlPr>
                            <a:rPr lang="zh-CN" altLang="zh-CN" sz="2000" i="1">
                              <a:latin typeface="Cambria Math" panose="02040503050406030204" pitchFamily="18" charset="0"/>
                            </a:rPr>
                          </m:ctrlPr>
                        </m:sSubPr>
                        <m:e>
                          <m:r>
                            <m:rPr>
                              <m:sty m:val="p"/>
                            </m:rPr>
                            <a:rPr lang="en-US" altLang="zh-CN" sz="2000">
                              <a:latin typeface="Cambria Math"/>
                            </a:rPr>
                            <m:t>X</m:t>
                          </m:r>
                        </m:e>
                        <m:sub>
                          <m:r>
                            <m:rPr>
                              <m:sty m:val="p"/>
                            </m:rPr>
                            <a:rPr lang="en-US" altLang="zh-CN" sz="2000">
                              <a:latin typeface="Cambria Math"/>
                            </a:rPr>
                            <m:t>real</m:t>
                          </m:r>
                        </m:sub>
                      </m:sSub>
                      <m:d>
                        <m:dPr>
                          <m:begChr m:val="["/>
                          <m:endChr m:val="]"/>
                          <m:ctrlPr>
                            <a:rPr lang="zh-CN" altLang="zh-CN" sz="2000" i="1">
                              <a:latin typeface="Cambria Math" panose="02040503050406030204" pitchFamily="18" charset="0"/>
                            </a:rPr>
                          </m:ctrlPr>
                        </m:dPr>
                        <m:e>
                          <m:r>
                            <a:rPr lang="en-US" altLang="zh-CN" sz="2000" i="1">
                              <a:latin typeface="Cambria Math"/>
                            </a:rPr>
                            <m:t>𝑘</m:t>
                          </m:r>
                        </m:e>
                      </m:d>
                      <m:r>
                        <a:rPr lang="en-US" altLang="zh-CN" sz="2000">
                          <a:latin typeface="Cambria Math"/>
                        </a:rPr>
                        <m:t>−</m:t>
                      </m:r>
                      <m:sSub>
                        <m:sSubPr>
                          <m:ctrlPr>
                            <a:rPr lang="zh-CN" altLang="zh-CN" sz="2000" i="1">
                              <a:latin typeface="Cambria Math" panose="02040503050406030204" pitchFamily="18" charset="0"/>
                            </a:rPr>
                          </m:ctrlPr>
                        </m:sSubPr>
                        <m:e>
                          <m:r>
                            <m:rPr>
                              <m:sty m:val="p"/>
                            </m:rPr>
                            <a:rPr lang="en-US" altLang="zh-CN" sz="2000">
                              <a:latin typeface="Cambria Math"/>
                            </a:rPr>
                            <m:t>jX</m:t>
                          </m:r>
                        </m:e>
                        <m:sub>
                          <m:r>
                            <m:rPr>
                              <m:sty m:val="p"/>
                            </m:rPr>
                            <a:rPr lang="en-US" altLang="zh-CN" sz="2000">
                              <a:latin typeface="Cambria Math"/>
                            </a:rPr>
                            <m:t>imag</m:t>
                          </m:r>
                        </m:sub>
                      </m:sSub>
                      <m:d>
                        <m:dPr>
                          <m:begChr m:val="["/>
                          <m:endChr m:val="]"/>
                          <m:ctrlPr>
                            <a:rPr lang="zh-CN" altLang="zh-CN" sz="2000" i="1">
                              <a:latin typeface="Cambria Math" panose="02040503050406030204" pitchFamily="18" charset="0"/>
                            </a:rPr>
                          </m:ctrlPr>
                        </m:dPr>
                        <m:e>
                          <m:r>
                            <a:rPr lang="en-US" altLang="zh-CN" sz="2000" i="1">
                              <a:latin typeface="Cambria Math"/>
                            </a:rPr>
                            <m:t>𝑘</m:t>
                          </m:r>
                        </m:e>
                      </m:d>
                    </m:oMath>
                  </m:oMathPara>
                </a14:m>
                <a:endParaRPr lang="zh-CN" altLang="zh-CN" sz="2000" dirty="0">
                  <a:latin typeface="+mn-ea"/>
                </a:endParaRPr>
              </a:p>
              <a:p>
                <a:pPr marL="0" indent="0">
                  <a:buNone/>
                </a:pPr>
                <a:r>
                  <a:rPr lang="zh-CN" altLang="zh-CN" sz="2000" dirty="0">
                    <a:latin typeface="+mn-ea"/>
                  </a:rPr>
                  <a:t>其中</a:t>
                </a:r>
              </a:p>
              <a:p>
                <a:pPr marL="0" indent="0" algn="ctr">
                  <a:buNone/>
                </a:pP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a:rPr>
                          <m:t>X</m:t>
                        </m:r>
                      </m:e>
                      <m:sub>
                        <m:r>
                          <m:rPr>
                            <m:sty m:val="p"/>
                          </m:rPr>
                          <a:rPr lang="en-US" altLang="zh-CN" sz="2000">
                            <a:latin typeface="Cambria Math"/>
                          </a:rPr>
                          <m:t>real</m:t>
                        </m:r>
                      </m:sub>
                    </m:sSub>
                    <m:d>
                      <m:dPr>
                        <m:begChr m:val="["/>
                        <m:endChr m:val="]"/>
                        <m:ctrlPr>
                          <a:rPr lang="zh-CN" altLang="zh-CN" sz="2000" i="1">
                            <a:latin typeface="Cambria Math" panose="02040503050406030204" pitchFamily="18" charset="0"/>
                          </a:rPr>
                        </m:ctrlPr>
                      </m:dPr>
                      <m:e>
                        <m:r>
                          <a:rPr lang="en-US" altLang="zh-CN" sz="2000" i="1">
                            <a:latin typeface="Cambria Math"/>
                          </a:rPr>
                          <m:t>𝑘</m:t>
                        </m:r>
                      </m:e>
                    </m:d>
                    <m:r>
                      <a:rPr lang="en-US" altLang="zh-CN" sz="2000" i="1">
                        <a:latin typeface="Cambria Math"/>
                      </a:rPr>
                      <m:t>=</m:t>
                    </m:r>
                    <m:nary>
                      <m:naryPr>
                        <m:chr m:val="∑"/>
                        <m:limLoc m:val="undOvr"/>
                        <m:ctrlPr>
                          <a:rPr lang="zh-CN" altLang="zh-CN" sz="2000" i="1">
                            <a:latin typeface="Cambria Math" panose="02040503050406030204" pitchFamily="18" charset="0"/>
                          </a:rPr>
                        </m:ctrlPr>
                      </m:naryPr>
                      <m:sub>
                        <m:r>
                          <a:rPr lang="en-US" altLang="zh-CN" sz="2000" i="1">
                            <a:latin typeface="Cambria Math"/>
                          </a:rPr>
                          <m:t>𝑛</m:t>
                        </m:r>
                        <m:r>
                          <a:rPr lang="en-US" altLang="zh-CN" sz="2000">
                            <a:latin typeface="Cambria Math"/>
                          </a:rPr>
                          <m:t>=0</m:t>
                        </m:r>
                      </m:sub>
                      <m:sup>
                        <m:r>
                          <a:rPr lang="en-US" altLang="zh-CN" sz="2000" i="1">
                            <a:latin typeface="Cambria Math"/>
                          </a:rPr>
                          <m:t>𝑁</m:t>
                        </m:r>
                        <m:r>
                          <a:rPr lang="en-US" altLang="zh-CN" sz="2000" i="1">
                            <a:latin typeface="Cambria Math"/>
                          </a:rPr>
                          <m:t>−</m:t>
                        </m:r>
                        <m:r>
                          <a:rPr lang="en-US" altLang="zh-CN" sz="2000">
                            <a:latin typeface="Cambria Math"/>
                          </a:rPr>
                          <m:t>1</m:t>
                        </m:r>
                      </m:sup>
                      <m:e>
                        <m:r>
                          <a:rPr lang="en-US" altLang="zh-CN" sz="2000" i="1">
                            <a:solidFill>
                              <a:srgbClr val="FF0000"/>
                            </a:solidFill>
                            <a:latin typeface="Cambria Math"/>
                          </a:rPr>
                          <m:t>𝑥</m:t>
                        </m:r>
                        <m:r>
                          <a:rPr lang="en-US" altLang="zh-CN" sz="2000">
                            <a:solidFill>
                              <a:srgbClr val="FF0000"/>
                            </a:solidFill>
                            <a:latin typeface="Cambria Math"/>
                          </a:rPr>
                          <m:t>[</m:t>
                        </m:r>
                        <m:r>
                          <a:rPr lang="en-US" altLang="zh-CN" sz="2000" i="1">
                            <a:solidFill>
                              <a:srgbClr val="FF0000"/>
                            </a:solidFill>
                            <a:latin typeface="Cambria Math"/>
                          </a:rPr>
                          <m:t>𝑛</m:t>
                        </m:r>
                        <m:r>
                          <a:rPr lang="en-US" altLang="zh-CN" sz="2000">
                            <a:solidFill>
                              <a:srgbClr val="FF0000"/>
                            </a:solidFill>
                            <a:latin typeface="Cambria Math"/>
                          </a:rPr>
                          <m:t>]</m:t>
                        </m:r>
                        <m:r>
                          <m:rPr>
                            <m:sty m:val="p"/>
                          </m:rPr>
                          <a:rPr lang="en-US" altLang="zh-CN" sz="2000">
                            <a:latin typeface="Cambria Math"/>
                          </a:rPr>
                          <m:t>cos</m:t>
                        </m:r>
                        <m:r>
                          <a:rPr lang="en-US" altLang="zh-CN" sz="2000">
                            <a:latin typeface="Cambria Math"/>
                          </a:rPr>
                          <m:t>(</m:t>
                        </m:r>
                        <m:f>
                          <m:fPr>
                            <m:ctrlPr>
                              <a:rPr lang="zh-CN" altLang="zh-CN" sz="2000" i="1">
                                <a:latin typeface="Cambria Math" panose="02040503050406030204" pitchFamily="18" charset="0"/>
                              </a:rPr>
                            </m:ctrlPr>
                          </m:fPr>
                          <m:num>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r>
                          <a:rPr lang="en-US" altLang="zh-CN" sz="2000">
                            <a:latin typeface="Cambria Math"/>
                          </a:rPr>
                          <m:t>)</m:t>
                        </m:r>
                      </m:e>
                    </m:nary>
                  </m:oMath>
                </a14:m>
                <a:r>
                  <a:rPr lang="en-US" altLang="zh-CN" sz="2000" dirty="0">
                    <a:latin typeface="+mn-ea"/>
                  </a:rPr>
                  <a:t>,    </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a:rPr>
                          <m:t>X</m:t>
                        </m:r>
                      </m:e>
                      <m:sub>
                        <m:r>
                          <a:rPr lang="en-US" altLang="zh-CN" sz="2000" i="1">
                            <a:latin typeface="Cambria Math"/>
                          </a:rPr>
                          <m:t>𝑖𝑚𝑎𝑔</m:t>
                        </m:r>
                      </m:sub>
                    </m:sSub>
                    <m:d>
                      <m:dPr>
                        <m:begChr m:val="["/>
                        <m:endChr m:val="]"/>
                        <m:ctrlPr>
                          <a:rPr lang="zh-CN" altLang="zh-CN" sz="2000" i="1">
                            <a:latin typeface="Cambria Math" panose="02040503050406030204" pitchFamily="18" charset="0"/>
                          </a:rPr>
                        </m:ctrlPr>
                      </m:dPr>
                      <m:e>
                        <m:r>
                          <a:rPr lang="en-US" altLang="zh-CN" sz="2000" i="1">
                            <a:latin typeface="Cambria Math"/>
                          </a:rPr>
                          <m:t>𝑘</m:t>
                        </m:r>
                      </m:e>
                    </m:d>
                    <m:r>
                      <a:rPr lang="en-US" altLang="zh-CN" sz="2000" i="1">
                        <a:latin typeface="Cambria Math"/>
                      </a:rPr>
                      <m:t>=</m:t>
                    </m:r>
                    <m:nary>
                      <m:naryPr>
                        <m:chr m:val="∑"/>
                        <m:limLoc m:val="undOvr"/>
                        <m:ctrlPr>
                          <a:rPr lang="zh-CN" altLang="zh-CN" sz="2000" i="1">
                            <a:latin typeface="Cambria Math" panose="02040503050406030204" pitchFamily="18" charset="0"/>
                          </a:rPr>
                        </m:ctrlPr>
                      </m:naryPr>
                      <m:sub>
                        <m:r>
                          <a:rPr lang="en-US" altLang="zh-CN" sz="2000" i="1">
                            <a:latin typeface="Cambria Math"/>
                          </a:rPr>
                          <m:t>𝑛</m:t>
                        </m:r>
                        <m:r>
                          <a:rPr lang="en-US" altLang="zh-CN" sz="2000">
                            <a:latin typeface="Cambria Math"/>
                          </a:rPr>
                          <m:t>=0</m:t>
                        </m:r>
                      </m:sub>
                      <m:sup>
                        <m:r>
                          <a:rPr lang="en-US" altLang="zh-CN" sz="2000" i="1">
                            <a:latin typeface="Cambria Math"/>
                          </a:rPr>
                          <m:t>𝑁</m:t>
                        </m:r>
                        <m:r>
                          <a:rPr lang="en-US" altLang="zh-CN" sz="2000" i="1">
                            <a:latin typeface="Cambria Math"/>
                          </a:rPr>
                          <m:t>−</m:t>
                        </m:r>
                        <m:r>
                          <a:rPr lang="en-US" altLang="zh-CN" sz="2000">
                            <a:latin typeface="Cambria Math"/>
                          </a:rPr>
                          <m:t>1</m:t>
                        </m:r>
                      </m:sup>
                      <m:e>
                        <m:r>
                          <a:rPr lang="en-US" altLang="zh-CN" sz="2000" i="1">
                            <a:solidFill>
                              <a:srgbClr val="FF0000"/>
                            </a:solidFill>
                            <a:latin typeface="Cambria Math"/>
                          </a:rPr>
                          <m:t>𝑥</m:t>
                        </m:r>
                        <m:r>
                          <a:rPr lang="en-US" altLang="zh-CN" sz="2000">
                            <a:solidFill>
                              <a:srgbClr val="FF0000"/>
                            </a:solidFill>
                            <a:latin typeface="Cambria Math"/>
                          </a:rPr>
                          <m:t>[</m:t>
                        </m:r>
                        <m:r>
                          <a:rPr lang="en-US" altLang="zh-CN" sz="2000" i="1">
                            <a:solidFill>
                              <a:srgbClr val="FF0000"/>
                            </a:solidFill>
                            <a:latin typeface="Cambria Math"/>
                          </a:rPr>
                          <m:t>𝑛</m:t>
                        </m:r>
                        <m:r>
                          <a:rPr lang="en-US" altLang="zh-CN" sz="2000">
                            <a:solidFill>
                              <a:srgbClr val="FF0000"/>
                            </a:solidFill>
                            <a:latin typeface="Cambria Math"/>
                          </a:rPr>
                          <m:t>]</m:t>
                        </m:r>
                        <m:r>
                          <m:rPr>
                            <m:sty m:val="p"/>
                          </m:rPr>
                          <a:rPr lang="en-US" altLang="zh-CN" sz="2000">
                            <a:latin typeface="Cambria Math"/>
                          </a:rPr>
                          <m:t>sin</m:t>
                        </m:r>
                        <m:r>
                          <a:rPr lang="en-US" altLang="zh-CN" sz="2000">
                            <a:latin typeface="Cambria Math"/>
                          </a:rPr>
                          <m:t>(</m:t>
                        </m:r>
                        <m:f>
                          <m:fPr>
                            <m:ctrlPr>
                              <a:rPr lang="zh-CN" altLang="zh-CN" sz="2000" i="1">
                                <a:latin typeface="Cambria Math" panose="02040503050406030204" pitchFamily="18" charset="0"/>
                              </a:rPr>
                            </m:ctrlPr>
                          </m:fPr>
                          <m:num>
                            <m:r>
                              <a:rPr lang="en-US" altLang="zh-CN" sz="2000" i="1">
                                <a:latin typeface="Cambria Math"/>
                              </a:rPr>
                              <m:t>2</m:t>
                            </m:r>
                            <m:r>
                              <a:rPr lang="en-US" altLang="zh-CN" sz="2000" i="1">
                                <a:latin typeface="Cambria Math"/>
                              </a:rPr>
                              <m:t>𝜋</m:t>
                            </m:r>
                            <m:r>
                              <a:rPr lang="en-US" altLang="zh-CN" sz="2000" i="1">
                                <a:latin typeface="Cambria Math"/>
                              </a:rPr>
                              <m:t>𝑘𝑛</m:t>
                            </m:r>
                          </m:num>
                          <m:den>
                            <m:r>
                              <a:rPr lang="en-US" altLang="zh-CN" sz="2000" i="1">
                                <a:latin typeface="Cambria Math"/>
                              </a:rPr>
                              <m:t>𝐾</m:t>
                            </m:r>
                          </m:den>
                        </m:f>
                        <m:r>
                          <a:rPr lang="en-US" altLang="zh-CN" sz="2000">
                            <a:latin typeface="Cambria Math"/>
                          </a:rPr>
                          <m:t>)</m:t>
                        </m:r>
                      </m:e>
                    </m:nary>
                  </m:oMath>
                </a14:m>
                <a:endParaRPr lang="zh-CN" altLang="en-US" sz="2000" dirty="0"/>
              </a:p>
            </p:txBody>
          </p:sp>
        </mc:Choice>
        <mc:Fallback xmlns="">
          <p:sp>
            <p:nvSpPr>
              <p:cNvPr id="3" name="内容占位符 2">
                <a:extLst>
                  <a:ext uri="{FF2B5EF4-FFF2-40B4-BE49-F238E27FC236}">
                    <a16:creationId xmlns:a16="http://schemas.microsoft.com/office/drawing/2014/main" id="{11B5F610-F8B8-4C30-832C-5DDA6D421F77}"/>
                  </a:ext>
                </a:extLst>
              </p:cNvPr>
              <p:cNvSpPr>
                <a:spLocks noGrp="1" noRot="1" noChangeAspect="1" noMove="1" noResize="1" noEditPoints="1" noAdjustHandles="1" noChangeArrowheads="1" noChangeShapeType="1" noTextEdit="1"/>
              </p:cNvSpPr>
              <p:nvPr>
                <p:ph idx="1"/>
              </p:nvPr>
            </p:nvSpPr>
            <p:spPr>
              <a:xfrm>
                <a:off x="845288" y="1388424"/>
                <a:ext cx="10515600" cy="5295911"/>
              </a:xfrm>
              <a:blipFill>
                <a:blip r:embed="rId5"/>
                <a:stretch>
                  <a:fillRect l="-638" t="-1266" b="-2762"/>
                </a:stretch>
              </a:blipFill>
            </p:spPr>
            <p:txBody>
              <a:bodyPr/>
              <a:lstStyle/>
              <a:p>
                <a:r>
                  <a:rPr lang="zh-CN" altLang="en-US">
                    <a:noFill/>
                  </a:rPr>
                  <a:t> </a:t>
                </a:r>
              </a:p>
            </p:txBody>
          </p:sp>
        </mc:Fallback>
      </mc:AlternateContent>
      <p:sp>
        <p:nvSpPr>
          <p:cNvPr id="4" name="圆角矩形标注 5">
            <a:extLst>
              <a:ext uri="{FF2B5EF4-FFF2-40B4-BE49-F238E27FC236}">
                <a16:creationId xmlns:a16="http://schemas.microsoft.com/office/drawing/2014/main" id="{2384C329-310A-4560-A1CC-563483277F0D}"/>
              </a:ext>
            </a:extLst>
          </p:cNvPr>
          <p:cNvSpPr/>
          <p:nvPr/>
        </p:nvSpPr>
        <p:spPr>
          <a:xfrm>
            <a:off x="7798429" y="762019"/>
            <a:ext cx="2880320" cy="936104"/>
          </a:xfrm>
          <a:prstGeom prst="wedgeRoundRectCallout">
            <a:avLst>
              <a:gd name="adj1" fmla="val -34037"/>
              <a:gd name="adj2" fmla="val 77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dirty="0"/>
              <a:t>角频率</a:t>
            </a:r>
            <a:r>
              <a:rPr lang="el-GR" altLang="zh-CN" sz="1600" dirty="0"/>
              <a:t>ω = </a:t>
            </a:r>
            <a:r>
              <a:rPr lang="en-US" altLang="zh-CN" sz="1600" dirty="0"/>
              <a:t>2</a:t>
            </a:r>
            <a:r>
              <a:rPr lang="el-GR" altLang="zh-CN" sz="1600" dirty="0"/>
              <a:t>π</a:t>
            </a:r>
            <a:r>
              <a:rPr lang="en-US" altLang="zh-CN" sz="1600" i="1" dirty="0"/>
              <a:t>k</a:t>
            </a:r>
            <a:r>
              <a:rPr lang="en-US" altLang="zh-CN" sz="1600" dirty="0"/>
              <a:t>/</a:t>
            </a:r>
            <a:r>
              <a:rPr lang="en-US" altLang="zh-CN" sz="1600" i="1" dirty="0"/>
              <a:t>K</a:t>
            </a:r>
            <a:r>
              <a:rPr lang="zh-CN" altLang="en-US" sz="1600" dirty="0"/>
              <a:t>，取值范围是</a:t>
            </a:r>
            <a:r>
              <a:rPr lang="en-US" altLang="zh-CN" sz="1600" dirty="0"/>
              <a:t>0 ~ 2</a:t>
            </a:r>
            <a:r>
              <a:rPr lang="el-GR" altLang="zh-CN" sz="1600" dirty="0"/>
              <a:t>π</a:t>
            </a:r>
            <a:r>
              <a:rPr lang="zh-CN" altLang="el-GR" sz="1600" dirty="0"/>
              <a:t>；</a:t>
            </a:r>
            <a:endParaRPr lang="zh-CN" altLang="en-US" sz="1600" dirty="0"/>
          </a:p>
        </p:txBody>
      </p:sp>
      <mc:AlternateContent xmlns:mc="http://schemas.openxmlformats.org/markup-compatibility/2006" xmlns:a14="http://schemas.microsoft.com/office/drawing/2010/main">
        <mc:Choice Requires="a14">
          <p:sp>
            <p:nvSpPr>
              <p:cNvPr id="5" name="圆角矩形标注 3">
                <a:extLst>
                  <a:ext uri="{FF2B5EF4-FFF2-40B4-BE49-F238E27FC236}">
                    <a16:creationId xmlns:a16="http://schemas.microsoft.com/office/drawing/2014/main" id="{A1C10712-18C0-43B0-A022-CB54E58091F6}"/>
                  </a:ext>
                </a:extLst>
              </p:cNvPr>
              <p:cNvSpPr/>
              <p:nvPr/>
            </p:nvSpPr>
            <p:spPr>
              <a:xfrm>
                <a:off x="8181136" y="4572856"/>
                <a:ext cx="2063080" cy="961880"/>
              </a:xfrm>
              <a:prstGeom prst="wedgeRoundRectCallout">
                <a:avLst>
                  <a:gd name="adj1" fmla="val -73531"/>
                  <a:gd name="adj2" fmla="val 521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dirty="0"/>
                  <a:t>变换结果</a:t>
                </a:r>
                <a14:m>
                  <m:oMath xmlns:m="http://schemas.openxmlformats.org/officeDocument/2006/math">
                    <m:r>
                      <m:rPr>
                        <m:sty m:val="p"/>
                      </m:rPr>
                      <a:rPr lang="en-US" altLang="zh-CN" sz="1600">
                        <a:latin typeface="Cambria Math"/>
                      </a:rPr>
                      <m:t>X</m:t>
                    </m:r>
                    <m:r>
                      <a:rPr lang="en-US" altLang="zh-CN" sz="1600">
                        <a:latin typeface="Cambria Math"/>
                      </a:rPr>
                      <m:t>[</m:t>
                    </m:r>
                    <m:r>
                      <a:rPr lang="en-US" altLang="zh-CN" sz="1600" i="1">
                        <a:latin typeface="Cambria Math"/>
                      </a:rPr>
                      <m:t>𝑘</m:t>
                    </m:r>
                    <m:r>
                      <a:rPr lang="en-US" altLang="zh-CN" sz="1600">
                        <a:latin typeface="Cambria Math"/>
                      </a:rPr>
                      <m:t>]</m:t>
                    </m:r>
                  </m:oMath>
                </a14:m>
                <a:r>
                  <a:rPr lang="zh-CN" altLang="en-US" sz="1600" dirty="0"/>
                  <a:t>也是个复数的形式，但这里的虚数部分是有值的。</a:t>
                </a:r>
              </a:p>
            </p:txBody>
          </p:sp>
        </mc:Choice>
        <mc:Fallback xmlns="">
          <p:sp>
            <p:nvSpPr>
              <p:cNvPr id="5" name="圆角矩形标注 3">
                <a:extLst>
                  <a:ext uri="{FF2B5EF4-FFF2-40B4-BE49-F238E27FC236}">
                    <a16:creationId xmlns:a16="http://schemas.microsoft.com/office/drawing/2014/main" id="{A1C10712-18C0-43B0-A022-CB54E58091F6}"/>
                  </a:ext>
                </a:extLst>
              </p:cNvPr>
              <p:cNvSpPr>
                <a:spLocks noRot="1" noChangeAspect="1" noMove="1" noResize="1" noEditPoints="1" noAdjustHandles="1" noChangeArrowheads="1" noChangeShapeType="1" noTextEdit="1"/>
              </p:cNvSpPr>
              <p:nvPr/>
            </p:nvSpPr>
            <p:spPr>
              <a:xfrm>
                <a:off x="8181136" y="4572856"/>
                <a:ext cx="2063080" cy="961880"/>
              </a:xfrm>
              <a:prstGeom prst="wedgeRoundRectCallout">
                <a:avLst>
                  <a:gd name="adj1" fmla="val -73531"/>
                  <a:gd name="adj2" fmla="val 52196"/>
                  <a:gd name="adj3" fmla="val 16667"/>
                </a:avLst>
              </a:prstGeom>
              <a:blipFill>
                <a:blip r:embed="rId6"/>
                <a:stretch>
                  <a:fillRect t="-6024" b="-90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ACB7481-D2DB-459F-9700-DEB147754106}"/>
                  </a:ext>
                </a:extLst>
              </p:cNvPr>
              <p:cNvSpPr/>
              <p:nvPr/>
            </p:nvSpPr>
            <p:spPr>
              <a:xfrm>
                <a:off x="6817252" y="3682663"/>
                <a:ext cx="3426964" cy="341760"/>
              </a:xfrm>
              <a:prstGeom prst="rect">
                <a:avLst/>
              </a:prstGeom>
            </p:spPr>
            <p:txBody>
              <a:bodyPr wrap="none">
                <a:spAutoFit/>
              </a:bodyPr>
              <a:lstStyle/>
              <a:p>
                <a:r>
                  <a:rPr lang="zh-CN" altLang="zh-CN" sz="1600" dirty="0">
                    <a:solidFill>
                      <a:srgbClr val="FF0000"/>
                    </a:solidFill>
                  </a:rPr>
                  <a:t>欧拉等式</a:t>
                </a:r>
                <a14:m>
                  <m:oMath xmlns:m="http://schemas.openxmlformats.org/officeDocument/2006/math">
                    <m:r>
                      <a:rPr lang="en-US" altLang="zh-CN" sz="1600" b="0" i="0" smtClean="0">
                        <a:solidFill>
                          <a:srgbClr val="FF0000"/>
                        </a:solidFill>
                        <a:latin typeface="Cambria Math"/>
                      </a:rPr>
                      <m:t>:</m:t>
                    </m:r>
                    <m:sSup>
                      <m:sSupPr>
                        <m:ctrlPr>
                          <a:rPr lang="zh-CN" altLang="zh-CN" sz="1600" i="1">
                            <a:solidFill>
                              <a:srgbClr val="FF0000"/>
                            </a:solidFill>
                            <a:latin typeface="Cambria Math" panose="02040503050406030204" pitchFamily="18" charset="0"/>
                          </a:rPr>
                        </m:ctrlPr>
                      </m:sSupPr>
                      <m:e>
                        <m:r>
                          <m:rPr>
                            <m:sty m:val="p"/>
                          </m:rPr>
                          <a:rPr lang="en-US" altLang="zh-CN" sz="1600">
                            <a:solidFill>
                              <a:srgbClr val="FF0000"/>
                            </a:solidFill>
                            <a:latin typeface="Cambria Math"/>
                          </a:rPr>
                          <m:t>e</m:t>
                        </m:r>
                      </m:e>
                      <m:sup>
                        <m:r>
                          <m:rPr>
                            <m:sty m:val="p"/>
                          </m:rPr>
                          <a:rPr lang="en-US" altLang="zh-CN" sz="1600">
                            <a:solidFill>
                              <a:srgbClr val="FF0000"/>
                            </a:solidFill>
                            <a:latin typeface="Cambria Math"/>
                          </a:rPr>
                          <m:t>jωn</m:t>
                        </m:r>
                      </m:sup>
                    </m:sSup>
                    <m:r>
                      <a:rPr lang="en-US" altLang="zh-CN" sz="1600">
                        <a:solidFill>
                          <a:srgbClr val="FF0000"/>
                        </a:solidFill>
                        <a:latin typeface="Cambria Math"/>
                      </a:rPr>
                      <m:t>=</m:t>
                    </m:r>
                    <m:r>
                      <m:rPr>
                        <m:sty m:val="p"/>
                      </m:rPr>
                      <a:rPr lang="en-US" altLang="zh-CN" sz="1600">
                        <a:solidFill>
                          <a:srgbClr val="FF0000"/>
                        </a:solidFill>
                        <a:latin typeface="Cambria Math"/>
                      </a:rPr>
                      <m:t>cos</m:t>
                    </m:r>
                    <m:r>
                      <a:rPr lang="en-US" altLang="zh-CN" sz="1600">
                        <a:solidFill>
                          <a:srgbClr val="FF0000"/>
                        </a:solidFill>
                        <a:latin typeface="Cambria Math"/>
                      </a:rPr>
                      <m:t>(</m:t>
                    </m:r>
                    <m:r>
                      <m:rPr>
                        <m:sty m:val="p"/>
                      </m:rPr>
                      <a:rPr lang="en-US" altLang="zh-CN" sz="1600">
                        <a:solidFill>
                          <a:srgbClr val="FF0000"/>
                        </a:solidFill>
                        <a:latin typeface="Cambria Math"/>
                      </a:rPr>
                      <m:t>ωn</m:t>
                    </m:r>
                    <m:r>
                      <a:rPr lang="en-US" altLang="zh-CN" sz="1600">
                        <a:solidFill>
                          <a:srgbClr val="FF0000"/>
                        </a:solidFill>
                        <a:latin typeface="Cambria Math"/>
                      </a:rPr>
                      <m:t>)+</m:t>
                    </m:r>
                    <m:r>
                      <m:rPr>
                        <m:sty m:val="p"/>
                      </m:rPr>
                      <a:rPr lang="en-US" altLang="zh-CN" sz="1600">
                        <a:solidFill>
                          <a:srgbClr val="FF0000"/>
                        </a:solidFill>
                        <a:latin typeface="Cambria Math"/>
                      </a:rPr>
                      <m:t>jsin</m:t>
                    </m:r>
                    <m:r>
                      <a:rPr lang="en-US" altLang="zh-CN" sz="1600">
                        <a:solidFill>
                          <a:srgbClr val="FF0000"/>
                        </a:solidFill>
                        <a:latin typeface="Cambria Math"/>
                      </a:rPr>
                      <m:t>(</m:t>
                    </m:r>
                    <m:r>
                      <m:rPr>
                        <m:sty m:val="p"/>
                      </m:rPr>
                      <a:rPr lang="en-US" altLang="zh-CN" sz="1600">
                        <a:solidFill>
                          <a:srgbClr val="FF0000"/>
                        </a:solidFill>
                        <a:latin typeface="Cambria Math"/>
                      </a:rPr>
                      <m:t>ωn</m:t>
                    </m:r>
                    <m:r>
                      <a:rPr lang="en-US" altLang="zh-CN" sz="1600">
                        <a:solidFill>
                          <a:srgbClr val="FF0000"/>
                        </a:solidFill>
                        <a:latin typeface="Cambria Math"/>
                      </a:rPr>
                      <m:t>)</m:t>
                    </m:r>
                  </m:oMath>
                </a14:m>
                <a:endParaRPr lang="zh-CN" altLang="en-US" sz="1600" dirty="0">
                  <a:solidFill>
                    <a:srgbClr val="FF0000"/>
                  </a:solidFill>
                </a:endParaRPr>
              </a:p>
            </p:txBody>
          </p:sp>
        </mc:Choice>
        <mc:Fallback xmlns="">
          <p:sp>
            <p:nvSpPr>
              <p:cNvPr id="6" name="矩形 5">
                <a:extLst>
                  <a:ext uri="{FF2B5EF4-FFF2-40B4-BE49-F238E27FC236}">
                    <a16:creationId xmlns:a16="http://schemas.microsoft.com/office/drawing/2014/main" id="{8ACB7481-D2DB-459F-9700-DEB147754106}"/>
                  </a:ext>
                </a:extLst>
              </p:cNvPr>
              <p:cNvSpPr>
                <a:spLocks noRot="1" noChangeAspect="1" noMove="1" noResize="1" noEditPoints="1" noAdjustHandles="1" noChangeArrowheads="1" noChangeShapeType="1" noTextEdit="1"/>
              </p:cNvSpPr>
              <p:nvPr/>
            </p:nvSpPr>
            <p:spPr>
              <a:xfrm>
                <a:off x="6817252" y="3682663"/>
                <a:ext cx="3426964" cy="341760"/>
              </a:xfrm>
              <a:prstGeom prst="rect">
                <a:avLst/>
              </a:prstGeom>
              <a:blipFill>
                <a:blip r:embed="rId7"/>
                <a:stretch>
                  <a:fillRect l="-890" t="-1786" b="-250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440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E0A77-D4A4-4A2A-8129-364F251DFD28}"/>
              </a:ext>
            </a:extLst>
          </p:cNvPr>
          <p:cNvSpPr>
            <a:spLocks noGrp="1"/>
          </p:cNvSpPr>
          <p:nvPr>
            <p:ph type="title"/>
          </p:nvPr>
        </p:nvSpPr>
        <p:spPr/>
        <p:txBody>
          <a:bodyPr/>
          <a:lstStyle/>
          <a:p>
            <a:r>
              <a:rPr lang="en-US" altLang="zh-CN" dirty="0"/>
              <a:t>3.2 </a:t>
            </a:r>
            <a:r>
              <a:rPr lang="zh-CN" altLang="en-US" dirty="0"/>
              <a:t>短时傅里叶变换</a:t>
            </a:r>
            <a:r>
              <a:rPr lang="en-US" altLang="zh-CN" dirty="0"/>
              <a:t>—DFT</a:t>
            </a:r>
            <a:endParaRPr lang="zh-CN" altLang="en-US" dirty="0"/>
          </a:p>
        </p:txBody>
      </p:sp>
      <p:grpSp>
        <p:nvGrpSpPr>
          <p:cNvPr id="4" name="组合 3">
            <a:extLst>
              <a:ext uri="{FF2B5EF4-FFF2-40B4-BE49-F238E27FC236}">
                <a16:creationId xmlns:a16="http://schemas.microsoft.com/office/drawing/2014/main" id="{8EC0158C-7998-4026-B8DD-0304AB4F9D72}"/>
              </a:ext>
            </a:extLst>
          </p:cNvPr>
          <p:cNvGrpSpPr/>
          <p:nvPr/>
        </p:nvGrpSpPr>
        <p:grpSpPr>
          <a:xfrm>
            <a:off x="1504394" y="1379203"/>
            <a:ext cx="7708830" cy="4099594"/>
            <a:chOff x="35496" y="1340768"/>
            <a:chExt cx="7708830" cy="4099594"/>
          </a:xfrm>
        </p:grpSpPr>
        <p:cxnSp>
          <p:nvCxnSpPr>
            <p:cNvPr id="5" name="直接箭头连接符 4">
              <a:extLst>
                <a:ext uri="{FF2B5EF4-FFF2-40B4-BE49-F238E27FC236}">
                  <a16:creationId xmlns:a16="http://schemas.microsoft.com/office/drawing/2014/main" id="{A4B64D88-EC9B-4B64-99F1-1283550EFBE9}"/>
                </a:ext>
              </a:extLst>
            </p:cNvPr>
            <p:cNvCxnSpPr/>
            <p:nvPr/>
          </p:nvCxnSpPr>
          <p:spPr>
            <a:xfrm>
              <a:off x="35496" y="3424138"/>
              <a:ext cx="4032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D3A21B1F-1F59-42AE-9D48-5860EE8A6A38}"/>
                </a:ext>
              </a:extLst>
            </p:cNvPr>
            <p:cNvCxnSpPr/>
            <p:nvPr/>
          </p:nvCxnSpPr>
          <p:spPr>
            <a:xfrm flipV="1">
              <a:off x="2051720" y="1340768"/>
              <a:ext cx="0" cy="4099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流程图: 联系 6">
              <a:extLst>
                <a:ext uri="{FF2B5EF4-FFF2-40B4-BE49-F238E27FC236}">
                  <a16:creationId xmlns:a16="http://schemas.microsoft.com/office/drawing/2014/main" id="{6F7280A9-8903-427D-A6C2-0F83D36DD1DE}"/>
                </a:ext>
              </a:extLst>
            </p:cNvPr>
            <p:cNvSpPr/>
            <p:nvPr/>
          </p:nvSpPr>
          <p:spPr>
            <a:xfrm>
              <a:off x="798108" y="2159893"/>
              <a:ext cx="2520280" cy="2520000"/>
            </a:xfrm>
            <a:prstGeom prst="flowChartConnector">
              <a:avLst/>
            </a:prstGeom>
            <a:noFill/>
            <a:ln w="381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2EB58222-F914-46EB-9985-95B9191D6034}"/>
                </a:ext>
              </a:extLst>
            </p:cNvPr>
            <p:cNvCxnSpPr/>
            <p:nvPr/>
          </p:nvCxnSpPr>
          <p:spPr>
            <a:xfrm flipV="1">
              <a:off x="2051720" y="2293276"/>
              <a:ext cx="1368152" cy="111855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9">
                  <a:extLst>
                    <a:ext uri="{FF2B5EF4-FFF2-40B4-BE49-F238E27FC236}">
                      <a16:creationId xmlns:a16="http://schemas.microsoft.com/office/drawing/2014/main" id="{B11AC13A-6EBD-4D43-99BD-D210F052EEC3}"/>
                    </a:ext>
                  </a:extLst>
                </p:cNvPr>
                <p:cNvSpPr txBox="1"/>
                <p:nvPr/>
              </p:nvSpPr>
              <p:spPr>
                <a:xfrm>
                  <a:off x="2781949" y="2968774"/>
                  <a:ext cx="1141979" cy="369332"/>
                </a:xfrm>
                <a:prstGeom prst="rect">
                  <a:avLst/>
                </a:prstGeom>
                <a:noFill/>
              </p:spPr>
              <p:txBody>
                <a:bodyPr wrap="none" rtlCol="0">
                  <a:spAutoFit/>
                </a:bodyPr>
                <a:lstStyle/>
                <a:p>
                  <a14:m>
                    <m:oMath xmlns:m="http://schemas.openxmlformats.org/officeDocument/2006/math">
                      <m:r>
                        <a:rPr lang="en-US" altLang="zh-CN" i="1" smtClean="0">
                          <a:latin typeface="Cambria Math"/>
                        </a:rPr>
                        <m:t>𝑤</m:t>
                      </m:r>
                    </m:oMath>
                  </a14:m>
                  <a:r>
                    <a:rPr lang="en-US" altLang="zh-CN" dirty="0"/>
                    <a:t> </a:t>
                  </a:r>
                  <a:r>
                    <a:rPr lang="el-GR" altLang="zh-CN" dirty="0"/>
                    <a:t>= </a:t>
                  </a:r>
                  <a:r>
                    <a:rPr lang="en-US" altLang="zh-CN" dirty="0"/>
                    <a:t>2</a:t>
                  </a:r>
                  <a:r>
                    <a:rPr lang="el-GR" altLang="zh-CN" dirty="0"/>
                    <a:t>π</a:t>
                  </a:r>
                  <a:r>
                    <a:rPr lang="en-US" altLang="zh-CN" i="1" dirty="0"/>
                    <a:t>k</a:t>
                  </a:r>
                  <a:r>
                    <a:rPr lang="en-US" altLang="zh-CN" dirty="0"/>
                    <a:t>/</a:t>
                  </a:r>
                  <a:r>
                    <a:rPr lang="en-US" altLang="zh-CN" i="1" dirty="0"/>
                    <a:t>K</a:t>
                  </a:r>
                  <a:endParaRPr lang="zh-CN" altLang="en-US" dirty="0"/>
                </a:p>
              </p:txBody>
            </p:sp>
          </mc:Choice>
          <mc:Fallback xmlns="">
            <p:sp>
              <p:nvSpPr>
                <p:cNvPr id="6" name="TextBox 9">
                  <a:extLst>
                    <a:ext uri="{FF2B5EF4-FFF2-40B4-BE49-F238E27FC236}">
                      <a16:creationId xmlns:a16="http://schemas.microsoft.com/office/drawing/2014/main" id="{B688C6AC-57FE-4420-9DD4-044D8EB29FE7}"/>
                    </a:ext>
                  </a:extLst>
                </p:cNvPr>
                <p:cNvSpPr txBox="1">
                  <a:spLocks noRot="1" noChangeAspect="1" noMove="1" noResize="1" noEditPoints="1" noAdjustHandles="1" noChangeArrowheads="1" noChangeShapeType="1" noTextEdit="1"/>
                </p:cNvSpPr>
                <p:nvPr/>
              </p:nvSpPr>
              <p:spPr>
                <a:xfrm>
                  <a:off x="2781949" y="2968774"/>
                  <a:ext cx="1141979" cy="369332"/>
                </a:xfrm>
                <a:prstGeom prst="rect">
                  <a:avLst/>
                </a:prstGeom>
                <a:blipFill>
                  <a:blip r:embed="rId4"/>
                  <a:stretch>
                    <a:fillRect t="-8197" r="-13298"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9D1E638-3FED-4DE7-9321-344EEE90E5D0}"/>
                    </a:ext>
                  </a:extLst>
                </p:cNvPr>
                <p:cNvSpPr/>
                <p:nvPr/>
              </p:nvSpPr>
              <p:spPr>
                <a:xfrm>
                  <a:off x="2899555" y="4563364"/>
                  <a:ext cx="3344890" cy="381002"/>
                </a:xfrm>
                <a:prstGeom prst="rect">
                  <a:avLst/>
                </a:prstGeom>
              </p:spPr>
              <p:txBody>
                <a:bodyPr wrap="none">
                  <a:spAutoFit/>
                </a:bodyPr>
                <a:lstStyle/>
                <a:p>
                  <a14:m>
                    <m:oMath xmlns:m="http://schemas.openxmlformats.org/officeDocument/2006/math">
                      <m:r>
                        <a:rPr lang="zh-CN" altLang="en-US" i="1" smtClean="0">
                          <a:latin typeface="Cambria Math"/>
                        </a:rPr>
                        <m:t>第</m:t>
                      </m:r>
                      <m:r>
                        <a:rPr lang="en-US" altLang="zh-CN" i="1">
                          <a:latin typeface="Cambria Math"/>
                        </a:rPr>
                        <m:t>𝑘</m:t>
                      </m:r>
                      <m:r>
                        <a:rPr lang="zh-CN" altLang="en-US" b="0" i="1" smtClean="0">
                          <a:latin typeface="Cambria Math"/>
                        </a:rPr>
                        <m:t>点</m:t>
                      </m:r>
                      <m:r>
                        <a:rPr lang="zh-CN" altLang="en-US" i="1">
                          <a:latin typeface="Cambria Math"/>
                        </a:rPr>
                        <m:t>频谱</m:t>
                      </m:r>
                      <m:r>
                        <m:rPr>
                          <m:sty m:val="p"/>
                        </m:rPr>
                        <a:rPr lang="en-US" altLang="zh-CN">
                          <a:latin typeface="Cambria Math"/>
                        </a:rPr>
                        <m:t>X</m:t>
                      </m:r>
                      <m:d>
                        <m:dPr>
                          <m:begChr m:val="["/>
                          <m:endChr m:val="]"/>
                          <m:ctrlPr>
                            <a:rPr lang="zh-CN" altLang="zh-CN" i="1">
                              <a:latin typeface="Cambria Math" panose="02040503050406030204" pitchFamily="18" charset="0"/>
                            </a:rPr>
                          </m:ctrlPr>
                        </m:dPr>
                        <m:e>
                          <m:r>
                            <a:rPr lang="en-US" altLang="zh-CN" i="1">
                              <a:latin typeface="Cambria Math"/>
                            </a:rPr>
                            <m:t>𝑘</m:t>
                          </m:r>
                        </m:e>
                      </m:d>
                    </m:oMath>
                  </a14:m>
                  <a:r>
                    <a:rPr lang="en-US" altLang="zh-CN" dirty="0"/>
                    <a:t>=</a:t>
                  </a:r>
                  <a14:m>
                    <m:oMath xmlns:m="http://schemas.openxmlformats.org/officeDocument/2006/math">
                      <m:nary>
                        <m:naryPr>
                          <m:chr m:val="∑"/>
                          <m:limLoc m:val="undOvr"/>
                          <m:ctrlPr>
                            <a:rPr lang="zh-CN" altLang="zh-CN" i="1">
                              <a:latin typeface="Cambria Math" panose="02040503050406030204" pitchFamily="18" charset="0"/>
                            </a:rPr>
                          </m:ctrlPr>
                        </m:naryPr>
                        <m:sub>
                          <m:r>
                            <m:rPr>
                              <m:brk/>
                            </m:rPr>
                            <a:rPr lang="en-US" altLang="zh-CN" i="1">
                              <a:latin typeface="Cambria Math"/>
                            </a:rPr>
                            <m:t>𝑛</m:t>
                          </m:r>
                          <m:r>
                            <a:rPr lang="en-US" altLang="zh-CN">
                              <a:latin typeface="Cambria Math"/>
                            </a:rPr>
                            <m:t>=0</m:t>
                          </m:r>
                        </m:sub>
                        <m:sup>
                          <m:r>
                            <a:rPr lang="en-US" altLang="zh-CN" i="1">
                              <a:latin typeface="Cambria Math"/>
                            </a:rPr>
                            <m:t>𝑁</m:t>
                          </m:r>
                          <m:r>
                            <a:rPr lang="en-US" altLang="zh-CN" i="1">
                              <a:latin typeface="Cambria Math"/>
                            </a:rPr>
                            <m:t>−</m:t>
                          </m:r>
                          <m:r>
                            <a:rPr lang="en-US" altLang="zh-CN">
                              <a:latin typeface="Cambria Math"/>
                            </a:rPr>
                            <m:t>1</m:t>
                          </m:r>
                        </m:sup>
                        <m:e>
                          <m:r>
                            <a:rPr lang="en-US" altLang="zh-CN" i="1" smtClean="0">
                              <a:latin typeface="Cambria Math"/>
                            </a:rPr>
                            <m:t>𝑥</m:t>
                          </m:r>
                          <m:d>
                            <m:dPr>
                              <m:begChr m:val="["/>
                              <m:endChr m:val="]"/>
                              <m:ctrlPr>
                                <a:rPr lang="zh-CN" altLang="zh-CN" i="1">
                                  <a:latin typeface="Cambria Math" panose="02040503050406030204" pitchFamily="18" charset="0"/>
                                </a:rPr>
                              </m:ctrlPr>
                            </m:dPr>
                            <m:e>
                              <m:r>
                                <a:rPr lang="en-US" altLang="zh-CN" i="1">
                                  <a:latin typeface="Cambria Math"/>
                                </a:rPr>
                                <m:t>𝑛</m:t>
                              </m:r>
                            </m:e>
                          </m:d>
                          <m:sSup>
                            <m:sSupPr>
                              <m:ctrlPr>
                                <a:rPr lang="zh-CN" altLang="zh-CN" i="1">
                                  <a:latin typeface="Cambria Math" panose="02040503050406030204" pitchFamily="18" charset="0"/>
                                </a:rPr>
                              </m:ctrlPr>
                            </m:sSupPr>
                            <m:e>
                              <m:r>
                                <m:rPr>
                                  <m:sty m:val="p"/>
                                </m:rPr>
                                <a:rPr lang="en-US" altLang="zh-CN">
                                  <a:latin typeface="Cambria Math"/>
                                </a:rPr>
                                <m:t>e</m:t>
                              </m:r>
                            </m:e>
                            <m:sup>
                              <m:r>
                                <a:rPr lang="en-US" altLang="zh-CN" i="1">
                                  <a:latin typeface="Cambria Math"/>
                                </a:rPr>
                                <m:t>−</m:t>
                              </m:r>
                              <m:r>
                                <a:rPr lang="en-US" altLang="zh-CN" i="1">
                                  <a:latin typeface="Cambria Math"/>
                                </a:rPr>
                                <m:t>𝑗𝑤𝑛</m:t>
                              </m:r>
                            </m:sup>
                          </m:sSup>
                        </m:e>
                      </m:nary>
                    </m:oMath>
                  </a14:m>
                  <a:endParaRPr lang="zh-CN" altLang="en-US" dirty="0"/>
                </a:p>
              </p:txBody>
            </p:sp>
          </mc:Choice>
          <mc:Fallback xmlns="">
            <p:sp>
              <p:nvSpPr>
                <p:cNvPr id="7" name="矩形 6">
                  <a:extLst>
                    <a:ext uri="{FF2B5EF4-FFF2-40B4-BE49-F238E27FC236}">
                      <a16:creationId xmlns:a16="http://schemas.microsoft.com/office/drawing/2014/main" id="{B9BBB60B-7E6E-4CA7-B53A-4D10BA12EA89}"/>
                    </a:ext>
                  </a:extLst>
                </p:cNvPr>
                <p:cNvSpPr>
                  <a:spLocks noRot="1" noChangeAspect="1" noMove="1" noResize="1" noEditPoints="1" noAdjustHandles="1" noChangeArrowheads="1" noChangeShapeType="1" noTextEdit="1"/>
                </p:cNvSpPr>
                <p:nvPr/>
              </p:nvSpPr>
              <p:spPr>
                <a:xfrm>
                  <a:off x="2899555" y="4563364"/>
                  <a:ext cx="3344890" cy="381002"/>
                </a:xfrm>
                <a:prstGeom prst="rect">
                  <a:avLst/>
                </a:prstGeom>
                <a:blipFill>
                  <a:blip r:embed="rId5"/>
                  <a:stretch>
                    <a:fillRect l="-547" t="-112903" b="-1838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31C1543-EA53-4F80-B5B8-5B7DB532F867}"/>
                    </a:ext>
                  </a:extLst>
                </p:cNvPr>
                <p:cNvSpPr/>
                <p:nvPr/>
              </p:nvSpPr>
              <p:spPr>
                <a:xfrm>
                  <a:off x="6613090" y="2939259"/>
                  <a:ext cx="6778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d>
                          <m:dPr>
                            <m:begChr m:val="["/>
                            <m:endChr m:val="]"/>
                            <m:ctrlPr>
                              <a:rPr lang="zh-CN" altLang="zh-CN" i="1">
                                <a:latin typeface="Cambria Math" panose="02040503050406030204" pitchFamily="18" charset="0"/>
                              </a:rPr>
                            </m:ctrlPr>
                          </m:dPr>
                          <m:e>
                            <m:r>
                              <a:rPr lang="en-US" altLang="zh-CN" i="1">
                                <a:latin typeface="Cambria Math"/>
                              </a:rPr>
                              <m:t>𝑛</m:t>
                            </m:r>
                          </m:e>
                        </m:d>
                      </m:oMath>
                    </m:oMathPara>
                  </a14:m>
                  <a:endParaRPr lang="zh-CN" altLang="en-US" dirty="0"/>
                </a:p>
              </p:txBody>
            </p:sp>
          </mc:Choice>
          <mc:Fallback xmlns="">
            <p:sp>
              <p:nvSpPr>
                <p:cNvPr id="8" name="矩形 7">
                  <a:extLst>
                    <a:ext uri="{FF2B5EF4-FFF2-40B4-BE49-F238E27FC236}">
                      <a16:creationId xmlns:a16="http://schemas.microsoft.com/office/drawing/2014/main" id="{92998D1C-2C47-461B-BB28-E0CF42DBD46A}"/>
                    </a:ext>
                  </a:extLst>
                </p:cNvPr>
                <p:cNvSpPr>
                  <a:spLocks noRot="1" noChangeAspect="1" noMove="1" noResize="1" noEditPoints="1" noAdjustHandles="1" noChangeArrowheads="1" noChangeShapeType="1" noTextEdit="1"/>
                </p:cNvSpPr>
                <p:nvPr/>
              </p:nvSpPr>
              <p:spPr>
                <a:xfrm>
                  <a:off x="6613090" y="2939259"/>
                  <a:ext cx="677814"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E4E22AF-46AD-49FE-935A-A91B6509E6FC}"/>
                    </a:ext>
                  </a:extLst>
                </p:cNvPr>
                <p:cNvSpPr/>
                <p:nvPr/>
              </p:nvSpPr>
              <p:spPr>
                <a:xfrm>
                  <a:off x="3419872" y="1970770"/>
                  <a:ext cx="1249701" cy="378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d>
                          <m:dPr>
                            <m:begChr m:val="["/>
                            <m:endChr m:val="]"/>
                            <m:ctrlPr>
                              <a:rPr lang="zh-CN" altLang="zh-CN" i="1">
                                <a:latin typeface="Cambria Math" panose="02040503050406030204" pitchFamily="18" charset="0"/>
                              </a:rPr>
                            </m:ctrlPr>
                          </m:dPr>
                          <m:e>
                            <m:r>
                              <a:rPr lang="en-US" altLang="zh-CN" i="1">
                                <a:latin typeface="Cambria Math"/>
                              </a:rPr>
                              <m:t>𝑛</m:t>
                            </m:r>
                          </m:e>
                        </m:d>
                        <m:sSup>
                          <m:sSupPr>
                            <m:ctrlPr>
                              <a:rPr lang="zh-CN" altLang="zh-CN" i="1">
                                <a:latin typeface="Cambria Math" panose="02040503050406030204" pitchFamily="18" charset="0"/>
                              </a:rPr>
                            </m:ctrlPr>
                          </m:sSupPr>
                          <m:e>
                            <m:r>
                              <m:rPr>
                                <m:sty m:val="p"/>
                              </m:rPr>
                              <a:rPr lang="en-US" altLang="zh-CN">
                                <a:latin typeface="Cambria Math"/>
                              </a:rPr>
                              <m:t>e</m:t>
                            </m:r>
                          </m:e>
                          <m:sup>
                            <m:r>
                              <a:rPr lang="en-US" altLang="zh-CN" i="1">
                                <a:latin typeface="Cambria Math"/>
                              </a:rPr>
                              <m:t>−</m:t>
                            </m:r>
                            <m:r>
                              <a:rPr lang="en-US" altLang="zh-CN" i="1">
                                <a:latin typeface="Cambria Math"/>
                              </a:rPr>
                              <m:t>𝑗𝑤𝑛</m:t>
                            </m:r>
                          </m:sup>
                        </m:sSup>
                      </m:oMath>
                    </m:oMathPara>
                  </a14:m>
                  <a:endParaRPr lang="zh-CN" altLang="en-US" dirty="0"/>
                </a:p>
              </p:txBody>
            </p:sp>
          </mc:Choice>
          <mc:Fallback xmlns="">
            <p:sp>
              <p:nvSpPr>
                <p:cNvPr id="10" name="矩形 9">
                  <a:extLst>
                    <a:ext uri="{FF2B5EF4-FFF2-40B4-BE49-F238E27FC236}">
                      <a16:creationId xmlns:a16="http://schemas.microsoft.com/office/drawing/2014/main" id="{11A27C88-E9B2-4601-9E9E-D61D7510FCA2}"/>
                    </a:ext>
                  </a:extLst>
                </p:cNvPr>
                <p:cNvSpPr>
                  <a:spLocks noRot="1" noChangeAspect="1" noMove="1" noResize="1" noEditPoints="1" noAdjustHandles="1" noChangeArrowheads="1" noChangeShapeType="1" noTextEdit="1"/>
                </p:cNvSpPr>
                <p:nvPr/>
              </p:nvSpPr>
              <p:spPr>
                <a:xfrm>
                  <a:off x="3419872" y="1970770"/>
                  <a:ext cx="1249701" cy="378245"/>
                </a:xfrm>
                <a:prstGeom prst="rect">
                  <a:avLst/>
                </a:prstGeom>
                <a:blipFill>
                  <a:blip r:embed="rId7"/>
                  <a:stretch>
                    <a:fillRect/>
                  </a:stretch>
                </a:blipFill>
              </p:spPr>
              <p:txBody>
                <a:bodyPr/>
                <a:lstStyle/>
                <a:p>
                  <a:r>
                    <a:rPr lang="zh-CN" altLang="en-US">
                      <a:noFill/>
                    </a:rPr>
                    <a:t> </a:t>
                  </a:r>
                </a:p>
              </p:txBody>
            </p:sp>
          </mc:Fallback>
        </mc:AlternateContent>
        <p:sp>
          <p:nvSpPr>
            <p:cNvPr id="13" name="任意多边形 21">
              <a:extLst>
                <a:ext uri="{FF2B5EF4-FFF2-40B4-BE49-F238E27FC236}">
                  <a16:creationId xmlns:a16="http://schemas.microsoft.com/office/drawing/2014/main" id="{90B6E8C0-3618-4F4D-8FAE-5930575A53D5}"/>
                </a:ext>
              </a:extLst>
            </p:cNvPr>
            <p:cNvSpPr/>
            <p:nvPr/>
          </p:nvSpPr>
          <p:spPr>
            <a:xfrm>
              <a:off x="6127898" y="1602512"/>
              <a:ext cx="1421296" cy="1837909"/>
            </a:xfrm>
            <a:custGeom>
              <a:avLst/>
              <a:gdLst>
                <a:gd name="connsiteX0" fmla="*/ 0 w 1421296"/>
                <a:gd name="connsiteY0" fmla="*/ 1893594 h 1893594"/>
                <a:gd name="connsiteX1" fmla="*/ 1003852 w 1421296"/>
                <a:gd name="connsiteY1" fmla="*/ 15099 h 1893594"/>
                <a:gd name="connsiteX2" fmla="*/ 1421296 w 1421296"/>
                <a:gd name="connsiteY2" fmla="*/ 959316 h 1893594"/>
                <a:gd name="connsiteX3" fmla="*/ 1421296 w 1421296"/>
                <a:gd name="connsiteY3" fmla="*/ 959316 h 1893594"/>
                <a:gd name="connsiteX0" fmla="*/ 0 w 1421296"/>
                <a:gd name="connsiteY0" fmla="*/ 1895793 h 1895793"/>
                <a:gd name="connsiteX1" fmla="*/ 944217 w 1421296"/>
                <a:gd name="connsiteY1" fmla="*/ 17298 h 1895793"/>
                <a:gd name="connsiteX2" fmla="*/ 1421296 w 1421296"/>
                <a:gd name="connsiteY2" fmla="*/ 961515 h 1895793"/>
                <a:gd name="connsiteX3" fmla="*/ 1421296 w 1421296"/>
                <a:gd name="connsiteY3" fmla="*/ 961515 h 1895793"/>
                <a:gd name="connsiteX0" fmla="*/ 0 w 1421296"/>
                <a:gd name="connsiteY0" fmla="*/ 1866396 h 1866396"/>
                <a:gd name="connsiteX1" fmla="*/ 884582 w 1421296"/>
                <a:gd name="connsiteY1" fmla="*/ 17718 h 1866396"/>
                <a:gd name="connsiteX2" fmla="*/ 1421296 w 1421296"/>
                <a:gd name="connsiteY2" fmla="*/ 932118 h 1866396"/>
                <a:gd name="connsiteX3" fmla="*/ 1421296 w 1421296"/>
                <a:gd name="connsiteY3" fmla="*/ 932118 h 1866396"/>
                <a:gd name="connsiteX0" fmla="*/ 0 w 1421296"/>
                <a:gd name="connsiteY0" fmla="*/ 1846809 h 1846809"/>
                <a:gd name="connsiteX1" fmla="*/ 884582 w 1421296"/>
                <a:gd name="connsiteY1" fmla="*/ 18009 h 1846809"/>
                <a:gd name="connsiteX2" fmla="*/ 1421296 w 1421296"/>
                <a:gd name="connsiteY2" fmla="*/ 912531 h 1846809"/>
                <a:gd name="connsiteX3" fmla="*/ 1421296 w 1421296"/>
                <a:gd name="connsiteY3" fmla="*/ 912531 h 1846809"/>
                <a:gd name="connsiteX0" fmla="*/ 0 w 1421296"/>
                <a:gd name="connsiteY0" fmla="*/ 1842978 h 1842978"/>
                <a:gd name="connsiteX1" fmla="*/ 884582 w 1421296"/>
                <a:gd name="connsiteY1" fmla="*/ 14178 h 1842978"/>
                <a:gd name="connsiteX2" fmla="*/ 1421296 w 1421296"/>
                <a:gd name="connsiteY2" fmla="*/ 908700 h 1842978"/>
                <a:gd name="connsiteX3" fmla="*/ 1421296 w 1421296"/>
                <a:gd name="connsiteY3" fmla="*/ 908700 h 1842978"/>
                <a:gd name="connsiteX0" fmla="*/ 0 w 1421296"/>
                <a:gd name="connsiteY0" fmla="*/ 1837909 h 1837909"/>
                <a:gd name="connsiteX1" fmla="*/ 884582 w 1421296"/>
                <a:gd name="connsiteY1" fmla="*/ 9109 h 1837909"/>
                <a:gd name="connsiteX2" fmla="*/ 1421296 w 1421296"/>
                <a:gd name="connsiteY2" fmla="*/ 903631 h 1837909"/>
                <a:gd name="connsiteX3" fmla="*/ 1421296 w 1421296"/>
                <a:gd name="connsiteY3" fmla="*/ 903631 h 1837909"/>
              </a:gdLst>
              <a:ahLst/>
              <a:cxnLst>
                <a:cxn ang="0">
                  <a:pos x="connsiteX0" y="connsiteY0"/>
                </a:cxn>
                <a:cxn ang="0">
                  <a:pos x="connsiteX1" y="connsiteY1"/>
                </a:cxn>
                <a:cxn ang="0">
                  <a:pos x="connsiteX2" y="connsiteY2"/>
                </a:cxn>
                <a:cxn ang="0">
                  <a:pos x="connsiteX3" y="connsiteY3"/>
                </a:cxn>
              </a:cxnLst>
              <a:rect l="l" t="t" r="r" b="b"/>
              <a:pathLst>
                <a:path w="1421296" h="1837909">
                  <a:moveTo>
                    <a:pt x="0" y="1837909"/>
                  </a:moveTo>
                  <a:cubicBezTo>
                    <a:pt x="383484" y="976518"/>
                    <a:pt x="578125" y="115126"/>
                    <a:pt x="884582" y="9109"/>
                  </a:cubicBezTo>
                  <a:cubicBezTo>
                    <a:pt x="1191039" y="-96908"/>
                    <a:pt x="1331844" y="754544"/>
                    <a:pt x="1421296" y="903631"/>
                  </a:cubicBezTo>
                  <a:lnTo>
                    <a:pt x="1421296" y="903631"/>
                  </a:lnTo>
                </a:path>
              </a:pathLst>
            </a:cu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B09A80E7-D679-4F51-AA69-15DE507C6996}"/>
                </a:ext>
              </a:extLst>
            </p:cNvPr>
            <p:cNvCxnSpPr>
              <a:cxnSpLocks/>
            </p:cNvCxnSpPr>
            <p:nvPr/>
          </p:nvCxnSpPr>
          <p:spPr>
            <a:xfrm flipH="1" flipV="1">
              <a:off x="6469383" y="2614520"/>
              <a:ext cx="369163" cy="3516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8A2DF81-7116-4A51-BC2A-6E73F2995911}"/>
                </a:ext>
              </a:extLst>
            </p:cNvPr>
            <p:cNvCxnSpPr/>
            <p:nvPr/>
          </p:nvCxnSpPr>
          <p:spPr>
            <a:xfrm>
              <a:off x="5368062" y="3432529"/>
              <a:ext cx="23762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9D334B8-6C6D-4809-A21F-461A50E5631A}"/>
                </a:ext>
              </a:extLst>
            </p:cNvPr>
            <p:cNvCxnSpPr/>
            <p:nvPr/>
          </p:nvCxnSpPr>
          <p:spPr>
            <a:xfrm flipV="1">
              <a:off x="6120394" y="1416305"/>
              <a:ext cx="7504" cy="2668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7725437-BC19-429E-B3D6-41C7B1776270}"/>
                </a:ext>
              </a:extLst>
            </p:cNvPr>
            <p:cNvCxnSpPr/>
            <p:nvPr/>
          </p:nvCxnSpPr>
          <p:spPr>
            <a:xfrm>
              <a:off x="2994912" y="2614520"/>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弧形 17">
              <a:extLst>
                <a:ext uri="{FF2B5EF4-FFF2-40B4-BE49-F238E27FC236}">
                  <a16:creationId xmlns:a16="http://schemas.microsoft.com/office/drawing/2014/main" id="{E5023136-F67B-49A2-B8DF-605AFA89B8E1}"/>
                </a:ext>
              </a:extLst>
            </p:cNvPr>
            <p:cNvSpPr/>
            <p:nvPr/>
          </p:nvSpPr>
          <p:spPr>
            <a:xfrm rot="20949599">
              <a:off x="2390640" y="3077388"/>
              <a:ext cx="243429" cy="369332"/>
            </a:xfrm>
            <a:prstGeom prst="arc">
              <a:avLst>
                <a:gd name="adj1" fmla="val 15955943"/>
                <a:gd name="adj2" fmla="val 4586218"/>
              </a:avLst>
            </a:prstGeom>
            <a:ln>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Rectangle 3">
                <a:extLst>
                  <a:ext uri="{FF2B5EF4-FFF2-40B4-BE49-F238E27FC236}">
                    <a16:creationId xmlns:a16="http://schemas.microsoft.com/office/drawing/2014/main" id="{273C0613-113B-4894-B434-F7A7EB2A6AAC}"/>
                  </a:ext>
                </a:extLst>
              </p:cNvPr>
              <p:cNvSpPr txBox="1">
                <a:spLocks noChangeArrowheads="1"/>
              </p:cNvSpPr>
              <p:nvPr/>
            </p:nvSpPr>
            <p:spPr>
              <a:xfrm>
                <a:off x="1643206" y="5562017"/>
                <a:ext cx="8435280" cy="1181025"/>
              </a:xfrm>
              <a:prstGeom prst="rect">
                <a:avLst/>
              </a:prstGeom>
            </p:spPr>
            <p:txBody>
              <a:bodyPr/>
              <a:lstStyle/>
              <a:p>
                <a:pPr marL="342900" indent="-342900">
                  <a:buFont typeface="Wingdings" panose="05000000000000000000" pitchFamily="2" charset="2"/>
                  <a:buChar char="u"/>
                </a:pPr>
                <a:r>
                  <a:rPr lang="zh-CN" altLang="zh-CN" sz="2000" dirty="0">
                    <a:latin typeface="+mn-ea"/>
                    <a:ea typeface="+mn-ea"/>
                  </a:rPr>
                  <a:t>时域波形的</a:t>
                </a:r>
                <a14:m>
                  <m:oMath xmlns:m="http://schemas.openxmlformats.org/officeDocument/2006/math">
                    <m:r>
                      <a:rPr lang="en-US" altLang="zh-CN" sz="2000" i="1">
                        <a:latin typeface="Cambria Math"/>
                        <a:ea typeface="+mn-ea"/>
                      </a:rPr>
                      <m:t>𝑁</m:t>
                    </m:r>
                  </m:oMath>
                </a14:m>
                <a:r>
                  <a:rPr lang="zh-CN" altLang="zh-CN" sz="2000" dirty="0">
                    <a:latin typeface="+mn-ea"/>
                    <a:ea typeface="+mn-ea"/>
                  </a:rPr>
                  <a:t>个点经</a:t>
                </a:r>
                <a:r>
                  <a:rPr lang="en-US" altLang="zh-CN" sz="2000" dirty="0">
                    <a:latin typeface="+mn-ea"/>
                    <a:ea typeface="+mn-ea"/>
                  </a:rPr>
                  <a:t>DFT</a:t>
                </a:r>
                <a:r>
                  <a:rPr lang="zh-CN" altLang="zh-CN" sz="2000" dirty="0">
                    <a:latin typeface="+mn-ea"/>
                    <a:ea typeface="+mn-ea"/>
                  </a:rPr>
                  <a:t>后，对应</a:t>
                </a:r>
                <a14:m>
                  <m:oMath xmlns:m="http://schemas.openxmlformats.org/officeDocument/2006/math">
                    <m:r>
                      <a:rPr lang="en-US" altLang="zh-CN" sz="2000" i="1">
                        <a:latin typeface="Cambria Math"/>
                        <a:ea typeface="+mn-ea"/>
                      </a:rPr>
                      <m:t>𝐾</m:t>
                    </m:r>
                  </m:oMath>
                </a14:m>
                <a:r>
                  <a:rPr lang="zh-CN" altLang="zh-CN" sz="2000" dirty="0">
                    <a:latin typeface="+mn-ea"/>
                    <a:ea typeface="+mn-ea"/>
                  </a:rPr>
                  <a:t>个点。 </a:t>
                </a:r>
                <a:endParaRPr lang="en-US" altLang="zh-CN" sz="2000" dirty="0">
                  <a:latin typeface="+mn-ea"/>
                  <a:ea typeface="+mn-ea"/>
                </a:endParaRPr>
              </a:p>
              <a:p>
                <a:pPr marL="342900" indent="-342900">
                  <a:buFont typeface="Wingdings" panose="05000000000000000000" pitchFamily="2" charset="2"/>
                  <a:buChar char="u"/>
                </a:pPr>
                <a:r>
                  <a:rPr lang="zh-CN" altLang="zh-CN" sz="2000" dirty="0">
                    <a:latin typeface="+mn-ea"/>
                    <a:ea typeface="+mn-ea"/>
                  </a:rPr>
                  <a:t>第</a:t>
                </a:r>
                <a:r>
                  <a:rPr lang="en-US" altLang="zh-CN" sz="2000" dirty="0">
                    <a:latin typeface="+mn-ea"/>
                    <a:ea typeface="+mn-ea"/>
                  </a:rPr>
                  <a:t>0</a:t>
                </a:r>
                <a:r>
                  <a:rPr lang="zh-CN" altLang="zh-CN" sz="2000" dirty="0">
                    <a:latin typeface="+mn-ea"/>
                    <a:ea typeface="+mn-ea"/>
                  </a:rPr>
                  <a:t>个点代表</a:t>
                </a:r>
                <a:r>
                  <a:rPr lang="en-US" altLang="zh-CN" sz="2000" dirty="0">
                    <a:latin typeface="+mn-ea"/>
                    <a:ea typeface="+mn-ea"/>
                  </a:rPr>
                  <a:t>0Hz</a:t>
                </a:r>
                <a:r>
                  <a:rPr lang="zh-CN" altLang="zh-CN" sz="2000" dirty="0">
                    <a:latin typeface="+mn-ea"/>
                    <a:ea typeface="+mn-ea"/>
                  </a:rPr>
                  <a:t>，第</a:t>
                </a:r>
                <a14:m>
                  <m:oMath xmlns:m="http://schemas.openxmlformats.org/officeDocument/2006/math">
                    <m:r>
                      <a:rPr lang="en-US" altLang="zh-CN" sz="2000" i="1">
                        <a:latin typeface="Cambria Math"/>
                        <a:ea typeface="+mn-ea"/>
                      </a:rPr>
                      <m:t>𝐾</m:t>
                    </m:r>
                    <m:r>
                      <a:rPr lang="en-US" altLang="zh-CN" sz="2000" i="1">
                        <a:latin typeface="Cambria Math"/>
                        <a:ea typeface="+mn-ea"/>
                      </a:rPr>
                      <m:t>−1</m:t>
                    </m:r>
                  </m:oMath>
                </a14:m>
                <a:r>
                  <a:rPr lang="zh-CN" altLang="zh-CN" sz="2000" dirty="0">
                    <a:latin typeface="+mn-ea"/>
                    <a:ea typeface="+mn-ea"/>
                  </a:rPr>
                  <a:t>个点代表</a:t>
                </a:r>
                <a14:m>
                  <m:oMath xmlns:m="http://schemas.openxmlformats.org/officeDocument/2006/math">
                    <m:r>
                      <a:rPr lang="en-US" altLang="zh-CN" sz="2000">
                        <a:latin typeface="Cambria Math"/>
                        <a:ea typeface="+mn-ea"/>
                      </a:rPr>
                      <m:t>(</m:t>
                    </m:r>
                    <m:r>
                      <a:rPr lang="en-US" altLang="zh-CN" sz="2000" i="1">
                        <a:latin typeface="Cambria Math"/>
                        <a:ea typeface="+mn-ea"/>
                      </a:rPr>
                      <m:t>𝐾</m:t>
                    </m:r>
                    <m:r>
                      <a:rPr lang="en-US" altLang="zh-CN" sz="2000" i="1">
                        <a:latin typeface="Cambria Math"/>
                        <a:ea typeface="+mn-ea"/>
                      </a:rPr>
                      <m:t>−1)/</m:t>
                    </m:r>
                    <m:r>
                      <a:rPr lang="en-US" altLang="zh-CN" sz="2000" i="1">
                        <a:latin typeface="Cambria Math"/>
                        <a:ea typeface="+mn-ea"/>
                      </a:rPr>
                      <m:t>𝐾</m:t>
                    </m:r>
                  </m:oMath>
                </a14:m>
                <a:r>
                  <a:rPr lang="en-US" altLang="zh-CN" sz="2000" dirty="0">
                    <a:latin typeface="+mn-ea"/>
                    <a:ea typeface="+mn-ea"/>
                  </a:rPr>
                  <a:t> *</a:t>
                </a:r>
                <a:r>
                  <a:rPr lang="zh-CN" altLang="zh-CN" sz="2000" dirty="0">
                    <a:latin typeface="+mn-ea"/>
                    <a:ea typeface="+mn-ea"/>
                  </a:rPr>
                  <a:t>采样率</a:t>
                </a: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i="1">
                            <a:latin typeface="Cambria Math"/>
                            <a:ea typeface="+mn-ea"/>
                          </a:rPr>
                          <m:t>𝐹</m:t>
                        </m:r>
                      </m:e>
                      <m:sub>
                        <m:r>
                          <a:rPr lang="en-US" altLang="zh-CN" sz="2000" i="1">
                            <a:latin typeface="Cambria Math"/>
                            <a:ea typeface="+mn-ea"/>
                          </a:rPr>
                          <m:t>𝑠</m:t>
                        </m:r>
                      </m:sub>
                    </m:sSub>
                  </m:oMath>
                </a14:m>
                <a:r>
                  <a:rPr lang="en-US" altLang="zh-CN" sz="2000" dirty="0">
                    <a:latin typeface="+mn-ea"/>
                    <a:ea typeface="+mn-ea"/>
                  </a:rPr>
                  <a:t>/2</a:t>
                </a:r>
                <a:r>
                  <a:rPr lang="zh-CN" altLang="zh-CN" sz="2000" dirty="0">
                    <a:latin typeface="+mn-ea"/>
                    <a:ea typeface="+mn-ea"/>
                  </a:rPr>
                  <a:t>。</a:t>
                </a:r>
                <a14:m>
                  <m:oMath xmlns:m="http://schemas.openxmlformats.org/officeDocument/2006/math">
                    <m:r>
                      <a:rPr lang="en-US" altLang="zh-CN" sz="2000" i="1">
                        <a:latin typeface="Cambria Math"/>
                        <a:ea typeface="+mn-ea"/>
                      </a:rPr>
                      <m:t>𝐾</m:t>
                    </m:r>
                  </m:oMath>
                </a14:m>
                <a:r>
                  <a:rPr lang="zh-CN" altLang="zh-CN" sz="2000" dirty="0">
                    <a:latin typeface="+mn-ea"/>
                    <a:ea typeface="+mn-ea"/>
                  </a:rPr>
                  <a:t>个点在频率轴平均分布。 </a:t>
                </a:r>
                <a:endParaRPr lang="en-US" altLang="zh-CN" sz="2000" dirty="0">
                  <a:latin typeface="+mn-ea"/>
                  <a:ea typeface="+mn-ea"/>
                </a:endParaRPr>
              </a:p>
            </p:txBody>
          </p:sp>
        </mc:Choice>
        <mc:Fallback xmlns="">
          <p:sp>
            <p:nvSpPr>
              <p:cNvPr id="19" name="Rectangle 3">
                <a:extLst>
                  <a:ext uri="{FF2B5EF4-FFF2-40B4-BE49-F238E27FC236}">
                    <a16:creationId xmlns:a16="http://schemas.microsoft.com/office/drawing/2014/main" id="{273C0613-113B-4894-B434-F7A7EB2A6AAC}"/>
                  </a:ext>
                </a:extLst>
              </p:cNvPr>
              <p:cNvSpPr txBox="1">
                <a:spLocks noRot="1" noChangeAspect="1" noMove="1" noResize="1" noEditPoints="1" noAdjustHandles="1" noChangeArrowheads="1" noChangeShapeType="1" noTextEdit="1"/>
              </p:cNvSpPr>
              <p:nvPr/>
            </p:nvSpPr>
            <p:spPr>
              <a:xfrm>
                <a:off x="1643206" y="5562017"/>
                <a:ext cx="8435280" cy="1181025"/>
              </a:xfrm>
              <a:prstGeom prst="rect">
                <a:avLst/>
              </a:prstGeom>
              <a:blipFill>
                <a:blip r:embed="rId8"/>
                <a:stretch>
                  <a:fillRect l="-651" t="-25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25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32713-A416-4761-ABF9-977F7C3007B1}"/>
              </a:ext>
            </a:extLst>
          </p:cNvPr>
          <p:cNvSpPr>
            <a:spLocks noGrp="1"/>
          </p:cNvSpPr>
          <p:nvPr>
            <p:ph type="title"/>
          </p:nvPr>
        </p:nvSpPr>
        <p:spPr/>
        <p:txBody>
          <a:bodyPr/>
          <a:lstStyle/>
          <a:p>
            <a:r>
              <a:rPr lang="en-US" altLang="zh-CN" dirty="0"/>
              <a:t>3.2 </a:t>
            </a:r>
            <a:r>
              <a:rPr lang="zh-CN" altLang="en-US" dirty="0"/>
              <a:t>短时傅里叶变换</a:t>
            </a:r>
          </a:p>
        </p:txBody>
      </p:sp>
      <p:pic>
        <p:nvPicPr>
          <p:cNvPr id="4" name="图片 3" descr="C%`GIVXSX[}O~B[Y2CZ8~_0">
            <a:extLst>
              <a:ext uri="{FF2B5EF4-FFF2-40B4-BE49-F238E27FC236}">
                <a16:creationId xmlns:a16="http://schemas.microsoft.com/office/drawing/2014/main" id="{D044FCD3-620A-4A77-92FD-08811C862B43}"/>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718774" y="1987778"/>
            <a:ext cx="4130675" cy="1564005"/>
          </a:xfrm>
          <a:prstGeom prst="rect">
            <a:avLst/>
          </a:prstGeom>
          <a:noFill/>
          <a:ln>
            <a:noFill/>
          </a:ln>
        </p:spPr>
      </p:pic>
      <p:pic>
        <p:nvPicPr>
          <p:cNvPr id="5" name="图片 4" descr="_WX2KFO6`BP)X{E47ZV9%}1">
            <a:extLst>
              <a:ext uri="{FF2B5EF4-FFF2-40B4-BE49-F238E27FC236}">
                <a16:creationId xmlns:a16="http://schemas.microsoft.com/office/drawing/2014/main" id="{7776384A-D204-4663-9319-43586BF2BE2E}"/>
              </a:ext>
            </a:extLst>
          </p:cNvPr>
          <p:cNvPicPr/>
          <p:nvPr/>
        </p:nvPicPr>
        <p:blipFill>
          <a:blip r:embed="rId3">
            <a:extLst>
              <a:ext uri="{28A0092B-C50C-407E-A947-70E740481C1C}">
                <a14:useLocalDpi xmlns:a14="http://schemas.microsoft.com/office/drawing/2010/main" val="0"/>
              </a:ext>
            </a:extLst>
          </a:blip>
          <a:srcRect/>
          <a:stretch>
            <a:fillRect/>
          </a:stretch>
        </p:blipFill>
        <p:spPr>
          <a:xfrm>
            <a:off x="3718774" y="3703704"/>
            <a:ext cx="4107180" cy="1506220"/>
          </a:xfrm>
          <a:prstGeom prst="rect">
            <a:avLst/>
          </a:prstGeom>
          <a:noFill/>
          <a:ln>
            <a:noFill/>
          </a:ln>
        </p:spPr>
      </p:pic>
      <p:sp>
        <p:nvSpPr>
          <p:cNvPr id="6" name="文本框 5">
            <a:extLst>
              <a:ext uri="{FF2B5EF4-FFF2-40B4-BE49-F238E27FC236}">
                <a16:creationId xmlns:a16="http://schemas.microsoft.com/office/drawing/2014/main" id="{E2D5A21C-75AE-4AD8-BDFF-A224AD81C41C}"/>
              </a:ext>
            </a:extLst>
          </p:cNvPr>
          <p:cNvSpPr txBox="1"/>
          <p:nvPr/>
        </p:nvSpPr>
        <p:spPr>
          <a:xfrm>
            <a:off x="4179620" y="5361845"/>
            <a:ext cx="3185487" cy="369332"/>
          </a:xfrm>
          <a:prstGeom prst="rect">
            <a:avLst/>
          </a:prstGeom>
          <a:noFill/>
        </p:spPr>
        <p:txBody>
          <a:bodyPr wrap="none" rtlCol="0">
            <a:spAutoFit/>
          </a:bodyPr>
          <a:lstStyle/>
          <a:p>
            <a:r>
              <a:rPr lang="zh-CN" altLang="zh-CN" dirty="0"/>
              <a:t>一帧语音的时域波形与频谱图</a:t>
            </a:r>
            <a:endParaRPr lang="zh-CN" altLang="en-US" dirty="0"/>
          </a:p>
        </p:txBody>
      </p:sp>
    </p:spTree>
    <p:extLst>
      <p:ext uri="{BB962C8B-B14F-4D97-AF65-F5344CB8AC3E}">
        <p14:creationId xmlns:p14="http://schemas.microsoft.com/office/powerpoint/2010/main" val="394791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A9564-C2C9-4B25-8669-76B8AE53685C}"/>
              </a:ext>
            </a:extLst>
          </p:cNvPr>
          <p:cNvSpPr>
            <a:spLocks noGrp="1"/>
          </p:cNvSpPr>
          <p:nvPr>
            <p:ph type="title"/>
          </p:nvPr>
        </p:nvSpPr>
        <p:spPr/>
        <p:txBody>
          <a:bodyPr/>
          <a:lstStyle/>
          <a:p>
            <a:r>
              <a:rPr lang="en-US" altLang="zh-CN" dirty="0"/>
              <a:t>3.2 </a:t>
            </a:r>
            <a:r>
              <a:rPr lang="zh-CN" altLang="en-US" dirty="0"/>
              <a:t>短时傅里叶变换</a:t>
            </a:r>
          </a:p>
        </p:txBody>
      </p:sp>
      <p:pic>
        <p:nvPicPr>
          <p:cNvPr id="4" name="Picture 2" descr="http://img.blog.csdn.net/20150501103303917">
            <a:extLst>
              <a:ext uri="{FF2B5EF4-FFF2-40B4-BE49-F238E27FC236}">
                <a16:creationId xmlns:a16="http://schemas.microsoft.com/office/drawing/2014/main" id="{4F56E02B-4EB2-42A0-9E27-77C3A5300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470" y="1287150"/>
            <a:ext cx="4456680" cy="5570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img.blog.csdn.net/20150501103609214">
            <a:extLst>
              <a:ext uri="{FF2B5EF4-FFF2-40B4-BE49-F238E27FC236}">
                <a16:creationId xmlns:a16="http://schemas.microsoft.com/office/drawing/2014/main" id="{E010F5E9-3D93-436A-83BB-22E1B7A4F17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77613" y="1287150"/>
            <a:ext cx="2872232" cy="28722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img.blog.csdn.net/20150501103724094">
            <a:extLst>
              <a:ext uri="{FF2B5EF4-FFF2-40B4-BE49-F238E27FC236}">
                <a16:creationId xmlns:a16="http://schemas.microsoft.com/office/drawing/2014/main" id="{3C337A1F-C212-4BD2-8A56-7B985D4F4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228" y="4625049"/>
            <a:ext cx="2945003" cy="22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9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FA762-6097-4F3E-B700-EB8880AA5B47}"/>
              </a:ext>
            </a:extLst>
          </p:cNvPr>
          <p:cNvSpPr>
            <a:spLocks noGrp="1"/>
          </p:cNvSpPr>
          <p:nvPr>
            <p:ph type="title"/>
          </p:nvPr>
        </p:nvSpPr>
        <p:spPr/>
        <p:txBody>
          <a:bodyPr/>
          <a:lstStyle/>
          <a:p>
            <a:r>
              <a:rPr lang="en-US" altLang="zh-CN" dirty="0"/>
              <a:t>3.2 </a:t>
            </a:r>
            <a:r>
              <a:rPr lang="zh-CN" altLang="en-US" dirty="0"/>
              <a:t>短时傅里叶变换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717B16-E4C8-4D1C-A030-BA6EABE8D907}"/>
                  </a:ext>
                </a:extLst>
              </p:cNvPr>
              <p:cNvSpPr>
                <a:spLocks noGrp="1"/>
              </p:cNvSpPr>
              <p:nvPr>
                <p:ph idx="1"/>
              </p:nvPr>
            </p:nvSpPr>
            <p:spPr>
              <a:xfrm>
                <a:off x="845288" y="1388424"/>
                <a:ext cx="10515600" cy="2779539"/>
              </a:xfrm>
            </p:spPr>
            <p:txBody>
              <a:bodyPr/>
              <a:lstStyle/>
              <a:p>
                <a:r>
                  <a:rPr lang="zh-CN" altLang="zh-CN" dirty="0">
                    <a:latin typeface="+mn-ea"/>
                  </a:rPr>
                  <a:t>振幅频谱用傅里叶系数的幅度表示如下：</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magnitude</m:t>
                          </m:r>
                        </m:sub>
                      </m:sSub>
                      <m:r>
                        <a:rPr lang="en-US" altLang="zh-CN">
                          <a:latin typeface="Cambria Math"/>
                        </a:rPr>
                        <m:t>[</m:t>
                      </m:r>
                      <m:r>
                        <a:rPr lang="en-US" altLang="zh-CN" i="1">
                          <a:latin typeface="Cambria Math"/>
                        </a:rPr>
                        <m:t>𝑘</m:t>
                      </m:r>
                      <m:r>
                        <a:rPr lang="en-US" altLang="zh-CN">
                          <a:latin typeface="Cambria Math"/>
                        </a:rPr>
                        <m:t>]=</m:t>
                      </m:r>
                      <m:r>
                        <m:rPr>
                          <m:sty m:val="p"/>
                        </m:rPr>
                        <a:rPr lang="en-US" altLang="zh-CN">
                          <a:latin typeface="Cambria Math"/>
                        </a:rPr>
                        <m:t>sqrt</m:t>
                      </m:r>
                      <m:r>
                        <a:rPr lang="en-US" altLang="zh-CN">
                          <a:latin typeface="Cambria Math"/>
                        </a:rPr>
                        <m:t>(</m:t>
                      </m:r>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real</m:t>
                              </m:r>
                            </m:sub>
                          </m:sSub>
                          <m:d>
                            <m:dPr>
                              <m:begChr m:val="["/>
                              <m:endChr m:val="]"/>
                              <m:ctrlPr>
                                <a:rPr lang="zh-CN" altLang="zh-CN" i="1">
                                  <a:latin typeface="Cambria Math" panose="02040503050406030204" pitchFamily="18" charset="0"/>
                                </a:rPr>
                              </m:ctrlPr>
                            </m:dPr>
                            <m:e>
                              <m:r>
                                <a:rPr lang="en-US" altLang="zh-CN" i="1">
                                  <a:latin typeface="Cambria Math"/>
                                </a:rPr>
                                <m:t>𝑘</m:t>
                              </m:r>
                            </m:e>
                          </m:d>
                        </m:e>
                        <m:sup>
                          <m:r>
                            <a:rPr lang="en-US" altLang="zh-CN">
                              <a:latin typeface="Cambria Math"/>
                            </a:rPr>
                            <m:t>2</m:t>
                          </m:r>
                        </m:sup>
                      </m:sSup>
                      <m:r>
                        <a:rPr lang="en-US" altLang="zh-CN">
                          <a:latin typeface="Cambria Math"/>
                        </a:rPr>
                        <m:t>+</m:t>
                      </m:r>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imag</m:t>
                              </m:r>
                            </m:sub>
                          </m:sSub>
                          <m:d>
                            <m:dPr>
                              <m:begChr m:val="["/>
                              <m:endChr m:val="]"/>
                              <m:ctrlPr>
                                <a:rPr lang="zh-CN" altLang="zh-CN" i="1">
                                  <a:latin typeface="Cambria Math" panose="02040503050406030204" pitchFamily="18" charset="0"/>
                                </a:rPr>
                              </m:ctrlPr>
                            </m:dPr>
                            <m:e>
                              <m:r>
                                <a:rPr lang="en-US" altLang="zh-CN" i="1">
                                  <a:latin typeface="Cambria Math"/>
                                </a:rPr>
                                <m:t>𝑘</m:t>
                              </m:r>
                            </m:e>
                          </m:d>
                        </m:e>
                        <m:sup>
                          <m:r>
                            <a:rPr lang="en-US" altLang="zh-CN">
                              <a:latin typeface="Cambria Math"/>
                            </a:rPr>
                            <m:t>2</m:t>
                          </m:r>
                        </m:sup>
                      </m:sSup>
                      <m:r>
                        <a:rPr lang="en-US" altLang="zh-CN">
                          <a:latin typeface="Cambria Math"/>
                        </a:rPr>
                        <m:t>)</m:t>
                      </m:r>
                    </m:oMath>
                  </m:oMathPara>
                </a14:m>
                <a:endParaRPr lang="zh-CN" altLang="zh-CN" dirty="0">
                  <a:latin typeface="+mn-ea"/>
                </a:endParaRPr>
              </a:p>
              <a:p>
                <a:pPr marL="0" indent="0">
                  <a:buNone/>
                </a:pPr>
                <a:endParaRPr lang="zh-CN" altLang="zh-CN" dirty="0">
                  <a:latin typeface="+mn-ea"/>
                </a:endParaRPr>
              </a:p>
              <a:p>
                <a:r>
                  <a:rPr lang="zh-CN" altLang="zh-CN" dirty="0">
                    <a:latin typeface="+mn-ea"/>
                  </a:rPr>
                  <a:t>能量频谱用振幅频谱的平方：</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power</m:t>
                          </m:r>
                        </m:sub>
                      </m:sSub>
                      <m:r>
                        <a:rPr lang="en-US" altLang="zh-CN">
                          <a:latin typeface="Cambria Math"/>
                        </a:rPr>
                        <m:t>[</m:t>
                      </m:r>
                      <m:r>
                        <a:rPr lang="en-US" altLang="zh-CN" i="1">
                          <a:latin typeface="Cambria Math"/>
                        </a:rPr>
                        <m:t>𝑘</m:t>
                      </m:r>
                      <m:r>
                        <a:rPr lang="en-US" altLang="zh-CN">
                          <a:latin typeface="Cambria Math"/>
                        </a:rPr>
                        <m:t>]=</m:t>
                      </m:r>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real</m:t>
                              </m:r>
                            </m:sub>
                          </m:sSub>
                          <m:d>
                            <m:dPr>
                              <m:begChr m:val="["/>
                              <m:endChr m:val="]"/>
                              <m:ctrlPr>
                                <a:rPr lang="zh-CN" altLang="zh-CN" i="1">
                                  <a:latin typeface="Cambria Math" panose="02040503050406030204" pitchFamily="18" charset="0"/>
                                </a:rPr>
                              </m:ctrlPr>
                            </m:dPr>
                            <m:e>
                              <m:r>
                                <a:rPr lang="en-US" altLang="zh-CN" i="1">
                                  <a:latin typeface="Cambria Math"/>
                                </a:rPr>
                                <m:t>𝑘</m:t>
                              </m:r>
                            </m:e>
                          </m:d>
                        </m:e>
                        <m:sup>
                          <m:r>
                            <a:rPr lang="en-US" altLang="zh-CN">
                              <a:latin typeface="Cambria Math"/>
                            </a:rPr>
                            <m:t>2</m:t>
                          </m:r>
                        </m:sup>
                      </m:sSup>
                      <m:r>
                        <a:rPr lang="en-US" altLang="zh-CN">
                          <a:latin typeface="Cambria Math"/>
                        </a:rPr>
                        <m:t>+</m:t>
                      </m:r>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a:rPr>
                                <m:t>X</m:t>
                              </m:r>
                            </m:e>
                            <m:sub>
                              <m:r>
                                <m:rPr>
                                  <m:sty m:val="p"/>
                                </m:rPr>
                                <a:rPr lang="en-US" altLang="zh-CN">
                                  <a:latin typeface="Cambria Math"/>
                                </a:rPr>
                                <m:t>imag</m:t>
                              </m:r>
                            </m:sub>
                          </m:sSub>
                          <m:d>
                            <m:dPr>
                              <m:begChr m:val="["/>
                              <m:endChr m:val="]"/>
                              <m:ctrlPr>
                                <a:rPr lang="zh-CN" altLang="zh-CN" i="1">
                                  <a:latin typeface="Cambria Math" panose="02040503050406030204" pitchFamily="18" charset="0"/>
                                </a:rPr>
                              </m:ctrlPr>
                            </m:dPr>
                            <m:e>
                              <m:r>
                                <a:rPr lang="en-US" altLang="zh-CN" i="1">
                                  <a:latin typeface="Cambria Math"/>
                                </a:rPr>
                                <m:t>𝑘</m:t>
                              </m:r>
                            </m:e>
                          </m:d>
                        </m:e>
                        <m:sup>
                          <m:r>
                            <a:rPr lang="en-US" altLang="zh-CN">
                              <a:latin typeface="Cambria Math"/>
                            </a:rPr>
                            <m:t>2</m:t>
                          </m:r>
                        </m:sup>
                      </m:sSup>
                    </m:oMath>
                  </m:oMathPara>
                </a14:m>
                <a:endParaRPr lang="zh-CN" altLang="zh-CN" dirty="0">
                  <a:latin typeface="+mn-ea"/>
                </a:endParaRPr>
              </a:p>
              <a:p>
                <a:endParaRPr lang="zh-CN" altLang="en-US" dirty="0"/>
              </a:p>
            </p:txBody>
          </p:sp>
        </mc:Choice>
        <mc:Fallback xmlns="">
          <p:sp>
            <p:nvSpPr>
              <p:cNvPr id="3" name="内容占位符 2">
                <a:extLst>
                  <a:ext uri="{FF2B5EF4-FFF2-40B4-BE49-F238E27FC236}">
                    <a16:creationId xmlns:a16="http://schemas.microsoft.com/office/drawing/2014/main" id="{23717B16-E4C8-4D1C-A030-BA6EABE8D907}"/>
                  </a:ext>
                </a:extLst>
              </p:cNvPr>
              <p:cNvSpPr>
                <a:spLocks noGrp="1" noRot="1" noChangeAspect="1" noMove="1" noResize="1" noEditPoints="1" noAdjustHandles="1" noChangeArrowheads="1" noChangeShapeType="1" noTextEdit="1"/>
              </p:cNvSpPr>
              <p:nvPr>
                <p:ph idx="1"/>
              </p:nvPr>
            </p:nvSpPr>
            <p:spPr>
              <a:xfrm>
                <a:off x="845288" y="1388424"/>
                <a:ext cx="10515600" cy="2779539"/>
              </a:xfrm>
              <a:blipFill>
                <a:blip r:embed="rId5"/>
                <a:stretch>
                  <a:fillRect l="-1043" t="-4167"/>
                </a:stretch>
              </a:blipFill>
            </p:spPr>
            <p:txBody>
              <a:bodyPr/>
              <a:lstStyle/>
              <a:p>
                <a:r>
                  <a:rPr lang="zh-CN" altLang="en-US">
                    <a:noFill/>
                  </a:rPr>
                  <a:t> </a:t>
                </a:r>
              </a:p>
            </p:txBody>
          </p:sp>
        </mc:Fallback>
      </mc:AlternateContent>
      <p:pic>
        <p:nvPicPr>
          <p:cNvPr id="4" name="图片 3" descr="C%`GIVXSX[}O~B[Y2CZ8~_0">
            <a:extLst>
              <a:ext uri="{FF2B5EF4-FFF2-40B4-BE49-F238E27FC236}">
                <a16:creationId xmlns:a16="http://schemas.microsoft.com/office/drawing/2014/main" id="{1CD8AE44-1686-4F80-A692-25D5D848EE0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98057" y="4318221"/>
            <a:ext cx="4813300" cy="1822450"/>
          </a:xfrm>
          <a:prstGeom prst="rect">
            <a:avLst/>
          </a:prstGeom>
          <a:noFill/>
          <a:ln>
            <a:noFill/>
          </a:ln>
        </p:spPr>
      </p:pic>
      <p:pic>
        <p:nvPicPr>
          <p:cNvPr id="5" name="图片 4" descr="_WX2KFO6`BP)X{E47ZV9%}1">
            <a:extLst>
              <a:ext uri="{FF2B5EF4-FFF2-40B4-BE49-F238E27FC236}">
                <a16:creationId xmlns:a16="http://schemas.microsoft.com/office/drawing/2014/main" id="{EB2FF883-B4BC-483A-895C-BFE4FC4A4FE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41163" y="4318220"/>
            <a:ext cx="5043525" cy="1822450"/>
          </a:xfrm>
          <a:prstGeom prst="rect">
            <a:avLst/>
          </a:prstGeom>
          <a:noFill/>
          <a:ln>
            <a:noFill/>
          </a:ln>
        </p:spPr>
      </p:pic>
      <p:sp>
        <p:nvSpPr>
          <p:cNvPr id="6" name="文本框 5">
            <a:extLst>
              <a:ext uri="{FF2B5EF4-FFF2-40B4-BE49-F238E27FC236}">
                <a16:creationId xmlns:a16="http://schemas.microsoft.com/office/drawing/2014/main" id="{0F75A9F5-055A-4270-8BCE-6D0B053475E3}"/>
              </a:ext>
            </a:extLst>
          </p:cNvPr>
          <p:cNvSpPr txBox="1"/>
          <p:nvPr/>
        </p:nvSpPr>
        <p:spPr>
          <a:xfrm>
            <a:off x="4189228" y="6290927"/>
            <a:ext cx="3185487" cy="369332"/>
          </a:xfrm>
          <a:prstGeom prst="rect">
            <a:avLst/>
          </a:prstGeom>
          <a:noFill/>
        </p:spPr>
        <p:txBody>
          <a:bodyPr wrap="none" rtlCol="0">
            <a:spAutoFit/>
          </a:bodyPr>
          <a:lstStyle/>
          <a:p>
            <a:r>
              <a:rPr lang="zh-CN" altLang="zh-CN" dirty="0"/>
              <a:t>一帧语音的时域波形与频谱图</a:t>
            </a:r>
            <a:endParaRPr lang="zh-CN" altLang="en-US" dirty="0"/>
          </a:p>
        </p:txBody>
      </p:sp>
    </p:spTree>
    <p:custDataLst>
      <p:tags r:id="rId1"/>
    </p:custDataLst>
    <p:extLst>
      <p:ext uri="{BB962C8B-B14F-4D97-AF65-F5344CB8AC3E}">
        <p14:creationId xmlns:p14="http://schemas.microsoft.com/office/powerpoint/2010/main" val="324425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CB3A6-9BD2-4169-ACB7-136E573912BB}"/>
              </a:ext>
            </a:extLst>
          </p:cNvPr>
          <p:cNvSpPr>
            <a:spLocks noGrp="1"/>
          </p:cNvSpPr>
          <p:nvPr>
            <p:ph type="title"/>
          </p:nvPr>
        </p:nvSpPr>
        <p:spPr/>
        <p:txBody>
          <a:bodyPr/>
          <a:lstStyle/>
          <a:p>
            <a:r>
              <a:rPr lang="en-US" altLang="zh-CN" dirty="0"/>
              <a:t>3.2 </a:t>
            </a:r>
            <a:r>
              <a:rPr lang="zh-CN" altLang="en-US" dirty="0"/>
              <a:t>短时傅里叶变换</a:t>
            </a:r>
          </a:p>
        </p:txBody>
      </p:sp>
      <p:pic>
        <p:nvPicPr>
          <p:cNvPr id="4" name="图片 5" descr="http://p.blog.csdn.net/images/p_blog_csdn_net/dznlong/EntryImages/20090615/1_5.jpg">
            <a:extLst>
              <a:ext uri="{FF2B5EF4-FFF2-40B4-BE49-F238E27FC236}">
                <a16:creationId xmlns:a16="http://schemas.microsoft.com/office/drawing/2014/main" id="{73010A7C-FB54-4042-B2EE-0CABF9110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390" y="1421897"/>
            <a:ext cx="7408619" cy="339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C0E4AAC-F831-4FD6-B3E8-7800716FEE44}"/>
                  </a:ext>
                </a:extLst>
              </p:cNvPr>
              <p:cNvSpPr/>
              <p:nvPr/>
            </p:nvSpPr>
            <p:spPr>
              <a:xfrm>
                <a:off x="2930678" y="5054925"/>
                <a:ext cx="4572000" cy="1154996"/>
              </a:xfrm>
              <a:prstGeom prst="rect">
                <a:avLst/>
              </a:prstGeom>
            </p:spPr>
            <p:txBody>
              <a:bodyPr>
                <a:spAutoFit/>
              </a:bodyPr>
              <a:lstStyle/>
              <a:p>
                <a:r>
                  <a:rPr lang="zh-CN" altLang="zh-CN" dirty="0">
                    <a:latin typeface="+mn-ea"/>
                    <a:ea typeface="+mn-ea"/>
                  </a:rPr>
                  <a:t>时域信号可以从</a:t>
                </a:r>
                <a:r>
                  <a:rPr lang="en-US" altLang="zh-CN" dirty="0">
                    <a:latin typeface="+mn-ea"/>
                    <a:ea typeface="+mn-ea"/>
                  </a:rPr>
                  <a:t>DFT</a:t>
                </a:r>
                <a:r>
                  <a:rPr lang="zh-CN" altLang="zh-CN" dirty="0">
                    <a:latin typeface="+mn-ea"/>
                    <a:ea typeface="+mn-ea"/>
                  </a:rPr>
                  <a:t>恢复得到：</a:t>
                </a:r>
              </a:p>
              <a:p>
                <a:pPr/>
                <a14:m>
                  <m:oMathPara xmlns:m="http://schemas.openxmlformats.org/officeDocument/2006/math">
                    <m:oMathParaPr>
                      <m:jc m:val="centerGroup"/>
                    </m:oMathParaPr>
                    <m:oMath xmlns:m="http://schemas.openxmlformats.org/officeDocument/2006/math">
                      <m:r>
                        <a:rPr lang="en-US" altLang="zh-CN">
                          <a:latin typeface="Cambria Math"/>
                          <a:ea typeface="+mn-ea"/>
                        </a:rPr>
                        <m:t>        </m:t>
                      </m:r>
                      <m:r>
                        <a:rPr lang="en-US" altLang="zh-CN" i="1">
                          <a:latin typeface="Cambria Math"/>
                          <a:ea typeface="+mn-ea"/>
                        </a:rPr>
                        <m:t>𝑥</m:t>
                      </m:r>
                      <m:d>
                        <m:dPr>
                          <m:begChr m:val="["/>
                          <m:endChr m:val="]"/>
                          <m:ctrlPr>
                            <a:rPr lang="zh-CN" altLang="zh-CN" i="1">
                              <a:latin typeface="Cambria Math" panose="02040503050406030204" pitchFamily="18" charset="0"/>
                              <a:ea typeface="+mn-ea"/>
                            </a:rPr>
                          </m:ctrlPr>
                        </m:dPr>
                        <m:e>
                          <m:r>
                            <a:rPr lang="en-US" altLang="zh-CN" b="0" i="1" smtClean="0">
                              <a:latin typeface="Cambria Math"/>
                              <a:ea typeface="+mn-ea"/>
                            </a:rPr>
                            <m:t>𝑛</m:t>
                          </m:r>
                        </m:e>
                      </m:d>
                      <m:r>
                        <a:rPr lang="en-US" altLang="zh-CN">
                          <a:latin typeface="Cambria Math"/>
                          <a:ea typeface="+mn-ea"/>
                        </a:rPr>
                        <m:t>=</m:t>
                      </m:r>
                      <m:f>
                        <m:fPr>
                          <m:ctrlPr>
                            <a:rPr lang="zh-CN" altLang="zh-CN" i="1">
                              <a:latin typeface="Cambria Math" panose="02040503050406030204" pitchFamily="18" charset="0"/>
                              <a:ea typeface="+mn-ea"/>
                            </a:rPr>
                          </m:ctrlPr>
                        </m:fPr>
                        <m:num>
                          <m:r>
                            <a:rPr lang="en-US" altLang="zh-CN">
                              <a:latin typeface="Cambria Math"/>
                              <a:ea typeface="+mn-ea"/>
                            </a:rPr>
                            <m:t>1</m:t>
                          </m:r>
                        </m:num>
                        <m:den>
                          <m:r>
                            <a:rPr lang="en-US" altLang="zh-CN" b="0" i="1" smtClean="0">
                              <a:latin typeface="Cambria Math"/>
                              <a:ea typeface="+mn-ea"/>
                            </a:rPr>
                            <m:t>𝐾</m:t>
                          </m:r>
                        </m:den>
                      </m:f>
                      <m:nary>
                        <m:naryPr>
                          <m:chr m:val="∑"/>
                          <m:limLoc m:val="undOvr"/>
                          <m:ctrlPr>
                            <a:rPr lang="zh-CN" altLang="zh-CN" i="1">
                              <a:latin typeface="Cambria Math" panose="02040503050406030204" pitchFamily="18" charset="0"/>
                              <a:ea typeface="+mn-ea"/>
                            </a:rPr>
                          </m:ctrlPr>
                        </m:naryPr>
                        <m:sub>
                          <m:r>
                            <m:rPr>
                              <m:brk/>
                            </m:rPr>
                            <a:rPr lang="en-US" altLang="zh-CN" b="0" i="1" smtClean="0">
                              <a:latin typeface="Cambria Math"/>
                              <a:ea typeface="+mn-ea"/>
                            </a:rPr>
                            <m:t>𝑘</m:t>
                          </m:r>
                          <m:r>
                            <a:rPr lang="en-US" altLang="zh-CN">
                              <a:latin typeface="Cambria Math"/>
                              <a:ea typeface="+mn-ea"/>
                            </a:rPr>
                            <m:t>=0</m:t>
                          </m:r>
                        </m:sub>
                        <m:sup>
                          <m:r>
                            <a:rPr lang="en-US" altLang="zh-CN" b="0" i="1" smtClean="0">
                              <a:latin typeface="Cambria Math"/>
                              <a:ea typeface="+mn-ea"/>
                            </a:rPr>
                            <m:t>𝐾</m:t>
                          </m:r>
                          <m:r>
                            <a:rPr lang="en-US" altLang="zh-CN" i="1">
                              <a:latin typeface="Cambria Math"/>
                              <a:ea typeface="+mn-ea"/>
                            </a:rPr>
                            <m:t>−</m:t>
                          </m:r>
                          <m:r>
                            <a:rPr lang="en-US" altLang="zh-CN">
                              <a:latin typeface="Cambria Math"/>
                              <a:ea typeface="+mn-ea"/>
                            </a:rPr>
                            <m:t>1</m:t>
                          </m:r>
                        </m:sup>
                        <m:e>
                          <m:r>
                            <a:rPr lang="en-US" altLang="zh-CN">
                              <a:latin typeface="Cambria Math"/>
                              <a:ea typeface="+mn-ea"/>
                            </a:rPr>
                            <m:t> </m:t>
                          </m:r>
                          <m:r>
                            <m:rPr>
                              <m:sty m:val="p"/>
                            </m:rPr>
                            <a:rPr lang="en-US" altLang="zh-CN">
                              <a:latin typeface="Cambria Math"/>
                              <a:ea typeface="+mn-ea"/>
                            </a:rPr>
                            <m:t>X</m:t>
                          </m:r>
                          <m:d>
                            <m:dPr>
                              <m:begChr m:val="["/>
                              <m:endChr m:val="]"/>
                              <m:ctrlPr>
                                <a:rPr lang="zh-CN" altLang="zh-CN" i="1">
                                  <a:latin typeface="Cambria Math" panose="02040503050406030204" pitchFamily="18" charset="0"/>
                                  <a:ea typeface="+mn-ea"/>
                                </a:rPr>
                              </m:ctrlPr>
                            </m:dPr>
                            <m:e>
                              <m:r>
                                <a:rPr lang="en-US" altLang="zh-CN" i="1">
                                  <a:latin typeface="Cambria Math"/>
                                  <a:ea typeface="+mn-ea"/>
                                </a:rPr>
                                <m:t>𝑘</m:t>
                              </m:r>
                            </m:e>
                          </m:d>
                          <m:sSup>
                            <m:sSupPr>
                              <m:ctrlPr>
                                <a:rPr lang="zh-CN" altLang="zh-CN" i="1">
                                  <a:latin typeface="Cambria Math" panose="02040503050406030204" pitchFamily="18" charset="0"/>
                                  <a:ea typeface="+mn-ea"/>
                                </a:rPr>
                              </m:ctrlPr>
                            </m:sSupPr>
                            <m:e>
                              <m:r>
                                <m:rPr>
                                  <m:sty m:val="p"/>
                                </m:rPr>
                                <a:rPr lang="en-US" altLang="zh-CN">
                                  <a:latin typeface="Cambria Math"/>
                                  <a:ea typeface="+mn-ea"/>
                                </a:rPr>
                                <m:t>e</m:t>
                              </m:r>
                            </m:e>
                            <m:sup>
                              <m:f>
                                <m:fPr>
                                  <m:ctrlPr>
                                    <a:rPr lang="zh-CN" altLang="zh-CN" i="1">
                                      <a:latin typeface="Cambria Math" panose="02040503050406030204" pitchFamily="18" charset="0"/>
                                      <a:ea typeface="+mn-ea"/>
                                    </a:rPr>
                                  </m:ctrlPr>
                                </m:fPr>
                                <m:num>
                                  <m:r>
                                    <a:rPr lang="en-US" altLang="zh-CN" i="1">
                                      <a:latin typeface="Cambria Math"/>
                                      <a:ea typeface="+mn-ea"/>
                                    </a:rPr>
                                    <m:t>𝑗</m:t>
                                  </m:r>
                                  <m:r>
                                    <a:rPr lang="en-US" altLang="zh-CN" i="1">
                                      <a:latin typeface="Cambria Math"/>
                                      <a:ea typeface="+mn-ea"/>
                                    </a:rPr>
                                    <m:t>2</m:t>
                                  </m:r>
                                  <m:r>
                                    <a:rPr lang="en-US" altLang="zh-CN" i="1">
                                      <a:latin typeface="Cambria Math"/>
                                      <a:ea typeface="+mn-ea"/>
                                    </a:rPr>
                                    <m:t>𝜋</m:t>
                                  </m:r>
                                  <m:r>
                                    <a:rPr lang="en-US" altLang="zh-CN" i="1">
                                      <a:latin typeface="Cambria Math"/>
                                      <a:ea typeface="+mn-ea"/>
                                    </a:rPr>
                                    <m:t>𝑘𝑛</m:t>
                                  </m:r>
                                </m:num>
                                <m:den>
                                  <m:r>
                                    <a:rPr lang="en-US" altLang="zh-CN" i="1" smtClean="0">
                                      <a:latin typeface="Cambria Math"/>
                                      <a:ea typeface="+mn-ea"/>
                                    </a:rPr>
                                    <m:t>𝑁</m:t>
                                  </m:r>
                                </m:den>
                              </m:f>
                            </m:sup>
                          </m:sSup>
                        </m:e>
                      </m:nary>
                    </m:oMath>
                  </m:oMathPara>
                </a14:m>
                <a:endParaRPr lang="zh-CN" altLang="zh-CN" dirty="0">
                  <a:latin typeface="+mn-ea"/>
                  <a:ea typeface="+mn-ea"/>
                </a:endParaRPr>
              </a:p>
            </p:txBody>
          </p:sp>
        </mc:Choice>
        <mc:Fallback xmlns="">
          <p:sp>
            <p:nvSpPr>
              <p:cNvPr id="5" name="矩形 4">
                <a:extLst>
                  <a:ext uri="{FF2B5EF4-FFF2-40B4-BE49-F238E27FC236}">
                    <a16:creationId xmlns:a16="http://schemas.microsoft.com/office/drawing/2014/main" id="{CC0E4AAC-F831-4FD6-B3E8-7800716FEE44}"/>
                  </a:ext>
                </a:extLst>
              </p:cNvPr>
              <p:cNvSpPr>
                <a:spLocks noRot="1" noChangeAspect="1" noMove="1" noResize="1" noEditPoints="1" noAdjustHandles="1" noChangeArrowheads="1" noChangeShapeType="1" noTextEdit="1"/>
              </p:cNvSpPr>
              <p:nvPr/>
            </p:nvSpPr>
            <p:spPr>
              <a:xfrm>
                <a:off x="2930678" y="5054925"/>
                <a:ext cx="4572000" cy="1154996"/>
              </a:xfrm>
              <a:prstGeom prst="rect">
                <a:avLst/>
              </a:prstGeom>
              <a:blipFill>
                <a:blip r:embed="rId5"/>
                <a:stretch>
                  <a:fillRect l="-1200" t="-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104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A8A2A-C9FD-43DB-9BE8-FFBA80649B91}"/>
              </a:ext>
            </a:extLst>
          </p:cNvPr>
          <p:cNvSpPr>
            <a:spLocks noGrp="1"/>
          </p:cNvSpPr>
          <p:nvPr>
            <p:ph type="title"/>
          </p:nvPr>
        </p:nvSpPr>
        <p:spPr/>
        <p:txBody>
          <a:bodyPr/>
          <a:lstStyle/>
          <a:p>
            <a:r>
              <a:rPr lang="en-US" altLang="zh-CN" dirty="0"/>
              <a:t>3.2 </a:t>
            </a:r>
            <a:r>
              <a:rPr lang="zh-CN" altLang="en-US" dirty="0"/>
              <a:t>短时傅里叶变换</a:t>
            </a:r>
            <a:r>
              <a:rPr lang="en-US" altLang="zh-CN" dirty="0"/>
              <a:t>—FFT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812C76-97E3-4F97-982D-96F36E7D1551}"/>
                  </a:ext>
                </a:extLst>
              </p:cNvPr>
              <p:cNvSpPr>
                <a:spLocks noGrp="1"/>
              </p:cNvSpPr>
              <p:nvPr>
                <p:ph idx="1"/>
              </p:nvPr>
            </p:nvSpPr>
            <p:spPr>
              <a:xfrm>
                <a:off x="845288" y="1388424"/>
                <a:ext cx="10515600" cy="3098516"/>
              </a:xfrm>
            </p:spPr>
            <p:txBody>
              <a:bodyPr>
                <a:normAutofit/>
              </a:bodyPr>
              <a:lstStyle/>
              <a:p>
                <a:pPr marL="342900" indent="-342900">
                  <a:buFont typeface="Wingdings" panose="05000000000000000000" pitchFamily="2" charset="2"/>
                  <a:buChar char="u"/>
                </a:pPr>
                <a:r>
                  <a:rPr lang="zh-CN" altLang="zh-CN" dirty="0">
                    <a:latin typeface="+mn-ea"/>
                  </a:rPr>
                  <a:t>快速傅里叶变换（</a:t>
                </a:r>
                <a:r>
                  <a:rPr lang="en-US" altLang="zh-CN" dirty="0">
                    <a:latin typeface="+mn-ea"/>
                  </a:rPr>
                  <a:t>FFT</a:t>
                </a:r>
                <a:r>
                  <a:rPr lang="zh-CN" altLang="zh-CN" dirty="0">
                    <a:latin typeface="+mn-ea"/>
                  </a:rPr>
                  <a:t>）是</a:t>
                </a:r>
                <a:r>
                  <a:rPr lang="en-US" altLang="zh-CN" dirty="0">
                    <a:latin typeface="+mn-ea"/>
                    <a:cs typeface="Times New Roman" pitchFamily="18" charset="0"/>
                  </a:rPr>
                  <a:t>DFT</a:t>
                </a:r>
                <a:r>
                  <a:rPr lang="zh-CN" altLang="zh-CN" dirty="0">
                    <a:latin typeface="+mn-ea"/>
                  </a:rPr>
                  <a:t>的快速算法。</a:t>
                </a:r>
                <a:endParaRPr lang="en-US" altLang="zh-CN" dirty="0">
                  <a:latin typeface="+mn-ea"/>
                </a:endParaRPr>
              </a:p>
              <a:p>
                <a:pPr marL="342900" indent="-342900">
                  <a:buFont typeface="Wingdings" panose="05000000000000000000" pitchFamily="2" charset="2"/>
                  <a:buChar char="u"/>
                </a:pPr>
                <a:r>
                  <a:rPr lang="zh-CN" altLang="en-US" dirty="0">
                    <a:latin typeface="+mn-ea"/>
                  </a:rPr>
                  <a:t>它是根据</a:t>
                </a:r>
                <a:r>
                  <a:rPr lang="en-US" altLang="zh-CN" dirty="0">
                    <a:latin typeface="+mn-ea"/>
                  </a:rPr>
                  <a:t>DFT</a:t>
                </a:r>
                <a:r>
                  <a:rPr lang="zh-CN" altLang="en-US" dirty="0">
                    <a:latin typeface="+mn-ea"/>
                  </a:rPr>
                  <a:t>的奇、偶、虚、实等特性，对</a:t>
                </a:r>
                <a:r>
                  <a:rPr lang="en-US" altLang="zh-CN" dirty="0">
                    <a:latin typeface="+mn-ea"/>
                  </a:rPr>
                  <a:t>DFT</a:t>
                </a:r>
                <a:r>
                  <a:rPr lang="zh-CN" altLang="en-US" dirty="0">
                    <a:latin typeface="+mn-ea"/>
                  </a:rPr>
                  <a:t>的算法进行改进获得的，要求窗长</a:t>
                </a:r>
                <a14:m>
                  <m:oMath xmlns:m="http://schemas.openxmlformats.org/officeDocument/2006/math">
                    <m:r>
                      <a:rPr lang="en-US" altLang="zh-CN" i="1" smtClean="0">
                        <a:latin typeface="Cambria Math" panose="02040503050406030204" pitchFamily="18" charset="0"/>
                      </a:rPr>
                      <m:t>𝑁</m:t>
                    </m:r>
                    <m:r>
                      <a:rPr lang="en-US" altLang="zh-CN" i="1" smtClean="0">
                        <a:latin typeface="Cambria Math" panose="02040503050406030204" pitchFamily="18" charset="0"/>
                      </a:rPr>
                      <m:t> </m:t>
                    </m:r>
                  </m:oMath>
                </a14:m>
                <a:r>
                  <a:rPr lang="zh-CN" altLang="en-US" dirty="0">
                    <a:latin typeface="+mn-ea"/>
                  </a:rPr>
                  <a:t>为</a:t>
                </a:r>
                <a:r>
                  <a:rPr lang="en-US" altLang="zh-CN" dirty="0">
                    <a:latin typeface="+mn-ea"/>
                  </a:rPr>
                  <a:t>2</a:t>
                </a:r>
                <a:r>
                  <a:rPr lang="zh-CN" altLang="en-US" dirty="0">
                    <a:latin typeface="+mn-ea"/>
                  </a:rPr>
                  <a:t>的指数次方。</a:t>
                </a:r>
                <a:endParaRPr lang="en-US" altLang="zh-CN" dirty="0">
                  <a:latin typeface="+mn-ea"/>
                </a:endParaRPr>
              </a:p>
              <a:p>
                <a:pPr marL="342900" indent="-342900">
                  <a:buFont typeface="Wingdings" panose="05000000000000000000" pitchFamily="2" charset="2"/>
                  <a:buChar char="u"/>
                </a:pPr>
                <a:r>
                  <a:rPr lang="zh-CN" altLang="en-US" dirty="0">
                    <a:solidFill>
                      <a:srgbClr val="C00000"/>
                    </a:solidFill>
                  </a:rPr>
                  <a:t>大大</a:t>
                </a:r>
                <a:r>
                  <a:rPr lang="zh-CN" altLang="zh-CN" dirty="0">
                    <a:solidFill>
                      <a:srgbClr val="C00000"/>
                    </a:solidFill>
                  </a:rPr>
                  <a:t>简化计算复杂度</a:t>
                </a:r>
                <a:r>
                  <a:rPr lang="zh-CN" altLang="zh-CN" dirty="0"/>
                  <a:t>，在</a:t>
                </a:r>
                <a14:m>
                  <m:oMath xmlns:m="http://schemas.openxmlformats.org/officeDocument/2006/math">
                    <m:r>
                      <a:rPr lang="en-US" altLang="zh-CN" i="1">
                        <a:latin typeface="Cambria Math" panose="02040503050406030204" pitchFamily="18" charset="0"/>
                      </a:rPr>
                      <m:t>𝑂</m:t>
                    </m:r>
                    <m:r>
                      <a:rPr lang="en-US" altLang="zh-CN">
                        <a:latin typeface="Cambria Math" panose="02040503050406030204" pitchFamily="18" charset="0"/>
                      </a:rPr>
                      <m:t>(</m:t>
                    </m:r>
                    <m:r>
                      <a:rPr lang="en-US" altLang="zh-CN" i="1">
                        <a:latin typeface="Cambria Math" panose="02040503050406030204" pitchFamily="18" charset="0"/>
                      </a:rPr>
                      <m:t>𝑁</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i="1">
                        <a:latin typeface="Cambria Math" panose="02040503050406030204" pitchFamily="18" charset="0"/>
                      </a:rPr>
                      <m:t>𝑁</m:t>
                    </m:r>
                    <m:r>
                      <a:rPr lang="en-US" altLang="zh-CN">
                        <a:latin typeface="Cambria Math" panose="02040503050406030204" pitchFamily="18" charset="0"/>
                      </a:rPr>
                      <m:t>)</m:t>
                    </m:r>
                  </m:oMath>
                </a14:m>
                <a:r>
                  <a:rPr lang="zh-CN" altLang="zh-CN" dirty="0"/>
                  <a:t>的时间内计算出</a:t>
                </a:r>
                <a:r>
                  <a:rPr lang="en-US" altLang="zh-CN" dirty="0"/>
                  <a:t>DFT</a:t>
                </a:r>
                <a:r>
                  <a:rPr lang="zh-CN" altLang="zh-CN" dirty="0"/>
                  <a:t>。</a:t>
                </a:r>
                <a:endParaRPr lang="en-US" altLang="zh-CN" dirty="0">
                  <a:latin typeface="+mn-ea"/>
                </a:endParaRPr>
              </a:p>
              <a:p>
                <a:pPr marL="342900" indent="-342900">
                  <a:buFont typeface="Wingdings" panose="05000000000000000000" pitchFamily="2" charset="2"/>
                  <a:buChar char="u"/>
                </a:pPr>
                <a:r>
                  <a:rPr lang="en-US" altLang="zh-CN" dirty="0">
                    <a:latin typeface="+mn-ea"/>
                  </a:rPr>
                  <a:t>FFT</a:t>
                </a:r>
                <a:r>
                  <a:rPr lang="zh-CN" altLang="en-US" dirty="0">
                    <a:latin typeface="+mn-ea"/>
                  </a:rPr>
                  <a:t>对傅立叶变换的理论并没有新的发现，但是对于在计算机系统或者说数字系统中应用离散傅立叶变换，可以说是进了一大步。</a:t>
                </a:r>
                <a:endParaRPr lang="zh-CN" altLang="zh-CN" dirty="0">
                  <a:latin typeface="+mn-ea"/>
                </a:endParaRPr>
              </a:p>
            </p:txBody>
          </p:sp>
        </mc:Choice>
        <mc:Fallback xmlns="">
          <p:sp>
            <p:nvSpPr>
              <p:cNvPr id="3" name="内容占位符 2">
                <a:extLst>
                  <a:ext uri="{FF2B5EF4-FFF2-40B4-BE49-F238E27FC236}">
                    <a16:creationId xmlns:a16="http://schemas.microsoft.com/office/drawing/2014/main" id="{46812C76-97E3-4F97-982D-96F36E7D1551}"/>
                  </a:ext>
                </a:extLst>
              </p:cNvPr>
              <p:cNvSpPr>
                <a:spLocks noGrp="1" noRot="1" noChangeAspect="1" noMove="1" noResize="1" noEditPoints="1" noAdjustHandles="1" noChangeArrowheads="1" noChangeShapeType="1" noTextEdit="1"/>
              </p:cNvSpPr>
              <p:nvPr>
                <p:ph idx="1"/>
              </p:nvPr>
            </p:nvSpPr>
            <p:spPr>
              <a:xfrm>
                <a:off x="845288" y="1388424"/>
                <a:ext cx="10515600" cy="3098516"/>
              </a:xfrm>
              <a:blipFill>
                <a:blip r:embed="rId2"/>
                <a:stretch>
                  <a:fillRect l="-1043" t="-3740" r="-4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523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A9982-7911-4A06-B512-AB8A8611F881}"/>
              </a:ext>
            </a:extLst>
          </p:cNvPr>
          <p:cNvSpPr>
            <a:spLocks noGrp="1"/>
          </p:cNvSpPr>
          <p:nvPr>
            <p:ph type="title"/>
          </p:nvPr>
        </p:nvSpPr>
        <p:spPr/>
        <p:txBody>
          <a:bodyPr/>
          <a:lstStyle/>
          <a:p>
            <a:r>
              <a:rPr lang="en-US" altLang="zh-CN" dirty="0"/>
              <a:t>3.2 </a:t>
            </a:r>
            <a:r>
              <a:rPr lang="zh-CN" altLang="en-US" dirty="0"/>
              <a:t>短时傅里叶变换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C4C994-DB01-41A9-8A2B-44CD0F71505E}"/>
                  </a:ext>
                </a:extLst>
              </p:cNvPr>
              <p:cNvSpPr>
                <a:spLocks noGrp="1"/>
              </p:cNvSpPr>
              <p:nvPr>
                <p:ph idx="1"/>
              </p:nvPr>
            </p:nvSpPr>
            <p:spPr/>
            <p:txBody>
              <a:bodyPr/>
              <a:lstStyle/>
              <a:p>
                <a:r>
                  <a:rPr lang="zh-CN" altLang="zh-CN" dirty="0"/>
                  <a:t>实际应用中，语音信号经过分帧加窗处理，分割成一帧帧的离散序列，可视为采用</a:t>
                </a:r>
                <a:r>
                  <a:rPr lang="zh-CN" altLang="zh-CN" b="1" dirty="0"/>
                  <a:t>短时傅立叶变换（</a:t>
                </a:r>
                <a:r>
                  <a:rPr lang="en-US" altLang="zh-CN" b="1" dirty="0">
                    <a:solidFill>
                      <a:srgbClr val="C00000"/>
                    </a:solidFill>
                  </a:rPr>
                  <a:t>STFT</a:t>
                </a:r>
                <a:r>
                  <a:rPr lang="zh-CN" altLang="zh-CN" b="1" dirty="0"/>
                  <a:t>）</a:t>
                </a:r>
                <a:r>
                  <a:rPr lang="zh-CN" altLang="zh-CN"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X</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𝑙</m:t>
                          </m:r>
                        </m:e>
                      </m:d>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a:latin typeface="Cambria Math" panose="02040503050406030204" pitchFamily="18" charset="0"/>
                            </a:rPr>
                            <m:t>=0</m:t>
                          </m:r>
                        </m:sub>
                        <m:sup>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1</m:t>
                          </m:r>
                        </m:sup>
                        <m:e>
                          <m:sSub>
                            <m:sSubPr>
                              <m:ctrlPr>
                                <a:rPr lang="zh-CN"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𝑙</m:t>
                              </m:r>
                            </m:sub>
                          </m:sSub>
                          <m:d>
                            <m:dPr>
                              <m:begChr m:val="["/>
                              <m:endChr m:val="]"/>
                              <m:ctrlPr>
                                <a:rPr lang="zh-CN"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𝑛</m:t>
                              </m:r>
                            </m:e>
                          </m:d>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𝑗</m:t>
                                  </m:r>
                                  <m:r>
                                    <a:rPr lang="en-US" altLang="zh-CN">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𝑛𝑘</m:t>
                                  </m:r>
                                </m:num>
                                <m:den>
                                  <m:r>
                                    <a:rPr lang="en-US" altLang="zh-CN" i="1">
                                      <a:latin typeface="Cambria Math" panose="02040503050406030204" pitchFamily="18" charset="0"/>
                                    </a:rPr>
                                    <m:t>𝐾</m:t>
                                  </m:r>
                                </m:den>
                              </m:f>
                            </m:sup>
                          </m:sSup>
                        </m:e>
                      </m:nary>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a:latin typeface="Cambria Math" panose="02040503050406030204" pitchFamily="18" charset="0"/>
                            </a:rPr>
                            <m:t>=0</m:t>
                          </m:r>
                        </m:sub>
                        <m:sup>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1</m:t>
                          </m:r>
                        </m:sup>
                        <m:e>
                          <m:r>
                            <a:rPr lang="en-US" altLang="zh-CN" i="1" smtClean="0">
                              <a:solidFill>
                                <a:srgbClr val="C00000"/>
                              </a:solidFill>
                              <a:latin typeface="Cambria Math" panose="02040503050406030204" pitchFamily="18" charset="0"/>
                            </a:rPr>
                            <m:t>𝑤</m:t>
                          </m:r>
                          <m:d>
                            <m:dPr>
                              <m:begChr m:val="["/>
                              <m:endChr m:val="]"/>
                              <m:ctrlPr>
                                <a:rPr lang="zh-CN"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𝑛</m:t>
                              </m:r>
                            </m:e>
                          </m:d>
                          <m:r>
                            <a:rPr lang="en-US" altLang="zh-CN" i="1">
                              <a:solidFill>
                                <a:srgbClr val="C00000"/>
                              </a:solidFill>
                              <a:latin typeface="Cambria Math" panose="02040503050406030204" pitchFamily="18" charset="0"/>
                            </a:rPr>
                            <m:t>𝑥</m:t>
                          </m:r>
                          <m:d>
                            <m:dPr>
                              <m:begChr m:val="["/>
                              <m:endChr m:val="]"/>
                              <m:ctrlPr>
                                <a:rPr lang="zh-CN"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𝑛</m:t>
                              </m:r>
                              <m:r>
                                <a:rPr lang="en-US" altLang="zh-CN">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𝑙𝐿</m:t>
                              </m:r>
                            </m:e>
                          </m:d>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𝑗</m:t>
                                  </m:r>
                                  <m:r>
                                    <a:rPr lang="en-US" altLang="zh-CN">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𝑛𝑘</m:t>
                                  </m:r>
                                </m:num>
                                <m:den>
                                  <m:r>
                                    <a:rPr lang="en-US" altLang="zh-CN" i="1">
                                      <a:latin typeface="Cambria Math" panose="02040503050406030204" pitchFamily="18" charset="0"/>
                                    </a:rPr>
                                    <m:t>𝐾</m:t>
                                  </m:r>
                                </m:den>
                              </m:f>
                            </m:sup>
                          </m:sSup>
                        </m:e>
                      </m:nary>
                    </m:oMath>
                  </m:oMathPara>
                </a14:m>
                <a:endParaRPr lang="en-US" altLang="zh-CN" dirty="0"/>
              </a:p>
              <a:p>
                <a:pPr marL="0" indent="0">
                  <a:buNone/>
                </a:pPr>
                <a:r>
                  <a:rPr lang="zh-CN" altLang="zh-CN" dirty="0"/>
                  <a:t>其中</a:t>
                </a:r>
                <a14:m>
                  <m:oMath xmlns:m="http://schemas.openxmlformats.org/officeDocument/2006/math">
                    <m:r>
                      <a:rPr lang="en-US" altLang="zh-CN" i="1">
                        <a:latin typeface="Cambria Math" panose="02040503050406030204" pitchFamily="18" charset="0"/>
                      </a:rPr>
                      <m:t>𝐾</m:t>
                    </m:r>
                  </m:oMath>
                </a14:m>
                <a:r>
                  <a:rPr lang="zh-CN" altLang="zh-CN" dirty="0"/>
                  <a:t>是</a:t>
                </a:r>
                <a:r>
                  <a:rPr lang="en-US" altLang="zh-CN" dirty="0"/>
                  <a:t>DFT</a:t>
                </a:r>
                <a:r>
                  <a:rPr lang="zh-CN" altLang="zh-CN" dirty="0"/>
                  <a:t>后的频率点个数，</a:t>
                </a:r>
                <a14:m>
                  <m:oMath xmlns:m="http://schemas.openxmlformats.org/officeDocument/2006/math">
                    <m:r>
                      <a:rPr lang="en-US" altLang="zh-CN" i="1">
                        <a:latin typeface="Cambria Math" panose="02040503050406030204" pitchFamily="18" charset="0"/>
                      </a:rPr>
                      <m:t>𝑘</m:t>
                    </m:r>
                  </m:oMath>
                </a14:m>
                <a:r>
                  <a:rPr lang="zh-CN" altLang="zh-CN" dirty="0"/>
                  <a:t>是频率索引，</a:t>
                </a:r>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rPr>
                      <m:t>𝑘</m:t>
                    </m:r>
                    <m:r>
                      <a:rPr lang="en-US" altLang="zh-CN" i="1">
                        <a:latin typeface="Cambria Math" panose="02040503050406030204" pitchFamily="18" charset="0"/>
                      </a:rPr>
                      <m:t>&lt;</m:t>
                    </m:r>
                    <m:r>
                      <a:rPr lang="en-US" altLang="zh-CN" i="1">
                        <a:latin typeface="Cambria Math" panose="02040503050406030204" pitchFamily="18" charset="0"/>
                      </a:rPr>
                      <m:t>𝐾</m:t>
                    </m:r>
                  </m:oMath>
                </a14:m>
                <a:r>
                  <a:rPr lang="zh-CN" altLang="zh-CN" dirty="0"/>
                  <a:t>。</a:t>
                </a:r>
                <a14:m>
                  <m:oMath xmlns:m="http://schemas.openxmlformats.org/officeDocument/2006/math">
                    <m:r>
                      <m:rPr>
                        <m:sty m:val="p"/>
                      </m:rPr>
                      <a:rPr lang="en-US" altLang="zh-CN">
                        <a:latin typeface="Cambria Math" panose="02040503050406030204" pitchFamily="18" charset="0"/>
                      </a:rPr>
                      <m:t>X</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𝑙</m:t>
                        </m:r>
                      </m:e>
                    </m:d>
                  </m:oMath>
                </a14:m>
                <a:r>
                  <a:rPr lang="zh-CN" altLang="zh-CN" dirty="0"/>
                  <a:t>建立起索引为</a:t>
                </a:r>
                <a14:m>
                  <m:oMath xmlns:m="http://schemas.openxmlformats.org/officeDocument/2006/math">
                    <m:r>
                      <a:rPr lang="en-US" altLang="zh-CN" i="1">
                        <a:latin typeface="Cambria Math" panose="02040503050406030204" pitchFamily="18" charset="0"/>
                      </a:rPr>
                      <m:t>𝑙𝐿</m:t>
                    </m:r>
                  </m:oMath>
                </a14:m>
                <a:r>
                  <a:rPr lang="zh-CN" altLang="zh-CN" dirty="0"/>
                  <a:t>的时域信号与索引为</a:t>
                </a:r>
                <a14:m>
                  <m:oMath xmlns:m="http://schemas.openxmlformats.org/officeDocument/2006/math">
                    <m:r>
                      <a:rPr lang="en-US" altLang="zh-CN" i="1">
                        <a:latin typeface="Cambria Math" panose="02040503050406030204" pitchFamily="18" charset="0"/>
                      </a:rPr>
                      <m:t>𝑘</m:t>
                    </m:r>
                  </m:oMath>
                </a14:m>
                <a:r>
                  <a:rPr lang="zh-CN" altLang="zh-CN" dirty="0"/>
                  <a:t>的频域信号的关系，对于采样率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𝑠</m:t>
                        </m:r>
                      </m:sub>
                    </m:sSub>
                  </m:oMath>
                </a14:m>
                <a:r>
                  <a:rPr lang="zh-CN" altLang="zh-CN" dirty="0"/>
                  <a:t>，相应的索引对应为时间</a:t>
                </a:r>
                <a14:m>
                  <m:oMath xmlns:m="http://schemas.openxmlformats.org/officeDocument/2006/math">
                    <m:r>
                      <a:rPr lang="en-US" altLang="zh-CN" i="1">
                        <a:latin typeface="Cambria Math" panose="02040503050406030204" pitchFamily="18" charset="0"/>
                      </a:rPr>
                      <m:t>𝑙𝐿</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𝑠</m:t>
                        </m:r>
                      </m:sub>
                    </m:sSub>
                  </m:oMath>
                </a14:m>
                <a:r>
                  <a:rPr lang="zh-CN" altLang="zh-CN" dirty="0"/>
                  <a:t>和频率</a:t>
                </a:r>
                <a14:m>
                  <m:oMath xmlns:m="http://schemas.openxmlformats.org/officeDocument/2006/math">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𝑠</m:t>
                        </m:r>
                      </m:sub>
                    </m:sSub>
                    <m:r>
                      <a:rPr lang="en-US" altLang="zh-CN">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𝐾</m:t>
                    </m:r>
                    <m:r>
                      <a:rPr lang="en-US" altLang="zh-CN" b="0" i="1" smtClean="0">
                        <a:latin typeface="Cambria Math" panose="02040503050406030204" pitchFamily="18" charset="0"/>
                      </a:rPr>
                      <m:t>)</m:t>
                    </m:r>
                  </m:oMath>
                </a14:m>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40C4C994-DB01-41A9-8A2B-44CD0F71505E}"/>
                  </a:ext>
                </a:extLst>
              </p:cNvPr>
              <p:cNvSpPr>
                <a:spLocks noGrp="1" noRot="1" noChangeAspect="1" noMove="1" noResize="1" noEditPoints="1" noAdjustHandles="1" noChangeArrowheads="1" noChangeShapeType="1" noTextEdit="1"/>
              </p:cNvSpPr>
              <p:nvPr>
                <p:ph idx="1"/>
              </p:nvPr>
            </p:nvSpPr>
            <p:spPr>
              <a:blipFill>
                <a:blip r:embed="rId2"/>
                <a:stretch>
                  <a:fillRect l="-1217" t="-266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98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8849-EB7F-4C72-A1F4-D0A1511BCE2D}"/>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3" name="内容占位符 2">
            <a:extLst>
              <a:ext uri="{FF2B5EF4-FFF2-40B4-BE49-F238E27FC236}">
                <a16:creationId xmlns:a16="http://schemas.microsoft.com/office/drawing/2014/main" id="{95820076-5C2B-4107-B6F2-B61D2EBCFE08}"/>
              </a:ext>
            </a:extLst>
          </p:cNvPr>
          <p:cNvSpPr>
            <a:spLocks noGrp="1"/>
          </p:cNvSpPr>
          <p:nvPr>
            <p:ph idx="1"/>
          </p:nvPr>
        </p:nvSpPr>
        <p:spPr>
          <a:xfrm>
            <a:off x="845288" y="1751391"/>
            <a:ext cx="10515600" cy="4351338"/>
          </a:xfrm>
        </p:spPr>
        <p:txBody>
          <a:bodyPr>
            <a:normAutofit fontScale="92500" lnSpcReduction="20000"/>
          </a:bodyPr>
          <a:lstStyle/>
          <a:p>
            <a:pPr marL="0" indent="0">
              <a:buNone/>
            </a:pPr>
            <a:r>
              <a:rPr lang="en-US" altLang="zh-CN" b="1" dirty="0"/>
              <a:t>3.1 </a:t>
            </a:r>
            <a:r>
              <a:rPr lang="zh-CN" altLang="en-US" b="1" dirty="0"/>
              <a:t>预处理</a:t>
            </a:r>
          </a:p>
          <a:p>
            <a:pPr marL="0" indent="0">
              <a:buNone/>
            </a:pPr>
            <a:r>
              <a:rPr lang="en-US" altLang="zh-CN" b="1" dirty="0"/>
              <a:t>3.2 </a:t>
            </a:r>
            <a:r>
              <a:rPr lang="zh-CN" altLang="en-US" b="1" dirty="0"/>
              <a:t>短时傅里叶变换</a:t>
            </a:r>
          </a:p>
          <a:p>
            <a:pPr marL="0" indent="0">
              <a:buNone/>
            </a:pPr>
            <a:r>
              <a:rPr lang="en-US" altLang="zh-CN" b="1" dirty="0"/>
              <a:t>3.3 </a:t>
            </a:r>
            <a:r>
              <a:rPr lang="zh-CN" altLang="en-US" b="1" dirty="0"/>
              <a:t>听觉特性</a:t>
            </a:r>
          </a:p>
          <a:p>
            <a:pPr marL="0" indent="0">
              <a:buNone/>
            </a:pPr>
            <a:r>
              <a:rPr lang="en-US" altLang="zh-CN" b="1" dirty="0"/>
              <a:t>3.4 </a:t>
            </a:r>
            <a:r>
              <a:rPr lang="zh-CN" altLang="en-US" b="1" dirty="0"/>
              <a:t>线性预测</a:t>
            </a:r>
          </a:p>
          <a:p>
            <a:pPr marL="0" indent="0">
              <a:buNone/>
            </a:pPr>
            <a:r>
              <a:rPr lang="en-US" altLang="zh-CN" b="1" dirty="0"/>
              <a:t>3.5 </a:t>
            </a:r>
            <a:r>
              <a:rPr lang="zh-CN" altLang="en-US" b="1" dirty="0"/>
              <a:t>倒谱分析</a:t>
            </a:r>
          </a:p>
          <a:p>
            <a:pPr marL="0" indent="0">
              <a:buNone/>
            </a:pPr>
            <a:r>
              <a:rPr lang="en-US" altLang="zh-CN" b="1" dirty="0"/>
              <a:t>3.6 </a:t>
            </a:r>
            <a:r>
              <a:rPr lang="zh-CN" altLang="en-US" b="1" dirty="0"/>
              <a:t>常用的声学特征</a:t>
            </a:r>
            <a:endParaRPr lang="en-US" altLang="zh-CN" b="1" dirty="0"/>
          </a:p>
          <a:p>
            <a:pPr marL="457200" lvl="1" indent="0">
              <a:buNone/>
            </a:pPr>
            <a:r>
              <a:rPr lang="en-US" altLang="zh-CN" b="1" dirty="0"/>
              <a:t>3.6.1 </a:t>
            </a:r>
            <a:r>
              <a:rPr lang="zh-CN" altLang="en-US" b="1" dirty="0"/>
              <a:t>语谱图</a:t>
            </a:r>
          </a:p>
          <a:p>
            <a:pPr marL="457200" lvl="1" indent="0">
              <a:buNone/>
            </a:pPr>
            <a:r>
              <a:rPr lang="en-US" altLang="zh-CN" b="1" dirty="0"/>
              <a:t>3.6.2 </a:t>
            </a:r>
            <a:r>
              <a:rPr lang="en-US" altLang="zh-CN" b="1" dirty="0" err="1"/>
              <a:t>FBank</a:t>
            </a:r>
            <a:endParaRPr lang="en-US" altLang="zh-CN" b="1" dirty="0"/>
          </a:p>
          <a:p>
            <a:pPr marL="457200" lvl="1" indent="0">
              <a:buNone/>
            </a:pPr>
            <a:r>
              <a:rPr lang="en-US" altLang="zh-CN" b="1" dirty="0"/>
              <a:t>3.6.3 MFCC</a:t>
            </a:r>
          </a:p>
          <a:p>
            <a:pPr marL="457200" lvl="1" indent="0">
              <a:buNone/>
            </a:pPr>
            <a:r>
              <a:rPr lang="en-US" altLang="zh-CN" b="1" dirty="0"/>
              <a:t>3.6.4 PLP</a:t>
            </a:r>
          </a:p>
          <a:p>
            <a:pPr marL="0" indent="0">
              <a:buNone/>
            </a:pPr>
            <a:r>
              <a:rPr lang="en-US" altLang="zh-CN" b="1" dirty="0"/>
              <a:t>3.7 </a:t>
            </a:r>
            <a:r>
              <a:rPr lang="zh-CN" altLang="en-US" b="1" dirty="0"/>
              <a:t>本章小结</a:t>
            </a:r>
            <a:endParaRPr lang="zh-CN" altLang="zh-CN" b="1" dirty="0"/>
          </a:p>
        </p:txBody>
      </p:sp>
    </p:spTree>
    <p:extLst>
      <p:ext uri="{BB962C8B-B14F-4D97-AF65-F5344CB8AC3E}">
        <p14:creationId xmlns:p14="http://schemas.microsoft.com/office/powerpoint/2010/main" val="3294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A5AF0-45F4-409B-AAA4-906E91F947E8}"/>
              </a:ext>
            </a:extLst>
          </p:cNvPr>
          <p:cNvSpPr>
            <a:spLocks noGrp="1"/>
          </p:cNvSpPr>
          <p:nvPr>
            <p:ph type="title"/>
          </p:nvPr>
        </p:nvSpPr>
        <p:spPr/>
        <p:txBody>
          <a:bodyPr/>
          <a:lstStyle/>
          <a:p>
            <a:r>
              <a:rPr lang="en-US" altLang="zh-CN" dirty="0"/>
              <a:t>3.3 </a:t>
            </a:r>
            <a:r>
              <a:rPr lang="zh-CN" altLang="en-US" dirty="0"/>
              <a:t>听觉特性</a:t>
            </a:r>
          </a:p>
        </p:txBody>
      </p:sp>
      <p:graphicFrame>
        <p:nvGraphicFramePr>
          <p:cNvPr id="4" name="内容占位符 3">
            <a:extLst>
              <a:ext uri="{FF2B5EF4-FFF2-40B4-BE49-F238E27FC236}">
                <a16:creationId xmlns:a16="http://schemas.microsoft.com/office/drawing/2014/main" id="{F3DB45AF-9448-44FA-A2DC-6E7491E7A4FB}"/>
              </a:ext>
            </a:extLst>
          </p:cNvPr>
          <p:cNvGraphicFramePr>
            <a:graphicFrameLocks noGrp="1"/>
          </p:cNvGraphicFramePr>
          <p:nvPr>
            <p:ph idx="1"/>
            <p:extLst>
              <p:ext uri="{D42A27DB-BD31-4B8C-83A1-F6EECF244321}">
                <p14:modId xmlns:p14="http://schemas.microsoft.com/office/powerpoint/2010/main" val="2892022566"/>
              </p:ext>
            </p:extLst>
          </p:nvPr>
        </p:nvGraphicFramePr>
        <p:xfrm>
          <a:off x="1131259" y="1548463"/>
          <a:ext cx="7920880" cy="3437321"/>
        </p:xfrm>
        <a:graphic>
          <a:graphicData uri="http://schemas.openxmlformats.org/drawingml/2006/table">
            <a:tbl>
              <a:tblPr firstRow="1" bandRow="1">
                <a:tableStyleId>{BDBED569-4797-4DF1-A0F4-6AAB3CD982D8}</a:tableStyleId>
              </a:tblPr>
              <a:tblGrid>
                <a:gridCol w="2245187">
                  <a:extLst>
                    <a:ext uri="{9D8B030D-6E8A-4147-A177-3AD203B41FA5}">
                      <a16:colId xmlns:a16="http://schemas.microsoft.com/office/drawing/2014/main" val="20000"/>
                    </a:ext>
                  </a:extLst>
                </a:gridCol>
                <a:gridCol w="1828408">
                  <a:extLst>
                    <a:ext uri="{9D8B030D-6E8A-4147-A177-3AD203B41FA5}">
                      <a16:colId xmlns:a16="http://schemas.microsoft.com/office/drawing/2014/main" val="20001"/>
                    </a:ext>
                  </a:extLst>
                </a:gridCol>
                <a:gridCol w="3847285">
                  <a:extLst>
                    <a:ext uri="{9D8B030D-6E8A-4147-A177-3AD203B41FA5}">
                      <a16:colId xmlns:a16="http://schemas.microsoft.com/office/drawing/2014/main" val="20002"/>
                    </a:ext>
                  </a:extLst>
                </a:gridCol>
              </a:tblGrid>
              <a:tr h="656021">
                <a:tc>
                  <a:txBody>
                    <a:bodyPr/>
                    <a:lstStyle/>
                    <a:p>
                      <a:pPr algn="ctr"/>
                      <a:r>
                        <a:rPr lang="zh-CN" altLang="en-US" dirty="0"/>
                        <a:t>物理</a:t>
                      </a:r>
                    </a:p>
                  </a:txBody>
                  <a:tcPr marL="6350" marR="6350" marT="6350" marB="6350" anchor="ctr"/>
                </a:tc>
                <a:tc>
                  <a:txBody>
                    <a:bodyPr/>
                    <a:lstStyle/>
                    <a:p>
                      <a:pPr algn="ctr"/>
                      <a:r>
                        <a:rPr lang="zh-CN" altLang="en-US" dirty="0"/>
                        <a:t>人类感知</a:t>
                      </a:r>
                    </a:p>
                  </a:txBody>
                  <a:tcPr marL="6350" marR="6350" marT="6350" marB="6350" anchor="ctr"/>
                </a:tc>
                <a:tc>
                  <a:txBody>
                    <a:bodyPr/>
                    <a:lstStyle/>
                    <a:p>
                      <a:pPr algn="ctr"/>
                      <a:r>
                        <a:rPr lang="zh-CN" altLang="en-US" dirty="0"/>
                        <a:t>物理解释</a:t>
                      </a:r>
                    </a:p>
                  </a:txBody>
                  <a:tcPr marL="6350" marR="6350" marT="6350" marB="6350" anchor="ctr"/>
                </a:tc>
                <a:extLst>
                  <a:ext uri="{0D108BD9-81ED-4DB2-BD59-A6C34878D82A}">
                    <a16:rowId xmlns:a16="http://schemas.microsoft.com/office/drawing/2014/main" val="10000"/>
                  </a:ext>
                </a:extLst>
              </a:tr>
              <a:tr h="808649">
                <a:tc>
                  <a:txBody>
                    <a:bodyPr/>
                    <a:lstStyle/>
                    <a:p>
                      <a:pPr algn="ctr"/>
                      <a:r>
                        <a:rPr lang="zh-CN" altLang="en-US" dirty="0"/>
                        <a:t>声强</a:t>
                      </a:r>
                    </a:p>
                  </a:txBody>
                  <a:tcPr marL="6350" marR="6350" marT="6350" marB="6350" anchor="ctr"/>
                </a:tc>
                <a:tc>
                  <a:txBody>
                    <a:bodyPr/>
                    <a:lstStyle/>
                    <a:p>
                      <a:pPr algn="ctr"/>
                      <a:r>
                        <a:rPr lang="zh-CN" altLang="en-US"/>
                        <a:t>响度</a:t>
                      </a:r>
                    </a:p>
                  </a:txBody>
                  <a:tcPr marL="6350" marR="6350" marT="6350" marB="6350" anchor="ctr"/>
                </a:tc>
                <a:tc>
                  <a:txBody>
                    <a:bodyPr/>
                    <a:lstStyle/>
                    <a:p>
                      <a:pPr algn="l"/>
                      <a:r>
                        <a:rPr lang="zh-CN" altLang="en-US" dirty="0"/>
                        <a:t>人类主观感觉到的声音强弱程度。相同的声强，频率不同时，响度也可能不同。</a:t>
                      </a:r>
                    </a:p>
                  </a:txBody>
                  <a:tcPr marL="6350" marR="6350" marT="6350" marB="6350" anchor="ctr"/>
                </a:tc>
                <a:extLst>
                  <a:ext uri="{0D108BD9-81ED-4DB2-BD59-A6C34878D82A}">
                    <a16:rowId xmlns:a16="http://schemas.microsoft.com/office/drawing/2014/main" val="10001"/>
                  </a:ext>
                </a:extLst>
              </a:tr>
              <a:tr h="1074102">
                <a:tc>
                  <a:txBody>
                    <a:bodyPr/>
                    <a:lstStyle/>
                    <a:p>
                      <a:pPr algn="ctr"/>
                      <a:r>
                        <a:rPr lang="zh-CN" altLang="en-US" dirty="0"/>
                        <a:t>频率</a:t>
                      </a:r>
                    </a:p>
                  </a:txBody>
                  <a:tcPr marL="6350" marR="6350" marT="6350" marB="6350" anchor="ctr"/>
                </a:tc>
                <a:tc>
                  <a:txBody>
                    <a:bodyPr/>
                    <a:lstStyle/>
                    <a:p>
                      <a:pPr algn="ctr"/>
                      <a:r>
                        <a:rPr lang="zh-CN" altLang="en-US" dirty="0"/>
                        <a:t>音调</a:t>
                      </a:r>
                      <a:endParaRPr lang="en-US" altLang="zh-CN" dirty="0"/>
                    </a:p>
                    <a:p>
                      <a:pPr algn="ctr"/>
                      <a:r>
                        <a:rPr lang="zh-CN" altLang="en-US" dirty="0"/>
                        <a:t>（音高</a:t>
                      </a:r>
                      <a:r>
                        <a:rPr lang="en-US" altLang="zh-CN" dirty="0"/>
                        <a:t>,pitch</a:t>
                      </a:r>
                      <a:r>
                        <a:rPr lang="zh-CN" altLang="en-US" dirty="0"/>
                        <a:t>）</a:t>
                      </a:r>
                    </a:p>
                  </a:txBody>
                  <a:tcPr marL="6350" marR="6350" marT="6350" marB="63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表示声音的高低，主要由声音的频率决定，同时也与声音强度有关。</a:t>
                      </a:r>
                      <a:r>
                        <a:rPr lang="zh-CN" altLang="en-US" dirty="0">
                          <a:solidFill>
                            <a:srgbClr val="FF0000"/>
                          </a:solidFill>
                        </a:rPr>
                        <a:t>音高的变化</a:t>
                      </a:r>
                      <a:r>
                        <a:rPr lang="en-US" altLang="zh-CN" dirty="0">
                          <a:solidFill>
                            <a:srgbClr val="FF0000"/>
                          </a:solidFill>
                        </a:rPr>
                        <a:t>—</a:t>
                      </a:r>
                      <a:r>
                        <a:rPr lang="zh-CN" altLang="en-US" dirty="0">
                          <a:solidFill>
                            <a:srgbClr val="FF0000"/>
                          </a:solidFill>
                        </a:rPr>
                        <a:t>声调（阴平、阳平、上声、去声）</a:t>
                      </a:r>
                      <a:endParaRPr lang="zh-CN" altLang="en-US" dirty="0"/>
                    </a:p>
                  </a:txBody>
                  <a:tcPr marL="6350" marR="6350" marT="6350" marB="6350" anchor="ctr"/>
                </a:tc>
                <a:extLst>
                  <a:ext uri="{0D108BD9-81ED-4DB2-BD59-A6C34878D82A}">
                    <a16:rowId xmlns:a16="http://schemas.microsoft.com/office/drawing/2014/main" val="10003"/>
                  </a:ext>
                </a:extLst>
              </a:tr>
              <a:tr h="808649">
                <a:tc>
                  <a:txBody>
                    <a:bodyPr/>
                    <a:lstStyle/>
                    <a:p>
                      <a:pPr algn="ctr"/>
                      <a:r>
                        <a:rPr lang="zh-CN" altLang="en-US"/>
                        <a:t>频谱形状</a:t>
                      </a:r>
                    </a:p>
                  </a:txBody>
                  <a:tcPr marL="6350" marR="6350" marT="6350" marB="6350" anchor="ctr"/>
                </a:tc>
                <a:tc>
                  <a:txBody>
                    <a:bodyPr/>
                    <a:lstStyle/>
                    <a:p>
                      <a:pPr algn="ctr"/>
                      <a:r>
                        <a:rPr lang="zh-CN" altLang="en-US"/>
                        <a:t>音色</a:t>
                      </a:r>
                    </a:p>
                  </a:txBody>
                  <a:tcPr marL="6350" marR="6350" marT="6350" marB="63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表示声音的品质，音色与声波的振动波形有关，或者说与声音的频谱结构有关。</a:t>
                      </a:r>
                    </a:p>
                  </a:txBody>
                  <a:tcPr marL="6350" marR="6350" marT="6350" marB="635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D42FF925-6135-43BC-9A14-B6804C599839}"/>
              </a:ext>
            </a:extLst>
          </p:cNvPr>
          <p:cNvSpPr txBox="1"/>
          <p:nvPr/>
        </p:nvSpPr>
        <p:spPr>
          <a:xfrm>
            <a:off x="1043608" y="5060311"/>
            <a:ext cx="2994731" cy="1384995"/>
          </a:xfrm>
          <a:prstGeom prst="rect">
            <a:avLst/>
          </a:prstGeom>
          <a:noFill/>
        </p:spPr>
        <p:txBody>
          <a:bodyPr wrap="none" rtlCol="0">
            <a:spAutoFit/>
          </a:bodyPr>
          <a:lstStyle/>
          <a:p>
            <a:r>
              <a:rPr lang="zh-CN" altLang="en-US" sz="2400" b="1" dirty="0">
                <a:latin typeface="+mn-ea"/>
                <a:ea typeface="+mn-ea"/>
              </a:rPr>
              <a:t>技术术语</a:t>
            </a:r>
            <a:r>
              <a:rPr lang="en-US" altLang="zh-CN" sz="2400" b="1" dirty="0">
                <a:latin typeface="+mn-ea"/>
                <a:ea typeface="+mn-ea"/>
              </a:rPr>
              <a:t>:</a:t>
            </a:r>
          </a:p>
          <a:p>
            <a:pPr marL="342900" indent="-342900">
              <a:buFont typeface="Arial" panose="020B0604020202020204" pitchFamily="34" charset="0"/>
              <a:buChar char="•"/>
            </a:pPr>
            <a:r>
              <a:rPr lang="zh-CN" altLang="en-US" sz="2000" dirty="0">
                <a:latin typeface="Times New Roman" panose="02020603050405020304" pitchFamily="18" charset="0"/>
                <a:ea typeface="+mn-ea"/>
                <a:cs typeface="Times New Roman" panose="02020603050405020304" pitchFamily="18" charset="0"/>
              </a:rPr>
              <a:t>音调的单位：</a:t>
            </a:r>
            <a:r>
              <a:rPr lang="en-US" altLang="zh-CN" sz="2000" dirty="0">
                <a:latin typeface="Times New Roman" panose="02020603050405020304" pitchFamily="18" charset="0"/>
                <a:ea typeface="+mn-ea"/>
                <a:cs typeface="Times New Roman" panose="02020603050405020304" pitchFamily="18" charset="0"/>
              </a:rPr>
              <a:t>Mel</a:t>
            </a:r>
            <a:r>
              <a:rPr lang="zh-CN" altLang="en-US" sz="2000" dirty="0">
                <a:latin typeface="+mn-ea"/>
                <a:ea typeface="+mn-ea"/>
              </a:rPr>
              <a:t>频率</a:t>
            </a:r>
            <a:endParaRPr lang="en-US" altLang="zh-CN" sz="2000" dirty="0">
              <a:latin typeface="+mn-ea"/>
              <a:ea typeface="+mn-ea"/>
            </a:endParaRPr>
          </a:p>
          <a:p>
            <a:pPr marL="342900" indent="-342900">
              <a:buFont typeface="Arial" panose="020B0604020202020204" pitchFamily="34" charset="0"/>
              <a:buChar char="•"/>
            </a:pPr>
            <a:r>
              <a:rPr lang="zh-CN" altLang="en-US" sz="2000" dirty="0">
                <a:latin typeface="+mn-ea"/>
              </a:rPr>
              <a:t>响度</a:t>
            </a:r>
            <a:endParaRPr lang="en-US" altLang="zh-CN" sz="2000" dirty="0">
              <a:latin typeface="+mn-ea"/>
            </a:endParaRPr>
          </a:p>
          <a:p>
            <a:pPr marL="342900" indent="-342900">
              <a:buFont typeface="Arial" panose="020B0604020202020204" pitchFamily="34" charset="0"/>
              <a:buChar char="•"/>
            </a:pPr>
            <a:r>
              <a:rPr lang="en-US" altLang="zh-CN" sz="2000" dirty="0">
                <a:latin typeface="+mn-ea"/>
              </a:rPr>
              <a:t>Bark</a:t>
            </a:r>
            <a:r>
              <a:rPr lang="zh-CN" altLang="en-US" sz="2000" dirty="0">
                <a:latin typeface="+mn-ea"/>
              </a:rPr>
              <a:t>频率</a:t>
            </a:r>
          </a:p>
        </p:txBody>
      </p:sp>
    </p:spTree>
    <p:custDataLst>
      <p:tags r:id="rId1"/>
    </p:custDataLst>
    <p:extLst>
      <p:ext uri="{BB962C8B-B14F-4D97-AF65-F5344CB8AC3E}">
        <p14:creationId xmlns:p14="http://schemas.microsoft.com/office/powerpoint/2010/main" val="17064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63CE3-BAFC-4F7E-B859-43DEFD0D173E}"/>
              </a:ext>
            </a:extLst>
          </p:cNvPr>
          <p:cNvSpPr>
            <a:spLocks noGrp="1"/>
          </p:cNvSpPr>
          <p:nvPr>
            <p:ph type="title"/>
          </p:nvPr>
        </p:nvSpPr>
        <p:spPr/>
        <p:txBody>
          <a:bodyPr/>
          <a:lstStyle/>
          <a:p>
            <a:r>
              <a:rPr lang="en-US" altLang="zh-CN" dirty="0"/>
              <a:t>3.3 </a:t>
            </a:r>
            <a:r>
              <a:rPr lang="zh-CN" altLang="en-US" dirty="0"/>
              <a:t>听觉特性</a:t>
            </a:r>
            <a:r>
              <a:rPr lang="en-US" altLang="zh-CN" dirty="0"/>
              <a:t>—Mel</a:t>
            </a:r>
            <a:r>
              <a:rPr lang="zh-CN" altLang="en-US" dirty="0"/>
              <a:t>频率</a:t>
            </a:r>
          </a:p>
        </p:txBody>
      </p:sp>
      <p:sp>
        <p:nvSpPr>
          <p:cNvPr id="3" name="内容占位符 2">
            <a:extLst>
              <a:ext uri="{FF2B5EF4-FFF2-40B4-BE49-F238E27FC236}">
                <a16:creationId xmlns:a16="http://schemas.microsoft.com/office/drawing/2014/main" id="{6AE90435-D20B-4E0A-AEEC-4BF35989441D}"/>
              </a:ext>
            </a:extLst>
          </p:cNvPr>
          <p:cNvSpPr>
            <a:spLocks noGrp="1"/>
          </p:cNvSpPr>
          <p:nvPr>
            <p:ph idx="1"/>
          </p:nvPr>
        </p:nvSpPr>
        <p:spPr/>
        <p:txBody>
          <a:bodyPr/>
          <a:lstStyle/>
          <a:p>
            <a:r>
              <a:rPr lang="zh-CN" altLang="en-US" dirty="0"/>
              <a:t>目的：模拟人耳对不同频率语音的感知</a:t>
            </a:r>
          </a:p>
          <a:p>
            <a:endParaRPr lang="en-US" altLang="zh-CN" dirty="0"/>
          </a:p>
          <a:p>
            <a:r>
              <a:rPr lang="zh-CN" altLang="zh-CN" dirty="0"/>
              <a:t>人类对不同频率语音有不同的感知能力：</a:t>
            </a:r>
          </a:p>
          <a:p>
            <a:pPr lvl="1"/>
            <a:r>
              <a:rPr lang="en-US" altLang="zh-CN" dirty="0"/>
              <a:t>1kHz</a:t>
            </a:r>
            <a:r>
              <a:rPr lang="zh-CN" altLang="zh-CN" dirty="0"/>
              <a:t>以下，与频率成线性关系。</a:t>
            </a:r>
          </a:p>
          <a:p>
            <a:pPr lvl="1"/>
            <a:r>
              <a:rPr lang="en-US" altLang="zh-CN" dirty="0"/>
              <a:t>1kHz</a:t>
            </a:r>
            <a:r>
              <a:rPr lang="zh-CN" altLang="zh-CN" dirty="0"/>
              <a:t>以上，与频率成对数关系。</a:t>
            </a:r>
            <a:endParaRPr lang="zh-CN" altLang="en-US" dirty="0"/>
          </a:p>
        </p:txBody>
      </p:sp>
      <p:sp>
        <p:nvSpPr>
          <p:cNvPr id="4" name="Text Box 9">
            <a:extLst>
              <a:ext uri="{FF2B5EF4-FFF2-40B4-BE49-F238E27FC236}">
                <a16:creationId xmlns:a16="http://schemas.microsoft.com/office/drawing/2014/main" id="{8E22A939-4534-4774-AB19-A24B21A5AD24}"/>
              </a:ext>
            </a:extLst>
          </p:cNvPr>
          <p:cNvSpPr txBox="1">
            <a:spLocks noChangeArrowheads="1"/>
          </p:cNvSpPr>
          <p:nvPr/>
        </p:nvSpPr>
        <p:spPr bwMode="auto">
          <a:xfrm>
            <a:off x="2442868" y="4240508"/>
            <a:ext cx="458787"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en-US" altLang="zh-CN" dirty="0"/>
              <a:t>Mel-</a:t>
            </a:r>
            <a:r>
              <a:rPr kumimoji="1" lang="zh-CN" altLang="en-US" dirty="0"/>
              <a:t>频率</a:t>
            </a:r>
          </a:p>
        </p:txBody>
      </p:sp>
      <p:grpSp>
        <p:nvGrpSpPr>
          <p:cNvPr id="5" name="Group 10">
            <a:extLst>
              <a:ext uri="{FF2B5EF4-FFF2-40B4-BE49-F238E27FC236}">
                <a16:creationId xmlns:a16="http://schemas.microsoft.com/office/drawing/2014/main" id="{701FF993-BD25-45CC-BD0B-91E5417D6968}"/>
              </a:ext>
            </a:extLst>
          </p:cNvPr>
          <p:cNvGrpSpPr>
            <a:grpSpLocks/>
          </p:cNvGrpSpPr>
          <p:nvPr/>
        </p:nvGrpSpPr>
        <p:grpSpPr bwMode="auto">
          <a:xfrm>
            <a:off x="2901655" y="3856998"/>
            <a:ext cx="5084763" cy="2728912"/>
            <a:chOff x="1392" y="2160"/>
            <a:chExt cx="3203" cy="1719"/>
          </a:xfrm>
        </p:grpSpPr>
        <p:pic>
          <p:nvPicPr>
            <p:cNvPr id="6" name="Picture 11" descr="mel">
              <a:extLst>
                <a:ext uri="{FF2B5EF4-FFF2-40B4-BE49-F238E27FC236}">
                  <a16:creationId xmlns:a16="http://schemas.microsoft.com/office/drawing/2014/main" id="{550F3999-A3F0-49DD-9010-50D17E395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2160"/>
              <a:ext cx="3203" cy="1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12">
              <a:extLst>
                <a:ext uri="{FF2B5EF4-FFF2-40B4-BE49-F238E27FC236}">
                  <a16:creationId xmlns:a16="http://schemas.microsoft.com/office/drawing/2014/main" id="{380CF393-9BEF-4093-AB59-1D0C2B3B4C04}"/>
                </a:ext>
              </a:extLst>
            </p:cNvPr>
            <p:cNvSpPr txBox="1">
              <a:spLocks noChangeArrowheads="1"/>
            </p:cNvSpPr>
            <p:nvPr/>
          </p:nvSpPr>
          <p:spPr bwMode="auto">
            <a:xfrm>
              <a:off x="2640" y="3648"/>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频率</a:t>
              </a:r>
              <a:r>
                <a:rPr kumimoji="1" lang="en-US" altLang="zh-CN"/>
                <a:t>(Hz)</a:t>
              </a:r>
            </a:p>
          </p:txBody>
        </p:sp>
      </p:grpSp>
    </p:spTree>
    <p:extLst>
      <p:ext uri="{BB962C8B-B14F-4D97-AF65-F5344CB8AC3E}">
        <p14:creationId xmlns:p14="http://schemas.microsoft.com/office/powerpoint/2010/main" val="305879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121A-360A-4E74-97FC-BFFDDFBC49E4}"/>
              </a:ext>
            </a:extLst>
          </p:cNvPr>
          <p:cNvSpPr>
            <a:spLocks noGrp="1"/>
          </p:cNvSpPr>
          <p:nvPr>
            <p:ph type="title"/>
          </p:nvPr>
        </p:nvSpPr>
        <p:spPr/>
        <p:txBody>
          <a:bodyPr/>
          <a:lstStyle/>
          <a:p>
            <a:r>
              <a:rPr lang="en-US" altLang="zh-CN" dirty="0"/>
              <a:t>3.3 </a:t>
            </a:r>
            <a:r>
              <a:rPr lang="zh-CN" altLang="en-US" dirty="0"/>
              <a:t>听觉特性</a:t>
            </a:r>
            <a:r>
              <a:rPr lang="en-US" altLang="zh-CN" dirty="0"/>
              <a:t>—Mel</a:t>
            </a:r>
            <a:r>
              <a:rPr lang="zh-CN" altLang="en-US" dirty="0"/>
              <a:t>频率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BA0D9E-9580-4603-A3AF-320D68910D90}"/>
                  </a:ext>
                </a:extLst>
              </p:cNvPr>
              <p:cNvSpPr>
                <a:spLocks noGrp="1"/>
              </p:cNvSpPr>
              <p:nvPr>
                <p:ph idx="1"/>
              </p:nvPr>
            </p:nvSpPr>
            <p:spPr/>
            <p:txBody>
              <a:bodyPr/>
              <a:lstStyle/>
              <a:p>
                <a:r>
                  <a:rPr lang="en-US" altLang="zh-CN" dirty="0"/>
                  <a:t>Mel</a:t>
                </a:r>
                <a:r>
                  <a:rPr lang="zh-CN" altLang="en-US" dirty="0"/>
                  <a:t>频率定义</a:t>
                </a:r>
              </a:p>
              <a:p>
                <a:pPr lvl="1"/>
                <a:r>
                  <a:rPr lang="en-US" altLang="zh-CN" dirty="0"/>
                  <a:t>1Mel</a:t>
                </a:r>
                <a:r>
                  <a:rPr lang="en-US" altLang="zh-CN" dirty="0">
                    <a:latin typeface="Arial"/>
                  </a:rPr>
                  <a:t>—</a:t>
                </a:r>
                <a:r>
                  <a:rPr lang="en-US" altLang="zh-CN" dirty="0"/>
                  <a:t>1kHz</a:t>
                </a:r>
                <a:r>
                  <a:rPr lang="zh-CN" altLang="en-US" dirty="0"/>
                  <a:t>音调感知程度的</a:t>
                </a:r>
                <a:r>
                  <a:rPr lang="en-US" altLang="zh-CN" dirty="0"/>
                  <a:t>1/1000</a:t>
                </a:r>
              </a:p>
              <a:p>
                <a:pPr lvl="1"/>
                <a:endParaRPr lang="en-US" altLang="zh-CN" dirty="0"/>
              </a:p>
              <a:p>
                <a:r>
                  <a:rPr lang="en-US" altLang="zh-CN" dirty="0"/>
                  <a:t>Mel</a:t>
                </a:r>
                <a:r>
                  <a:rPr lang="zh-CN" altLang="en-US" dirty="0"/>
                  <a:t>频率可以用公式表达如下：</a:t>
                </a:r>
              </a:p>
              <a:p>
                <a:pPr marL="0" indent="0" algn="ctr">
                  <a:buNone/>
                </a:pPr>
                <a14:m>
                  <m:oMath xmlns:m="http://schemas.openxmlformats.org/officeDocument/2006/math">
                    <m:r>
                      <m:rPr>
                        <m:sty m:val="p"/>
                      </m:rPr>
                      <a:rPr lang="en-US" altLang="zh-CN">
                        <a:latin typeface="Cambria Math" panose="02040503050406030204" pitchFamily="18" charset="0"/>
                      </a:rPr>
                      <m:t>Mel</m:t>
                    </m:r>
                    <m:d>
                      <m:dPr>
                        <m:ctrlPr>
                          <a:rPr lang="zh-CN" altLang="zh-CN" i="1">
                            <a:latin typeface="Cambria Math" panose="02040503050406030204" pitchFamily="18" charset="0"/>
                          </a:rPr>
                        </m:ctrlPr>
                      </m:dPr>
                      <m:e>
                        <m:r>
                          <a:rPr lang="en-US" altLang="zh-CN" i="1">
                            <a:latin typeface="Cambria Math" panose="02040503050406030204" pitchFamily="18" charset="0"/>
                          </a:rPr>
                          <m:t>𝑓</m:t>
                        </m:r>
                      </m:e>
                    </m:d>
                    <m:r>
                      <a:rPr lang="en-US" altLang="zh-CN">
                        <a:latin typeface="Cambria Math" panose="02040503050406030204" pitchFamily="18" charset="0"/>
                      </a:rPr>
                      <m:t>=2595</m:t>
                    </m:r>
                    <m:r>
                      <m:rPr>
                        <m:sty m:val="p"/>
                      </m:rPr>
                      <a:rPr lang="en-US" altLang="zh-CN">
                        <a:latin typeface="Cambria Math" panose="02040503050406030204" pitchFamily="18" charset="0"/>
                      </a:rPr>
                      <m:t>lg</m:t>
                    </m:r>
                    <m:r>
                      <a:rPr lang="en-US" altLang="zh-CN">
                        <a:latin typeface="Cambria Math" panose="02040503050406030204" pitchFamily="18" charset="0"/>
                      </a:rPr>
                      <m:t>(1+</m:t>
                    </m:r>
                    <m:r>
                      <a:rPr lang="en-US" altLang="zh-CN" i="1">
                        <a:latin typeface="Cambria Math" panose="02040503050406030204" pitchFamily="18" charset="0"/>
                      </a:rPr>
                      <m:t>𝑓</m:t>
                    </m:r>
                    <m:r>
                      <a:rPr lang="en-US" altLang="zh-CN">
                        <a:latin typeface="Cambria Math" panose="02040503050406030204" pitchFamily="18" charset="0"/>
                      </a:rPr>
                      <m:t>/700)</m:t>
                    </m:r>
                  </m:oMath>
                </a14:m>
                <a:r>
                  <a:rPr lang="en-US" altLang="zh-CN" dirty="0"/>
                  <a:t> </a:t>
                </a:r>
              </a:p>
              <a:p>
                <a:pPr marL="0" indent="0" algn="just">
                  <a:buNone/>
                </a:pPr>
                <a:r>
                  <a:rPr lang="zh-CN" altLang="en-US" dirty="0"/>
                  <a:t>其中</a:t>
                </a:r>
                <a:r>
                  <a:rPr lang="en-US" altLang="zh-CN" dirty="0"/>
                  <a:t>lg</a:t>
                </a:r>
                <a:r>
                  <a:rPr lang="zh-CN" altLang="en-US" dirty="0"/>
                  <a:t>是以</a:t>
                </a:r>
                <a:r>
                  <a:rPr lang="en-US" altLang="zh-CN" dirty="0"/>
                  <a:t>10</a:t>
                </a:r>
                <a:r>
                  <a:rPr lang="zh-CN" altLang="en-US" dirty="0"/>
                  <a:t>为底数，即</a:t>
                </a:r>
                <a:r>
                  <a:rPr lang="en-US" altLang="zh-CN" dirty="0"/>
                  <a:t>log10</a:t>
                </a:r>
                <a:r>
                  <a:rPr lang="zh-CN" altLang="en-US" dirty="0"/>
                  <a:t>。如果以</a:t>
                </a:r>
                <a:r>
                  <a:rPr lang="en-US" altLang="zh-CN" dirty="0"/>
                  <a:t>e</a:t>
                </a:r>
                <a:r>
                  <a:rPr lang="zh-CN" altLang="en-US" dirty="0"/>
                  <a:t>为底数，则公式为</a:t>
                </a:r>
                <a:endParaRPr lang="en-US" altLang="zh-CN" dirty="0"/>
              </a:p>
              <a:p>
                <a:pPr marL="0" indent="0" algn="ctr">
                  <a:buNone/>
                </a:pPr>
                <a14:m>
                  <m:oMath xmlns:m="http://schemas.openxmlformats.org/officeDocument/2006/math">
                    <m:r>
                      <m:rPr>
                        <m:sty m:val="p"/>
                      </m:rPr>
                      <a:rPr lang="en-US" altLang="zh-CN" smtClean="0">
                        <a:latin typeface="Cambria Math" panose="02040503050406030204" pitchFamily="18" charset="0"/>
                      </a:rPr>
                      <m:t>Mel</m:t>
                    </m:r>
                    <m:d>
                      <m:dPr>
                        <m:ctrlPr>
                          <a:rPr lang="zh-CN" altLang="zh-CN" i="1">
                            <a:latin typeface="Cambria Math" panose="02040503050406030204" pitchFamily="18" charset="0"/>
                          </a:rPr>
                        </m:ctrlPr>
                      </m:dPr>
                      <m:e>
                        <m:r>
                          <a:rPr lang="en-US" altLang="zh-CN" i="1">
                            <a:latin typeface="Cambria Math" panose="02040503050406030204" pitchFamily="18" charset="0"/>
                          </a:rPr>
                          <m:t>𝑓</m:t>
                        </m:r>
                      </m:e>
                    </m:d>
                    <m:r>
                      <a:rPr lang="en-US" altLang="zh-CN">
                        <a:latin typeface="Cambria Math" panose="02040503050406030204" pitchFamily="18" charset="0"/>
                      </a:rPr>
                      <m:t>=</m:t>
                    </m:r>
                    <m:r>
                      <a:rPr lang="en-US" altLang="zh-CN" i="1">
                        <a:latin typeface="Cambria Math" panose="02040503050406030204" pitchFamily="18" charset="0"/>
                      </a:rPr>
                      <m:t>1127</m:t>
                    </m:r>
                    <m:r>
                      <m:rPr>
                        <m:sty m:val="p"/>
                      </m:rPr>
                      <a:rPr lang="en-US" altLang="zh-CN">
                        <a:latin typeface="Cambria Math" panose="02040503050406030204" pitchFamily="18" charset="0"/>
                      </a:rPr>
                      <m:t>l</m:t>
                    </m:r>
                    <m:r>
                      <m:rPr>
                        <m:sty m:val="p"/>
                      </m:rPr>
                      <a:rPr lang="en-US" altLang="zh-CN" i="1">
                        <a:latin typeface="Cambria Math" panose="02040503050406030204" pitchFamily="18" charset="0"/>
                      </a:rPr>
                      <m:t>o</m:t>
                    </m:r>
                    <m:r>
                      <m:rPr>
                        <m:sty m:val="p"/>
                      </m:rPr>
                      <a:rPr lang="en-US" altLang="zh-CN">
                        <a:latin typeface="Cambria Math" panose="02040503050406030204" pitchFamily="18" charset="0"/>
                      </a:rPr>
                      <m:t>g</m:t>
                    </m:r>
                    <m:r>
                      <a:rPr lang="en-US" altLang="zh-CN">
                        <a:latin typeface="Cambria Math" panose="02040503050406030204" pitchFamily="18" charset="0"/>
                      </a:rPr>
                      <m:t>(1+</m:t>
                    </m:r>
                    <m:r>
                      <a:rPr lang="en-US" altLang="zh-CN" i="1">
                        <a:latin typeface="Cambria Math" panose="02040503050406030204" pitchFamily="18" charset="0"/>
                      </a:rPr>
                      <m:t>𝑓</m:t>
                    </m:r>
                    <m:r>
                      <a:rPr lang="en-US" altLang="zh-CN">
                        <a:latin typeface="Cambria Math" panose="02040503050406030204" pitchFamily="18" charset="0"/>
                      </a:rPr>
                      <m:t>/700)</m:t>
                    </m:r>
                  </m:oMath>
                </a14:m>
                <a:r>
                  <a:rPr lang="en-US" altLang="zh-CN" dirty="0"/>
                  <a:t> </a:t>
                </a:r>
              </a:p>
            </p:txBody>
          </p:sp>
        </mc:Choice>
        <mc:Fallback xmlns="">
          <p:sp>
            <p:nvSpPr>
              <p:cNvPr id="3" name="内容占位符 2">
                <a:extLst>
                  <a:ext uri="{FF2B5EF4-FFF2-40B4-BE49-F238E27FC236}">
                    <a16:creationId xmlns:a16="http://schemas.microsoft.com/office/drawing/2014/main" id="{3FBA0D9E-9580-4603-A3AF-320D68910D90}"/>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079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26F3B-5D18-41DF-8891-CFE9A448D887}"/>
              </a:ext>
            </a:extLst>
          </p:cNvPr>
          <p:cNvSpPr>
            <a:spLocks noGrp="1"/>
          </p:cNvSpPr>
          <p:nvPr>
            <p:ph type="title"/>
          </p:nvPr>
        </p:nvSpPr>
        <p:spPr/>
        <p:txBody>
          <a:bodyPr/>
          <a:lstStyle/>
          <a:p>
            <a:r>
              <a:rPr lang="en-US" altLang="zh-CN" dirty="0"/>
              <a:t>3.3 </a:t>
            </a:r>
            <a:r>
              <a:rPr lang="zh-CN" altLang="en-US" dirty="0"/>
              <a:t>听觉特性</a:t>
            </a:r>
            <a:r>
              <a:rPr lang="en-US" altLang="zh-CN" dirty="0"/>
              <a:t>—Mel</a:t>
            </a:r>
            <a:r>
              <a:rPr lang="zh-CN" altLang="en-US" dirty="0"/>
              <a:t>频率</a:t>
            </a:r>
          </a:p>
        </p:txBody>
      </p:sp>
      <p:sp>
        <p:nvSpPr>
          <p:cNvPr id="3" name="内容占位符 2">
            <a:extLst>
              <a:ext uri="{FF2B5EF4-FFF2-40B4-BE49-F238E27FC236}">
                <a16:creationId xmlns:a16="http://schemas.microsoft.com/office/drawing/2014/main" id="{C3FF42B2-9476-4924-BA60-AFA37A08F977}"/>
              </a:ext>
            </a:extLst>
          </p:cNvPr>
          <p:cNvSpPr>
            <a:spLocks noGrp="1"/>
          </p:cNvSpPr>
          <p:nvPr>
            <p:ph idx="1"/>
          </p:nvPr>
        </p:nvSpPr>
        <p:spPr>
          <a:xfrm>
            <a:off x="845288" y="1388424"/>
            <a:ext cx="10515600" cy="2210853"/>
          </a:xfrm>
        </p:spPr>
        <p:txBody>
          <a:bodyPr/>
          <a:lstStyle/>
          <a:p>
            <a:r>
              <a:rPr lang="zh-CN" altLang="zh-CN" dirty="0"/>
              <a:t>研究者根据心理声学实验得到了类似于耳蜗作用的一组</a:t>
            </a:r>
            <a:r>
              <a:rPr lang="zh-CN" altLang="zh-CN" dirty="0">
                <a:solidFill>
                  <a:srgbClr val="C00000"/>
                </a:solidFill>
              </a:rPr>
              <a:t>滤波器组</a:t>
            </a:r>
            <a:r>
              <a:rPr lang="zh-CN" altLang="zh-CN" dirty="0"/>
              <a:t>，模拟人耳对不同频段声音的感知能力</a:t>
            </a:r>
            <a:r>
              <a:rPr lang="zh-CN" altLang="en-US" dirty="0"/>
              <a:t>。</a:t>
            </a:r>
            <a:endParaRPr lang="en-US" altLang="zh-CN" dirty="0"/>
          </a:p>
          <a:p>
            <a:r>
              <a:rPr lang="zh-CN" altLang="zh-CN" dirty="0"/>
              <a:t>多个</a:t>
            </a:r>
            <a:r>
              <a:rPr lang="zh-CN" altLang="en-US" dirty="0"/>
              <a:t>带宽不等的</a:t>
            </a:r>
            <a:r>
              <a:rPr lang="zh-CN" altLang="zh-CN" dirty="0"/>
              <a:t>三角滤波器组成</a:t>
            </a:r>
            <a:r>
              <a:rPr lang="en-US" altLang="zh-CN" dirty="0"/>
              <a:t>Mel</a:t>
            </a:r>
            <a:r>
              <a:rPr lang="zh-CN" altLang="zh-CN" dirty="0"/>
              <a:t>频率滤波器组，线性频率小于</a:t>
            </a:r>
            <a:r>
              <a:rPr lang="en-US" altLang="zh-CN" dirty="0"/>
              <a:t>1000Hz</a:t>
            </a:r>
            <a:r>
              <a:rPr lang="zh-CN" altLang="zh-CN" dirty="0"/>
              <a:t>的部分为</a:t>
            </a:r>
            <a:r>
              <a:rPr lang="zh-CN" altLang="zh-CN" dirty="0">
                <a:solidFill>
                  <a:srgbClr val="C00000"/>
                </a:solidFill>
              </a:rPr>
              <a:t>线性间隔</a:t>
            </a:r>
            <a:r>
              <a:rPr lang="zh-CN" altLang="zh-CN" dirty="0"/>
              <a:t>，而线性频率大于</a:t>
            </a:r>
            <a:r>
              <a:rPr lang="en-US" altLang="zh-CN" dirty="0"/>
              <a:t>1000Hz</a:t>
            </a:r>
            <a:r>
              <a:rPr lang="zh-CN" altLang="zh-CN" dirty="0"/>
              <a:t>的部分为</a:t>
            </a:r>
            <a:r>
              <a:rPr lang="zh-CN" altLang="zh-CN" dirty="0">
                <a:solidFill>
                  <a:srgbClr val="C00000"/>
                </a:solidFill>
              </a:rPr>
              <a:t>对数间隔</a:t>
            </a:r>
            <a:r>
              <a:rPr lang="zh-CN" altLang="zh-CN" dirty="0"/>
              <a:t>。</a:t>
            </a:r>
            <a:endParaRPr lang="zh-CN" altLang="en-US" dirty="0"/>
          </a:p>
        </p:txBody>
      </p:sp>
      <p:sp>
        <p:nvSpPr>
          <p:cNvPr id="10" name="Text Box 14">
            <a:extLst>
              <a:ext uri="{FF2B5EF4-FFF2-40B4-BE49-F238E27FC236}">
                <a16:creationId xmlns:a16="http://schemas.microsoft.com/office/drawing/2014/main" id="{00396939-862C-4BF2-89CD-B364303CA4C1}"/>
              </a:ext>
            </a:extLst>
          </p:cNvPr>
          <p:cNvSpPr txBox="1">
            <a:spLocks noChangeArrowheads="1"/>
          </p:cNvSpPr>
          <p:nvPr/>
        </p:nvSpPr>
        <p:spPr bwMode="auto">
          <a:xfrm>
            <a:off x="738077" y="4853172"/>
            <a:ext cx="5715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3">
            <a:extLst>
              <a:ext uri="{FF2B5EF4-FFF2-40B4-BE49-F238E27FC236}">
                <a16:creationId xmlns:a16="http://schemas.microsoft.com/office/drawing/2014/main" id="{6131EF16-B34C-490F-ABB3-284A6ECE8C70}"/>
              </a:ext>
            </a:extLst>
          </p:cNvPr>
          <p:cNvSpPr>
            <a:spLocks noChangeArrowheads="1"/>
          </p:cNvSpPr>
          <p:nvPr/>
        </p:nvSpPr>
        <p:spPr bwMode="auto">
          <a:xfrm>
            <a:off x="2185877" y="3999097"/>
            <a:ext cx="914400" cy="3968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7200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滤波器</a:t>
            </a:r>
            <a:r>
              <a:rPr kumimoji="0" lang="en-US" altLang="zh-CN" sz="1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1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Line 12">
            <a:extLst>
              <a:ext uri="{FF2B5EF4-FFF2-40B4-BE49-F238E27FC236}">
                <a16:creationId xmlns:a16="http://schemas.microsoft.com/office/drawing/2014/main" id="{1D391C71-9E3D-49AA-ACA8-53E3DB9A2435}"/>
              </a:ext>
            </a:extLst>
          </p:cNvPr>
          <p:cNvSpPr>
            <a:spLocks noChangeShapeType="1"/>
          </p:cNvSpPr>
          <p:nvPr/>
        </p:nvSpPr>
        <p:spPr bwMode="auto">
          <a:xfrm>
            <a:off x="1842977" y="4189597"/>
            <a:ext cx="342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a:extLst>
              <a:ext uri="{FF2B5EF4-FFF2-40B4-BE49-F238E27FC236}">
                <a16:creationId xmlns:a16="http://schemas.microsoft.com/office/drawing/2014/main" id="{D461404E-103D-43B1-9513-714B0A3AD1A8}"/>
              </a:ext>
            </a:extLst>
          </p:cNvPr>
          <p:cNvSpPr>
            <a:spLocks noChangeShapeType="1"/>
          </p:cNvSpPr>
          <p:nvPr/>
        </p:nvSpPr>
        <p:spPr bwMode="auto">
          <a:xfrm>
            <a:off x="3100277" y="4189597"/>
            <a:ext cx="457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0">
            <a:extLst>
              <a:ext uri="{FF2B5EF4-FFF2-40B4-BE49-F238E27FC236}">
                <a16:creationId xmlns:a16="http://schemas.microsoft.com/office/drawing/2014/main" id="{496B31E0-CB6B-451B-B047-9B5B535D3C88}"/>
              </a:ext>
            </a:extLst>
          </p:cNvPr>
          <p:cNvSpPr>
            <a:spLocks noChangeArrowheads="1"/>
          </p:cNvSpPr>
          <p:nvPr/>
        </p:nvSpPr>
        <p:spPr bwMode="auto">
          <a:xfrm>
            <a:off x="2185877" y="4692835"/>
            <a:ext cx="914400" cy="3968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7200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滤波器</a:t>
            </a:r>
            <a:r>
              <a:rPr kumimoji="0" lang="en-US" altLang="zh-CN" sz="1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1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5" name="Line 9">
            <a:extLst>
              <a:ext uri="{FF2B5EF4-FFF2-40B4-BE49-F238E27FC236}">
                <a16:creationId xmlns:a16="http://schemas.microsoft.com/office/drawing/2014/main" id="{41CAA1D3-66DC-4D6D-B7F0-35B3C13E1C79}"/>
              </a:ext>
            </a:extLst>
          </p:cNvPr>
          <p:cNvSpPr>
            <a:spLocks noChangeShapeType="1"/>
          </p:cNvSpPr>
          <p:nvPr/>
        </p:nvSpPr>
        <p:spPr bwMode="auto">
          <a:xfrm>
            <a:off x="1842977" y="4892860"/>
            <a:ext cx="342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8">
            <a:extLst>
              <a:ext uri="{FF2B5EF4-FFF2-40B4-BE49-F238E27FC236}">
                <a16:creationId xmlns:a16="http://schemas.microsoft.com/office/drawing/2014/main" id="{9DE429AB-9F65-4240-9EE6-1C6F41DDA2ED}"/>
              </a:ext>
            </a:extLst>
          </p:cNvPr>
          <p:cNvSpPr>
            <a:spLocks noChangeShapeType="1"/>
          </p:cNvSpPr>
          <p:nvPr/>
        </p:nvSpPr>
        <p:spPr bwMode="auto">
          <a:xfrm>
            <a:off x="3100277" y="4892860"/>
            <a:ext cx="457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7">
            <a:extLst>
              <a:ext uri="{FF2B5EF4-FFF2-40B4-BE49-F238E27FC236}">
                <a16:creationId xmlns:a16="http://schemas.microsoft.com/office/drawing/2014/main" id="{BE8B3940-286F-4662-8130-DDA91CED16D6}"/>
              </a:ext>
            </a:extLst>
          </p:cNvPr>
          <p:cNvSpPr>
            <a:spLocks noChangeArrowheads="1"/>
          </p:cNvSpPr>
          <p:nvPr/>
        </p:nvSpPr>
        <p:spPr bwMode="auto">
          <a:xfrm>
            <a:off x="2185877" y="5881872"/>
            <a:ext cx="914400" cy="3968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7200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滤波器</a:t>
            </a:r>
            <a:r>
              <a:rPr kumimoji="0" lang="en-US" altLang="zh-CN" sz="10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1000" baseline="-30000" dirty="0" err="1">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8" name="Line 6">
            <a:extLst>
              <a:ext uri="{FF2B5EF4-FFF2-40B4-BE49-F238E27FC236}">
                <a16:creationId xmlns:a16="http://schemas.microsoft.com/office/drawing/2014/main" id="{F92D8097-9588-4010-B000-1BC33FE01104}"/>
              </a:ext>
            </a:extLst>
          </p:cNvPr>
          <p:cNvSpPr>
            <a:spLocks noChangeShapeType="1"/>
          </p:cNvSpPr>
          <p:nvPr/>
        </p:nvSpPr>
        <p:spPr bwMode="auto">
          <a:xfrm>
            <a:off x="1842977" y="6081897"/>
            <a:ext cx="342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5">
            <a:extLst>
              <a:ext uri="{FF2B5EF4-FFF2-40B4-BE49-F238E27FC236}">
                <a16:creationId xmlns:a16="http://schemas.microsoft.com/office/drawing/2014/main" id="{BC40166D-7F03-44D0-857F-5B4D873B9EB7}"/>
              </a:ext>
            </a:extLst>
          </p:cNvPr>
          <p:cNvSpPr>
            <a:spLocks noChangeShapeType="1"/>
          </p:cNvSpPr>
          <p:nvPr/>
        </p:nvSpPr>
        <p:spPr bwMode="auto">
          <a:xfrm>
            <a:off x="3100277" y="6081897"/>
            <a:ext cx="457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0">
            <a:extLst>
              <a:ext uri="{FF2B5EF4-FFF2-40B4-BE49-F238E27FC236}">
                <a16:creationId xmlns:a16="http://schemas.microsoft.com/office/drawing/2014/main" id="{0BC3B4F3-A54E-4EE0-8BD6-C03D6AA3CC2B}"/>
              </a:ext>
            </a:extLst>
          </p:cNvPr>
          <p:cNvSpPr>
            <a:spLocks noChangeShapeType="1"/>
          </p:cNvSpPr>
          <p:nvPr/>
        </p:nvSpPr>
        <p:spPr bwMode="auto">
          <a:xfrm>
            <a:off x="3835290" y="4189597"/>
            <a:ext cx="11430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5A6E84A4-9431-4DBA-8214-412B4F6ADA91}"/>
              </a:ext>
            </a:extLst>
          </p:cNvPr>
          <p:cNvSpPr>
            <a:spLocks/>
          </p:cNvSpPr>
          <p:nvPr/>
        </p:nvSpPr>
        <p:spPr bwMode="auto">
          <a:xfrm>
            <a:off x="3948002" y="4075297"/>
            <a:ext cx="914400" cy="250825"/>
          </a:xfrm>
          <a:custGeom>
            <a:avLst/>
            <a:gdLst>
              <a:gd name="T0" fmla="*/ 0 w 1800"/>
              <a:gd name="T1" fmla="*/ 546 h 884"/>
              <a:gd name="T2" fmla="*/ 180 w 1800"/>
              <a:gd name="T3" fmla="*/ 234 h 884"/>
              <a:gd name="T4" fmla="*/ 360 w 1800"/>
              <a:gd name="T5" fmla="*/ 858 h 884"/>
              <a:gd name="T6" fmla="*/ 540 w 1800"/>
              <a:gd name="T7" fmla="*/ 78 h 884"/>
              <a:gd name="T8" fmla="*/ 720 w 1800"/>
              <a:gd name="T9" fmla="*/ 702 h 884"/>
              <a:gd name="T10" fmla="*/ 900 w 1800"/>
              <a:gd name="T11" fmla="*/ 234 h 884"/>
              <a:gd name="T12" fmla="*/ 1080 w 1800"/>
              <a:gd name="T13" fmla="*/ 546 h 884"/>
              <a:gd name="T14" fmla="*/ 1260 w 1800"/>
              <a:gd name="T15" fmla="*/ 234 h 884"/>
              <a:gd name="T16" fmla="*/ 1440 w 1800"/>
              <a:gd name="T17" fmla="*/ 858 h 884"/>
              <a:gd name="T18" fmla="*/ 1620 w 1800"/>
              <a:gd name="T19" fmla="*/ 78 h 884"/>
              <a:gd name="T20" fmla="*/ 1800 w 1800"/>
              <a:gd name="T21" fmla="*/ 39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0" h="884">
                <a:moveTo>
                  <a:pt x="0" y="546"/>
                </a:moveTo>
                <a:cubicBezTo>
                  <a:pt x="60" y="364"/>
                  <a:pt x="120" y="182"/>
                  <a:pt x="180" y="234"/>
                </a:cubicBezTo>
                <a:cubicBezTo>
                  <a:pt x="240" y="286"/>
                  <a:pt x="300" y="884"/>
                  <a:pt x="360" y="858"/>
                </a:cubicBezTo>
                <a:cubicBezTo>
                  <a:pt x="420" y="832"/>
                  <a:pt x="480" y="104"/>
                  <a:pt x="540" y="78"/>
                </a:cubicBezTo>
                <a:cubicBezTo>
                  <a:pt x="600" y="52"/>
                  <a:pt x="660" y="676"/>
                  <a:pt x="720" y="702"/>
                </a:cubicBezTo>
                <a:cubicBezTo>
                  <a:pt x="780" y="728"/>
                  <a:pt x="840" y="260"/>
                  <a:pt x="900" y="234"/>
                </a:cubicBezTo>
                <a:cubicBezTo>
                  <a:pt x="960" y="208"/>
                  <a:pt x="1020" y="546"/>
                  <a:pt x="1080" y="546"/>
                </a:cubicBezTo>
                <a:cubicBezTo>
                  <a:pt x="1140" y="546"/>
                  <a:pt x="1200" y="182"/>
                  <a:pt x="1260" y="234"/>
                </a:cubicBezTo>
                <a:cubicBezTo>
                  <a:pt x="1320" y="286"/>
                  <a:pt x="1380" y="884"/>
                  <a:pt x="1440" y="858"/>
                </a:cubicBezTo>
                <a:cubicBezTo>
                  <a:pt x="1500" y="832"/>
                  <a:pt x="1560" y="156"/>
                  <a:pt x="1620" y="78"/>
                </a:cubicBezTo>
                <a:cubicBezTo>
                  <a:pt x="1680" y="0"/>
                  <a:pt x="1770" y="338"/>
                  <a:pt x="1800" y="3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8">
            <a:extLst>
              <a:ext uri="{FF2B5EF4-FFF2-40B4-BE49-F238E27FC236}">
                <a16:creationId xmlns:a16="http://schemas.microsoft.com/office/drawing/2014/main" id="{AACC350D-1EED-4848-98B2-FC72A240577A}"/>
              </a:ext>
            </a:extLst>
          </p:cNvPr>
          <p:cNvSpPr>
            <a:spLocks noChangeShapeType="1"/>
          </p:cNvSpPr>
          <p:nvPr/>
        </p:nvSpPr>
        <p:spPr bwMode="auto">
          <a:xfrm>
            <a:off x="3835290" y="4894447"/>
            <a:ext cx="11430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4">
            <a:extLst>
              <a:ext uri="{FF2B5EF4-FFF2-40B4-BE49-F238E27FC236}">
                <a16:creationId xmlns:a16="http://schemas.microsoft.com/office/drawing/2014/main" id="{BDC124E9-8EA5-440C-9C7B-45016BCAF8CF}"/>
              </a:ext>
            </a:extLst>
          </p:cNvPr>
          <p:cNvSpPr>
            <a:spLocks noChangeShapeType="1"/>
          </p:cNvSpPr>
          <p:nvPr/>
        </p:nvSpPr>
        <p:spPr bwMode="auto">
          <a:xfrm>
            <a:off x="1841390" y="4197535"/>
            <a:ext cx="0" cy="1882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3">
            <a:extLst>
              <a:ext uri="{FF2B5EF4-FFF2-40B4-BE49-F238E27FC236}">
                <a16:creationId xmlns:a16="http://schemas.microsoft.com/office/drawing/2014/main" id="{7D07F70C-16DE-4979-8184-C4AF127C33CB}"/>
              </a:ext>
            </a:extLst>
          </p:cNvPr>
          <p:cNvSpPr>
            <a:spLocks noChangeShapeType="1"/>
          </p:cNvSpPr>
          <p:nvPr/>
        </p:nvSpPr>
        <p:spPr bwMode="auto">
          <a:xfrm flipH="1">
            <a:off x="1042877" y="5138922"/>
            <a:ext cx="800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
            <a:extLst>
              <a:ext uri="{FF2B5EF4-FFF2-40B4-BE49-F238E27FC236}">
                <a16:creationId xmlns:a16="http://schemas.microsoft.com/office/drawing/2014/main" id="{B8BF0A95-7DCC-4743-B950-FC8524C31457}"/>
              </a:ext>
            </a:extLst>
          </p:cNvPr>
          <p:cNvSpPr>
            <a:spLocks noChangeShapeType="1"/>
          </p:cNvSpPr>
          <p:nvPr/>
        </p:nvSpPr>
        <p:spPr bwMode="auto">
          <a:xfrm>
            <a:off x="738077" y="4783322"/>
            <a:ext cx="10287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
            <a:extLst>
              <a:ext uri="{FF2B5EF4-FFF2-40B4-BE49-F238E27FC236}">
                <a16:creationId xmlns:a16="http://schemas.microsoft.com/office/drawing/2014/main" id="{13B94667-8E28-48B4-92F3-95E534356CCF}"/>
              </a:ext>
            </a:extLst>
          </p:cNvPr>
          <p:cNvSpPr>
            <a:spLocks/>
          </p:cNvSpPr>
          <p:nvPr/>
        </p:nvSpPr>
        <p:spPr bwMode="auto">
          <a:xfrm>
            <a:off x="814277" y="4494397"/>
            <a:ext cx="914400" cy="511175"/>
          </a:xfrm>
          <a:custGeom>
            <a:avLst/>
            <a:gdLst>
              <a:gd name="T0" fmla="*/ 0 w 4500"/>
              <a:gd name="T1" fmla="*/ 1664 h 2938"/>
              <a:gd name="T2" fmla="*/ 180 w 4500"/>
              <a:gd name="T3" fmla="*/ 1040 h 2938"/>
              <a:gd name="T4" fmla="*/ 360 w 4500"/>
              <a:gd name="T5" fmla="*/ 1976 h 2938"/>
              <a:gd name="T6" fmla="*/ 540 w 4500"/>
              <a:gd name="T7" fmla="*/ 416 h 2938"/>
              <a:gd name="T8" fmla="*/ 720 w 4500"/>
              <a:gd name="T9" fmla="*/ 1976 h 2938"/>
              <a:gd name="T10" fmla="*/ 900 w 4500"/>
              <a:gd name="T11" fmla="*/ 1040 h 2938"/>
              <a:gd name="T12" fmla="*/ 1080 w 4500"/>
              <a:gd name="T13" fmla="*/ 2288 h 2938"/>
              <a:gd name="T14" fmla="*/ 1260 w 4500"/>
              <a:gd name="T15" fmla="*/ 1196 h 2938"/>
              <a:gd name="T16" fmla="*/ 1440 w 4500"/>
              <a:gd name="T17" fmla="*/ 1976 h 2938"/>
              <a:gd name="T18" fmla="*/ 1620 w 4500"/>
              <a:gd name="T19" fmla="*/ 1352 h 2938"/>
              <a:gd name="T20" fmla="*/ 1800 w 4500"/>
              <a:gd name="T21" fmla="*/ 1820 h 2938"/>
              <a:gd name="T22" fmla="*/ 2340 w 4500"/>
              <a:gd name="T23" fmla="*/ 1040 h 2938"/>
              <a:gd name="T24" fmla="*/ 2880 w 4500"/>
              <a:gd name="T25" fmla="*/ 2288 h 2938"/>
              <a:gd name="T26" fmla="*/ 3240 w 4500"/>
              <a:gd name="T27" fmla="*/ 104 h 2938"/>
              <a:gd name="T28" fmla="*/ 3420 w 4500"/>
              <a:gd name="T29" fmla="*/ 2912 h 2938"/>
              <a:gd name="T30" fmla="*/ 3780 w 4500"/>
              <a:gd name="T31" fmla="*/ 260 h 2938"/>
              <a:gd name="T32" fmla="*/ 3960 w 4500"/>
              <a:gd name="T33" fmla="*/ 2756 h 2938"/>
              <a:gd name="T34" fmla="*/ 4320 w 4500"/>
              <a:gd name="T35" fmla="*/ 1352 h 2938"/>
              <a:gd name="T36" fmla="*/ 4500 w 4500"/>
              <a:gd name="T37" fmla="*/ 1976 h 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0" h="2938">
                <a:moveTo>
                  <a:pt x="0" y="1664"/>
                </a:moveTo>
                <a:cubicBezTo>
                  <a:pt x="60" y="1326"/>
                  <a:pt x="120" y="988"/>
                  <a:pt x="180" y="1040"/>
                </a:cubicBezTo>
                <a:cubicBezTo>
                  <a:pt x="240" y="1092"/>
                  <a:pt x="300" y="2080"/>
                  <a:pt x="360" y="1976"/>
                </a:cubicBezTo>
                <a:cubicBezTo>
                  <a:pt x="420" y="1872"/>
                  <a:pt x="480" y="416"/>
                  <a:pt x="540" y="416"/>
                </a:cubicBezTo>
                <a:cubicBezTo>
                  <a:pt x="600" y="416"/>
                  <a:pt x="660" y="1872"/>
                  <a:pt x="720" y="1976"/>
                </a:cubicBezTo>
                <a:cubicBezTo>
                  <a:pt x="780" y="2080"/>
                  <a:pt x="840" y="988"/>
                  <a:pt x="900" y="1040"/>
                </a:cubicBezTo>
                <a:cubicBezTo>
                  <a:pt x="960" y="1092"/>
                  <a:pt x="1020" y="2262"/>
                  <a:pt x="1080" y="2288"/>
                </a:cubicBezTo>
                <a:cubicBezTo>
                  <a:pt x="1140" y="2314"/>
                  <a:pt x="1200" y="1248"/>
                  <a:pt x="1260" y="1196"/>
                </a:cubicBezTo>
                <a:cubicBezTo>
                  <a:pt x="1320" y="1144"/>
                  <a:pt x="1380" y="1950"/>
                  <a:pt x="1440" y="1976"/>
                </a:cubicBezTo>
                <a:cubicBezTo>
                  <a:pt x="1500" y="2002"/>
                  <a:pt x="1560" y="1378"/>
                  <a:pt x="1620" y="1352"/>
                </a:cubicBezTo>
                <a:cubicBezTo>
                  <a:pt x="1680" y="1326"/>
                  <a:pt x="1680" y="1872"/>
                  <a:pt x="1800" y="1820"/>
                </a:cubicBezTo>
                <a:cubicBezTo>
                  <a:pt x="1920" y="1768"/>
                  <a:pt x="2160" y="962"/>
                  <a:pt x="2340" y="1040"/>
                </a:cubicBezTo>
                <a:cubicBezTo>
                  <a:pt x="2520" y="1118"/>
                  <a:pt x="2730" y="2444"/>
                  <a:pt x="2880" y="2288"/>
                </a:cubicBezTo>
                <a:cubicBezTo>
                  <a:pt x="3030" y="2132"/>
                  <a:pt x="3150" y="0"/>
                  <a:pt x="3240" y="104"/>
                </a:cubicBezTo>
                <a:cubicBezTo>
                  <a:pt x="3330" y="208"/>
                  <a:pt x="3330" y="2886"/>
                  <a:pt x="3420" y="2912"/>
                </a:cubicBezTo>
                <a:cubicBezTo>
                  <a:pt x="3510" y="2938"/>
                  <a:pt x="3690" y="286"/>
                  <a:pt x="3780" y="260"/>
                </a:cubicBezTo>
                <a:cubicBezTo>
                  <a:pt x="3870" y="234"/>
                  <a:pt x="3870" y="2574"/>
                  <a:pt x="3960" y="2756"/>
                </a:cubicBezTo>
                <a:cubicBezTo>
                  <a:pt x="4050" y="2938"/>
                  <a:pt x="4230" y="1482"/>
                  <a:pt x="4320" y="1352"/>
                </a:cubicBezTo>
                <a:cubicBezTo>
                  <a:pt x="4410" y="1222"/>
                  <a:pt x="4470" y="1872"/>
                  <a:pt x="4500" y="197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7">
            <a:extLst>
              <a:ext uri="{FF2B5EF4-FFF2-40B4-BE49-F238E27FC236}">
                <a16:creationId xmlns:a16="http://schemas.microsoft.com/office/drawing/2014/main" id="{2D24F1BF-C606-4F3A-B8C6-1D8F3D56CA3E}"/>
              </a:ext>
            </a:extLst>
          </p:cNvPr>
          <p:cNvSpPr>
            <a:spLocks/>
          </p:cNvSpPr>
          <p:nvPr/>
        </p:nvSpPr>
        <p:spPr bwMode="auto">
          <a:xfrm>
            <a:off x="3928952" y="4642035"/>
            <a:ext cx="914400" cy="428625"/>
          </a:xfrm>
          <a:custGeom>
            <a:avLst/>
            <a:gdLst>
              <a:gd name="T0" fmla="*/ 0 w 2520"/>
              <a:gd name="T1" fmla="*/ 702 h 1066"/>
              <a:gd name="T2" fmla="*/ 180 w 2520"/>
              <a:gd name="T3" fmla="*/ 390 h 1066"/>
              <a:gd name="T4" fmla="*/ 360 w 2520"/>
              <a:gd name="T5" fmla="*/ 1014 h 1066"/>
              <a:gd name="T6" fmla="*/ 540 w 2520"/>
              <a:gd name="T7" fmla="*/ 234 h 1066"/>
              <a:gd name="T8" fmla="*/ 720 w 2520"/>
              <a:gd name="T9" fmla="*/ 702 h 1066"/>
              <a:gd name="T10" fmla="*/ 900 w 2520"/>
              <a:gd name="T11" fmla="*/ 546 h 1066"/>
              <a:gd name="T12" fmla="*/ 1080 w 2520"/>
              <a:gd name="T13" fmla="*/ 858 h 1066"/>
              <a:gd name="T14" fmla="*/ 1260 w 2520"/>
              <a:gd name="T15" fmla="*/ 234 h 1066"/>
              <a:gd name="T16" fmla="*/ 1440 w 2520"/>
              <a:gd name="T17" fmla="*/ 858 h 1066"/>
              <a:gd name="T18" fmla="*/ 1620 w 2520"/>
              <a:gd name="T19" fmla="*/ 390 h 1066"/>
              <a:gd name="T20" fmla="*/ 1800 w 2520"/>
              <a:gd name="T21" fmla="*/ 1014 h 1066"/>
              <a:gd name="T22" fmla="*/ 1980 w 2520"/>
              <a:gd name="T23" fmla="*/ 78 h 1066"/>
              <a:gd name="T24" fmla="*/ 2160 w 2520"/>
              <a:gd name="T25" fmla="*/ 546 h 1066"/>
              <a:gd name="T26" fmla="*/ 2340 w 2520"/>
              <a:gd name="T27" fmla="*/ 234 h 1066"/>
              <a:gd name="T28" fmla="*/ 2520 w 2520"/>
              <a:gd name="T29" fmla="*/ 70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0" h="1066">
                <a:moveTo>
                  <a:pt x="0" y="702"/>
                </a:moveTo>
                <a:cubicBezTo>
                  <a:pt x="60" y="520"/>
                  <a:pt x="120" y="338"/>
                  <a:pt x="180" y="390"/>
                </a:cubicBezTo>
                <a:cubicBezTo>
                  <a:pt x="240" y="442"/>
                  <a:pt x="300" y="1040"/>
                  <a:pt x="360" y="1014"/>
                </a:cubicBezTo>
                <a:cubicBezTo>
                  <a:pt x="420" y="988"/>
                  <a:pt x="480" y="286"/>
                  <a:pt x="540" y="234"/>
                </a:cubicBezTo>
                <a:cubicBezTo>
                  <a:pt x="600" y="182"/>
                  <a:pt x="660" y="650"/>
                  <a:pt x="720" y="702"/>
                </a:cubicBezTo>
                <a:cubicBezTo>
                  <a:pt x="780" y="754"/>
                  <a:pt x="840" y="520"/>
                  <a:pt x="900" y="546"/>
                </a:cubicBezTo>
                <a:cubicBezTo>
                  <a:pt x="960" y="572"/>
                  <a:pt x="1020" y="910"/>
                  <a:pt x="1080" y="858"/>
                </a:cubicBezTo>
                <a:cubicBezTo>
                  <a:pt x="1140" y="806"/>
                  <a:pt x="1200" y="234"/>
                  <a:pt x="1260" y="234"/>
                </a:cubicBezTo>
                <a:cubicBezTo>
                  <a:pt x="1320" y="234"/>
                  <a:pt x="1380" y="832"/>
                  <a:pt x="1440" y="858"/>
                </a:cubicBezTo>
                <a:cubicBezTo>
                  <a:pt x="1500" y="884"/>
                  <a:pt x="1560" y="364"/>
                  <a:pt x="1620" y="390"/>
                </a:cubicBezTo>
                <a:cubicBezTo>
                  <a:pt x="1680" y="416"/>
                  <a:pt x="1740" y="1066"/>
                  <a:pt x="1800" y="1014"/>
                </a:cubicBezTo>
                <a:cubicBezTo>
                  <a:pt x="1860" y="962"/>
                  <a:pt x="1920" y="156"/>
                  <a:pt x="1980" y="78"/>
                </a:cubicBezTo>
                <a:cubicBezTo>
                  <a:pt x="2040" y="0"/>
                  <a:pt x="2100" y="520"/>
                  <a:pt x="2160" y="546"/>
                </a:cubicBezTo>
                <a:cubicBezTo>
                  <a:pt x="2220" y="572"/>
                  <a:pt x="2280" y="208"/>
                  <a:pt x="2340" y="234"/>
                </a:cubicBezTo>
                <a:cubicBezTo>
                  <a:pt x="2400" y="260"/>
                  <a:pt x="2490" y="624"/>
                  <a:pt x="2520" y="70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6">
            <a:extLst>
              <a:ext uri="{FF2B5EF4-FFF2-40B4-BE49-F238E27FC236}">
                <a16:creationId xmlns:a16="http://schemas.microsoft.com/office/drawing/2014/main" id="{57AB53F4-CC94-421D-83A1-0F05AD8A2755}"/>
              </a:ext>
            </a:extLst>
          </p:cNvPr>
          <p:cNvSpPr>
            <a:spLocks noChangeShapeType="1"/>
          </p:cNvSpPr>
          <p:nvPr/>
        </p:nvSpPr>
        <p:spPr bwMode="auto">
          <a:xfrm>
            <a:off x="3835290" y="6088247"/>
            <a:ext cx="11430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5">
            <a:extLst>
              <a:ext uri="{FF2B5EF4-FFF2-40B4-BE49-F238E27FC236}">
                <a16:creationId xmlns:a16="http://schemas.microsoft.com/office/drawing/2014/main" id="{6CA032BB-F8A7-4129-9627-B5EC54A59F59}"/>
              </a:ext>
            </a:extLst>
          </p:cNvPr>
          <p:cNvSpPr>
            <a:spLocks/>
          </p:cNvSpPr>
          <p:nvPr/>
        </p:nvSpPr>
        <p:spPr bwMode="auto">
          <a:xfrm>
            <a:off x="3938477" y="5891397"/>
            <a:ext cx="914400" cy="330200"/>
          </a:xfrm>
          <a:custGeom>
            <a:avLst/>
            <a:gdLst>
              <a:gd name="T0" fmla="*/ 0 w 3060"/>
              <a:gd name="T1" fmla="*/ 676 h 1040"/>
              <a:gd name="T2" fmla="*/ 180 w 3060"/>
              <a:gd name="T3" fmla="*/ 52 h 1040"/>
              <a:gd name="T4" fmla="*/ 360 w 3060"/>
              <a:gd name="T5" fmla="*/ 988 h 1040"/>
              <a:gd name="T6" fmla="*/ 540 w 3060"/>
              <a:gd name="T7" fmla="*/ 208 h 1040"/>
              <a:gd name="T8" fmla="*/ 720 w 3060"/>
              <a:gd name="T9" fmla="*/ 832 h 1040"/>
              <a:gd name="T10" fmla="*/ 720 w 3060"/>
              <a:gd name="T11" fmla="*/ 364 h 1040"/>
              <a:gd name="T12" fmla="*/ 900 w 3060"/>
              <a:gd name="T13" fmla="*/ 676 h 1040"/>
              <a:gd name="T14" fmla="*/ 1080 w 3060"/>
              <a:gd name="T15" fmla="*/ 364 h 1040"/>
              <a:gd name="T16" fmla="*/ 1260 w 3060"/>
              <a:gd name="T17" fmla="*/ 832 h 1040"/>
              <a:gd name="T18" fmla="*/ 1440 w 3060"/>
              <a:gd name="T19" fmla="*/ 52 h 1040"/>
              <a:gd name="T20" fmla="*/ 1620 w 3060"/>
              <a:gd name="T21" fmla="*/ 988 h 1040"/>
              <a:gd name="T22" fmla="*/ 1800 w 3060"/>
              <a:gd name="T23" fmla="*/ 52 h 1040"/>
              <a:gd name="T24" fmla="*/ 1980 w 3060"/>
              <a:gd name="T25" fmla="*/ 832 h 1040"/>
              <a:gd name="T26" fmla="*/ 2160 w 3060"/>
              <a:gd name="T27" fmla="*/ 52 h 1040"/>
              <a:gd name="T28" fmla="*/ 2340 w 3060"/>
              <a:gd name="T29" fmla="*/ 988 h 1040"/>
              <a:gd name="T30" fmla="*/ 2520 w 3060"/>
              <a:gd name="T31" fmla="*/ 364 h 1040"/>
              <a:gd name="T32" fmla="*/ 2700 w 3060"/>
              <a:gd name="T33" fmla="*/ 832 h 1040"/>
              <a:gd name="T34" fmla="*/ 2880 w 3060"/>
              <a:gd name="T35" fmla="*/ 364 h 1040"/>
              <a:gd name="T36" fmla="*/ 3060 w 3060"/>
              <a:gd name="T37" fmla="*/ 67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60" h="1040">
                <a:moveTo>
                  <a:pt x="0" y="676"/>
                </a:moveTo>
                <a:cubicBezTo>
                  <a:pt x="60" y="338"/>
                  <a:pt x="120" y="0"/>
                  <a:pt x="180" y="52"/>
                </a:cubicBezTo>
                <a:cubicBezTo>
                  <a:pt x="240" y="104"/>
                  <a:pt x="300" y="962"/>
                  <a:pt x="360" y="988"/>
                </a:cubicBezTo>
                <a:cubicBezTo>
                  <a:pt x="420" y="1014"/>
                  <a:pt x="480" y="234"/>
                  <a:pt x="540" y="208"/>
                </a:cubicBezTo>
                <a:cubicBezTo>
                  <a:pt x="600" y="182"/>
                  <a:pt x="690" y="806"/>
                  <a:pt x="720" y="832"/>
                </a:cubicBezTo>
                <a:cubicBezTo>
                  <a:pt x="750" y="858"/>
                  <a:pt x="690" y="390"/>
                  <a:pt x="720" y="364"/>
                </a:cubicBezTo>
                <a:cubicBezTo>
                  <a:pt x="750" y="338"/>
                  <a:pt x="840" y="676"/>
                  <a:pt x="900" y="676"/>
                </a:cubicBezTo>
                <a:cubicBezTo>
                  <a:pt x="960" y="676"/>
                  <a:pt x="1020" y="338"/>
                  <a:pt x="1080" y="364"/>
                </a:cubicBezTo>
                <a:cubicBezTo>
                  <a:pt x="1140" y="390"/>
                  <a:pt x="1200" y="884"/>
                  <a:pt x="1260" y="832"/>
                </a:cubicBezTo>
                <a:cubicBezTo>
                  <a:pt x="1320" y="780"/>
                  <a:pt x="1380" y="26"/>
                  <a:pt x="1440" y="52"/>
                </a:cubicBezTo>
                <a:cubicBezTo>
                  <a:pt x="1500" y="78"/>
                  <a:pt x="1560" y="988"/>
                  <a:pt x="1620" y="988"/>
                </a:cubicBezTo>
                <a:cubicBezTo>
                  <a:pt x="1680" y="988"/>
                  <a:pt x="1740" y="78"/>
                  <a:pt x="1800" y="52"/>
                </a:cubicBezTo>
                <a:cubicBezTo>
                  <a:pt x="1860" y="26"/>
                  <a:pt x="1920" y="832"/>
                  <a:pt x="1980" y="832"/>
                </a:cubicBezTo>
                <a:cubicBezTo>
                  <a:pt x="2040" y="832"/>
                  <a:pt x="2100" y="26"/>
                  <a:pt x="2160" y="52"/>
                </a:cubicBezTo>
                <a:cubicBezTo>
                  <a:pt x="2220" y="78"/>
                  <a:pt x="2280" y="936"/>
                  <a:pt x="2340" y="988"/>
                </a:cubicBezTo>
                <a:cubicBezTo>
                  <a:pt x="2400" y="1040"/>
                  <a:pt x="2460" y="390"/>
                  <a:pt x="2520" y="364"/>
                </a:cubicBezTo>
                <a:cubicBezTo>
                  <a:pt x="2580" y="338"/>
                  <a:pt x="2640" y="832"/>
                  <a:pt x="2700" y="832"/>
                </a:cubicBezTo>
                <a:cubicBezTo>
                  <a:pt x="2760" y="832"/>
                  <a:pt x="2820" y="390"/>
                  <a:pt x="2880" y="364"/>
                </a:cubicBezTo>
                <a:cubicBezTo>
                  <a:pt x="2940" y="338"/>
                  <a:pt x="3030" y="624"/>
                  <a:pt x="3060" y="67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0" name="直接箭头连接符 29">
            <a:extLst>
              <a:ext uri="{FF2B5EF4-FFF2-40B4-BE49-F238E27FC236}">
                <a16:creationId xmlns:a16="http://schemas.microsoft.com/office/drawing/2014/main" id="{278BC9DC-8885-4D44-8DD7-50EB34FF87B6}"/>
              </a:ext>
            </a:extLst>
          </p:cNvPr>
          <p:cNvCxnSpPr>
            <a:cxnSpLocks/>
          </p:cNvCxnSpPr>
          <p:nvPr/>
        </p:nvCxnSpPr>
        <p:spPr>
          <a:xfrm>
            <a:off x="5869172" y="4848775"/>
            <a:ext cx="48200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8F65F00A-29C4-4F7A-ACBE-35B566169B91}"/>
              </a:ext>
            </a:extLst>
          </p:cNvPr>
          <p:cNvCxnSpPr>
            <a:cxnSpLocks/>
          </p:cNvCxnSpPr>
          <p:nvPr/>
        </p:nvCxnSpPr>
        <p:spPr>
          <a:xfrm flipV="1">
            <a:off x="5876260" y="3491019"/>
            <a:ext cx="7088" cy="13648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1C9932E3-427B-470D-9308-F9CA08BEA045}"/>
              </a:ext>
            </a:extLst>
          </p:cNvPr>
          <p:cNvCxnSpPr/>
          <p:nvPr/>
        </p:nvCxnSpPr>
        <p:spPr>
          <a:xfrm flipV="1">
            <a:off x="5883348" y="3697837"/>
            <a:ext cx="248094" cy="1150938"/>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a:extLst>
              <a:ext uri="{FF2B5EF4-FFF2-40B4-BE49-F238E27FC236}">
                <a16:creationId xmlns:a16="http://schemas.microsoft.com/office/drawing/2014/main" id="{E86BD697-6A50-4BA3-833D-F3F05B1D9317}"/>
              </a:ext>
            </a:extLst>
          </p:cNvPr>
          <p:cNvCxnSpPr/>
          <p:nvPr/>
        </p:nvCxnSpPr>
        <p:spPr>
          <a:xfrm>
            <a:off x="6131442" y="3697837"/>
            <a:ext cx="248093" cy="1150938"/>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a:extLst>
              <a:ext uri="{FF2B5EF4-FFF2-40B4-BE49-F238E27FC236}">
                <a16:creationId xmlns:a16="http://schemas.microsoft.com/office/drawing/2014/main" id="{13B06057-3487-4FAD-B88C-2ADE158AD757}"/>
              </a:ext>
            </a:extLst>
          </p:cNvPr>
          <p:cNvCxnSpPr>
            <a:cxnSpLocks/>
          </p:cNvCxnSpPr>
          <p:nvPr/>
        </p:nvCxnSpPr>
        <p:spPr>
          <a:xfrm flipV="1">
            <a:off x="6131442" y="3697836"/>
            <a:ext cx="318977" cy="1158027"/>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65094367-308D-4FF8-9E0D-EE0976331130}"/>
              </a:ext>
            </a:extLst>
          </p:cNvPr>
          <p:cNvCxnSpPr>
            <a:cxnSpLocks/>
          </p:cNvCxnSpPr>
          <p:nvPr/>
        </p:nvCxnSpPr>
        <p:spPr>
          <a:xfrm>
            <a:off x="6450419" y="3697836"/>
            <a:ext cx="269358" cy="1150938"/>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a:extLst>
              <a:ext uri="{FF2B5EF4-FFF2-40B4-BE49-F238E27FC236}">
                <a16:creationId xmlns:a16="http://schemas.microsoft.com/office/drawing/2014/main" id="{EF6B9660-6126-4B90-B106-F19B464156E0}"/>
              </a:ext>
            </a:extLst>
          </p:cNvPr>
          <p:cNvCxnSpPr>
            <a:cxnSpLocks/>
          </p:cNvCxnSpPr>
          <p:nvPr/>
        </p:nvCxnSpPr>
        <p:spPr>
          <a:xfrm flipV="1">
            <a:off x="6450419" y="3718253"/>
            <a:ext cx="329496" cy="1130521"/>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a:extLst>
              <a:ext uri="{FF2B5EF4-FFF2-40B4-BE49-F238E27FC236}">
                <a16:creationId xmlns:a16="http://schemas.microsoft.com/office/drawing/2014/main" id="{0879C1FF-C81A-479D-9523-D15DCC8DFB12}"/>
              </a:ext>
            </a:extLst>
          </p:cNvPr>
          <p:cNvCxnSpPr>
            <a:cxnSpLocks/>
          </p:cNvCxnSpPr>
          <p:nvPr/>
        </p:nvCxnSpPr>
        <p:spPr>
          <a:xfrm>
            <a:off x="6779915" y="3704924"/>
            <a:ext cx="343789" cy="114385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a:extLst>
              <a:ext uri="{FF2B5EF4-FFF2-40B4-BE49-F238E27FC236}">
                <a16:creationId xmlns:a16="http://schemas.microsoft.com/office/drawing/2014/main" id="{3D56FA4E-B6D2-4747-80FE-967C7172D208}"/>
              </a:ext>
            </a:extLst>
          </p:cNvPr>
          <p:cNvCxnSpPr>
            <a:cxnSpLocks/>
          </p:cNvCxnSpPr>
          <p:nvPr/>
        </p:nvCxnSpPr>
        <p:spPr>
          <a:xfrm flipV="1">
            <a:off x="7152168" y="3718253"/>
            <a:ext cx="424012" cy="1137610"/>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a:extLst>
              <a:ext uri="{FF2B5EF4-FFF2-40B4-BE49-F238E27FC236}">
                <a16:creationId xmlns:a16="http://schemas.microsoft.com/office/drawing/2014/main" id="{527F59CB-9540-43BC-B6D8-2F17E5C4D480}"/>
              </a:ext>
            </a:extLst>
          </p:cNvPr>
          <p:cNvCxnSpPr>
            <a:cxnSpLocks/>
          </p:cNvCxnSpPr>
          <p:nvPr/>
        </p:nvCxnSpPr>
        <p:spPr>
          <a:xfrm>
            <a:off x="7576180" y="3704924"/>
            <a:ext cx="462039" cy="1150939"/>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a:extLst>
              <a:ext uri="{FF2B5EF4-FFF2-40B4-BE49-F238E27FC236}">
                <a16:creationId xmlns:a16="http://schemas.microsoft.com/office/drawing/2014/main" id="{C8E0F822-5781-4F6C-9C34-D63A6FCE2E87}"/>
              </a:ext>
            </a:extLst>
          </p:cNvPr>
          <p:cNvCxnSpPr>
            <a:cxnSpLocks/>
          </p:cNvCxnSpPr>
          <p:nvPr/>
        </p:nvCxnSpPr>
        <p:spPr>
          <a:xfrm flipV="1">
            <a:off x="7576180" y="3718253"/>
            <a:ext cx="471381" cy="1137611"/>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a:extLst>
              <a:ext uri="{FF2B5EF4-FFF2-40B4-BE49-F238E27FC236}">
                <a16:creationId xmlns:a16="http://schemas.microsoft.com/office/drawing/2014/main" id="{900535AB-B78B-4C4C-8012-7BD6DEF50C94}"/>
              </a:ext>
            </a:extLst>
          </p:cNvPr>
          <p:cNvCxnSpPr>
            <a:cxnSpLocks/>
          </p:cNvCxnSpPr>
          <p:nvPr/>
        </p:nvCxnSpPr>
        <p:spPr>
          <a:xfrm>
            <a:off x="8047561" y="3718253"/>
            <a:ext cx="451402" cy="1130521"/>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a:extLst>
              <a:ext uri="{FF2B5EF4-FFF2-40B4-BE49-F238E27FC236}">
                <a16:creationId xmlns:a16="http://schemas.microsoft.com/office/drawing/2014/main" id="{2706C0F4-A4BC-4A4A-BCBB-8C47100B57BD}"/>
              </a:ext>
            </a:extLst>
          </p:cNvPr>
          <p:cNvCxnSpPr>
            <a:cxnSpLocks/>
          </p:cNvCxnSpPr>
          <p:nvPr/>
        </p:nvCxnSpPr>
        <p:spPr>
          <a:xfrm flipV="1">
            <a:off x="8094921" y="3704924"/>
            <a:ext cx="538721" cy="114385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a:extLst>
              <a:ext uri="{FF2B5EF4-FFF2-40B4-BE49-F238E27FC236}">
                <a16:creationId xmlns:a16="http://schemas.microsoft.com/office/drawing/2014/main" id="{6323D23C-823B-4980-99A9-F0568C6D7BD6}"/>
              </a:ext>
            </a:extLst>
          </p:cNvPr>
          <p:cNvCxnSpPr>
            <a:cxnSpLocks/>
          </p:cNvCxnSpPr>
          <p:nvPr/>
        </p:nvCxnSpPr>
        <p:spPr>
          <a:xfrm>
            <a:off x="8633642" y="3718253"/>
            <a:ext cx="510363" cy="1130521"/>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a:extLst>
              <a:ext uri="{FF2B5EF4-FFF2-40B4-BE49-F238E27FC236}">
                <a16:creationId xmlns:a16="http://schemas.microsoft.com/office/drawing/2014/main" id="{6F946B0D-F38E-47DF-8861-C71C43538155}"/>
              </a:ext>
            </a:extLst>
          </p:cNvPr>
          <p:cNvCxnSpPr>
            <a:cxnSpLocks/>
          </p:cNvCxnSpPr>
          <p:nvPr/>
        </p:nvCxnSpPr>
        <p:spPr>
          <a:xfrm flipV="1">
            <a:off x="8660708" y="3704924"/>
            <a:ext cx="628610" cy="114385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a:extLst>
              <a:ext uri="{FF2B5EF4-FFF2-40B4-BE49-F238E27FC236}">
                <a16:creationId xmlns:a16="http://schemas.microsoft.com/office/drawing/2014/main" id="{949A6A2A-FEAD-49CE-8A28-51EB3050AA5B}"/>
              </a:ext>
            </a:extLst>
          </p:cNvPr>
          <p:cNvCxnSpPr>
            <a:cxnSpLocks/>
          </p:cNvCxnSpPr>
          <p:nvPr/>
        </p:nvCxnSpPr>
        <p:spPr>
          <a:xfrm>
            <a:off x="9289318" y="3697836"/>
            <a:ext cx="528078" cy="1158027"/>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a:extLst>
              <a:ext uri="{FF2B5EF4-FFF2-40B4-BE49-F238E27FC236}">
                <a16:creationId xmlns:a16="http://schemas.microsoft.com/office/drawing/2014/main" id="{CBF51E15-D0B2-4641-83F6-3811BE315CD3}"/>
              </a:ext>
            </a:extLst>
          </p:cNvPr>
          <p:cNvCxnSpPr>
            <a:cxnSpLocks/>
          </p:cNvCxnSpPr>
          <p:nvPr/>
        </p:nvCxnSpPr>
        <p:spPr>
          <a:xfrm flipV="1">
            <a:off x="6772941" y="3721391"/>
            <a:ext cx="379227" cy="1136692"/>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a:extLst>
              <a:ext uri="{FF2B5EF4-FFF2-40B4-BE49-F238E27FC236}">
                <a16:creationId xmlns:a16="http://schemas.microsoft.com/office/drawing/2014/main" id="{9B8F5450-0812-41D8-9B8A-2228442ADB93}"/>
              </a:ext>
            </a:extLst>
          </p:cNvPr>
          <p:cNvCxnSpPr>
            <a:cxnSpLocks/>
          </p:cNvCxnSpPr>
          <p:nvPr/>
        </p:nvCxnSpPr>
        <p:spPr>
          <a:xfrm>
            <a:off x="7152168" y="3718253"/>
            <a:ext cx="372024" cy="1133069"/>
          </a:xfrm>
          <a:prstGeom prst="line">
            <a:avLst/>
          </a:prstGeom>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AB1F19C2-2861-4DA9-B82E-71BD0BAF09F9}"/>
              </a:ext>
            </a:extLst>
          </p:cNvPr>
          <p:cNvCxnSpPr/>
          <p:nvPr/>
        </p:nvCxnSpPr>
        <p:spPr>
          <a:xfrm>
            <a:off x="6131442" y="4551911"/>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直接箭头连接符 48">
            <a:extLst>
              <a:ext uri="{FF2B5EF4-FFF2-40B4-BE49-F238E27FC236}">
                <a16:creationId xmlns:a16="http://schemas.microsoft.com/office/drawing/2014/main" id="{00A1D18C-66F7-49ED-A662-8654BB3682F1}"/>
              </a:ext>
            </a:extLst>
          </p:cNvPr>
          <p:cNvCxnSpPr/>
          <p:nvPr/>
        </p:nvCxnSpPr>
        <p:spPr>
          <a:xfrm>
            <a:off x="6450419" y="4547852"/>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接箭头连接符 49">
            <a:extLst>
              <a:ext uri="{FF2B5EF4-FFF2-40B4-BE49-F238E27FC236}">
                <a16:creationId xmlns:a16="http://schemas.microsoft.com/office/drawing/2014/main" id="{965589B7-3A2C-4274-BFF6-40F5F15DD25D}"/>
              </a:ext>
            </a:extLst>
          </p:cNvPr>
          <p:cNvCxnSpPr/>
          <p:nvPr/>
        </p:nvCxnSpPr>
        <p:spPr>
          <a:xfrm>
            <a:off x="6779915" y="4547852"/>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直接箭头连接符 50">
            <a:extLst>
              <a:ext uri="{FF2B5EF4-FFF2-40B4-BE49-F238E27FC236}">
                <a16:creationId xmlns:a16="http://schemas.microsoft.com/office/drawing/2014/main" id="{225D1BCE-971A-462A-B9C2-9EA1166E4B6F}"/>
              </a:ext>
            </a:extLst>
          </p:cNvPr>
          <p:cNvCxnSpPr/>
          <p:nvPr/>
        </p:nvCxnSpPr>
        <p:spPr>
          <a:xfrm>
            <a:off x="7154533" y="4559665"/>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直接箭头连接符 51">
            <a:extLst>
              <a:ext uri="{FF2B5EF4-FFF2-40B4-BE49-F238E27FC236}">
                <a16:creationId xmlns:a16="http://schemas.microsoft.com/office/drawing/2014/main" id="{3CC7A557-B631-4E82-9E1B-E892283659D0}"/>
              </a:ext>
            </a:extLst>
          </p:cNvPr>
          <p:cNvCxnSpPr/>
          <p:nvPr/>
        </p:nvCxnSpPr>
        <p:spPr>
          <a:xfrm>
            <a:off x="7576180" y="4547852"/>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接箭头连接符 52">
            <a:extLst>
              <a:ext uri="{FF2B5EF4-FFF2-40B4-BE49-F238E27FC236}">
                <a16:creationId xmlns:a16="http://schemas.microsoft.com/office/drawing/2014/main" id="{0A42ABB6-841F-454D-908F-68132A4119FC}"/>
              </a:ext>
            </a:extLst>
          </p:cNvPr>
          <p:cNvCxnSpPr/>
          <p:nvPr/>
        </p:nvCxnSpPr>
        <p:spPr>
          <a:xfrm>
            <a:off x="8090089" y="4559665"/>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接箭头连接符 53">
            <a:extLst>
              <a:ext uri="{FF2B5EF4-FFF2-40B4-BE49-F238E27FC236}">
                <a16:creationId xmlns:a16="http://schemas.microsoft.com/office/drawing/2014/main" id="{BC3F0CC3-D8B8-4ABC-9A4C-2641630DFBAD}"/>
              </a:ext>
            </a:extLst>
          </p:cNvPr>
          <p:cNvCxnSpPr/>
          <p:nvPr/>
        </p:nvCxnSpPr>
        <p:spPr>
          <a:xfrm>
            <a:off x="8660708" y="4559665"/>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BF7E91BA-6E52-43CB-93FD-7304E2F8BF54}"/>
              </a:ext>
            </a:extLst>
          </p:cNvPr>
          <p:cNvCxnSpPr/>
          <p:nvPr/>
        </p:nvCxnSpPr>
        <p:spPr>
          <a:xfrm>
            <a:off x="9289318" y="4559665"/>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直接连接符 55">
            <a:extLst>
              <a:ext uri="{FF2B5EF4-FFF2-40B4-BE49-F238E27FC236}">
                <a16:creationId xmlns:a16="http://schemas.microsoft.com/office/drawing/2014/main" id="{41EFDE66-275D-49B4-A5B9-7DCC1D401D45}"/>
              </a:ext>
            </a:extLst>
          </p:cNvPr>
          <p:cNvCxnSpPr>
            <a:cxnSpLocks/>
          </p:cNvCxnSpPr>
          <p:nvPr/>
        </p:nvCxnSpPr>
        <p:spPr>
          <a:xfrm flipV="1">
            <a:off x="9298658" y="3728479"/>
            <a:ext cx="603798" cy="1117750"/>
          </a:xfrm>
          <a:prstGeom prst="line">
            <a:avLst/>
          </a:prstGeom>
        </p:spPr>
        <p:style>
          <a:lnRef idx="2">
            <a:schemeClr val="dk1"/>
          </a:lnRef>
          <a:fillRef idx="0">
            <a:schemeClr val="dk1"/>
          </a:fillRef>
          <a:effectRef idx="1">
            <a:schemeClr val="dk1"/>
          </a:effectRef>
          <a:fontRef idx="minor">
            <a:schemeClr val="tx1"/>
          </a:fontRef>
        </p:style>
      </p:cxnSp>
      <p:cxnSp>
        <p:nvCxnSpPr>
          <p:cNvPr id="57" name="直接连接符 56">
            <a:extLst>
              <a:ext uri="{FF2B5EF4-FFF2-40B4-BE49-F238E27FC236}">
                <a16:creationId xmlns:a16="http://schemas.microsoft.com/office/drawing/2014/main" id="{B390E8C8-F802-423D-9307-379EFCB5C250}"/>
              </a:ext>
            </a:extLst>
          </p:cNvPr>
          <p:cNvCxnSpPr>
            <a:cxnSpLocks/>
          </p:cNvCxnSpPr>
          <p:nvPr/>
        </p:nvCxnSpPr>
        <p:spPr>
          <a:xfrm>
            <a:off x="9902456" y="3728479"/>
            <a:ext cx="628207" cy="1127384"/>
          </a:xfrm>
          <a:prstGeom prst="line">
            <a:avLst/>
          </a:prstGeom>
        </p:spPr>
        <p:style>
          <a:lnRef idx="2">
            <a:schemeClr val="dk1"/>
          </a:lnRef>
          <a:fillRef idx="0">
            <a:schemeClr val="dk1"/>
          </a:fillRef>
          <a:effectRef idx="1">
            <a:schemeClr val="dk1"/>
          </a:effectRef>
          <a:fontRef idx="minor">
            <a:schemeClr val="tx1"/>
          </a:fontRef>
        </p:style>
      </p:cxnSp>
      <p:cxnSp>
        <p:nvCxnSpPr>
          <p:cNvPr id="58" name="直接箭头连接符 57">
            <a:extLst>
              <a:ext uri="{FF2B5EF4-FFF2-40B4-BE49-F238E27FC236}">
                <a16:creationId xmlns:a16="http://schemas.microsoft.com/office/drawing/2014/main" id="{78F40C8D-74F7-4559-B1B7-CE20086FE5FD}"/>
              </a:ext>
            </a:extLst>
          </p:cNvPr>
          <p:cNvCxnSpPr/>
          <p:nvPr/>
        </p:nvCxnSpPr>
        <p:spPr>
          <a:xfrm>
            <a:off x="9913099" y="4556063"/>
            <a:ext cx="0" cy="693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59" name="表格 178">
                <a:extLst>
                  <a:ext uri="{FF2B5EF4-FFF2-40B4-BE49-F238E27FC236}">
                    <a16:creationId xmlns:a16="http://schemas.microsoft.com/office/drawing/2014/main" id="{99A53AD7-2088-40A1-9139-0D92ED08FDCF}"/>
                  </a:ext>
                </a:extLst>
              </p:cNvPr>
              <p:cNvGraphicFramePr>
                <a:graphicFrameLocks noGrp="1"/>
              </p:cNvGraphicFramePr>
              <p:nvPr>
                <p:extLst>
                  <p:ext uri="{D42A27DB-BD31-4B8C-83A1-F6EECF244321}">
                    <p14:modId xmlns:p14="http://schemas.microsoft.com/office/powerpoint/2010/main" val="2689913972"/>
                  </p:ext>
                </p:extLst>
              </p:nvPr>
            </p:nvGraphicFramePr>
            <p:xfrm>
              <a:off x="5890435" y="5254606"/>
              <a:ext cx="4260120" cy="321945"/>
            </p:xfrm>
            <a:graphic>
              <a:graphicData uri="http://schemas.openxmlformats.org/drawingml/2006/table">
                <a:tbl>
                  <a:tblPr firstRow="1" bandRow="1">
                    <a:tableStyleId>{5940675A-B579-460E-94D1-54222C63F5DA}</a:tableStyleId>
                  </a:tblPr>
                  <a:tblGrid>
                    <a:gridCol w="426012">
                      <a:extLst>
                        <a:ext uri="{9D8B030D-6E8A-4147-A177-3AD203B41FA5}">
                          <a16:colId xmlns:a16="http://schemas.microsoft.com/office/drawing/2014/main" val="4283583423"/>
                        </a:ext>
                      </a:extLst>
                    </a:gridCol>
                    <a:gridCol w="1530381">
                      <a:extLst>
                        <a:ext uri="{9D8B030D-6E8A-4147-A177-3AD203B41FA5}">
                          <a16:colId xmlns:a16="http://schemas.microsoft.com/office/drawing/2014/main" val="2155838073"/>
                        </a:ext>
                      </a:extLst>
                    </a:gridCol>
                    <a:gridCol w="453656">
                      <a:extLst>
                        <a:ext uri="{9D8B030D-6E8A-4147-A177-3AD203B41FA5}">
                          <a16:colId xmlns:a16="http://schemas.microsoft.com/office/drawing/2014/main" val="2281815750"/>
                        </a:ext>
                      </a:extLst>
                    </a:gridCol>
                    <a:gridCol w="1424059">
                      <a:extLst>
                        <a:ext uri="{9D8B030D-6E8A-4147-A177-3AD203B41FA5}">
                          <a16:colId xmlns:a16="http://schemas.microsoft.com/office/drawing/2014/main" val="1077047463"/>
                        </a:ext>
                      </a:extLst>
                    </a:gridCol>
                    <a:gridCol w="426012">
                      <a:extLst>
                        <a:ext uri="{9D8B030D-6E8A-4147-A177-3AD203B41FA5}">
                          <a16:colId xmlns:a16="http://schemas.microsoft.com/office/drawing/2014/main" val="2220906892"/>
                        </a:ext>
                      </a:extLst>
                    </a:gridCol>
                  </a:tblGrid>
                  <a:tr h="29972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𝑋</m:t>
                                    </m:r>
                                  </m:e>
                                  <m:sub>
                                    <m:r>
                                      <a:rPr lang="en-US" altLang="zh-CN" sz="1400" b="0" i="1" smtClean="0">
                                        <a:latin typeface="Cambria Math" panose="02040503050406030204" pitchFamily="18" charset="0"/>
                                      </a:rPr>
                                      <m:t>1</m:t>
                                    </m:r>
                                  </m:sub>
                                </m:sSub>
                              </m:oMath>
                            </m:oMathPara>
                          </a14:m>
                          <a:endParaRPr lang="zh-CN" altLang="en-US" sz="1400" dirty="0"/>
                        </a:p>
                      </a:txBody>
                      <a:tcPr/>
                    </a:tc>
                    <a:tc>
                      <a:txBody>
                        <a:bodyPr/>
                        <a:lstStyle/>
                        <a:p>
                          <a:pPr algn="ct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𝑋</m:t>
                                    </m:r>
                                  </m:e>
                                  <m:sub>
                                    <m:r>
                                      <a:rPr lang="en-US" altLang="zh-CN" sz="1400" b="0" i="1" smtClean="0">
                                        <a:latin typeface="Cambria Math" panose="02040503050406030204" pitchFamily="18" charset="0"/>
                                      </a:rPr>
                                      <m:t>𝑗</m:t>
                                    </m:r>
                                  </m:sub>
                                </m:sSub>
                              </m:oMath>
                            </m:oMathPara>
                          </a14:m>
                          <a:endParaRPr lang="zh-CN" altLang="en-US" sz="1400" dirty="0"/>
                        </a:p>
                      </a:txBody>
                      <a:tcPr/>
                    </a:tc>
                    <a:tc>
                      <a:txBody>
                        <a:bodyPr/>
                        <a:lstStyle/>
                        <a:p>
                          <a:pPr algn="ct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𝑋</m:t>
                                    </m:r>
                                  </m:e>
                                  <m:sub>
                                    <m:r>
                                      <a:rPr lang="en-US" altLang="zh-CN" sz="1400" b="0" i="1" smtClean="0">
                                        <a:latin typeface="Cambria Math" panose="02040503050406030204" pitchFamily="18" charset="0"/>
                                      </a:rPr>
                                      <m:t>𝑀</m:t>
                                    </m:r>
                                  </m:sub>
                                </m:sSub>
                              </m:oMath>
                            </m:oMathPara>
                          </a14:m>
                          <a:endParaRPr lang="zh-CN" altLang="en-US" sz="1400" dirty="0"/>
                        </a:p>
                      </a:txBody>
                      <a:tcPr/>
                    </a:tc>
                    <a:extLst>
                      <a:ext uri="{0D108BD9-81ED-4DB2-BD59-A6C34878D82A}">
                        <a16:rowId xmlns:a16="http://schemas.microsoft.com/office/drawing/2014/main" val="2446424663"/>
                      </a:ext>
                    </a:extLst>
                  </a:tr>
                </a:tbl>
              </a:graphicData>
            </a:graphic>
          </p:graphicFrame>
        </mc:Choice>
        <mc:Fallback xmlns="">
          <p:graphicFrame>
            <p:nvGraphicFramePr>
              <p:cNvPr id="59" name="表格 178">
                <a:extLst>
                  <a:ext uri="{FF2B5EF4-FFF2-40B4-BE49-F238E27FC236}">
                    <a16:creationId xmlns:a16="http://schemas.microsoft.com/office/drawing/2014/main" id="{99A53AD7-2088-40A1-9139-0D92ED08FDCF}"/>
                  </a:ext>
                </a:extLst>
              </p:cNvPr>
              <p:cNvGraphicFramePr>
                <a:graphicFrameLocks noGrp="1"/>
              </p:cNvGraphicFramePr>
              <p:nvPr>
                <p:extLst>
                  <p:ext uri="{D42A27DB-BD31-4B8C-83A1-F6EECF244321}">
                    <p14:modId xmlns:p14="http://schemas.microsoft.com/office/powerpoint/2010/main" val="2689913972"/>
                  </p:ext>
                </p:extLst>
              </p:nvPr>
            </p:nvGraphicFramePr>
            <p:xfrm>
              <a:off x="5890435" y="5254606"/>
              <a:ext cx="4260120" cy="321945"/>
            </p:xfrm>
            <a:graphic>
              <a:graphicData uri="http://schemas.openxmlformats.org/drawingml/2006/table">
                <a:tbl>
                  <a:tblPr firstRow="1" bandRow="1">
                    <a:tableStyleId>{5940675A-B579-460E-94D1-54222C63F5DA}</a:tableStyleId>
                  </a:tblPr>
                  <a:tblGrid>
                    <a:gridCol w="426012">
                      <a:extLst>
                        <a:ext uri="{9D8B030D-6E8A-4147-A177-3AD203B41FA5}">
                          <a16:colId xmlns:a16="http://schemas.microsoft.com/office/drawing/2014/main" val="4283583423"/>
                        </a:ext>
                      </a:extLst>
                    </a:gridCol>
                    <a:gridCol w="1530381">
                      <a:extLst>
                        <a:ext uri="{9D8B030D-6E8A-4147-A177-3AD203B41FA5}">
                          <a16:colId xmlns:a16="http://schemas.microsoft.com/office/drawing/2014/main" val="2155838073"/>
                        </a:ext>
                      </a:extLst>
                    </a:gridCol>
                    <a:gridCol w="453656">
                      <a:extLst>
                        <a:ext uri="{9D8B030D-6E8A-4147-A177-3AD203B41FA5}">
                          <a16:colId xmlns:a16="http://schemas.microsoft.com/office/drawing/2014/main" val="2281815750"/>
                        </a:ext>
                      </a:extLst>
                    </a:gridCol>
                    <a:gridCol w="1424059">
                      <a:extLst>
                        <a:ext uri="{9D8B030D-6E8A-4147-A177-3AD203B41FA5}">
                          <a16:colId xmlns:a16="http://schemas.microsoft.com/office/drawing/2014/main" val="1077047463"/>
                        </a:ext>
                      </a:extLst>
                    </a:gridCol>
                    <a:gridCol w="426012">
                      <a:extLst>
                        <a:ext uri="{9D8B030D-6E8A-4147-A177-3AD203B41FA5}">
                          <a16:colId xmlns:a16="http://schemas.microsoft.com/office/drawing/2014/main" val="2220906892"/>
                        </a:ext>
                      </a:extLst>
                    </a:gridCol>
                  </a:tblGrid>
                  <a:tr h="321945">
                    <a:tc>
                      <a:txBody>
                        <a:bodyPr/>
                        <a:lstStyle/>
                        <a:p>
                          <a:endParaRPr lang="zh-CN"/>
                        </a:p>
                      </a:txBody>
                      <a:tcPr>
                        <a:blipFill>
                          <a:blip r:embed="rId6"/>
                          <a:stretch>
                            <a:fillRect l="-1429" t="-1852" r="-902857" b="-3704"/>
                          </a:stretch>
                        </a:blipFill>
                      </a:tcPr>
                    </a:tc>
                    <a:tc>
                      <a:txBody>
                        <a:bodyPr/>
                        <a:lstStyle/>
                        <a:p>
                          <a:pPr algn="ctr"/>
                          <a:endParaRPr lang="zh-CN" altLang="en-US" sz="1400" dirty="0"/>
                        </a:p>
                      </a:txBody>
                      <a:tcPr/>
                    </a:tc>
                    <a:tc>
                      <a:txBody>
                        <a:bodyPr/>
                        <a:lstStyle/>
                        <a:p>
                          <a:endParaRPr lang="zh-CN"/>
                        </a:p>
                      </a:txBody>
                      <a:tcPr>
                        <a:blipFill>
                          <a:blip r:embed="rId6"/>
                          <a:stretch>
                            <a:fillRect l="-429333" t="-1852" r="-408000" b="-3704"/>
                          </a:stretch>
                        </a:blipFill>
                      </a:tcPr>
                    </a:tc>
                    <a:tc>
                      <a:txBody>
                        <a:bodyPr/>
                        <a:lstStyle/>
                        <a:p>
                          <a:pPr algn="ctr"/>
                          <a:endParaRPr lang="zh-CN" altLang="en-US" sz="1400" dirty="0"/>
                        </a:p>
                      </a:txBody>
                      <a:tcPr/>
                    </a:tc>
                    <a:tc>
                      <a:txBody>
                        <a:bodyPr/>
                        <a:lstStyle/>
                        <a:p>
                          <a:endParaRPr lang="zh-CN"/>
                        </a:p>
                      </a:txBody>
                      <a:tcPr>
                        <a:blipFill>
                          <a:blip r:embed="rId6"/>
                          <a:stretch>
                            <a:fillRect l="-901429" t="-1852" r="-2857" b="-3704"/>
                          </a:stretch>
                        </a:blipFill>
                      </a:tcPr>
                    </a:tc>
                    <a:extLst>
                      <a:ext uri="{0D108BD9-81ED-4DB2-BD59-A6C34878D82A}">
                        <a16:rowId xmlns:a16="http://schemas.microsoft.com/office/drawing/2014/main" val="2446424663"/>
                      </a:ext>
                    </a:extLst>
                  </a:tr>
                </a:tbl>
              </a:graphicData>
            </a:graphic>
          </p:graphicFrame>
        </mc:Fallback>
      </mc:AlternateContent>
      <p:sp>
        <p:nvSpPr>
          <p:cNvPr id="60" name="Text Box 6">
            <a:extLst>
              <a:ext uri="{FF2B5EF4-FFF2-40B4-BE49-F238E27FC236}">
                <a16:creationId xmlns:a16="http://schemas.microsoft.com/office/drawing/2014/main" id="{B3A6B5A3-B25A-468D-99C1-2C0CC96ADAB2}"/>
              </a:ext>
            </a:extLst>
          </p:cNvPr>
          <p:cNvSpPr txBox="1">
            <a:spLocks noChangeArrowheads="1"/>
          </p:cNvSpPr>
          <p:nvPr/>
        </p:nvSpPr>
        <p:spPr bwMode="auto">
          <a:xfrm>
            <a:off x="5874499" y="5736780"/>
            <a:ext cx="2980656" cy="369332"/>
          </a:xfrm>
          <a:prstGeom prst="rect">
            <a:avLst/>
          </a:prstGeom>
          <a:noFill/>
          <a:ln w="12700" cap="sq"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dirty="0"/>
              <a:t>短时帧长：</a:t>
            </a:r>
            <a:r>
              <a:rPr lang="en-US" altLang="zh-CN" dirty="0"/>
              <a:t>4</a:t>
            </a:r>
            <a:r>
              <a:rPr lang="zh-CN" altLang="zh-CN" dirty="0"/>
              <a:t>00</a:t>
            </a:r>
          </a:p>
        </p:txBody>
      </p:sp>
      <p:sp>
        <p:nvSpPr>
          <p:cNvPr id="61" name="Text Box 7">
            <a:extLst>
              <a:ext uri="{FF2B5EF4-FFF2-40B4-BE49-F238E27FC236}">
                <a16:creationId xmlns:a16="http://schemas.microsoft.com/office/drawing/2014/main" id="{5DCA9F76-D57F-42EA-9096-A3BF5177F48A}"/>
              </a:ext>
            </a:extLst>
          </p:cNvPr>
          <p:cNvSpPr txBox="1">
            <a:spLocks noChangeArrowheads="1"/>
          </p:cNvSpPr>
          <p:nvPr/>
        </p:nvSpPr>
        <p:spPr bwMode="auto">
          <a:xfrm>
            <a:off x="5874499" y="6202984"/>
            <a:ext cx="4276056" cy="369332"/>
          </a:xfrm>
          <a:prstGeom prst="rect">
            <a:avLst/>
          </a:prstGeom>
          <a:noFill/>
          <a:ln w="12700" cap="sq"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zh-CN" dirty="0"/>
              <a:t> FFT</a:t>
            </a:r>
            <a:r>
              <a:rPr lang="zh-CN" dirty="0"/>
              <a:t>帧长：</a:t>
            </a:r>
            <a:r>
              <a:rPr lang="en-US" altLang="zh-CN" dirty="0"/>
              <a:t>512</a:t>
            </a:r>
            <a:endParaRPr lang="zh-CN" altLang="zh-CN" dirty="0"/>
          </a:p>
        </p:txBody>
      </p:sp>
      <p:sp>
        <p:nvSpPr>
          <p:cNvPr id="62" name="Text Box 8">
            <a:extLst>
              <a:ext uri="{FF2B5EF4-FFF2-40B4-BE49-F238E27FC236}">
                <a16:creationId xmlns:a16="http://schemas.microsoft.com/office/drawing/2014/main" id="{9A30C9DD-42E1-4CE1-A98B-FA71FFCD35B5}"/>
              </a:ext>
            </a:extLst>
          </p:cNvPr>
          <p:cNvSpPr txBox="1">
            <a:spLocks noChangeArrowheads="1"/>
          </p:cNvSpPr>
          <p:nvPr/>
        </p:nvSpPr>
        <p:spPr bwMode="auto">
          <a:xfrm>
            <a:off x="8855155" y="5736780"/>
            <a:ext cx="1295400" cy="369332"/>
          </a:xfrm>
          <a:prstGeom prst="rect">
            <a:avLst/>
          </a:prstGeom>
          <a:noFill/>
          <a:ln w="12700" cap="sq"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t>补零</a:t>
            </a:r>
            <a:endParaRPr lang="zh-CN" dirty="0"/>
          </a:p>
        </p:txBody>
      </p:sp>
      <p:cxnSp>
        <p:nvCxnSpPr>
          <p:cNvPr id="63" name="直接连接符 62">
            <a:extLst>
              <a:ext uri="{FF2B5EF4-FFF2-40B4-BE49-F238E27FC236}">
                <a16:creationId xmlns:a16="http://schemas.microsoft.com/office/drawing/2014/main" id="{53B6AB2F-35E6-4BC6-8194-888CB5C6F85F}"/>
              </a:ext>
            </a:extLst>
          </p:cNvPr>
          <p:cNvCxnSpPr>
            <a:cxnSpLocks/>
          </p:cNvCxnSpPr>
          <p:nvPr/>
        </p:nvCxnSpPr>
        <p:spPr>
          <a:xfrm flipH="1">
            <a:off x="5876259" y="3704924"/>
            <a:ext cx="141770" cy="0"/>
          </a:xfrm>
          <a:prstGeom prst="line">
            <a:avLst/>
          </a:prstGeom>
        </p:spPr>
        <p:style>
          <a:lnRef idx="2">
            <a:schemeClr val="dk1"/>
          </a:lnRef>
          <a:fillRef idx="0">
            <a:schemeClr val="dk1"/>
          </a:fillRef>
          <a:effectRef idx="1">
            <a:schemeClr val="dk1"/>
          </a:effectRef>
          <a:fontRef idx="minor">
            <a:schemeClr val="tx1"/>
          </a:fontRef>
        </p:style>
      </p:cxnSp>
      <p:sp>
        <p:nvSpPr>
          <p:cNvPr id="64" name="文本框 63">
            <a:extLst>
              <a:ext uri="{FF2B5EF4-FFF2-40B4-BE49-F238E27FC236}">
                <a16:creationId xmlns:a16="http://schemas.microsoft.com/office/drawing/2014/main" id="{7887DE36-F1A5-420A-93CF-D5C0EF32C8F5}"/>
              </a:ext>
            </a:extLst>
          </p:cNvPr>
          <p:cNvSpPr txBox="1"/>
          <p:nvPr/>
        </p:nvSpPr>
        <p:spPr>
          <a:xfrm>
            <a:off x="5563719" y="3564364"/>
            <a:ext cx="279244" cy="307777"/>
          </a:xfrm>
          <a:prstGeom prst="rect">
            <a:avLst/>
          </a:prstGeom>
          <a:noFill/>
        </p:spPr>
        <p:txBody>
          <a:bodyPr wrap="none" rtlCol="0">
            <a:spAutoFit/>
          </a:bodyPr>
          <a:lstStyle/>
          <a:p>
            <a:r>
              <a:rPr lang="en-US" altLang="zh-CN" sz="1400" dirty="0"/>
              <a:t>1</a:t>
            </a:r>
            <a:endParaRPr lang="zh-CN" altLang="en-US" sz="1400" dirty="0"/>
          </a:p>
        </p:txBody>
      </p:sp>
      <p:sp>
        <p:nvSpPr>
          <p:cNvPr id="65" name="文本框 64">
            <a:extLst>
              <a:ext uri="{FF2B5EF4-FFF2-40B4-BE49-F238E27FC236}">
                <a16:creationId xmlns:a16="http://schemas.microsoft.com/office/drawing/2014/main" id="{D096A9EC-81BE-4DA8-9995-E54E0B0B5699}"/>
              </a:ext>
            </a:extLst>
          </p:cNvPr>
          <p:cNvSpPr txBox="1"/>
          <p:nvPr/>
        </p:nvSpPr>
        <p:spPr>
          <a:xfrm>
            <a:off x="10470593" y="4837811"/>
            <a:ext cx="494046" cy="307777"/>
          </a:xfrm>
          <a:prstGeom prst="rect">
            <a:avLst/>
          </a:prstGeom>
          <a:noFill/>
        </p:spPr>
        <p:txBody>
          <a:bodyPr wrap="none" rtlCol="0">
            <a:spAutoFit/>
          </a:bodyPr>
          <a:lstStyle/>
          <a:p>
            <a:r>
              <a:rPr lang="en-US" altLang="zh-CN" sz="1400" dirty="0" err="1"/>
              <a:t>freq</a:t>
            </a:r>
            <a:endParaRPr lang="zh-CN" altLang="en-US" sz="1400" dirty="0"/>
          </a:p>
        </p:txBody>
      </p:sp>
    </p:spTree>
    <p:custDataLst>
      <p:tags r:id="rId1"/>
    </p:custDataLst>
    <p:extLst>
      <p:ext uri="{BB962C8B-B14F-4D97-AF65-F5344CB8AC3E}">
        <p14:creationId xmlns:p14="http://schemas.microsoft.com/office/powerpoint/2010/main" val="64389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B4FCD-5020-417E-9EE1-9CE3431ED451}"/>
              </a:ext>
            </a:extLst>
          </p:cNvPr>
          <p:cNvSpPr>
            <a:spLocks noGrp="1"/>
          </p:cNvSpPr>
          <p:nvPr>
            <p:ph type="title"/>
          </p:nvPr>
        </p:nvSpPr>
        <p:spPr/>
        <p:txBody>
          <a:bodyPr/>
          <a:lstStyle/>
          <a:p>
            <a:r>
              <a:rPr lang="en-US" altLang="zh-CN" dirty="0"/>
              <a:t>3.3 </a:t>
            </a:r>
            <a:r>
              <a:rPr lang="zh-CN" altLang="en-US" dirty="0"/>
              <a:t>听觉特性</a:t>
            </a:r>
            <a:r>
              <a:rPr lang="en-US" altLang="zh-CN" dirty="0"/>
              <a:t>—</a:t>
            </a:r>
            <a:r>
              <a:rPr lang="zh-CN" altLang="en-US" dirty="0"/>
              <a:t>响度</a:t>
            </a:r>
          </a:p>
        </p:txBody>
      </p:sp>
      <p:sp>
        <p:nvSpPr>
          <p:cNvPr id="3" name="内容占位符 2">
            <a:extLst>
              <a:ext uri="{FF2B5EF4-FFF2-40B4-BE49-F238E27FC236}">
                <a16:creationId xmlns:a16="http://schemas.microsoft.com/office/drawing/2014/main" id="{5B37B2F7-BC19-4067-BF5E-864E73C8E312}"/>
              </a:ext>
            </a:extLst>
          </p:cNvPr>
          <p:cNvSpPr>
            <a:spLocks noGrp="1"/>
          </p:cNvSpPr>
          <p:nvPr>
            <p:ph idx="1"/>
          </p:nvPr>
        </p:nvSpPr>
        <p:spPr>
          <a:xfrm>
            <a:off x="845288" y="1388424"/>
            <a:ext cx="10515600" cy="1872227"/>
          </a:xfrm>
        </p:spPr>
        <p:txBody>
          <a:bodyPr/>
          <a:lstStyle/>
          <a:p>
            <a:r>
              <a:rPr lang="zh-CN" altLang="zh-CN" dirty="0"/>
              <a:t>声音的响度，是反映人</a:t>
            </a:r>
            <a:r>
              <a:rPr lang="zh-CN" altLang="zh-CN" b="1" dirty="0"/>
              <a:t>主观上</a:t>
            </a:r>
            <a:r>
              <a:rPr lang="zh-CN" altLang="zh-CN" dirty="0"/>
              <a:t>对不同频率成分的声音强弱（声强）的物理量，单位为</a:t>
            </a:r>
            <a:r>
              <a:rPr lang="zh-CN" altLang="zh-CN" dirty="0">
                <a:solidFill>
                  <a:srgbClr val="C00000"/>
                </a:solidFill>
              </a:rPr>
              <a:t>方</a:t>
            </a:r>
            <a:r>
              <a:rPr lang="en-US" altLang="zh-CN" dirty="0">
                <a:solidFill>
                  <a:srgbClr val="C00000"/>
                </a:solidFill>
              </a:rPr>
              <a:t>(</a:t>
            </a:r>
            <a:r>
              <a:rPr lang="en-US" altLang="zh-CN" dirty="0" err="1">
                <a:solidFill>
                  <a:srgbClr val="C00000"/>
                </a:solidFill>
              </a:rPr>
              <a:t>phon</a:t>
            </a:r>
            <a:r>
              <a:rPr lang="en-US" altLang="zh-CN" dirty="0">
                <a:solidFill>
                  <a:srgbClr val="C00000"/>
                </a:solidFill>
              </a:rPr>
              <a:t>)</a:t>
            </a:r>
            <a:r>
              <a:rPr lang="zh-CN" altLang="zh-CN" dirty="0"/>
              <a:t>，它可以由时变的压力（声压）</a:t>
            </a:r>
            <a:r>
              <a:rPr lang="en-US" altLang="zh-CN" dirty="0"/>
              <a:t>P</a:t>
            </a:r>
            <a:r>
              <a:rPr lang="zh-CN" altLang="zh-CN" dirty="0"/>
              <a:t>来表示，单位为帕斯卡（</a:t>
            </a:r>
            <a:r>
              <a:rPr lang="en-US" altLang="zh-CN" dirty="0"/>
              <a:t>Pa</a:t>
            </a:r>
            <a:r>
              <a:rPr lang="zh-CN" altLang="zh-CN" dirty="0"/>
              <a:t>）。</a:t>
            </a:r>
            <a:endParaRPr lang="en-US" altLang="zh-CN" dirty="0"/>
          </a:p>
          <a:p>
            <a:r>
              <a:rPr lang="zh-CN" altLang="zh-CN" dirty="0"/>
              <a:t>响度与声强、频率的关系可用</a:t>
            </a:r>
            <a:r>
              <a:rPr lang="zh-CN" altLang="zh-CN" dirty="0">
                <a:solidFill>
                  <a:srgbClr val="C00000"/>
                </a:solidFill>
              </a:rPr>
              <a:t>等响度轮廓曲线</a:t>
            </a:r>
            <a:r>
              <a:rPr lang="zh-CN" altLang="zh-CN" dirty="0"/>
              <a:t>表示</a:t>
            </a:r>
            <a:r>
              <a:rPr lang="zh-CN" altLang="en-US" dirty="0"/>
              <a:t>。</a:t>
            </a:r>
          </a:p>
        </p:txBody>
      </p:sp>
      <p:pic>
        <p:nvPicPr>
          <p:cNvPr id="6" name="图片 5" descr="IMG_256">
            <a:extLst>
              <a:ext uri="{FF2B5EF4-FFF2-40B4-BE49-F238E27FC236}">
                <a16:creationId xmlns:a16="http://schemas.microsoft.com/office/drawing/2014/main" id="{7B059C4B-FE47-4EB4-ACB5-52E34D7B8F2A}"/>
              </a:ext>
            </a:extLst>
          </p:cNvPr>
          <p:cNvPicPr/>
          <p:nvPr/>
        </p:nvPicPr>
        <p:blipFill>
          <a:blip r:embed="rId2"/>
          <a:stretch>
            <a:fillRect/>
          </a:stretch>
        </p:blipFill>
        <p:spPr>
          <a:xfrm>
            <a:off x="3536330" y="3588385"/>
            <a:ext cx="3815080" cy="2850515"/>
          </a:xfrm>
          <a:prstGeom prst="rect">
            <a:avLst/>
          </a:prstGeom>
          <a:noFill/>
          <a:ln w="9525">
            <a:noFill/>
          </a:ln>
        </p:spPr>
      </p:pic>
    </p:spTree>
    <p:extLst>
      <p:ext uri="{BB962C8B-B14F-4D97-AF65-F5344CB8AC3E}">
        <p14:creationId xmlns:p14="http://schemas.microsoft.com/office/powerpoint/2010/main" val="254901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2F6D8-2221-4FFB-A0CA-7C6D9990A648}"/>
              </a:ext>
            </a:extLst>
          </p:cNvPr>
          <p:cNvSpPr>
            <a:spLocks noGrp="1"/>
          </p:cNvSpPr>
          <p:nvPr>
            <p:ph type="title"/>
          </p:nvPr>
        </p:nvSpPr>
        <p:spPr/>
        <p:txBody>
          <a:bodyPr/>
          <a:lstStyle/>
          <a:p>
            <a:r>
              <a:rPr lang="en-US" altLang="zh-CN" dirty="0"/>
              <a:t>3.3 </a:t>
            </a:r>
            <a:r>
              <a:rPr lang="zh-CN" altLang="en-US" dirty="0"/>
              <a:t>听觉特性</a:t>
            </a:r>
            <a:r>
              <a:rPr lang="en-US" altLang="zh-CN" dirty="0"/>
              <a:t>—</a:t>
            </a:r>
            <a:r>
              <a:rPr lang="zh-CN" altLang="en-US" dirty="0"/>
              <a:t>响度</a:t>
            </a:r>
          </a:p>
        </p:txBody>
      </p:sp>
      <p:sp>
        <p:nvSpPr>
          <p:cNvPr id="3" name="内容占位符 2">
            <a:extLst>
              <a:ext uri="{FF2B5EF4-FFF2-40B4-BE49-F238E27FC236}">
                <a16:creationId xmlns:a16="http://schemas.microsoft.com/office/drawing/2014/main" id="{1BF6FA1E-A438-4AFB-AE20-8EA3E4CFFFE7}"/>
              </a:ext>
            </a:extLst>
          </p:cNvPr>
          <p:cNvSpPr>
            <a:spLocks noGrp="1"/>
          </p:cNvSpPr>
          <p:nvPr>
            <p:ph idx="1"/>
          </p:nvPr>
        </p:nvSpPr>
        <p:spPr/>
        <p:txBody>
          <a:bodyPr/>
          <a:lstStyle/>
          <a:p>
            <a:r>
              <a:rPr lang="zh-CN" altLang="zh-CN" dirty="0"/>
              <a:t>人耳对响度的感知有一个范围，当声音信号低于某个响度时，人耳</a:t>
            </a:r>
            <a:r>
              <a:rPr lang="zh-CN" altLang="en-US" dirty="0"/>
              <a:t>是</a:t>
            </a:r>
            <a:r>
              <a:rPr lang="zh-CN" altLang="zh-CN" dirty="0"/>
              <a:t>无法感知的，这个响度值称为听觉阈值，或称</a:t>
            </a:r>
            <a:r>
              <a:rPr lang="zh-CN" altLang="zh-CN" b="1" dirty="0"/>
              <a:t>听阈</a:t>
            </a:r>
            <a:r>
              <a:rPr lang="zh-CN" altLang="zh-CN" dirty="0"/>
              <a:t>；当声音响度强到使人耳感到疼痛时的值，称为痛阈。</a:t>
            </a:r>
            <a:endParaRPr lang="en-US" altLang="zh-CN" dirty="0"/>
          </a:p>
          <a:p>
            <a:endParaRPr lang="en-US" altLang="zh-CN" dirty="0"/>
          </a:p>
          <a:p>
            <a:r>
              <a:rPr lang="zh-CN" altLang="zh-CN" dirty="0"/>
              <a:t>在实际环境中，当一个较强信号（掩蔽音）存在时，听阈就不等于安静时的阈值，而有所提高。意味着，邻近频率的两个声音信号，弱响度的信号会被强响度的声音信号所掩蔽（</a:t>
            </a:r>
            <a:r>
              <a:rPr lang="en-US" altLang="zh-CN" dirty="0">
                <a:solidFill>
                  <a:srgbClr val="00B050"/>
                </a:solidFill>
              </a:rPr>
              <a:t>Mask</a:t>
            </a:r>
            <a:r>
              <a:rPr lang="zh-CN" altLang="zh-CN" dirty="0"/>
              <a:t>），这就是</a:t>
            </a:r>
            <a:r>
              <a:rPr lang="zh-CN" altLang="zh-CN" dirty="0">
                <a:solidFill>
                  <a:srgbClr val="C00000"/>
                </a:solidFill>
              </a:rPr>
              <a:t>频域掩蔽</a:t>
            </a:r>
            <a:r>
              <a:rPr lang="zh-CN" altLang="zh-CN" dirty="0"/>
              <a:t>。</a:t>
            </a:r>
            <a:endParaRPr lang="zh-CN" altLang="en-US" dirty="0"/>
          </a:p>
        </p:txBody>
      </p:sp>
    </p:spTree>
    <p:extLst>
      <p:ext uri="{BB962C8B-B14F-4D97-AF65-F5344CB8AC3E}">
        <p14:creationId xmlns:p14="http://schemas.microsoft.com/office/powerpoint/2010/main" val="33042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B2F54-DEBB-49FF-971C-F7AB0EC821ED}"/>
              </a:ext>
            </a:extLst>
          </p:cNvPr>
          <p:cNvSpPr>
            <a:spLocks noGrp="1"/>
          </p:cNvSpPr>
          <p:nvPr>
            <p:ph type="title"/>
          </p:nvPr>
        </p:nvSpPr>
        <p:spPr/>
        <p:txBody>
          <a:bodyPr/>
          <a:lstStyle/>
          <a:p>
            <a:r>
              <a:rPr lang="en-US" altLang="zh-CN" dirty="0"/>
              <a:t>3.3 </a:t>
            </a:r>
            <a:r>
              <a:rPr lang="zh-CN" altLang="en-US" dirty="0"/>
              <a:t>听觉特性</a:t>
            </a:r>
            <a:r>
              <a:rPr lang="en-US" altLang="zh-CN" dirty="0"/>
              <a:t>—Bark</a:t>
            </a:r>
            <a:r>
              <a:rPr lang="zh-CN" altLang="zh-CN" dirty="0"/>
              <a:t>频率</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735C0D-04B4-4823-A964-D16C2324878B}"/>
                  </a:ext>
                </a:extLst>
              </p:cNvPr>
              <p:cNvSpPr>
                <a:spLocks noGrp="1"/>
              </p:cNvSpPr>
              <p:nvPr>
                <p:ph idx="1"/>
              </p:nvPr>
            </p:nvSpPr>
            <p:spPr/>
            <p:txBody>
              <a:bodyPr>
                <a:normAutofit/>
              </a:bodyPr>
              <a:lstStyle/>
              <a:p>
                <a:r>
                  <a:rPr lang="zh-CN" altLang="zh-CN" dirty="0"/>
                  <a:t>根据听觉频域分辨力和频域掩蔽的特点，</a:t>
                </a:r>
                <a:r>
                  <a:rPr lang="en-US" altLang="zh-CN" dirty="0"/>
                  <a:t>Harvey Fletcher</a:t>
                </a:r>
                <a:r>
                  <a:rPr lang="zh-CN" altLang="zh-CN" dirty="0"/>
                  <a:t>提出</a:t>
                </a:r>
                <a:r>
                  <a:rPr lang="zh-CN" altLang="zh-CN" dirty="0">
                    <a:solidFill>
                      <a:srgbClr val="00B0F0"/>
                    </a:solidFill>
                  </a:rPr>
                  <a:t>临界频带</a:t>
                </a:r>
                <a:r>
                  <a:rPr lang="zh-CN" altLang="zh-CN" dirty="0"/>
                  <a:t>的概念，即在某一段频率范围内</a:t>
                </a:r>
                <a:r>
                  <a:rPr lang="zh-CN" altLang="zh-CN" dirty="0">
                    <a:solidFill>
                      <a:srgbClr val="C00000"/>
                    </a:solidFill>
                  </a:rPr>
                  <a:t>纯音和噪声功率相等</a:t>
                </a:r>
                <a:r>
                  <a:rPr lang="zh-CN" altLang="zh-CN" dirty="0"/>
                  <a:t>，则该纯音处于刚好能被听到的临界状态</a:t>
                </a:r>
                <a:r>
                  <a:rPr lang="zh-CN" altLang="en-US" dirty="0"/>
                  <a:t>。</a:t>
                </a:r>
                <a:endParaRPr lang="en-US" altLang="zh-CN" dirty="0"/>
              </a:p>
              <a:p>
                <a:endParaRPr lang="en-US" altLang="zh-CN" dirty="0"/>
              </a:p>
              <a:p>
                <a:r>
                  <a:rPr lang="zh-CN" altLang="zh-CN" dirty="0"/>
                  <a:t>一个临界频带的宽度被称为一个</a:t>
                </a:r>
                <a:r>
                  <a:rPr lang="en-US" altLang="zh-CN" dirty="0"/>
                  <a:t>Bark</a:t>
                </a:r>
                <a:r>
                  <a:rPr lang="zh-CN" altLang="zh-CN" dirty="0"/>
                  <a:t>，</a:t>
                </a:r>
                <a:r>
                  <a:rPr lang="en-US" altLang="zh-CN" dirty="0">
                    <a:solidFill>
                      <a:srgbClr val="C00000"/>
                    </a:solidFill>
                  </a:rPr>
                  <a:t>Bark</a:t>
                </a:r>
                <a:r>
                  <a:rPr lang="zh-CN" altLang="zh-CN" dirty="0">
                    <a:solidFill>
                      <a:srgbClr val="C00000"/>
                    </a:solidFill>
                  </a:rPr>
                  <a:t>频率</a:t>
                </a:r>
                <a14:m>
                  <m:oMath xmlns:m="http://schemas.openxmlformats.org/officeDocument/2006/math">
                    <m:r>
                      <m:rPr>
                        <m:sty m:val="p"/>
                      </m:rPr>
                      <a:rPr lang="en-US" altLang="zh-CN">
                        <a:latin typeface="Cambria Math" panose="02040503050406030204" pitchFamily="18" charset="0"/>
                      </a:rPr>
                      <m:t>Z</m:t>
                    </m:r>
                    <m:d>
                      <m:dPr>
                        <m:ctrlPr>
                          <a:rPr lang="zh-CN" altLang="zh-CN" i="1">
                            <a:latin typeface="Cambria Math" panose="02040503050406030204" pitchFamily="18" charset="0"/>
                          </a:rPr>
                        </m:ctrlPr>
                      </m:dPr>
                      <m:e>
                        <m:r>
                          <a:rPr lang="en-US" altLang="zh-CN" i="1">
                            <a:latin typeface="Cambria Math" panose="02040503050406030204" pitchFamily="18" charset="0"/>
                          </a:rPr>
                          <m:t>𝑓</m:t>
                        </m:r>
                      </m:e>
                    </m:d>
                  </m:oMath>
                </a14:m>
                <a:r>
                  <a:rPr lang="zh-CN" altLang="zh-CN" dirty="0"/>
                  <a:t>和线性频率</a:t>
                </a:r>
                <a14:m>
                  <m:oMath xmlns:m="http://schemas.openxmlformats.org/officeDocument/2006/math">
                    <m:r>
                      <a:rPr lang="en-US" altLang="zh-CN" i="1">
                        <a:latin typeface="Cambria Math" panose="02040503050406030204" pitchFamily="18" charset="0"/>
                      </a:rPr>
                      <m:t>𝑓</m:t>
                    </m:r>
                  </m:oMath>
                </a14:m>
                <a:r>
                  <a:rPr lang="zh-CN" altLang="zh-CN" dirty="0"/>
                  <a:t>的对应关系定义如下：</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Z</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𝑓</m:t>
                          </m:r>
                        </m:e>
                      </m:d>
                      <m:r>
                        <a:rPr lang="en-US" altLang="zh-CN" sz="2000">
                          <a:latin typeface="Cambria Math" panose="02040503050406030204" pitchFamily="18" charset="0"/>
                        </a:rPr>
                        <m:t>=6</m:t>
                      </m:r>
                      <m:r>
                        <m:rPr>
                          <m:sty m:val="p"/>
                        </m:rPr>
                        <a:rPr lang="en-US" altLang="zh-CN" sz="2000">
                          <a:latin typeface="Cambria Math" panose="02040503050406030204" pitchFamily="18" charset="0"/>
                        </a:rPr>
                        <m:t>ln</m:t>
                      </m:r>
                      <m:d>
                        <m:dPr>
                          <m:begChr m:val="{"/>
                          <m:endChr m:val="}"/>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𝑓</m:t>
                              </m:r>
                            </m:num>
                            <m:den>
                              <m:r>
                                <a:rPr lang="en-US" altLang="zh-CN" sz="2000">
                                  <a:latin typeface="Cambria Math" panose="02040503050406030204" pitchFamily="18" charset="0"/>
                                </a:rPr>
                                <m:t>600</m:t>
                              </m:r>
                            </m:den>
                          </m:f>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d>
                                <m:dPr>
                                  <m:begChr m:val="["/>
                                  <m:endChr m:val="]"/>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𝑓</m:t>
                                              </m:r>
                                            </m:num>
                                            <m:den>
                                              <m:r>
                                                <a:rPr lang="en-US" altLang="zh-CN" sz="2000">
                                                  <a:latin typeface="Cambria Math" panose="02040503050406030204" pitchFamily="18" charset="0"/>
                                                </a:rPr>
                                                <m:t>600</m:t>
                                              </m:r>
                                            </m:den>
                                          </m:f>
                                        </m:e>
                                      </m:d>
                                    </m:e>
                                    <m:sup>
                                      <m:r>
                                        <a:rPr lang="en-US" altLang="zh-CN" sz="2000">
                                          <a:latin typeface="Cambria Math" panose="02040503050406030204" pitchFamily="18" charset="0"/>
                                        </a:rPr>
                                        <m:t>2</m:t>
                                      </m:r>
                                    </m:sup>
                                  </m:sSup>
                                  <m:r>
                                    <a:rPr lang="en-US" altLang="zh-CN" sz="2000">
                                      <a:latin typeface="Cambria Math" panose="02040503050406030204" pitchFamily="18" charset="0"/>
                                    </a:rPr>
                                    <m:t>+1</m:t>
                                  </m:r>
                                </m:e>
                              </m:d>
                            </m:e>
                            <m:sup>
                              <m:f>
                                <m:fPr>
                                  <m:ctrlPr>
                                    <a:rPr lang="zh-CN" altLang="zh-CN" sz="2000" i="1">
                                      <a:latin typeface="Cambria Math" panose="02040503050406030204" pitchFamily="18" charset="0"/>
                                    </a:rPr>
                                  </m:ctrlPr>
                                </m:fPr>
                                <m:num>
                                  <m:r>
                                    <a:rPr lang="en-US" altLang="zh-CN" sz="2000">
                                      <a:latin typeface="Cambria Math" panose="02040503050406030204" pitchFamily="18" charset="0"/>
                                    </a:rPr>
                                    <m:t>1</m:t>
                                  </m:r>
                                </m:num>
                                <m:den>
                                  <m:r>
                                    <a:rPr lang="en-US" altLang="zh-CN" sz="2000">
                                      <a:latin typeface="Cambria Math" panose="02040503050406030204" pitchFamily="18" charset="0"/>
                                    </a:rPr>
                                    <m:t>2</m:t>
                                  </m:r>
                                </m:den>
                              </m:f>
                            </m:sup>
                          </m:sSup>
                          <m:r>
                            <a:rPr lang="en-US" altLang="zh-CN" sz="2000">
                              <a:latin typeface="Cambria Math" panose="02040503050406030204" pitchFamily="18" charset="0"/>
                            </a:rPr>
                            <m:t>  </m:t>
                          </m:r>
                        </m:e>
                      </m:d>
                    </m:oMath>
                  </m:oMathPara>
                </a14:m>
                <a:endParaRPr lang="en-US" altLang="zh-CN" sz="2000" dirty="0"/>
              </a:p>
              <a:p>
                <a:pPr marL="0" indent="0">
                  <a:buNone/>
                </a:pPr>
                <a:r>
                  <a:rPr lang="zh-CN" altLang="zh-CN" dirty="0"/>
                  <a:t>其中，线性频率</a:t>
                </a:r>
                <a14:m>
                  <m:oMath xmlns:m="http://schemas.openxmlformats.org/officeDocument/2006/math">
                    <m:r>
                      <a:rPr lang="en-US" altLang="zh-CN" i="1">
                        <a:latin typeface="Cambria Math" panose="02040503050406030204" pitchFamily="18" charset="0"/>
                      </a:rPr>
                      <m:t>𝑓</m:t>
                    </m:r>
                  </m:oMath>
                </a14:m>
                <a:r>
                  <a:rPr lang="zh-CN" altLang="zh-CN" dirty="0"/>
                  <a:t>单位为</a:t>
                </a:r>
                <a:r>
                  <a:rPr lang="en-US" altLang="zh-CN" dirty="0"/>
                  <a:t>Hz</a:t>
                </a:r>
                <a:r>
                  <a:rPr lang="zh-CN" altLang="zh-CN" dirty="0"/>
                  <a:t>，临界频带</a:t>
                </a:r>
                <a14:m>
                  <m:oMath xmlns:m="http://schemas.openxmlformats.org/officeDocument/2006/math">
                    <m:r>
                      <m:rPr>
                        <m:sty m:val="p"/>
                      </m:rPr>
                      <a:rPr lang="en-US" altLang="zh-CN">
                        <a:latin typeface="Cambria Math" panose="02040503050406030204" pitchFamily="18" charset="0"/>
                      </a:rPr>
                      <m:t>Z</m:t>
                    </m:r>
                    <m:d>
                      <m:dPr>
                        <m:ctrlPr>
                          <a:rPr lang="zh-CN" altLang="zh-CN" i="1">
                            <a:latin typeface="Cambria Math" panose="02040503050406030204" pitchFamily="18" charset="0"/>
                          </a:rPr>
                        </m:ctrlPr>
                      </m:dPr>
                      <m:e>
                        <m:r>
                          <a:rPr lang="en-US" altLang="zh-CN" i="1">
                            <a:latin typeface="Cambria Math" panose="02040503050406030204" pitchFamily="18" charset="0"/>
                          </a:rPr>
                          <m:t>𝑓</m:t>
                        </m:r>
                      </m:e>
                    </m:d>
                  </m:oMath>
                </a14:m>
                <a:r>
                  <a:rPr lang="zh-CN" altLang="zh-CN" dirty="0"/>
                  <a:t>单位为</a:t>
                </a:r>
                <a:r>
                  <a:rPr lang="en-US" altLang="zh-CN" dirty="0"/>
                  <a:t>Bark</a:t>
                </a:r>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EE735C0D-04B4-4823-A964-D16C2324878B}"/>
                  </a:ext>
                </a:extLst>
              </p:cNvPr>
              <p:cNvSpPr>
                <a:spLocks noGrp="1" noRot="1" noChangeAspect="1" noMove="1" noResize="1" noEditPoints="1" noAdjustHandles="1" noChangeArrowheads="1" noChangeShapeType="1" noTextEdit="1"/>
              </p:cNvSpPr>
              <p:nvPr>
                <p:ph idx="1"/>
              </p:nvPr>
            </p:nvSpPr>
            <p:spPr>
              <a:blipFill>
                <a:blip r:embed="rId4"/>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998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5A5A6-14D7-441A-8F24-CAD41B02AB8C}"/>
              </a:ext>
            </a:extLst>
          </p:cNvPr>
          <p:cNvSpPr>
            <a:spLocks noGrp="1"/>
          </p:cNvSpPr>
          <p:nvPr>
            <p:ph type="title"/>
          </p:nvPr>
        </p:nvSpPr>
        <p:spPr/>
        <p:txBody>
          <a:bodyPr/>
          <a:lstStyle/>
          <a:p>
            <a:r>
              <a:rPr lang="en-US" altLang="zh-CN" dirty="0"/>
              <a:t>3.4 </a:t>
            </a:r>
            <a:r>
              <a:rPr lang="zh-CN" altLang="en-US" dirty="0"/>
              <a:t>线性预测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697235-4A5B-45A8-905D-9D1A7C99409A}"/>
                  </a:ext>
                </a:extLst>
              </p:cNvPr>
              <p:cNvSpPr>
                <a:spLocks noGrp="1"/>
              </p:cNvSpPr>
              <p:nvPr>
                <p:ph idx="1"/>
              </p:nvPr>
            </p:nvSpPr>
            <p:spPr>
              <a:xfrm>
                <a:off x="845288" y="1388424"/>
                <a:ext cx="10515600" cy="4672134"/>
              </a:xfrm>
            </p:spPr>
            <p:txBody>
              <a:bodyPr>
                <a:normAutofit lnSpcReduction="10000"/>
              </a:bodyPr>
              <a:lstStyle/>
              <a:p>
                <a:r>
                  <a:rPr lang="zh-CN" altLang="zh-CN" dirty="0"/>
                  <a:t>语音信号</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zh-CN" dirty="0"/>
                  <a:t>可以看成是激励信号</a:t>
                </a:r>
                <a14:m>
                  <m:oMath xmlns:m="http://schemas.openxmlformats.org/officeDocument/2006/math">
                    <m:r>
                      <m:rPr>
                        <m:sty m:val="p"/>
                      </m:rPr>
                      <a:rPr lang="en-US" altLang="zh-CN">
                        <a:latin typeface="Cambria Math" panose="02040503050406030204" pitchFamily="18" charset="0"/>
                      </a:rPr>
                      <m:t>e</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a14:m>
                <a:r>
                  <a:rPr lang="zh-CN" altLang="zh-CN" dirty="0"/>
                  <a:t>与时变滤波器的单位取样响应</a:t>
                </a:r>
                <a14:m>
                  <m:oMath xmlns:m="http://schemas.openxmlformats.org/officeDocument/2006/math">
                    <m:r>
                      <m:rPr>
                        <m:sty m:val="p"/>
                      </m:rPr>
                      <a:rPr lang="en-US" altLang="zh-CN">
                        <a:latin typeface="Cambria Math" panose="02040503050406030204" pitchFamily="18" charset="0"/>
                      </a:rPr>
                      <m:t>v</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a14:m>
                <a:r>
                  <a:rPr lang="zh-CN" altLang="zh-CN" dirty="0"/>
                  <a:t>的卷积</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r>
                        <m:rPr>
                          <m:sty m:val="p"/>
                        </m:rPr>
                        <a:rPr lang="en-US" altLang="zh-CN">
                          <a:latin typeface="Cambria Math" panose="02040503050406030204" pitchFamily="18" charset="0"/>
                        </a:rPr>
                        <m:t>e</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a:latin typeface="Cambria Math" panose="02040503050406030204" pitchFamily="18" charset="0"/>
                        </a:rPr>
                        <m:t>v</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m:oMathPara>
                </a14:m>
                <a:endParaRPr lang="en-US" altLang="zh-CN" dirty="0"/>
              </a:p>
              <a:p>
                <a:r>
                  <a:rPr lang="zh-CN" altLang="zh-CN" dirty="0"/>
                  <a:t>如果用一个</a:t>
                </a:r>
                <a14:m>
                  <m:oMath xmlns:m="http://schemas.openxmlformats.org/officeDocument/2006/math">
                    <m:r>
                      <a:rPr lang="en-US" altLang="zh-CN" i="1">
                        <a:latin typeface="Cambria Math" panose="02040503050406030204" pitchFamily="18" charset="0"/>
                      </a:rPr>
                      <m:t>𝑝</m:t>
                    </m:r>
                  </m:oMath>
                </a14:m>
                <a:r>
                  <a:rPr lang="zh-CN" altLang="zh-CN" dirty="0"/>
                  <a:t>阶全极点</a:t>
                </a:r>
                <a:r>
                  <a:rPr lang="zh-CN" altLang="en-US" dirty="0"/>
                  <a:t>（</a:t>
                </a:r>
                <a:r>
                  <a:rPr lang="en-US" altLang="zh-CN" dirty="0"/>
                  <a:t>AR</a:t>
                </a:r>
                <a:r>
                  <a:rPr lang="zh-CN" altLang="en-US" dirty="0"/>
                  <a:t>）</a:t>
                </a:r>
                <a:r>
                  <a:rPr lang="zh-CN" altLang="zh-CN" dirty="0"/>
                  <a:t>系统模拟激励产生语音的过程，设这个</a:t>
                </a:r>
                <a:r>
                  <a:rPr lang="en-US" altLang="zh-CN" dirty="0"/>
                  <a:t>AR</a:t>
                </a:r>
                <a:r>
                  <a:rPr lang="zh-CN" altLang="zh-CN" dirty="0"/>
                  <a:t>模型的传递函数为：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V</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𝑋</m:t>
                          </m:r>
                          <m:r>
                            <a:rPr lang="en-US" altLang="zh-CN">
                              <a:latin typeface="Cambria Math" panose="02040503050406030204" pitchFamily="18" charset="0"/>
                            </a:rPr>
                            <m:t>(</m:t>
                          </m:r>
                          <m:r>
                            <a:rPr lang="en-US" altLang="zh-CN" i="1">
                              <a:latin typeface="Cambria Math" panose="02040503050406030204" pitchFamily="18" charset="0"/>
                            </a:rPr>
                            <m:t>𝑧</m:t>
                          </m:r>
                          <m:r>
                            <a:rPr lang="en-US" altLang="zh-CN">
                              <a:latin typeface="Cambria Math" panose="02040503050406030204" pitchFamily="18" charset="0"/>
                            </a:rPr>
                            <m:t>)</m:t>
                          </m:r>
                        </m:num>
                        <m:den>
                          <m:r>
                            <a:rPr lang="en-US" altLang="zh-CN" i="1">
                              <a:latin typeface="Cambria Math" panose="02040503050406030204" pitchFamily="18" charset="0"/>
                            </a:rPr>
                            <m:t>𝐸</m:t>
                          </m:r>
                          <m:r>
                            <a:rPr lang="en-US" altLang="zh-CN">
                              <a:latin typeface="Cambria Math" panose="02040503050406030204" pitchFamily="18" charset="0"/>
                            </a:rPr>
                            <m:t>(</m:t>
                          </m:r>
                          <m:r>
                            <a:rPr lang="en-US" altLang="zh-CN" i="1">
                              <a:latin typeface="Cambria Math" panose="02040503050406030204" pitchFamily="18" charset="0"/>
                            </a:rPr>
                            <m:t>𝑧</m:t>
                          </m:r>
                          <m:r>
                            <a:rPr lang="en-US" altLang="zh-CN">
                              <a:latin typeface="Cambria Math" panose="02040503050406030204" pitchFamily="18" charset="0"/>
                            </a:rPr>
                            <m:t>)</m:t>
                          </m:r>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𝐺</m:t>
                          </m:r>
                        </m:num>
                        <m:den>
                          <m:r>
                            <a:rPr lang="en-US" altLang="zh-CN">
                              <a:latin typeface="Cambria Math" panose="02040503050406030204" pitchFamily="18" charset="0"/>
                            </a:rPr>
                            <m:t>1</m:t>
                          </m:r>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𝑝</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𝑧</m:t>
                                  </m:r>
                                </m:e>
                                <m:sup>
                                  <m:r>
                                    <a:rPr lang="en-US" altLang="zh-CN" i="1">
                                      <a:latin typeface="Cambria Math" panose="02040503050406030204" pitchFamily="18" charset="0"/>
                                    </a:rPr>
                                    <m:t>−</m:t>
                                  </m:r>
                                  <m:r>
                                    <a:rPr lang="en-US" altLang="zh-CN" i="1">
                                      <a:latin typeface="Cambria Math" panose="02040503050406030204" pitchFamily="18" charset="0"/>
                                    </a:rPr>
                                    <m:t>𝑖</m:t>
                                  </m:r>
                                </m:sup>
                              </m:sSup>
                            </m:e>
                          </m:nary>
                        </m:den>
                      </m:f>
                    </m:oMath>
                  </m:oMathPara>
                </a14:m>
                <a:endParaRPr lang="en-US" altLang="zh-CN" dirty="0"/>
              </a:p>
              <a:p>
                <a:pPr marL="0" indent="0">
                  <a:buNone/>
                </a:pPr>
                <a:r>
                  <a:rPr lang="en-US" altLang="zh-CN" dirty="0"/>
                  <a:t>  </a:t>
                </a:r>
                <a:r>
                  <a:rPr lang="zh-CN" altLang="zh-CN" dirty="0"/>
                  <a:t>其中，</a:t>
                </a:r>
                <a14:m>
                  <m:oMath xmlns:m="http://schemas.openxmlformats.org/officeDocument/2006/math">
                    <m:r>
                      <a:rPr lang="en-US" altLang="zh-CN" i="1">
                        <a:latin typeface="Cambria Math" panose="02040503050406030204" pitchFamily="18" charset="0"/>
                      </a:rPr>
                      <m:t>𝑝</m:t>
                    </m:r>
                  </m:oMath>
                </a14:m>
                <a:r>
                  <a:rPr lang="zh-CN" altLang="zh-CN" dirty="0"/>
                  <a:t>是阶数，</a:t>
                </a:r>
                <a14:m>
                  <m:oMath xmlns:m="http://schemas.openxmlformats.org/officeDocument/2006/math">
                    <m:r>
                      <a:rPr lang="en-US" altLang="zh-CN" i="1">
                        <a:latin typeface="Cambria Math" panose="02040503050406030204" pitchFamily="18" charset="0"/>
                      </a:rPr>
                      <m:t>𝐺</m:t>
                    </m:r>
                  </m:oMath>
                </a14:m>
                <a:r>
                  <a:rPr lang="zh-CN" altLang="zh-CN" dirty="0"/>
                  <a:t>是增益。</a:t>
                </a:r>
              </a:p>
              <a:p>
                <a:r>
                  <a:rPr lang="zh-CN" altLang="zh-CN" dirty="0"/>
                  <a:t>通过使</a:t>
                </a:r>
                <a:r>
                  <a:rPr lang="zh-CN" altLang="zh-CN" dirty="0">
                    <a:solidFill>
                      <a:srgbClr val="00B0F0"/>
                    </a:solidFill>
                  </a:rPr>
                  <a:t>线性预测到的采样点值在最小均方误差约束下逼近实际语音采样点值</a:t>
                </a:r>
                <a:r>
                  <a:rPr lang="zh-CN" altLang="zh-CN" dirty="0"/>
                  <a:t>，可以求取一组唯一的预测系数</a:t>
                </a:r>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a:t>
                </a:r>
                <a:r>
                  <a:rPr lang="zh-CN" altLang="zh-CN" dirty="0"/>
                  <a:t>，简称为</a:t>
                </a:r>
                <a:r>
                  <a:rPr lang="zh-CN" altLang="zh-CN" dirty="0">
                    <a:solidFill>
                      <a:srgbClr val="C00000"/>
                    </a:solidFill>
                  </a:rPr>
                  <a:t>线性预测</a:t>
                </a:r>
                <a:r>
                  <a:rPr lang="zh-CN" altLang="en-US" dirty="0">
                    <a:solidFill>
                      <a:srgbClr val="C00000"/>
                    </a:solidFill>
                  </a:rPr>
                  <a:t>编码</a:t>
                </a:r>
                <a:r>
                  <a:rPr lang="zh-CN" altLang="zh-CN" dirty="0">
                    <a:solidFill>
                      <a:srgbClr val="C00000"/>
                    </a:solidFill>
                  </a:rPr>
                  <a:t>（</a:t>
                </a:r>
                <a:r>
                  <a:rPr lang="en-US" altLang="zh-CN" dirty="0">
                    <a:solidFill>
                      <a:srgbClr val="C00000"/>
                    </a:solidFill>
                  </a:rPr>
                  <a:t>Linear Prediction Coding</a:t>
                </a:r>
                <a:r>
                  <a:rPr lang="zh-CN" altLang="zh-CN" dirty="0">
                    <a:solidFill>
                      <a:srgbClr val="C00000"/>
                    </a:solidFill>
                  </a:rPr>
                  <a:t>，</a:t>
                </a:r>
                <a:r>
                  <a:rPr lang="en-US" altLang="zh-CN" dirty="0">
                    <a:solidFill>
                      <a:srgbClr val="C00000"/>
                    </a:solidFill>
                  </a:rPr>
                  <a:t>LPC</a:t>
                </a:r>
                <a:r>
                  <a:rPr lang="zh-CN" altLang="zh-CN" dirty="0">
                    <a:solidFill>
                      <a:srgbClr val="C00000"/>
                    </a:solidFill>
                  </a:rPr>
                  <a:t>）</a:t>
                </a:r>
                <a:r>
                  <a:rPr lang="zh-CN" altLang="zh-CN" dirty="0"/>
                  <a:t>系数。</a:t>
                </a:r>
                <a:endParaRPr lang="zh-CN" altLang="en-US" dirty="0"/>
              </a:p>
            </p:txBody>
          </p:sp>
        </mc:Choice>
        <mc:Fallback xmlns="">
          <p:sp>
            <p:nvSpPr>
              <p:cNvPr id="3" name="内容占位符 2">
                <a:extLst>
                  <a:ext uri="{FF2B5EF4-FFF2-40B4-BE49-F238E27FC236}">
                    <a16:creationId xmlns:a16="http://schemas.microsoft.com/office/drawing/2014/main" id="{62697235-4A5B-45A8-905D-9D1A7C99409A}"/>
                  </a:ext>
                </a:extLst>
              </p:cNvPr>
              <p:cNvSpPr>
                <a:spLocks noGrp="1" noRot="1" noChangeAspect="1" noMove="1" noResize="1" noEditPoints="1" noAdjustHandles="1" noChangeArrowheads="1" noChangeShapeType="1" noTextEdit="1"/>
              </p:cNvSpPr>
              <p:nvPr>
                <p:ph idx="1"/>
              </p:nvPr>
            </p:nvSpPr>
            <p:spPr>
              <a:xfrm>
                <a:off x="845288" y="1388424"/>
                <a:ext cx="10515600" cy="4672134"/>
              </a:xfrm>
              <a:blipFill>
                <a:blip r:embed="rId4"/>
                <a:stretch>
                  <a:fillRect l="-1043" t="-3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425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16A2-EFE2-41D3-9CC9-0430905D9AC7}"/>
              </a:ext>
            </a:extLst>
          </p:cNvPr>
          <p:cNvSpPr>
            <a:spLocks noGrp="1"/>
          </p:cNvSpPr>
          <p:nvPr>
            <p:ph type="title"/>
          </p:nvPr>
        </p:nvSpPr>
        <p:spPr/>
        <p:txBody>
          <a:bodyPr/>
          <a:lstStyle/>
          <a:p>
            <a:r>
              <a:rPr lang="en-US" altLang="zh-CN" dirty="0"/>
              <a:t>3.5 </a:t>
            </a:r>
            <a:r>
              <a:rPr lang="zh-CN" altLang="en-US" dirty="0"/>
              <a:t>倒谱分析</a:t>
            </a:r>
          </a:p>
        </p:txBody>
      </p:sp>
      <p:sp>
        <p:nvSpPr>
          <p:cNvPr id="3" name="内容占位符 2">
            <a:extLst>
              <a:ext uri="{FF2B5EF4-FFF2-40B4-BE49-F238E27FC236}">
                <a16:creationId xmlns:a16="http://schemas.microsoft.com/office/drawing/2014/main" id="{7BCD59A0-E4CB-492C-8CF9-960C7B4214AE}"/>
              </a:ext>
            </a:extLst>
          </p:cNvPr>
          <p:cNvSpPr>
            <a:spLocks noGrp="1"/>
          </p:cNvSpPr>
          <p:nvPr>
            <p:ph idx="1"/>
          </p:nvPr>
        </p:nvSpPr>
        <p:spPr/>
        <p:txBody>
          <a:bodyPr>
            <a:normAutofit lnSpcReduction="10000"/>
          </a:bodyPr>
          <a:lstStyle/>
          <a:p>
            <a:r>
              <a:rPr lang="zh-CN" altLang="en-US" dirty="0"/>
              <a:t>语音产生模型：</a:t>
            </a:r>
          </a:p>
          <a:p>
            <a:pPr lvl="1"/>
            <a:r>
              <a:rPr lang="zh-CN" altLang="en-US" dirty="0"/>
              <a:t>发声源（</a:t>
            </a:r>
            <a:r>
              <a:rPr lang="en-US" altLang="zh-CN" dirty="0"/>
              <a:t>Source</a:t>
            </a:r>
            <a:r>
              <a:rPr lang="zh-CN" altLang="en-US" dirty="0"/>
              <a:t>）：声带振动产生声门源波形</a:t>
            </a:r>
          </a:p>
          <a:p>
            <a:pPr lvl="1"/>
            <a:r>
              <a:rPr lang="zh-CN" altLang="en-US" dirty="0"/>
              <a:t>滤波器（</a:t>
            </a:r>
            <a:r>
              <a:rPr lang="en-US" altLang="zh-CN" dirty="0"/>
              <a:t>Filter</a:t>
            </a:r>
            <a:r>
              <a:rPr lang="zh-CN" altLang="en-US" dirty="0"/>
              <a:t>）：发声源波形通过声道</a:t>
            </a:r>
            <a:r>
              <a:rPr lang="en-US" altLang="zh-CN" dirty="0"/>
              <a:t>(</a:t>
            </a:r>
            <a:r>
              <a:rPr lang="zh-CN" altLang="en-US" dirty="0"/>
              <a:t>舌头的位置，下巴等</a:t>
            </a:r>
            <a:r>
              <a:rPr lang="en-US" altLang="zh-CN" dirty="0"/>
              <a:t>)</a:t>
            </a:r>
            <a:r>
              <a:rPr lang="zh-CN" altLang="en-US" dirty="0"/>
              <a:t>。</a:t>
            </a:r>
            <a:endParaRPr lang="en-US" altLang="zh-CN" dirty="0"/>
          </a:p>
          <a:p>
            <a:endParaRPr lang="en-US" altLang="zh-CN" dirty="0"/>
          </a:p>
          <a:p>
            <a:r>
              <a:rPr lang="zh-CN" altLang="en-US" dirty="0"/>
              <a:t>分离发声源和滤波器</a:t>
            </a:r>
            <a:endParaRPr lang="en-US" altLang="zh-CN" dirty="0"/>
          </a:p>
          <a:p>
            <a:pPr lvl="1"/>
            <a:r>
              <a:rPr lang="zh-CN" altLang="en-US" dirty="0"/>
              <a:t>发声源：声源基频</a:t>
            </a:r>
            <a:r>
              <a:rPr lang="en-US" altLang="zh-CN" dirty="0"/>
              <a:t>F0</a:t>
            </a:r>
            <a:r>
              <a:rPr lang="zh-CN" altLang="en-US" dirty="0"/>
              <a:t>，动态的声门脉冲</a:t>
            </a:r>
            <a:endParaRPr lang="en-US" altLang="zh-CN" dirty="0"/>
          </a:p>
          <a:p>
            <a:pPr lvl="1"/>
            <a:r>
              <a:rPr lang="zh-CN" altLang="en-US" dirty="0"/>
              <a:t>滤波器：声道特征，区分音素</a:t>
            </a:r>
            <a:r>
              <a:rPr lang="en-US" altLang="zh-CN" dirty="0"/>
              <a:t>(phone)</a:t>
            </a:r>
            <a:endParaRPr lang="zh-CN" altLang="en-US" dirty="0"/>
          </a:p>
          <a:p>
            <a:endParaRPr lang="en-US" altLang="zh-CN" dirty="0"/>
          </a:p>
          <a:p>
            <a:r>
              <a:rPr lang="zh-CN" altLang="en-US" dirty="0"/>
              <a:t>倒谱是通过对对数幅度谱进行逆离散傅立叶变换（</a:t>
            </a:r>
            <a:r>
              <a:rPr lang="en-US" altLang="zh-CN" dirty="0"/>
              <a:t>IDFT</a:t>
            </a:r>
            <a:r>
              <a:rPr lang="zh-CN" altLang="en-US" dirty="0"/>
              <a:t>）而得到的。</a:t>
            </a:r>
          </a:p>
        </p:txBody>
      </p:sp>
    </p:spTree>
    <p:custDataLst>
      <p:tags r:id="rId1"/>
    </p:custDataLst>
    <p:extLst>
      <p:ext uri="{BB962C8B-B14F-4D97-AF65-F5344CB8AC3E}">
        <p14:creationId xmlns:p14="http://schemas.microsoft.com/office/powerpoint/2010/main" val="74483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AC01-5222-40A1-BAEF-E1EFBECCC616}"/>
              </a:ext>
            </a:extLst>
          </p:cNvPr>
          <p:cNvSpPr>
            <a:spLocks noGrp="1"/>
          </p:cNvSpPr>
          <p:nvPr>
            <p:ph type="title"/>
          </p:nvPr>
        </p:nvSpPr>
        <p:spPr/>
        <p:txBody>
          <a:bodyPr/>
          <a:lstStyle/>
          <a:p>
            <a:r>
              <a:rPr lang="en-US" altLang="zh-CN" dirty="0"/>
              <a:t>3.5 </a:t>
            </a:r>
            <a:r>
              <a:rPr lang="zh-CN" altLang="en-US" dirty="0"/>
              <a:t>倒谱分析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EF6FA82-C0F5-4031-8EC0-EB7E5C88AE84}"/>
                  </a:ext>
                </a:extLst>
              </p:cNvPr>
              <p:cNvSpPr>
                <a:spLocks noGrp="1"/>
              </p:cNvSpPr>
              <p:nvPr>
                <p:ph idx="1"/>
              </p:nvPr>
            </p:nvSpPr>
            <p:spPr>
              <a:xfrm>
                <a:off x="845288" y="1388424"/>
                <a:ext cx="10515600" cy="4856432"/>
              </a:xfrm>
            </p:spPr>
            <p:txBody>
              <a:bodyPr>
                <a:normAutofit/>
              </a:bodyPr>
              <a:lstStyle/>
              <a:p>
                <a:r>
                  <a:rPr lang="zh-CN" altLang="zh-CN" dirty="0"/>
                  <a:t>倒谱分析，又称为同态滤波，主要采用时频变换，得到</a:t>
                </a:r>
                <a:r>
                  <a:rPr lang="zh-CN" altLang="zh-CN" dirty="0">
                    <a:solidFill>
                      <a:srgbClr val="C00000"/>
                    </a:solidFill>
                  </a:rPr>
                  <a:t>对数功率谱</a:t>
                </a:r>
                <a:r>
                  <a:rPr lang="zh-CN" altLang="zh-CN" dirty="0"/>
                  <a:t>，再进行逆变换，分析出倒谱域的倒谱系数。</a:t>
                </a:r>
                <a:endParaRPr lang="en-US" altLang="zh-CN" dirty="0"/>
              </a:p>
              <a:p>
                <a:endParaRPr lang="en-US" altLang="zh-CN" dirty="0"/>
              </a:p>
              <a:p>
                <a:r>
                  <a:rPr lang="zh-CN" altLang="en-US" dirty="0"/>
                  <a:t>通过</a:t>
                </a:r>
                <a:r>
                  <a:rPr lang="zh-CN" altLang="zh-CN" dirty="0">
                    <a:solidFill>
                      <a:srgbClr val="C00000"/>
                    </a:solidFill>
                  </a:rPr>
                  <a:t>傅里叶反变换</a:t>
                </a:r>
                <a:r>
                  <a:rPr lang="zh-CN" altLang="en-US" dirty="0"/>
                  <a:t>，</a:t>
                </a:r>
                <a:r>
                  <a:rPr lang="zh-CN" altLang="zh-CN" dirty="0"/>
                  <a:t>得到时域的语音信号倒谱。</a:t>
                </a:r>
              </a:p>
              <a:p>
                <a:pPr marL="0" indent="0">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𝑋</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𝑧</m:t>
                              </m:r>
                            </m:e>
                          </m:d>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𝑍</m:t>
                          </m:r>
                        </m:e>
                        <m:sup>
                          <m:r>
                            <a:rPr lang="en-US" altLang="zh-CN" i="1">
                              <a:latin typeface="Cambria Math" panose="02040503050406030204" pitchFamily="18" charset="0"/>
                            </a:rPr>
                            <m:t>−1</m:t>
                          </m:r>
                        </m:sup>
                      </m:sSup>
                      <m:d>
                        <m:dPr>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𝐸</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𝑉</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𝑧</m:t>
                              </m:r>
                            </m:e>
                          </m:d>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𝑒</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𝑣</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e>
                      </m:d>
                    </m:oMath>
                  </m:oMathPara>
                </a14:m>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EF6FA82-C0F5-4031-8EC0-EB7E5C88AE84}"/>
                  </a:ext>
                </a:extLst>
              </p:cNvPr>
              <p:cNvSpPr>
                <a:spLocks noGrp="1" noRot="1" noChangeAspect="1" noMove="1" noResize="1" noEditPoints="1" noAdjustHandles="1" noChangeArrowheads="1" noChangeShapeType="1" noTextEdit="1"/>
              </p:cNvSpPr>
              <p:nvPr>
                <p:ph idx="1"/>
              </p:nvPr>
            </p:nvSpPr>
            <p:spPr>
              <a:xfrm>
                <a:off x="845288" y="1388424"/>
                <a:ext cx="10515600" cy="4856432"/>
              </a:xfrm>
              <a:blipFill>
                <a:blip r:embed="rId4"/>
                <a:stretch>
                  <a:fillRect l="-1043" t="-2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160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1542F-FE04-4488-A3CE-93E923F6E73A}"/>
              </a:ext>
            </a:extLst>
          </p:cNvPr>
          <p:cNvSpPr>
            <a:spLocks noGrp="1"/>
          </p:cNvSpPr>
          <p:nvPr>
            <p:ph type="title"/>
          </p:nvPr>
        </p:nvSpPr>
        <p:spPr/>
        <p:txBody>
          <a:bodyPr/>
          <a:lstStyle/>
          <a:p>
            <a:r>
              <a:rPr lang="en-US" altLang="zh-CN" dirty="0"/>
              <a:t>3.1 </a:t>
            </a:r>
            <a:r>
              <a:rPr lang="zh-CN" altLang="en-US" dirty="0"/>
              <a:t>预处理</a:t>
            </a:r>
          </a:p>
        </p:txBody>
      </p:sp>
      <p:sp>
        <p:nvSpPr>
          <p:cNvPr id="3" name="内容占位符 2">
            <a:extLst>
              <a:ext uri="{FF2B5EF4-FFF2-40B4-BE49-F238E27FC236}">
                <a16:creationId xmlns:a16="http://schemas.microsoft.com/office/drawing/2014/main" id="{4519A61D-FCF2-46AE-9C94-694275940679}"/>
              </a:ext>
            </a:extLst>
          </p:cNvPr>
          <p:cNvSpPr>
            <a:spLocks noGrp="1"/>
          </p:cNvSpPr>
          <p:nvPr>
            <p:ph idx="1"/>
          </p:nvPr>
        </p:nvSpPr>
        <p:spPr>
          <a:xfrm>
            <a:off x="3207483" y="3860448"/>
            <a:ext cx="2059177" cy="1514704"/>
          </a:xfrm>
        </p:spPr>
        <p:txBody>
          <a:bodyPr>
            <a:normAutofit/>
          </a:bodyPr>
          <a:lstStyle/>
          <a:p>
            <a:pPr marL="0" indent="0">
              <a:buNone/>
            </a:pPr>
            <a:r>
              <a:rPr lang="zh-CN" altLang="zh-CN" sz="2000" dirty="0"/>
              <a:t>（</a:t>
            </a:r>
            <a:r>
              <a:rPr lang="en-US" altLang="zh-CN" sz="2000" dirty="0"/>
              <a:t>1</a:t>
            </a:r>
            <a:r>
              <a:rPr lang="zh-CN" altLang="zh-CN" sz="2000" dirty="0"/>
              <a:t>）预加重</a:t>
            </a:r>
          </a:p>
          <a:p>
            <a:pPr marL="0" indent="0">
              <a:buNone/>
            </a:pPr>
            <a:r>
              <a:rPr lang="zh-CN" altLang="zh-CN" sz="2000" dirty="0"/>
              <a:t>（</a:t>
            </a:r>
            <a:r>
              <a:rPr lang="en-US" altLang="zh-CN" sz="2000" dirty="0"/>
              <a:t>2</a:t>
            </a:r>
            <a:r>
              <a:rPr lang="zh-CN" altLang="zh-CN" sz="2000" dirty="0"/>
              <a:t>）分帧</a:t>
            </a:r>
            <a:endParaRPr lang="en-US" altLang="zh-CN" sz="2000" dirty="0"/>
          </a:p>
          <a:p>
            <a:pPr marL="0" indent="0">
              <a:buNone/>
            </a:pPr>
            <a:r>
              <a:rPr lang="zh-CN" altLang="zh-CN" sz="2000" dirty="0"/>
              <a:t>（</a:t>
            </a:r>
            <a:r>
              <a:rPr lang="en-US" altLang="zh-CN" sz="2000" dirty="0"/>
              <a:t>3</a:t>
            </a:r>
            <a:r>
              <a:rPr lang="zh-CN" altLang="zh-CN" sz="2000" dirty="0"/>
              <a:t>）加窗</a:t>
            </a:r>
            <a:endParaRPr lang="en-US" altLang="zh-CN" sz="2000" dirty="0"/>
          </a:p>
          <a:p>
            <a:pPr marL="0" indent="0">
              <a:buNone/>
            </a:pPr>
            <a:endParaRPr lang="zh-CN" altLang="en-US" sz="2000" dirty="0"/>
          </a:p>
        </p:txBody>
      </p:sp>
      <p:sp>
        <p:nvSpPr>
          <p:cNvPr id="4" name="矩形 3">
            <a:extLst>
              <a:ext uri="{FF2B5EF4-FFF2-40B4-BE49-F238E27FC236}">
                <a16:creationId xmlns:a16="http://schemas.microsoft.com/office/drawing/2014/main" id="{83ECD3C7-E8C7-45BC-A0D1-6A5E8C45C6F5}"/>
              </a:ext>
            </a:extLst>
          </p:cNvPr>
          <p:cNvSpPr/>
          <p:nvPr/>
        </p:nvSpPr>
        <p:spPr>
          <a:xfrm>
            <a:off x="3273055" y="2833990"/>
            <a:ext cx="1701209" cy="8718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C00000"/>
                </a:solidFill>
              </a:rPr>
              <a:t>预处理</a:t>
            </a:r>
          </a:p>
        </p:txBody>
      </p:sp>
      <p:sp>
        <p:nvSpPr>
          <p:cNvPr id="5" name="矩形 4">
            <a:extLst>
              <a:ext uri="{FF2B5EF4-FFF2-40B4-BE49-F238E27FC236}">
                <a16:creationId xmlns:a16="http://schemas.microsoft.com/office/drawing/2014/main" id="{7A03B369-FCB1-4D14-845D-2AED3B75BF09}"/>
              </a:ext>
            </a:extLst>
          </p:cNvPr>
          <p:cNvSpPr/>
          <p:nvPr/>
        </p:nvSpPr>
        <p:spPr>
          <a:xfrm>
            <a:off x="6395483" y="2833990"/>
            <a:ext cx="1701209" cy="8718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特征提取</a:t>
            </a:r>
          </a:p>
        </p:txBody>
      </p:sp>
      <p:cxnSp>
        <p:nvCxnSpPr>
          <p:cNvPr id="7" name="直接箭头连接符 6">
            <a:extLst>
              <a:ext uri="{FF2B5EF4-FFF2-40B4-BE49-F238E27FC236}">
                <a16:creationId xmlns:a16="http://schemas.microsoft.com/office/drawing/2014/main" id="{C4961FE7-C29F-4B1E-B3BE-2D481F87E542}"/>
              </a:ext>
            </a:extLst>
          </p:cNvPr>
          <p:cNvCxnSpPr>
            <a:endCxn id="4" idx="1"/>
          </p:cNvCxnSpPr>
          <p:nvPr/>
        </p:nvCxnSpPr>
        <p:spPr>
          <a:xfrm>
            <a:off x="2507510" y="3269925"/>
            <a:ext cx="76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8DA3A23-8B75-4763-8E67-A489D44A02ED}"/>
              </a:ext>
            </a:extLst>
          </p:cNvPr>
          <p:cNvCxnSpPr>
            <a:stCxn id="4" idx="3"/>
            <a:endCxn id="5" idx="1"/>
          </p:cNvCxnSpPr>
          <p:nvPr/>
        </p:nvCxnSpPr>
        <p:spPr>
          <a:xfrm>
            <a:off x="4974264" y="3269925"/>
            <a:ext cx="1421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47EC6F2-664C-4CA5-B571-06B144FD8103}"/>
              </a:ext>
            </a:extLst>
          </p:cNvPr>
          <p:cNvCxnSpPr>
            <a:cxnSpLocks/>
            <a:stCxn id="5" idx="3"/>
          </p:cNvCxnSpPr>
          <p:nvPr/>
        </p:nvCxnSpPr>
        <p:spPr>
          <a:xfrm>
            <a:off x="8096692" y="3269925"/>
            <a:ext cx="747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687D777-D2D1-400F-9967-D2B617E2CEC6}"/>
              </a:ext>
            </a:extLst>
          </p:cNvPr>
          <p:cNvSpPr/>
          <p:nvPr/>
        </p:nvSpPr>
        <p:spPr>
          <a:xfrm>
            <a:off x="8926555" y="3039102"/>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8" name="矩形 17">
            <a:extLst>
              <a:ext uri="{FF2B5EF4-FFF2-40B4-BE49-F238E27FC236}">
                <a16:creationId xmlns:a16="http://schemas.microsoft.com/office/drawing/2014/main" id="{E9A98640-F534-4136-97DF-1E546A93DC5A}"/>
              </a:ext>
            </a:extLst>
          </p:cNvPr>
          <p:cNvSpPr/>
          <p:nvPr/>
        </p:nvSpPr>
        <p:spPr>
          <a:xfrm>
            <a:off x="9126988" y="3037160"/>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19" name="矩形 18">
            <a:extLst>
              <a:ext uri="{FF2B5EF4-FFF2-40B4-BE49-F238E27FC236}">
                <a16:creationId xmlns:a16="http://schemas.microsoft.com/office/drawing/2014/main" id="{206EC37B-57C2-4C75-BA19-B69E42AE44F8}"/>
              </a:ext>
            </a:extLst>
          </p:cNvPr>
          <p:cNvSpPr/>
          <p:nvPr/>
        </p:nvSpPr>
        <p:spPr>
          <a:xfrm>
            <a:off x="9319282"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0" name="矩形 19">
            <a:extLst>
              <a:ext uri="{FF2B5EF4-FFF2-40B4-BE49-F238E27FC236}">
                <a16:creationId xmlns:a16="http://schemas.microsoft.com/office/drawing/2014/main" id="{52407CBA-985A-46B3-8A77-170C18E3772B}"/>
              </a:ext>
            </a:extLst>
          </p:cNvPr>
          <p:cNvSpPr/>
          <p:nvPr/>
        </p:nvSpPr>
        <p:spPr>
          <a:xfrm>
            <a:off x="9520265"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1" name="矩形 20">
            <a:extLst>
              <a:ext uri="{FF2B5EF4-FFF2-40B4-BE49-F238E27FC236}">
                <a16:creationId xmlns:a16="http://schemas.microsoft.com/office/drawing/2014/main" id="{F5A063E1-F6A4-47B1-A154-2190D64215F0}"/>
              </a:ext>
            </a:extLst>
          </p:cNvPr>
          <p:cNvSpPr/>
          <p:nvPr/>
        </p:nvSpPr>
        <p:spPr>
          <a:xfrm>
            <a:off x="9726118"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2" name="矩形 21">
            <a:extLst>
              <a:ext uri="{FF2B5EF4-FFF2-40B4-BE49-F238E27FC236}">
                <a16:creationId xmlns:a16="http://schemas.microsoft.com/office/drawing/2014/main" id="{E015CC37-31E7-4385-B981-4BE39F26EFE9}"/>
              </a:ext>
            </a:extLst>
          </p:cNvPr>
          <p:cNvSpPr/>
          <p:nvPr/>
        </p:nvSpPr>
        <p:spPr>
          <a:xfrm>
            <a:off x="9929853"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3" name="矩形 22">
            <a:extLst>
              <a:ext uri="{FF2B5EF4-FFF2-40B4-BE49-F238E27FC236}">
                <a16:creationId xmlns:a16="http://schemas.microsoft.com/office/drawing/2014/main" id="{DB0F5F49-53AC-448A-AA07-50AE5857F5D2}"/>
              </a:ext>
            </a:extLst>
          </p:cNvPr>
          <p:cNvSpPr/>
          <p:nvPr/>
        </p:nvSpPr>
        <p:spPr>
          <a:xfrm>
            <a:off x="10130173"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sp>
        <p:nvSpPr>
          <p:cNvPr id="24" name="矩形 23">
            <a:extLst>
              <a:ext uri="{FF2B5EF4-FFF2-40B4-BE49-F238E27FC236}">
                <a16:creationId xmlns:a16="http://schemas.microsoft.com/office/drawing/2014/main" id="{F7BE0CED-FC42-445A-8C45-F4D0878457E0}"/>
              </a:ext>
            </a:extLst>
          </p:cNvPr>
          <p:cNvSpPr/>
          <p:nvPr/>
        </p:nvSpPr>
        <p:spPr>
          <a:xfrm>
            <a:off x="10330493" y="3035925"/>
            <a:ext cx="108000" cy="46800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dirty="0"/>
          </a:p>
        </p:txBody>
      </p:sp>
      <p:pic>
        <p:nvPicPr>
          <p:cNvPr id="33" name="Picture 1" descr="C:\Users\HQY\AppData\Roaming\Tencent\Users\644015787\QQ\WinTemp\RichOle\%LC}CRZ0]I}0{FA_TR(%J69.png">
            <a:extLst>
              <a:ext uri="{FF2B5EF4-FFF2-40B4-BE49-F238E27FC236}">
                <a16:creationId xmlns:a16="http://schemas.microsoft.com/office/drawing/2014/main" id="{C51DB19F-5F07-492B-9FA6-F07A8939B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920" y="2972085"/>
            <a:ext cx="1211424" cy="5956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971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C5A4-330E-4D80-B052-B33304388415}"/>
              </a:ext>
            </a:extLst>
          </p:cNvPr>
          <p:cNvSpPr>
            <a:spLocks noGrp="1"/>
          </p:cNvSpPr>
          <p:nvPr>
            <p:ph type="title"/>
          </p:nvPr>
        </p:nvSpPr>
        <p:spPr/>
        <p:txBody>
          <a:bodyPr/>
          <a:lstStyle/>
          <a:p>
            <a:r>
              <a:rPr lang="en-US" altLang="zh-CN" dirty="0"/>
              <a:t>3.5 </a:t>
            </a:r>
            <a:r>
              <a:rPr lang="zh-CN" altLang="en-US" dirty="0"/>
              <a:t>倒谱分析</a:t>
            </a:r>
            <a:r>
              <a:rPr lang="en-US" altLang="zh-CN" dirty="0"/>
              <a:t>—DCT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B30EA4-0D8C-476D-9FEC-922C92D53CD1}"/>
                  </a:ext>
                </a:extLst>
              </p:cNvPr>
              <p:cNvSpPr>
                <a:spLocks noGrp="1"/>
              </p:cNvSpPr>
              <p:nvPr>
                <p:ph idx="1"/>
              </p:nvPr>
            </p:nvSpPr>
            <p:spPr/>
            <p:txBody>
              <a:bodyPr>
                <a:normAutofit/>
              </a:bodyPr>
              <a:lstStyle/>
              <a:p>
                <a:r>
                  <a:rPr lang="zh-CN" altLang="zh-CN" dirty="0"/>
                  <a:t>在实际应用中，</a:t>
                </a:r>
                <a:r>
                  <a:rPr lang="zh-CN" altLang="zh-CN" dirty="0">
                    <a:solidFill>
                      <a:srgbClr val="C00000"/>
                    </a:solidFill>
                  </a:rPr>
                  <a:t>离散余弦变换（</a:t>
                </a:r>
                <a:r>
                  <a:rPr lang="en-US" altLang="zh-CN" dirty="0">
                    <a:solidFill>
                      <a:srgbClr val="C00000"/>
                    </a:solidFill>
                  </a:rPr>
                  <a:t>DCT</a:t>
                </a:r>
                <a:r>
                  <a:rPr lang="zh-CN" altLang="zh-CN" dirty="0">
                    <a:solidFill>
                      <a:srgbClr val="C00000"/>
                    </a:solidFill>
                  </a:rPr>
                  <a:t>）</a:t>
                </a:r>
                <a:r>
                  <a:rPr lang="zh-CN" altLang="zh-CN" dirty="0"/>
                  <a:t>具有最优的去相关性能，能够将信号能量集中到极少数的变换系数上，特别是大多数的自然信号（包括声音和图像）的能量都集中在离散余弦变换后的低频部分。</a:t>
                </a:r>
                <a:endParaRPr lang="en-US" altLang="zh-CN" dirty="0"/>
              </a:p>
              <a:p>
                <a:endParaRPr lang="en-US" altLang="zh-CN" dirty="0"/>
              </a:p>
              <a:p>
                <a:r>
                  <a:rPr lang="zh-CN" altLang="zh-CN" dirty="0"/>
                  <a:t>一般采用</a:t>
                </a:r>
                <a:r>
                  <a:rPr lang="en-US" altLang="zh-CN" b="1" dirty="0"/>
                  <a:t>DCT</a:t>
                </a:r>
                <a:r>
                  <a:rPr lang="zh-CN" altLang="zh-CN" b="1" dirty="0"/>
                  <a:t>反变换代替傅里叶反变换</a:t>
                </a:r>
                <a:r>
                  <a:rPr lang="zh-CN" altLang="zh-CN" dirty="0"/>
                  <a:t>，直接获取低频倒谱系数，对应于包络信息，也就是</a:t>
                </a:r>
                <a:r>
                  <a:rPr lang="zh-CN" altLang="zh-CN" dirty="0">
                    <a:solidFill>
                      <a:srgbClr val="C00000"/>
                    </a:solidFill>
                  </a:rPr>
                  <a:t>声道特征</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c</m:t>
                          </m:r>
                        </m:e>
                      </m:acc>
                      <m:r>
                        <a:rPr lang="en-US" altLang="zh-CN">
                          <a:latin typeface="Cambria Math" panose="02040503050406030204" pitchFamily="18" charset="0"/>
                        </a:rPr>
                        <m:t>[</m:t>
                      </m:r>
                      <m:r>
                        <a:rPr lang="en-US" altLang="zh-CN" i="1">
                          <a:latin typeface="Cambria Math" panose="02040503050406030204" pitchFamily="18" charset="0"/>
                        </a:rPr>
                        <m:t>𝑚</m:t>
                      </m:r>
                      <m:r>
                        <a:rPr lang="en-US" altLang="zh-CN">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a:latin typeface="Cambria Math" panose="02040503050406030204" pitchFamily="18" charset="0"/>
                            </a:rPr>
                            <m:t>=1</m:t>
                          </m:r>
                        </m:sub>
                        <m:sup>
                          <m:r>
                            <a:rPr lang="en-US" altLang="zh-CN" i="1">
                              <a:latin typeface="Cambria Math" panose="02040503050406030204" pitchFamily="18" charset="0"/>
                            </a:rPr>
                            <m:t>𝑁</m:t>
                          </m:r>
                        </m:sup>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e>
                          </m:func>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𝜋</m:t>
                                  </m:r>
                                  <m:d>
                                    <m:dPr>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a:latin typeface="Cambria Math" panose="02040503050406030204" pitchFamily="18" charset="0"/>
                                        </a:rPr>
                                        <m:t>0.5</m:t>
                                      </m:r>
                                    </m:e>
                                  </m:d>
                                  <m:r>
                                    <a:rPr lang="en-US" altLang="zh-CN" i="1">
                                      <a:latin typeface="Cambria Math" panose="02040503050406030204" pitchFamily="18" charset="0"/>
                                    </a:rPr>
                                    <m:t>𝑚</m:t>
                                  </m:r>
                                </m:num>
                                <m:den>
                                  <m:r>
                                    <a:rPr lang="en-US" altLang="zh-CN" i="1">
                                      <a:latin typeface="Cambria Math" panose="02040503050406030204" pitchFamily="18" charset="0"/>
                                    </a:rPr>
                                    <m:t>𝑁</m:t>
                                  </m:r>
                                </m:den>
                              </m:f>
                              <m:r>
                                <a:rPr lang="en-US" altLang="zh-CN" i="1">
                                  <a:latin typeface="Cambria Math" panose="02040503050406030204" pitchFamily="18" charset="0"/>
                                </a:rPr>
                                <m:t>)</m:t>
                              </m:r>
                            </m:e>
                          </m:func>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𝑚</m:t>
                          </m:r>
                          <m:r>
                            <a:rPr lang="en-US" altLang="zh-CN">
                              <a:latin typeface="Cambria Math" panose="02040503050406030204" pitchFamily="18" charset="0"/>
                            </a:rPr>
                            <m:t>=1,2,⋯,</m:t>
                          </m:r>
                          <m:r>
                            <a:rPr lang="en-US" altLang="zh-CN" i="1">
                              <a:latin typeface="Cambria Math" panose="02040503050406030204" pitchFamily="18" charset="0"/>
                            </a:rPr>
                            <m:t>𝑀</m:t>
                          </m:r>
                        </m:e>
                      </m:nary>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BB30EA4-0D8C-476D-9FEC-922C92D53CD1}"/>
                  </a:ext>
                </a:extLst>
              </p:cNvPr>
              <p:cNvSpPr>
                <a:spLocks noGrp="1" noRot="1" noChangeAspect="1" noMove="1" noResize="1" noEditPoints="1" noAdjustHandles="1" noChangeArrowheads="1" noChangeShapeType="1" noTextEdit="1"/>
              </p:cNvSpPr>
              <p:nvPr>
                <p:ph idx="1"/>
              </p:nvPr>
            </p:nvSpPr>
            <p:spPr>
              <a:blipFill>
                <a:blip r:embed="rId5"/>
                <a:stretch>
                  <a:fillRect l="-1043" t="-2661" r="-278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20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F3176-2923-48DC-8322-624E1CD1A753}"/>
              </a:ext>
            </a:extLst>
          </p:cNvPr>
          <p:cNvSpPr>
            <a:spLocks noGrp="1"/>
          </p:cNvSpPr>
          <p:nvPr>
            <p:ph type="title"/>
          </p:nvPr>
        </p:nvSpPr>
        <p:spPr/>
        <p:txBody>
          <a:bodyPr/>
          <a:lstStyle/>
          <a:p>
            <a:r>
              <a:rPr lang="en-US" altLang="zh-CN" dirty="0"/>
              <a:t>3.6 </a:t>
            </a:r>
            <a:r>
              <a:rPr lang="zh-CN" altLang="en-US" dirty="0"/>
              <a:t>常用的声学特征</a:t>
            </a:r>
          </a:p>
        </p:txBody>
      </p:sp>
      <p:sp>
        <p:nvSpPr>
          <p:cNvPr id="5" name="文本框 4">
            <a:extLst>
              <a:ext uri="{FF2B5EF4-FFF2-40B4-BE49-F238E27FC236}">
                <a16:creationId xmlns:a16="http://schemas.microsoft.com/office/drawing/2014/main" id="{78B45D11-EFC0-CC54-6DD5-42AA8BD81EFC}"/>
              </a:ext>
            </a:extLst>
          </p:cNvPr>
          <p:cNvSpPr txBox="1"/>
          <p:nvPr/>
        </p:nvSpPr>
        <p:spPr>
          <a:xfrm>
            <a:off x="1767757" y="2251817"/>
            <a:ext cx="902811" cy="307777"/>
          </a:xfrm>
          <a:prstGeom prst="rect">
            <a:avLst/>
          </a:prstGeom>
          <a:noFill/>
        </p:spPr>
        <p:txBody>
          <a:bodyPr wrap="none" rtlCol="0">
            <a:spAutoFit/>
          </a:bodyPr>
          <a:lstStyle/>
          <a:p>
            <a:pPr algn="ctr"/>
            <a:r>
              <a:rPr lang="zh-CN" altLang="en-US" sz="1400" dirty="0"/>
              <a:t>原始语音</a:t>
            </a:r>
          </a:p>
        </p:txBody>
      </p:sp>
      <p:sp>
        <p:nvSpPr>
          <p:cNvPr id="6" name="矩形 5">
            <a:extLst>
              <a:ext uri="{FF2B5EF4-FFF2-40B4-BE49-F238E27FC236}">
                <a16:creationId xmlns:a16="http://schemas.microsoft.com/office/drawing/2014/main" id="{71F7F1A0-F529-B16F-BFF4-1FE35E8AADB9}"/>
              </a:ext>
            </a:extLst>
          </p:cNvPr>
          <p:cNvSpPr/>
          <p:nvPr/>
        </p:nvSpPr>
        <p:spPr>
          <a:xfrm>
            <a:off x="2906156" y="2205899"/>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预加重</a:t>
            </a:r>
          </a:p>
        </p:txBody>
      </p:sp>
      <p:sp>
        <p:nvSpPr>
          <p:cNvPr id="7" name="矩形 6">
            <a:extLst>
              <a:ext uri="{FF2B5EF4-FFF2-40B4-BE49-F238E27FC236}">
                <a16:creationId xmlns:a16="http://schemas.microsoft.com/office/drawing/2014/main" id="{1DA47488-1570-83DD-57E6-59DF80662230}"/>
              </a:ext>
            </a:extLst>
          </p:cNvPr>
          <p:cNvSpPr/>
          <p:nvPr/>
        </p:nvSpPr>
        <p:spPr>
          <a:xfrm>
            <a:off x="4385568" y="2202932"/>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分帧</a:t>
            </a:r>
          </a:p>
        </p:txBody>
      </p:sp>
      <p:sp>
        <p:nvSpPr>
          <p:cNvPr id="8" name="矩形 7">
            <a:extLst>
              <a:ext uri="{FF2B5EF4-FFF2-40B4-BE49-F238E27FC236}">
                <a16:creationId xmlns:a16="http://schemas.microsoft.com/office/drawing/2014/main" id="{9E0A9ED9-163E-62CA-3172-3FFBDA361386}"/>
              </a:ext>
            </a:extLst>
          </p:cNvPr>
          <p:cNvSpPr/>
          <p:nvPr/>
        </p:nvSpPr>
        <p:spPr>
          <a:xfrm>
            <a:off x="5864980" y="2202932"/>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加窗</a:t>
            </a:r>
          </a:p>
        </p:txBody>
      </p:sp>
      <p:sp>
        <p:nvSpPr>
          <p:cNvPr id="9" name="矩形 8">
            <a:extLst>
              <a:ext uri="{FF2B5EF4-FFF2-40B4-BE49-F238E27FC236}">
                <a16:creationId xmlns:a16="http://schemas.microsoft.com/office/drawing/2014/main" id="{6FECBCD8-2214-9A7E-C591-A60C6E054523}"/>
              </a:ext>
            </a:extLst>
          </p:cNvPr>
          <p:cNvSpPr/>
          <p:nvPr/>
        </p:nvSpPr>
        <p:spPr>
          <a:xfrm>
            <a:off x="8823804" y="2205899"/>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取振幅谱</a:t>
            </a:r>
          </a:p>
        </p:txBody>
      </p:sp>
      <p:cxnSp>
        <p:nvCxnSpPr>
          <p:cNvPr id="10" name="直接箭头连接符 9">
            <a:extLst>
              <a:ext uri="{FF2B5EF4-FFF2-40B4-BE49-F238E27FC236}">
                <a16:creationId xmlns:a16="http://schemas.microsoft.com/office/drawing/2014/main" id="{23C30551-07BE-B27B-5352-9A35A834ED82}"/>
              </a:ext>
            </a:extLst>
          </p:cNvPr>
          <p:cNvCxnSpPr>
            <a:cxnSpLocks/>
            <a:stCxn id="9" idx="2"/>
            <a:endCxn id="11" idx="0"/>
          </p:cNvCxnSpPr>
          <p:nvPr/>
        </p:nvCxnSpPr>
        <p:spPr>
          <a:xfrm>
            <a:off x="9387536" y="2611447"/>
            <a:ext cx="0" cy="834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7E979D49-23B6-EEE0-8C39-037D22D2A922}"/>
              </a:ext>
            </a:extLst>
          </p:cNvPr>
          <p:cNvSpPr/>
          <p:nvPr/>
        </p:nvSpPr>
        <p:spPr>
          <a:xfrm>
            <a:off x="8823804" y="3445806"/>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幅度平方</a:t>
            </a:r>
          </a:p>
        </p:txBody>
      </p:sp>
      <p:sp>
        <p:nvSpPr>
          <p:cNvPr id="12" name="矩形 11">
            <a:extLst>
              <a:ext uri="{FF2B5EF4-FFF2-40B4-BE49-F238E27FC236}">
                <a16:creationId xmlns:a16="http://schemas.microsoft.com/office/drawing/2014/main" id="{2DC4A396-F642-C2D0-927A-5CCF2A108DAE}"/>
              </a:ext>
            </a:extLst>
          </p:cNvPr>
          <p:cNvSpPr/>
          <p:nvPr/>
        </p:nvSpPr>
        <p:spPr>
          <a:xfrm>
            <a:off x="7348232" y="2824369"/>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取对数</a:t>
            </a:r>
          </a:p>
        </p:txBody>
      </p:sp>
      <p:sp>
        <p:nvSpPr>
          <p:cNvPr id="13" name="矩形 12">
            <a:extLst>
              <a:ext uri="{FF2B5EF4-FFF2-40B4-BE49-F238E27FC236}">
                <a16:creationId xmlns:a16="http://schemas.microsoft.com/office/drawing/2014/main" id="{79850F57-44D3-9A64-BA73-50C329819605}"/>
              </a:ext>
            </a:extLst>
          </p:cNvPr>
          <p:cNvSpPr/>
          <p:nvPr/>
        </p:nvSpPr>
        <p:spPr>
          <a:xfrm>
            <a:off x="8823804" y="4664295"/>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临界带</a:t>
            </a:r>
            <a:endParaRPr lang="en-US" altLang="zh-CN" sz="1400" dirty="0"/>
          </a:p>
          <a:p>
            <a:pPr algn="ctr"/>
            <a:r>
              <a:rPr lang="zh-CN" altLang="en-US" sz="1400" dirty="0"/>
              <a:t>积分</a:t>
            </a:r>
          </a:p>
        </p:txBody>
      </p:sp>
      <p:sp>
        <p:nvSpPr>
          <p:cNvPr id="14" name="矩形 13">
            <a:extLst>
              <a:ext uri="{FF2B5EF4-FFF2-40B4-BE49-F238E27FC236}">
                <a16:creationId xmlns:a16="http://schemas.microsoft.com/office/drawing/2014/main" id="{E6A0AE55-84CD-7CE4-B89E-D142854D5A91}"/>
              </a:ext>
            </a:extLst>
          </p:cNvPr>
          <p:cNvSpPr/>
          <p:nvPr/>
        </p:nvSpPr>
        <p:spPr>
          <a:xfrm>
            <a:off x="7344392" y="3445806"/>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梅尔</a:t>
            </a:r>
            <a:endParaRPr lang="en-US" altLang="zh-CN" sz="1400" dirty="0"/>
          </a:p>
          <a:p>
            <a:pPr algn="ctr"/>
            <a:r>
              <a:rPr lang="zh-CN" altLang="en-US" sz="1400" dirty="0"/>
              <a:t>滤波器组</a:t>
            </a:r>
          </a:p>
        </p:txBody>
      </p:sp>
      <p:sp>
        <p:nvSpPr>
          <p:cNvPr id="15" name="矩形 14">
            <a:extLst>
              <a:ext uri="{FF2B5EF4-FFF2-40B4-BE49-F238E27FC236}">
                <a16:creationId xmlns:a16="http://schemas.microsoft.com/office/drawing/2014/main" id="{346A1DBB-5447-B123-9DDE-2732D2FF2A25}"/>
              </a:ext>
            </a:extLst>
          </p:cNvPr>
          <p:cNvSpPr/>
          <p:nvPr/>
        </p:nvSpPr>
        <p:spPr>
          <a:xfrm>
            <a:off x="5864980" y="3445806"/>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取对数</a:t>
            </a:r>
          </a:p>
        </p:txBody>
      </p:sp>
      <p:sp>
        <p:nvSpPr>
          <p:cNvPr id="16" name="矩形 15">
            <a:extLst>
              <a:ext uri="{FF2B5EF4-FFF2-40B4-BE49-F238E27FC236}">
                <a16:creationId xmlns:a16="http://schemas.microsoft.com/office/drawing/2014/main" id="{17BD31C8-B7ED-E218-8EF2-658559A783C2}"/>
              </a:ext>
            </a:extLst>
          </p:cNvPr>
          <p:cNvSpPr/>
          <p:nvPr/>
        </p:nvSpPr>
        <p:spPr>
          <a:xfrm>
            <a:off x="5864980" y="4055973"/>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离散</a:t>
            </a:r>
            <a:endParaRPr lang="en-US" altLang="zh-CN" sz="1400" dirty="0"/>
          </a:p>
          <a:p>
            <a:pPr algn="ctr"/>
            <a:r>
              <a:rPr lang="zh-CN" altLang="en-US" sz="1400" dirty="0"/>
              <a:t>余弦变换</a:t>
            </a:r>
          </a:p>
        </p:txBody>
      </p:sp>
      <p:sp>
        <p:nvSpPr>
          <p:cNvPr id="17" name="矩形 16">
            <a:extLst>
              <a:ext uri="{FF2B5EF4-FFF2-40B4-BE49-F238E27FC236}">
                <a16:creationId xmlns:a16="http://schemas.microsoft.com/office/drawing/2014/main" id="{B6A1A4CB-0E0E-2F2B-34AD-A125E31A4B0C}"/>
              </a:ext>
            </a:extLst>
          </p:cNvPr>
          <p:cNvSpPr/>
          <p:nvPr/>
        </p:nvSpPr>
        <p:spPr>
          <a:xfrm>
            <a:off x="5864980" y="4664295"/>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求立方根</a:t>
            </a:r>
            <a:endParaRPr lang="en-US" altLang="zh-CN" sz="1400" dirty="0"/>
          </a:p>
        </p:txBody>
      </p:sp>
      <p:sp>
        <p:nvSpPr>
          <p:cNvPr id="18" name="矩形 17">
            <a:extLst>
              <a:ext uri="{FF2B5EF4-FFF2-40B4-BE49-F238E27FC236}">
                <a16:creationId xmlns:a16="http://schemas.microsoft.com/office/drawing/2014/main" id="{CD53DAF5-111E-AE26-0D0F-21919DB65A8E}"/>
              </a:ext>
            </a:extLst>
          </p:cNvPr>
          <p:cNvSpPr/>
          <p:nvPr/>
        </p:nvSpPr>
        <p:spPr>
          <a:xfrm>
            <a:off x="7344392" y="4664295"/>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等响度</a:t>
            </a:r>
            <a:endParaRPr lang="en-US" altLang="zh-CN" sz="1400" dirty="0"/>
          </a:p>
          <a:p>
            <a:pPr algn="ctr"/>
            <a:r>
              <a:rPr lang="zh-CN" altLang="en-US" sz="1400" dirty="0"/>
              <a:t>预加重</a:t>
            </a:r>
            <a:endParaRPr lang="en-US" altLang="zh-CN" sz="1400" dirty="0"/>
          </a:p>
        </p:txBody>
      </p:sp>
      <p:sp>
        <p:nvSpPr>
          <p:cNvPr id="19" name="矩形 18">
            <a:extLst>
              <a:ext uri="{FF2B5EF4-FFF2-40B4-BE49-F238E27FC236}">
                <a16:creationId xmlns:a16="http://schemas.microsoft.com/office/drawing/2014/main" id="{20D4C138-0286-8D89-BC5D-926C9E114E42}"/>
              </a:ext>
            </a:extLst>
          </p:cNvPr>
          <p:cNvSpPr/>
          <p:nvPr/>
        </p:nvSpPr>
        <p:spPr>
          <a:xfrm>
            <a:off x="4385568" y="4664295"/>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逆傅里叶</a:t>
            </a:r>
            <a:endParaRPr lang="en-US" altLang="zh-CN" sz="1400" dirty="0"/>
          </a:p>
          <a:p>
            <a:pPr algn="ctr"/>
            <a:r>
              <a:rPr lang="zh-CN" altLang="en-US" sz="1400" dirty="0"/>
              <a:t>变换</a:t>
            </a:r>
          </a:p>
        </p:txBody>
      </p:sp>
      <p:sp>
        <p:nvSpPr>
          <p:cNvPr id="20" name="矩形 19">
            <a:extLst>
              <a:ext uri="{FF2B5EF4-FFF2-40B4-BE49-F238E27FC236}">
                <a16:creationId xmlns:a16="http://schemas.microsoft.com/office/drawing/2014/main" id="{FCBF317D-9BF1-2F0A-B390-ADD8D1BF151D}"/>
              </a:ext>
            </a:extLst>
          </p:cNvPr>
          <p:cNvSpPr/>
          <p:nvPr/>
        </p:nvSpPr>
        <p:spPr>
          <a:xfrm>
            <a:off x="2906156" y="4660318"/>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线性预测</a:t>
            </a:r>
          </a:p>
        </p:txBody>
      </p:sp>
      <p:cxnSp>
        <p:nvCxnSpPr>
          <p:cNvPr id="21" name="直接箭头连接符 20">
            <a:extLst>
              <a:ext uri="{FF2B5EF4-FFF2-40B4-BE49-F238E27FC236}">
                <a16:creationId xmlns:a16="http://schemas.microsoft.com/office/drawing/2014/main" id="{F9C0285F-6BF0-10DA-16DF-0EDCBC5DB8C2}"/>
              </a:ext>
            </a:extLst>
          </p:cNvPr>
          <p:cNvCxnSpPr>
            <a:stCxn id="11" idx="2"/>
            <a:endCxn id="13" idx="0"/>
          </p:cNvCxnSpPr>
          <p:nvPr/>
        </p:nvCxnSpPr>
        <p:spPr>
          <a:xfrm>
            <a:off x="9387536" y="3851354"/>
            <a:ext cx="0" cy="812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C02BCF1-7E2C-D5E7-2C4B-FF1DB8B3544F}"/>
              </a:ext>
            </a:extLst>
          </p:cNvPr>
          <p:cNvCxnSpPr>
            <a:stCxn id="6" idx="3"/>
            <a:endCxn id="7" idx="1"/>
          </p:cNvCxnSpPr>
          <p:nvPr/>
        </p:nvCxnSpPr>
        <p:spPr>
          <a:xfrm flipV="1">
            <a:off x="4033620" y="2405706"/>
            <a:ext cx="351948" cy="2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07D0BC4-9F21-7317-9B41-CE50BFD89840}"/>
              </a:ext>
            </a:extLst>
          </p:cNvPr>
          <p:cNvCxnSpPr>
            <a:stCxn id="7" idx="3"/>
            <a:endCxn id="8" idx="1"/>
          </p:cNvCxnSpPr>
          <p:nvPr/>
        </p:nvCxnSpPr>
        <p:spPr>
          <a:xfrm>
            <a:off x="5513032" y="2405706"/>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F4017D5-8F4B-046C-89FE-D550DC1524EE}"/>
              </a:ext>
            </a:extLst>
          </p:cNvPr>
          <p:cNvCxnSpPr>
            <a:cxnSpLocks/>
            <a:stCxn id="8" idx="3"/>
            <a:endCxn id="33" idx="1"/>
          </p:cNvCxnSpPr>
          <p:nvPr/>
        </p:nvCxnSpPr>
        <p:spPr>
          <a:xfrm>
            <a:off x="6992444" y="2405706"/>
            <a:ext cx="348108" cy="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52AFA68-9EC8-DBE4-06FB-C692F566F753}"/>
              </a:ext>
            </a:extLst>
          </p:cNvPr>
          <p:cNvCxnSpPr>
            <a:cxnSpLocks/>
            <a:endCxn id="12" idx="3"/>
          </p:cNvCxnSpPr>
          <p:nvPr/>
        </p:nvCxnSpPr>
        <p:spPr>
          <a:xfrm flipH="1">
            <a:off x="8475696" y="3027143"/>
            <a:ext cx="9118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5456A71-610E-0EB2-6EDC-4B6AD24A01F5}"/>
              </a:ext>
            </a:extLst>
          </p:cNvPr>
          <p:cNvCxnSpPr>
            <a:stCxn id="11" idx="1"/>
            <a:endCxn id="14" idx="3"/>
          </p:cNvCxnSpPr>
          <p:nvPr/>
        </p:nvCxnSpPr>
        <p:spPr>
          <a:xfrm flipH="1">
            <a:off x="8471856" y="3648580"/>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66FCD7C-DC0A-FD23-E9BA-D4272F5F3206}"/>
              </a:ext>
            </a:extLst>
          </p:cNvPr>
          <p:cNvCxnSpPr>
            <a:stCxn id="14" idx="1"/>
            <a:endCxn id="15" idx="3"/>
          </p:cNvCxnSpPr>
          <p:nvPr/>
        </p:nvCxnSpPr>
        <p:spPr>
          <a:xfrm flipH="1">
            <a:off x="6992444" y="3648580"/>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53AC17D-0D18-D327-4472-285667E2DB48}"/>
              </a:ext>
            </a:extLst>
          </p:cNvPr>
          <p:cNvCxnSpPr>
            <a:stCxn id="15" idx="2"/>
            <a:endCxn id="16" idx="0"/>
          </p:cNvCxnSpPr>
          <p:nvPr/>
        </p:nvCxnSpPr>
        <p:spPr>
          <a:xfrm>
            <a:off x="6428712" y="3851354"/>
            <a:ext cx="0" cy="204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B2AF620-0B57-F46E-2961-63AC59FAA251}"/>
              </a:ext>
            </a:extLst>
          </p:cNvPr>
          <p:cNvCxnSpPr>
            <a:stCxn id="13" idx="1"/>
            <a:endCxn id="18" idx="3"/>
          </p:cNvCxnSpPr>
          <p:nvPr/>
        </p:nvCxnSpPr>
        <p:spPr>
          <a:xfrm flipH="1">
            <a:off x="8471856" y="4867069"/>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61D9293-316B-3146-5DFA-05699E744F7F}"/>
              </a:ext>
            </a:extLst>
          </p:cNvPr>
          <p:cNvCxnSpPr>
            <a:stCxn id="18" idx="1"/>
            <a:endCxn id="17" idx="3"/>
          </p:cNvCxnSpPr>
          <p:nvPr/>
        </p:nvCxnSpPr>
        <p:spPr>
          <a:xfrm flipH="1">
            <a:off x="6992444" y="4867069"/>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7CB06D5-271C-F17A-C44C-31E1595E96BB}"/>
              </a:ext>
            </a:extLst>
          </p:cNvPr>
          <p:cNvCxnSpPr>
            <a:stCxn id="17" idx="1"/>
            <a:endCxn id="19" idx="3"/>
          </p:cNvCxnSpPr>
          <p:nvPr/>
        </p:nvCxnSpPr>
        <p:spPr>
          <a:xfrm flipH="1">
            <a:off x="5513032" y="4867069"/>
            <a:ext cx="3519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5048C0D-B006-D776-33FD-780F02CCBC60}"/>
              </a:ext>
            </a:extLst>
          </p:cNvPr>
          <p:cNvCxnSpPr>
            <a:stCxn id="19" idx="1"/>
            <a:endCxn id="20" idx="3"/>
          </p:cNvCxnSpPr>
          <p:nvPr/>
        </p:nvCxnSpPr>
        <p:spPr>
          <a:xfrm flipH="1" flipV="1">
            <a:off x="4033620" y="4863092"/>
            <a:ext cx="351948" cy="3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4B83402F-B01C-5355-A50F-F04E96371751}"/>
              </a:ext>
            </a:extLst>
          </p:cNvPr>
          <p:cNvSpPr/>
          <p:nvPr/>
        </p:nvSpPr>
        <p:spPr>
          <a:xfrm>
            <a:off x="7340552" y="2203619"/>
            <a:ext cx="1127464" cy="4055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傅里叶变换</a:t>
            </a:r>
          </a:p>
        </p:txBody>
      </p:sp>
      <p:cxnSp>
        <p:nvCxnSpPr>
          <p:cNvPr id="34" name="直接箭头连接符 33">
            <a:extLst>
              <a:ext uri="{FF2B5EF4-FFF2-40B4-BE49-F238E27FC236}">
                <a16:creationId xmlns:a16="http://schemas.microsoft.com/office/drawing/2014/main" id="{59279A19-EA58-2ABB-A87A-D03FD3137D91}"/>
              </a:ext>
            </a:extLst>
          </p:cNvPr>
          <p:cNvCxnSpPr>
            <a:stCxn id="33" idx="3"/>
            <a:endCxn id="9" idx="1"/>
          </p:cNvCxnSpPr>
          <p:nvPr/>
        </p:nvCxnSpPr>
        <p:spPr>
          <a:xfrm>
            <a:off x="8468016" y="2406393"/>
            <a:ext cx="355788" cy="2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370018B-FDC6-714D-F49B-A51E85DD71DD}"/>
              </a:ext>
            </a:extLst>
          </p:cNvPr>
          <p:cNvSpPr txBox="1"/>
          <p:nvPr/>
        </p:nvSpPr>
        <p:spPr>
          <a:xfrm>
            <a:off x="1566588" y="2873254"/>
            <a:ext cx="1082348" cy="307777"/>
          </a:xfrm>
          <a:prstGeom prst="rect">
            <a:avLst/>
          </a:prstGeom>
          <a:noFill/>
        </p:spPr>
        <p:txBody>
          <a:bodyPr wrap="none" rtlCol="0">
            <a:spAutoFit/>
          </a:bodyPr>
          <a:lstStyle/>
          <a:p>
            <a:pPr algn="ctr"/>
            <a:r>
              <a:rPr lang="zh-CN" altLang="en-US" sz="1400" dirty="0"/>
              <a:t>语谱图特征</a:t>
            </a:r>
          </a:p>
        </p:txBody>
      </p:sp>
      <p:sp>
        <p:nvSpPr>
          <p:cNvPr id="36" name="文本框 35">
            <a:extLst>
              <a:ext uri="{FF2B5EF4-FFF2-40B4-BE49-F238E27FC236}">
                <a16:creationId xmlns:a16="http://schemas.microsoft.com/office/drawing/2014/main" id="{5D78074E-FE2C-6AA2-E2C7-397301F90ADC}"/>
              </a:ext>
            </a:extLst>
          </p:cNvPr>
          <p:cNvSpPr txBox="1"/>
          <p:nvPr/>
        </p:nvSpPr>
        <p:spPr>
          <a:xfrm>
            <a:off x="1648884" y="3485547"/>
            <a:ext cx="986167" cy="307777"/>
          </a:xfrm>
          <a:prstGeom prst="rect">
            <a:avLst/>
          </a:prstGeom>
          <a:noFill/>
        </p:spPr>
        <p:txBody>
          <a:bodyPr wrap="none" rtlCol="0">
            <a:spAutoFit/>
          </a:bodyPr>
          <a:lstStyle/>
          <a:p>
            <a:pPr algn="ctr"/>
            <a:r>
              <a:rPr lang="en-US" altLang="zh-CN" sz="1400" dirty="0" err="1"/>
              <a:t>FBank</a:t>
            </a:r>
            <a:r>
              <a:rPr lang="zh-CN" altLang="en-US" sz="1400" dirty="0"/>
              <a:t>特征</a:t>
            </a:r>
          </a:p>
        </p:txBody>
      </p:sp>
      <p:sp>
        <p:nvSpPr>
          <p:cNvPr id="37" name="文本框 36">
            <a:extLst>
              <a:ext uri="{FF2B5EF4-FFF2-40B4-BE49-F238E27FC236}">
                <a16:creationId xmlns:a16="http://schemas.microsoft.com/office/drawing/2014/main" id="{2CCA9CEF-06C8-9324-4115-9FA1AF9058CC}"/>
              </a:ext>
            </a:extLst>
          </p:cNvPr>
          <p:cNvSpPr txBox="1"/>
          <p:nvPr/>
        </p:nvSpPr>
        <p:spPr>
          <a:xfrm>
            <a:off x="1654315" y="4105954"/>
            <a:ext cx="970137" cy="307777"/>
          </a:xfrm>
          <a:prstGeom prst="rect">
            <a:avLst/>
          </a:prstGeom>
          <a:noFill/>
        </p:spPr>
        <p:txBody>
          <a:bodyPr wrap="none" rtlCol="0">
            <a:spAutoFit/>
          </a:bodyPr>
          <a:lstStyle/>
          <a:p>
            <a:pPr algn="ctr"/>
            <a:r>
              <a:rPr lang="en-US" altLang="zh-CN" sz="1400" dirty="0"/>
              <a:t>MFCC</a:t>
            </a:r>
            <a:r>
              <a:rPr lang="zh-CN" altLang="en-US" sz="1400" dirty="0"/>
              <a:t>特征</a:t>
            </a:r>
          </a:p>
        </p:txBody>
      </p:sp>
      <p:sp>
        <p:nvSpPr>
          <p:cNvPr id="38" name="文本框 37">
            <a:extLst>
              <a:ext uri="{FF2B5EF4-FFF2-40B4-BE49-F238E27FC236}">
                <a16:creationId xmlns:a16="http://schemas.microsoft.com/office/drawing/2014/main" id="{7C075222-12EE-CE99-D1C8-4FE825E3CD64}"/>
              </a:ext>
            </a:extLst>
          </p:cNvPr>
          <p:cNvSpPr txBox="1"/>
          <p:nvPr/>
        </p:nvSpPr>
        <p:spPr>
          <a:xfrm>
            <a:off x="1790086" y="4709203"/>
            <a:ext cx="805029" cy="307777"/>
          </a:xfrm>
          <a:prstGeom prst="rect">
            <a:avLst/>
          </a:prstGeom>
          <a:noFill/>
        </p:spPr>
        <p:txBody>
          <a:bodyPr wrap="none" rtlCol="0">
            <a:spAutoFit/>
          </a:bodyPr>
          <a:lstStyle/>
          <a:p>
            <a:pPr algn="ctr"/>
            <a:r>
              <a:rPr lang="en-US" altLang="zh-CN" sz="1400" dirty="0"/>
              <a:t>PLP</a:t>
            </a:r>
            <a:r>
              <a:rPr lang="zh-CN" altLang="en-US" sz="1400" dirty="0"/>
              <a:t>特征</a:t>
            </a:r>
          </a:p>
        </p:txBody>
      </p:sp>
      <p:cxnSp>
        <p:nvCxnSpPr>
          <p:cNvPr id="39" name="直接箭头连接符 38">
            <a:extLst>
              <a:ext uri="{FF2B5EF4-FFF2-40B4-BE49-F238E27FC236}">
                <a16:creationId xmlns:a16="http://schemas.microsoft.com/office/drawing/2014/main" id="{667416DC-1F96-11EB-6080-BA528CF99BB7}"/>
              </a:ext>
            </a:extLst>
          </p:cNvPr>
          <p:cNvCxnSpPr>
            <a:stCxn id="5" idx="3"/>
            <a:endCxn id="6" idx="1"/>
          </p:cNvCxnSpPr>
          <p:nvPr/>
        </p:nvCxnSpPr>
        <p:spPr>
          <a:xfrm>
            <a:off x="2670568" y="2405706"/>
            <a:ext cx="235588" cy="2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EDACB6C-826F-6BB2-890C-A624F0E33E34}"/>
              </a:ext>
            </a:extLst>
          </p:cNvPr>
          <p:cNvCxnSpPr>
            <a:stCxn id="12" idx="1"/>
            <a:endCxn id="35" idx="3"/>
          </p:cNvCxnSpPr>
          <p:nvPr/>
        </p:nvCxnSpPr>
        <p:spPr>
          <a:xfrm flipH="1">
            <a:off x="2648936" y="3027143"/>
            <a:ext cx="46992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04B3C2E-8C43-7E0A-4CF1-0A2D89D5C072}"/>
              </a:ext>
            </a:extLst>
          </p:cNvPr>
          <p:cNvCxnSpPr>
            <a:stCxn id="15" idx="1"/>
            <a:endCxn id="36" idx="3"/>
          </p:cNvCxnSpPr>
          <p:nvPr/>
        </p:nvCxnSpPr>
        <p:spPr>
          <a:xfrm flipH="1" flipV="1">
            <a:off x="2635051" y="3639436"/>
            <a:ext cx="3229929" cy="9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24BFEFE-8E2C-0F5B-6A86-8EE337744CE0}"/>
              </a:ext>
            </a:extLst>
          </p:cNvPr>
          <p:cNvCxnSpPr>
            <a:stCxn id="16" idx="1"/>
            <a:endCxn id="37" idx="3"/>
          </p:cNvCxnSpPr>
          <p:nvPr/>
        </p:nvCxnSpPr>
        <p:spPr>
          <a:xfrm flipH="1">
            <a:off x="2624452" y="4258747"/>
            <a:ext cx="3240528" cy="1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11118E7E-B6A1-DE84-07C4-A2A00BEA6345}"/>
              </a:ext>
            </a:extLst>
          </p:cNvPr>
          <p:cNvCxnSpPr>
            <a:stCxn id="20" idx="1"/>
            <a:endCxn id="38" idx="3"/>
          </p:cNvCxnSpPr>
          <p:nvPr/>
        </p:nvCxnSpPr>
        <p:spPr>
          <a:xfrm flipH="1">
            <a:off x="2595115" y="4863092"/>
            <a:ext cx="311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60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AE988-7E1C-4EA1-9F8B-526548AB0E48}"/>
              </a:ext>
            </a:extLst>
          </p:cNvPr>
          <p:cNvSpPr>
            <a:spLocks noGrp="1"/>
          </p:cNvSpPr>
          <p:nvPr>
            <p:ph type="title"/>
          </p:nvPr>
        </p:nvSpPr>
        <p:spPr/>
        <p:txBody>
          <a:bodyPr/>
          <a:lstStyle/>
          <a:p>
            <a:r>
              <a:rPr lang="en-US" altLang="zh-CN" dirty="0"/>
              <a:t>3.6 </a:t>
            </a:r>
            <a:r>
              <a:rPr lang="zh-CN" altLang="en-US" dirty="0"/>
              <a:t>常用的声学特征</a:t>
            </a:r>
            <a:r>
              <a:rPr lang="en-US" altLang="zh-CN" dirty="0"/>
              <a:t>—</a:t>
            </a:r>
            <a:r>
              <a:rPr lang="zh-CN" altLang="en-US" dirty="0"/>
              <a:t>语谱图</a:t>
            </a:r>
          </a:p>
        </p:txBody>
      </p:sp>
      <p:pic>
        <p:nvPicPr>
          <p:cNvPr id="14" name="图片 13" descr="去">
            <a:extLst>
              <a:ext uri="{FF2B5EF4-FFF2-40B4-BE49-F238E27FC236}">
                <a16:creationId xmlns:a16="http://schemas.microsoft.com/office/drawing/2014/main" id="{2C777754-B0D3-4EB2-B522-FDAB8CC32C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9544" y="1254867"/>
            <a:ext cx="3556000" cy="1250950"/>
          </a:xfrm>
          <a:prstGeom prst="rect">
            <a:avLst/>
          </a:prstGeom>
          <a:noFill/>
          <a:ln>
            <a:noFill/>
          </a:ln>
        </p:spPr>
      </p:pic>
      <p:pic>
        <p:nvPicPr>
          <p:cNvPr id="15" name="图片 14" descr="HYS[@R]}Q5NI2R)T0YVJ0WP">
            <a:extLst>
              <a:ext uri="{FF2B5EF4-FFF2-40B4-BE49-F238E27FC236}">
                <a16:creationId xmlns:a16="http://schemas.microsoft.com/office/drawing/2014/main" id="{C1E5794C-5407-4402-9D7B-D8424C4F27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3194" y="3006584"/>
            <a:ext cx="3568700" cy="1251585"/>
          </a:xfrm>
          <a:prstGeom prst="rect">
            <a:avLst/>
          </a:prstGeom>
          <a:noFill/>
          <a:ln>
            <a:noFill/>
          </a:ln>
        </p:spPr>
      </p:pic>
      <p:pic>
        <p:nvPicPr>
          <p:cNvPr id="16" name="图片 15" descr="[IVVU5TO~4S`2YD$~`XJOXX">
            <a:extLst>
              <a:ext uri="{FF2B5EF4-FFF2-40B4-BE49-F238E27FC236}">
                <a16:creationId xmlns:a16="http://schemas.microsoft.com/office/drawing/2014/main" id="{D46FD5AF-7474-4946-863E-F8C1672CA946}"/>
              </a:ext>
            </a:extLst>
          </p:cNvPr>
          <p:cNvPicPr/>
          <p:nvPr/>
        </p:nvPicPr>
        <p:blipFill>
          <a:blip r:embed="rId4">
            <a:extLst>
              <a:ext uri="{28A0092B-C50C-407E-A947-70E740481C1C}">
                <a14:useLocalDpi xmlns:a14="http://schemas.microsoft.com/office/drawing/2010/main" val="0"/>
              </a:ext>
            </a:extLst>
          </a:blip>
          <a:srcRect/>
          <a:stretch>
            <a:fillRect/>
          </a:stretch>
        </p:blipFill>
        <p:spPr>
          <a:xfrm>
            <a:off x="3322762" y="4866136"/>
            <a:ext cx="4213860" cy="1212850"/>
          </a:xfrm>
          <a:prstGeom prst="rect">
            <a:avLst/>
          </a:prstGeom>
          <a:noFill/>
          <a:ln>
            <a:noFill/>
          </a:ln>
        </p:spPr>
      </p:pic>
      <p:sp>
        <p:nvSpPr>
          <p:cNvPr id="10" name="矩形 9">
            <a:extLst>
              <a:ext uri="{FF2B5EF4-FFF2-40B4-BE49-F238E27FC236}">
                <a16:creationId xmlns:a16="http://schemas.microsoft.com/office/drawing/2014/main" id="{5521F795-5514-4911-9630-292F919C19EB}"/>
              </a:ext>
            </a:extLst>
          </p:cNvPr>
          <p:cNvSpPr/>
          <p:nvPr/>
        </p:nvSpPr>
        <p:spPr>
          <a:xfrm>
            <a:off x="3322762" y="2585044"/>
            <a:ext cx="4536818" cy="307777"/>
          </a:xfrm>
          <a:prstGeom prst="rect">
            <a:avLst/>
          </a:prstGeom>
        </p:spPr>
        <p:txBody>
          <a:bodyPr wrap="none">
            <a:spAutoFit/>
          </a:bodyPr>
          <a:lstStyle/>
          <a:p>
            <a:pPr algn="ctr">
              <a:spcAft>
                <a:spcPts val="0"/>
              </a:spcAft>
            </a:pPr>
            <a:r>
              <a:rPr lang="en-US" altLang="zh-CN" sz="1400" kern="100" dirty="0">
                <a:latin typeface="华文楷体" panose="02010600040101010101" pitchFamily="2" charset="-122"/>
                <a:ea typeface="华文楷体" panose="02010600040101010101" pitchFamily="2" charset="-122"/>
                <a:cs typeface="Times New Roman" panose="02020603050405020304" pitchFamily="18" charset="0"/>
              </a:rPr>
              <a:t>(a) </a:t>
            </a:r>
            <a:r>
              <a:rPr lang="zh-CN" altLang="zh-CN" sz="1400" kern="100" dirty="0">
                <a:latin typeface="Calibri" panose="020F0502020204030204" pitchFamily="34" charset="0"/>
                <a:ea typeface="华文楷体" panose="02010600040101010101" pitchFamily="2" charset="-122"/>
                <a:cs typeface="Times New Roman" panose="02020603050405020304" pitchFamily="18" charset="0"/>
              </a:rPr>
              <a:t>原始语音时域波形（横轴为时间：秒，纵轴为幅值）</a:t>
            </a:r>
          </a:p>
        </p:txBody>
      </p:sp>
      <p:sp>
        <p:nvSpPr>
          <p:cNvPr id="11" name="矩形 10">
            <a:extLst>
              <a:ext uri="{FF2B5EF4-FFF2-40B4-BE49-F238E27FC236}">
                <a16:creationId xmlns:a16="http://schemas.microsoft.com/office/drawing/2014/main" id="{46924A1B-8652-4CBD-9D40-EF59BA394B29}"/>
              </a:ext>
            </a:extLst>
          </p:cNvPr>
          <p:cNvSpPr/>
          <p:nvPr/>
        </p:nvSpPr>
        <p:spPr>
          <a:xfrm>
            <a:off x="3322762" y="4358344"/>
            <a:ext cx="4355680" cy="307777"/>
          </a:xfrm>
          <a:prstGeom prst="rect">
            <a:avLst/>
          </a:prstGeom>
        </p:spPr>
        <p:txBody>
          <a:bodyPr wrap="none">
            <a:spAutoFit/>
          </a:bodyPr>
          <a:lstStyle/>
          <a:p>
            <a:pPr algn="ctr">
              <a:spcAft>
                <a:spcPts val="0"/>
              </a:spcAft>
            </a:pPr>
            <a:r>
              <a:rPr lang="en-US" altLang="zh-CN" sz="1400" kern="100" dirty="0">
                <a:latin typeface="华文楷体" panose="02010600040101010101" pitchFamily="2" charset="-122"/>
                <a:ea typeface="华文楷体" panose="02010600040101010101" pitchFamily="2" charset="-122"/>
                <a:cs typeface="Times New Roman" panose="02020603050405020304" pitchFamily="18" charset="0"/>
              </a:rPr>
              <a:t>(b) STFT</a:t>
            </a:r>
            <a:r>
              <a:rPr lang="zh-CN" altLang="zh-CN" sz="1400" kern="100" dirty="0">
                <a:latin typeface="Calibri" panose="020F0502020204030204" pitchFamily="34" charset="0"/>
                <a:ea typeface="华文楷体" panose="02010600040101010101" pitchFamily="2" charset="-122"/>
                <a:cs typeface="Times New Roman" panose="02020603050405020304" pitchFamily="18" charset="0"/>
              </a:rPr>
              <a:t>频谱图</a:t>
            </a:r>
            <a:r>
              <a:rPr lang="en-US" altLang="zh-CN" sz="1400" kern="100" dirty="0">
                <a:latin typeface="Calibri" panose="020F0502020204030204" pitchFamily="34" charset="0"/>
                <a:ea typeface="华文楷体" panose="02010600040101010101" pitchFamily="2" charset="-122"/>
                <a:cs typeface="Times New Roman" panose="02020603050405020304" pitchFamily="18" charset="0"/>
              </a:rPr>
              <a:t>(</a:t>
            </a:r>
            <a:r>
              <a:rPr lang="zh-CN" altLang="zh-CN" sz="1400" kern="100" dirty="0">
                <a:latin typeface="Calibri" panose="020F0502020204030204" pitchFamily="34" charset="0"/>
                <a:ea typeface="华文楷体" panose="02010600040101010101" pitchFamily="2" charset="-122"/>
                <a:cs typeface="Times New Roman" panose="02020603050405020304" pitchFamily="18" charset="0"/>
              </a:rPr>
              <a:t>横轴为频率：赫兹，纵轴为频谱幅值</a:t>
            </a:r>
            <a:r>
              <a:rPr lang="en-US" altLang="zh-CN" sz="1400" kern="100" dirty="0">
                <a:latin typeface="Calibri" panose="020F0502020204030204" pitchFamily="34" charset="0"/>
                <a:ea typeface="华文楷体" panose="02010600040101010101" pitchFamily="2" charset="-122"/>
                <a:cs typeface="Times New Roman" panose="02020603050405020304" pitchFamily="18" charset="0"/>
              </a:rPr>
              <a:t>)</a:t>
            </a:r>
            <a:endParaRPr lang="zh-CN" altLang="zh-CN" sz="1400" kern="100" dirty="0">
              <a:latin typeface="Calibri" panose="020F0502020204030204" pitchFamily="34" charset="0"/>
              <a:ea typeface="华文楷体"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5A268A2F-7E40-4C94-8B8B-B5F4E1006E7F}"/>
              </a:ext>
            </a:extLst>
          </p:cNvPr>
          <p:cNvSpPr/>
          <p:nvPr/>
        </p:nvSpPr>
        <p:spPr>
          <a:xfrm>
            <a:off x="3314249" y="6198529"/>
            <a:ext cx="4289957" cy="307777"/>
          </a:xfrm>
          <a:prstGeom prst="rect">
            <a:avLst/>
          </a:prstGeom>
        </p:spPr>
        <p:txBody>
          <a:bodyPr wrap="none">
            <a:spAutoFit/>
          </a:bodyPr>
          <a:lstStyle/>
          <a:p>
            <a:pPr algn="ctr">
              <a:spcAft>
                <a:spcPts val="0"/>
              </a:spcAft>
            </a:pPr>
            <a:r>
              <a:rPr lang="en-US" altLang="zh-CN" sz="1400" kern="100" dirty="0">
                <a:latin typeface="华文楷体" panose="02010600040101010101" pitchFamily="2" charset="-122"/>
                <a:ea typeface="华文楷体" panose="02010600040101010101" pitchFamily="2" charset="-122"/>
                <a:cs typeface="Times New Roman" panose="02020603050405020304" pitchFamily="18" charset="0"/>
              </a:rPr>
              <a:t>(c) </a:t>
            </a:r>
            <a:r>
              <a:rPr lang="zh-CN" altLang="zh-CN" sz="1400" kern="100" dirty="0">
                <a:latin typeface="Calibri" panose="020F0502020204030204" pitchFamily="34" charset="0"/>
                <a:ea typeface="华文楷体" panose="02010600040101010101" pitchFamily="2" charset="-122"/>
                <a:cs typeface="Times New Roman" panose="02020603050405020304" pitchFamily="18" charset="0"/>
              </a:rPr>
              <a:t>语谱图</a:t>
            </a:r>
            <a:r>
              <a:rPr lang="en-US" altLang="zh-CN" sz="1400" kern="100" dirty="0">
                <a:latin typeface="Calibri" panose="020F0502020204030204" pitchFamily="34" charset="0"/>
                <a:ea typeface="华文楷体" panose="02010600040101010101" pitchFamily="2" charset="-122"/>
                <a:cs typeface="Times New Roman" panose="02020603050405020304" pitchFamily="18" charset="0"/>
              </a:rPr>
              <a:t>(</a:t>
            </a:r>
            <a:r>
              <a:rPr lang="zh-CN" altLang="zh-CN" sz="1400" kern="100" dirty="0">
                <a:latin typeface="Calibri" panose="020F0502020204030204" pitchFamily="34" charset="0"/>
                <a:ea typeface="华文楷体" panose="02010600040101010101" pitchFamily="2" charset="-122"/>
                <a:cs typeface="Times New Roman" panose="02020603050405020304" pitchFamily="18" charset="0"/>
              </a:rPr>
              <a:t>横坐标是时间：秒，纵坐标是频率：赫兹</a:t>
            </a:r>
            <a:r>
              <a:rPr lang="en-US" altLang="zh-CN" sz="1400" kern="100" dirty="0">
                <a:latin typeface="Calibri" panose="020F0502020204030204" pitchFamily="34" charset="0"/>
                <a:ea typeface="华文楷体" panose="02010600040101010101" pitchFamily="2" charset="-122"/>
                <a:cs typeface="Times New Roman" panose="02020603050405020304" pitchFamily="18" charset="0"/>
              </a:rPr>
              <a:t>)</a:t>
            </a:r>
            <a:endParaRPr lang="zh-CN" altLang="zh-CN" sz="1400" kern="100" dirty="0">
              <a:latin typeface="Calibri" panose="020F0502020204030204" pitchFamily="34" charset="0"/>
              <a:ea typeface="华文楷体" panose="0201060004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9C3D33D2-3F05-423E-B284-FEA60280516B}"/>
              </a:ext>
            </a:extLst>
          </p:cNvPr>
          <p:cNvSpPr txBox="1"/>
          <p:nvPr/>
        </p:nvSpPr>
        <p:spPr>
          <a:xfrm>
            <a:off x="2250656" y="6471960"/>
            <a:ext cx="6417141" cy="307777"/>
          </a:xfrm>
          <a:prstGeom prst="rect">
            <a:avLst/>
          </a:prstGeom>
          <a:noFill/>
        </p:spPr>
        <p:txBody>
          <a:bodyPr wrap="none" rtlCol="0">
            <a:spAutoFit/>
          </a:bodyPr>
          <a:lstStyle/>
          <a:p>
            <a:r>
              <a:rPr lang="zh-CN" altLang="zh-CN" sz="1400" dirty="0"/>
              <a:t>（内容为“欢迎访问厦门大学智能语音实验室，我们将带你走进语音的世界。”）</a:t>
            </a:r>
            <a:endParaRPr lang="zh-CN" altLang="en-US" sz="1400" dirty="0"/>
          </a:p>
        </p:txBody>
      </p:sp>
    </p:spTree>
    <p:extLst>
      <p:ext uri="{BB962C8B-B14F-4D97-AF65-F5344CB8AC3E}">
        <p14:creationId xmlns:p14="http://schemas.microsoft.com/office/powerpoint/2010/main" val="309099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72C37-B1FF-4F66-95A7-26351A4452F4}"/>
              </a:ext>
            </a:extLst>
          </p:cNvPr>
          <p:cNvSpPr>
            <a:spLocks noGrp="1"/>
          </p:cNvSpPr>
          <p:nvPr>
            <p:ph type="title"/>
          </p:nvPr>
        </p:nvSpPr>
        <p:spPr/>
        <p:txBody>
          <a:bodyPr/>
          <a:lstStyle/>
          <a:p>
            <a:r>
              <a:rPr lang="en-US" altLang="zh-CN" dirty="0"/>
              <a:t>3.6 </a:t>
            </a:r>
            <a:r>
              <a:rPr lang="zh-CN" altLang="en-US" dirty="0"/>
              <a:t>常用的声学特征</a:t>
            </a:r>
            <a:r>
              <a:rPr lang="en-US" altLang="zh-CN" dirty="0"/>
              <a:t>—</a:t>
            </a:r>
            <a:r>
              <a:rPr lang="en-US" altLang="zh-CN" dirty="0" err="1"/>
              <a:t>FBank</a:t>
            </a:r>
            <a:endParaRPr lang="zh-CN" altLang="en-US" dirty="0"/>
          </a:p>
        </p:txBody>
      </p:sp>
      <p:sp>
        <p:nvSpPr>
          <p:cNvPr id="3" name="Rectangle 4">
            <a:extLst>
              <a:ext uri="{FF2B5EF4-FFF2-40B4-BE49-F238E27FC236}">
                <a16:creationId xmlns:a16="http://schemas.microsoft.com/office/drawing/2014/main" id="{EF7BC266-AF4D-E7CA-0299-C065C06CF118}"/>
              </a:ext>
            </a:extLst>
          </p:cNvPr>
          <p:cNvSpPr>
            <a:spLocks noChangeArrowheads="1"/>
          </p:cNvSpPr>
          <p:nvPr/>
        </p:nvSpPr>
        <p:spPr bwMode="auto">
          <a:xfrm>
            <a:off x="5189783"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dirty="0"/>
              <a:t>DFT</a:t>
            </a:r>
          </a:p>
        </p:txBody>
      </p:sp>
      <p:sp>
        <p:nvSpPr>
          <p:cNvPr id="4" name="AutoShape 5">
            <a:extLst>
              <a:ext uri="{FF2B5EF4-FFF2-40B4-BE49-F238E27FC236}">
                <a16:creationId xmlns:a16="http://schemas.microsoft.com/office/drawing/2014/main" id="{14BA2911-1FF6-FF14-9FFA-4560BBB39FF0}"/>
              </a:ext>
            </a:extLst>
          </p:cNvPr>
          <p:cNvSpPr>
            <a:spLocks noChangeArrowheads="1"/>
          </p:cNvSpPr>
          <p:nvPr/>
        </p:nvSpPr>
        <p:spPr bwMode="auto">
          <a:xfrm>
            <a:off x="4253158" y="2696084"/>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5" name="Rectangle 6">
            <a:extLst>
              <a:ext uri="{FF2B5EF4-FFF2-40B4-BE49-F238E27FC236}">
                <a16:creationId xmlns:a16="http://schemas.microsoft.com/office/drawing/2014/main" id="{5371DA40-ED2A-DE9B-226E-FF44925E0562}"/>
              </a:ext>
            </a:extLst>
          </p:cNvPr>
          <p:cNvSpPr>
            <a:spLocks noChangeArrowheads="1"/>
          </p:cNvSpPr>
          <p:nvPr/>
        </p:nvSpPr>
        <p:spPr bwMode="auto">
          <a:xfrm>
            <a:off x="1805779" y="2334704"/>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时域信号</a:t>
            </a:r>
          </a:p>
        </p:txBody>
      </p:sp>
      <p:sp>
        <p:nvSpPr>
          <p:cNvPr id="6" name="AutoShape 7">
            <a:extLst>
              <a:ext uri="{FF2B5EF4-FFF2-40B4-BE49-F238E27FC236}">
                <a16:creationId xmlns:a16="http://schemas.microsoft.com/office/drawing/2014/main" id="{07CCAE9E-29F8-FC52-626E-022B65F06BB0}"/>
              </a:ext>
            </a:extLst>
          </p:cNvPr>
          <p:cNvSpPr>
            <a:spLocks noChangeArrowheads="1"/>
          </p:cNvSpPr>
          <p:nvPr/>
        </p:nvSpPr>
        <p:spPr bwMode="auto">
          <a:xfrm>
            <a:off x="6413745" y="2696084"/>
            <a:ext cx="1512888" cy="144462"/>
          </a:xfrm>
          <a:prstGeom prst="rightArrow">
            <a:avLst>
              <a:gd name="adj1" fmla="val 50000"/>
              <a:gd name="adj2" fmla="val 26181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7" name="Rectangle 8">
            <a:extLst>
              <a:ext uri="{FF2B5EF4-FFF2-40B4-BE49-F238E27FC236}">
                <a16:creationId xmlns:a16="http://schemas.microsoft.com/office/drawing/2014/main" id="{63EB9FA0-5308-0C08-4BEF-84D0083FAD35}"/>
              </a:ext>
            </a:extLst>
          </p:cNvPr>
          <p:cNvSpPr>
            <a:spLocks noChangeArrowheads="1"/>
          </p:cNvSpPr>
          <p:nvPr/>
        </p:nvSpPr>
        <p:spPr bwMode="auto">
          <a:xfrm>
            <a:off x="6702670" y="2262696"/>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线性谱域</a:t>
            </a:r>
          </a:p>
        </p:txBody>
      </p:sp>
      <p:sp>
        <p:nvSpPr>
          <p:cNvPr id="8" name="Rectangle 9">
            <a:extLst>
              <a:ext uri="{FF2B5EF4-FFF2-40B4-BE49-F238E27FC236}">
                <a16:creationId xmlns:a16="http://schemas.microsoft.com/office/drawing/2014/main" id="{77787238-DB86-4DE6-1E15-10BAA421D661}"/>
              </a:ext>
            </a:extLst>
          </p:cNvPr>
          <p:cNvSpPr>
            <a:spLocks noChangeArrowheads="1"/>
          </p:cNvSpPr>
          <p:nvPr/>
        </p:nvSpPr>
        <p:spPr bwMode="auto">
          <a:xfrm>
            <a:off x="7926633" y="2335721"/>
            <a:ext cx="1223962"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a:t>Mel</a:t>
            </a:r>
          </a:p>
          <a:p>
            <a:pPr algn="ctr"/>
            <a:r>
              <a:rPr kumimoji="1" lang="zh-CN" altLang="en-US" sz="2400"/>
              <a:t>滤波器组</a:t>
            </a:r>
          </a:p>
        </p:txBody>
      </p:sp>
      <p:sp>
        <p:nvSpPr>
          <p:cNvPr id="9" name="Rectangle 10">
            <a:extLst>
              <a:ext uri="{FF2B5EF4-FFF2-40B4-BE49-F238E27FC236}">
                <a16:creationId xmlns:a16="http://schemas.microsoft.com/office/drawing/2014/main" id="{04FA89C6-D25E-574E-BA1B-EE43DC56E550}"/>
              </a:ext>
            </a:extLst>
          </p:cNvPr>
          <p:cNvSpPr>
            <a:spLocks noChangeArrowheads="1"/>
          </p:cNvSpPr>
          <p:nvPr/>
        </p:nvSpPr>
        <p:spPr bwMode="auto">
          <a:xfrm>
            <a:off x="7926633" y="4423284"/>
            <a:ext cx="107950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a:t>Log</a:t>
            </a:r>
          </a:p>
        </p:txBody>
      </p:sp>
      <p:sp>
        <p:nvSpPr>
          <p:cNvPr id="21" name="AutoShape 11">
            <a:extLst>
              <a:ext uri="{FF2B5EF4-FFF2-40B4-BE49-F238E27FC236}">
                <a16:creationId xmlns:a16="http://schemas.microsoft.com/office/drawing/2014/main" id="{4E1579D6-038D-EB96-EB84-CA828FEDB758}"/>
              </a:ext>
            </a:extLst>
          </p:cNvPr>
          <p:cNvSpPr>
            <a:spLocks noChangeArrowheads="1"/>
          </p:cNvSpPr>
          <p:nvPr/>
        </p:nvSpPr>
        <p:spPr bwMode="auto">
          <a:xfrm>
            <a:off x="8504483" y="3199321"/>
            <a:ext cx="142875" cy="1225550"/>
          </a:xfrm>
          <a:prstGeom prst="downArrow">
            <a:avLst>
              <a:gd name="adj1" fmla="val 50000"/>
              <a:gd name="adj2" fmla="val 21444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23" name="Text Box 13">
            <a:extLst>
              <a:ext uri="{FF2B5EF4-FFF2-40B4-BE49-F238E27FC236}">
                <a16:creationId xmlns:a16="http://schemas.microsoft.com/office/drawing/2014/main" id="{57CE80E5-BD02-4AD6-3C1B-0487D420B636}"/>
              </a:ext>
            </a:extLst>
          </p:cNvPr>
          <p:cNvSpPr txBox="1">
            <a:spLocks noChangeArrowheads="1"/>
          </p:cNvSpPr>
          <p:nvPr/>
        </p:nvSpPr>
        <p:spPr bwMode="auto">
          <a:xfrm>
            <a:off x="8645770" y="3297746"/>
            <a:ext cx="458788" cy="898525"/>
          </a:xfrm>
          <a:prstGeom prst="rect">
            <a:avLst/>
          </a:prstGeom>
          <a:noFill/>
          <a:ln w="9525">
            <a:noFill/>
            <a:miter lim="800000"/>
            <a:headEnd/>
            <a:tailEnd/>
          </a:ln>
          <a:effectLst/>
        </p:spPr>
        <p:txBody>
          <a:bodyPr vert="eaVert" wrap="none">
            <a:spAutoFit/>
          </a:bodyPr>
          <a:lstStyle/>
          <a:p>
            <a:r>
              <a:rPr kumimoji="1" lang="en-US" altLang="zh-CN"/>
              <a:t>Mel</a:t>
            </a:r>
            <a:r>
              <a:rPr kumimoji="1" lang="zh-CN" altLang="en-US"/>
              <a:t>谱域</a:t>
            </a:r>
          </a:p>
        </p:txBody>
      </p:sp>
      <p:sp>
        <p:nvSpPr>
          <p:cNvPr id="24" name="AutoShape 14">
            <a:extLst>
              <a:ext uri="{FF2B5EF4-FFF2-40B4-BE49-F238E27FC236}">
                <a16:creationId xmlns:a16="http://schemas.microsoft.com/office/drawing/2014/main" id="{8DB76880-CC78-0024-2230-BA9015C741ED}"/>
              </a:ext>
            </a:extLst>
          </p:cNvPr>
          <p:cNvSpPr>
            <a:spLocks noChangeArrowheads="1"/>
          </p:cNvSpPr>
          <p:nvPr/>
        </p:nvSpPr>
        <p:spPr bwMode="auto">
          <a:xfrm>
            <a:off x="6415333" y="4783646"/>
            <a:ext cx="1511300" cy="144463"/>
          </a:xfrm>
          <a:prstGeom prst="leftArrow">
            <a:avLst>
              <a:gd name="adj1" fmla="val 50000"/>
              <a:gd name="adj2" fmla="val 26153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25" name="Rectangle 15">
            <a:extLst>
              <a:ext uri="{FF2B5EF4-FFF2-40B4-BE49-F238E27FC236}">
                <a16:creationId xmlns:a16="http://schemas.microsoft.com/office/drawing/2014/main" id="{60337232-C428-EEE0-DEB8-5E310E039A52}"/>
              </a:ext>
            </a:extLst>
          </p:cNvPr>
          <p:cNvSpPr>
            <a:spLocks noChangeArrowheads="1"/>
          </p:cNvSpPr>
          <p:nvPr/>
        </p:nvSpPr>
        <p:spPr bwMode="auto">
          <a:xfrm>
            <a:off x="6702670" y="4351846"/>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对数谱域</a:t>
            </a:r>
          </a:p>
        </p:txBody>
      </p:sp>
      <p:sp>
        <p:nvSpPr>
          <p:cNvPr id="28" name="Rectangle 4">
            <a:extLst>
              <a:ext uri="{FF2B5EF4-FFF2-40B4-BE49-F238E27FC236}">
                <a16:creationId xmlns:a16="http://schemas.microsoft.com/office/drawing/2014/main" id="{3741A157-6A36-22EC-E681-2D764D554A07}"/>
              </a:ext>
            </a:extLst>
          </p:cNvPr>
          <p:cNvSpPr>
            <a:spLocks noChangeArrowheads="1"/>
          </p:cNvSpPr>
          <p:nvPr/>
        </p:nvSpPr>
        <p:spPr bwMode="auto">
          <a:xfrm>
            <a:off x="3027608"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b="1" dirty="0"/>
              <a:t>预处理</a:t>
            </a:r>
            <a:endParaRPr kumimoji="1" lang="en-US" altLang="zh-CN" sz="2400" b="1" dirty="0"/>
          </a:p>
          <a:p>
            <a:pPr algn="ctr"/>
            <a:r>
              <a:rPr kumimoji="1" lang="en-US" altLang="zh-CN" sz="1200" b="1" dirty="0"/>
              <a:t>(</a:t>
            </a:r>
            <a:r>
              <a:rPr kumimoji="1" lang="zh-CN" altLang="en-US" sz="1200" b="1" dirty="0"/>
              <a:t>预加重、加窗</a:t>
            </a:r>
            <a:r>
              <a:rPr kumimoji="1" lang="en-US" altLang="zh-CN" sz="1200" b="1" dirty="0"/>
              <a:t>)</a:t>
            </a:r>
          </a:p>
        </p:txBody>
      </p:sp>
      <p:sp>
        <p:nvSpPr>
          <p:cNvPr id="29" name="AutoShape 5">
            <a:extLst>
              <a:ext uri="{FF2B5EF4-FFF2-40B4-BE49-F238E27FC236}">
                <a16:creationId xmlns:a16="http://schemas.microsoft.com/office/drawing/2014/main" id="{5FF7E755-DE39-3AD2-31BF-BBE0CA9F990D}"/>
              </a:ext>
            </a:extLst>
          </p:cNvPr>
          <p:cNvSpPr>
            <a:spLocks noChangeArrowheads="1"/>
          </p:cNvSpPr>
          <p:nvPr/>
        </p:nvSpPr>
        <p:spPr bwMode="auto">
          <a:xfrm>
            <a:off x="2090983" y="2680846"/>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 name="Rectangle 6">
            <a:extLst>
              <a:ext uri="{FF2B5EF4-FFF2-40B4-BE49-F238E27FC236}">
                <a16:creationId xmlns:a16="http://schemas.microsoft.com/office/drawing/2014/main" id="{430B0360-9BD1-5247-3D6E-56E25F852705}"/>
              </a:ext>
            </a:extLst>
          </p:cNvPr>
          <p:cNvSpPr>
            <a:spLocks noChangeArrowheads="1"/>
          </p:cNvSpPr>
          <p:nvPr/>
        </p:nvSpPr>
        <p:spPr bwMode="auto">
          <a:xfrm>
            <a:off x="5556518" y="4674902"/>
            <a:ext cx="857227"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en-US" altLang="zh-CN" dirty="0" err="1">
                <a:solidFill>
                  <a:srgbClr val="FF0000"/>
                </a:solidFill>
              </a:rPr>
              <a:t>FBank</a:t>
            </a:r>
            <a:endParaRPr kumimoji="1" lang="zh-CN" altLang="en-US" dirty="0">
              <a:solidFill>
                <a:srgbClr val="FF0000"/>
              </a:solidFill>
            </a:endParaRPr>
          </a:p>
        </p:txBody>
      </p:sp>
    </p:spTree>
    <p:custDataLst>
      <p:tags r:id="rId1"/>
    </p:custDataLst>
    <p:extLst>
      <p:ext uri="{BB962C8B-B14F-4D97-AF65-F5344CB8AC3E}">
        <p14:creationId xmlns:p14="http://schemas.microsoft.com/office/powerpoint/2010/main" val="64718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3" grpId="0"/>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906D9-B795-4E33-9CBC-BD495F7B0787}"/>
              </a:ext>
            </a:extLst>
          </p:cNvPr>
          <p:cNvSpPr>
            <a:spLocks noGrp="1"/>
          </p:cNvSpPr>
          <p:nvPr>
            <p:ph type="title"/>
          </p:nvPr>
        </p:nvSpPr>
        <p:spPr/>
        <p:txBody>
          <a:bodyPr/>
          <a:lstStyle/>
          <a:p>
            <a:r>
              <a:rPr lang="en-US" altLang="zh-CN" dirty="0"/>
              <a:t>3.6 </a:t>
            </a:r>
            <a:r>
              <a:rPr lang="zh-CN" altLang="en-US" dirty="0"/>
              <a:t>常用的声学特征</a:t>
            </a:r>
            <a:r>
              <a:rPr lang="en-US" altLang="zh-CN" dirty="0"/>
              <a:t>—</a:t>
            </a:r>
            <a:r>
              <a:rPr lang="en-US" altLang="zh-CN" dirty="0" err="1"/>
              <a:t>FBank</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719CDA-9D30-48A0-8FA5-F4C320E8CD6C}"/>
                  </a:ext>
                </a:extLst>
              </p:cNvPr>
              <p:cNvSpPr>
                <a:spLocks noGrp="1"/>
              </p:cNvSpPr>
              <p:nvPr>
                <p:ph idx="1"/>
              </p:nvPr>
            </p:nvSpPr>
            <p:spPr>
              <a:xfrm>
                <a:off x="845288" y="1388424"/>
                <a:ext cx="10515600" cy="4743018"/>
              </a:xfrm>
            </p:spPr>
            <p:txBody>
              <a:bodyPr>
                <a:normAutofit/>
              </a:bodyPr>
              <a:lstStyle/>
              <a:p>
                <a:pPr marL="0" indent="0">
                  <a:buNone/>
                </a:pPr>
                <a:r>
                  <a:rPr lang="en-US" altLang="zh-CN" sz="2400" dirty="0" err="1"/>
                  <a:t>FBank</a:t>
                </a:r>
                <a:r>
                  <a:rPr lang="zh-CN" altLang="zh-CN" sz="2400" dirty="0"/>
                  <a:t>特征提取流程如下：</a:t>
                </a:r>
              </a:p>
              <a:p>
                <a:pPr marL="0" indent="0">
                  <a:buNone/>
                </a:pPr>
                <a:r>
                  <a:rPr lang="zh-CN" altLang="zh-CN" sz="2400" dirty="0"/>
                  <a:t>（</a:t>
                </a:r>
                <a:r>
                  <a:rPr lang="en-US" altLang="zh-CN" sz="2400" dirty="0"/>
                  <a:t>1</a:t>
                </a:r>
                <a:r>
                  <a:rPr lang="zh-CN" altLang="zh-CN" sz="2400" dirty="0"/>
                  <a:t>）将信号进行</a:t>
                </a:r>
                <a:r>
                  <a:rPr lang="zh-CN" altLang="zh-CN" sz="2400" b="1" dirty="0"/>
                  <a:t>预加重</a:t>
                </a:r>
                <a:r>
                  <a:rPr lang="zh-CN" altLang="zh-CN" sz="2400" dirty="0"/>
                  <a:t>、</a:t>
                </a:r>
                <a:r>
                  <a:rPr lang="zh-CN" altLang="zh-CN" sz="2400" b="1" dirty="0"/>
                  <a:t>分帧</a:t>
                </a:r>
                <a:r>
                  <a:rPr lang="zh-CN" altLang="zh-CN" sz="2400" dirty="0"/>
                  <a:t>和</a:t>
                </a:r>
                <a:r>
                  <a:rPr lang="zh-CN" altLang="zh-CN" sz="2400" b="1" dirty="0"/>
                  <a:t>加汉明窗</a:t>
                </a:r>
                <a:r>
                  <a:rPr lang="zh-CN" altLang="zh-CN" sz="2400" dirty="0"/>
                  <a:t>处理，然后进行</a:t>
                </a:r>
                <a:r>
                  <a:rPr lang="zh-CN" altLang="zh-CN" sz="2400" b="1" dirty="0"/>
                  <a:t>短时傅里叶变换</a:t>
                </a:r>
                <a:r>
                  <a:rPr lang="en-US" altLang="zh-CN" sz="2400" b="1" dirty="0"/>
                  <a:t>(STFT)</a:t>
                </a:r>
                <a:r>
                  <a:rPr lang="zh-CN" altLang="zh-CN" sz="2400" dirty="0"/>
                  <a:t>得到其频谱； </a:t>
                </a:r>
              </a:p>
              <a:p>
                <a:pPr marL="0" indent="0">
                  <a:buNone/>
                </a:pPr>
                <a:r>
                  <a:rPr lang="zh-CN" altLang="zh-CN" sz="2400" dirty="0"/>
                  <a:t>（</a:t>
                </a:r>
                <a:r>
                  <a:rPr lang="en-US" altLang="zh-CN" sz="2400" dirty="0"/>
                  <a:t>2</a:t>
                </a:r>
                <a:r>
                  <a:rPr lang="zh-CN" altLang="zh-CN" sz="2400" dirty="0"/>
                  <a:t>）求频谱平方，即能量谱，将每个滤波频带内的能量进行叠加，第</a:t>
                </a:r>
                <a14:m>
                  <m:oMath xmlns:m="http://schemas.openxmlformats.org/officeDocument/2006/math">
                    <m:r>
                      <a:rPr lang="en-US" altLang="zh-CN" sz="2400" i="1">
                        <a:latin typeface="Cambria Math" panose="02040503050406030204" pitchFamily="18" charset="0"/>
                      </a:rPr>
                      <m:t>𝑘</m:t>
                    </m:r>
                  </m:oMath>
                </a14:m>
                <a:r>
                  <a:rPr lang="zh-CN" altLang="zh-CN" sz="2400" dirty="0"/>
                  <a:t>个</a:t>
                </a:r>
                <a:r>
                  <a:rPr lang="zh-CN" altLang="zh-CN" sz="2400" b="1" dirty="0"/>
                  <a:t>滤波器输出功率谱</a:t>
                </a:r>
                <a14:m>
                  <m:oMath xmlns:m="http://schemas.openxmlformats.org/officeDocument/2006/math">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oMath>
                </a14:m>
                <a:r>
                  <a:rPr lang="en-US" altLang="zh-CN" sz="2400" dirty="0"/>
                  <a:t> </a:t>
                </a:r>
                <a:r>
                  <a:rPr lang="zh-CN" altLang="zh-CN"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zh-CN" sz="2400" dirty="0"/>
                  <a:t>（</a:t>
                </a:r>
                <a:r>
                  <a:rPr lang="en-US" altLang="zh-CN" sz="2400" dirty="0"/>
                  <a:t>3</a:t>
                </a:r>
                <a:r>
                  <a:rPr lang="zh-CN" altLang="zh-CN" sz="2400" dirty="0"/>
                  <a:t>）将每个滤波器的输出</a:t>
                </a:r>
                <a:r>
                  <a:rPr lang="zh-CN" altLang="zh-CN" sz="2400" b="1" dirty="0"/>
                  <a:t>取对数</a:t>
                </a:r>
                <a:r>
                  <a:rPr lang="zh-CN" altLang="zh-CN" sz="2400" dirty="0"/>
                  <a:t>，得到相应频带的对数功率谱。</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a:rPr lang="en-US" altLang="zh-CN" sz="2400" i="1">
                              <a:latin typeface="Cambria Math" panose="02040503050406030204" pitchFamily="18" charset="0"/>
                            </a:rPr>
                            <m:t>𝐹𝐵𝑎𝑛𝑘</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k</m:t>
                      </m:r>
                      <m:r>
                        <a:rPr lang="en-US" altLang="zh-CN" sz="2400">
                          <a:latin typeface="Cambria Math" panose="02040503050406030204" pitchFamily="18" charset="0"/>
                        </a:rPr>
                        <m:t>]=</m:t>
                      </m:r>
                      <m:r>
                        <a:rPr lang="en-US" altLang="zh-CN" sz="2400" i="1">
                          <a:latin typeface="Cambria Math" panose="02040503050406030204" pitchFamily="18" charset="0"/>
                        </a:rPr>
                        <m:t>𝑙𝑜𝑔𝑋</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oMath>
                  </m:oMathPara>
                </a14:m>
                <a:endParaRPr lang="zh-CN" altLang="en-US" sz="2400" dirty="0"/>
              </a:p>
            </p:txBody>
          </p:sp>
        </mc:Choice>
        <mc:Fallback xmlns="">
          <p:sp>
            <p:nvSpPr>
              <p:cNvPr id="3" name="内容占位符 2">
                <a:extLst>
                  <a:ext uri="{FF2B5EF4-FFF2-40B4-BE49-F238E27FC236}">
                    <a16:creationId xmlns:a16="http://schemas.microsoft.com/office/drawing/2014/main" id="{15719CDA-9D30-48A0-8FA5-F4C320E8CD6C}"/>
                  </a:ext>
                </a:extLst>
              </p:cNvPr>
              <p:cNvSpPr>
                <a:spLocks noGrp="1" noRot="1" noChangeAspect="1" noMove="1" noResize="1" noEditPoints="1" noAdjustHandles="1" noChangeArrowheads="1" noChangeShapeType="1" noTextEdit="1"/>
              </p:cNvSpPr>
              <p:nvPr>
                <p:ph idx="1"/>
              </p:nvPr>
            </p:nvSpPr>
            <p:spPr>
              <a:xfrm>
                <a:off x="845288" y="1388424"/>
                <a:ext cx="10515600" cy="4743018"/>
              </a:xfrm>
              <a:blipFill>
                <a:blip r:embed="rId4"/>
                <a:stretch>
                  <a:fillRect l="-928" t="-167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1878F92-05A0-408F-87C8-3863EA53CA09}"/>
              </a:ext>
            </a:extLst>
          </p:cNvPr>
          <p:cNvPicPr/>
          <p:nvPr/>
        </p:nvPicPr>
        <p:blipFill>
          <a:blip r:embed="rId5">
            <a:extLst>
              <a:ext uri="{28A0092B-C50C-407E-A947-70E740481C1C}">
                <a14:useLocalDpi xmlns:a14="http://schemas.microsoft.com/office/drawing/2010/main" val="0"/>
              </a:ext>
            </a:extLst>
          </a:blip>
          <a:srcRect l="13725" t="28090" r="14880" b="38042"/>
          <a:stretch>
            <a:fillRect/>
          </a:stretch>
        </p:blipFill>
        <p:spPr bwMode="auto">
          <a:xfrm>
            <a:off x="3149970" y="3326144"/>
            <a:ext cx="5235574" cy="1770395"/>
          </a:xfrm>
          <a:prstGeom prst="rect">
            <a:avLst/>
          </a:prstGeom>
          <a:noFill/>
          <a:ln>
            <a:noFill/>
          </a:ln>
        </p:spPr>
      </p:pic>
    </p:spTree>
    <p:extLst>
      <p:ext uri="{BB962C8B-B14F-4D97-AF65-F5344CB8AC3E}">
        <p14:creationId xmlns:p14="http://schemas.microsoft.com/office/powerpoint/2010/main" val="482334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2270C-359B-4D5E-B1E4-8405CF9366F0}"/>
              </a:ext>
            </a:extLst>
          </p:cNvPr>
          <p:cNvSpPr>
            <a:spLocks noGrp="1"/>
          </p:cNvSpPr>
          <p:nvPr>
            <p:ph type="title"/>
          </p:nvPr>
        </p:nvSpPr>
        <p:spPr/>
        <p:txBody>
          <a:bodyPr/>
          <a:lstStyle/>
          <a:p>
            <a:r>
              <a:rPr lang="en-US" altLang="zh-CN" dirty="0"/>
              <a:t>3.6 </a:t>
            </a:r>
            <a:r>
              <a:rPr lang="zh-CN" altLang="en-US" dirty="0"/>
              <a:t>常用的声学特征</a:t>
            </a:r>
            <a:r>
              <a:rPr lang="en-US" altLang="zh-CN" dirty="0"/>
              <a:t>—MFCC</a:t>
            </a:r>
            <a:endParaRPr lang="zh-CN" altLang="en-US" dirty="0"/>
          </a:p>
        </p:txBody>
      </p:sp>
      <p:sp>
        <p:nvSpPr>
          <p:cNvPr id="4" name="Rectangle 4">
            <a:extLst>
              <a:ext uri="{FF2B5EF4-FFF2-40B4-BE49-F238E27FC236}">
                <a16:creationId xmlns:a16="http://schemas.microsoft.com/office/drawing/2014/main" id="{F6E756A8-DFED-4D28-93C7-08F71736E8FB}"/>
              </a:ext>
            </a:extLst>
          </p:cNvPr>
          <p:cNvSpPr>
            <a:spLocks noChangeArrowheads="1"/>
          </p:cNvSpPr>
          <p:nvPr/>
        </p:nvSpPr>
        <p:spPr bwMode="auto">
          <a:xfrm>
            <a:off x="5189783"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dirty="0"/>
              <a:t>DFT</a:t>
            </a:r>
          </a:p>
        </p:txBody>
      </p:sp>
      <p:sp>
        <p:nvSpPr>
          <p:cNvPr id="5" name="AutoShape 5">
            <a:extLst>
              <a:ext uri="{FF2B5EF4-FFF2-40B4-BE49-F238E27FC236}">
                <a16:creationId xmlns:a16="http://schemas.microsoft.com/office/drawing/2014/main" id="{F519472A-FB0E-4E7A-A5FA-17DFE1271261}"/>
              </a:ext>
            </a:extLst>
          </p:cNvPr>
          <p:cNvSpPr>
            <a:spLocks noChangeArrowheads="1"/>
          </p:cNvSpPr>
          <p:nvPr/>
        </p:nvSpPr>
        <p:spPr bwMode="auto">
          <a:xfrm>
            <a:off x="4253158" y="2696084"/>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 name="Rectangle 6">
            <a:extLst>
              <a:ext uri="{FF2B5EF4-FFF2-40B4-BE49-F238E27FC236}">
                <a16:creationId xmlns:a16="http://schemas.microsoft.com/office/drawing/2014/main" id="{851F49AB-5B33-4178-BEE0-686AEB21F711}"/>
              </a:ext>
            </a:extLst>
          </p:cNvPr>
          <p:cNvSpPr>
            <a:spLocks noChangeArrowheads="1"/>
          </p:cNvSpPr>
          <p:nvPr/>
        </p:nvSpPr>
        <p:spPr bwMode="auto">
          <a:xfrm>
            <a:off x="1805779" y="2334704"/>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时域信号</a:t>
            </a:r>
          </a:p>
        </p:txBody>
      </p:sp>
      <p:sp>
        <p:nvSpPr>
          <p:cNvPr id="7" name="AutoShape 7">
            <a:extLst>
              <a:ext uri="{FF2B5EF4-FFF2-40B4-BE49-F238E27FC236}">
                <a16:creationId xmlns:a16="http://schemas.microsoft.com/office/drawing/2014/main" id="{FA1E2B8E-D950-46E8-84D6-957AFCD7A9A9}"/>
              </a:ext>
            </a:extLst>
          </p:cNvPr>
          <p:cNvSpPr>
            <a:spLocks noChangeArrowheads="1"/>
          </p:cNvSpPr>
          <p:nvPr/>
        </p:nvSpPr>
        <p:spPr bwMode="auto">
          <a:xfrm>
            <a:off x="6413745" y="2696084"/>
            <a:ext cx="1512888" cy="144462"/>
          </a:xfrm>
          <a:prstGeom prst="rightArrow">
            <a:avLst>
              <a:gd name="adj1" fmla="val 50000"/>
              <a:gd name="adj2" fmla="val 26181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8" name="Rectangle 8">
            <a:extLst>
              <a:ext uri="{FF2B5EF4-FFF2-40B4-BE49-F238E27FC236}">
                <a16:creationId xmlns:a16="http://schemas.microsoft.com/office/drawing/2014/main" id="{4E6C8B61-5471-4AE9-B481-9DAB01AFF1C2}"/>
              </a:ext>
            </a:extLst>
          </p:cNvPr>
          <p:cNvSpPr>
            <a:spLocks noChangeArrowheads="1"/>
          </p:cNvSpPr>
          <p:nvPr/>
        </p:nvSpPr>
        <p:spPr bwMode="auto">
          <a:xfrm>
            <a:off x="6702670" y="2262696"/>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线性谱域</a:t>
            </a:r>
          </a:p>
        </p:txBody>
      </p:sp>
      <p:sp>
        <p:nvSpPr>
          <p:cNvPr id="9" name="Rectangle 9">
            <a:extLst>
              <a:ext uri="{FF2B5EF4-FFF2-40B4-BE49-F238E27FC236}">
                <a16:creationId xmlns:a16="http://schemas.microsoft.com/office/drawing/2014/main" id="{63296C3D-3CD7-4ACB-B52F-6470351F621A}"/>
              </a:ext>
            </a:extLst>
          </p:cNvPr>
          <p:cNvSpPr>
            <a:spLocks noChangeArrowheads="1"/>
          </p:cNvSpPr>
          <p:nvPr/>
        </p:nvSpPr>
        <p:spPr bwMode="auto">
          <a:xfrm>
            <a:off x="7926633" y="2335721"/>
            <a:ext cx="1223962"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a:t>Mel</a:t>
            </a:r>
          </a:p>
          <a:p>
            <a:pPr algn="ctr"/>
            <a:r>
              <a:rPr kumimoji="1" lang="zh-CN" altLang="en-US" sz="2400"/>
              <a:t>滤波器组</a:t>
            </a:r>
          </a:p>
        </p:txBody>
      </p:sp>
      <p:sp>
        <p:nvSpPr>
          <p:cNvPr id="10" name="Rectangle 10">
            <a:extLst>
              <a:ext uri="{FF2B5EF4-FFF2-40B4-BE49-F238E27FC236}">
                <a16:creationId xmlns:a16="http://schemas.microsoft.com/office/drawing/2014/main" id="{3B5D4770-C76E-49BD-869D-FB18818FDC06}"/>
              </a:ext>
            </a:extLst>
          </p:cNvPr>
          <p:cNvSpPr>
            <a:spLocks noChangeArrowheads="1"/>
          </p:cNvSpPr>
          <p:nvPr/>
        </p:nvSpPr>
        <p:spPr bwMode="auto">
          <a:xfrm>
            <a:off x="7926633" y="4423284"/>
            <a:ext cx="107950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a:t>Log</a:t>
            </a:r>
          </a:p>
        </p:txBody>
      </p:sp>
      <p:sp>
        <p:nvSpPr>
          <p:cNvPr id="11" name="AutoShape 11">
            <a:extLst>
              <a:ext uri="{FF2B5EF4-FFF2-40B4-BE49-F238E27FC236}">
                <a16:creationId xmlns:a16="http://schemas.microsoft.com/office/drawing/2014/main" id="{25D7620D-33F4-420D-995A-22937A4A9E80}"/>
              </a:ext>
            </a:extLst>
          </p:cNvPr>
          <p:cNvSpPr>
            <a:spLocks noChangeArrowheads="1"/>
          </p:cNvSpPr>
          <p:nvPr/>
        </p:nvSpPr>
        <p:spPr bwMode="auto">
          <a:xfrm>
            <a:off x="8504483" y="3199321"/>
            <a:ext cx="142875" cy="1225550"/>
          </a:xfrm>
          <a:prstGeom prst="downArrow">
            <a:avLst>
              <a:gd name="adj1" fmla="val 50000"/>
              <a:gd name="adj2" fmla="val 21444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2" name="Rectangle 12">
            <a:extLst>
              <a:ext uri="{FF2B5EF4-FFF2-40B4-BE49-F238E27FC236}">
                <a16:creationId xmlns:a16="http://schemas.microsoft.com/office/drawing/2014/main" id="{3251CAAF-C7DE-4CDB-B106-72BE37D76DA9}"/>
              </a:ext>
            </a:extLst>
          </p:cNvPr>
          <p:cNvSpPr>
            <a:spLocks noChangeArrowheads="1"/>
          </p:cNvSpPr>
          <p:nvPr/>
        </p:nvSpPr>
        <p:spPr bwMode="auto">
          <a:xfrm>
            <a:off x="5189783" y="4423284"/>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a:t>DCT</a:t>
            </a:r>
          </a:p>
        </p:txBody>
      </p:sp>
      <p:sp>
        <p:nvSpPr>
          <p:cNvPr id="13" name="Text Box 13">
            <a:extLst>
              <a:ext uri="{FF2B5EF4-FFF2-40B4-BE49-F238E27FC236}">
                <a16:creationId xmlns:a16="http://schemas.microsoft.com/office/drawing/2014/main" id="{F0CF322D-29F7-4199-8BF6-C36D2B58FF99}"/>
              </a:ext>
            </a:extLst>
          </p:cNvPr>
          <p:cNvSpPr txBox="1">
            <a:spLocks noChangeArrowheads="1"/>
          </p:cNvSpPr>
          <p:nvPr/>
        </p:nvSpPr>
        <p:spPr bwMode="auto">
          <a:xfrm>
            <a:off x="8645770" y="3297746"/>
            <a:ext cx="458788" cy="898525"/>
          </a:xfrm>
          <a:prstGeom prst="rect">
            <a:avLst/>
          </a:prstGeom>
          <a:noFill/>
          <a:ln w="9525">
            <a:noFill/>
            <a:miter lim="800000"/>
            <a:headEnd/>
            <a:tailEnd/>
          </a:ln>
          <a:effectLst/>
        </p:spPr>
        <p:txBody>
          <a:bodyPr vert="eaVert" wrap="none">
            <a:spAutoFit/>
          </a:bodyPr>
          <a:lstStyle/>
          <a:p>
            <a:r>
              <a:rPr kumimoji="1" lang="en-US" altLang="zh-CN"/>
              <a:t>Mel</a:t>
            </a:r>
            <a:r>
              <a:rPr kumimoji="1" lang="zh-CN" altLang="en-US"/>
              <a:t>谱域</a:t>
            </a:r>
          </a:p>
        </p:txBody>
      </p:sp>
      <p:sp>
        <p:nvSpPr>
          <p:cNvPr id="14" name="AutoShape 14">
            <a:extLst>
              <a:ext uri="{FF2B5EF4-FFF2-40B4-BE49-F238E27FC236}">
                <a16:creationId xmlns:a16="http://schemas.microsoft.com/office/drawing/2014/main" id="{FFCB42ED-9B83-4895-A337-2CAC89556F05}"/>
              </a:ext>
            </a:extLst>
          </p:cNvPr>
          <p:cNvSpPr>
            <a:spLocks noChangeArrowheads="1"/>
          </p:cNvSpPr>
          <p:nvPr/>
        </p:nvSpPr>
        <p:spPr bwMode="auto">
          <a:xfrm>
            <a:off x="6415333" y="4783646"/>
            <a:ext cx="1511300" cy="144463"/>
          </a:xfrm>
          <a:prstGeom prst="leftArrow">
            <a:avLst>
              <a:gd name="adj1" fmla="val 50000"/>
              <a:gd name="adj2" fmla="val 26153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5" name="Rectangle 15">
            <a:extLst>
              <a:ext uri="{FF2B5EF4-FFF2-40B4-BE49-F238E27FC236}">
                <a16:creationId xmlns:a16="http://schemas.microsoft.com/office/drawing/2014/main" id="{AB5E67D4-C149-485A-AC0B-EB19208BCC24}"/>
              </a:ext>
            </a:extLst>
          </p:cNvPr>
          <p:cNvSpPr>
            <a:spLocks noChangeArrowheads="1"/>
          </p:cNvSpPr>
          <p:nvPr/>
        </p:nvSpPr>
        <p:spPr bwMode="auto">
          <a:xfrm>
            <a:off x="6702670" y="4351846"/>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对数谱域</a:t>
            </a:r>
          </a:p>
        </p:txBody>
      </p:sp>
      <p:sp>
        <p:nvSpPr>
          <p:cNvPr id="16" name="AutoShape 16">
            <a:extLst>
              <a:ext uri="{FF2B5EF4-FFF2-40B4-BE49-F238E27FC236}">
                <a16:creationId xmlns:a16="http://schemas.microsoft.com/office/drawing/2014/main" id="{55E9758E-EAE1-4ADC-96EF-AEDD56E1675A}"/>
              </a:ext>
            </a:extLst>
          </p:cNvPr>
          <p:cNvSpPr>
            <a:spLocks noChangeArrowheads="1"/>
          </p:cNvSpPr>
          <p:nvPr/>
        </p:nvSpPr>
        <p:spPr bwMode="auto">
          <a:xfrm>
            <a:off x="4254745" y="4783646"/>
            <a:ext cx="935038" cy="144463"/>
          </a:xfrm>
          <a:prstGeom prst="leftArrow">
            <a:avLst>
              <a:gd name="adj1" fmla="val 50000"/>
              <a:gd name="adj2" fmla="val 161813"/>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7" name="Rectangle 17">
            <a:extLst>
              <a:ext uri="{FF2B5EF4-FFF2-40B4-BE49-F238E27FC236}">
                <a16:creationId xmlns:a16="http://schemas.microsoft.com/office/drawing/2014/main" id="{2599898D-72FB-4EDC-9849-26DE2CA0C1A6}"/>
              </a:ext>
            </a:extLst>
          </p:cNvPr>
          <p:cNvSpPr>
            <a:spLocks noChangeArrowheads="1"/>
          </p:cNvSpPr>
          <p:nvPr/>
        </p:nvSpPr>
        <p:spPr bwMode="auto">
          <a:xfrm>
            <a:off x="3426864" y="4674902"/>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en-US" altLang="zh-CN" dirty="0">
                <a:solidFill>
                  <a:srgbClr val="C00000"/>
                </a:solidFill>
              </a:rPr>
              <a:t>MFCC</a:t>
            </a:r>
          </a:p>
        </p:txBody>
      </p:sp>
      <p:sp>
        <p:nvSpPr>
          <p:cNvPr id="18" name="Rectangle 4">
            <a:extLst>
              <a:ext uri="{FF2B5EF4-FFF2-40B4-BE49-F238E27FC236}">
                <a16:creationId xmlns:a16="http://schemas.microsoft.com/office/drawing/2014/main" id="{450C3E55-33DA-426F-8B05-3F8ED1784C5B}"/>
              </a:ext>
            </a:extLst>
          </p:cNvPr>
          <p:cNvSpPr>
            <a:spLocks noChangeArrowheads="1"/>
          </p:cNvSpPr>
          <p:nvPr/>
        </p:nvSpPr>
        <p:spPr bwMode="auto">
          <a:xfrm>
            <a:off x="3027608"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b="1" dirty="0"/>
              <a:t>预处理</a:t>
            </a:r>
            <a:endParaRPr kumimoji="1" lang="en-US" altLang="zh-CN" sz="2400" b="1" dirty="0"/>
          </a:p>
          <a:p>
            <a:pPr algn="ctr"/>
            <a:r>
              <a:rPr kumimoji="1" lang="en-US" altLang="zh-CN" sz="1200" b="1" dirty="0"/>
              <a:t>(</a:t>
            </a:r>
            <a:r>
              <a:rPr kumimoji="1" lang="zh-CN" altLang="en-US" sz="1200" b="1" dirty="0"/>
              <a:t>预加重、加窗</a:t>
            </a:r>
            <a:r>
              <a:rPr kumimoji="1" lang="en-US" altLang="zh-CN" sz="1200" b="1" dirty="0"/>
              <a:t>)</a:t>
            </a:r>
          </a:p>
        </p:txBody>
      </p:sp>
      <p:sp>
        <p:nvSpPr>
          <p:cNvPr id="19" name="AutoShape 5">
            <a:extLst>
              <a:ext uri="{FF2B5EF4-FFF2-40B4-BE49-F238E27FC236}">
                <a16:creationId xmlns:a16="http://schemas.microsoft.com/office/drawing/2014/main" id="{BA0187EA-763F-4D66-B83B-28DD81AD2E37}"/>
              </a:ext>
            </a:extLst>
          </p:cNvPr>
          <p:cNvSpPr>
            <a:spLocks noChangeArrowheads="1"/>
          </p:cNvSpPr>
          <p:nvPr/>
        </p:nvSpPr>
        <p:spPr bwMode="auto">
          <a:xfrm>
            <a:off x="2090983" y="2680846"/>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Tree>
    <p:custDataLst>
      <p:tags r:id="rId1"/>
    </p:custDataLst>
    <p:extLst>
      <p:ext uri="{BB962C8B-B14F-4D97-AF65-F5344CB8AC3E}">
        <p14:creationId xmlns:p14="http://schemas.microsoft.com/office/powerpoint/2010/main" val="4237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animBg="1"/>
      <p:bldP spid="15"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1C6D0-53CD-451F-A510-FB7B5FA4990F}"/>
              </a:ext>
            </a:extLst>
          </p:cNvPr>
          <p:cNvSpPr>
            <a:spLocks noGrp="1"/>
          </p:cNvSpPr>
          <p:nvPr>
            <p:ph type="title"/>
          </p:nvPr>
        </p:nvSpPr>
        <p:spPr/>
        <p:txBody>
          <a:bodyPr/>
          <a:lstStyle/>
          <a:p>
            <a:r>
              <a:rPr lang="en-US" altLang="zh-CN" dirty="0"/>
              <a:t>3.6 </a:t>
            </a:r>
            <a:r>
              <a:rPr lang="zh-CN" altLang="en-US" dirty="0"/>
              <a:t>常用的声学特征</a:t>
            </a:r>
            <a:r>
              <a:rPr lang="en-US" altLang="zh-CN" dirty="0"/>
              <a:t>—MFCC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79CAF3-879E-4D00-AA38-4E1772AE1CEB}"/>
                  </a:ext>
                </a:extLst>
              </p:cNvPr>
              <p:cNvSpPr>
                <a:spLocks noGrp="1"/>
              </p:cNvSpPr>
              <p:nvPr>
                <p:ph idx="1"/>
              </p:nvPr>
            </p:nvSpPr>
            <p:spPr>
              <a:xfrm>
                <a:off x="845288" y="1388422"/>
                <a:ext cx="10515600" cy="5469578"/>
              </a:xfrm>
            </p:spPr>
            <p:txBody>
              <a:bodyPr>
                <a:normAutofit lnSpcReduction="10000"/>
              </a:bodyPr>
              <a:lstStyle/>
              <a:p>
                <a:pPr marL="0" indent="0">
                  <a:buNone/>
                </a:pPr>
                <a:r>
                  <a:rPr lang="en-US" altLang="zh-CN" sz="2400" dirty="0"/>
                  <a:t>MFCC</a:t>
                </a:r>
                <a:r>
                  <a:rPr lang="zh-CN" altLang="zh-CN" sz="2400" dirty="0"/>
                  <a:t>特征提取流程如下：</a:t>
                </a:r>
              </a:p>
              <a:p>
                <a:pPr marL="0" indent="0">
                  <a:buNone/>
                </a:pPr>
                <a:r>
                  <a:rPr lang="zh-CN" altLang="zh-CN" sz="2400" dirty="0"/>
                  <a:t>（</a:t>
                </a:r>
                <a:r>
                  <a:rPr lang="en-US" altLang="zh-CN" sz="2400" dirty="0"/>
                  <a:t>1</a:t>
                </a:r>
                <a:r>
                  <a:rPr lang="zh-CN" altLang="zh-CN" sz="2400" dirty="0"/>
                  <a:t>）将信号进行</a:t>
                </a:r>
                <a:r>
                  <a:rPr lang="zh-CN" altLang="zh-CN" sz="2400" b="1" dirty="0"/>
                  <a:t>预加重</a:t>
                </a:r>
                <a:r>
                  <a:rPr lang="zh-CN" altLang="zh-CN" sz="2400" dirty="0"/>
                  <a:t>、</a:t>
                </a:r>
                <a:r>
                  <a:rPr lang="zh-CN" altLang="zh-CN" sz="2400" b="1" dirty="0"/>
                  <a:t>分帧</a:t>
                </a:r>
                <a:r>
                  <a:rPr lang="zh-CN" altLang="zh-CN" sz="2400" dirty="0"/>
                  <a:t>和</a:t>
                </a:r>
                <a:r>
                  <a:rPr lang="zh-CN" altLang="zh-CN" sz="2400" b="1" dirty="0"/>
                  <a:t>加汉明窗</a:t>
                </a:r>
                <a:r>
                  <a:rPr lang="zh-CN" altLang="zh-CN" sz="2400" dirty="0"/>
                  <a:t>处理，然后进行</a:t>
                </a:r>
                <a:r>
                  <a:rPr lang="zh-CN" altLang="zh-CN" sz="2400" b="1" dirty="0"/>
                  <a:t>短时傅里叶变换</a:t>
                </a:r>
                <a:r>
                  <a:rPr lang="en-US" altLang="zh-CN" sz="2400" b="1" dirty="0"/>
                  <a:t>(STFT)</a:t>
                </a:r>
                <a:r>
                  <a:rPr lang="zh-CN" altLang="zh-CN" sz="2400" dirty="0"/>
                  <a:t>得到其频谱； </a:t>
                </a:r>
              </a:p>
              <a:p>
                <a:pPr marL="0" indent="0">
                  <a:buNone/>
                </a:pPr>
                <a:r>
                  <a:rPr lang="zh-CN" altLang="zh-CN" sz="2400" dirty="0"/>
                  <a:t>（</a:t>
                </a:r>
                <a:r>
                  <a:rPr lang="en-US" altLang="zh-CN" sz="2400" dirty="0"/>
                  <a:t>2</a:t>
                </a:r>
                <a:r>
                  <a:rPr lang="zh-CN" altLang="zh-CN" sz="2400" dirty="0"/>
                  <a:t>）求频谱平方，即能量谱，将每个滤波频带内的能量进行叠加，第</a:t>
                </a:r>
                <a14:m>
                  <m:oMath xmlns:m="http://schemas.openxmlformats.org/officeDocument/2006/math">
                    <m:r>
                      <a:rPr lang="en-US" altLang="zh-CN" sz="2400" i="1">
                        <a:latin typeface="Cambria Math" panose="02040503050406030204" pitchFamily="18" charset="0"/>
                      </a:rPr>
                      <m:t>𝑘</m:t>
                    </m:r>
                  </m:oMath>
                </a14:m>
                <a:r>
                  <a:rPr lang="zh-CN" altLang="zh-CN" sz="2400" dirty="0"/>
                  <a:t>个</a:t>
                </a:r>
                <a:r>
                  <a:rPr lang="zh-CN" altLang="zh-CN" sz="2400" b="1" dirty="0"/>
                  <a:t>滤波器输出功率谱</a:t>
                </a:r>
                <a14:m>
                  <m:oMath xmlns:m="http://schemas.openxmlformats.org/officeDocument/2006/math">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oMath>
                </a14:m>
                <a:r>
                  <a:rPr lang="en-US" altLang="zh-CN" sz="2400" dirty="0"/>
                  <a:t> </a:t>
                </a:r>
                <a:r>
                  <a:rPr lang="zh-CN" altLang="zh-CN"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zh-CN" sz="2400" dirty="0"/>
              </a:p>
              <a:p>
                <a:pPr marL="0" indent="0">
                  <a:buNone/>
                </a:pPr>
                <a:r>
                  <a:rPr lang="zh-CN" altLang="zh-CN" sz="2400" dirty="0"/>
                  <a:t>（</a:t>
                </a:r>
                <a:r>
                  <a:rPr lang="en-US" altLang="zh-CN" sz="2400" dirty="0"/>
                  <a:t>3</a:t>
                </a:r>
                <a:r>
                  <a:rPr lang="zh-CN" altLang="zh-CN" sz="2400" dirty="0"/>
                  <a:t>）将每个滤波器的输出</a:t>
                </a:r>
                <a:r>
                  <a:rPr lang="zh-CN" altLang="zh-CN" sz="2400" b="1" dirty="0"/>
                  <a:t>取对数</a:t>
                </a:r>
                <a:r>
                  <a:rPr lang="zh-CN" altLang="zh-CN" sz="2400" dirty="0"/>
                  <a:t>，得到相应频带的对数功率谱</a:t>
                </a:r>
                <a:r>
                  <a:rPr lang="zh-CN" altLang="en-US" sz="2400" dirty="0"/>
                  <a:t>，</a:t>
                </a:r>
                <a:r>
                  <a:rPr lang="zh-CN" altLang="zh-CN" sz="2400" dirty="0"/>
                  <a:t>并进行反</a:t>
                </a:r>
                <a:r>
                  <a:rPr lang="zh-CN" altLang="zh-CN" sz="2400" b="1" dirty="0"/>
                  <a:t>离散余弦变换</a:t>
                </a:r>
                <a:r>
                  <a:rPr lang="en-US" altLang="zh-CN" sz="2400" b="1" dirty="0"/>
                  <a:t>(DCT)</a:t>
                </a:r>
                <a:r>
                  <a:rPr lang="zh-CN" altLang="zh-CN" sz="2400" dirty="0"/>
                  <a:t>，得到</a:t>
                </a:r>
                <a:r>
                  <a:rPr lang="en-US" altLang="zh-CN" sz="2400" dirty="0"/>
                  <a:t>L</a:t>
                </a:r>
                <a:r>
                  <a:rPr lang="zh-CN" altLang="zh-CN" sz="2400" dirty="0"/>
                  <a:t>个</a:t>
                </a:r>
                <a:r>
                  <a:rPr lang="en-US" altLang="zh-CN" sz="2400" dirty="0"/>
                  <a:t>MFCC</a:t>
                </a:r>
                <a:r>
                  <a:rPr lang="zh-CN" altLang="zh-CN" sz="2400" dirty="0"/>
                  <a:t>系数。</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𝑛</m:t>
                          </m:r>
                        </m:sub>
                      </m:sSub>
                      <m:r>
                        <a:rPr lang="en-US" altLang="zh-CN" sz="2400">
                          <a:latin typeface="Cambria Math" panose="02040503050406030204" pitchFamily="18" charset="0"/>
                        </a:rPr>
                        <m:t>=</m:t>
                      </m:r>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a:latin typeface="Cambria Math" panose="02040503050406030204" pitchFamily="18" charset="0"/>
                            </a:rPr>
                            <m:t>=1</m:t>
                          </m:r>
                        </m:sub>
                        <m:sup>
                          <m:r>
                            <a:rPr lang="en-US" altLang="zh-CN" sz="2400" i="1">
                              <a:latin typeface="Cambria Math" panose="02040503050406030204" pitchFamily="18" charset="0"/>
                            </a:rPr>
                            <m:t>𝑀</m:t>
                          </m:r>
                        </m:sup>
                        <m:e>
                          <m:r>
                            <a:rPr lang="en-US" altLang="zh-CN" sz="2400" i="1">
                              <a:latin typeface="Cambria Math" panose="02040503050406030204" pitchFamily="18" charset="0"/>
                            </a:rPr>
                            <m:t>𝑙𝑜𝑔𝑋</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m:rPr>
                              <m:sty m:val="p"/>
                            </m:rPr>
                            <a:rPr lang="en-US" altLang="zh-CN" sz="2400">
                              <a:latin typeface="Cambria Math" panose="02040503050406030204" pitchFamily="18" charset="0"/>
                            </a:rPr>
                            <m:t>cos</m:t>
                          </m:r>
                          <m:r>
                            <a:rPr lang="en-US" altLang="zh-CN" sz="2400">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𝜋</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a:latin typeface="Cambria Math" panose="02040503050406030204" pitchFamily="18" charset="0"/>
                                    </a:rPr>
                                    <m:t>0.5</m:t>
                                  </m:r>
                                </m:e>
                              </m:d>
                              <m:r>
                                <a:rPr lang="en-US" altLang="zh-CN" sz="2400" i="1">
                                  <a:latin typeface="Cambria Math" panose="02040503050406030204" pitchFamily="18" charset="0"/>
                                </a:rPr>
                                <m:t>𝑛</m:t>
                              </m:r>
                            </m:num>
                            <m:den>
                              <m:r>
                                <a:rPr lang="en-US" altLang="zh-CN" sz="2400" i="1">
                                  <a:latin typeface="Cambria Math" panose="02040503050406030204" pitchFamily="18" charset="0"/>
                                </a:rPr>
                                <m:t>𝑀</m:t>
                              </m:r>
                            </m:den>
                          </m:f>
                          <m:r>
                            <a:rPr lang="en-US" altLang="zh-CN" sz="2400">
                              <a:latin typeface="Cambria Math" panose="02040503050406030204" pitchFamily="18" charset="0"/>
                            </a:rPr>
                            <m:t>),</m:t>
                          </m:r>
                          <m:r>
                            <a:rPr lang="en-US" altLang="zh-CN" sz="2400" i="1">
                              <a:latin typeface="Cambria Math" panose="02040503050406030204" pitchFamily="18" charset="0"/>
                            </a:rPr>
                            <m:t> </m:t>
                          </m:r>
                          <m:r>
                            <a:rPr lang="en-US" altLang="zh-CN" sz="2400" i="1">
                              <a:latin typeface="Cambria Math" panose="02040503050406030204" pitchFamily="18" charset="0"/>
                            </a:rPr>
                            <m:t>𝑛</m:t>
                          </m:r>
                          <m:r>
                            <a:rPr lang="en-US" altLang="zh-CN" sz="2400">
                              <a:latin typeface="Cambria Math" panose="02040503050406030204" pitchFamily="18" charset="0"/>
                            </a:rPr>
                            <m:t>=1,2,⋯,</m:t>
                          </m:r>
                          <m:r>
                            <a:rPr lang="en-US" altLang="zh-CN" sz="2400" i="1">
                              <a:latin typeface="Cambria Math" panose="02040503050406030204" pitchFamily="18" charset="0"/>
                            </a:rPr>
                            <m:t>𝐿</m:t>
                          </m:r>
                        </m:e>
                      </m:nary>
                    </m:oMath>
                  </m:oMathPara>
                </a14:m>
                <a:endParaRPr lang="zh-CN" altLang="zh-CN" sz="2400" dirty="0"/>
              </a:p>
            </p:txBody>
          </p:sp>
        </mc:Choice>
        <mc:Fallback xmlns="">
          <p:sp>
            <p:nvSpPr>
              <p:cNvPr id="3" name="内容占位符 2">
                <a:extLst>
                  <a:ext uri="{FF2B5EF4-FFF2-40B4-BE49-F238E27FC236}">
                    <a16:creationId xmlns:a16="http://schemas.microsoft.com/office/drawing/2014/main" id="{AB79CAF3-879E-4D00-AA38-4E1772AE1CEB}"/>
                  </a:ext>
                </a:extLst>
              </p:cNvPr>
              <p:cNvSpPr>
                <a:spLocks noGrp="1" noRot="1" noChangeAspect="1" noMove="1" noResize="1" noEditPoints="1" noAdjustHandles="1" noChangeArrowheads="1" noChangeShapeType="1" noTextEdit="1"/>
              </p:cNvSpPr>
              <p:nvPr>
                <p:ph idx="1"/>
              </p:nvPr>
            </p:nvSpPr>
            <p:spPr>
              <a:xfrm>
                <a:off x="845288" y="1388422"/>
                <a:ext cx="10515600" cy="5469578"/>
              </a:xfrm>
              <a:blipFill>
                <a:blip r:embed="rId4"/>
                <a:stretch>
                  <a:fillRect l="-928" t="-200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03669CA-902F-4945-AE03-E23A3DD8C882}"/>
              </a:ext>
            </a:extLst>
          </p:cNvPr>
          <p:cNvPicPr/>
          <p:nvPr/>
        </p:nvPicPr>
        <p:blipFill>
          <a:blip r:embed="rId5">
            <a:extLst>
              <a:ext uri="{28A0092B-C50C-407E-A947-70E740481C1C}">
                <a14:useLocalDpi xmlns:a14="http://schemas.microsoft.com/office/drawing/2010/main" val="0"/>
              </a:ext>
            </a:extLst>
          </a:blip>
          <a:srcRect l="13725" t="28090" r="14880" b="38042"/>
          <a:stretch>
            <a:fillRect/>
          </a:stretch>
        </p:blipFill>
        <p:spPr bwMode="auto">
          <a:xfrm>
            <a:off x="3149970" y="3144091"/>
            <a:ext cx="5235574" cy="1770395"/>
          </a:xfrm>
          <a:prstGeom prst="rect">
            <a:avLst/>
          </a:prstGeom>
          <a:noFill/>
          <a:ln>
            <a:noFill/>
          </a:ln>
        </p:spPr>
      </p:pic>
    </p:spTree>
    <p:extLst>
      <p:ext uri="{BB962C8B-B14F-4D97-AF65-F5344CB8AC3E}">
        <p14:creationId xmlns:p14="http://schemas.microsoft.com/office/powerpoint/2010/main" val="172878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36AE0-DC0E-453D-BC98-F4FAAAE1F04A}"/>
              </a:ext>
            </a:extLst>
          </p:cNvPr>
          <p:cNvSpPr>
            <a:spLocks noGrp="1"/>
          </p:cNvSpPr>
          <p:nvPr>
            <p:ph type="title"/>
          </p:nvPr>
        </p:nvSpPr>
        <p:spPr/>
        <p:txBody>
          <a:bodyPr/>
          <a:lstStyle/>
          <a:p>
            <a:r>
              <a:rPr lang="en-US" altLang="zh-CN" dirty="0"/>
              <a:t>3.6 </a:t>
            </a:r>
            <a:r>
              <a:rPr lang="zh-CN" altLang="en-US" dirty="0"/>
              <a:t>常用的声学特征</a:t>
            </a:r>
            <a:r>
              <a:rPr lang="en-US" altLang="zh-CN" dirty="0"/>
              <a:t>—MFCC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193EE8-2690-4DD3-9051-F42F70A9456B}"/>
                  </a:ext>
                </a:extLst>
              </p:cNvPr>
              <p:cNvSpPr>
                <a:spLocks noGrp="1"/>
              </p:cNvSpPr>
              <p:nvPr>
                <p:ph idx="1"/>
              </p:nvPr>
            </p:nvSpPr>
            <p:spPr/>
            <p:txBody>
              <a:bodyPr/>
              <a:lstStyle/>
              <a:p>
                <a:r>
                  <a:rPr lang="zh-CN" altLang="en-US" dirty="0"/>
                  <a:t>语音是时序信号，前后特征有关联；</a:t>
                </a:r>
                <a:endParaRPr lang="en-US" altLang="zh-CN" dirty="0"/>
              </a:p>
              <a:p>
                <a:r>
                  <a:rPr lang="zh-CN" altLang="en-US" dirty="0"/>
                  <a:t>在静态特征基础上，可加上动态特征。</a:t>
                </a:r>
                <a:endParaRPr lang="en-US" altLang="zh-CN" dirty="0"/>
              </a:p>
              <a:p>
                <a:pPr marL="0" indent="0">
                  <a:buNone/>
                </a:pPr>
                <a:r>
                  <a:rPr lang="zh-CN" altLang="en-US" sz="2400" dirty="0"/>
                  <a:t>一阶差分：</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a14:m>
                <a:endParaRPr lang="en-US" altLang="zh-CN" sz="2400" dirty="0"/>
              </a:p>
              <a:p>
                <a:pPr marL="0" indent="0">
                  <a:buNone/>
                </a:pPr>
                <a:r>
                  <a:rPr lang="zh-CN" altLang="en-US" sz="2400" dirty="0"/>
                  <a:t>二阶差分：</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a14:m>
                <a:endParaRPr lang="zh-CN" altLang="en-US" sz="2400" dirty="0"/>
              </a:p>
            </p:txBody>
          </p:sp>
        </mc:Choice>
        <mc:Fallback xmlns="">
          <p:sp>
            <p:nvSpPr>
              <p:cNvPr id="3" name="内容占位符 2">
                <a:extLst>
                  <a:ext uri="{FF2B5EF4-FFF2-40B4-BE49-F238E27FC236}">
                    <a16:creationId xmlns:a16="http://schemas.microsoft.com/office/drawing/2014/main" id="{BC193EE8-2690-4DD3-9051-F42F70A9456B}"/>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467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102B6-054C-4144-AD72-33C2CE47EB32}"/>
              </a:ext>
            </a:extLst>
          </p:cNvPr>
          <p:cNvSpPr>
            <a:spLocks noGrp="1"/>
          </p:cNvSpPr>
          <p:nvPr>
            <p:ph type="title"/>
          </p:nvPr>
        </p:nvSpPr>
        <p:spPr/>
        <p:txBody>
          <a:bodyPr/>
          <a:lstStyle/>
          <a:p>
            <a:r>
              <a:rPr lang="en-US" altLang="zh-CN" dirty="0"/>
              <a:t>3.6 </a:t>
            </a:r>
            <a:r>
              <a:rPr lang="zh-CN" altLang="en-US" dirty="0"/>
              <a:t>常用的声学特征</a:t>
            </a:r>
            <a:r>
              <a:rPr lang="en-US" altLang="zh-CN" dirty="0"/>
              <a:t>—MFCC</a:t>
            </a:r>
            <a:endParaRPr lang="zh-CN" altLang="en-US" dirty="0"/>
          </a:p>
        </p:txBody>
      </p:sp>
      <p:sp>
        <p:nvSpPr>
          <p:cNvPr id="3" name="内容占位符 2">
            <a:extLst>
              <a:ext uri="{FF2B5EF4-FFF2-40B4-BE49-F238E27FC236}">
                <a16:creationId xmlns:a16="http://schemas.microsoft.com/office/drawing/2014/main" id="{D83B3E94-9000-414B-9EAE-53697D88D0E4}"/>
              </a:ext>
            </a:extLst>
          </p:cNvPr>
          <p:cNvSpPr>
            <a:spLocks noGrp="1"/>
          </p:cNvSpPr>
          <p:nvPr>
            <p:ph idx="1"/>
          </p:nvPr>
        </p:nvSpPr>
        <p:spPr>
          <a:xfrm>
            <a:off x="845288" y="1388424"/>
            <a:ext cx="9298172" cy="943650"/>
          </a:xfrm>
        </p:spPr>
        <p:txBody>
          <a:bodyPr/>
          <a:lstStyle/>
          <a:p>
            <a:pPr marL="0" indent="0">
              <a:buNone/>
            </a:pPr>
            <a:r>
              <a:rPr lang="zh-CN" altLang="en-US" sz="2400" dirty="0"/>
              <a:t>例：</a:t>
            </a:r>
            <a:r>
              <a:rPr lang="en-US" altLang="zh-CN" sz="2400" dirty="0"/>
              <a:t>26</a:t>
            </a:r>
            <a:r>
              <a:rPr lang="zh-CN" altLang="en-US" sz="2400" dirty="0"/>
              <a:t>个滤波器，</a:t>
            </a:r>
            <a:r>
              <a:rPr lang="en-US" altLang="zh-CN" sz="2400" dirty="0"/>
              <a:t>12</a:t>
            </a:r>
            <a:r>
              <a:rPr lang="zh-CN" altLang="en-US" sz="2400" dirty="0"/>
              <a:t>个</a:t>
            </a:r>
            <a:r>
              <a:rPr lang="en-US" altLang="zh-CN" sz="2400" dirty="0"/>
              <a:t>MFCC</a:t>
            </a:r>
            <a:r>
              <a:rPr lang="zh-CN" altLang="en-US" sz="2400" dirty="0"/>
              <a:t>系数，外加短时能量（常取对数） </a:t>
            </a:r>
            <a:r>
              <a:rPr lang="en-US" altLang="zh-CN" sz="2400" dirty="0">
                <a:sym typeface="Wingdings" pitchFamily="2" charset="2"/>
              </a:rPr>
              <a:t> </a:t>
            </a:r>
            <a:r>
              <a:rPr lang="zh-CN" altLang="en-US" sz="2400" dirty="0">
                <a:sym typeface="Wingdings" pitchFamily="2" charset="2"/>
              </a:rPr>
              <a:t>静态特征</a:t>
            </a:r>
            <a:r>
              <a:rPr lang="en-US" altLang="zh-CN" sz="2400" dirty="0">
                <a:sym typeface="Wingdings" pitchFamily="2" charset="2"/>
              </a:rPr>
              <a:t>13</a:t>
            </a:r>
            <a:r>
              <a:rPr lang="zh-CN" altLang="en-US" sz="2400" dirty="0">
                <a:sym typeface="Wingdings" pitchFamily="2" charset="2"/>
              </a:rPr>
              <a:t>维</a:t>
            </a:r>
            <a:r>
              <a:rPr lang="en-US" altLang="zh-CN" sz="2400" dirty="0">
                <a:sym typeface="Wingdings" pitchFamily="2" charset="2"/>
              </a:rPr>
              <a:t>+</a:t>
            </a:r>
            <a:r>
              <a:rPr lang="zh-CN" altLang="en-US" sz="2400" dirty="0">
                <a:sym typeface="Wingdings" pitchFamily="2" charset="2"/>
              </a:rPr>
              <a:t>一阶特征</a:t>
            </a:r>
            <a:r>
              <a:rPr lang="en-US" altLang="zh-CN" sz="2400" dirty="0">
                <a:sym typeface="Wingdings" pitchFamily="2" charset="2"/>
              </a:rPr>
              <a:t>13</a:t>
            </a:r>
            <a:r>
              <a:rPr lang="zh-CN" altLang="en-US" sz="2400" dirty="0">
                <a:sym typeface="Wingdings" pitchFamily="2" charset="2"/>
              </a:rPr>
              <a:t>维</a:t>
            </a:r>
            <a:r>
              <a:rPr lang="en-US" altLang="zh-CN" sz="2400" dirty="0">
                <a:sym typeface="Wingdings" pitchFamily="2" charset="2"/>
              </a:rPr>
              <a:t>+</a:t>
            </a:r>
            <a:r>
              <a:rPr lang="zh-CN" altLang="en-US" sz="2400" dirty="0">
                <a:sym typeface="Wingdings" pitchFamily="2" charset="2"/>
              </a:rPr>
              <a:t>二阶特征</a:t>
            </a:r>
            <a:r>
              <a:rPr lang="en-US" altLang="zh-CN" sz="2400" dirty="0">
                <a:sym typeface="Wingdings" pitchFamily="2" charset="2"/>
              </a:rPr>
              <a:t>13</a:t>
            </a:r>
            <a:r>
              <a:rPr lang="zh-CN" altLang="en-US" sz="2400" dirty="0">
                <a:sym typeface="Wingdings" pitchFamily="2" charset="2"/>
              </a:rPr>
              <a:t>维</a:t>
            </a:r>
            <a:endParaRPr lang="zh-CN" altLang="en-US" sz="2400" dirty="0"/>
          </a:p>
        </p:txBody>
      </p:sp>
      <p:pic>
        <p:nvPicPr>
          <p:cNvPr id="4" name="Picture 8" descr="C:\Users\Administrator\Desktop\MFCC.bmp">
            <a:extLst>
              <a:ext uri="{FF2B5EF4-FFF2-40B4-BE49-F238E27FC236}">
                <a16:creationId xmlns:a16="http://schemas.microsoft.com/office/drawing/2014/main" id="{88D94ADE-1D34-440D-A4A0-6CDA1174B2AE}"/>
              </a:ext>
            </a:extLst>
          </p:cNvPr>
          <p:cNvPicPr>
            <a:picLocks noChangeAspect="1" noChangeArrowheads="1"/>
          </p:cNvPicPr>
          <p:nvPr/>
        </p:nvPicPr>
        <p:blipFill>
          <a:blip r:embed="rId2" cstate="print"/>
          <a:srcRect/>
          <a:stretch>
            <a:fillRect/>
          </a:stretch>
        </p:blipFill>
        <p:spPr bwMode="auto">
          <a:xfrm>
            <a:off x="1052033" y="2539447"/>
            <a:ext cx="8540750" cy="3336925"/>
          </a:xfrm>
          <a:prstGeom prst="rect">
            <a:avLst/>
          </a:prstGeom>
          <a:noFill/>
          <a:ln w="9525">
            <a:noFill/>
            <a:miter lim="800000"/>
            <a:headEnd/>
            <a:tailEnd/>
          </a:ln>
        </p:spPr>
      </p:pic>
    </p:spTree>
    <p:extLst>
      <p:ext uri="{BB962C8B-B14F-4D97-AF65-F5344CB8AC3E}">
        <p14:creationId xmlns:p14="http://schemas.microsoft.com/office/powerpoint/2010/main" val="252616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B56BF-17AC-4CAE-B128-25BE56305BB6}"/>
              </a:ext>
            </a:extLst>
          </p:cNvPr>
          <p:cNvSpPr>
            <a:spLocks noGrp="1"/>
          </p:cNvSpPr>
          <p:nvPr>
            <p:ph type="title"/>
          </p:nvPr>
        </p:nvSpPr>
        <p:spPr/>
        <p:txBody>
          <a:bodyPr/>
          <a:lstStyle/>
          <a:p>
            <a:r>
              <a:rPr lang="en-US" altLang="zh-CN" dirty="0"/>
              <a:t>3.6 </a:t>
            </a:r>
            <a:r>
              <a:rPr lang="zh-CN" altLang="en-US" dirty="0"/>
              <a:t>常用的声学特征</a:t>
            </a:r>
            <a:r>
              <a:rPr lang="en-US" altLang="zh-CN" dirty="0"/>
              <a:t>—MFCC</a:t>
            </a:r>
            <a:endParaRPr lang="zh-CN" altLang="en-US" dirty="0"/>
          </a:p>
        </p:txBody>
      </p:sp>
      <p:sp>
        <p:nvSpPr>
          <p:cNvPr id="3" name="内容占位符 2">
            <a:extLst>
              <a:ext uri="{FF2B5EF4-FFF2-40B4-BE49-F238E27FC236}">
                <a16:creationId xmlns:a16="http://schemas.microsoft.com/office/drawing/2014/main" id="{902F9446-0729-4C41-9D43-CF9917C55C9C}"/>
              </a:ext>
            </a:extLst>
          </p:cNvPr>
          <p:cNvSpPr>
            <a:spLocks noGrp="1"/>
          </p:cNvSpPr>
          <p:nvPr>
            <p:ph idx="1"/>
          </p:nvPr>
        </p:nvSpPr>
        <p:spPr/>
        <p:txBody>
          <a:bodyPr/>
          <a:lstStyle/>
          <a:p>
            <a:pPr marL="0" indent="0">
              <a:buNone/>
            </a:pPr>
            <a:r>
              <a:rPr lang="en-US" altLang="zh-CN" b="1" dirty="0">
                <a:latin typeface="+mn-ea"/>
              </a:rPr>
              <a:t>MFCC</a:t>
            </a:r>
            <a:r>
              <a:rPr lang="zh-CN" altLang="en-US" b="1" dirty="0">
                <a:latin typeface="+mn-ea"/>
              </a:rPr>
              <a:t>优势：</a:t>
            </a:r>
            <a:endParaRPr lang="en-US" altLang="zh-CN" b="1" dirty="0">
              <a:latin typeface="+mn-ea"/>
            </a:endParaRPr>
          </a:p>
          <a:p>
            <a:r>
              <a:rPr lang="zh-CN" altLang="en-US" sz="2400" dirty="0">
                <a:latin typeface="+mn-ea"/>
              </a:rPr>
              <a:t>将人耳的听觉感知特性和语音的产生机制相结合。</a:t>
            </a:r>
            <a:endParaRPr lang="en-US" altLang="zh-CN" sz="2400" dirty="0"/>
          </a:p>
          <a:p>
            <a:r>
              <a:rPr lang="zh-CN" altLang="en-US" sz="2400" dirty="0">
                <a:latin typeface="+mn-ea"/>
              </a:rPr>
              <a:t>前</a:t>
            </a:r>
            <a:r>
              <a:rPr lang="en-US" altLang="zh-CN" sz="2400" dirty="0">
                <a:latin typeface="+mn-ea"/>
              </a:rPr>
              <a:t>12</a:t>
            </a:r>
            <a:r>
              <a:rPr lang="zh-CN" altLang="en-US" sz="2400" dirty="0">
                <a:latin typeface="+mn-ea"/>
              </a:rPr>
              <a:t>个</a:t>
            </a:r>
            <a:r>
              <a:rPr lang="en-US" altLang="zh-CN" sz="2400" dirty="0">
                <a:latin typeface="+mn-ea"/>
              </a:rPr>
              <a:t>MFCC</a:t>
            </a:r>
            <a:r>
              <a:rPr lang="zh-CN" altLang="en-US" sz="2400" dirty="0">
                <a:latin typeface="+mn-ea"/>
              </a:rPr>
              <a:t>通常被用作特征向量</a:t>
            </a:r>
            <a:r>
              <a:rPr lang="en-US" altLang="zh-CN" sz="2400" dirty="0">
                <a:latin typeface="+mn-ea"/>
              </a:rPr>
              <a:t>(</a:t>
            </a:r>
            <a:r>
              <a:rPr lang="zh-CN" altLang="en-US" sz="2400" dirty="0">
                <a:latin typeface="+mn-ea"/>
              </a:rPr>
              <a:t>也就是移除</a:t>
            </a:r>
            <a:r>
              <a:rPr lang="en-US" altLang="zh-CN" sz="2400" dirty="0">
                <a:latin typeface="+mn-ea"/>
              </a:rPr>
              <a:t>F0</a:t>
            </a:r>
            <a:r>
              <a:rPr lang="zh-CN" altLang="en-US" sz="2400" dirty="0">
                <a:latin typeface="+mn-ea"/>
              </a:rPr>
              <a:t>的信息</a:t>
            </a:r>
            <a:r>
              <a:rPr lang="en-US" altLang="zh-CN" sz="2400" dirty="0">
                <a:latin typeface="+mn-ea"/>
              </a:rPr>
              <a:t>)</a:t>
            </a:r>
            <a:r>
              <a:rPr lang="zh-CN" altLang="en-US" sz="2400" dirty="0">
                <a:latin typeface="+mn-ea"/>
              </a:rPr>
              <a:t>，表示非常紧凑，因为这</a:t>
            </a:r>
            <a:r>
              <a:rPr lang="en-US" altLang="zh-CN" sz="2400" dirty="0">
                <a:latin typeface="+mn-ea"/>
              </a:rPr>
              <a:t>12</a:t>
            </a:r>
            <a:r>
              <a:rPr lang="zh-CN" altLang="en-US" sz="2400" dirty="0">
                <a:latin typeface="+mn-ea"/>
              </a:rPr>
              <a:t>个特征描述了一帧语音数据中的信息。</a:t>
            </a:r>
          </a:p>
          <a:p>
            <a:r>
              <a:rPr lang="zh-CN" altLang="en-US" sz="2400" dirty="0">
                <a:latin typeface="+mn-ea"/>
              </a:rPr>
              <a:t>相对</a:t>
            </a:r>
            <a:r>
              <a:rPr lang="en-US" altLang="zh-CN" sz="2400" dirty="0" err="1">
                <a:latin typeface="+mn-ea"/>
              </a:rPr>
              <a:t>FBank</a:t>
            </a:r>
            <a:r>
              <a:rPr lang="zh-CN" altLang="en-US" sz="2400" dirty="0">
                <a:latin typeface="+mn-ea"/>
              </a:rPr>
              <a:t>特征有着</a:t>
            </a:r>
            <a:r>
              <a:rPr lang="zh-CN" altLang="en-US" sz="2400" dirty="0">
                <a:solidFill>
                  <a:srgbClr val="C00000"/>
                </a:solidFill>
                <a:latin typeface="+mn-ea"/>
              </a:rPr>
              <a:t>更小的相关性</a:t>
            </a:r>
            <a:r>
              <a:rPr lang="zh-CN" altLang="en-US" sz="2400" dirty="0">
                <a:latin typeface="+mn-ea"/>
              </a:rPr>
              <a:t>，更容易建立高斯混合模型</a:t>
            </a:r>
            <a:r>
              <a:rPr lang="en-US" altLang="zh-CN" sz="2400" dirty="0">
                <a:latin typeface="+mn-ea"/>
              </a:rPr>
              <a:t>(GMM)</a:t>
            </a:r>
            <a:r>
              <a:rPr lang="zh-CN" altLang="en-US" sz="2400" dirty="0">
                <a:latin typeface="+mn-ea"/>
              </a:rPr>
              <a:t>。</a:t>
            </a:r>
          </a:p>
          <a:p>
            <a:r>
              <a:rPr lang="zh-CN" altLang="en-US" sz="2400" dirty="0">
                <a:latin typeface="+mn-ea"/>
              </a:rPr>
              <a:t>可惜的是</a:t>
            </a:r>
            <a:r>
              <a:rPr lang="en-US" altLang="zh-CN" sz="2400" dirty="0">
                <a:latin typeface="+mn-ea"/>
              </a:rPr>
              <a:t>MFCC</a:t>
            </a:r>
            <a:r>
              <a:rPr lang="zh-CN" altLang="en-US" sz="2400" dirty="0">
                <a:solidFill>
                  <a:srgbClr val="C00000"/>
                </a:solidFill>
                <a:latin typeface="+mn-ea"/>
              </a:rPr>
              <a:t>抵抗噪声的鲁棒性不强</a:t>
            </a:r>
            <a:r>
              <a:rPr lang="zh-CN" altLang="en-US" sz="2400" dirty="0">
                <a:latin typeface="+mn-ea"/>
              </a:rPr>
              <a:t>。</a:t>
            </a:r>
          </a:p>
        </p:txBody>
      </p:sp>
    </p:spTree>
    <p:extLst>
      <p:ext uri="{BB962C8B-B14F-4D97-AF65-F5344CB8AC3E}">
        <p14:creationId xmlns:p14="http://schemas.microsoft.com/office/powerpoint/2010/main" val="272132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56D25-7EB9-4F61-B078-9A00117EDB62}"/>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预加重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A21536-4114-4B30-96D2-DD3301C62E98}"/>
                  </a:ext>
                </a:extLst>
              </p:cNvPr>
              <p:cNvSpPr>
                <a:spLocks noGrp="1"/>
              </p:cNvSpPr>
              <p:nvPr>
                <p:ph idx="1"/>
              </p:nvPr>
            </p:nvSpPr>
            <p:spPr>
              <a:xfrm>
                <a:off x="845288" y="1388424"/>
                <a:ext cx="10515600" cy="2779539"/>
              </a:xfrm>
            </p:spPr>
            <p:txBody>
              <a:bodyPr>
                <a:normAutofit/>
              </a:bodyPr>
              <a:lstStyle/>
              <a:p>
                <a:r>
                  <a:rPr lang="zh-CN" altLang="zh-CN" dirty="0"/>
                  <a:t>语音经发声者的口唇辐射发出，受到唇端辐射抑制，</a:t>
                </a:r>
                <a:r>
                  <a:rPr lang="zh-CN" altLang="zh-CN" dirty="0">
                    <a:solidFill>
                      <a:srgbClr val="C00000"/>
                    </a:solidFill>
                  </a:rPr>
                  <a:t>高频能量明显降低</a:t>
                </a:r>
                <a:r>
                  <a:rPr lang="zh-CN" altLang="zh-CN" dirty="0"/>
                  <a:t>，受到的抑制影响越大。</a:t>
                </a:r>
                <a:endParaRPr lang="en-US" altLang="zh-CN" dirty="0"/>
              </a:p>
              <a:p>
                <a:endParaRPr lang="en-US" altLang="zh-CN" dirty="0"/>
              </a:p>
              <a:p>
                <a:r>
                  <a:rPr lang="zh-CN" altLang="en-US" dirty="0"/>
                  <a:t>可</a:t>
                </a:r>
                <a:r>
                  <a:rPr lang="zh-CN" altLang="zh-CN" dirty="0"/>
                  <a:t>采用</a:t>
                </a:r>
                <a:r>
                  <a:rPr lang="zh-CN" altLang="zh-CN" b="1" dirty="0"/>
                  <a:t>预加重（</a:t>
                </a:r>
                <a:r>
                  <a:rPr lang="en-US" altLang="zh-CN" b="1" dirty="0"/>
                  <a:t>Pre-emphasis</a:t>
                </a:r>
                <a:r>
                  <a:rPr lang="zh-CN" altLang="zh-CN" b="1" dirty="0"/>
                  <a:t>）</a:t>
                </a:r>
                <a:r>
                  <a:rPr lang="zh-CN" altLang="zh-CN" dirty="0">
                    <a:solidFill>
                      <a:srgbClr val="C00000"/>
                    </a:solidFill>
                  </a:rPr>
                  <a:t>补偿语音信号高频部分的振幅</a:t>
                </a:r>
                <a:r>
                  <a:rPr lang="zh-CN" altLang="zh-CN" dirty="0"/>
                  <a:t>。假设输入信号第</a:t>
                </a:r>
                <a14:m>
                  <m:oMath xmlns:m="http://schemas.openxmlformats.org/officeDocument/2006/math">
                    <m:r>
                      <a:rPr lang="en-US" altLang="zh-CN" i="1">
                        <a:latin typeface="Cambria Math" panose="02040503050406030204" pitchFamily="18" charset="0"/>
                      </a:rPr>
                      <m:t>𝑛</m:t>
                    </m:r>
                  </m:oMath>
                </a14:m>
                <a:r>
                  <a:rPr lang="zh-CN" altLang="zh-CN" dirty="0"/>
                  <a:t>个采样点为</a:t>
                </a:r>
                <a14:m>
                  <m:oMath xmlns:m="http://schemas.openxmlformats.org/officeDocument/2006/math">
                    <m:r>
                      <a:rPr lang="en-US" altLang="zh-CN" i="1">
                        <a:latin typeface="Cambria Math" panose="02040503050406030204" pitchFamily="18" charset="0"/>
                      </a:rPr>
                      <m:t>𝑥</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zh-CN" dirty="0"/>
                  <a:t>，预加重公式如下：</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m:t>
                          </m:r>
                        </m:sup>
                      </m:sSup>
                      <m:d>
                        <m:dPr>
                          <m:begChr m:val="["/>
                          <m:endChr m:val="]"/>
                          <m:ctrlPr>
                            <a:rPr lang="en-US" altLang="zh-CN" i="1">
                              <a:latin typeface="Cambria Math" panose="02040503050406030204" pitchFamily="18" charset="0"/>
                            </a:rPr>
                          </m:ctrlPr>
                        </m:dPr>
                        <m:e>
                          <m:r>
                            <a:rPr lang="en-US" altLang="zh-CN" i="1">
                              <a:latin typeface="Cambria Math"/>
                            </a:rPr>
                            <m:t>𝑛</m:t>
                          </m:r>
                        </m:e>
                      </m:d>
                      <m:r>
                        <a:rPr lang="en-US" altLang="zh-CN" i="1">
                          <a:latin typeface="Cambria Math"/>
                        </a:rPr>
                        <m:t>=</m:t>
                      </m:r>
                      <m:r>
                        <a:rPr lang="en-US" altLang="zh-CN" i="1">
                          <a:latin typeface="Cambria Math"/>
                        </a:rPr>
                        <m:t>𝑥</m:t>
                      </m:r>
                      <m:d>
                        <m:dPr>
                          <m:begChr m:val="["/>
                          <m:endChr m:val="]"/>
                          <m:ctrlPr>
                            <a:rPr lang="en-US" altLang="zh-CN" i="1">
                              <a:latin typeface="Cambria Math" panose="02040503050406030204" pitchFamily="18" charset="0"/>
                            </a:rPr>
                          </m:ctrlPr>
                        </m:dPr>
                        <m:e>
                          <m:r>
                            <a:rPr lang="en-US" altLang="zh-CN" i="1">
                              <a:latin typeface="Cambria Math"/>
                            </a:rPr>
                            <m:t>𝑛</m:t>
                          </m:r>
                        </m:e>
                      </m:d>
                      <m:r>
                        <a:rPr lang="en-US" altLang="zh-CN" i="1">
                          <a:latin typeface="Cambria Math"/>
                        </a:rPr>
                        <m:t>−</m:t>
                      </m:r>
                      <m:r>
                        <a:rPr lang="zh-CN" altLang="en-US" i="1">
                          <a:latin typeface="Cambria Math"/>
                        </a:rPr>
                        <m:t>𝛼</m:t>
                      </m:r>
                      <m:r>
                        <a:rPr lang="en-US" altLang="zh-CN" i="1">
                          <a:latin typeface="Cambria Math"/>
                        </a:rPr>
                        <m:t>𝑥</m:t>
                      </m:r>
                      <m:d>
                        <m:dPr>
                          <m:begChr m:val="["/>
                          <m:endChr m:val="]"/>
                          <m:ctrlPr>
                            <a:rPr lang="en-US" altLang="zh-CN" i="1">
                              <a:latin typeface="Cambria Math" panose="02040503050406030204" pitchFamily="18" charset="0"/>
                            </a:rPr>
                          </m:ctrlPr>
                        </m:dPr>
                        <m:e>
                          <m:r>
                            <a:rPr lang="en-US" altLang="zh-CN" i="1">
                              <a:latin typeface="Cambria Math"/>
                            </a:rPr>
                            <m:t>𝑛</m:t>
                          </m:r>
                          <m:r>
                            <a:rPr lang="en-US" altLang="zh-CN" i="1">
                              <a:latin typeface="Cambria Math"/>
                            </a:rPr>
                            <m:t>−1</m:t>
                          </m:r>
                        </m:e>
                      </m:d>
                      <m:r>
                        <a:rPr lang="en-US" altLang="zh-CN" b="0" i="1" smtClean="0">
                          <a:latin typeface="Cambria Math" panose="02040503050406030204" pitchFamily="18" charset="0"/>
                        </a:rPr>
                        <m:t>,</m:t>
                      </m:r>
                      <m:r>
                        <a:rPr lang="zh-CN" altLang="en-US" i="1" dirty="0">
                          <a:latin typeface="Cambria Math"/>
                          <a:ea typeface="Cambria Math"/>
                        </a:rPr>
                        <m:t>𝛼</m:t>
                      </m:r>
                      <m:r>
                        <a:rPr lang="en-US" altLang="zh-CN" i="1" dirty="0">
                          <a:latin typeface="Cambria Math" panose="02040503050406030204" pitchFamily="18" charset="0"/>
                          <a:ea typeface="Cambria Math"/>
                        </a:rPr>
                        <m:t>=</m:t>
                      </m:r>
                      <m:r>
                        <a:rPr lang="en-US" altLang="zh-CN" i="1" dirty="0">
                          <a:latin typeface="Cambria Math"/>
                          <a:ea typeface="Cambria Math"/>
                        </a:rPr>
                        <m:t>0.9</m:t>
                      </m:r>
                      <m:r>
                        <a:rPr lang="en-US" altLang="zh-CN" i="1" dirty="0">
                          <a:latin typeface="Cambria Math" panose="02040503050406030204" pitchFamily="18" charset="0"/>
                          <a:ea typeface="Cambria Math"/>
                        </a:rPr>
                        <m:t>7</m:t>
                      </m:r>
                    </m:oMath>
                  </m:oMathPara>
                </a14:m>
                <a:endParaRPr lang="en-US" altLang="zh-CN" dirty="0"/>
              </a:p>
            </p:txBody>
          </p:sp>
        </mc:Choice>
        <mc:Fallback xmlns="">
          <p:sp>
            <p:nvSpPr>
              <p:cNvPr id="3" name="内容占位符 2">
                <a:extLst>
                  <a:ext uri="{FF2B5EF4-FFF2-40B4-BE49-F238E27FC236}">
                    <a16:creationId xmlns:a16="http://schemas.microsoft.com/office/drawing/2014/main" id="{61A21536-4114-4B30-96D2-DD3301C62E98}"/>
                  </a:ext>
                </a:extLst>
              </p:cNvPr>
              <p:cNvSpPr>
                <a:spLocks noGrp="1" noRot="1" noChangeAspect="1" noMove="1" noResize="1" noEditPoints="1" noAdjustHandles="1" noChangeArrowheads="1" noChangeShapeType="1" noTextEdit="1"/>
              </p:cNvSpPr>
              <p:nvPr>
                <p:ph idx="1"/>
              </p:nvPr>
            </p:nvSpPr>
            <p:spPr>
              <a:xfrm>
                <a:off x="845288" y="1388424"/>
                <a:ext cx="10515600" cy="2779539"/>
              </a:xfrm>
              <a:blipFill>
                <a:blip r:embed="rId4"/>
                <a:stretch>
                  <a:fillRect l="-1043" t="-4167"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553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D6452-7381-4C6B-9279-D88AE605B5DE}"/>
              </a:ext>
            </a:extLst>
          </p:cNvPr>
          <p:cNvSpPr>
            <a:spLocks noGrp="1"/>
          </p:cNvSpPr>
          <p:nvPr>
            <p:ph type="title"/>
          </p:nvPr>
        </p:nvSpPr>
        <p:spPr/>
        <p:txBody>
          <a:bodyPr/>
          <a:lstStyle/>
          <a:p>
            <a:r>
              <a:rPr lang="en-US" altLang="zh-CN" dirty="0"/>
              <a:t>3.6 </a:t>
            </a:r>
            <a:r>
              <a:rPr lang="zh-CN" altLang="en-US" dirty="0"/>
              <a:t>常用的声学特征</a:t>
            </a:r>
            <a:r>
              <a:rPr lang="en-US" altLang="zh-CN" dirty="0"/>
              <a:t>—PLP</a:t>
            </a:r>
            <a:endParaRPr lang="zh-CN" altLang="en-US" dirty="0"/>
          </a:p>
        </p:txBody>
      </p:sp>
      <p:sp>
        <p:nvSpPr>
          <p:cNvPr id="5" name="Rectangle 4">
            <a:extLst>
              <a:ext uri="{FF2B5EF4-FFF2-40B4-BE49-F238E27FC236}">
                <a16:creationId xmlns:a16="http://schemas.microsoft.com/office/drawing/2014/main" id="{D4A1B126-B12F-412B-9140-655ACFB0ABA7}"/>
              </a:ext>
            </a:extLst>
          </p:cNvPr>
          <p:cNvSpPr>
            <a:spLocks noChangeArrowheads="1"/>
          </p:cNvSpPr>
          <p:nvPr/>
        </p:nvSpPr>
        <p:spPr bwMode="auto">
          <a:xfrm>
            <a:off x="5189783"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dirty="0"/>
              <a:t>DFT</a:t>
            </a:r>
          </a:p>
        </p:txBody>
      </p:sp>
      <p:sp>
        <p:nvSpPr>
          <p:cNvPr id="6" name="AutoShape 5">
            <a:extLst>
              <a:ext uri="{FF2B5EF4-FFF2-40B4-BE49-F238E27FC236}">
                <a16:creationId xmlns:a16="http://schemas.microsoft.com/office/drawing/2014/main" id="{B1A70A07-D32E-4FEC-BE97-818BFAD4852D}"/>
              </a:ext>
            </a:extLst>
          </p:cNvPr>
          <p:cNvSpPr>
            <a:spLocks noChangeArrowheads="1"/>
          </p:cNvSpPr>
          <p:nvPr/>
        </p:nvSpPr>
        <p:spPr bwMode="auto">
          <a:xfrm>
            <a:off x="4253158" y="2696084"/>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7" name="Rectangle 6">
            <a:extLst>
              <a:ext uri="{FF2B5EF4-FFF2-40B4-BE49-F238E27FC236}">
                <a16:creationId xmlns:a16="http://schemas.microsoft.com/office/drawing/2014/main" id="{AB0926DC-1C68-4588-896C-DA1048601996}"/>
              </a:ext>
            </a:extLst>
          </p:cNvPr>
          <p:cNvSpPr>
            <a:spLocks noChangeArrowheads="1"/>
          </p:cNvSpPr>
          <p:nvPr/>
        </p:nvSpPr>
        <p:spPr bwMode="auto">
          <a:xfrm>
            <a:off x="1805779" y="2334704"/>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时域信号</a:t>
            </a:r>
          </a:p>
        </p:txBody>
      </p:sp>
      <p:sp>
        <p:nvSpPr>
          <p:cNvPr id="8" name="Rectangle 4">
            <a:extLst>
              <a:ext uri="{FF2B5EF4-FFF2-40B4-BE49-F238E27FC236}">
                <a16:creationId xmlns:a16="http://schemas.microsoft.com/office/drawing/2014/main" id="{8EFD251B-8BAB-4AF3-8056-599CDD1CA2E8}"/>
              </a:ext>
            </a:extLst>
          </p:cNvPr>
          <p:cNvSpPr>
            <a:spLocks noChangeArrowheads="1"/>
          </p:cNvSpPr>
          <p:nvPr/>
        </p:nvSpPr>
        <p:spPr bwMode="auto">
          <a:xfrm>
            <a:off x="3027608" y="2335721"/>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b="1" dirty="0"/>
              <a:t>预处理</a:t>
            </a:r>
            <a:endParaRPr kumimoji="1" lang="en-US" altLang="zh-CN" sz="2400" b="1" dirty="0"/>
          </a:p>
          <a:p>
            <a:pPr algn="ctr"/>
            <a:r>
              <a:rPr kumimoji="1" lang="en-US" altLang="zh-CN" sz="1200" b="1" dirty="0"/>
              <a:t>(</a:t>
            </a:r>
            <a:r>
              <a:rPr kumimoji="1" lang="zh-CN" altLang="en-US" sz="1200" b="1" dirty="0"/>
              <a:t>预加重、加窗</a:t>
            </a:r>
            <a:r>
              <a:rPr kumimoji="1" lang="en-US" altLang="zh-CN" sz="1200" b="1" dirty="0"/>
              <a:t>)</a:t>
            </a:r>
          </a:p>
        </p:txBody>
      </p:sp>
      <p:sp>
        <p:nvSpPr>
          <p:cNvPr id="9" name="AutoShape 5">
            <a:extLst>
              <a:ext uri="{FF2B5EF4-FFF2-40B4-BE49-F238E27FC236}">
                <a16:creationId xmlns:a16="http://schemas.microsoft.com/office/drawing/2014/main" id="{B8562095-5735-4404-94A9-547CA7F08CC0}"/>
              </a:ext>
            </a:extLst>
          </p:cNvPr>
          <p:cNvSpPr>
            <a:spLocks noChangeArrowheads="1"/>
          </p:cNvSpPr>
          <p:nvPr/>
        </p:nvSpPr>
        <p:spPr bwMode="auto">
          <a:xfrm>
            <a:off x="2090983" y="2680846"/>
            <a:ext cx="936625" cy="144462"/>
          </a:xfrm>
          <a:prstGeom prst="rightArrow">
            <a:avLst>
              <a:gd name="adj1" fmla="val 50000"/>
              <a:gd name="adj2" fmla="val 16208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0" name="AutoShape 7">
            <a:extLst>
              <a:ext uri="{FF2B5EF4-FFF2-40B4-BE49-F238E27FC236}">
                <a16:creationId xmlns:a16="http://schemas.microsoft.com/office/drawing/2014/main" id="{9B11A03A-F937-4571-9602-A11049796C3D}"/>
              </a:ext>
            </a:extLst>
          </p:cNvPr>
          <p:cNvSpPr>
            <a:spLocks noChangeArrowheads="1"/>
          </p:cNvSpPr>
          <p:nvPr/>
        </p:nvSpPr>
        <p:spPr bwMode="auto">
          <a:xfrm>
            <a:off x="6413745" y="2696084"/>
            <a:ext cx="1512888" cy="144462"/>
          </a:xfrm>
          <a:prstGeom prst="rightArrow">
            <a:avLst>
              <a:gd name="adj1" fmla="val 50000"/>
              <a:gd name="adj2" fmla="val 26181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1" name="Rectangle 9">
            <a:extLst>
              <a:ext uri="{FF2B5EF4-FFF2-40B4-BE49-F238E27FC236}">
                <a16:creationId xmlns:a16="http://schemas.microsoft.com/office/drawing/2014/main" id="{238675E2-CD68-4CE3-BA5C-E5D1CDBE3675}"/>
              </a:ext>
            </a:extLst>
          </p:cNvPr>
          <p:cNvSpPr>
            <a:spLocks noChangeArrowheads="1"/>
          </p:cNvSpPr>
          <p:nvPr/>
        </p:nvSpPr>
        <p:spPr bwMode="auto">
          <a:xfrm>
            <a:off x="7926633" y="2335721"/>
            <a:ext cx="1223962"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dirty="0"/>
              <a:t>临界频带</a:t>
            </a:r>
            <a:endParaRPr kumimoji="1" lang="en-US" altLang="zh-CN" sz="2400" dirty="0"/>
          </a:p>
          <a:p>
            <a:pPr algn="ctr"/>
            <a:r>
              <a:rPr kumimoji="1" lang="zh-CN" altLang="en-US" sz="2400" dirty="0"/>
              <a:t>分析</a:t>
            </a:r>
          </a:p>
        </p:txBody>
      </p:sp>
      <p:sp>
        <p:nvSpPr>
          <p:cNvPr id="12" name="Rectangle 10">
            <a:extLst>
              <a:ext uri="{FF2B5EF4-FFF2-40B4-BE49-F238E27FC236}">
                <a16:creationId xmlns:a16="http://schemas.microsoft.com/office/drawing/2014/main" id="{73F2C4A0-AB0A-49C8-8EBE-C2571D1A2421}"/>
              </a:ext>
            </a:extLst>
          </p:cNvPr>
          <p:cNvSpPr>
            <a:spLocks noChangeArrowheads="1"/>
          </p:cNvSpPr>
          <p:nvPr/>
        </p:nvSpPr>
        <p:spPr bwMode="auto">
          <a:xfrm>
            <a:off x="7926632" y="4423284"/>
            <a:ext cx="1223962"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dirty="0"/>
              <a:t>等响度</a:t>
            </a:r>
            <a:endParaRPr kumimoji="1" lang="en-US" altLang="zh-CN" sz="2400" dirty="0"/>
          </a:p>
          <a:p>
            <a:pPr algn="ctr"/>
            <a:r>
              <a:rPr kumimoji="1" lang="zh-CN" altLang="en-US" sz="2400" dirty="0"/>
              <a:t>预加重</a:t>
            </a:r>
            <a:endParaRPr kumimoji="1" lang="en-US" altLang="zh-CN" sz="2400" dirty="0"/>
          </a:p>
        </p:txBody>
      </p:sp>
      <p:sp>
        <p:nvSpPr>
          <p:cNvPr id="13" name="AutoShape 11">
            <a:extLst>
              <a:ext uri="{FF2B5EF4-FFF2-40B4-BE49-F238E27FC236}">
                <a16:creationId xmlns:a16="http://schemas.microsoft.com/office/drawing/2014/main" id="{4E7DD45B-7655-4FDF-B031-133048E286D5}"/>
              </a:ext>
            </a:extLst>
          </p:cNvPr>
          <p:cNvSpPr>
            <a:spLocks noChangeArrowheads="1"/>
          </p:cNvSpPr>
          <p:nvPr/>
        </p:nvSpPr>
        <p:spPr bwMode="auto">
          <a:xfrm>
            <a:off x="8467175" y="3198528"/>
            <a:ext cx="142875" cy="1225550"/>
          </a:xfrm>
          <a:prstGeom prst="downArrow">
            <a:avLst>
              <a:gd name="adj1" fmla="val 50000"/>
              <a:gd name="adj2" fmla="val 214444"/>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4" name="Text Box 13">
            <a:extLst>
              <a:ext uri="{FF2B5EF4-FFF2-40B4-BE49-F238E27FC236}">
                <a16:creationId xmlns:a16="http://schemas.microsoft.com/office/drawing/2014/main" id="{729738B3-470A-42C2-A725-7F67320A8738}"/>
              </a:ext>
            </a:extLst>
          </p:cNvPr>
          <p:cNvSpPr txBox="1">
            <a:spLocks noChangeArrowheads="1"/>
          </p:cNvSpPr>
          <p:nvPr/>
        </p:nvSpPr>
        <p:spPr bwMode="auto">
          <a:xfrm>
            <a:off x="8495527" y="3303471"/>
            <a:ext cx="738664" cy="1015663"/>
          </a:xfrm>
          <a:prstGeom prst="rect">
            <a:avLst/>
          </a:prstGeom>
          <a:noFill/>
          <a:ln w="9525">
            <a:noFill/>
            <a:miter lim="800000"/>
            <a:headEnd/>
            <a:tailEnd/>
          </a:ln>
          <a:effectLst/>
        </p:spPr>
        <p:txBody>
          <a:bodyPr vert="eaVert" wrap="none">
            <a:spAutoFit/>
          </a:bodyPr>
          <a:lstStyle/>
          <a:p>
            <a:r>
              <a:rPr kumimoji="1" lang="zh-CN" altLang="en-US" dirty="0"/>
              <a:t>临界带宽</a:t>
            </a:r>
            <a:endParaRPr kumimoji="1" lang="en-US" altLang="zh-CN" dirty="0"/>
          </a:p>
          <a:p>
            <a:r>
              <a:rPr kumimoji="1" lang="zh-CN" altLang="en-US" dirty="0"/>
              <a:t>听觉谱</a:t>
            </a:r>
          </a:p>
        </p:txBody>
      </p:sp>
      <p:sp>
        <p:nvSpPr>
          <p:cNvPr id="15" name="Rectangle 8">
            <a:extLst>
              <a:ext uri="{FF2B5EF4-FFF2-40B4-BE49-F238E27FC236}">
                <a16:creationId xmlns:a16="http://schemas.microsoft.com/office/drawing/2014/main" id="{3118125F-9126-4CDF-B5B5-C4EBCAA7D654}"/>
              </a:ext>
            </a:extLst>
          </p:cNvPr>
          <p:cNvSpPr>
            <a:spLocks noChangeArrowheads="1"/>
          </p:cNvSpPr>
          <p:nvPr/>
        </p:nvSpPr>
        <p:spPr bwMode="auto">
          <a:xfrm>
            <a:off x="6702670" y="2262696"/>
            <a:ext cx="863600"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zh-CN" altLang="en-US" dirty="0"/>
              <a:t>短时功率谱</a:t>
            </a:r>
          </a:p>
        </p:txBody>
      </p:sp>
      <p:sp>
        <p:nvSpPr>
          <p:cNvPr id="16" name="Rectangle 12">
            <a:extLst>
              <a:ext uri="{FF2B5EF4-FFF2-40B4-BE49-F238E27FC236}">
                <a16:creationId xmlns:a16="http://schemas.microsoft.com/office/drawing/2014/main" id="{FEA8CC1A-6492-43CF-A769-BA5C532B10AD}"/>
              </a:ext>
            </a:extLst>
          </p:cNvPr>
          <p:cNvSpPr>
            <a:spLocks noChangeArrowheads="1"/>
          </p:cNvSpPr>
          <p:nvPr/>
        </p:nvSpPr>
        <p:spPr bwMode="auto">
          <a:xfrm>
            <a:off x="5189783" y="4423284"/>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dirty="0"/>
              <a:t>强度响度</a:t>
            </a:r>
            <a:endParaRPr kumimoji="1" lang="en-US" altLang="zh-CN" sz="2400" dirty="0"/>
          </a:p>
          <a:p>
            <a:pPr algn="ctr"/>
            <a:r>
              <a:rPr kumimoji="1" lang="zh-CN" altLang="en-US" sz="2400" dirty="0"/>
              <a:t>转换</a:t>
            </a:r>
            <a:endParaRPr kumimoji="1" lang="en-US" altLang="zh-CN" sz="2400" dirty="0"/>
          </a:p>
        </p:txBody>
      </p:sp>
      <p:sp>
        <p:nvSpPr>
          <p:cNvPr id="17" name="AutoShape 14">
            <a:extLst>
              <a:ext uri="{FF2B5EF4-FFF2-40B4-BE49-F238E27FC236}">
                <a16:creationId xmlns:a16="http://schemas.microsoft.com/office/drawing/2014/main" id="{112BABAE-05C7-42C7-B76A-85E146F29313}"/>
              </a:ext>
            </a:extLst>
          </p:cNvPr>
          <p:cNvSpPr>
            <a:spLocks noChangeArrowheads="1"/>
          </p:cNvSpPr>
          <p:nvPr/>
        </p:nvSpPr>
        <p:spPr bwMode="auto">
          <a:xfrm>
            <a:off x="6415333" y="4783646"/>
            <a:ext cx="1511300" cy="144463"/>
          </a:xfrm>
          <a:prstGeom prst="leftArrow">
            <a:avLst>
              <a:gd name="adj1" fmla="val 50000"/>
              <a:gd name="adj2" fmla="val 261538"/>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8" name="AutoShape 16">
            <a:extLst>
              <a:ext uri="{FF2B5EF4-FFF2-40B4-BE49-F238E27FC236}">
                <a16:creationId xmlns:a16="http://schemas.microsoft.com/office/drawing/2014/main" id="{89C714DC-51CB-4A92-A75B-BCE659D1FDC6}"/>
              </a:ext>
            </a:extLst>
          </p:cNvPr>
          <p:cNvSpPr>
            <a:spLocks noChangeArrowheads="1"/>
          </p:cNvSpPr>
          <p:nvPr/>
        </p:nvSpPr>
        <p:spPr bwMode="auto">
          <a:xfrm>
            <a:off x="4254745" y="4783646"/>
            <a:ext cx="935038" cy="144463"/>
          </a:xfrm>
          <a:prstGeom prst="leftArrow">
            <a:avLst>
              <a:gd name="adj1" fmla="val 50000"/>
              <a:gd name="adj2" fmla="val 161813"/>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19" name="Rectangle 17">
            <a:extLst>
              <a:ext uri="{FF2B5EF4-FFF2-40B4-BE49-F238E27FC236}">
                <a16:creationId xmlns:a16="http://schemas.microsoft.com/office/drawing/2014/main" id="{7E13E649-52A1-4CE4-A00B-8FC5F3D6436E}"/>
              </a:ext>
            </a:extLst>
          </p:cNvPr>
          <p:cNvSpPr>
            <a:spLocks noChangeArrowheads="1"/>
          </p:cNvSpPr>
          <p:nvPr/>
        </p:nvSpPr>
        <p:spPr bwMode="auto">
          <a:xfrm>
            <a:off x="30463" y="4410754"/>
            <a:ext cx="713437" cy="360363"/>
          </a:xfrm>
          <a:prstGeom prst="rect">
            <a:avLst/>
          </a:prstGeom>
          <a:solidFill>
            <a:schemeClr val="bg1"/>
          </a:solidFill>
          <a:ln w="9525">
            <a:solidFill>
              <a:schemeClr val="bg1"/>
            </a:solidFill>
            <a:miter lim="800000"/>
            <a:headEnd/>
            <a:tailEnd/>
          </a:ln>
          <a:effectLst/>
        </p:spPr>
        <p:txBody>
          <a:bodyPr wrap="none" anchor="ctr"/>
          <a:lstStyle/>
          <a:p>
            <a:pPr algn="ctr"/>
            <a:r>
              <a:rPr kumimoji="1" lang="en-US" altLang="zh-CN" dirty="0">
                <a:solidFill>
                  <a:srgbClr val="C00000"/>
                </a:solidFill>
              </a:rPr>
              <a:t>PLP</a:t>
            </a:r>
          </a:p>
        </p:txBody>
      </p:sp>
      <p:sp>
        <p:nvSpPr>
          <p:cNvPr id="21" name="Rectangle 12">
            <a:extLst>
              <a:ext uri="{FF2B5EF4-FFF2-40B4-BE49-F238E27FC236}">
                <a16:creationId xmlns:a16="http://schemas.microsoft.com/office/drawing/2014/main" id="{DEA665C2-B6F3-4265-AF55-F91EB1CCD92A}"/>
              </a:ext>
            </a:extLst>
          </p:cNvPr>
          <p:cNvSpPr>
            <a:spLocks noChangeArrowheads="1"/>
          </p:cNvSpPr>
          <p:nvPr/>
        </p:nvSpPr>
        <p:spPr bwMode="auto">
          <a:xfrm>
            <a:off x="3017829" y="4423284"/>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sz="2400" dirty="0"/>
              <a:t>IDFT</a:t>
            </a:r>
          </a:p>
        </p:txBody>
      </p:sp>
      <p:sp>
        <p:nvSpPr>
          <p:cNvPr id="22" name="AutoShape 16">
            <a:extLst>
              <a:ext uri="{FF2B5EF4-FFF2-40B4-BE49-F238E27FC236}">
                <a16:creationId xmlns:a16="http://schemas.microsoft.com/office/drawing/2014/main" id="{C8A0B5AD-49C3-431D-BD8C-57068E9A4A55}"/>
              </a:ext>
            </a:extLst>
          </p:cNvPr>
          <p:cNvSpPr>
            <a:spLocks noChangeArrowheads="1"/>
          </p:cNvSpPr>
          <p:nvPr/>
        </p:nvSpPr>
        <p:spPr bwMode="auto">
          <a:xfrm>
            <a:off x="2082790" y="4783646"/>
            <a:ext cx="935038" cy="144463"/>
          </a:xfrm>
          <a:prstGeom prst="leftArrow">
            <a:avLst>
              <a:gd name="adj1" fmla="val 50000"/>
              <a:gd name="adj2" fmla="val 161813"/>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23" name="Rectangle 12">
            <a:extLst>
              <a:ext uri="{FF2B5EF4-FFF2-40B4-BE49-F238E27FC236}">
                <a16:creationId xmlns:a16="http://schemas.microsoft.com/office/drawing/2014/main" id="{EBE6064B-39E8-4F2B-9FAC-C40C21147357}"/>
              </a:ext>
            </a:extLst>
          </p:cNvPr>
          <p:cNvSpPr>
            <a:spLocks noChangeArrowheads="1"/>
          </p:cNvSpPr>
          <p:nvPr/>
        </p:nvSpPr>
        <p:spPr bwMode="auto">
          <a:xfrm>
            <a:off x="845874" y="4423284"/>
            <a:ext cx="1225550" cy="86360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sz="2400" dirty="0"/>
              <a:t>线性预测</a:t>
            </a:r>
            <a:endParaRPr kumimoji="1" lang="en-US" altLang="zh-CN" sz="2400" dirty="0"/>
          </a:p>
        </p:txBody>
      </p:sp>
      <p:sp>
        <p:nvSpPr>
          <p:cNvPr id="24" name="AutoShape 16">
            <a:extLst>
              <a:ext uri="{FF2B5EF4-FFF2-40B4-BE49-F238E27FC236}">
                <a16:creationId xmlns:a16="http://schemas.microsoft.com/office/drawing/2014/main" id="{1D996A24-42F3-4685-8E7C-F360F0D54C32}"/>
              </a:ext>
            </a:extLst>
          </p:cNvPr>
          <p:cNvSpPr>
            <a:spLocks noChangeArrowheads="1"/>
          </p:cNvSpPr>
          <p:nvPr/>
        </p:nvSpPr>
        <p:spPr bwMode="auto">
          <a:xfrm>
            <a:off x="56707" y="4764902"/>
            <a:ext cx="783484" cy="163207"/>
          </a:xfrm>
          <a:prstGeom prst="leftArrow">
            <a:avLst>
              <a:gd name="adj1" fmla="val 50000"/>
              <a:gd name="adj2" fmla="val 161813"/>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25" name="TextBox 3">
            <a:extLst>
              <a:ext uri="{FF2B5EF4-FFF2-40B4-BE49-F238E27FC236}">
                <a16:creationId xmlns:a16="http://schemas.microsoft.com/office/drawing/2014/main" id="{D8507627-09F2-40EC-83A9-85FF4DDA12B6}"/>
              </a:ext>
            </a:extLst>
          </p:cNvPr>
          <p:cNvSpPr txBox="1"/>
          <p:nvPr/>
        </p:nvSpPr>
        <p:spPr>
          <a:xfrm>
            <a:off x="9425461" y="1662869"/>
            <a:ext cx="2407778" cy="440120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ea typeface="+mn-ea"/>
              </a:rPr>
              <a:t>利用</a:t>
            </a:r>
            <a:r>
              <a:rPr lang="zh-CN" altLang="en-US" sz="2000" b="1" dirty="0">
                <a:latin typeface="+mn-ea"/>
                <a:ea typeface="+mn-ea"/>
              </a:rPr>
              <a:t>等响度预加重</a:t>
            </a:r>
            <a:r>
              <a:rPr lang="zh-CN" altLang="en-US" sz="2000" dirty="0">
                <a:latin typeface="+mn-ea"/>
              </a:rPr>
              <a:t>以及强度</a:t>
            </a:r>
            <a:r>
              <a:rPr lang="en-US" altLang="zh-CN" sz="2000" dirty="0">
                <a:latin typeface="+mn-ea"/>
              </a:rPr>
              <a:t>-</a:t>
            </a:r>
            <a:r>
              <a:rPr lang="zh-CN" altLang="en-US" sz="2000" dirty="0">
                <a:latin typeface="+mn-ea"/>
              </a:rPr>
              <a:t>响度转换</a:t>
            </a:r>
            <a:r>
              <a:rPr lang="zh-CN" altLang="en-US" sz="2000" dirty="0">
                <a:latin typeface="+mn-ea"/>
                <a:ea typeface="+mn-ea"/>
              </a:rPr>
              <a:t>（</a:t>
            </a:r>
            <a:r>
              <a:rPr lang="zh-CN" altLang="en-US" sz="2000" b="1" dirty="0">
                <a:latin typeface="+mn-ea"/>
              </a:rPr>
              <a:t>立方根压缩</a:t>
            </a:r>
            <a:r>
              <a:rPr lang="zh-CN" altLang="en-US" sz="2000" dirty="0">
                <a:latin typeface="+mn-ea"/>
                <a:ea typeface="+mn-ea"/>
              </a:rPr>
              <a:t>），而不是</a:t>
            </a:r>
            <a:r>
              <a:rPr lang="en-US" altLang="zh-CN" sz="2000" dirty="0">
                <a:latin typeface="+mn-ea"/>
                <a:ea typeface="+mn-ea"/>
              </a:rPr>
              <a:t>MFCC</a:t>
            </a:r>
            <a:r>
              <a:rPr lang="zh-CN" altLang="en-US" sz="2000" dirty="0">
                <a:latin typeface="+mn-ea"/>
                <a:ea typeface="+mn-ea"/>
              </a:rPr>
              <a:t>用到的对数压缩；利用线性预测自回归模型获得倒谱系数。</a:t>
            </a:r>
            <a:endParaRPr lang="en-US" altLang="zh-CN" sz="2000" dirty="0">
              <a:latin typeface="+mn-ea"/>
              <a:ea typeface="+mn-ea"/>
            </a:endParaRPr>
          </a:p>
          <a:p>
            <a:pPr marL="342900" indent="-342900">
              <a:buFont typeface="Arial" panose="020B0604020202020204" pitchFamily="34" charset="0"/>
              <a:buChar char="•"/>
            </a:pPr>
            <a:endParaRPr lang="en-US" altLang="zh-CN" sz="2000" dirty="0">
              <a:latin typeface="+mn-ea"/>
              <a:ea typeface="+mn-ea"/>
            </a:endParaRPr>
          </a:p>
          <a:p>
            <a:pPr marL="342900" indent="-342900">
              <a:buFont typeface="Arial" panose="020B0604020202020204" pitchFamily="34" charset="0"/>
              <a:buChar char="•"/>
            </a:pPr>
            <a:r>
              <a:rPr lang="en-US" altLang="zh-CN" sz="2000" dirty="0">
                <a:latin typeface="+mn-ea"/>
                <a:ea typeface="+mn-ea"/>
              </a:rPr>
              <a:t>PLP</a:t>
            </a:r>
            <a:r>
              <a:rPr lang="zh-CN" altLang="en-US" sz="2000" dirty="0">
                <a:latin typeface="+mn-ea"/>
                <a:ea typeface="+mn-ea"/>
              </a:rPr>
              <a:t>跟</a:t>
            </a:r>
            <a:r>
              <a:rPr lang="en-US" altLang="zh-CN" sz="2000" dirty="0">
                <a:latin typeface="+mn-ea"/>
                <a:ea typeface="+mn-ea"/>
              </a:rPr>
              <a:t>MFCC</a:t>
            </a:r>
            <a:r>
              <a:rPr lang="zh-CN" altLang="en-US" sz="2000" dirty="0">
                <a:latin typeface="+mn-ea"/>
                <a:ea typeface="+mn-ea"/>
              </a:rPr>
              <a:t>比较，具有更好的语音识别准确度以及</a:t>
            </a:r>
            <a:r>
              <a:rPr lang="zh-CN" altLang="en-US" sz="2000" b="1" dirty="0">
                <a:latin typeface="+mn-ea"/>
                <a:ea typeface="+mn-ea"/>
              </a:rPr>
              <a:t>更好的噪声鲁棒性</a:t>
            </a:r>
            <a:r>
              <a:rPr lang="zh-CN" altLang="en-US" sz="2000" dirty="0">
                <a:latin typeface="+mn-ea"/>
                <a:ea typeface="+mn-ea"/>
              </a:rPr>
              <a:t>。</a:t>
            </a:r>
          </a:p>
        </p:txBody>
      </p:sp>
    </p:spTree>
    <p:custDataLst>
      <p:tags r:id="rId1"/>
    </p:custDataLst>
    <p:extLst>
      <p:ext uri="{BB962C8B-B14F-4D97-AF65-F5344CB8AC3E}">
        <p14:creationId xmlns:p14="http://schemas.microsoft.com/office/powerpoint/2010/main" val="3204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88959-CB59-4454-ACA7-8D9263428614}"/>
              </a:ext>
            </a:extLst>
          </p:cNvPr>
          <p:cNvSpPr>
            <a:spLocks noGrp="1"/>
          </p:cNvSpPr>
          <p:nvPr>
            <p:ph type="title"/>
          </p:nvPr>
        </p:nvSpPr>
        <p:spPr/>
        <p:txBody>
          <a:bodyPr/>
          <a:lstStyle/>
          <a:p>
            <a:r>
              <a:rPr lang="en-US" altLang="zh-CN" dirty="0"/>
              <a:t>3.6 </a:t>
            </a:r>
            <a:r>
              <a:rPr lang="zh-CN" altLang="en-US" dirty="0"/>
              <a:t>常用的声学特征</a:t>
            </a:r>
            <a:r>
              <a:rPr lang="en-US" altLang="zh-CN" dirty="0"/>
              <a:t>—PLP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762DE5-E2D4-4CAE-9872-D7A32CE98073}"/>
                  </a:ext>
                </a:extLst>
              </p:cNvPr>
              <p:cNvSpPr>
                <a:spLocks noGrp="1"/>
              </p:cNvSpPr>
              <p:nvPr>
                <p:ph idx="1"/>
              </p:nvPr>
            </p:nvSpPr>
            <p:spPr>
              <a:xfrm>
                <a:off x="845287" y="1388424"/>
                <a:ext cx="11027736" cy="5246292"/>
              </a:xfrm>
            </p:spPr>
            <p:txBody>
              <a:bodyPr>
                <a:normAutofit fontScale="70000" lnSpcReduction="20000"/>
              </a:bodyPr>
              <a:lstStyle/>
              <a:p>
                <a:pPr marL="0" indent="0">
                  <a:buNone/>
                </a:pPr>
                <a:r>
                  <a:rPr lang="en-US" altLang="zh-CN" dirty="0"/>
                  <a:t>PLP</a:t>
                </a:r>
                <a:r>
                  <a:rPr lang="zh-CN" altLang="zh-CN" dirty="0"/>
                  <a:t>特征提取流程如下：</a:t>
                </a:r>
              </a:p>
              <a:p>
                <a:pPr marL="0" indent="0">
                  <a:buNone/>
                </a:pPr>
                <a:r>
                  <a:rPr lang="zh-CN" altLang="zh-CN" b="1" dirty="0"/>
                  <a:t>（</a:t>
                </a:r>
                <a:r>
                  <a:rPr lang="en-US" altLang="zh-CN" b="1" dirty="0"/>
                  <a:t>1</a:t>
                </a:r>
                <a:r>
                  <a:rPr lang="zh-CN" altLang="zh-CN" b="1" dirty="0"/>
                  <a:t>）</a:t>
                </a:r>
                <a:r>
                  <a:rPr lang="en-US" altLang="zh-CN" b="1" dirty="0"/>
                  <a:t>DFT</a:t>
                </a:r>
                <a:r>
                  <a:rPr lang="zh-CN" altLang="zh-CN" b="1" dirty="0"/>
                  <a:t>频谱分析</a:t>
                </a:r>
              </a:p>
              <a:p>
                <a:pPr marL="0" indent="0">
                  <a:buNone/>
                </a:pPr>
                <a:r>
                  <a:rPr lang="zh-CN" altLang="zh-CN" dirty="0"/>
                  <a:t>语音信号经过预加重、分帧、加窗、离散傅里叶变换后，取短时语音频谱的实部和虚部的平方和</a:t>
                </a:r>
                <a:r>
                  <a:rPr lang="en-US" altLang="zh-CN" dirty="0"/>
                  <a:t>, </a:t>
                </a:r>
                <a:r>
                  <a:rPr lang="zh-CN" altLang="zh-CN" dirty="0"/>
                  <a:t>得到短时功率谱</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m:rPr>
                            <m:sty m:val="p"/>
                          </m:rPr>
                          <a:rPr lang="en-US" altLang="zh-CN">
                            <a:latin typeface="Cambria Math" panose="02040503050406030204" pitchFamily="18" charset="0"/>
                          </a:rPr>
                          <m:t>power</m:t>
                        </m:r>
                      </m:sub>
                    </m:sSub>
                    <m:r>
                      <a:rPr lang="en-US" altLang="zh-CN">
                        <a:latin typeface="Cambria Math" panose="02040503050406030204" pitchFamily="18" charset="0"/>
                      </a:rPr>
                      <m:t>[</m:t>
                    </m:r>
                    <m:r>
                      <a:rPr lang="en-US" altLang="zh-CN" i="1">
                        <a:latin typeface="Cambria Math" panose="02040503050406030204" pitchFamily="18" charset="0"/>
                      </a:rPr>
                      <m:t>𝑘</m:t>
                    </m:r>
                    <m:r>
                      <a:rPr lang="en-US" altLang="zh-CN">
                        <a:latin typeface="Cambria Math" panose="02040503050406030204" pitchFamily="18" charset="0"/>
                      </a:rPr>
                      <m:t>]</m:t>
                    </m:r>
                  </m:oMath>
                </a14:m>
                <a:r>
                  <a:rPr lang="zh-CN" altLang="zh-CN" dirty="0"/>
                  <a:t>。</a:t>
                </a:r>
                <a:r>
                  <a:rPr lang="en-US" altLang="zh-CN" dirty="0"/>
                  <a:t>                   </a:t>
                </a:r>
                <a:endParaRPr lang="zh-CN" altLang="zh-CN" dirty="0"/>
              </a:p>
              <a:p>
                <a:pPr marL="0" indent="0">
                  <a:buNone/>
                </a:pPr>
                <a:r>
                  <a:rPr lang="zh-CN" altLang="zh-CN" b="1" dirty="0"/>
                  <a:t>（</a:t>
                </a:r>
                <a:r>
                  <a:rPr lang="en-US" altLang="zh-CN" b="1" dirty="0"/>
                  <a:t>2</a:t>
                </a:r>
                <a:r>
                  <a:rPr lang="zh-CN" altLang="zh-CN" b="1" dirty="0"/>
                  <a:t>）临界频带分析</a:t>
                </a:r>
                <a:r>
                  <a:rPr lang="en-US" altLang="zh-CN" b="1" dirty="0"/>
                  <a:t>               </a:t>
                </a:r>
                <a:endParaRPr lang="zh-CN" altLang="zh-CN" b="1" dirty="0"/>
              </a:p>
              <a:p>
                <a:pPr marL="0" indent="0">
                  <a:buNone/>
                </a:pPr>
                <a:r>
                  <a:rPr lang="zh-CN" altLang="zh-CN" dirty="0"/>
                  <a:t>将转换得到</a:t>
                </a:r>
                <a:r>
                  <a:rPr lang="en-US" altLang="zh-CN" dirty="0"/>
                  <a:t>Bark</a:t>
                </a:r>
                <a:r>
                  <a:rPr lang="zh-CN" altLang="zh-CN" dirty="0"/>
                  <a:t>频率</a:t>
                </a:r>
                <a14:m>
                  <m:oMath xmlns:m="http://schemas.openxmlformats.org/officeDocument/2006/math">
                    <m:r>
                      <a:rPr lang="en-US" altLang="zh-CN" i="1">
                        <a:latin typeface="Cambria Math" panose="02040503050406030204" pitchFamily="18" charset="0"/>
                      </a:rPr>
                      <m:t>𝑍</m:t>
                    </m:r>
                    <m:r>
                      <a:rPr lang="en-US" altLang="zh-CN">
                        <a:latin typeface="Cambria Math" panose="02040503050406030204" pitchFamily="18" charset="0"/>
                      </a:rPr>
                      <m:t>(</m:t>
                    </m:r>
                    <m:r>
                      <a:rPr lang="en-US" altLang="zh-CN" i="1">
                        <a:latin typeface="Cambria Math" panose="02040503050406030204" pitchFamily="18" charset="0"/>
                      </a:rPr>
                      <m:t>𝑓</m:t>
                    </m:r>
                    <m:r>
                      <a:rPr lang="en-US" altLang="zh-CN">
                        <a:latin typeface="Cambria Math" panose="02040503050406030204" pitchFamily="18" charset="0"/>
                      </a:rPr>
                      <m:t>)</m:t>
                    </m:r>
                  </m:oMath>
                </a14:m>
                <a:r>
                  <a:rPr lang="en-US" altLang="zh-CN" dirty="0"/>
                  <a:t>, </a:t>
                </a:r>
                <a:r>
                  <a:rPr lang="zh-CN" altLang="zh-CN" dirty="0"/>
                  <a:t>一共划分</a:t>
                </a:r>
                <a:r>
                  <a:rPr lang="en-US" altLang="zh-CN" dirty="0"/>
                  <a:t>17 </a:t>
                </a:r>
                <a:r>
                  <a:rPr lang="zh-CN" altLang="zh-CN" dirty="0"/>
                  <a:t>个</a:t>
                </a:r>
                <a:r>
                  <a:rPr lang="en-US" altLang="zh-CN" dirty="0"/>
                  <a:t>Bark</a:t>
                </a:r>
                <a:r>
                  <a:rPr lang="zh-CN" altLang="zh-CN" dirty="0"/>
                  <a:t>频带。这</a:t>
                </a:r>
                <a:r>
                  <a:rPr lang="en-US" altLang="zh-CN" dirty="0"/>
                  <a:t>17</a:t>
                </a:r>
                <a:r>
                  <a:rPr lang="zh-CN" altLang="zh-CN" dirty="0"/>
                  <a:t>个频带中每个频带内的短时功率谱与函数</a:t>
                </a:r>
                <a14:m>
                  <m:oMath xmlns:m="http://schemas.openxmlformats.org/officeDocument/2006/math">
                    <m:r>
                      <a:rPr lang="en-US" altLang="zh-CN" i="1">
                        <a:latin typeface="Cambria Math" panose="02040503050406030204" pitchFamily="18" charset="0"/>
                      </a:rPr>
                      <m:t>𝜓</m:t>
                    </m:r>
                    <m:d>
                      <m:dPr>
                        <m:ctrlPr>
                          <a:rPr lang="zh-CN" altLang="zh-CN" i="1">
                            <a:latin typeface="Cambria Math" panose="02040503050406030204" pitchFamily="18" charset="0"/>
                          </a:rPr>
                        </m:ctrlPr>
                      </m:dPr>
                      <m:e>
                        <m:r>
                          <a:rPr lang="en-US" altLang="zh-CN" i="1">
                            <a:latin typeface="Cambria Math" panose="02040503050406030204" pitchFamily="18" charset="0"/>
                          </a:rPr>
                          <m:t>𝑍</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𝑘</m:t>
                            </m:r>
                          </m:e>
                        </m:d>
                      </m:e>
                    </m:d>
                  </m:oMath>
                </a14:m>
                <a:r>
                  <a:rPr lang="zh-CN" altLang="zh-CN" dirty="0"/>
                  <a:t>相乘</a:t>
                </a:r>
                <a:r>
                  <a:rPr lang="en-US" altLang="zh-CN" dirty="0"/>
                  <a:t>, </a:t>
                </a:r>
                <a:r>
                  <a:rPr lang="zh-CN" altLang="zh-CN" dirty="0"/>
                  <a:t>求和后得到临界带宽听觉谱</a:t>
                </a:r>
                <a14:m>
                  <m:oMath xmlns:m="http://schemas.openxmlformats.org/officeDocument/2006/math">
                    <m:r>
                      <m:rPr>
                        <m:sty m:val="p"/>
                      </m:rPr>
                      <a:rPr lang="en-US" altLang="zh-CN">
                        <a:latin typeface="Cambria Math" panose="02040503050406030204" pitchFamily="18" charset="0"/>
                      </a:rPr>
                      <m:t>θ</m:t>
                    </m:r>
                    <m:r>
                      <a:rPr lang="en-US" altLang="zh-CN" b="0" i="0" smtClean="0">
                        <a:latin typeface="Cambria Math" panose="02040503050406030204" pitchFamily="18" charset="0"/>
                      </a:rPr>
                      <m:t>(</m:t>
                    </m:r>
                    <m:r>
                      <a:rPr lang="en-US" altLang="zh-CN" b="0" i="1" smtClean="0">
                        <a:latin typeface="Cambria Math" panose="02040503050406030204" pitchFamily="18" charset="0"/>
                      </a:rPr>
                      <m:t>𝑘</m:t>
                    </m:r>
                    <m:r>
                      <a:rPr lang="en-US" altLang="zh-CN" b="0" i="0" smtClean="0">
                        <a:latin typeface="Cambria Math" panose="02040503050406030204" pitchFamily="18" charset="0"/>
                      </a:rPr>
                      <m:t>)</m:t>
                    </m:r>
                  </m:oMath>
                </a14:m>
                <a:r>
                  <a:rPr lang="zh-CN" altLang="en-US" dirty="0"/>
                  <a:t>。</a:t>
                </a:r>
                <a:endParaRPr lang="en-US" altLang="zh-CN" dirty="0"/>
              </a:p>
              <a:p>
                <a:pPr marL="0" indent="0">
                  <a:buNone/>
                </a:pPr>
                <a:r>
                  <a:rPr lang="zh-CN" altLang="zh-CN" b="1" dirty="0"/>
                  <a:t>（</a:t>
                </a:r>
                <a:r>
                  <a:rPr lang="en-US" altLang="zh-CN" b="1" dirty="0"/>
                  <a:t>3</a:t>
                </a:r>
                <a:r>
                  <a:rPr lang="zh-CN" altLang="zh-CN" b="1" dirty="0"/>
                  <a:t>）等响度预加重</a:t>
                </a:r>
              </a:p>
              <a:p>
                <a:pPr marL="0" indent="0">
                  <a:buNone/>
                </a:pPr>
                <a:r>
                  <a:rPr lang="zh-CN" altLang="zh-CN" dirty="0"/>
                  <a:t>用模拟人耳大约</a:t>
                </a:r>
                <a:r>
                  <a:rPr lang="en-US" altLang="zh-CN" dirty="0"/>
                  <a:t>40dB</a:t>
                </a:r>
                <a:r>
                  <a:rPr lang="zh-CN" altLang="zh-CN" dirty="0"/>
                  <a:t>等响曲线</a:t>
                </a:r>
                <a14:m>
                  <m:oMath xmlns:m="http://schemas.openxmlformats.org/officeDocument/2006/math">
                    <m:r>
                      <m:rPr>
                        <m:sty m:val="p"/>
                      </m:rPr>
                      <a:rPr lang="en-US" altLang="zh-CN">
                        <a:latin typeface="Cambria Math" panose="02040503050406030204" pitchFamily="18" charset="0"/>
                      </a:rPr>
                      <m:t>E</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a:latin typeface="Cambria Math" panose="02040503050406030204" pitchFamily="18" charset="0"/>
                              </a:rPr>
                              <m:t>0</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k</m:t>
                            </m:r>
                          </m:e>
                        </m:d>
                      </m:e>
                    </m:d>
                  </m:oMath>
                </a14:m>
                <a:r>
                  <a:rPr lang="zh-CN" altLang="zh-CN" dirty="0"/>
                  <a:t>对</a:t>
                </a:r>
                <a14:m>
                  <m:oMath xmlns:m="http://schemas.openxmlformats.org/officeDocument/2006/math">
                    <m:r>
                      <m:rPr>
                        <m:sty m:val="p"/>
                      </m:rPr>
                      <a:rPr lang="en-US" altLang="zh-CN">
                        <a:latin typeface="Cambria Math" panose="02040503050406030204" pitchFamily="18" charset="0"/>
                      </a:rPr>
                      <m:t>θ</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 </m:t>
                    </m:r>
                  </m:oMath>
                </a14:m>
                <a:r>
                  <a:rPr lang="zh-CN" altLang="zh-CN" dirty="0"/>
                  <a:t>进行等响度曲线预加重</a:t>
                </a:r>
                <a:r>
                  <a:rPr lang="zh-CN" altLang="en-US" dirty="0"/>
                  <a:t>。</a:t>
                </a:r>
                <a:endParaRPr lang="en-US" altLang="zh-CN" dirty="0"/>
              </a:p>
              <a:p>
                <a:pPr marL="0" indent="0">
                  <a:buNone/>
                </a:pPr>
                <a:r>
                  <a:rPr lang="zh-CN" altLang="zh-CN" b="1" dirty="0"/>
                  <a:t>（</a:t>
                </a:r>
                <a:r>
                  <a:rPr lang="en-US" altLang="zh-CN" b="1" dirty="0"/>
                  <a:t>4</a:t>
                </a:r>
                <a:r>
                  <a:rPr lang="zh-CN" altLang="zh-CN" b="1" dirty="0"/>
                  <a:t>）强度</a:t>
                </a:r>
                <a:r>
                  <a:rPr lang="en-US" altLang="zh-CN" b="1" dirty="0"/>
                  <a:t>-</a:t>
                </a:r>
                <a:r>
                  <a:rPr lang="zh-CN" altLang="zh-CN" b="1" dirty="0"/>
                  <a:t>响度转换</a:t>
                </a:r>
              </a:p>
              <a:p>
                <a:pPr marL="0" indent="0">
                  <a:buNone/>
                </a:pPr>
                <a:r>
                  <a:rPr lang="zh-CN" altLang="zh-CN" dirty="0"/>
                  <a:t>为了近似模拟声音的强度与人耳感受的响度间的非线性关系</a:t>
                </a:r>
                <a:r>
                  <a:rPr lang="en-US" altLang="zh-CN" dirty="0"/>
                  <a:t>, </a:t>
                </a:r>
                <a:r>
                  <a:rPr lang="zh-CN" altLang="zh-CN" dirty="0"/>
                  <a:t>进行强度</a:t>
                </a:r>
                <a:r>
                  <a:rPr lang="en-US" altLang="zh-CN" dirty="0"/>
                  <a:t>-</a:t>
                </a:r>
                <a:r>
                  <a:rPr lang="zh-CN" altLang="zh-CN" dirty="0"/>
                  <a:t>响度转换</a:t>
                </a:r>
                <a:r>
                  <a:rPr lang="zh-CN" altLang="en-US" dirty="0"/>
                  <a:t>（立方根压缩）。</a:t>
                </a:r>
                <a:endParaRPr lang="en-US" altLang="zh-CN" dirty="0"/>
              </a:p>
              <a:p>
                <a:pPr marL="0" indent="0">
                  <a:buNone/>
                </a:pPr>
                <a:r>
                  <a:rPr lang="zh-CN" altLang="zh-CN" b="1" dirty="0"/>
                  <a:t>（</a:t>
                </a:r>
                <a:r>
                  <a:rPr lang="en-US" altLang="zh-CN" b="1" dirty="0"/>
                  <a:t>5</a:t>
                </a:r>
                <a:r>
                  <a:rPr lang="zh-CN" altLang="zh-CN" b="1" dirty="0"/>
                  <a:t>）离散傅里叶反变换</a:t>
                </a:r>
                <a:r>
                  <a:rPr lang="en-US" altLang="zh-CN" b="1" dirty="0"/>
                  <a:t>(IDFT)</a:t>
                </a:r>
                <a:endParaRPr lang="zh-CN" altLang="zh-CN" b="1" dirty="0"/>
              </a:p>
              <a:p>
                <a:pPr marL="0" indent="0">
                  <a:buNone/>
                </a:pPr>
                <a:r>
                  <a:rPr lang="zh-CN" altLang="zh-CN" dirty="0"/>
                  <a:t>进行强度</a:t>
                </a:r>
                <a:r>
                  <a:rPr lang="en-US" altLang="zh-CN" dirty="0"/>
                  <a:t>-</a:t>
                </a:r>
                <a:r>
                  <a:rPr lang="zh-CN" altLang="zh-CN" dirty="0"/>
                  <a:t>响度转换之后需要进行离散傅里叶反变换。</a:t>
                </a:r>
                <a14:m>
                  <m:oMath xmlns:m="http://schemas.openxmlformats.org/officeDocument/2006/math">
                    <m:r>
                      <a:rPr lang="zh-CN" altLang="zh-CN">
                        <a:latin typeface="Cambria Math" panose="02040503050406030204" pitchFamily="18" charset="0"/>
                      </a:rPr>
                      <m:t> </m:t>
                    </m:r>
                  </m:oMath>
                </a14:m>
                <a:endParaRPr lang="zh-CN" altLang="zh-CN" dirty="0"/>
              </a:p>
              <a:p>
                <a:pPr marL="0" indent="0">
                  <a:buNone/>
                </a:pPr>
                <a:r>
                  <a:rPr lang="zh-CN" altLang="zh-CN" b="1" dirty="0"/>
                  <a:t>（</a:t>
                </a:r>
                <a:r>
                  <a:rPr lang="en-US" altLang="zh-CN" b="1" dirty="0"/>
                  <a:t>6</a:t>
                </a:r>
                <a:r>
                  <a:rPr lang="zh-CN" altLang="zh-CN" b="1" dirty="0"/>
                  <a:t>）线性预测</a:t>
                </a:r>
                <a:r>
                  <a:rPr lang="en-US" altLang="zh-CN" b="1" dirty="0"/>
                  <a:t>(LP)</a:t>
                </a:r>
                <a:endParaRPr lang="zh-CN" altLang="zh-CN" b="1" dirty="0"/>
              </a:p>
              <a:p>
                <a:pPr marL="0" indent="0">
                  <a:buNone/>
                </a:pPr>
                <a:r>
                  <a:rPr lang="zh-CN" altLang="zh-CN" dirty="0"/>
                  <a:t>经过离散傅里叶反变换后</a:t>
                </a:r>
                <a:r>
                  <a:rPr lang="en-US" altLang="zh-CN" dirty="0"/>
                  <a:t>, </a:t>
                </a:r>
                <a:r>
                  <a:rPr lang="zh-CN" altLang="zh-CN" dirty="0"/>
                  <a:t>用德宾算法计算</a:t>
                </a:r>
                <a:r>
                  <a:rPr lang="en-US" altLang="zh-CN" dirty="0"/>
                  <a:t>12</a:t>
                </a:r>
                <a:r>
                  <a:rPr lang="zh-CN" altLang="zh-CN" dirty="0"/>
                  <a:t>阶全极点模型</a:t>
                </a:r>
                <a:r>
                  <a:rPr lang="en-US" altLang="zh-CN" dirty="0"/>
                  <a:t>, </a:t>
                </a:r>
                <a:r>
                  <a:rPr lang="zh-CN" altLang="zh-CN" dirty="0"/>
                  <a:t>并求出</a:t>
                </a:r>
                <a:r>
                  <a:rPr lang="en-US" altLang="zh-CN" dirty="0"/>
                  <a:t>16 </a:t>
                </a:r>
                <a:r>
                  <a:rPr lang="zh-CN" altLang="zh-CN" dirty="0"/>
                  <a:t>阶倒谱系数，即为</a:t>
                </a:r>
                <a:r>
                  <a:rPr lang="en-US" altLang="zh-CN" dirty="0"/>
                  <a:t>PLP </a:t>
                </a:r>
                <a:r>
                  <a:rPr lang="zh-CN" altLang="zh-CN" dirty="0"/>
                  <a:t>特征参数。</a:t>
                </a:r>
                <a:endParaRPr lang="zh-CN" altLang="en-US" dirty="0"/>
              </a:p>
            </p:txBody>
          </p:sp>
        </mc:Choice>
        <mc:Fallback xmlns="">
          <p:sp>
            <p:nvSpPr>
              <p:cNvPr id="3" name="内容占位符 2">
                <a:extLst>
                  <a:ext uri="{FF2B5EF4-FFF2-40B4-BE49-F238E27FC236}">
                    <a16:creationId xmlns:a16="http://schemas.microsoft.com/office/drawing/2014/main" id="{E2762DE5-E2D4-4CAE-9872-D7A32CE98073}"/>
                  </a:ext>
                </a:extLst>
              </p:cNvPr>
              <p:cNvSpPr>
                <a:spLocks noGrp="1" noRot="1" noChangeAspect="1" noMove="1" noResize="1" noEditPoints="1" noAdjustHandles="1" noChangeArrowheads="1" noChangeShapeType="1" noTextEdit="1"/>
              </p:cNvSpPr>
              <p:nvPr>
                <p:ph idx="1"/>
              </p:nvPr>
            </p:nvSpPr>
            <p:spPr>
              <a:xfrm>
                <a:off x="845287" y="1388424"/>
                <a:ext cx="11027736" cy="5246292"/>
              </a:xfrm>
              <a:blipFill>
                <a:blip r:embed="rId4"/>
                <a:stretch>
                  <a:fillRect l="-608" t="-2209" r="-1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3866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81A89-9055-4677-AAD2-16306754489B}"/>
              </a:ext>
            </a:extLst>
          </p:cNvPr>
          <p:cNvSpPr>
            <a:spLocks noGrp="1"/>
          </p:cNvSpPr>
          <p:nvPr>
            <p:ph type="title"/>
          </p:nvPr>
        </p:nvSpPr>
        <p:spPr/>
        <p:txBody>
          <a:bodyPr/>
          <a:lstStyle/>
          <a:p>
            <a:r>
              <a:rPr lang="en-US" altLang="zh-CN" dirty="0"/>
              <a:t>3.7 </a:t>
            </a:r>
            <a:r>
              <a:rPr lang="zh-CN" altLang="en-US" dirty="0"/>
              <a:t>本章小结</a:t>
            </a:r>
          </a:p>
        </p:txBody>
      </p:sp>
      <p:sp>
        <p:nvSpPr>
          <p:cNvPr id="3" name="内容占位符 2">
            <a:extLst>
              <a:ext uri="{FF2B5EF4-FFF2-40B4-BE49-F238E27FC236}">
                <a16:creationId xmlns:a16="http://schemas.microsoft.com/office/drawing/2014/main" id="{815C29DB-98ED-4E1E-A5F8-04DAFC32999A}"/>
              </a:ext>
            </a:extLst>
          </p:cNvPr>
          <p:cNvSpPr>
            <a:spLocks noGrp="1"/>
          </p:cNvSpPr>
          <p:nvPr>
            <p:ph idx="1"/>
          </p:nvPr>
        </p:nvSpPr>
        <p:spPr>
          <a:xfrm>
            <a:off x="845288" y="1388423"/>
            <a:ext cx="10515600" cy="4459483"/>
          </a:xfrm>
        </p:spPr>
        <p:txBody>
          <a:bodyPr>
            <a:normAutofit fontScale="92500" lnSpcReduction="10000"/>
          </a:bodyPr>
          <a:lstStyle/>
          <a:p>
            <a:r>
              <a:rPr lang="zh-CN" altLang="en-US" dirty="0"/>
              <a:t>详细介绍了语音特征提取的基本原理，包括预处理、</a:t>
            </a:r>
            <a:r>
              <a:rPr lang="zh-CN" altLang="zh-CN" dirty="0"/>
              <a:t>短时傅里叶变换（</a:t>
            </a:r>
            <a:r>
              <a:rPr lang="en-US" altLang="zh-CN" dirty="0"/>
              <a:t>STFT</a:t>
            </a:r>
            <a:r>
              <a:rPr lang="zh-CN" altLang="zh-CN" dirty="0"/>
              <a:t>）</a:t>
            </a:r>
            <a:r>
              <a:rPr lang="zh-CN" altLang="en-US" dirty="0"/>
              <a:t>。</a:t>
            </a:r>
            <a:endParaRPr lang="en-US" altLang="zh-CN" dirty="0"/>
          </a:p>
          <a:p>
            <a:pPr lvl="1"/>
            <a:endParaRPr lang="en-US" altLang="zh-CN" dirty="0"/>
          </a:p>
          <a:p>
            <a:r>
              <a:rPr lang="zh-CN" altLang="zh-CN" dirty="0"/>
              <a:t>常用的声学特征提取方法</a:t>
            </a:r>
            <a:r>
              <a:rPr lang="zh-CN" altLang="en-US" dirty="0"/>
              <a:t>：</a:t>
            </a:r>
            <a:endParaRPr lang="en-US" altLang="zh-CN" dirty="0"/>
          </a:p>
          <a:p>
            <a:pPr lvl="1"/>
            <a:r>
              <a:rPr lang="zh-CN" altLang="zh-CN" dirty="0"/>
              <a:t>语谱图、</a:t>
            </a:r>
            <a:r>
              <a:rPr lang="en-US" altLang="zh-CN" dirty="0" err="1"/>
              <a:t>FBank</a:t>
            </a:r>
            <a:r>
              <a:rPr lang="zh-CN" altLang="zh-CN" dirty="0"/>
              <a:t>、</a:t>
            </a:r>
            <a:r>
              <a:rPr lang="en-US" altLang="zh-CN" dirty="0"/>
              <a:t>MFCC</a:t>
            </a:r>
            <a:r>
              <a:rPr lang="zh-CN" altLang="zh-CN" dirty="0"/>
              <a:t>和</a:t>
            </a:r>
            <a:r>
              <a:rPr lang="en-US" altLang="zh-CN" dirty="0"/>
              <a:t>PLP</a:t>
            </a:r>
            <a:r>
              <a:rPr lang="zh-CN" altLang="zh-CN" dirty="0"/>
              <a:t>都是采用</a:t>
            </a:r>
            <a:r>
              <a:rPr lang="en-US" altLang="zh-CN" dirty="0"/>
              <a:t>STFT</a:t>
            </a:r>
            <a:r>
              <a:rPr lang="zh-CN" altLang="zh-CN" dirty="0"/>
              <a:t>，有着规律的线性分辨率；</a:t>
            </a:r>
            <a:endParaRPr lang="en-US" altLang="zh-CN" dirty="0"/>
          </a:p>
          <a:p>
            <a:pPr lvl="1"/>
            <a:r>
              <a:rPr lang="en-US" altLang="zh-CN" dirty="0" err="1"/>
              <a:t>FBank</a:t>
            </a:r>
            <a:r>
              <a:rPr lang="zh-CN" altLang="zh-CN" dirty="0"/>
              <a:t>和</a:t>
            </a:r>
            <a:r>
              <a:rPr lang="en-US" altLang="zh-CN" dirty="0"/>
              <a:t>MFCC</a:t>
            </a:r>
            <a:r>
              <a:rPr lang="zh-CN" altLang="zh-CN" dirty="0"/>
              <a:t>都采用</a:t>
            </a:r>
            <a:r>
              <a:rPr lang="en-US" altLang="zh-CN" dirty="0"/>
              <a:t>Mel</a:t>
            </a:r>
            <a:r>
              <a:rPr lang="zh-CN" altLang="zh-CN" dirty="0"/>
              <a:t>滤波器组</a:t>
            </a:r>
            <a:r>
              <a:rPr lang="zh-CN" altLang="en-US" dirty="0"/>
              <a:t>；</a:t>
            </a:r>
            <a:endParaRPr lang="en-US" altLang="zh-CN" dirty="0"/>
          </a:p>
          <a:p>
            <a:pPr lvl="1"/>
            <a:r>
              <a:rPr lang="en-US" altLang="zh-CN" dirty="0"/>
              <a:t>PLP</a:t>
            </a:r>
            <a:r>
              <a:rPr lang="zh-CN" altLang="zh-CN" dirty="0"/>
              <a:t>则利用</a:t>
            </a:r>
            <a:r>
              <a:rPr lang="en-US" altLang="zh-CN" dirty="0"/>
              <a:t>Bark</a:t>
            </a:r>
            <a:r>
              <a:rPr lang="zh-CN" altLang="zh-CN" dirty="0"/>
              <a:t>滤波器组进行模拟人耳听觉特性。</a:t>
            </a:r>
            <a:endParaRPr lang="en-US" altLang="zh-CN" dirty="0"/>
          </a:p>
          <a:p>
            <a:endParaRPr lang="en-US" altLang="zh-CN" dirty="0"/>
          </a:p>
          <a:p>
            <a:r>
              <a:rPr lang="zh-CN" altLang="en-US" dirty="0"/>
              <a:t>优点：</a:t>
            </a:r>
            <a:endParaRPr lang="en-US" altLang="zh-CN" dirty="0"/>
          </a:p>
          <a:p>
            <a:pPr lvl="1"/>
            <a:r>
              <a:rPr lang="en-US" altLang="zh-CN" dirty="0" err="1"/>
              <a:t>FBank</a:t>
            </a:r>
            <a:r>
              <a:rPr lang="zh-CN" altLang="en-US" dirty="0"/>
              <a:t>保留更多原始特征，适用于深度神经网络</a:t>
            </a:r>
            <a:r>
              <a:rPr lang="en-US" altLang="zh-CN" dirty="0"/>
              <a:t>(DNN)</a:t>
            </a:r>
            <a:r>
              <a:rPr lang="zh-CN" altLang="en-US" dirty="0"/>
              <a:t>建模；</a:t>
            </a:r>
            <a:endParaRPr lang="en-US" altLang="zh-CN" dirty="0"/>
          </a:p>
          <a:p>
            <a:pPr lvl="1"/>
            <a:r>
              <a:rPr lang="en-US" altLang="zh-CN" dirty="0"/>
              <a:t>MFCC</a:t>
            </a:r>
            <a:r>
              <a:rPr lang="zh-CN" altLang="en-US" dirty="0"/>
              <a:t>去相关性较好，适用于</a:t>
            </a:r>
            <a:r>
              <a:rPr lang="en-US" altLang="zh-CN" dirty="0"/>
              <a:t>GMM</a:t>
            </a:r>
            <a:r>
              <a:rPr lang="zh-CN" altLang="en-US" dirty="0"/>
              <a:t>建模；</a:t>
            </a:r>
            <a:endParaRPr lang="en-US" altLang="zh-CN" dirty="0"/>
          </a:p>
          <a:p>
            <a:pPr lvl="1"/>
            <a:r>
              <a:rPr lang="en-US" altLang="zh-CN" dirty="0"/>
              <a:t>PLP</a:t>
            </a:r>
            <a:r>
              <a:rPr lang="zh-CN" altLang="en-US" dirty="0"/>
              <a:t>抗噪性更强。</a:t>
            </a:r>
            <a:endParaRPr lang="en-US" altLang="zh-CN" dirty="0"/>
          </a:p>
          <a:p>
            <a:pPr lvl="1"/>
            <a:endParaRPr lang="en-US" altLang="zh-CN" dirty="0"/>
          </a:p>
        </p:txBody>
      </p:sp>
    </p:spTree>
    <p:custDataLst>
      <p:tags r:id="rId1"/>
    </p:custDataLst>
    <p:extLst>
      <p:ext uri="{BB962C8B-B14F-4D97-AF65-F5344CB8AC3E}">
        <p14:creationId xmlns:p14="http://schemas.microsoft.com/office/powerpoint/2010/main" val="223050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33BD8-097F-43B0-94FB-95C3AE86A4C2}"/>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分帧</a:t>
            </a:r>
          </a:p>
        </p:txBody>
      </p:sp>
      <p:sp>
        <p:nvSpPr>
          <p:cNvPr id="3" name="内容占位符 2">
            <a:extLst>
              <a:ext uri="{FF2B5EF4-FFF2-40B4-BE49-F238E27FC236}">
                <a16:creationId xmlns:a16="http://schemas.microsoft.com/office/drawing/2014/main" id="{2927CCA0-B410-4836-878A-F51255D77111}"/>
              </a:ext>
            </a:extLst>
          </p:cNvPr>
          <p:cNvSpPr>
            <a:spLocks noGrp="1"/>
          </p:cNvSpPr>
          <p:nvPr>
            <p:ph idx="1"/>
          </p:nvPr>
        </p:nvSpPr>
        <p:spPr/>
        <p:txBody>
          <a:bodyPr>
            <a:normAutofit lnSpcReduction="10000"/>
          </a:bodyPr>
          <a:lstStyle/>
          <a:p>
            <a:pPr algn="just">
              <a:spcBef>
                <a:spcPct val="20000"/>
              </a:spcBef>
              <a:spcAft>
                <a:spcPct val="20000"/>
              </a:spcAft>
              <a:buClr>
                <a:schemeClr val="accent2"/>
              </a:buClr>
              <a:buFont typeface="Wingdings" pitchFamily="2" charset="2"/>
              <a:buChar char="o"/>
            </a:pPr>
            <a:r>
              <a:rPr lang="zh-CN" altLang="en-US" dirty="0">
                <a:latin typeface="等线 (正文)"/>
                <a:ea typeface="幼圆" pitchFamily="49" charset="-122"/>
              </a:rPr>
              <a:t>语音信号的</a:t>
            </a:r>
            <a:r>
              <a:rPr lang="zh-CN" altLang="en-US" dirty="0">
                <a:solidFill>
                  <a:srgbClr val="FF0000"/>
                </a:solidFill>
                <a:latin typeface="等线 (正文)"/>
                <a:ea typeface="幼圆" pitchFamily="49" charset="-122"/>
              </a:rPr>
              <a:t>短时平稳性</a:t>
            </a:r>
          </a:p>
          <a:p>
            <a:pPr algn="just">
              <a:spcBef>
                <a:spcPct val="20000"/>
              </a:spcBef>
              <a:spcAft>
                <a:spcPct val="20000"/>
              </a:spcAft>
              <a:buClr>
                <a:schemeClr val="accent2"/>
              </a:buClr>
              <a:buFont typeface="Wingdings" pitchFamily="2" charset="2"/>
              <a:buChar char="o"/>
            </a:pPr>
            <a:r>
              <a:rPr lang="zh-CN" altLang="en-US" dirty="0">
                <a:latin typeface="等线 (正文)"/>
                <a:ea typeface="幼圆" pitchFamily="49" charset="-122"/>
              </a:rPr>
              <a:t>语音信号的短时分析</a:t>
            </a:r>
          </a:p>
          <a:p>
            <a:pPr algn="just">
              <a:spcBef>
                <a:spcPct val="20000"/>
              </a:spcBef>
              <a:spcAft>
                <a:spcPct val="20000"/>
              </a:spcAft>
              <a:buClr>
                <a:schemeClr val="accent2"/>
              </a:buClr>
              <a:buFont typeface="Wingdings" pitchFamily="2" charset="2"/>
              <a:buChar char="o"/>
            </a:pPr>
            <a:r>
              <a:rPr lang="zh-CN" altLang="en-US" dirty="0">
                <a:latin typeface="等线 (正文)"/>
                <a:ea typeface="幼圆" pitchFamily="49" charset="-122"/>
              </a:rPr>
              <a:t>短时信号的切取</a:t>
            </a:r>
          </a:p>
          <a:p>
            <a:pPr algn="just">
              <a:spcBef>
                <a:spcPct val="20000"/>
              </a:spcBef>
              <a:spcAft>
                <a:spcPct val="20000"/>
              </a:spcAft>
              <a:buClr>
                <a:schemeClr val="accent2"/>
              </a:buClr>
              <a:buNone/>
            </a:pPr>
            <a:r>
              <a:rPr lang="zh-CN" altLang="en-US" dirty="0">
                <a:latin typeface="等线 (正文)"/>
                <a:ea typeface="幼圆" pitchFamily="49" charset="-122"/>
              </a:rPr>
              <a:t> －分帧</a:t>
            </a:r>
          </a:p>
          <a:p>
            <a:pPr algn="just">
              <a:spcBef>
                <a:spcPct val="20000"/>
              </a:spcBef>
              <a:spcAft>
                <a:spcPct val="20000"/>
              </a:spcAft>
              <a:buClr>
                <a:schemeClr val="accent2"/>
              </a:buClr>
              <a:buNone/>
            </a:pPr>
            <a:r>
              <a:rPr lang="zh-CN" altLang="en-US" dirty="0">
                <a:latin typeface="等线 (正文)"/>
                <a:ea typeface="幼圆" pitchFamily="49" charset="-122"/>
              </a:rPr>
              <a:t> －帧长</a:t>
            </a:r>
          </a:p>
          <a:p>
            <a:pPr algn="just">
              <a:spcBef>
                <a:spcPct val="20000"/>
              </a:spcBef>
              <a:spcAft>
                <a:spcPct val="20000"/>
              </a:spcAft>
              <a:buClr>
                <a:schemeClr val="accent2"/>
              </a:buClr>
              <a:buNone/>
            </a:pPr>
            <a:r>
              <a:rPr lang="zh-CN" altLang="en-US" dirty="0">
                <a:latin typeface="等线 (正文)"/>
                <a:ea typeface="幼圆" pitchFamily="49" charset="-122"/>
              </a:rPr>
              <a:t> －帧移</a:t>
            </a:r>
          </a:p>
          <a:p>
            <a:pPr marL="365760" indent="-256032">
              <a:buFont typeface="Wingdings 3"/>
              <a:buChar char=""/>
              <a:defRPr/>
            </a:pPr>
            <a:endParaRPr lang="en-US" altLang="zh-CN" sz="2400" dirty="0">
              <a:latin typeface="等线 (正文)"/>
              <a:ea typeface="幼圆" panose="02010509060101010101" pitchFamily="49" charset="-122"/>
            </a:endParaRPr>
          </a:p>
          <a:p>
            <a:pPr marL="365760" indent="-256032">
              <a:buFont typeface="Wingdings 3"/>
              <a:buChar char=""/>
              <a:defRPr/>
            </a:pPr>
            <a:r>
              <a:rPr lang="zh-CN" altLang="en-US" sz="2400" dirty="0">
                <a:latin typeface="等线 (正文)"/>
                <a:ea typeface="幼圆" panose="02010509060101010101" pitchFamily="49" charset="-122"/>
              </a:rPr>
              <a:t>语音分帧</a:t>
            </a:r>
          </a:p>
          <a:p>
            <a:pPr marL="621792" lvl="1">
              <a:spcBef>
                <a:spcPts val="324"/>
              </a:spcBef>
              <a:buFont typeface="Verdana"/>
              <a:buChar char="◦"/>
              <a:defRPr/>
            </a:pPr>
            <a:r>
              <a:rPr lang="zh-CN" altLang="en-US" dirty="0">
                <a:latin typeface="等线 (正文)"/>
                <a:ea typeface="幼圆" panose="02010509060101010101" pitchFamily="49" charset="-122"/>
              </a:rPr>
              <a:t>每帧</a:t>
            </a:r>
            <a:r>
              <a:rPr lang="en-US" altLang="zh-CN" dirty="0">
                <a:latin typeface="等线 (正文)"/>
                <a:ea typeface="幼圆" panose="02010509060101010101" pitchFamily="49" charset="-122"/>
              </a:rPr>
              <a:t>10-30ms, </a:t>
            </a:r>
            <a:r>
              <a:rPr lang="zh-CN" altLang="en-US" dirty="0">
                <a:latin typeface="等线 (正文)"/>
                <a:ea typeface="幼圆" panose="02010509060101010101" pitchFamily="49" charset="-122"/>
              </a:rPr>
              <a:t>帧间隔</a:t>
            </a:r>
            <a:r>
              <a:rPr lang="en-US" altLang="zh-CN" dirty="0">
                <a:latin typeface="等线 (正文)"/>
                <a:ea typeface="幼圆" panose="02010509060101010101" pitchFamily="49" charset="-122"/>
              </a:rPr>
              <a:t>10ms</a:t>
            </a:r>
          </a:p>
          <a:p>
            <a:endParaRPr lang="zh-CN" altLang="en-US" dirty="0">
              <a:latin typeface="等线 (正文)"/>
            </a:endParaRPr>
          </a:p>
        </p:txBody>
      </p:sp>
      <p:pic>
        <p:nvPicPr>
          <p:cNvPr id="4" name="图片 3">
            <a:extLst>
              <a:ext uri="{FF2B5EF4-FFF2-40B4-BE49-F238E27FC236}">
                <a16:creationId xmlns:a16="http://schemas.microsoft.com/office/drawing/2014/main" id="{39B8A247-0225-411C-8BA3-568D1BB67134}"/>
              </a:ext>
            </a:extLst>
          </p:cNvPr>
          <p:cNvPicPr/>
          <p:nvPr/>
        </p:nvPicPr>
        <p:blipFill rotWithShape="1">
          <a:blip r:embed="rId3">
            <a:extLst>
              <a:ext uri="{28A0092B-C50C-407E-A947-70E740481C1C}">
                <a14:useLocalDpi xmlns:a14="http://schemas.microsoft.com/office/drawing/2010/main" val="0"/>
              </a:ext>
            </a:extLst>
          </a:blip>
          <a:srcRect l="18837" t="12023" r="13027" b="22518"/>
          <a:stretch/>
        </p:blipFill>
        <p:spPr bwMode="auto">
          <a:xfrm>
            <a:off x="5992923" y="2412071"/>
            <a:ext cx="3594100" cy="2589530"/>
          </a:xfrm>
          <a:prstGeom prst="rect">
            <a:avLst/>
          </a:prstGeom>
          <a:ln>
            <a:noFill/>
          </a:ln>
          <a:extLst>
            <a:ext uri="{53640926-AAD7-44D8-BBD7-CCE9431645EC}">
              <a14:shadowObscured xmlns:a14="http://schemas.microsoft.com/office/drawing/2010/main"/>
            </a:ext>
          </a:extLst>
        </p:spPr>
      </p:pic>
      <p:sp>
        <p:nvSpPr>
          <p:cNvPr id="6" name="文本框 5">
            <a:extLst>
              <a:ext uri="{FF2B5EF4-FFF2-40B4-BE49-F238E27FC236}">
                <a16:creationId xmlns:a16="http://schemas.microsoft.com/office/drawing/2014/main" id="{BDE4DF07-C980-4249-B676-355AA7253314}"/>
              </a:ext>
            </a:extLst>
          </p:cNvPr>
          <p:cNvSpPr txBox="1"/>
          <p:nvPr/>
        </p:nvSpPr>
        <p:spPr>
          <a:xfrm>
            <a:off x="5811793" y="2412071"/>
            <a:ext cx="723275" cy="307777"/>
          </a:xfrm>
          <a:prstGeom prst="rect">
            <a:avLst/>
          </a:prstGeom>
          <a:noFill/>
        </p:spPr>
        <p:txBody>
          <a:bodyPr wrap="none" rtlCol="0">
            <a:spAutoFit/>
          </a:bodyPr>
          <a:lstStyle/>
          <a:p>
            <a:r>
              <a:rPr lang="zh-CN" altLang="en-US" sz="1400" dirty="0"/>
              <a:t>量化值</a:t>
            </a:r>
          </a:p>
        </p:txBody>
      </p:sp>
      <p:sp>
        <p:nvSpPr>
          <p:cNvPr id="7" name="文本框 6">
            <a:extLst>
              <a:ext uri="{FF2B5EF4-FFF2-40B4-BE49-F238E27FC236}">
                <a16:creationId xmlns:a16="http://schemas.microsoft.com/office/drawing/2014/main" id="{D31691F4-725B-4481-9765-3C8D2CF38AC2}"/>
              </a:ext>
            </a:extLst>
          </p:cNvPr>
          <p:cNvSpPr txBox="1"/>
          <p:nvPr/>
        </p:nvSpPr>
        <p:spPr>
          <a:xfrm>
            <a:off x="6192363" y="3662446"/>
            <a:ext cx="266420" cy="276999"/>
          </a:xfrm>
          <a:prstGeom prst="rect">
            <a:avLst/>
          </a:prstGeom>
          <a:noFill/>
        </p:spPr>
        <p:txBody>
          <a:bodyPr wrap="none" rtlCol="0">
            <a:spAutoFit/>
          </a:bodyPr>
          <a:lstStyle/>
          <a:p>
            <a:r>
              <a:rPr lang="en-US" altLang="zh-CN" sz="1200" dirty="0"/>
              <a:t>0</a:t>
            </a:r>
            <a:endParaRPr lang="zh-CN" altLang="en-US" sz="1200" dirty="0"/>
          </a:p>
        </p:txBody>
      </p:sp>
    </p:spTree>
    <p:custDataLst>
      <p:tags r:id="rId1"/>
    </p:custDataLst>
    <p:extLst>
      <p:ext uri="{BB962C8B-B14F-4D97-AF65-F5344CB8AC3E}">
        <p14:creationId xmlns:p14="http://schemas.microsoft.com/office/powerpoint/2010/main" val="46786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3C364-58D5-4E48-8D39-076500C42798}"/>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分帧</a:t>
            </a:r>
          </a:p>
        </p:txBody>
      </p:sp>
      <p:pic>
        <p:nvPicPr>
          <p:cNvPr id="4" name="图片 3">
            <a:extLst>
              <a:ext uri="{FF2B5EF4-FFF2-40B4-BE49-F238E27FC236}">
                <a16:creationId xmlns:a16="http://schemas.microsoft.com/office/drawing/2014/main" id="{232FD621-E67F-4DEB-A94B-104504D2C013}"/>
              </a:ext>
            </a:extLst>
          </p:cNvPr>
          <p:cNvPicPr/>
          <p:nvPr/>
        </p:nvPicPr>
        <p:blipFill rotWithShape="1">
          <a:blip r:embed="rId3">
            <a:extLst>
              <a:ext uri="{28A0092B-C50C-407E-A947-70E740481C1C}">
                <a14:useLocalDpi xmlns:a14="http://schemas.microsoft.com/office/drawing/2010/main" val="0"/>
              </a:ext>
            </a:extLst>
          </a:blip>
          <a:srcRect l="18452" t="11222" r="12725" b="23640"/>
          <a:stretch/>
        </p:blipFill>
        <p:spPr bwMode="auto">
          <a:xfrm>
            <a:off x="1672148" y="2566863"/>
            <a:ext cx="3625850" cy="2573655"/>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4BBDDE9F-DE0D-4B02-B538-63AD745DCCF5}"/>
              </a:ext>
            </a:extLst>
          </p:cNvPr>
          <p:cNvPicPr/>
          <p:nvPr/>
        </p:nvPicPr>
        <p:blipFill rotWithShape="1">
          <a:blip r:embed="rId4">
            <a:extLst>
              <a:ext uri="{28A0092B-C50C-407E-A947-70E740481C1C}">
                <a14:useLocalDpi xmlns:a14="http://schemas.microsoft.com/office/drawing/2010/main" val="0"/>
              </a:ext>
            </a:extLst>
          </a:blip>
          <a:srcRect l="18337" t="9485" r="12425" b="23454"/>
          <a:stretch/>
        </p:blipFill>
        <p:spPr bwMode="auto">
          <a:xfrm>
            <a:off x="6244512" y="2519823"/>
            <a:ext cx="3651885" cy="2653030"/>
          </a:xfrm>
          <a:prstGeom prst="rect">
            <a:avLst/>
          </a:prstGeom>
          <a:ln>
            <a:noFill/>
          </a:ln>
          <a:extLst>
            <a:ext uri="{53640926-AAD7-44D8-BBD7-CCE9431645EC}">
              <a14:shadowObscured xmlns:a14="http://schemas.microsoft.com/office/drawing/2010/main"/>
            </a:ext>
          </a:extLst>
        </p:spPr>
      </p:pic>
      <p:sp>
        <p:nvSpPr>
          <p:cNvPr id="6" name="箭头: 右 5">
            <a:extLst>
              <a:ext uri="{FF2B5EF4-FFF2-40B4-BE49-F238E27FC236}">
                <a16:creationId xmlns:a16="http://schemas.microsoft.com/office/drawing/2014/main" id="{01B433B4-7FC7-4B5A-9465-BFB67AE5A006}"/>
              </a:ext>
            </a:extLst>
          </p:cNvPr>
          <p:cNvSpPr/>
          <p:nvPr/>
        </p:nvSpPr>
        <p:spPr>
          <a:xfrm>
            <a:off x="5452424" y="3833053"/>
            <a:ext cx="648072" cy="14401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2CF313-8825-4094-A59F-C1001E2BCB39}"/>
              </a:ext>
            </a:extLst>
          </p:cNvPr>
          <p:cNvSpPr/>
          <p:nvPr/>
        </p:nvSpPr>
        <p:spPr>
          <a:xfrm>
            <a:off x="8369312" y="2552687"/>
            <a:ext cx="288032" cy="186070"/>
          </a:xfrm>
          <a:prstGeom prst="ellipse">
            <a:avLst/>
          </a:prstGeom>
          <a:noFill/>
          <a:ln w="15875" cmpd="sng">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D05FCDE-71EF-4E94-B707-0C604373FD01}"/>
              </a:ext>
            </a:extLst>
          </p:cNvPr>
          <p:cNvSpPr txBox="1"/>
          <p:nvPr/>
        </p:nvSpPr>
        <p:spPr>
          <a:xfrm>
            <a:off x="1443979" y="2519823"/>
            <a:ext cx="723275" cy="307777"/>
          </a:xfrm>
          <a:prstGeom prst="rect">
            <a:avLst/>
          </a:prstGeom>
          <a:noFill/>
        </p:spPr>
        <p:txBody>
          <a:bodyPr wrap="none" rtlCol="0">
            <a:spAutoFit/>
          </a:bodyPr>
          <a:lstStyle/>
          <a:p>
            <a:r>
              <a:rPr lang="zh-CN" altLang="en-US" sz="1400" dirty="0"/>
              <a:t>量化值</a:t>
            </a:r>
          </a:p>
        </p:txBody>
      </p:sp>
      <p:sp>
        <p:nvSpPr>
          <p:cNvPr id="9" name="文本框 8">
            <a:extLst>
              <a:ext uri="{FF2B5EF4-FFF2-40B4-BE49-F238E27FC236}">
                <a16:creationId xmlns:a16="http://schemas.microsoft.com/office/drawing/2014/main" id="{AAB54DD5-AF1B-4228-9968-36735A18CF53}"/>
              </a:ext>
            </a:extLst>
          </p:cNvPr>
          <p:cNvSpPr txBox="1"/>
          <p:nvPr/>
        </p:nvSpPr>
        <p:spPr>
          <a:xfrm>
            <a:off x="5969046" y="2492886"/>
            <a:ext cx="723275" cy="307777"/>
          </a:xfrm>
          <a:prstGeom prst="rect">
            <a:avLst/>
          </a:prstGeom>
          <a:noFill/>
        </p:spPr>
        <p:txBody>
          <a:bodyPr wrap="none" rtlCol="0">
            <a:spAutoFit/>
          </a:bodyPr>
          <a:lstStyle/>
          <a:p>
            <a:r>
              <a:rPr lang="zh-CN" altLang="en-US" sz="1400" dirty="0"/>
              <a:t>量化值</a:t>
            </a:r>
          </a:p>
        </p:txBody>
      </p:sp>
      <p:sp>
        <p:nvSpPr>
          <p:cNvPr id="10" name="文本框 9">
            <a:extLst>
              <a:ext uri="{FF2B5EF4-FFF2-40B4-BE49-F238E27FC236}">
                <a16:creationId xmlns:a16="http://schemas.microsoft.com/office/drawing/2014/main" id="{633BCEC3-9777-44E3-ABFF-64E2616F9CE8}"/>
              </a:ext>
            </a:extLst>
          </p:cNvPr>
          <p:cNvSpPr txBox="1"/>
          <p:nvPr/>
        </p:nvSpPr>
        <p:spPr>
          <a:xfrm>
            <a:off x="1900834" y="3845559"/>
            <a:ext cx="266420" cy="276999"/>
          </a:xfrm>
          <a:prstGeom prst="rect">
            <a:avLst/>
          </a:prstGeom>
          <a:noFill/>
        </p:spPr>
        <p:txBody>
          <a:bodyPr wrap="none" rtlCol="0">
            <a:spAutoFit/>
          </a:bodyPr>
          <a:lstStyle/>
          <a:p>
            <a:r>
              <a:rPr lang="en-US" altLang="zh-CN" sz="1200" dirty="0"/>
              <a:t>0</a:t>
            </a:r>
            <a:endParaRPr lang="zh-CN" altLang="en-US" sz="1200" dirty="0"/>
          </a:p>
        </p:txBody>
      </p:sp>
      <p:sp>
        <p:nvSpPr>
          <p:cNvPr id="11" name="文本框 10">
            <a:extLst>
              <a:ext uri="{FF2B5EF4-FFF2-40B4-BE49-F238E27FC236}">
                <a16:creationId xmlns:a16="http://schemas.microsoft.com/office/drawing/2014/main" id="{D2AD6BDE-A3E2-4541-B25E-EB29F98953D2}"/>
              </a:ext>
            </a:extLst>
          </p:cNvPr>
          <p:cNvSpPr txBox="1"/>
          <p:nvPr/>
        </p:nvSpPr>
        <p:spPr>
          <a:xfrm>
            <a:off x="6463740" y="3869549"/>
            <a:ext cx="266420" cy="276999"/>
          </a:xfrm>
          <a:prstGeom prst="rect">
            <a:avLst/>
          </a:prstGeom>
          <a:noFill/>
        </p:spPr>
        <p:txBody>
          <a:bodyPr wrap="none" rtlCol="0">
            <a:spAutoFit/>
          </a:bodyPr>
          <a:lstStyle/>
          <a:p>
            <a:r>
              <a:rPr lang="en-US" altLang="zh-CN" sz="1200" dirty="0"/>
              <a:t>0</a:t>
            </a:r>
            <a:endParaRPr lang="zh-CN" altLang="en-US" sz="1200" dirty="0"/>
          </a:p>
        </p:txBody>
      </p:sp>
    </p:spTree>
    <p:custDataLst>
      <p:tags r:id="rId1"/>
    </p:custDataLst>
    <p:extLst>
      <p:ext uri="{BB962C8B-B14F-4D97-AF65-F5344CB8AC3E}">
        <p14:creationId xmlns:p14="http://schemas.microsoft.com/office/powerpoint/2010/main" val="123112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CEFA4-217A-46C5-9B63-E8873EBBA3E0}"/>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加窗</a:t>
            </a:r>
          </a:p>
        </p:txBody>
      </p:sp>
      <p:sp>
        <p:nvSpPr>
          <p:cNvPr id="3" name="内容占位符 2">
            <a:extLst>
              <a:ext uri="{FF2B5EF4-FFF2-40B4-BE49-F238E27FC236}">
                <a16:creationId xmlns:a16="http://schemas.microsoft.com/office/drawing/2014/main" id="{AE429984-1F17-4399-A986-C04085E6C988}"/>
              </a:ext>
            </a:extLst>
          </p:cNvPr>
          <p:cNvSpPr>
            <a:spLocks noGrp="1"/>
          </p:cNvSpPr>
          <p:nvPr>
            <p:ph idx="1"/>
          </p:nvPr>
        </p:nvSpPr>
        <p:spPr>
          <a:xfrm>
            <a:off x="845288" y="1388423"/>
            <a:ext cx="10515600" cy="3204842"/>
          </a:xfrm>
        </p:spPr>
        <p:txBody>
          <a:bodyPr>
            <a:normAutofit/>
          </a:bodyPr>
          <a:lstStyle/>
          <a:p>
            <a:r>
              <a:rPr lang="zh-CN" altLang="zh-CN" sz="2400" dirty="0"/>
              <a:t>分帧方式相当于对语音信号进行了加</a:t>
            </a:r>
            <a:r>
              <a:rPr lang="zh-CN" altLang="zh-CN" sz="2400" b="1" dirty="0">
                <a:solidFill>
                  <a:srgbClr val="C00000"/>
                </a:solidFill>
              </a:rPr>
              <a:t>矩形窗</a:t>
            </a:r>
            <a:r>
              <a:rPr lang="zh-CN" altLang="zh-CN" sz="2400" dirty="0"/>
              <a:t>的处理。</a:t>
            </a:r>
            <a:endParaRPr lang="zh-CN" altLang="en-US" sz="2400" dirty="0"/>
          </a:p>
          <a:p>
            <a:endParaRPr lang="en-US" altLang="zh-CN" sz="2400" dirty="0"/>
          </a:p>
          <a:p>
            <a:endParaRPr lang="en-US" altLang="zh-CN" sz="2400" dirty="0"/>
          </a:p>
          <a:p>
            <a:endParaRPr lang="en-US" altLang="zh-CN" sz="2400" dirty="0"/>
          </a:p>
          <a:p>
            <a:endParaRPr lang="en-US" altLang="zh-CN" sz="2400" dirty="0"/>
          </a:p>
          <a:p>
            <a:r>
              <a:rPr lang="zh-CN" altLang="zh-CN" sz="2400" dirty="0"/>
              <a:t>矩形窗在时域上对信号进行有限截断，对应频域的通带较窄，边界处存在多个旁瓣，发生严重的</a:t>
            </a:r>
            <a:r>
              <a:rPr lang="zh-CN" altLang="zh-CN" sz="2400" dirty="0">
                <a:solidFill>
                  <a:srgbClr val="C00000"/>
                </a:solidFill>
              </a:rPr>
              <a:t>频谱泄露</a:t>
            </a:r>
            <a:r>
              <a:rPr lang="zh-CN" altLang="zh-CN" sz="2400" dirty="0"/>
              <a:t>。</a:t>
            </a:r>
            <a:endParaRPr lang="zh-CN" altLang="en-US" sz="2400" dirty="0"/>
          </a:p>
        </p:txBody>
      </p:sp>
      <p:pic>
        <p:nvPicPr>
          <p:cNvPr id="4" name="图片 3" descr="HVDD5BV294P4N{W9P79SXR8">
            <a:extLst>
              <a:ext uri="{FF2B5EF4-FFF2-40B4-BE49-F238E27FC236}">
                <a16:creationId xmlns:a16="http://schemas.microsoft.com/office/drawing/2014/main" id="{8733922B-715F-4420-90CD-8ECE5EAC912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2222010" y="4662996"/>
            <a:ext cx="6276946" cy="1804408"/>
          </a:xfrm>
          <a:prstGeom prst="rect">
            <a:avLst/>
          </a:prstGeom>
          <a:noFill/>
          <a:ln>
            <a:noFill/>
          </a:ln>
        </p:spPr>
      </p:pic>
      <p:sp>
        <p:nvSpPr>
          <p:cNvPr id="5" name="文本框 4">
            <a:extLst>
              <a:ext uri="{FF2B5EF4-FFF2-40B4-BE49-F238E27FC236}">
                <a16:creationId xmlns:a16="http://schemas.microsoft.com/office/drawing/2014/main" id="{34F299A8-FA71-4289-9763-8DF088F82BF0}"/>
              </a:ext>
            </a:extLst>
          </p:cNvPr>
          <p:cNvSpPr txBox="1"/>
          <p:nvPr/>
        </p:nvSpPr>
        <p:spPr>
          <a:xfrm>
            <a:off x="2566290" y="6467404"/>
            <a:ext cx="5588389" cy="369332"/>
          </a:xfrm>
          <a:prstGeom prst="rect">
            <a:avLst/>
          </a:prstGeom>
          <a:noFill/>
        </p:spPr>
        <p:txBody>
          <a:bodyPr wrap="none" rtlCol="0">
            <a:spAutoFit/>
          </a:bodyPr>
          <a:lstStyle/>
          <a:p>
            <a:r>
              <a:rPr lang="zh-CN" altLang="zh-CN" dirty="0"/>
              <a:t>（</a:t>
            </a:r>
            <a:r>
              <a:rPr lang="en-US" altLang="zh-CN" dirty="0"/>
              <a:t>a</a:t>
            </a:r>
            <a:r>
              <a:rPr lang="zh-CN" altLang="zh-CN" dirty="0"/>
              <a:t>）矩形窗时域波形</a:t>
            </a:r>
            <a:r>
              <a:rPr lang="en-US" altLang="zh-CN" dirty="0"/>
              <a:t>                </a:t>
            </a:r>
            <a:r>
              <a:rPr lang="zh-CN" altLang="zh-CN" dirty="0"/>
              <a:t>（</a:t>
            </a:r>
            <a:r>
              <a:rPr lang="en-US" altLang="zh-CN" dirty="0"/>
              <a:t>b</a:t>
            </a:r>
            <a:r>
              <a:rPr lang="zh-CN" altLang="zh-CN" dirty="0"/>
              <a:t>）矩形窗频谱函数</a:t>
            </a:r>
          </a:p>
        </p:txBody>
      </p:sp>
      <p:pic>
        <p:nvPicPr>
          <p:cNvPr id="6" name="Picture 2" descr="C:\Users\HQY\AppData\Roaming\Tencent\Users\644015787\QQ\WinTemp\RichOle\4RUE23C0UGNN~YH7UW7E[DE.png">
            <a:extLst>
              <a:ext uri="{FF2B5EF4-FFF2-40B4-BE49-F238E27FC236}">
                <a16:creationId xmlns:a16="http://schemas.microsoft.com/office/drawing/2014/main" id="{30E88C2E-ABD5-4F80-B0D7-018E7FB6D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010" y="1971675"/>
            <a:ext cx="6429375" cy="14573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8545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CF74A-2FD8-4AAA-8F45-57EAC6B95C64}"/>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加窗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C472088-4757-473F-B277-8CA2BE3F785B}"/>
                  </a:ext>
                </a:extLst>
              </p:cNvPr>
              <p:cNvSpPr>
                <a:spLocks noGrp="1"/>
              </p:cNvSpPr>
              <p:nvPr>
                <p:ph idx="1"/>
              </p:nvPr>
            </p:nvSpPr>
            <p:spPr>
              <a:xfrm>
                <a:off x="845288" y="1388424"/>
                <a:ext cx="10515600" cy="3125716"/>
              </a:xfrm>
            </p:spPr>
            <p:txBody>
              <a:bodyPr>
                <a:normAutofit fontScale="77500" lnSpcReduction="20000"/>
              </a:bodyPr>
              <a:lstStyle/>
              <a:p>
                <a:r>
                  <a:rPr lang="zh-CN" altLang="zh-CN" dirty="0"/>
                  <a:t>为减少频谱泄露，通常</a:t>
                </a:r>
                <a:r>
                  <a:rPr lang="zh-CN" altLang="zh-CN" b="1" dirty="0"/>
                  <a:t>对每帧的信号进行</a:t>
                </a:r>
                <a:r>
                  <a:rPr lang="zh-CN" altLang="en-US" b="1" dirty="0"/>
                  <a:t>其它形式的</a:t>
                </a:r>
                <a:r>
                  <a:rPr lang="zh-CN" altLang="zh-CN" b="1" dirty="0"/>
                  <a:t>加窗处理</a:t>
                </a:r>
                <a:r>
                  <a:rPr lang="zh-CN" altLang="zh-CN" dirty="0"/>
                  <a:t>。常用的窗函数有：汉明（</a:t>
                </a:r>
                <a:r>
                  <a:rPr lang="en-US" altLang="zh-CN" dirty="0"/>
                  <a:t>Hamming</a:t>
                </a:r>
                <a:r>
                  <a:rPr lang="zh-CN" altLang="zh-CN" dirty="0"/>
                  <a:t>）窗、汉宁窗（</a:t>
                </a:r>
                <a:r>
                  <a:rPr lang="en-US" altLang="zh-CN" dirty="0" err="1"/>
                  <a:t>Hanning</a:t>
                </a:r>
                <a:r>
                  <a:rPr lang="zh-CN" altLang="zh-CN" dirty="0"/>
                  <a:t>）、布莱克曼窗（</a:t>
                </a:r>
                <a:r>
                  <a:rPr lang="en-US" altLang="zh-CN" dirty="0"/>
                  <a:t>Blackman</a:t>
                </a:r>
                <a:r>
                  <a:rPr lang="zh-CN" altLang="zh-CN" dirty="0"/>
                  <a:t>）等。</a:t>
                </a:r>
                <a:endParaRPr lang="en-US" altLang="zh-CN" dirty="0"/>
              </a:p>
              <a:p>
                <a:r>
                  <a:rPr lang="zh-CN" altLang="zh-CN" b="1" dirty="0">
                    <a:solidFill>
                      <a:srgbClr val="C00000"/>
                    </a:solidFill>
                  </a:rPr>
                  <a:t>汉明窗</a:t>
                </a:r>
                <a:r>
                  <a:rPr lang="zh-CN" altLang="zh-CN" dirty="0"/>
                  <a:t>的窗函数为：</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h𝑎𝑚</m:t>
                          </m:r>
                        </m:sub>
                      </m:sSub>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]=0.54</m:t>
                      </m:r>
                      <m:r>
                        <a:rPr lang="en-US" altLang="zh-CN" i="1">
                          <a:latin typeface="Cambria Math" panose="02040503050406030204" pitchFamily="18" charset="0"/>
                        </a:rPr>
                        <m:t>−</m:t>
                      </m:r>
                      <m:r>
                        <a:rPr lang="en-US" altLang="zh-CN">
                          <a:latin typeface="Cambria Math" panose="02040503050406030204" pitchFamily="18" charset="0"/>
                        </a:rPr>
                        <m:t>0.46</m:t>
                      </m:r>
                      <m:r>
                        <m:rPr>
                          <m:sty m:val="p"/>
                        </m:rPr>
                        <a:rPr lang="en-US" altLang="zh-CN">
                          <a:latin typeface="Cambria Math" panose="02040503050406030204" pitchFamily="18" charset="0"/>
                        </a:rPr>
                        <m:t>cos</m:t>
                      </m:r>
                      <m:r>
                        <a:rPr lang="en-US" altLang="zh-CN" i="1" smtClean="0">
                          <a:latin typeface="Cambria Math" panose="02040503050406030204" pitchFamily="18" charset="0"/>
                        </a:rPr>
                        <m:t> </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m:t>
                          </m:r>
                        </m:num>
                        <m:den>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1</m:t>
                          </m:r>
                        </m:den>
                      </m:f>
                      <m:r>
                        <a:rPr lang="en-US" altLang="zh-CN">
                          <a:latin typeface="Cambria Math" panose="02040503050406030204" pitchFamily="18" charset="0"/>
                        </a:rPr>
                        <m:t>)</m:t>
                      </m:r>
                    </m:oMath>
                  </m:oMathPara>
                </a14:m>
                <a:endParaRPr lang="en-US" altLang="zh-CN" dirty="0"/>
              </a:p>
              <a:p>
                <a:endParaRPr lang="en-US" altLang="zh-CN" dirty="0"/>
              </a:p>
              <a:p>
                <a:r>
                  <a:rPr lang="zh-CN" altLang="zh-CN" b="1" dirty="0">
                    <a:solidFill>
                      <a:srgbClr val="C00000"/>
                    </a:solidFill>
                  </a:rPr>
                  <a:t>汉宁窗</a:t>
                </a:r>
                <a:r>
                  <a:rPr lang="zh-CN" altLang="zh-CN" dirty="0"/>
                  <a:t>的窗函数为：</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w</m:t>
                          </m:r>
                        </m:e>
                        <m:sub>
                          <m:r>
                            <a:rPr lang="en-US" altLang="zh-CN" i="1">
                              <a:latin typeface="Cambria Math" panose="02040503050406030204" pitchFamily="18" charset="0"/>
                            </a:rPr>
                            <m:t>h𝑎𝑛</m:t>
                          </m:r>
                        </m:sub>
                      </m:sSub>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]=0.5[1</m:t>
                      </m:r>
                      <m:r>
                        <a:rPr lang="en-US" altLang="zh-CN" i="1">
                          <a:latin typeface="Cambria Math" panose="02040503050406030204" pitchFamily="18" charset="0"/>
                        </a:rPr>
                        <m:t>−</m:t>
                      </m:r>
                      <m:r>
                        <m:rPr>
                          <m:sty m:val="p"/>
                        </m:rPr>
                        <a:rPr lang="en-US" altLang="zh-CN">
                          <a:latin typeface="Cambria Math" panose="02040503050406030204" pitchFamily="18" charset="0"/>
                        </a:rPr>
                        <m:t>cos</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m:t>
                          </m:r>
                        </m:num>
                        <m:den>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1</m:t>
                          </m:r>
                        </m:den>
                      </m:f>
                      <m:r>
                        <a:rPr lang="en-US" altLang="zh-CN">
                          <a:latin typeface="Cambria Math" panose="02040503050406030204" pitchFamily="18" charset="0"/>
                        </a:rPr>
                        <m:t>)]</m:t>
                      </m:r>
                    </m:oMath>
                  </m:oMathPara>
                </a14:m>
                <a:endParaRPr lang="zh-CN" altLang="zh-CN" dirty="0"/>
              </a:p>
            </p:txBody>
          </p:sp>
        </mc:Choice>
        <mc:Fallback>
          <p:sp>
            <p:nvSpPr>
              <p:cNvPr id="3" name="内容占位符 2">
                <a:extLst>
                  <a:ext uri="{FF2B5EF4-FFF2-40B4-BE49-F238E27FC236}">
                    <a16:creationId xmlns:a16="http://schemas.microsoft.com/office/drawing/2014/main" id="{9C472088-4757-473F-B277-8CA2BE3F785B}"/>
                  </a:ext>
                </a:extLst>
              </p:cNvPr>
              <p:cNvSpPr>
                <a:spLocks noGrp="1" noRot="1" noChangeAspect="1" noMove="1" noResize="1" noEditPoints="1" noAdjustHandles="1" noChangeArrowheads="1" noChangeShapeType="1" noTextEdit="1"/>
              </p:cNvSpPr>
              <p:nvPr>
                <p:ph idx="1"/>
              </p:nvPr>
            </p:nvSpPr>
            <p:spPr>
              <a:xfrm>
                <a:off x="845288" y="1388424"/>
                <a:ext cx="10515600" cy="3125716"/>
              </a:xfrm>
              <a:blipFill>
                <a:blip r:embed="rId3"/>
                <a:stretch>
                  <a:fillRect l="-696" t="-3899" r="-522"/>
                </a:stretch>
              </a:blipFill>
            </p:spPr>
            <p:txBody>
              <a:bodyPr/>
              <a:lstStyle/>
              <a:p>
                <a:r>
                  <a:rPr lang="zh-CN" altLang="en-US">
                    <a:noFill/>
                  </a:rPr>
                  <a:t> </a:t>
                </a:r>
              </a:p>
            </p:txBody>
          </p:sp>
        </mc:Fallback>
      </mc:AlternateContent>
      <p:pic>
        <p:nvPicPr>
          <p:cNvPr id="4" name="图片 3" descr="%9{OL0@L3)T9~P]CZ30ASGG">
            <a:extLst>
              <a:ext uri="{FF2B5EF4-FFF2-40B4-BE49-F238E27FC236}">
                <a16:creationId xmlns:a16="http://schemas.microsoft.com/office/drawing/2014/main" id="{24C35914-093F-4ACC-85CE-147E7B3EA7D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262" y="4574226"/>
            <a:ext cx="4813300" cy="1790700"/>
          </a:xfrm>
          <a:prstGeom prst="rect">
            <a:avLst/>
          </a:prstGeom>
          <a:noFill/>
          <a:ln>
            <a:noFill/>
          </a:ln>
        </p:spPr>
      </p:pic>
      <p:pic>
        <p:nvPicPr>
          <p:cNvPr id="5" name="图片 4" descr="F}C3Q8T{`)9UO)HKD(19QRN">
            <a:extLst>
              <a:ext uri="{FF2B5EF4-FFF2-40B4-BE49-F238E27FC236}">
                <a16:creationId xmlns:a16="http://schemas.microsoft.com/office/drawing/2014/main" id="{8C89A05C-05D8-41F3-812E-58C9D5AFC19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7150" y="4574226"/>
            <a:ext cx="4864100" cy="1809750"/>
          </a:xfrm>
          <a:prstGeom prst="rect">
            <a:avLst/>
          </a:prstGeom>
          <a:noFill/>
          <a:ln>
            <a:noFill/>
          </a:ln>
        </p:spPr>
      </p:pic>
      <p:sp>
        <p:nvSpPr>
          <p:cNvPr id="6" name="矩形 5">
            <a:extLst>
              <a:ext uri="{FF2B5EF4-FFF2-40B4-BE49-F238E27FC236}">
                <a16:creationId xmlns:a16="http://schemas.microsoft.com/office/drawing/2014/main" id="{CC1589EF-39E8-480B-99BA-841B4306D0E0}"/>
              </a:ext>
            </a:extLst>
          </p:cNvPr>
          <p:cNvSpPr/>
          <p:nvPr/>
        </p:nvSpPr>
        <p:spPr>
          <a:xfrm>
            <a:off x="576134" y="6467404"/>
            <a:ext cx="4929555" cy="369332"/>
          </a:xfrm>
          <a:prstGeom prst="rect">
            <a:avLst/>
          </a:prstGeom>
        </p:spPr>
        <p:txBody>
          <a:bodyPr wrap="none">
            <a:spAutoFit/>
          </a:bodyPr>
          <a:lstStyle/>
          <a:p>
            <a:r>
              <a:rPr lang="zh-CN" altLang="zh-CN" dirty="0"/>
              <a:t>（</a:t>
            </a:r>
            <a:r>
              <a:rPr lang="en-US" altLang="zh-CN" dirty="0"/>
              <a:t>c</a:t>
            </a:r>
            <a:r>
              <a:rPr lang="zh-CN" altLang="zh-CN" dirty="0"/>
              <a:t>）汉明窗时域波形</a:t>
            </a:r>
            <a:r>
              <a:rPr lang="en-US" altLang="zh-CN" dirty="0"/>
              <a:t>     </a:t>
            </a:r>
            <a:r>
              <a:rPr lang="zh-CN" altLang="zh-CN" dirty="0"/>
              <a:t>（</a:t>
            </a:r>
            <a:r>
              <a:rPr lang="en-US" altLang="zh-CN" dirty="0"/>
              <a:t>d</a:t>
            </a:r>
            <a:r>
              <a:rPr lang="zh-CN" altLang="zh-CN" dirty="0"/>
              <a:t>）汉明窗频谱函数</a:t>
            </a:r>
            <a:endParaRPr lang="zh-CN" altLang="en-US" dirty="0"/>
          </a:p>
        </p:txBody>
      </p:sp>
      <p:sp>
        <p:nvSpPr>
          <p:cNvPr id="7" name="矩形 6">
            <a:extLst>
              <a:ext uri="{FF2B5EF4-FFF2-40B4-BE49-F238E27FC236}">
                <a16:creationId xmlns:a16="http://schemas.microsoft.com/office/drawing/2014/main" id="{99139874-F162-4C80-9ABE-B6F8AEE9785F}"/>
              </a:ext>
            </a:extLst>
          </p:cNvPr>
          <p:cNvSpPr/>
          <p:nvPr/>
        </p:nvSpPr>
        <p:spPr>
          <a:xfrm>
            <a:off x="6556746" y="6467404"/>
            <a:ext cx="4998484" cy="369332"/>
          </a:xfrm>
          <a:prstGeom prst="rect">
            <a:avLst/>
          </a:prstGeom>
        </p:spPr>
        <p:txBody>
          <a:bodyPr wrap="none">
            <a:spAutoFit/>
          </a:bodyPr>
          <a:lstStyle/>
          <a:p>
            <a:r>
              <a:rPr lang="zh-CN" altLang="zh-CN" dirty="0"/>
              <a:t>（</a:t>
            </a:r>
            <a:r>
              <a:rPr lang="en-US" altLang="zh-CN" dirty="0"/>
              <a:t>c</a:t>
            </a:r>
            <a:r>
              <a:rPr lang="zh-CN" altLang="zh-CN" dirty="0"/>
              <a:t>）汉</a:t>
            </a:r>
            <a:r>
              <a:rPr lang="zh-CN" altLang="en-US" dirty="0"/>
              <a:t>宁</a:t>
            </a:r>
            <a:r>
              <a:rPr lang="zh-CN" altLang="zh-CN" dirty="0"/>
              <a:t>窗时域波形</a:t>
            </a:r>
            <a:r>
              <a:rPr lang="en-US" altLang="zh-CN" dirty="0"/>
              <a:t>     </a:t>
            </a:r>
            <a:r>
              <a:rPr lang="zh-CN" altLang="zh-CN" dirty="0"/>
              <a:t>（</a:t>
            </a:r>
            <a:r>
              <a:rPr lang="en-US" altLang="zh-CN" dirty="0"/>
              <a:t>d</a:t>
            </a:r>
            <a:r>
              <a:rPr lang="zh-CN" altLang="zh-CN" dirty="0"/>
              <a:t>）汉</a:t>
            </a:r>
            <a:r>
              <a:rPr lang="zh-CN" altLang="en-US" dirty="0"/>
              <a:t>宁</a:t>
            </a:r>
            <a:r>
              <a:rPr lang="zh-CN" altLang="zh-CN" dirty="0"/>
              <a:t>窗频谱函数</a:t>
            </a:r>
            <a:endParaRPr lang="zh-CN" altLang="en-US" dirty="0"/>
          </a:p>
        </p:txBody>
      </p:sp>
      <p:sp>
        <p:nvSpPr>
          <p:cNvPr id="8" name="AutoShape 29">
            <a:extLst>
              <a:ext uri="{FF2B5EF4-FFF2-40B4-BE49-F238E27FC236}">
                <a16:creationId xmlns:a16="http://schemas.microsoft.com/office/drawing/2014/main" id="{C29A8AE4-09C6-4912-BABE-BB2D79ABA282}"/>
              </a:ext>
            </a:extLst>
          </p:cNvPr>
          <p:cNvSpPr>
            <a:spLocks noChangeArrowheads="1"/>
          </p:cNvSpPr>
          <p:nvPr/>
        </p:nvSpPr>
        <p:spPr bwMode="auto">
          <a:xfrm>
            <a:off x="1346789" y="3705962"/>
            <a:ext cx="2178309" cy="765786"/>
          </a:xfrm>
          <a:prstGeom prst="wedgeRoundRectCallout">
            <a:avLst>
              <a:gd name="adj1" fmla="val 43661"/>
              <a:gd name="adj2" fmla="val 92488"/>
              <a:gd name="adj3" fmla="val 16667"/>
            </a:avLst>
          </a:prstGeom>
          <a:ln>
            <a:headEnd/>
            <a:tailEnd/>
          </a:ln>
        </p:spPr>
        <p:style>
          <a:lnRef idx="1">
            <a:schemeClr val="accent5"/>
          </a:lnRef>
          <a:fillRef idx="3">
            <a:schemeClr val="accent5"/>
          </a:fillRef>
          <a:effectRef idx="2">
            <a:schemeClr val="accent5"/>
          </a:effectRef>
          <a:fontRef idx="minor">
            <a:schemeClr val="lt1"/>
          </a:fontRef>
        </p:style>
        <p:txBody>
          <a:bodyPr/>
          <a:lstStyle/>
          <a:p>
            <a:pPr algn="ctr"/>
            <a:r>
              <a:rPr lang="zh-CN" altLang="en-US">
                <a:latin typeface="Lucida Sans Unicode" pitchFamily="34" charset="0"/>
                <a:ea typeface="黑体" pitchFamily="49" charset="-122"/>
              </a:rPr>
              <a:t>汉明窗的带宽大约是矩形窗的两倍</a:t>
            </a:r>
          </a:p>
        </p:txBody>
      </p:sp>
      <p:sp>
        <p:nvSpPr>
          <p:cNvPr id="9" name="Text Box 30">
            <a:extLst>
              <a:ext uri="{FF2B5EF4-FFF2-40B4-BE49-F238E27FC236}">
                <a16:creationId xmlns:a16="http://schemas.microsoft.com/office/drawing/2014/main" id="{46372513-623E-47A4-AE42-7F9945536474}"/>
              </a:ext>
            </a:extLst>
          </p:cNvPr>
          <p:cNvSpPr txBox="1">
            <a:spLocks noChangeArrowheads="1"/>
          </p:cNvSpPr>
          <p:nvPr/>
        </p:nvSpPr>
        <p:spPr bwMode="auto">
          <a:xfrm>
            <a:off x="5264888" y="2930759"/>
            <a:ext cx="6493354" cy="369332"/>
          </a:xfrm>
          <a:prstGeom prst="rect">
            <a:avLst/>
          </a:prstGeom>
          <a:solidFill>
            <a:schemeClr val="folHlink"/>
          </a:solidFill>
          <a:ln w="9525">
            <a:solidFill>
              <a:schemeClr val="folHlink"/>
            </a:solidFill>
            <a:miter lim="800000"/>
            <a:headEnd/>
            <a:tailEnd/>
          </a:ln>
        </p:spPr>
        <p:txBody>
          <a:bodyPr wrap="square">
            <a:spAutoFit/>
          </a:bodyPr>
          <a:lstStyle/>
          <a:p>
            <a:pPr>
              <a:spcBef>
                <a:spcPct val="20000"/>
              </a:spcBef>
              <a:buSzPct val="80000"/>
            </a:pPr>
            <a:r>
              <a:rPr lang="zh-CN" altLang="en-US">
                <a:solidFill>
                  <a:srgbClr val="FFFFFF"/>
                </a:solidFill>
                <a:latin typeface="Lucida Sans Unicode" pitchFamily="34" charset="0"/>
                <a:ea typeface="黑体" pitchFamily="49" charset="-122"/>
              </a:rPr>
              <a:t>汉明窗能更好地保留原语音信号的频率特性，使用最广泛。</a:t>
            </a:r>
          </a:p>
        </p:txBody>
      </p:sp>
    </p:spTree>
    <p:custDataLst>
      <p:tags r:id="rId1"/>
    </p:custDataLst>
    <p:extLst>
      <p:ext uri="{BB962C8B-B14F-4D97-AF65-F5344CB8AC3E}">
        <p14:creationId xmlns:p14="http://schemas.microsoft.com/office/powerpoint/2010/main" val="299211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autoUpdateAnimBg="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99B94-7B29-42D8-87CC-1B9988F97F6C}"/>
              </a:ext>
            </a:extLst>
          </p:cNvPr>
          <p:cNvSpPr>
            <a:spLocks noGrp="1"/>
          </p:cNvSpPr>
          <p:nvPr>
            <p:ph type="title"/>
          </p:nvPr>
        </p:nvSpPr>
        <p:spPr/>
        <p:txBody>
          <a:bodyPr/>
          <a:lstStyle/>
          <a:p>
            <a:r>
              <a:rPr lang="en-US" altLang="zh-CN" dirty="0"/>
              <a:t>3.1 </a:t>
            </a:r>
            <a:r>
              <a:rPr lang="zh-CN" altLang="en-US" dirty="0"/>
              <a:t>预处理</a:t>
            </a:r>
            <a:r>
              <a:rPr lang="en-US" altLang="zh-CN" dirty="0"/>
              <a:t>—</a:t>
            </a:r>
            <a:r>
              <a:rPr lang="zh-CN" altLang="en-US" dirty="0"/>
              <a:t>加窗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901432-212A-453C-A3E6-2491EAA3FC91}"/>
                  </a:ext>
                </a:extLst>
              </p:cNvPr>
              <p:cNvSpPr>
                <a:spLocks noGrp="1"/>
              </p:cNvSpPr>
              <p:nvPr>
                <p:ph idx="1"/>
              </p:nvPr>
            </p:nvSpPr>
            <p:spPr>
              <a:xfrm>
                <a:off x="845288" y="1388424"/>
                <a:ext cx="10515600" cy="2040576"/>
              </a:xfrm>
            </p:spPr>
            <p:txBody>
              <a:bodyPr/>
              <a:lstStyle/>
              <a:p>
                <a:r>
                  <a:rPr lang="zh-CN" altLang="zh-CN" dirty="0"/>
                  <a:t>考虑语音信号的短时平稳性，对每帧语音信号进行加窗处理，得到</a:t>
                </a:r>
                <a:r>
                  <a:rPr lang="zh-CN" altLang="zh-CN" dirty="0">
                    <a:solidFill>
                      <a:srgbClr val="C00000"/>
                    </a:solidFill>
                  </a:rPr>
                  <a:t>短时加窗</a:t>
                </a:r>
                <a:r>
                  <a:rPr lang="zh-CN" altLang="zh-CN" dirty="0"/>
                  <a:t>的语音信号</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𝑙</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zh-CN" dirty="0"/>
                  <a:t>如下所示：</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𝑙</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smtClean="0">
                          <a:solidFill>
                            <a:srgbClr val="C00000"/>
                          </a:solidFill>
                          <a:latin typeface="Cambria Math" panose="02040503050406030204" pitchFamily="18" charset="0"/>
                        </a:rPr>
                        <m:t>𝑤</m:t>
                      </m:r>
                      <m:d>
                        <m:dPr>
                          <m:begChr m:val="["/>
                          <m:endChr m:val="]"/>
                          <m:ctrlPr>
                            <a:rPr lang="zh-CN"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𝑛</m:t>
                          </m:r>
                        </m:e>
                      </m:d>
                      <m:r>
                        <a:rPr lang="en-US" altLang="zh-CN" i="1">
                          <a:latin typeface="Cambria Math" panose="02040503050406030204" pitchFamily="18" charset="0"/>
                        </a:rPr>
                        <m:t>𝑥</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𝑙𝐿</m:t>
                          </m:r>
                        </m:e>
                      </m:d>
                      <m:r>
                        <a:rPr lang="en-US" altLang="zh-CN" i="1">
                          <a:latin typeface="Cambria Math" panose="02040503050406030204" pitchFamily="18" charset="0"/>
                        </a:rPr>
                        <m:t>,  0≤</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oMath>
                  </m:oMathPara>
                </a14:m>
                <a:endParaRPr lang="en-US" altLang="zh-CN" dirty="0"/>
              </a:p>
              <a:p>
                <a:pPr marL="0" indent="0">
                  <a:buNone/>
                </a:pPr>
                <a:r>
                  <a:rPr lang="zh-CN" altLang="zh-CN" dirty="0"/>
                  <a:t>其中，</a:t>
                </a:r>
                <a14:m>
                  <m:oMath xmlns:m="http://schemas.openxmlformats.org/officeDocument/2006/math">
                    <m:r>
                      <a:rPr lang="en-US" altLang="zh-CN" i="1" smtClean="0">
                        <a:solidFill>
                          <a:srgbClr val="C00000"/>
                        </a:solidFill>
                        <a:latin typeface="Cambria Math" panose="02040503050406030204" pitchFamily="18" charset="0"/>
                      </a:rPr>
                      <m:t>𝑤</m:t>
                    </m:r>
                    <m:d>
                      <m:dPr>
                        <m:begChr m:val="["/>
                        <m:endChr m:val="]"/>
                        <m:ctrlPr>
                          <a:rPr lang="zh-CN"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𝑛</m:t>
                        </m:r>
                      </m:e>
                    </m:d>
                  </m:oMath>
                </a14:m>
                <a:r>
                  <a:rPr lang="zh-CN" altLang="zh-CN" dirty="0">
                    <a:solidFill>
                      <a:srgbClr val="C00000"/>
                    </a:solidFill>
                  </a:rPr>
                  <a:t>是窗函数</a:t>
                </a:r>
                <a:r>
                  <a:rPr lang="zh-CN" altLang="zh-CN" dirty="0"/>
                  <a:t>，</a:t>
                </a:r>
                <a14:m>
                  <m:oMath xmlns:m="http://schemas.openxmlformats.org/officeDocument/2006/math">
                    <m:r>
                      <a:rPr lang="en-US" altLang="zh-CN" i="1">
                        <a:latin typeface="Cambria Math" panose="02040503050406030204" pitchFamily="18" charset="0"/>
                      </a:rPr>
                      <m:t>𝑁</m:t>
                    </m:r>
                  </m:oMath>
                </a14:m>
                <a:r>
                  <a:rPr lang="zh-CN" altLang="zh-CN" dirty="0"/>
                  <a:t>是窗长，</a:t>
                </a:r>
                <a14:m>
                  <m:oMath xmlns:m="http://schemas.openxmlformats.org/officeDocument/2006/math">
                    <m:r>
                      <a:rPr lang="en-US" altLang="zh-CN" i="1">
                        <a:latin typeface="Cambria Math" panose="02040503050406030204" pitchFamily="18" charset="0"/>
                      </a:rPr>
                      <m:t>𝑙</m:t>
                    </m:r>
                  </m:oMath>
                </a14:m>
                <a:r>
                  <a:rPr lang="zh-CN" altLang="zh-CN" dirty="0"/>
                  <a:t>是帧索引，</a:t>
                </a:r>
                <a14:m>
                  <m:oMath xmlns:m="http://schemas.openxmlformats.org/officeDocument/2006/math">
                    <m:r>
                      <a:rPr lang="en-US" altLang="zh-CN" i="1">
                        <a:latin typeface="Cambria Math" panose="02040503050406030204" pitchFamily="18" charset="0"/>
                      </a:rPr>
                      <m:t>𝐿</m:t>
                    </m:r>
                  </m:oMath>
                </a14:m>
                <a:r>
                  <a:rPr lang="zh-CN" altLang="zh-CN" dirty="0"/>
                  <a:t>是帧移</a:t>
                </a:r>
                <a:r>
                  <a:rPr lang="zh-CN" altLang="en-US" dirty="0"/>
                  <a:t>。</a:t>
                </a:r>
              </a:p>
            </p:txBody>
          </p:sp>
        </mc:Choice>
        <mc:Fallback xmlns="">
          <p:sp>
            <p:nvSpPr>
              <p:cNvPr id="3" name="内容占位符 2">
                <a:extLst>
                  <a:ext uri="{FF2B5EF4-FFF2-40B4-BE49-F238E27FC236}">
                    <a16:creationId xmlns:a16="http://schemas.microsoft.com/office/drawing/2014/main" id="{D7901432-212A-453C-A3E6-2491EAA3FC91}"/>
                  </a:ext>
                </a:extLst>
              </p:cNvPr>
              <p:cNvSpPr>
                <a:spLocks noGrp="1" noRot="1" noChangeAspect="1" noMove="1" noResize="1" noEditPoints="1" noAdjustHandles="1" noChangeArrowheads="1" noChangeShapeType="1" noTextEdit="1"/>
              </p:cNvSpPr>
              <p:nvPr>
                <p:ph idx="1"/>
              </p:nvPr>
            </p:nvSpPr>
            <p:spPr>
              <a:xfrm>
                <a:off x="845288" y="1388424"/>
                <a:ext cx="10515600" cy="2040576"/>
              </a:xfrm>
              <a:blipFill>
                <a:blip r:embed="rId4"/>
                <a:stretch>
                  <a:fillRect l="-1217" t="-5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9667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9|2.7|1.6"/>
</p:tagLst>
</file>

<file path=ppt/tags/tag10.xml><?xml version="1.0" encoding="utf-8"?>
<p:tagLst xmlns:a="http://schemas.openxmlformats.org/drawingml/2006/main" xmlns:r="http://schemas.openxmlformats.org/officeDocument/2006/relationships" xmlns:p="http://schemas.openxmlformats.org/presentationml/2006/main">
  <p:tag name="TIMING" val="|159.2"/>
</p:tagLst>
</file>

<file path=ppt/tags/tag11.xml><?xml version="1.0" encoding="utf-8"?>
<p:tagLst xmlns:a="http://schemas.openxmlformats.org/drawingml/2006/main" xmlns:r="http://schemas.openxmlformats.org/officeDocument/2006/relationships" xmlns:p="http://schemas.openxmlformats.org/presentationml/2006/main">
  <p:tag name="TIMING" val="|10.5|14.7"/>
</p:tagLst>
</file>

<file path=ppt/tags/tag12.xml><?xml version="1.0" encoding="utf-8"?>
<p:tagLst xmlns:a="http://schemas.openxmlformats.org/drawingml/2006/main" xmlns:r="http://schemas.openxmlformats.org/officeDocument/2006/relationships" xmlns:p="http://schemas.openxmlformats.org/presentationml/2006/main">
  <p:tag name="TIMING" val="|31.5|43.3"/>
</p:tagLst>
</file>

<file path=ppt/tags/tag13.xml><?xml version="1.0" encoding="utf-8"?>
<p:tagLst xmlns:a="http://schemas.openxmlformats.org/drawingml/2006/main" xmlns:r="http://schemas.openxmlformats.org/officeDocument/2006/relationships" xmlns:p="http://schemas.openxmlformats.org/presentationml/2006/main">
  <p:tag name="TIMING" val="|41.5"/>
</p:tagLst>
</file>

<file path=ppt/tags/tag14.xml><?xml version="1.0" encoding="utf-8"?>
<p:tagLst xmlns:a="http://schemas.openxmlformats.org/drawingml/2006/main" xmlns:r="http://schemas.openxmlformats.org/officeDocument/2006/relationships" xmlns:p="http://schemas.openxmlformats.org/presentationml/2006/main">
  <p:tag name="TIMING" val="|30.6"/>
</p:tagLst>
</file>

<file path=ppt/tags/tag15.xml><?xml version="1.0" encoding="utf-8"?>
<p:tagLst xmlns:a="http://schemas.openxmlformats.org/drawingml/2006/main" xmlns:r="http://schemas.openxmlformats.org/officeDocument/2006/relationships" xmlns:p="http://schemas.openxmlformats.org/presentationml/2006/main">
  <p:tag name="TIMING" val="|17.5|3.1"/>
</p:tagLst>
</file>

<file path=ppt/tags/tag16.xml><?xml version="1.0" encoding="utf-8"?>
<p:tagLst xmlns:a="http://schemas.openxmlformats.org/drawingml/2006/main" xmlns:r="http://schemas.openxmlformats.org/officeDocument/2006/relationships" xmlns:p="http://schemas.openxmlformats.org/presentationml/2006/main">
  <p:tag name="TIMING" val="|50.3"/>
</p:tagLst>
</file>

<file path=ppt/tags/tag17.xml><?xml version="1.0" encoding="utf-8"?>
<p:tagLst xmlns:a="http://schemas.openxmlformats.org/drawingml/2006/main" xmlns:r="http://schemas.openxmlformats.org/officeDocument/2006/relationships" xmlns:p="http://schemas.openxmlformats.org/presentationml/2006/main">
  <p:tag name="TIMING" val="|7.9|20.6|36.2"/>
</p:tagLst>
</file>

<file path=ppt/tags/tag2.xml><?xml version="1.0" encoding="utf-8"?>
<p:tagLst xmlns:a="http://schemas.openxmlformats.org/drawingml/2006/main" xmlns:r="http://schemas.openxmlformats.org/officeDocument/2006/relationships" xmlns:p="http://schemas.openxmlformats.org/presentationml/2006/main">
  <p:tag name="TIMING" val="|141.7"/>
</p:tagLst>
</file>

<file path=ppt/tags/tag3.xml><?xml version="1.0" encoding="utf-8"?>
<p:tagLst xmlns:a="http://schemas.openxmlformats.org/drawingml/2006/main" xmlns:r="http://schemas.openxmlformats.org/officeDocument/2006/relationships" xmlns:p="http://schemas.openxmlformats.org/presentationml/2006/main">
  <p:tag name="TIMING" val="|13.4|120.3"/>
</p:tagLst>
</file>

<file path=ppt/tags/tag4.xml><?xml version="1.0" encoding="utf-8"?>
<p:tagLst xmlns:a="http://schemas.openxmlformats.org/drawingml/2006/main" xmlns:r="http://schemas.openxmlformats.org/officeDocument/2006/relationships" xmlns:p="http://schemas.openxmlformats.org/presentationml/2006/main">
  <p:tag name="TIMING" val="|15.5|40.8|9.6"/>
</p:tagLst>
</file>

<file path=ppt/tags/tag5.xml><?xml version="1.0" encoding="utf-8"?>
<p:tagLst xmlns:a="http://schemas.openxmlformats.org/drawingml/2006/main" xmlns:r="http://schemas.openxmlformats.org/officeDocument/2006/relationships" xmlns:p="http://schemas.openxmlformats.org/presentationml/2006/main">
  <p:tag name="TIMING" val="|37.6|7.7|8|38.7"/>
</p:tagLst>
</file>

<file path=ppt/tags/tag6.xml><?xml version="1.0" encoding="utf-8"?>
<p:tagLst xmlns:a="http://schemas.openxmlformats.org/drawingml/2006/main" xmlns:r="http://schemas.openxmlformats.org/officeDocument/2006/relationships" xmlns:p="http://schemas.openxmlformats.org/presentationml/2006/main">
  <p:tag name="TIMING" val="|45.9|6.4|11.6|9.8|18.1"/>
</p:tagLst>
</file>

<file path=ppt/tags/tag7.xml><?xml version="1.0" encoding="utf-8"?>
<p:tagLst xmlns:a="http://schemas.openxmlformats.org/drawingml/2006/main" xmlns:r="http://schemas.openxmlformats.org/officeDocument/2006/relationships" xmlns:p="http://schemas.openxmlformats.org/presentationml/2006/main">
  <p:tag name="TIMING" val="|31.1|39.8|5.8"/>
</p:tagLst>
</file>

<file path=ppt/tags/tag8.xml><?xml version="1.0" encoding="utf-8"?>
<p:tagLst xmlns:a="http://schemas.openxmlformats.org/drawingml/2006/main" xmlns:r="http://schemas.openxmlformats.org/officeDocument/2006/relationships" xmlns:p="http://schemas.openxmlformats.org/presentationml/2006/main">
  <p:tag name="TIMING" val="|85.4|66.4|14.3|53.5"/>
</p:tagLst>
</file>

<file path=ppt/tags/tag9.xml><?xml version="1.0" encoding="utf-8"?>
<p:tagLst xmlns:a="http://schemas.openxmlformats.org/drawingml/2006/main" xmlns:r="http://schemas.openxmlformats.org/officeDocument/2006/relationships" xmlns:p="http://schemas.openxmlformats.org/presentationml/2006/main">
  <p:tag name="TIMING" val="|56.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792</TotalTime>
  <Words>3176</Words>
  <Application>Microsoft Office PowerPoint</Application>
  <PresentationFormat>宽屏</PresentationFormat>
  <Paragraphs>351</Paragraphs>
  <Slides>42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等线</vt:lpstr>
      <vt:lpstr>等线 (正文)</vt:lpstr>
      <vt:lpstr>等线 Light</vt:lpstr>
      <vt:lpstr>黑体</vt:lpstr>
      <vt:lpstr>华文楷体</vt:lpstr>
      <vt:lpstr>宋体</vt:lpstr>
      <vt:lpstr>Arial</vt:lpstr>
      <vt:lpstr>Calibri</vt:lpstr>
      <vt:lpstr>Cambria Math</vt:lpstr>
      <vt:lpstr>Lucida Sans Unicode</vt:lpstr>
      <vt:lpstr>Times New Roman</vt:lpstr>
      <vt:lpstr>Verdana</vt:lpstr>
      <vt:lpstr>Wingdings</vt:lpstr>
      <vt:lpstr>Wingdings 3</vt:lpstr>
      <vt:lpstr>1_Office 主题​​</vt:lpstr>
      <vt:lpstr>第3章 语音特征提取</vt:lpstr>
      <vt:lpstr>纲要</vt:lpstr>
      <vt:lpstr>3.1 预处理</vt:lpstr>
      <vt:lpstr>3.1 预处理—预加重</vt:lpstr>
      <vt:lpstr>3.1 预处理—分帧</vt:lpstr>
      <vt:lpstr>3.1 预处理—分帧</vt:lpstr>
      <vt:lpstr>3.1 预处理—加窗</vt:lpstr>
      <vt:lpstr>3.1 预处理—加窗</vt:lpstr>
      <vt:lpstr>3.1 预处理—加窗</vt:lpstr>
      <vt:lpstr>3.2 短时傅里叶变换</vt:lpstr>
      <vt:lpstr>3.2 短时傅里叶变换</vt:lpstr>
      <vt:lpstr>3.2 短时傅里叶变换—DFT</vt:lpstr>
      <vt:lpstr>3.2 短时傅里叶变换—DFT</vt:lpstr>
      <vt:lpstr>3.2 短时傅里叶变换</vt:lpstr>
      <vt:lpstr>3.2 短时傅里叶变换</vt:lpstr>
      <vt:lpstr>3.2 短时傅里叶变换</vt:lpstr>
      <vt:lpstr>3.2 短时傅里叶变换</vt:lpstr>
      <vt:lpstr>3.2 短时傅里叶变换—FFT</vt:lpstr>
      <vt:lpstr>3.2 短时傅里叶变换</vt:lpstr>
      <vt:lpstr>3.3 听觉特性</vt:lpstr>
      <vt:lpstr>3.3 听觉特性—Mel频率</vt:lpstr>
      <vt:lpstr>3.3 听觉特性—Mel频率</vt:lpstr>
      <vt:lpstr>3.3 听觉特性—Mel频率</vt:lpstr>
      <vt:lpstr>3.3 听觉特性—响度</vt:lpstr>
      <vt:lpstr>3.3 听觉特性—响度</vt:lpstr>
      <vt:lpstr>3.3 听觉特性—Bark频率</vt:lpstr>
      <vt:lpstr>3.4 线性预测</vt:lpstr>
      <vt:lpstr>3.5 倒谱分析</vt:lpstr>
      <vt:lpstr>3.5 倒谱分析</vt:lpstr>
      <vt:lpstr>3.5 倒谱分析—DCT</vt:lpstr>
      <vt:lpstr>3.6 常用的声学特征</vt:lpstr>
      <vt:lpstr>3.6 常用的声学特征—语谱图</vt:lpstr>
      <vt:lpstr>3.6 常用的声学特征—FBank</vt:lpstr>
      <vt:lpstr>3.6 常用的声学特征—FBank</vt:lpstr>
      <vt:lpstr>3.6 常用的声学特征—MFCC</vt:lpstr>
      <vt:lpstr>3.6 常用的声学特征—MFCC</vt:lpstr>
      <vt:lpstr>3.6 常用的声学特征—MFCC</vt:lpstr>
      <vt:lpstr>3.6 常用的声学特征—MFCC</vt:lpstr>
      <vt:lpstr>3.6 常用的声学特征—MFCC</vt:lpstr>
      <vt:lpstr>3.6 常用的声学特征—PLP</vt:lpstr>
      <vt:lpstr>3.6 常用的声学特征—PLP</vt:lpstr>
      <vt:lpstr>3.7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语音特征提取</dc:title>
  <dc:creator>HQY</dc:creator>
  <cp:lastModifiedBy>Q.Y. Hong</cp:lastModifiedBy>
  <cp:revision>153</cp:revision>
  <dcterms:created xsi:type="dcterms:W3CDTF">2019-09-26T01:14:36Z</dcterms:created>
  <dcterms:modified xsi:type="dcterms:W3CDTF">2023-10-16T23:50:00Z</dcterms:modified>
</cp:coreProperties>
</file>