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26" r:id="rId3"/>
    <p:sldId id="427" r:id="rId4"/>
    <p:sldId id="428" r:id="rId5"/>
    <p:sldId id="429" r:id="rId6"/>
    <p:sldId id="433" r:id="rId7"/>
    <p:sldId id="399" r:id="rId8"/>
    <p:sldId id="434" r:id="rId9"/>
    <p:sldId id="402" r:id="rId10"/>
    <p:sldId id="405" r:id="rId11"/>
    <p:sldId id="448" r:id="rId12"/>
    <p:sldId id="449" r:id="rId13"/>
    <p:sldId id="445" r:id="rId14"/>
    <p:sldId id="437" r:id="rId15"/>
    <p:sldId id="406" r:id="rId16"/>
    <p:sldId id="407" r:id="rId17"/>
    <p:sldId id="408" r:id="rId18"/>
    <p:sldId id="440" r:id="rId19"/>
    <p:sldId id="439" r:id="rId20"/>
    <p:sldId id="410" r:id="rId21"/>
    <p:sldId id="443" r:id="rId22"/>
    <p:sldId id="411" r:id="rId23"/>
    <p:sldId id="417" r:id="rId24"/>
    <p:sldId id="450" r:id="rId25"/>
    <p:sldId id="412" r:id="rId26"/>
    <p:sldId id="413" r:id="rId27"/>
    <p:sldId id="414" r:id="rId28"/>
    <p:sldId id="415" r:id="rId29"/>
    <p:sldId id="438" r:id="rId30"/>
    <p:sldId id="416" r:id="rId31"/>
    <p:sldId id="435" r:id="rId32"/>
    <p:sldId id="45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8" d="100"/>
          <a:sy n="98" d="100"/>
        </p:scale>
        <p:origin x="66" y="31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14DBC-ED56-4411-B8B3-8C1A721EA5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C1C4B-7CB6-4284-88FE-4BECB2EC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519F4-07FF-49FE-AAF1-6BBD6FDCEDCF}"/>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FE770001-B232-4CE9-A267-35AD9F036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F56EE-0692-4C56-BBBC-6483074ABD0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4347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977E-98A3-4B9A-8408-D991818278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5D4B15-4D5F-455E-858B-F64C4FD15B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E77C18-FAB1-4979-B1C0-06A8A604FD35}"/>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8249168E-FFC1-4A98-BC72-AC748E920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C141-0CD3-4BFF-A377-588484D40D2E}"/>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539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96E539-3BC8-4A27-9929-50D3DB0E04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C8292-3065-4123-A920-E4316421A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A44622-0433-4973-ABEA-653EC735CFC3}"/>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10E12834-EC97-4FBF-BDC2-CF4380923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AF5F8-5855-4626-A18D-D005546169C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988998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102148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AED-1AD8-4181-91A3-0B876D5B83DB}"/>
              </a:ext>
            </a:extLst>
          </p:cNvPr>
          <p:cNvSpPr>
            <a:spLocks noGrp="1"/>
          </p:cNvSpPr>
          <p:nvPr>
            <p:ph type="title"/>
          </p:nvPr>
        </p:nvSpPr>
        <p:spPr>
          <a:xfrm>
            <a:off x="7088" y="21264"/>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5574321E-6455-451B-BB2D-3FD01AD8837E}"/>
              </a:ext>
            </a:extLst>
          </p:cNvPr>
          <p:cNvSpPr>
            <a:spLocks noGrp="1"/>
          </p:cNvSpPr>
          <p:nvPr>
            <p:ph idx="1"/>
          </p:nvPr>
        </p:nvSpPr>
        <p:spPr>
          <a:xfrm>
            <a:off x="845288" y="1388424"/>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F17D4-7B51-434B-8D4D-8A242D41ABBF}"/>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0E7AF44B-2D52-4418-9645-61A04FBF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0E7B1-80B9-4BB2-92AF-35E9BC3FC382}"/>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64443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9E1-3B33-4B7D-A88D-97E43A3FB0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30E85E-6ABF-4C22-951F-8EBF3DF7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6C6D9-B764-4A5D-8BD8-E7540B26AB58}"/>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746D82AD-E252-452C-BE34-E670B3C4D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B4F5B-E433-4B14-B7A7-312A04C5BD9F}"/>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8112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2527-E912-4E20-AC8E-19F53489D7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03B07-6C57-4196-995B-BEF88E61F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0D5187-21CC-4AEE-B462-0EAABD264B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A2006D-34CC-4135-ABBA-842B1E438020}"/>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7B9BFF0D-121B-4A94-91E3-6A526BD22A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9626C-F526-4B73-A9D0-A6067116AA7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10724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125FA-8A3B-4C53-8A25-43EDC0284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769AB-7CB5-440B-8BD1-7D46417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C845B-7017-4E93-99FC-345A419FD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4C1C0-3BD8-4DA6-8DB6-014942838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7A12B3-7D2F-408B-84D9-7A5D4FE16F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ADC44D-FE85-4FEF-B37E-FA486C21357D}"/>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8" name="页脚占位符 7">
            <a:extLst>
              <a:ext uri="{FF2B5EF4-FFF2-40B4-BE49-F238E27FC236}">
                <a16:creationId xmlns:a16="http://schemas.microsoft.com/office/drawing/2014/main" id="{6B24025E-18C9-4530-947A-C2CCFA681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E81703-20A8-4367-85C4-F8EB414277B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7906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0ADB-E73E-48CA-B894-038973041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A04E0-FB8D-42F8-B60B-4740AE9F6FCE}"/>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4" name="页脚占位符 3">
            <a:extLst>
              <a:ext uri="{FF2B5EF4-FFF2-40B4-BE49-F238E27FC236}">
                <a16:creationId xmlns:a16="http://schemas.microsoft.com/office/drawing/2014/main" id="{B5F55BB3-6FAD-417D-A7C5-C8C02C1BF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F84C40-DD03-4EC1-86F8-324EE9CDC6F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5453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721050-23A3-4228-93C9-12BCBCE5CD45}"/>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3" name="页脚占位符 2">
            <a:extLst>
              <a:ext uri="{FF2B5EF4-FFF2-40B4-BE49-F238E27FC236}">
                <a16:creationId xmlns:a16="http://schemas.microsoft.com/office/drawing/2014/main" id="{BE3B770A-1844-48FD-B908-5F3E6C521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CE2424-23F3-487F-B52E-53502F7E84A0}"/>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121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55C4-F785-4D5D-AA17-A0F073F7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720AD-7D09-437B-B3E9-58E64A0A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5D5419-BDFE-4488-AC5C-A3F57684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254BC9-257E-4CCB-82D5-4E75300A06C6}"/>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CE62CCFC-7B4E-4296-8C92-F4217E54D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E5C-A7D9-4E59-991D-06333079C1E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225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7928-5FD0-483C-9309-1C4F28491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37BBD-8888-420D-89F3-3441700AF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5AD9C5-99A4-4EBB-9B64-2DD01E12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B00D02-3E9A-41DC-B92E-67CA2B4EB463}"/>
              </a:ext>
            </a:extLst>
          </p:cNvPr>
          <p:cNvSpPr>
            <a:spLocks noGrp="1"/>
          </p:cNvSpPr>
          <p:nvPr>
            <p:ph type="dt" sz="half" idx="10"/>
          </p:nvPr>
        </p:nvSpPr>
        <p:spPr/>
        <p:txBody>
          <a:bodyPr/>
          <a:lstStyle/>
          <a:p>
            <a:fld id="{DDC5FC0F-E3DA-4ACE-ABAF-7B8B9B1BF0D4}"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C7F0AFF7-78F9-4E33-8F9B-779000B3A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34DD7-E867-4019-B0E6-2F847D785CF1}"/>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77958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B1B141-6185-4DBF-8DA4-853C60F2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A3BB7-BAF2-4D33-8772-0883355D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F3A5B-5A43-465E-AA01-CE50F629B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5FC0F-E3DA-4ACE-ABAF-7B8B9B1BF0D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734E4A6F-415D-43AC-B2A6-931A15F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BA424-1230-4ACE-9225-5EC7798CF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0B0B8-617C-4B3E-B6ED-55383C15EE86}" type="slidenum">
              <a:rPr lang="zh-CN" altLang="en-US" smtClean="0"/>
              <a:t>‹#›</a:t>
            </a:fld>
            <a:endParaRPr lang="zh-CN" altLang="en-US"/>
          </a:p>
        </p:txBody>
      </p:sp>
      <p:grpSp>
        <p:nvGrpSpPr>
          <p:cNvPr id="7" name="组合 6">
            <a:extLst>
              <a:ext uri="{FF2B5EF4-FFF2-40B4-BE49-F238E27FC236}">
                <a16:creationId xmlns:a16="http://schemas.microsoft.com/office/drawing/2014/main" id="{53CE108B-FB02-4119-A389-082CB88382E4}"/>
              </a:ext>
            </a:extLst>
          </p:cNvPr>
          <p:cNvGrpSpPr>
            <a:grpSpLocks noChangeAspect="1"/>
          </p:cNvGrpSpPr>
          <p:nvPr userDrawn="1"/>
        </p:nvGrpSpPr>
        <p:grpSpPr>
          <a:xfrm>
            <a:off x="11065497" y="58871"/>
            <a:ext cx="1065468" cy="900000"/>
            <a:chOff x="2992437" y="0"/>
            <a:chExt cx="2543175" cy="2148217"/>
          </a:xfrm>
          <a:solidFill>
            <a:schemeClr val="accent1"/>
          </a:solidFill>
        </p:grpSpPr>
        <p:grpSp>
          <p:nvGrpSpPr>
            <p:cNvPr id="8" name="组合 7">
              <a:extLst>
                <a:ext uri="{FF2B5EF4-FFF2-40B4-BE49-F238E27FC236}">
                  <a16:creationId xmlns:a16="http://schemas.microsoft.com/office/drawing/2014/main" id="{8BA414AF-B7D7-4D4A-AA52-213F0F56EFC6}"/>
                </a:ext>
              </a:extLst>
            </p:cNvPr>
            <p:cNvGrpSpPr/>
            <p:nvPr/>
          </p:nvGrpSpPr>
          <p:grpSpPr>
            <a:xfrm>
              <a:off x="2992437" y="1183017"/>
              <a:ext cx="2543175" cy="965200"/>
              <a:chOff x="3297238" y="2879725"/>
              <a:chExt cx="2543175" cy="965200"/>
            </a:xfrm>
            <a:grpFill/>
          </p:grpSpPr>
          <p:sp>
            <p:nvSpPr>
              <p:cNvPr id="20" name="Freeform 5">
                <a:extLst>
                  <a:ext uri="{FF2B5EF4-FFF2-40B4-BE49-F238E27FC236}">
                    <a16:creationId xmlns:a16="http://schemas.microsoft.com/office/drawing/2014/main" id="{C4BDEBB6-D616-4A5F-990D-32D6635F86A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6">
                <a:extLst>
                  <a:ext uri="{FF2B5EF4-FFF2-40B4-BE49-F238E27FC236}">
                    <a16:creationId xmlns:a16="http://schemas.microsoft.com/office/drawing/2014/main" id="{7B49EA26-8E0F-4FE1-A7BB-AC7AA15E0053}"/>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7">
                <a:extLst>
                  <a:ext uri="{FF2B5EF4-FFF2-40B4-BE49-F238E27FC236}">
                    <a16:creationId xmlns:a16="http://schemas.microsoft.com/office/drawing/2014/main" id="{92D95D8F-8560-4F10-99EF-18A899BC374B}"/>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8">
                <a:extLst>
                  <a:ext uri="{FF2B5EF4-FFF2-40B4-BE49-F238E27FC236}">
                    <a16:creationId xmlns:a16="http://schemas.microsoft.com/office/drawing/2014/main" id="{CA10BAF8-9A2F-41CA-BEAB-323E8A8B6AB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9">
                <a:extLst>
                  <a:ext uri="{FF2B5EF4-FFF2-40B4-BE49-F238E27FC236}">
                    <a16:creationId xmlns:a16="http://schemas.microsoft.com/office/drawing/2014/main" id="{D4AB73E9-4319-4CFA-8D30-DEE87EEA9689}"/>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10">
                <a:extLst>
                  <a:ext uri="{FF2B5EF4-FFF2-40B4-BE49-F238E27FC236}">
                    <a16:creationId xmlns:a16="http://schemas.microsoft.com/office/drawing/2014/main" id="{60B2148C-1895-4A6B-8BD9-4E031B7F5CC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11">
                <a:extLst>
                  <a:ext uri="{FF2B5EF4-FFF2-40B4-BE49-F238E27FC236}">
                    <a16:creationId xmlns:a16="http://schemas.microsoft.com/office/drawing/2014/main" id="{F75EB945-3517-4BE0-982F-FA06624DB5A5}"/>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12">
                <a:extLst>
                  <a:ext uri="{FF2B5EF4-FFF2-40B4-BE49-F238E27FC236}">
                    <a16:creationId xmlns:a16="http://schemas.microsoft.com/office/drawing/2014/main" id="{A0AC47D0-FE8C-4C4D-A16E-2227827A992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13">
                <a:extLst>
                  <a:ext uri="{FF2B5EF4-FFF2-40B4-BE49-F238E27FC236}">
                    <a16:creationId xmlns:a16="http://schemas.microsoft.com/office/drawing/2014/main" id="{46ABDEFD-CC08-4A19-A4DA-99ACEC54A52D}"/>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14">
                <a:extLst>
                  <a:ext uri="{FF2B5EF4-FFF2-40B4-BE49-F238E27FC236}">
                    <a16:creationId xmlns:a16="http://schemas.microsoft.com/office/drawing/2014/main" id="{EE3B9012-390B-46DA-8B53-E357364535E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9" name="组合 8">
              <a:extLst>
                <a:ext uri="{FF2B5EF4-FFF2-40B4-BE49-F238E27FC236}">
                  <a16:creationId xmlns:a16="http://schemas.microsoft.com/office/drawing/2014/main" id="{5787E554-EBB9-4F94-83F2-176499735A47}"/>
                </a:ext>
              </a:extLst>
            </p:cNvPr>
            <p:cNvGrpSpPr/>
            <p:nvPr/>
          </p:nvGrpSpPr>
          <p:grpSpPr>
            <a:xfrm>
              <a:off x="3763962" y="0"/>
              <a:ext cx="1069105" cy="1067923"/>
              <a:chOff x="3851276" y="1292225"/>
              <a:chExt cx="1435100" cy="1433513"/>
            </a:xfrm>
            <a:grpFill/>
          </p:grpSpPr>
          <p:sp>
            <p:nvSpPr>
              <p:cNvPr id="10" name="Freeform 15">
                <a:extLst>
                  <a:ext uri="{FF2B5EF4-FFF2-40B4-BE49-F238E27FC236}">
                    <a16:creationId xmlns:a16="http://schemas.microsoft.com/office/drawing/2014/main" id="{7DC60FC0-B380-41A1-9726-461C3500B495}"/>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1" name="Freeform 16">
                <a:extLst>
                  <a:ext uri="{FF2B5EF4-FFF2-40B4-BE49-F238E27FC236}">
                    <a16:creationId xmlns:a16="http://schemas.microsoft.com/office/drawing/2014/main" id="{CC59790F-718D-4F4C-829A-F73D0695E03D}"/>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2" name="Freeform 17">
                <a:extLst>
                  <a:ext uri="{FF2B5EF4-FFF2-40B4-BE49-F238E27FC236}">
                    <a16:creationId xmlns:a16="http://schemas.microsoft.com/office/drawing/2014/main" id="{6F9C92E0-90C4-4A02-B796-698C1E5F8AB9}"/>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3" name="Freeform 18">
                <a:extLst>
                  <a:ext uri="{FF2B5EF4-FFF2-40B4-BE49-F238E27FC236}">
                    <a16:creationId xmlns:a16="http://schemas.microsoft.com/office/drawing/2014/main" id="{CBA95B0A-0A2E-4432-80FD-6B835F7EA18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4" name="Freeform 19">
                <a:extLst>
                  <a:ext uri="{FF2B5EF4-FFF2-40B4-BE49-F238E27FC236}">
                    <a16:creationId xmlns:a16="http://schemas.microsoft.com/office/drawing/2014/main" id="{EF3162EC-4400-48E6-BDA4-EF176E0E5C1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5" name="Freeform 20">
                <a:extLst>
                  <a:ext uri="{FF2B5EF4-FFF2-40B4-BE49-F238E27FC236}">
                    <a16:creationId xmlns:a16="http://schemas.microsoft.com/office/drawing/2014/main" id="{C3A1E7F8-837B-4B40-9EA1-DB402D87EA1C}"/>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6" name="Freeform 21">
                <a:extLst>
                  <a:ext uri="{FF2B5EF4-FFF2-40B4-BE49-F238E27FC236}">
                    <a16:creationId xmlns:a16="http://schemas.microsoft.com/office/drawing/2014/main" id="{1BE02E8A-AA1C-4C39-A09D-43A8F872241F}"/>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22">
                <a:extLst>
                  <a:ext uri="{FF2B5EF4-FFF2-40B4-BE49-F238E27FC236}">
                    <a16:creationId xmlns:a16="http://schemas.microsoft.com/office/drawing/2014/main" id="{196210A3-5CBC-45FA-AC77-F3F461315357}"/>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23">
                <a:extLst>
                  <a:ext uri="{FF2B5EF4-FFF2-40B4-BE49-F238E27FC236}">
                    <a16:creationId xmlns:a16="http://schemas.microsoft.com/office/drawing/2014/main" id="{9E6B466E-7D79-4546-A0A2-33F5F92FC814}"/>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24">
                <a:extLst>
                  <a:ext uri="{FF2B5EF4-FFF2-40B4-BE49-F238E27FC236}">
                    <a16:creationId xmlns:a16="http://schemas.microsoft.com/office/drawing/2014/main" id="{F75484A9-20C2-4B39-898A-2E2B1EE8403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261182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NUL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NUL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NUL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14667-C017-4D10-AC3C-5A9A5DC93323}"/>
              </a:ext>
            </a:extLst>
          </p:cNvPr>
          <p:cNvSpPr>
            <a:spLocks noGrp="1"/>
          </p:cNvSpPr>
          <p:nvPr>
            <p:ph type="ctrTitle"/>
          </p:nvPr>
        </p:nvSpPr>
        <p:spPr/>
        <p:txBody>
          <a:bodyPr/>
          <a:lstStyle/>
          <a:p>
            <a:r>
              <a:rPr lang="zh-CN" altLang="en-US" b="1" dirty="0"/>
              <a:t>第</a:t>
            </a:r>
            <a:r>
              <a:rPr lang="en-US" altLang="zh-CN" b="1" dirty="0"/>
              <a:t>4</a:t>
            </a:r>
            <a:r>
              <a:rPr lang="zh-CN" altLang="en-US" b="1" dirty="0"/>
              <a:t>章 隐马尔可夫模型</a:t>
            </a:r>
          </a:p>
        </p:txBody>
      </p:sp>
      <p:sp>
        <p:nvSpPr>
          <p:cNvPr id="6" name="副标题 2">
            <a:extLst>
              <a:ext uri="{FF2B5EF4-FFF2-40B4-BE49-F238E27FC236}">
                <a16:creationId xmlns:a16="http://schemas.microsoft.com/office/drawing/2014/main" id="{10608526-F2E2-49AD-9729-9D60861ABB7B}"/>
              </a:ext>
            </a:extLst>
          </p:cNvPr>
          <p:cNvSpPr>
            <a:spLocks noGrp="1"/>
          </p:cNvSpPr>
          <p:nvPr>
            <p:ph type="subTitle" idx="1"/>
          </p:nvPr>
        </p:nvSpPr>
        <p:spPr>
          <a:xfrm>
            <a:off x="1524000" y="3602038"/>
            <a:ext cx="9144000" cy="1997776"/>
          </a:xfrm>
        </p:spPr>
        <p:txBody>
          <a:bodyPr>
            <a:normAutofit/>
          </a:bodyPr>
          <a:lstStyle/>
          <a:p>
            <a:endParaRPr lang="en-US" altLang="zh-CN" dirty="0"/>
          </a:p>
          <a:p>
            <a:r>
              <a:rPr lang="zh-CN" altLang="en-US" dirty="0"/>
              <a:t>洪青阳</a:t>
            </a:r>
            <a:endParaRPr lang="en-US" altLang="zh-CN" dirty="0"/>
          </a:p>
        </p:txBody>
      </p:sp>
    </p:spTree>
    <p:extLst>
      <p:ext uri="{BB962C8B-B14F-4D97-AF65-F5344CB8AC3E}">
        <p14:creationId xmlns:p14="http://schemas.microsoft.com/office/powerpoint/2010/main" val="427150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18814-648B-4409-89D7-C11B7C74B5A2}"/>
              </a:ext>
            </a:extLst>
          </p:cNvPr>
          <p:cNvSpPr>
            <a:spLocks noGrp="1"/>
          </p:cNvSpPr>
          <p:nvPr>
            <p:ph type="title"/>
          </p:nvPr>
        </p:nvSpPr>
        <p:spPr/>
        <p:txBody>
          <a:bodyPr/>
          <a:lstStyle/>
          <a:p>
            <a:r>
              <a:rPr lang="zh-CN" altLang="en-US" dirty="0"/>
              <a:t>模型评估问题</a:t>
            </a:r>
          </a:p>
        </p:txBody>
      </p:sp>
      <p:sp>
        <p:nvSpPr>
          <p:cNvPr id="3" name="内容占位符 2">
            <a:extLst>
              <a:ext uri="{FF2B5EF4-FFF2-40B4-BE49-F238E27FC236}">
                <a16:creationId xmlns:a16="http://schemas.microsoft.com/office/drawing/2014/main" id="{9415B1F8-9010-43AF-9C69-B7BAAC3B528D}"/>
              </a:ext>
            </a:extLst>
          </p:cNvPr>
          <p:cNvSpPr>
            <a:spLocks noGrp="1"/>
          </p:cNvSpPr>
          <p:nvPr>
            <p:ph idx="1"/>
          </p:nvPr>
        </p:nvSpPr>
        <p:spPr/>
        <p:txBody>
          <a:bodyPr/>
          <a:lstStyle/>
          <a:p>
            <a:r>
              <a:rPr lang="zh-CN" altLang="en-US" dirty="0"/>
              <a:t>穷举法</a:t>
            </a:r>
            <a:endParaRPr lang="en-US" altLang="zh-CN" dirty="0"/>
          </a:p>
          <a:p>
            <a:r>
              <a:rPr lang="zh-CN" altLang="zh-CN" dirty="0"/>
              <a:t>前向</a:t>
            </a:r>
            <a:r>
              <a:rPr lang="en-US" altLang="zh-CN" dirty="0"/>
              <a:t>-</a:t>
            </a:r>
            <a:r>
              <a:rPr lang="zh-CN" altLang="zh-CN" dirty="0"/>
              <a:t>后向</a:t>
            </a:r>
            <a:r>
              <a:rPr lang="en-US" altLang="zh-CN" dirty="0"/>
              <a:t>(Forward-Backward)</a:t>
            </a:r>
            <a:r>
              <a:rPr lang="zh-CN" altLang="zh-CN" dirty="0"/>
              <a:t>算法</a:t>
            </a:r>
            <a:endParaRPr lang="zh-CN" altLang="en-US" dirty="0"/>
          </a:p>
        </p:txBody>
      </p:sp>
    </p:spTree>
    <p:extLst>
      <p:ext uri="{BB962C8B-B14F-4D97-AF65-F5344CB8AC3E}">
        <p14:creationId xmlns:p14="http://schemas.microsoft.com/office/powerpoint/2010/main" val="134427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929C-2145-4357-AC93-D644885E43A5}"/>
              </a:ext>
            </a:extLst>
          </p:cNvPr>
          <p:cNvSpPr>
            <a:spLocks noGrp="1"/>
          </p:cNvSpPr>
          <p:nvPr>
            <p:ph type="title"/>
          </p:nvPr>
        </p:nvSpPr>
        <p:spPr/>
        <p:txBody>
          <a:bodyPr/>
          <a:lstStyle/>
          <a:p>
            <a:r>
              <a:rPr lang="zh-CN" altLang="en-US" dirty="0"/>
              <a:t>模型评估问题</a:t>
            </a:r>
            <a:r>
              <a:rPr lang="en-US" altLang="zh-CN" dirty="0"/>
              <a:t>—</a:t>
            </a:r>
            <a:r>
              <a:rPr lang="zh-CN" altLang="en-US" dirty="0"/>
              <a:t>穷举法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7462B5-50AE-470E-A8B7-F300C24C9C43}"/>
                  </a:ext>
                </a:extLst>
              </p:cNvPr>
              <p:cNvSpPr>
                <a:spLocks noGrp="1"/>
              </p:cNvSpPr>
              <p:nvPr>
                <p:ph idx="1"/>
              </p:nvPr>
            </p:nvSpPr>
            <p:spPr/>
            <p:txBody>
              <a:bodyPr>
                <a:noAutofit/>
              </a:bodyPr>
              <a:lstStyle/>
              <a:p>
                <a:pPr algn="just">
                  <a:lnSpc>
                    <a:spcPct val="110000"/>
                  </a:lnSpc>
                  <a:spcBef>
                    <a:spcPct val="20000"/>
                  </a:spcBef>
                  <a:buClr>
                    <a:schemeClr val="tx2"/>
                  </a:buClr>
                  <a:buSzPct val="70000"/>
                  <a:buFont typeface="Wingdings" pitchFamily="2" charset="2"/>
                  <a:buChar char="l"/>
                </a:pPr>
                <a:r>
                  <a:rPr lang="zh-CN" altLang="en-US" sz="2200" dirty="0"/>
                  <a:t>当给定模型</a:t>
                </a:r>
                <a14:m>
                  <m:oMath xmlns:m="http://schemas.openxmlformats.org/officeDocument/2006/math">
                    <m:r>
                      <a:rPr lang="el-GR" altLang="zh-CN" sz="2200">
                        <a:latin typeface="Cambria Math" panose="02040503050406030204" pitchFamily="18" charset="0"/>
                      </a:rPr>
                      <m:t>𝜆</m:t>
                    </m:r>
                    <m:r>
                      <a:rPr lang="en-US" altLang="zh-CN" sz="2200">
                        <a:latin typeface="Cambria Math" panose="02040503050406030204" pitchFamily="18" charset="0"/>
                      </a:rPr>
                      <m:t>=</m:t>
                    </m:r>
                    <m:d>
                      <m:dPr>
                        <m:ctrlPr>
                          <a:rPr lang="en-US" altLang="zh-CN" sz="2200" i="1">
                            <a:latin typeface="Cambria Math" panose="02040503050406030204" pitchFamily="18" charset="0"/>
                          </a:rPr>
                        </m:ctrlPr>
                      </m:dPr>
                      <m:e>
                        <m:r>
                          <a:rPr lang="zh-CN" altLang="en-US" sz="2200">
                            <a:latin typeface="Cambria Math" panose="02040503050406030204" pitchFamily="18" charset="0"/>
                          </a:rPr>
                          <m:t>𝜋</m:t>
                        </m:r>
                        <m:r>
                          <a:rPr lang="en-US" altLang="zh-CN" sz="2200">
                            <a:latin typeface="Cambria Math" panose="02040503050406030204" pitchFamily="18" charset="0"/>
                          </a:rPr>
                          <m:t>,</m:t>
                        </m:r>
                        <m:r>
                          <a:rPr lang="en-US" altLang="zh-CN" sz="2200">
                            <a:latin typeface="Cambria Math" panose="02040503050406030204" pitchFamily="18" charset="0"/>
                          </a:rPr>
                          <m:t>𝐴</m:t>
                        </m:r>
                        <m:r>
                          <a:rPr lang="en-US" altLang="zh-CN" sz="2200">
                            <a:latin typeface="Cambria Math" panose="02040503050406030204" pitchFamily="18" charset="0"/>
                          </a:rPr>
                          <m:t>,</m:t>
                        </m:r>
                        <m:r>
                          <a:rPr lang="en-US" altLang="zh-CN" sz="2200">
                            <a:latin typeface="Cambria Math" panose="02040503050406030204" pitchFamily="18" charset="0"/>
                          </a:rPr>
                          <m:t>𝐵</m:t>
                        </m:r>
                      </m:e>
                    </m:d>
                  </m:oMath>
                </a14:m>
                <a:r>
                  <a:rPr lang="zh-CN" altLang="en-US" sz="2200" dirty="0"/>
                  <a:t>以及观察序列</a:t>
                </a:r>
                <a14:m>
                  <m:oMath xmlns:m="http://schemas.openxmlformats.org/officeDocument/2006/math">
                    <m:r>
                      <a:rPr lang="en-US" altLang="zh-CN" sz="2200" dirty="0">
                        <a:latin typeface="Cambria Math" panose="02040503050406030204" pitchFamily="18" charset="0"/>
                      </a:rPr>
                      <m:t>𝑂</m:t>
                    </m:r>
                    <m:r>
                      <a:rPr lang="en-US" altLang="zh-CN" sz="2200" dirty="0">
                        <a:latin typeface="Cambria Math" panose="02040503050406030204" pitchFamily="18" charset="0"/>
                      </a:rPr>
                      <m:t>=</m:t>
                    </m:r>
                    <m:sSub>
                      <m:sSubPr>
                        <m:ctrlPr>
                          <a:rPr lang="en-US" altLang="zh-CN" sz="2200" i="1" dirty="0">
                            <a:latin typeface="Cambria Math" panose="02040503050406030204" pitchFamily="18" charset="0"/>
                          </a:rPr>
                        </m:ctrlPr>
                      </m:sSubPr>
                      <m:e>
                        <m:r>
                          <a:rPr lang="en-US" altLang="zh-CN" sz="2200" dirty="0">
                            <a:latin typeface="Cambria Math" panose="02040503050406030204" pitchFamily="18" charset="0"/>
                          </a:rPr>
                          <m:t>𝑜</m:t>
                        </m:r>
                      </m:e>
                      <m:sub>
                        <m:r>
                          <a:rPr lang="en-US" altLang="zh-CN" sz="2200" dirty="0">
                            <a:latin typeface="Cambria Math" panose="02040503050406030204" pitchFamily="18" charset="0"/>
                          </a:rPr>
                          <m:t>1</m:t>
                        </m:r>
                      </m:sub>
                    </m:sSub>
                    <m:r>
                      <a:rPr lang="en-US" altLang="zh-CN" sz="2200" dirty="0">
                        <a:latin typeface="Cambria Math" panose="02040503050406030204" pitchFamily="18" charset="0"/>
                      </a:rPr>
                      <m:t>,</m:t>
                    </m:r>
                    <m:sSub>
                      <m:sSubPr>
                        <m:ctrlPr>
                          <a:rPr lang="en-US" altLang="zh-CN" sz="2200" i="1" dirty="0">
                            <a:latin typeface="Cambria Math" panose="02040503050406030204" pitchFamily="18" charset="0"/>
                          </a:rPr>
                        </m:ctrlPr>
                      </m:sSubPr>
                      <m:e>
                        <m:r>
                          <a:rPr lang="en-US" altLang="zh-CN" sz="2200" dirty="0">
                            <a:latin typeface="Cambria Math" panose="02040503050406030204" pitchFamily="18" charset="0"/>
                          </a:rPr>
                          <m:t>𝑜</m:t>
                        </m:r>
                      </m:e>
                      <m:sub>
                        <m:r>
                          <a:rPr lang="en-US" altLang="zh-CN" sz="2200" dirty="0">
                            <a:latin typeface="Cambria Math" panose="02040503050406030204" pitchFamily="18" charset="0"/>
                          </a:rPr>
                          <m:t>2</m:t>
                        </m:r>
                      </m:sub>
                    </m:sSub>
                    <m:r>
                      <a:rPr lang="en-US" altLang="zh-CN" sz="2200" dirty="0">
                        <a:latin typeface="Cambria Math" panose="02040503050406030204" pitchFamily="18" charset="0"/>
                      </a:rPr>
                      <m:t>,⋯,</m:t>
                    </m:r>
                    <m:sSub>
                      <m:sSubPr>
                        <m:ctrlPr>
                          <a:rPr lang="en-US" altLang="zh-CN" sz="2200" i="1" dirty="0">
                            <a:latin typeface="Cambria Math" panose="02040503050406030204" pitchFamily="18" charset="0"/>
                          </a:rPr>
                        </m:ctrlPr>
                      </m:sSubPr>
                      <m:e>
                        <m:r>
                          <a:rPr lang="en-US" altLang="zh-CN" sz="2200" dirty="0">
                            <a:latin typeface="Cambria Math" panose="02040503050406030204" pitchFamily="18" charset="0"/>
                          </a:rPr>
                          <m:t>𝑜</m:t>
                        </m:r>
                      </m:e>
                      <m:sub>
                        <m:r>
                          <a:rPr lang="en-US" altLang="zh-CN" sz="2200" dirty="0">
                            <a:latin typeface="Cambria Math" panose="02040503050406030204" pitchFamily="18" charset="0"/>
                          </a:rPr>
                          <m:t>𝑇</m:t>
                        </m:r>
                      </m:sub>
                    </m:sSub>
                  </m:oMath>
                </a14:m>
                <a:r>
                  <a:rPr lang="zh-CN" altLang="en-US" sz="2200" dirty="0"/>
                  <a:t>时，计算模型</a:t>
                </a:r>
                <a14:m>
                  <m:oMath xmlns:m="http://schemas.openxmlformats.org/officeDocument/2006/math">
                    <m:r>
                      <a:rPr lang="el-GR" altLang="zh-CN" sz="2200" dirty="0">
                        <a:latin typeface="Cambria Math" panose="02040503050406030204" pitchFamily="18" charset="0"/>
                      </a:rPr>
                      <m:t>𝜆</m:t>
                    </m:r>
                  </m:oMath>
                </a14:m>
                <a:r>
                  <a:rPr lang="zh-CN" altLang="en-US" sz="2200" dirty="0"/>
                  <a:t>对观察序列</a:t>
                </a:r>
                <a14:m>
                  <m:oMath xmlns:m="http://schemas.openxmlformats.org/officeDocument/2006/math">
                    <m:r>
                      <a:rPr lang="en-US" altLang="zh-CN" sz="2200" dirty="0">
                        <a:latin typeface="Cambria Math" panose="02040503050406030204" pitchFamily="18" charset="0"/>
                      </a:rPr>
                      <m:t>𝑂</m:t>
                    </m:r>
                  </m:oMath>
                </a14:m>
                <a:r>
                  <a:rPr lang="zh-CN" altLang="en-US" sz="2200" dirty="0"/>
                  <a:t>的</a:t>
                </a:r>
                <a14:m>
                  <m:oMath xmlns:m="http://schemas.openxmlformats.org/officeDocument/2006/math">
                    <m:r>
                      <a:rPr lang="en-US" altLang="zh-CN" sz="2200" dirty="0">
                        <a:latin typeface="Cambria Math" panose="02040503050406030204" pitchFamily="18" charset="0"/>
                      </a:rPr>
                      <m:t>𝑃</m:t>
                    </m:r>
                    <m:r>
                      <a:rPr lang="en-US" altLang="zh-CN" sz="2200" dirty="0">
                        <a:latin typeface="Cambria Math" panose="02040503050406030204" pitchFamily="18" charset="0"/>
                      </a:rPr>
                      <m:t>(</m:t>
                    </m:r>
                    <m:r>
                      <a:rPr lang="en-US" altLang="zh-CN" sz="2200" dirty="0">
                        <a:latin typeface="Cambria Math" panose="02040503050406030204" pitchFamily="18" charset="0"/>
                      </a:rPr>
                      <m:t>𝑂</m:t>
                    </m:r>
                    <m:r>
                      <a:rPr lang="en-US" altLang="zh-CN" sz="2200" dirty="0">
                        <a:latin typeface="Cambria Math" panose="02040503050406030204" pitchFamily="18" charset="0"/>
                      </a:rPr>
                      <m:t>|</m:t>
                    </m:r>
                    <m:r>
                      <a:rPr lang="el-GR" altLang="zh-CN" sz="2200" dirty="0">
                        <a:latin typeface="Cambria Math" panose="02040503050406030204" pitchFamily="18" charset="0"/>
                      </a:rPr>
                      <m:t>𝜆</m:t>
                    </m:r>
                    <m:r>
                      <a:rPr lang="en-US" altLang="zh-CN" sz="2200" dirty="0">
                        <a:latin typeface="Cambria Math" panose="02040503050406030204" pitchFamily="18" charset="0"/>
                      </a:rPr>
                      <m:t>)</m:t>
                    </m:r>
                  </m:oMath>
                </a14:m>
                <a:r>
                  <a:rPr lang="zh-CN" altLang="en-US" sz="2200" dirty="0"/>
                  <a:t>概率的思路是</a:t>
                </a:r>
                <a:r>
                  <a:rPr lang="en-US" altLang="zh-CN" sz="2200" dirty="0"/>
                  <a:t>(</a:t>
                </a:r>
                <a:r>
                  <a:rPr lang="zh-CN" altLang="en-US" sz="2200" dirty="0"/>
                  <a:t>穷举法</a:t>
                </a:r>
                <a:r>
                  <a:rPr lang="en-US" altLang="zh-CN" sz="2200" dirty="0"/>
                  <a:t>)</a:t>
                </a:r>
                <a:r>
                  <a:rPr lang="zh-CN" altLang="en-US" sz="2200" dirty="0"/>
                  <a:t>：</a:t>
                </a:r>
              </a:p>
              <a:p>
                <a:pPr algn="just">
                  <a:lnSpc>
                    <a:spcPct val="140000"/>
                  </a:lnSpc>
                  <a:spcBef>
                    <a:spcPct val="20000"/>
                  </a:spcBef>
                  <a:buClr>
                    <a:schemeClr val="tx2"/>
                  </a:buClr>
                  <a:buSzPct val="70000"/>
                  <a:buFont typeface="Wingdings" pitchFamily="2" charset="2"/>
                  <a:buNone/>
                </a:pPr>
                <a:r>
                  <a:rPr lang="en-US" altLang="zh-CN" sz="2200" dirty="0"/>
                  <a:t>(1)</a:t>
                </a:r>
                <a:r>
                  <a:rPr lang="zh-CN" altLang="en-US" sz="2200" dirty="0"/>
                  <a:t>对长度为</a:t>
                </a:r>
                <a14:m>
                  <m:oMath xmlns:m="http://schemas.openxmlformats.org/officeDocument/2006/math">
                    <m:r>
                      <a:rPr lang="en-US" altLang="zh-CN" sz="2200">
                        <a:latin typeface="Cambria Math" panose="02040503050406030204" pitchFamily="18" charset="0"/>
                      </a:rPr>
                      <m:t>𝑇</m:t>
                    </m:r>
                  </m:oMath>
                </a14:m>
                <a:r>
                  <a:rPr lang="zh-CN" altLang="en-US" sz="2200" dirty="0"/>
                  <a:t>的观察序列</a:t>
                </a:r>
                <a14:m>
                  <m:oMath xmlns:m="http://schemas.openxmlformats.org/officeDocument/2006/math">
                    <m:r>
                      <a:rPr lang="en-US" altLang="zh-CN" sz="2200" dirty="0">
                        <a:latin typeface="Cambria Math" panose="02040503050406030204" pitchFamily="18" charset="0"/>
                      </a:rPr>
                      <m:t>𝑂</m:t>
                    </m:r>
                    <m:r>
                      <a:rPr lang="en-US" altLang="zh-CN" sz="2200" dirty="0">
                        <a:latin typeface="Cambria Math" panose="02040503050406030204" pitchFamily="18" charset="0"/>
                      </a:rPr>
                      <m:t> </m:t>
                    </m:r>
                  </m:oMath>
                </a14:m>
                <a:r>
                  <a:rPr lang="zh-CN" altLang="en-US" sz="2200" dirty="0"/>
                  <a:t>，找出所有</a:t>
                </a:r>
              </a:p>
              <a:p>
                <a:pPr algn="just">
                  <a:spcBef>
                    <a:spcPct val="20000"/>
                  </a:spcBef>
                  <a:buClr>
                    <a:schemeClr val="tx2"/>
                  </a:buClr>
                  <a:buSzPct val="70000"/>
                  <a:buFont typeface="Wingdings" pitchFamily="2" charset="2"/>
                  <a:buNone/>
                </a:pPr>
                <a:r>
                  <a:rPr lang="zh-CN" altLang="en-US" sz="2200" dirty="0"/>
                  <a:t>   可能产生该观察序列</a:t>
                </a:r>
                <a14:m>
                  <m:oMath xmlns:m="http://schemas.openxmlformats.org/officeDocument/2006/math">
                    <m:r>
                      <a:rPr lang="en-US" altLang="zh-CN" sz="2200" dirty="0">
                        <a:latin typeface="Cambria Math" panose="02040503050406030204" pitchFamily="18" charset="0"/>
                      </a:rPr>
                      <m:t>𝑂</m:t>
                    </m:r>
                  </m:oMath>
                </a14:m>
                <a:r>
                  <a:rPr lang="zh-CN" altLang="en-US" sz="2200" dirty="0"/>
                  <a:t>的状态转移序</a:t>
                </a:r>
              </a:p>
              <a:p>
                <a:pPr algn="just">
                  <a:spcBef>
                    <a:spcPct val="20000"/>
                  </a:spcBef>
                  <a:buClr>
                    <a:schemeClr val="tx2"/>
                  </a:buClr>
                  <a:buSzPct val="70000"/>
                  <a:buFont typeface="Wingdings" pitchFamily="2" charset="2"/>
                  <a:buNone/>
                </a:pPr>
                <a:r>
                  <a:rPr lang="zh-CN" altLang="en-US" sz="2200" dirty="0"/>
                  <a:t>   列</a:t>
                </a:r>
                <a14:m>
                  <m:oMath xmlns:m="http://schemas.openxmlformats.org/officeDocument/2006/math">
                    <m:sSup>
                      <m:sSupPr>
                        <m:ctrlPr>
                          <a:rPr lang="en-US" altLang="zh-CN" sz="2200" i="1">
                            <a:latin typeface="Cambria Math" panose="02040503050406030204" pitchFamily="18" charset="0"/>
                          </a:rPr>
                        </m:ctrlPr>
                      </m:sSupPr>
                      <m:e>
                        <m:r>
                          <a:rPr lang="en-US" altLang="zh-CN" sz="2200">
                            <a:latin typeface="Cambria Math" panose="02040503050406030204" pitchFamily="18" charset="0"/>
                          </a:rPr>
                          <m:t>𝑄</m:t>
                        </m:r>
                      </m:e>
                      <m:sup>
                        <m:r>
                          <a:rPr lang="en-US" altLang="zh-CN" sz="2200">
                            <a:latin typeface="Cambria Math" panose="02040503050406030204" pitchFamily="18" charset="0"/>
                          </a:rPr>
                          <m:t>𝑗</m:t>
                        </m:r>
                      </m:sup>
                    </m:sSup>
                    <m:r>
                      <a:rPr lang="en-US" altLang="zh-CN" sz="2200">
                        <a:latin typeface="Cambria Math" panose="02040503050406030204" pitchFamily="18" charset="0"/>
                      </a:rPr>
                      <m:t>=</m:t>
                    </m:r>
                    <m:sSubSup>
                      <m:sSubSupPr>
                        <m:ctrlPr>
                          <a:rPr lang="en-US" altLang="zh-CN" sz="2200" i="1">
                            <a:latin typeface="Cambria Math" panose="02040503050406030204" pitchFamily="18" charset="0"/>
                          </a:rPr>
                        </m:ctrlPr>
                      </m:sSubSupPr>
                      <m:e>
                        <m:sSubSup>
                          <m:sSubSupPr>
                            <m:ctrlPr>
                              <a:rPr lang="en-US" altLang="zh-CN" sz="2200" i="1">
                                <a:latin typeface="Cambria Math" panose="02040503050406030204" pitchFamily="18" charset="0"/>
                              </a:rPr>
                            </m:ctrlPr>
                          </m:sSubSupPr>
                          <m:e>
                            <m:r>
                              <a:rPr lang="en-US" altLang="zh-CN" sz="2200">
                                <a:latin typeface="Cambria Math" panose="02040503050406030204" pitchFamily="18" charset="0"/>
                              </a:rPr>
                              <m:t>𝑞</m:t>
                            </m:r>
                          </m:e>
                          <m:sub>
                            <m:r>
                              <a:rPr lang="en-US" altLang="zh-CN" sz="2200">
                                <a:latin typeface="Cambria Math" panose="02040503050406030204" pitchFamily="18" charset="0"/>
                              </a:rPr>
                              <m:t>1</m:t>
                            </m:r>
                          </m:sub>
                          <m:sup>
                            <m:r>
                              <a:rPr lang="en-US" altLang="zh-CN" sz="2200">
                                <a:latin typeface="Cambria Math" panose="02040503050406030204" pitchFamily="18" charset="0"/>
                              </a:rPr>
                              <m:t>𝑗</m:t>
                            </m:r>
                          </m:sup>
                        </m:sSubSup>
                        <m:sSubSup>
                          <m:sSubSupPr>
                            <m:ctrlPr>
                              <a:rPr lang="en-US" altLang="zh-CN" sz="2200" i="1">
                                <a:latin typeface="Cambria Math" panose="02040503050406030204" pitchFamily="18" charset="0"/>
                              </a:rPr>
                            </m:ctrlPr>
                          </m:sSubSupPr>
                          <m:e>
                            <m:r>
                              <a:rPr lang="en-US" altLang="zh-CN" sz="2200">
                                <a:latin typeface="Cambria Math" panose="02040503050406030204" pitchFamily="18" charset="0"/>
                              </a:rPr>
                              <m:t>𝑞</m:t>
                            </m:r>
                          </m:e>
                          <m:sub>
                            <m:r>
                              <a:rPr lang="en-US" altLang="zh-CN" sz="2200">
                                <a:latin typeface="Cambria Math" panose="02040503050406030204" pitchFamily="18" charset="0"/>
                              </a:rPr>
                              <m:t>2</m:t>
                            </m:r>
                          </m:sub>
                          <m:sup>
                            <m:r>
                              <a:rPr lang="en-US" altLang="zh-CN" sz="2200">
                                <a:latin typeface="Cambria Math" panose="02040503050406030204" pitchFamily="18" charset="0"/>
                              </a:rPr>
                              <m:t>𝑗</m:t>
                            </m:r>
                          </m:sup>
                        </m:sSubSup>
                        <m:sSubSup>
                          <m:sSubSupPr>
                            <m:ctrlPr>
                              <a:rPr lang="en-US" altLang="zh-CN" sz="2200" i="1">
                                <a:latin typeface="Cambria Math" panose="02040503050406030204" pitchFamily="18" charset="0"/>
                              </a:rPr>
                            </m:ctrlPr>
                          </m:sSubSupPr>
                          <m:e>
                            <m:r>
                              <a:rPr lang="en-US" altLang="zh-CN" sz="2200">
                                <a:latin typeface="Cambria Math" panose="02040503050406030204" pitchFamily="18" charset="0"/>
                              </a:rPr>
                              <m:t>𝑞</m:t>
                            </m:r>
                          </m:e>
                          <m:sub>
                            <m:r>
                              <a:rPr lang="en-US" altLang="zh-CN" sz="2200">
                                <a:latin typeface="Cambria Math" panose="02040503050406030204" pitchFamily="18" charset="0"/>
                              </a:rPr>
                              <m:t>3</m:t>
                            </m:r>
                          </m:sub>
                          <m:sup>
                            <m:r>
                              <a:rPr lang="en-US" altLang="zh-CN" sz="2200">
                                <a:latin typeface="Cambria Math" panose="02040503050406030204" pitchFamily="18" charset="0"/>
                              </a:rPr>
                              <m:t>𝑗</m:t>
                            </m:r>
                          </m:sup>
                        </m:sSubSup>
                        <m:r>
                          <a:rPr lang="en-US" altLang="zh-CN" sz="2200">
                            <a:latin typeface="Cambria Math" panose="02040503050406030204" pitchFamily="18" charset="0"/>
                          </a:rPr>
                          <m:t>⋯</m:t>
                        </m:r>
                        <m:r>
                          <a:rPr lang="en-US" altLang="zh-CN" sz="2200">
                            <a:latin typeface="Cambria Math" panose="02040503050406030204" pitchFamily="18" charset="0"/>
                          </a:rPr>
                          <m:t>𝑞</m:t>
                        </m:r>
                      </m:e>
                      <m:sub>
                        <m:r>
                          <a:rPr lang="en-US" altLang="zh-CN" sz="2200">
                            <a:latin typeface="Cambria Math" panose="02040503050406030204" pitchFamily="18" charset="0"/>
                          </a:rPr>
                          <m:t>𝑇</m:t>
                        </m:r>
                      </m:sub>
                      <m:sup>
                        <m:r>
                          <a:rPr lang="en-US" altLang="zh-CN" sz="2200">
                            <a:latin typeface="Cambria Math" panose="02040503050406030204" pitchFamily="18" charset="0"/>
                          </a:rPr>
                          <m:t>𝑗</m:t>
                        </m:r>
                      </m:sup>
                    </m:sSubSup>
                    <m:r>
                      <a:rPr lang="en-US" altLang="zh-CN" sz="2200">
                        <a:latin typeface="Cambria Math" panose="02040503050406030204" pitchFamily="18" charset="0"/>
                      </a:rPr>
                      <m:t>(</m:t>
                    </m:r>
                    <m:r>
                      <a:rPr lang="en-US" altLang="zh-CN" sz="2200">
                        <a:latin typeface="Cambria Math" panose="02040503050406030204" pitchFamily="18" charset="0"/>
                      </a:rPr>
                      <m:t>𝑗</m:t>
                    </m:r>
                    <m:r>
                      <a:rPr lang="en-US" altLang="zh-CN" sz="2200">
                        <a:latin typeface="Cambria Math" panose="02040503050406030204" pitchFamily="18" charset="0"/>
                      </a:rPr>
                      <m:t>=1,2,⋯,</m:t>
                    </m:r>
                    <m:r>
                      <a:rPr lang="en-US" altLang="zh-CN" sz="2200">
                        <a:latin typeface="Cambria Math" panose="02040503050406030204" pitchFamily="18" charset="0"/>
                      </a:rPr>
                      <m:t>𝐽</m:t>
                    </m:r>
                    <m:r>
                      <a:rPr lang="en-US" altLang="zh-CN" sz="2200">
                        <a:latin typeface="Cambria Math" panose="02040503050406030204" pitchFamily="18" charset="0"/>
                      </a:rPr>
                      <m:t>)</m:t>
                    </m:r>
                  </m:oMath>
                </a14:m>
                <a:r>
                  <a:rPr lang="en-US" altLang="zh-CN" sz="2200" dirty="0"/>
                  <a:t>;</a:t>
                </a:r>
              </a:p>
              <a:p>
                <a:pPr algn="just">
                  <a:lnSpc>
                    <a:spcPct val="110000"/>
                  </a:lnSpc>
                  <a:spcBef>
                    <a:spcPct val="20000"/>
                  </a:spcBef>
                  <a:buClr>
                    <a:schemeClr val="tx2"/>
                  </a:buClr>
                  <a:buSzPct val="70000"/>
                  <a:buFont typeface="Wingdings" pitchFamily="2" charset="2"/>
                  <a:buNone/>
                </a:pPr>
                <a:r>
                  <a:rPr lang="en-US" altLang="zh-CN" sz="2200" dirty="0"/>
                  <a:t>(2)</a:t>
                </a:r>
                <a:r>
                  <a:rPr lang="zh-CN" altLang="en-US" sz="2200" dirty="0"/>
                  <a:t>分别计算</a:t>
                </a:r>
                <a14:m>
                  <m:oMath xmlns:m="http://schemas.openxmlformats.org/officeDocument/2006/math">
                    <m:sSup>
                      <m:sSupPr>
                        <m:ctrlPr>
                          <a:rPr lang="en-US" altLang="zh-CN" sz="2200" i="1">
                            <a:latin typeface="Cambria Math" panose="02040503050406030204" pitchFamily="18" charset="0"/>
                          </a:rPr>
                        </m:ctrlPr>
                      </m:sSupPr>
                      <m:e>
                        <m:r>
                          <a:rPr lang="en-US" altLang="zh-CN" sz="2200">
                            <a:latin typeface="Cambria Math" panose="02040503050406030204" pitchFamily="18" charset="0"/>
                          </a:rPr>
                          <m:t>𝑄</m:t>
                        </m:r>
                      </m:e>
                      <m:sup>
                        <m:r>
                          <a:rPr lang="en-US" altLang="zh-CN" sz="2200">
                            <a:latin typeface="Cambria Math" panose="02040503050406030204" pitchFamily="18" charset="0"/>
                          </a:rPr>
                          <m:t>𝑗</m:t>
                        </m:r>
                      </m:sup>
                    </m:sSup>
                  </m:oMath>
                </a14:m>
                <a:r>
                  <a:rPr lang="zh-CN" altLang="en-US" sz="2200" dirty="0"/>
                  <a:t>与观察序列</a:t>
                </a:r>
                <a14:m>
                  <m:oMath xmlns:m="http://schemas.openxmlformats.org/officeDocument/2006/math">
                    <m:r>
                      <a:rPr lang="en-US" altLang="zh-CN" sz="2200" dirty="0">
                        <a:latin typeface="Cambria Math" panose="02040503050406030204" pitchFamily="18" charset="0"/>
                      </a:rPr>
                      <m:t>𝑂</m:t>
                    </m:r>
                  </m:oMath>
                </a14:m>
                <a:r>
                  <a:rPr lang="zh-CN" altLang="en-US" sz="2200" dirty="0"/>
                  <a:t>的联合概率</a:t>
                </a:r>
              </a:p>
              <a:p>
                <a:pPr algn="just">
                  <a:lnSpc>
                    <a:spcPct val="110000"/>
                  </a:lnSpc>
                  <a:spcBef>
                    <a:spcPct val="20000"/>
                  </a:spcBef>
                  <a:buClr>
                    <a:schemeClr val="tx2"/>
                  </a:buClr>
                  <a:buSzPct val="70000"/>
                  <a:buFont typeface="Wingdings" pitchFamily="2" charset="2"/>
                  <a:buNone/>
                </a:pPr>
                <a:r>
                  <a:rPr lang="zh-CN" altLang="en-US" sz="2200" dirty="0"/>
                  <a:t>    </a:t>
                </a:r>
                <a14:m>
                  <m:oMath xmlns:m="http://schemas.openxmlformats.org/officeDocument/2006/math">
                    <m:r>
                      <a:rPr lang="en-US" altLang="zh-CN" sz="2200">
                        <a:latin typeface="Cambria Math" panose="02040503050406030204" pitchFamily="18" charset="0"/>
                      </a:rPr>
                      <m:t>𝑃</m:t>
                    </m:r>
                    <m:r>
                      <a:rPr lang="en-US" altLang="zh-CN" sz="2200">
                        <a:latin typeface="Cambria Math" panose="02040503050406030204" pitchFamily="18" charset="0"/>
                      </a:rPr>
                      <m:t>(</m:t>
                    </m:r>
                    <m:r>
                      <a:rPr lang="en-US" altLang="zh-CN" sz="2200">
                        <a:latin typeface="Cambria Math" panose="02040503050406030204" pitchFamily="18" charset="0"/>
                      </a:rPr>
                      <m:t>𝑂</m:t>
                    </m:r>
                    <m:r>
                      <a:rPr lang="en-US" altLang="zh-CN" sz="2200">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a:latin typeface="Cambria Math" panose="02040503050406030204" pitchFamily="18" charset="0"/>
                          </a:rPr>
                          <m:t>𝑄</m:t>
                        </m:r>
                      </m:e>
                      <m:sup>
                        <m:r>
                          <a:rPr lang="en-US" altLang="zh-CN" sz="2200">
                            <a:latin typeface="Cambria Math" panose="02040503050406030204" pitchFamily="18" charset="0"/>
                          </a:rPr>
                          <m:t>𝑗</m:t>
                        </m:r>
                      </m:sup>
                    </m:sSup>
                    <m:r>
                      <a:rPr lang="en-US" altLang="zh-CN" sz="2200">
                        <a:latin typeface="Cambria Math" panose="02040503050406030204" pitchFamily="18" charset="0"/>
                      </a:rPr>
                      <m:t>|</m:t>
                    </m:r>
                    <m:r>
                      <a:rPr lang="el-GR" altLang="zh-CN" sz="2200">
                        <a:latin typeface="Cambria Math" panose="02040503050406030204" pitchFamily="18" charset="0"/>
                      </a:rPr>
                      <m:t>𝜆</m:t>
                    </m:r>
                    <m:r>
                      <a:rPr lang="en-US" altLang="zh-CN" sz="2200">
                        <a:latin typeface="Cambria Math" panose="02040503050406030204" pitchFamily="18" charset="0"/>
                      </a:rPr>
                      <m:t>)</m:t>
                    </m:r>
                  </m:oMath>
                </a14:m>
                <a:r>
                  <a:rPr lang="zh-CN" altLang="en-US" sz="2200" dirty="0"/>
                  <a:t>；</a:t>
                </a:r>
              </a:p>
              <a:p>
                <a:pPr algn="just">
                  <a:lnSpc>
                    <a:spcPct val="110000"/>
                  </a:lnSpc>
                  <a:spcBef>
                    <a:spcPct val="20000"/>
                  </a:spcBef>
                  <a:buClr>
                    <a:schemeClr val="tx2"/>
                  </a:buClr>
                  <a:buSzPct val="70000"/>
                  <a:buFont typeface="Wingdings" pitchFamily="2" charset="2"/>
                  <a:buNone/>
                </a:pPr>
                <a:r>
                  <a:rPr lang="en-US" altLang="zh-CN" sz="2200" dirty="0"/>
                  <a:t>(3)</a:t>
                </a:r>
                <a:r>
                  <a:rPr lang="zh-CN" altLang="en-US" sz="2200" dirty="0"/>
                  <a:t>取各联合概率</a:t>
                </a:r>
                <a14:m>
                  <m:oMath xmlns:m="http://schemas.openxmlformats.org/officeDocument/2006/math">
                    <m:r>
                      <a:rPr lang="en-US" altLang="zh-CN" sz="2200">
                        <a:latin typeface="Cambria Math" panose="02040503050406030204" pitchFamily="18" charset="0"/>
                      </a:rPr>
                      <m:t>𝑃</m:t>
                    </m:r>
                    <m:r>
                      <a:rPr lang="en-US" altLang="zh-CN" sz="2200">
                        <a:latin typeface="Cambria Math" panose="02040503050406030204" pitchFamily="18" charset="0"/>
                      </a:rPr>
                      <m:t>(</m:t>
                    </m:r>
                    <m:r>
                      <a:rPr lang="en-US" altLang="zh-CN" sz="2200">
                        <a:latin typeface="Cambria Math" panose="02040503050406030204" pitchFamily="18" charset="0"/>
                      </a:rPr>
                      <m:t>𝑂</m:t>
                    </m:r>
                    <m:r>
                      <a:rPr lang="en-US" altLang="zh-CN" sz="2200">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a:latin typeface="Cambria Math" panose="02040503050406030204" pitchFamily="18" charset="0"/>
                          </a:rPr>
                          <m:t>𝑄</m:t>
                        </m:r>
                      </m:e>
                      <m:sup>
                        <m:r>
                          <a:rPr lang="en-US" altLang="zh-CN" sz="2200">
                            <a:latin typeface="Cambria Math" panose="02040503050406030204" pitchFamily="18" charset="0"/>
                          </a:rPr>
                          <m:t>𝑗</m:t>
                        </m:r>
                      </m:sup>
                    </m:sSup>
                    <m:r>
                      <a:rPr lang="en-US" altLang="zh-CN" sz="2200">
                        <a:latin typeface="Cambria Math" panose="02040503050406030204" pitchFamily="18" charset="0"/>
                      </a:rPr>
                      <m:t>|</m:t>
                    </m:r>
                    <m:r>
                      <a:rPr lang="el-GR" altLang="zh-CN" sz="2200">
                        <a:latin typeface="Cambria Math" panose="02040503050406030204" pitchFamily="18" charset="0"/>
                      </a:rPr>
                      <m:t>𝜆</m:t>
                    </m:r>
                    <m:r>
                      <a:rPr lang="en-US" altLang="zh-CN" sz="2200">
                        <a:latin typeface="Cambria Math" panose="02040503050406030204" pitchFamily="18" charset="0"/>
                      </a:rPr>
                      <m:t>)</m:t>
                    </m:r>
                  </m:oMath>
                </a14:m>
                <a:r>
                  <a:rPr lang="zh-CN" altLang="en-US" sz="2200" dirty="0"/>
                  <a:t>的和，即：</a:t>
                </a:r>
              </a:p>
              <a:p>
                <a:pPr algn="just">
                  <a:lnSpc>
                    <a:spcPct val="110000"/>
                  </a:lnSpc>
                  <a:spcBef>
                    <a:spcPct val="20000"/>
                  </a:spcBef>
                  <a:buClr>
                    <a:schemeClr val="tx2"/>
                  </a:buClr>
                  <a:buSzPct val="70000"/>
                  <a:buFont typeface="Wingdings" pitchFamily="2" charset="2"/>
                  <a:buNone/>
                </a:pPr>
                <a14:m>
                  <m:oMathPara xmlns:m="http://schemas.openxmlformats.org/officeDocument/2006/math">
                    <m:oMathParaPr>
                      <m:jc m:val="centerGroup"/>
                    </m:oMathParaPr>
                    <m:oMath xmlns:m="http://schemas.openxmlformats.org/officeDocument/2006/math">
                      <m:r>
                        <a:rPr lang="en-US" altLang="zh-CN" sz="2200">
                          <a:latin typeface="Cambria Math" panose="02040503050406030204" pitchFamily="18" charset="0"/>
                        </a:rPr>
                        <m:t>𝑃</m:t>
                      </m:r>
                      <m:d>
                        <m:dPr>
                          <m:ctrlPr>
                            <a:rPr lang="en-US" altLang="zh-CN" sz="2200" i="1">
                              <a:latin typeface="Cambria Math" panose="02040503050406030204" pitchFamily="18" charset="0"/>
                            </a:rPr>
                          </m:ctrlPr>
                        </m:dPr>
                        <m:e>
                          <m:r>
                            <a:rPr lang="en-US" altLang="zh-CN" sz="2200">
                              <a:latin typeface="Cambria Math" panose="02040503050406030204" pitchFamily="18" charset="0"/>
                            </a:rPr>
                            <m:t>𝑂</m:t>
                          </m:r>
                        </m:e>
                        <m:e>
                          <m:r>
                            <a:rPr lang="el-GR" altLang="zh-CN" sz="2200">
                              <a:latin typeface="Cambria Math" panose="02040503050406030204" pitchFamily="18" charset="0"/>
                            </a:rPr>
                            <m:t>𝜆</m:t>
                          </m:r>
                        </m:e>
                      </m:d>
                      <m:r>
                        <a:rPr lang="en-US" altLang="zh-CN" sz="2200">
                          <a:latin typeface="Cambria Math" panose="02040503050406030204" pitchFamily="18" charset="0"/>
                        </a:rPr>
                        <m:t>=</m:t>
                      </m:r>
                      <m:nary>
                        <m:naryPr>
                          <m:chr m:val="∑"/>
                          <m:ctrlPr>
                            <a:rPr lang="en-US" altLang="zh-CN" sz="2200" i="1">
                              <a:latin typeface="Cambria Math" panose="02040503050406030204" pitchFamily="18" charset="0"/>
                            </a:rPr>
                          </m:ctrlPr>
                        </m:naryPr>
                        <m:sub>
                          <m:r>
                            <m:rPr>
                              <m:brk m:alnAt="23"/>
                            </m:rPr>
                            <a:rPr lang="en-US" altLang="zh-CN" sz="2200">
                              <a:latin typeface="Cambria Math" panose="02040503050406030204" pitchFamily="18" charset="0"/>
                            </a:rPr>
                            <m:t>𝑗</m:t>
                          </m:r>
                          <m:r>
                            <a:rPr lang="en-US" altLang="zh-CN" sz="2200">
                              <a:latin typeface="Cambria Math" panose="02040503050406030204" pitchFamily="18" charset="0"/>
                            </a:rPr>
                            <m:t>=1</m:t>
                          </m:r>
                        </m:sub>
                        <m:sup>
                          <m:r>
                            <a:rPr lang="en-US" altLang="zh-CN" sz="2200">
                              <a:latin typeface="Cambria Math" panose="02040503050406030204" pitchFamily="18" charset="0"/>
                            </a:rPr>
                            <m:t>𝐽</m:t>
                          </m:r>
                        </m:sup>
                        <m:e>
                          <m:r>
                            <a:rPr lang="en-US" altLang="zh-CN" sz="2200">
                              <a:latin typeface="Cambria Math" panose="02040503050406030204" pitchFamily="18" charset="0"/>
                            </a:rPr>
                            <m:t>𝑃</m:t>
                          </m:r>
                          <m:r>
                            <a:rPr lang="en-US" altLang="zh-CN" sz="2200">
                              <a:latin typeface="Cambria Math" panose="02040503050406030204" pitchFamily="18" charset="0"/>
                            </a:rPr>
                            <m:t>(</m:t>
                          </m:r>
                          <m:r>
                            <a:rPr lang="en-US" altLang="zh-CN" sz="2200">
                              <a:latin typeface="Cambria Math" panose="02040503050406030204" pitchFamily="18" charset="0"/>
                            </a:rPr>
                            <m:t>𝑂</m:t>
                          </m:r>
                          <m:r>
                            <a:rPr lang="en-US" altLang="zh-CN" sz="2200">
                              <a:latin typeface="Cambria Math" panose="02040503050406030204" pitchFamily="18" charset="0"/>
                            </a:rPr>
                            <m:t>|</m:t>
                          </m:r>
                          <m:r>
                            <a:rPr lang="el-GR" altLang="zh-CN" sz="2200">
                              <a:latin typeface="Cambria Math" panose="02040503050406030204" pitchFamily="18" charset="0"/>
                            </a:rPr>
                            <m:t>𝜆</m:t>
                          </m:r>
                          <m:r>
                            <a:rPr lang="en-US" altLang="zh-CN" sz="2200">
                              <a:latin typeface="Cambria Math" panose="02040503050406030204" pitchFamily="18" charset="0"/>
                            </a:rPr>
                            <m:t>)</m:t>
                          </m:r>
                        </m:e>
                      </m:nary>
                    </m:oMath>
                  </m:oMathPara>
                </a14:m>
                <a:endParaRPr lang="zh-CN" altLang="en-US" sz="2200" dirty="0"/>
              </a:p>
            </p:txBody>
          </p:sp>
        </mc:Choice>
        <mc:Fallback>
          <p:sp>
            <p:nvSpPr>
              <p:cNvPr id="3" name="内容占位符 2">
                <a:extLst>
                  <a:ext uri="{FF2B5EF4-FFF2-40B4-BE49-F238E27FC236}">
                    <a16:creationId xmlns:a16="http://schemas.microsoft.com/office/drawing/2014/main" id="{CC7462B5-50AE-470E-A8B7-F300C24C9C43}"/>
                  </a:ext>
                </a:extLst>
              </p:cNvPr>
              <p:cNvSpPr>
                <a:spLocks noGrp="1" noRot="1" noChangeAspect="1" noMove="1" noResize="1" noEditPoints="1" noAdjustHandles="1" noChangeArrowheads="1" noChangeShapeType="1" noTextEdit="1"/>
              </p:cNvSpPr>
              <p:nvPr>
                <p:ph idx="1"/>
              </p:nvPr>
            </p:nvSpPr>
            <p:spPr>
              <a:blipFill>
                <a:blip r:embed="rId2"/>
                <a:stretch>
                  <a:fillRect l="-754" t="-560" b="-4902"/>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013ED8BE-D54E-49B4-B7B1-0682173346C9}"/>
              </a:ext>
            </a:extLst>
          </p:cNvPr>
          <p:cNvGrpSpPr/>
          <p:nvPr/>
        </p:nvGrpSpPr>
        <p:grpSpPr>
          <a:xfrm>
            <a:off x="7516843" y="1896397"/>
            <a:ext cx="3785591" cy="2076433"/>
            <a:chOff x="6872409" y="346310"/>
            <a:chExt cx="3785591" cy="2076433"/>
          </a:xfrm>
        </p:grpSpPr>
        <p:sp>
          <p:nvSpPr>
            <p:cNvPr id="5" name="文本框 4">
              <a:extLst>
                <a:ext uri="{FF2B5EF4-FFF2-40B4-BE49-F238E27FC236}">
                  <a16:creationId xmlns:a16="http://schemas.microsoft.com/office/drawing/2014/main" id="{064AC697-C69C-43B1-A106-C8AE9F424A85}"/>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6" name="文本框 5">
              <a:extLst>
                <a:ext uri="{FF2B5EF4-FFF2-40B4-BE49-F238E27FC236}">
                  <a16:creationId xmlns:a16="http://schemas.microsoft.com/office/drawing/2014/main" id="{33E512D1-D629-4B50-A551-C61C3686649F}"/>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7" name="文本框 6">
              <a:extLst>
                <a:ext uri="{FF2B5EF4-FFF2-40B4-BE49-F238E27FC236}">
                  <a16:creationId xmlns:a16="http://schemas.microsoft.com/office/drawing/2014/main" id="{9D321254-D89D-4055-9846-4DE2ED9DFEC5}"/>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8" name="Oval 8">
              <a:extLst>
                <a:ext uri="{FF2B5EF4-FFF2-40B4-BE49-F238E27FC236}">
                  <a16:creationId xmlns:a16="http://schemas.microsoft.com/office/drawing/2014/main" id="{B46D729F-9BE3-4288-AA4E-CD9EB43F0020}"/>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9" name="Oval 9">
              <a:extLst>
                <a:ext uri="{FF2B5EF4-FFF2-40B4-BE49-F238E27FC236}">
                  <a16:creationId xmlns:a16="http://schemas.microsoft.com/office/drawing/2014/main" id="{14B6BC67-A247-4102-A3B6-E5D5243878D5}"/>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Oval 8">
              <a:extLst>
                <a:ext uri="{FF2B5EF4-FFF2-40B4-BE49-F238E27FC236}">
                  <a16:creationId xmlns:a16="http://schemas.microsoft.com/office/drawing/2014/main" id="{B9FA6665-99C1-48BF-8374-8A7E8F5E1C79}"/>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11" name="Line 11">
              <a:extLst>
                <a:ext uri="{FF2B5EF4-FFF2-40B4-BE49-F238E27FC236}">
                  <a16:creationId xmlns:a16="http://schemas.microsoft.com/office/drawing/2014/main" id="{133F0FF5-9816-4A0C-9EA1-76ACC04DF6BE}"/>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8">
              <a:extLst>
                <a:ext uri="{FF2B5EF4-FFF2-40B4-BE49-F238E27FC236}">
                  <a16:creationId xmlns:a16="http://schemas.microsoft.com/office/drawing/2014/main" id="{9B22CC15-9B20-493A-A228-BB83CA5C7525}"/>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13" name="Oval 9">
              <a:extLst>
                <a:ext uri="{FF2B5EF4-FFF2-40B4-BE49-F238E27FC236}">
                  <a16:creationId xmlns:a16="http://schemas.microsoft.com/office/drawing/2014/main" id="{F65E7871-3A47-41E5-9565-5ADBCCF637D3}"/>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Line 11">
              <a:extLst>
                <a:ext uri="{FF2B5EF4-FFF2-40B4-BE49-F238E27FC236}">
                  <a16:creationId xmlns:a16="http://schemas.microsoft.com/office/drawing/2014/main" id="{19F617BF-ABFA-4632-8097-081315C91936}"/>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9">
              <a:extLst>
                <a:ext uri="{FF2B5EF4-FFF2-40B4-BE49-F238E27FC236}">
                  <a16:creationId xmlns:a16="http://schemas.microsoft.com/office/drawing/2014/main" id="{101957CB-2647-46AF-AF90-E687E2C8EF7D}"/>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1">
              <a:extLst>
                <a:ext uri="{FF2B5EF4-FFF2-40B4-BE49-F238E27FC236}">
                  <a16:creationId xmlns:a16="http://schemas.microsoft.com/office/drawing/2014/main" id="{E8DD7AE1-B1DB-4E66-9BE3-3D7ECBFAAE2F}"/>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7" name="直接箭头连接符 16">
              <a:extLst>
                <a:ext uri="{FF2B5EF4-FFF2-40B4-BE49-F238E27FC236}">
                  <a16:creationId xmlns:a16="http://schemas.microsoft.com/office/drawing/2014/main" id="{A4CB096B-C9DD-49B8-B864-AF9DE1F6D766}"/>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4CB9BFD-1DDA-421C-B6D9-734E3E7639A5}"/>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E645A4C-E73C-4A7E-88D3-F6E15FA8154F}"/>
                </a:ext>
              </a:extLst>
            </p:cNvPr>
            <p:cNvCxnSpPr>
              <a:cxnSpLocks/>
              <a:stCxn id="12"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7C3E4CD-D835-44CE-98FD-288A05E8E05F}"/>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E4CC0E0-367A-47C3-844A-9108F60E7984}"/>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22" name="文本框 21">
              <a:extLst>
                <a:ext uri="{FF2B5EF4-FFF2-40B4-BE49-F238E27FC236}">
                  <a16:creationId xmlns:a16="http://schemas.microsoft.com/office/drawing/2014/main" id="{8A518B61-0377-40C0-92EC-1C11AE9DE106}"/>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23" name="文本框 22">
              <a:extLst>
                <a:ext uri="{FF2B5EF4-FFF2-40B4-BE49-F238E27FC236}">
                  <a16:creationId xmlns:a16="http://schemas.microsoft.com/office/drawing/2014/main" id="{732CE462-DC81-4BFE-A984-D5FA51FCA7F9}"/>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320919D-9644-4875-928B-0523F19E9860}"/>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6</m:t>
                              </m:r>
                            </m:e>
                            <m:e>
                              <m:r>
                                <a:rPr lang="en-US" altLang="zh-CN" i="1">
                                  <a:latin typeface="Cambria Math" panose="02040503050406030204" pitchFamily="18" charset="0"/>
                                </a:rPr>
                                <m:t>0.4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4</m:t>
                              </m:r>
                            </m:e>
                            <m:e>
                              <m:r>
                                <a:rPr lang="en-US" altLang="zh-CN" i="1">
                                  <a:latin typeface="Cambria Math" panose="02040503050406030204" pitchFamily="18" charset="0"/>
                                </a:rPr>
                                <m:t>0.6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5"/>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1DF66D31-A8AB-4290-9774-63DCD761C78E}"/>
                </a:ext>
              </a:extLst>
            </p:cNvPr>
            <p:cNvSpPr txBox="1"/>
            <p:nvPr/>
          </p:nvSpPr>
          <p:spPr>
            <a:xfrm>
              <a:off x="7343775" y="1776412"/>
              <a:ext cx="41549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o</a:t>
              </a:r>
              <a:r>
                <a:rPr lang="en-US" altLang="zh-CN" b="1" baseline="-25000" dirty="0">
                  <a:latin typeface="Times New Roman" panose="02020603050405020304" pitchFamily="18" charset="0"/>
                  <a:ea typeface="幼圆" pitchFamily="49" charset="-122"/>
                  <a:cs typeface="Times New Roman" panose="02020603050405020304" pitchFamily="18" charset="0"/>
                </a:rPr>
                <a:t>1 </a:t>
              </a:r>
            </a:p>
            <a:p>
              <a:r>
                <a:rPr lang="en-US" altLang="zh-CN" b="1" dirty="0">
                  <a:latin typeface="Times New Roman" panose="02020603050405020304" pitchFamily="18" charset="0"/>
                  <a:ea typeface="幼圆" pitchFamily="49" charset="-122"/>
                  <a:cs typeface="Times New Roman" panose="02020603050405020304" pitchFamily="18" charset="0"/>
                </a:rPr>
                <a:t>o</a:t>
              </a:r>
              <a:r>
                <a:rPr lang="en-US" altLang="zh-CN" b="1" baseline="-25000" dirty="0">
                  <a:latin typeface="Times New Roman" panose="02020603050405020304" pitchFamily="18" charset="0"/>
                  <a:ea typeface="幼圆" pitchFamily="49" charset="-122"/>
                  <a:cs typeface="Times New Roman" panose="02020603050405020304" pitchFamily="18" charset="0"/>
                </a:rPr>
                <a:t>2</a:t>
              </a:r>
              <a:endParaRPr lang="zh-CN" altLang="en-US" dirty="0"/>
            </a:p>
          </p:txBody>
        </p:sp>
        <p:sp>
          <p:nvSpPr>
            <p:cNvPr id="26" name="文本框 25">
              <a:extLst>
                <a:ext uri="{FF2B5EF4-FFF2-40B4-BE49-F238E27FC236}">
                  <a16:creationId xmlns:a16="http://schemas.microsoft.com/office/drawing/2014/main" id="{F62DFA16-6105-4C02-9E6B-77FB01AE6E16}"/>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27" name="文本框 26">
              <a:extLst>
                <a:ext uri="{FF2B5EF4-FFF2-40B4-BE49-F238E27FC236}">
                  <a16:creationId xmlns:a16="http://schemas.microsoft.com/office/drawing/2014/main" id="{655482F9-40B7-4157-832D-F81170BF1ABE}"/>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Tree>
    <p:extLst>
      <p:ext uri="{BB962C8B-B14F-4D97-AF65-F5344CB8AC3E}">
        <p14:creationId xmlns:p14="http://schemas.microsoft.com/office/powerpoint/2010/main" val="83364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4BE97-AD31-48DF-8385-A3ADA8BF276F}"/>
              </a:ext>
            </a:extLst>
          </p:cNvPr>
          <p:cNvSpPr>
            <a:spLocks noGrp="1"/>
          </p:cNvSpPr>
          <p:nvPr>
            <p:ph type="title"/>
          </p:nvPr>
        </p:nvSpPr>
        <p:spPr/>
        <p:txBody>
          <a:bodyPr/>
          <a:lstStyle/>
          <a:p>
            <a:r>
              <a:rPr lang="zh-CN" altLang="en-US" dirty="0"/>
              <a:t>模型评估问题</a:t>
            </a:r>
            <a:r>
              <a:rPr lang="en-US" altLang="zh-CN" dirty="0"/>
              <a:t>—</a:t>
            </a:r>
            <a:r>
              <a:rPr lang="zh-CN" altLang="en-US" dirty="0"/>
              <a:t>穷举法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C6E2E-890F-4A0F-86DA-71F8DC3CD345}"/>
                  </a:ext>
                </a:extLst>
              </p:cNvPr>
              <p:cNvSpPr>
                <a:spLocks noGrp="1"/>
              </p:cNvSpPr>
              <p:nvPr>
                <p:ph idx="1"/>
              </p:nvPr>
            </p:nvSpPr>
            <p:spPr/>
            <p:txBody>
              <a:bodyPr>
                <a:normAutofit fontScale="70000" lnSpcReduction="20000"/>
              </a:bodyPr>
              <a:lstStyle/>
              <a:p>
                <a:pPr algn="just">
                  <a:lnSpc>
                    <a:spcPct val="110000"/>
                  </a:lnSpc>
                  <a:spcBef>
                    <a:spcPct val="20000"/>
                  </a:spcBef>
                  <a:buClr>
                    <a:schemeClr val="tx2"/>
                  </a:buClr>
                  <a:buSzPct val="70000"/>
                  <a:buFont typeface="Wingdings" pitchFamily="2" charset="2"/>
                  <a:buChar char="l"/>
                </a:pPr>
                <a14:m>
                  <m:oMath xmlns:m="http://schemas.openxmlformats.org/officeDocument/2006/math">
                    <m:r>
                      <a:rPr lang="en-US" altLang="zh-CN" i="1">
                        <a:latin typeface="Cambria Math" panose="02040503050406030204" pitchFamily="18" charset="0"/>
                        <a:ea typeface="幼圆" pitchFamily="49" charset="-122"/>
                      </a:rPr>
                      <m:t>𝑃</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𝑂</m:t>
                    </m:r>
                    <m:r>
                      <a:rPr lang="en-US" altLang="zh-CN" i="1">
                        <a:latin typeface="Cambria Math" panose="02040503050406030204" pitchFamily="18" charset="0"/>
                        <a:ea typeface="幼圆" pitchFamily="49" charset="-122"/>
                      </a:rPr>
                      <m:t>|</m:t>
                    </m:r>
                    <m:r>
                      <a:rPr lang="el-GR" altLang="zh-CN" i="1">
                        <a:latin typeface="Cambria Math" panose="02040503050406030204" pitchFamily="18" charset="0"/>
                        <a:ea typeface="幼圆" pitchFamily="49" charset="-122"/>
                      </a:rPr>
                      <m:t>𝜆</m:t>
                    </m:r>
                    <m:r>
                      <a:rPr lang="en-US" altLang="zh-CN" i="1">
                        <a:latin typeface="Cambria Math" panose="02040503050406030204" pitchFamily="18" charset="0"/>
                        <a:ea typeface="幼圆" pitchFamily="49" charset="-122"/>
                      </a:rPr>
                      <m:t>)</m:t>
                    </m:r>
                  </m:oMath>
                </a14:m>
                <a:r>
                  <a:rPr lang="zh-CN" altLang="en-US" dirty="0">
                    <a:latin typeface="幼圆" pitchFamily="49" charset="-122"/>
                    <a:ea typeface="幼圆" pitchFamily="49" charset="-122"/>
                  </a:rPr>
                  <a:t>的一般解法：</a:t>
                </a:r>
              </a:p>
              <a:p>
                <a:pPr algn="just">
                  <a:lnSpc>
                    <a:spcPct val="140000"/>
                  </a:lnSpc>
                  <a:spcBef>
                    <a:spcPct val="20000"/>
                  </a:spcBef>
                  <a:buClr>
                    <a:schemeClr val="tx2"/>
                  </a:buClr>
                  <a:buSzPct val="70000"/>
                  <a:buFont typeface="Wingdings" pitchFamily="2" charset="2"/>
                  <a:buNone/>
                </a:pPr>
                <a:r>
                  <a:rPr lang="zh-CN" altLang="en-US" dirty="0">
                    <a:latin typeface="幼圆" pitchFamily="49" charset="-122"/>
                    <a:ea typeface="幼圆" pitchFamily="49" charset="-122"/>
                  </a:rPr>
                  <a:t>∵ </a:t>
                </a:r>
                <a14:m>
                  <m:oMath xmlns:m="http://schemas.openxmlformats.org/officeDocument/2006/math">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r>
                          <a:rPr lang="en-US" altLang="zh-CN" i="1">
                            <a:latin typeface="Cambria Math" panose="02040503050406030204" pitchFamily="18" charset="0"/>
                            <a:ea typeface="幼圆" pitchFamily="49" charset="-122"/>
                          </a:rPr>
                          <m:t>𝑂</m:t>
                        </m:r>
                        <m:r>
                          <a:rPr lang="en-US" altLang="zh-CN" i="1">
                            <a:latin typeface="Cambria Math" panose="02040503050406030204" pitchFamily="18" charset="0"/>
                            <a:ea typeface="幼圆" pitchFamily="49" charset="-122"/>
                          </a:rPr>
                          <m:t>,</m:t>
                        </m:r>
                        <m:sSup>
                          <m:sSupPr>
                            <m:ctrlPr>
                              <a:rPr lang="en-US" altLang="zh-CN" i="1">
                                <a:latin typeface="Cambria Math" panose="02040503050406030204" pitchFamily="18" charset="0"/>
                                <a:ea typeface="幼圆" pitchFamily="49" charset="-122"/>
                              </a:rPr>
                            </m:ctrlPr>
                          </m:sSupPr>
                          <m:e>
                            <m:r>
                              <a:rPr lang="en-US" altLang="zh-CN" i="1">
                                <a:latin typeface="Cambria Math" panose="02040503050406030204" pitchFamily="18" charset="0"/>
                                <a:ea typeface="幼圆" pitchFamily="49" charset="-122"/>
                              </a:rPr>
                              <m:t>𝑄</m:t>
                            </m:r>
                          </m:e>
                          <m:sup>
                            <m:r>
                              <a:rPr lang="en-US" altLang="zh-CN" i="1">
                                <a:latin typeface="Cambria Math" panose="02040503050406030204" pitchFamily="18" charset="0"/>
                                <a:ea typeface="幼圆" pitchFamily="49" charset="-122"/>
                              </a:rPr>
                              <m:t>𝑗</m:t>
                            </m:r>
                          </m:sup>
                        </m:sSup>
                      </m:e>
                      <m:e>
                        <m:r>
                          <a:rPr lang="el-GR" altLang="zh-CN" i="1">
                            <a:latin typeface="Cambria Math" panose="02040503050406030204" pitchFamily="18" charset="0"/>
                            <a:ea typeface="幼圆" pitchFamily="49" charset="-122"/>
                          </a:rPr>
                          <m:t>𝜆</m:t>
                        </m:r>
                      </m:e>
                    </m:d>
                    <m:r>
                      <a:rPr lang="en-US" altLang="zh-CN" i="1">
                        <a:latin typeface="Cambria Math" panose="02040503050406030204" pitchFamily="18" charset="0"/>
                        <a:ea typeface="幼圆" pitchFamily="49" charset="-122"/>
                      </a:rPr>
                      <m:t>=</m:t>
                    </m:r>
                    <m:r>
                      <a:rPr lang="en-US" altLang="zh-CN" i="1" smtClean="0">
                        <a:solidFill>
                          <a:srgbClr val="0070C0"/>
                        </a:solidFill>
                        <a:latin typeface="Cambria Math" panose="02040503050406030204" pitchFamily="18" charset="0"/>
                        <a:ea typeface="幼圆" pitchFamily="49" charset="-122"/>
                      </a:rPr>
                      <m:t>𝑃</m:t>
                    </m:r>
                    <m:r>
                      <a:rPr lang="en-US" altLang="zh-CN" i="1" smtClean="0">
                        <a:solidFill>
                          <a:srgbClr val="0070C0"/>
                        </a:solidFill>
                        <a:latin typeface="Cambria Math" panose="02040503050406030204" pitchFamily="18" charset="0"/>
                        <a:ea typeface="幼圆" pitchFamily="49" charset="-122"/>
                      </a:rPr>
                      <m:t>(</m:t>
                    </m:r>
                    <m:sSup>
                      <m:sSupPr>
                        <m:ctrlPr>
                          <a:rPr lang="en-US" altLang="zh-CN" i="1">
                            <a:solidFill>
                              <a:srgbClr val="0070C0"/>
                            </a:solidFill>
                            <a:latin typeface="Cambria Math" panose="02040503050406030204" pitchFamily="18" charset="0"/>
                            <a:ea typeface="幼圆" pitchFamily="49" charset="-122"/>
                          </a:rPr>
                        </m:ctrlPr>
                      </m:sSupPr>
                      <m:e>
                        <m:r>
                          <a:rPr lang="en-US" altLang="zh-CN" i="1">
                            <a:solidFill>
                              <a:srgbClr val="0070C0"/>
                            </a:solidFill>
                            <a:latin typeface="Cambria Math" panose="02040503050406030204" pitchFamily="18" charset="0"/>
                            <a:ea typeface="幼圆" pitchFamily="49" charset="-122"/>
                          </a:rPr>
                          <m:t>𝑄</m:t>
                        </m:r>
                      </m:e>
                      <m:sup>
                        <m:r>
                          <a:rPr lang="en-US" altLang="zh-CN" i="1">
                            <a:solidFill>
                              <a:srgbClr val="0070C0"/>
                            </a:solidFill>
                            <a:latin typeface="Cambria Math" panose="02040503050406030204" pitchFamily="18" charset="0"/>
                            <a:ea typeface="幼圆" pitchFamily="49" charset="-122"/>
                          </a:rPr>
                          <m:t>𝑗</m:t>
                        </m:r>
                      </m:sup>
                    </m:sSup>
                    <m:r>
                      <a:rPr lang="en-US" altLang="zh-CN" i="1">
                        <a:solidFill>
                          <a:srgbClr val="0070C0"/>
                        </a:solidFill>
                        <a:latin typeface="Cambria Math" panose="02040503050406030204" pitchFamily="18" charset="0"/>
                        <a:ea typeface="幼圆" pitchFamily="49" charset="-122"/>
                      </a:rPr>
                      <m:t>|</m:t>
                    </m:r>
                    <m:r>
                      <a:rPr lang="el-GR" altLang="zh-CN" i="1">
                        <a:solidFill>
                          <a:srgbClr val="0070C0"/>
                        </a:solidFill>
                        <a:latin typeface="Cambria Math" panose="02040503050406030204" pitchFamily="18" charset="0"/>
                        <a:ea typeface="幼圆" pitchFamily="49" charset="-122"/>
                      </a:rPr>
                      <m:t>𝜆</m:t>
                    </m:r>
                    <m:r>
                      <a:rPr lang="en-US" altLang="zh-CN" i="1">
                        <a:solidFill>
                          <a:srgbClr val="0070C0"/>
                        </a:solidFill>
                        <a:latin typeface="Cambria Math" panose="02040503050406030204" pitchFamily="18" charset="0"/>
                        <a:ea typeface="幼圆" pitchFamily="49" charset="-122"/>
                      </a:rPr>
                      <m:t>)</m:t>
                    </m:r>
                  </m:oMath>
                </a14:m>
                <a:r>
                  <a:rPr lang="en-US" altLang="zh-CN" dirty="0">
                    <a:solidFill>
                      <a:srgbClr val="0070C0"/>
                    </a:solidFill>
                    <a:ea typeface="幼圆" pitchFamily="49" charset="-122"/>
                  </a:rPr>
                  <a:t> </a:t>
                </a:r>
                <a14:m>
                  <m:oMath xmlns:m="http://schemas.openxmlformats.org/officeDocument/2006/math">
                    <m:r>
                      <a:rPr lang="en-US" altLang="zh-CN" i="1" smtClean="0">
                        <a:solidFill>
                          <a:srgbClr val="C00000"/>
                        </a:solidFill>
                        <a:latin typeface="Cambria Math" panose="02040503050406030204" pitchFamily="18" charset="0"/>
                        <a:ea typeface="幼圆" pitchFamily="49" charset="-122"/>
                      </a:rPr>
                      <m:t>𝑃</m:t>
                    </m:r>
                    <m:r>
                      <a:rPr lang="en-US" altLang="zh-CN" i="1" smtClean="0">
                        <a:solidFill>
                          <a:srgbClr val="C00000"/>
                        </a:solidFill>
                        <a:latin typeface="Cambria Math" panose="02040503050406030204" pitchFamily="18" charset="0"/>
                        <a:ea typeface="幼圆" pitchFamily="49" charset="-122"/>
                      </a:rPr>
                      <m:t>(</m:t>
                    </m:r>
                    <m:r>
                      <a:rPr lang="en-US" altLang="zh-CN" i="1" smtClean="0">
                        <a:solidFill>
                          <a:srgbClr val="C00000"/>
                        </a:solidFill>
                        <a:latin typeface="Cambria Math" panose="02040503050406030204" pitchFamily="18" charset="0"/>
                        <a:ea typeface="幼圆" pitchFamily="49" charset="-122"/>
                      </a:rPr>
                      <m:t>𝑂</m:t>
                    </m:r>
                    <m:r>
                      <a:rPr lang="en-US" altLang="zh-CN" i="1" smtClean="0">
                        <a:solidFill>
                          <a:srgbClr val="C00000"/>
                        </a:solidFill>
                        <a:latin typeface="Cambria Math" panose="02040503050406030204" pitchFamily="18" charset="0"/>
                        <a:ea typeface="幼圆" pitchFamily="49" charset="-122"/>
                      </a:rPr>
                      <m:t>|</m:t>
                    </m:r>
                    <m:sSup>
                      <m:sSupPr>
                        <m:ctrlPr>
                          <a:rPr lang="en-US" altLang="zh-CN" i="1">
                            <a:solidFill>
                              <a:srgbClr val="C00000"/>
                            </a:solidFill>
                            <a:latin typeface="Cambria Math" panose="02040503050406030204" pitchFamily="18" charset="0"/>
                            <a:ea typeface="幼圆" pitchFamily="49" charset="-122"/>
                          </a:rPr>
                        </m:ctrlPr>
                      </m:sSupPr>
                      <m:e>
                        <m:r>
                          <a:rPr lang="en-US" altLang="zh-CN" i="1">
                            <a:solidFill>
                              <a:srgbClr val="C00000"/>
                            </a:solidFill>
                            <a:latin typeface="Cambria Math" panose="02040503050406030204" pitchFamily="18" charset="0"/>
                            <a:ea typeface="幼圆" pitchFamily="49" charset="-122"/>
                          </a:rPr>
                          <m:t>𝑄</m:t>
                        </m:r>
                      </m:e>
                      <m:sup>
                        <m:r>
                          <a:rPr lang="en-US" altLang="zh-CN" i="1">
                            <a:solidFill>
                              <a:srgbClr val="C00000"/>
                            </a:solidFill>
                            <a:latin typeface="Cambria Math" panose="02040503050406030204" pitchFamily="18" charset="0"/>
                            <a:ea typeface="幼圆" pitchFamily="49" charset="-122"/>
                          </a:rPr>
                          <m:t>𝑗</m:t>
                        </m:r>
                      </m:sup>
                    </m:sSup>
                    <m:r>
                      <a:rPr lang="en-US" altLang="zh-CN" i="1">
                        <a:solidFill>
                          <a:srgbClr val="C00000"/>
                        </a:solidFill>
                        <a:latin typeface="Cambria Math" panose="02040503050406030204" pitchFamily="18" charset="0"/>
                        <a:ea typeface="幼圆" pitchFamily="49" charset="-122"/>
                      </a:rPr>
                      <m:t>,</m:t>
                    </m:r>
                    <m:r>
                      <a:rPr lang="el-GR" altLang="zh-CN" i="1">
                        <a:solidFill>
                          <a:srgbClr val="C00000"/>
                        </a:solidFill>
                        <a:latin typeface="Cambria Math" panose="02040503050406030204" pitchFamily="18" charset="0"/>
                        <a:ea typeface="幼圆" pitchFamily="49" charset="-122"/>
                      </a:rPr>
                      <m:t>𝜆</m:t>
                    </m:r>
                    <m:r>
                      <a:rPr lang="en-US" altLang="zh-CN" i="1">
                        <a:solidFill>
                          <a:srgbClr val="C00000"/>
                        </a:solidFill>
                        <a:latin typeface="Cambria Math" panose="02040503050406030204" pitchFamily="18" charset="0"/>
                        <a:ea typeface="幼圆" pitchFamily="49" charset="-122"/>
                      </a:rPr>
                      <m:t>)</m:t>
                    </m:r>
                  </m:oMath>
                </a14:m>
                <a:endParaRPr lang="en-US" altLang="zh-CN" dirty="0">
                  <a:solidFill>
                    <a:srgbClr val="C00000"/>
                  </a:solidFill>
                  <a:latin typeface="幼圆" pitchFamily="49" charset="-122"/>
                  <a:ea typeface="幼圆" pitchFamily="49" charset="-122"/>
                </a:endParaRPr>
              </a:p>
              <a:p>
                <a:pPr marL="0" indent="0">
                  <a:lnSpc>
                    <a:spcPct val="140000"/>
                  </a:lnSpc>
                  <a:buSzPct val="100000"/>
                  <a:buNone/>
                </a:pPr>
                <a:r>
                  <a:rPr lang="en-US" altLang="zh-CN" dirty="0">
                    <a:latin typeface="幼圆" pitchFamily="49" charset="-122"/>
                    <a:ea typeface="幼圆" pitchFamily="49" charset="-122"/>
                  </a:rPr>
                  <a:t> </a:t>
                </a:r>
                <a14:m>
                  <m:oMath xmlns:m="http://schemas.openxmlformats.org/officeDocument/2006/math">
                    <m:r>
                      <a:rPr lang="en-US" altLang="zh-CN" i="1" smtClean="0">
                        <a:solidFill>
                          <a:srgbClr val="0070C0"/>
                        </a:solidFill>
                        <a:latin typeface="Cambria Math" panose="02040503050406030204" pitchFamily="18" charset="0"/>
                        <a:ea typeface="幼圆" pitchFamily="49" charset="-122"/>
                      </a:rPr>
                      <m:t>𝑃</m:t>
                    </m:r>
                    <m:d>
                      <m:dPr>
                        <m:ctrlPr>
                          <a:rPr lang="en-US" altLang="zh-CN" i="1">
                            <a:solidFill>
                              <a:srgbClr val="0070C0"/>
                            </a:solidFill>
                            <a:latin typeface="Cambria Math" panose="02040503050406030204" pitchFamily="18" charset="0"/>
                            <a:ea typeface="幼圆" pitchFamily="49" charset="-122"/>
                          </a:rPr>
                        </m:ctrlPr>
                      </m:dPr>
                      <m:e>
                        <m:sSup>
                          <m:sSupPr>
                            <m:ctrlPr>
                              <a:rPr lang="en-US" altLang="zh-CN" i="1">
                                <a:solidFill>
                                  <a:srgbClr val="0070C0"/>
                                </a:solidFill>
                                <a:latin typeface="Cambria Math" panose="02040503050406030204" pitchFamily="18" charset="0"/>
                                <a:ea typeface="幼圆" pitchFamily="49" charset="-122"/>
                              </a:rPr>
                            </m:ctrlPr>
                          </m:sSupPr>
                          <m:e>
                            <m:r>
                              <a:rPr lang="en-US" altLang="zh-CN" i="1">
                                <a:solidFill>
                                  <a:srgbClr val="0070C0"/>
                                </a:solidFill>
                                <a:latin typeface="Cambria Math" panose="02040503050406030204" pitchFamily="18" charset="0"/>
                                <a:ea typeface="幼圆" pitchFamily="49" charset="-122"/>
                              </a:rPr>
                              <m:t>𝑄</m:t>
                            </m:r>
                          </m:e>
                          <m:sup>
                            <m:r>
                              <a:rPr lang="en-US" altLang="zh-CN" i="1">
                                <a:solidFill>
                                  <a:srgbClr val="0070C0"/>
                                </a:solidFill>
                                <a:latin typeface="Cambria Math" panose="02040503050406030204" pitchFamily="18" charset="0"/>
                                <a:ea typeface="幼圆" pitchFamily="49" charset="-122"/>
                              </a:rPr>
                              <m:t>𝑗</m:t>
                            </m:r>
                          </m:sup>
                        </m:sSup>
                      </m:e>
                      <m:e>
                        <m:r>
                          <a:rPr lang="el-GR" altLang="zh-CN" i="1">
                            <a:solidFill>
                              <a:srgbClr val="0070C0"/>
                            </a:solidFill>
                            <a:latin typeface="Cambria Math" panose="02040503050406030204" pitchFamily="18" charset="0"/>
                            <a:ea typeface="幼圆" pitchFamily="49" charset="-122"/>
                          </a:rPr>
                          <m:t>𝜆</m:t>
                        </m:r>
                      </m:e>
                    </m:d>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e>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3</m:t>
                            </m:r>
                          </m:sub>
                          <m:sup>
                            <m:r>
                              <a:rPr lang="en-US" altLang="zh-CN" i="1">
                                <a:latin typeface="Cambria Math" panose="02040503050406030204" pitchFamily="18" charset="0"/>
                                <a:ea typeface="幼圆" pitchFamily="49" charset="-122"/>
                              </a:rPr>
                              <m:t>𝑗</m:t>
                            </m:r>
                          </m:sup>
                        </m:sSubSup>
                      </m:e>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𝑇</m:t>
                            </m:r>
                          </m:sub>
                          <m:sup>
                            <m:r>
                              <a:rPr lang="en-US" altLang="zh-CN" i="1">
                                <a:latin typeface="Cambria Math" panose="02040503050406030204" pitchFamily="18" charset="0"/>
                                <a:ea typeface="幼圆" pitchFamily="49" charset="-122"/>
                              </a:rPr>
                              <m:t>𝑗</m:t>
                            </m:r>
                          </m:sup>
                        </m:sSubSup>
                      </m:e>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𝑇</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幼圆" pitchFamily="49" charset="-122"/>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0</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1</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oMath>
                </a14:m>
                <a:r>
                  <a:rPr lang="en-US" altLang="zh-CN" dirty="0">
                    <a:ea typeface="幼圆" pitchFamily="49" charset="-122"/>
                  </a:rPr>
                  <a:t> </a:t>
                </a:r>
                <a14:m>
                  <m:oMath xmlns:m="http://schemas.openxmlformats.org/officeDocument/2006/math">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2</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3</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𝑇</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𝑇</m:t>
                        </m:r>
                      </m:sub>
                      <m:sup>
                        <m:r>
                          <a:rPr lang="en-US" altLang="zh-CN" i="1">
                            <a:latin typeface="Cambria Math" panose="02040503050406030204" pitchFamily="18" charset="0"/>
                            <a:ea typeface="幼圆" pitchFamily="49" charset="-122"/>
                          </a:rPr>
                          <m:t>𝑗</m:t>
                        </m:r>
                      </m:sup>
                    </m:sSubSup>
                  </m:oMath>
                </a14:m>
                <a:endParaRPr lang="en-US" altLang="zh-CN" dirty="0">
                  <a:latin typeface="幼圆" pitchFamily="49" charset="-122"/>
                  <a:ea typeface="幼圆" pitchFamily="49" charset="-122"/>
                </a:endParaRPr>
              </a:p>
              <a:p>
                <a:pPr marL="0" indent="0">
                  <a:lnSpc>
                    <a:spcPct val="140000"/>
                  </a:lnSpc>
                  <a:buSzPct val="100000"/>
                  <a:buNone/>
                </a:pPr>
                <a14:m>
                  <m:oMathPara xmlns:m="http://schemas.openxmlformats.org/officeDocument/2006/math">
                    <m:oMathParaPr>
                      <m:jc m:val="left"/>
                    </m:oMathParaPr>
                    <m:oMath xmlns:m="http://schemas.openxmlformats.org/officeDocument/2006/math">
                      <m:r>
                        <a:rPr lang="en-US" altLang="zh-CN" i="1" smtClean="0">
                          <a:solidFill>
                            <a:srgbClr val="C00000"/>
                          </a:solidFill>
                          <a:latin typeface="Cambria Math" panose="02040503050406030204" pitchFamily="18" charset="0"/>
                          <a:ea typeface="幼圆" pitchFamily="49" charset="-122"/>
                        </a:rPr>
                        <m:t>𝑃</m:t>
                      </m:r>
                      <m:d>
                        <m:dPr>
                          <m:ctrlPr>
                            <a:rPr lang="en-US" altLang="zh-CN" i="1">
                              <a:solidFill>
                                <a:srgbClr val="C00000"/>
                              </a:solidFill>
                              <a:latin typeface="Cambria Math" panose="02040503050406030204" pitchFamily="18" charset="0"/>
                              <a:ea typeface="幼圆" pitchFamily="49" charset="-122"/>
                            </a:rPr>
                          </m:ctrlPr>
                        </m:dPr>
                        <m:e>
                          <m:r>
                            <a:rPr lang="en-US" altLang="zh-CN" i="1">
                              <a:solidFill>
                                <a:srgbClr val="C00000"/>
                              </a:solidFill>
                              <a:latin typeface="Cambria Math" panose="02040503050406030204" pitchFamily="18" charset="0"/>
                              <a:ea typeface="幼圆" pitchFamily="49" charset="-122"/>
                            </a:rPr>
                            <m:t>𝑂</m:t>
                          </m:r>
                        </m:e>
                        <m:e>
                          <m:sSup>
                            <m:sSupPr>
                              <m:ctrlPr>
                                <a:rPr lang="en-US" altLang="zh-CN" i="1">
                                  <a:solidFill>
                                    <a:srgbClr val="C00000"/>
                                  </a:solidFill>
                                  <a:latin typeface="Cambria Math" panose="02040503050406030204" pitchFamily="18" charset="0"/>
                                  <a:ea typeface="幼圆" pitchFamily="49" charset="-122"/>
                                </a:rPr>
                              </m:ctrlPr>
                            </m:sSupPr>
                            <m:e>
                              <m:r>
                                <a:rPr lang="en-US" altLang="zh-CN" i="1">
                                  <a:solidFill>
                                    <a:srgbClr val="C00000"/>
                                  </a:solidFill>
                                  <a:latin typeface="Cambria Math" panose="02040503050406030204" pitchFamily="18" charset="0"/>
                                  <a:ea typeface="幼圆" pitchFamily="49" charset="-122"/>
                                </a:rPr>
                                <m:t>𝑄</m:t>
                              </m:r>
                            </m:e>
                            <m:sup>
                              <m:r>
                                <a:rPr lang="en-US" altLang="zh-CN" i="1">
                                  <a:solidFill>
                                    <a:srgbClr val="C00000"/>
                                  </a:solidFill>
                                  <a:latin typeface="Cambria Math" panose="02040503050406030204" pitchFamily="18" charset="0"/>
                                  <a:ea typeface="幼圆" pitchFamily="49" charset="-122"/>
                                </a:rPr>
                                <m:t>𝑗</m:t>
                              </m:r>
                            </m:sup>
                          </m:sSup>
                          <m:r>
                            <a:rPr lang="en-US" altLang="zh-CN" i="1">
                              <a:solidFill>
                                <a:srgbClr val="C00000"/>
                              </a:solidFill>
                              <a:latin typeface="Cambria Math" panose="02040503050406030204" pitchFamily="18" charset="0"/>
                              <a:ea typeface="幼圆" pitchFamily="49" charset="-122"/>
                            </a:rPr>
                            <m:t>,</m:t>
                          </m:r>
                          <m:r>
                            <a:rPr lang="el-GR" altLang="zh-CN" i="1">
                              <a:solidFill>
                                <a:srgbClr val="C00000"/>
                              </a:solidFill>
                              <a:latin typeface="Cambria Math" panose="02040503050406030204" pitchFamily="18" charset="0"/>
                              <a:ea typeface="幼圆" pitchFamily="49" charset="-122"/>
                            </a:rPr>
                            <m:t>𝜆</m:t>
                          </m:r>
                        </m:e>
                      </m:d>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1</m:t>
                              </m:r>
                            </m:sub>
                          </m:sSub>
                        </m:e>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2</m:t>
                              </m:r>
                            </m:sub>
                          </m:sSub>
                        </m:e>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𝑇</m:t>
                              </m:r>
                            </m:sub>
                          </m:sSub>
                        </m:e>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𝑞</m:t>
                              </m:r>
                            </m:e>
                            <m:sub>
                              <m:r>
                                <a:rPr lang="en-US" altLang="zh-CN" i="1">
                                  <a:latin typeface="Cambria Math" panose="02040503050406030204" pitchFamily="18" charset="0"/>
                                  <a:ea typeface="幼圆" pitchFamily="49" charset="-122"/>
                                </a:rPr>
                                <m:t>𝑇</m:t>
                              </m:r>
                            </m:sub>
                            <m:sup>
                              <m:r>
                                <a:rPr lang="en-US" altLang="zh-CN" i="1">
                                  <a:latin typeface="Cambria Math" panose="02040503050406030204" pitchFamily="18" charset="0"/>
                                  <a:ea typeface="幼圆" pitchFamily="49" charset="-122"/>
                                </a:rPr>
                                <m:t>𝑗</m:t>
                              </m:r>
                            </m:sup>
                          </m:sSubSup>
                        </m:e>
                      </m:d>
                      <m:r>
                        <a:rPr lang="en-US" altLang="zh-CN" i="1">
                          <a:latin typeface="Cambria Math" panose="02040503050406030204" pitchFamily="18" charset="0"/>
                          <a:ea typeface="幼圆" pitchFamily="49" charset="-122"/>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幼圆" pitchFamily="49" charset="-122"/>
                        </a:rPr>
                        <m:t>(</m:t>
                      </m:r>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1</m:t>
                          </m:r>
                        </m:sub>
                      </m:sSub>
                      <m:r>
                        <a:rPr lang="en-US" altLang="zh-CN" i="1">
                          <a:latin typeface="Cambria Math" panose="02040503050406030204" pitchFamily="18" charset="0"/>
                          <a:ea typeface="幼圆" pitchFamily="49" charset="-122"/>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幼圆" pitchFamily="49" charset="-122"/>
                        </a:rPr>
                        <m:t>(</m:t>
                      </m:r>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2</m:t>
                          </m:r>
                        </m:sub>
                      </m:sSub>
                      <m:r>
                        <a:rPr lang="en-US" altLang="zh-CN" i="1">
                          <a:latin typeface="Cambria Math" panose="02040503050406030204" pitchFamily="18" charset="0"/>
                          <a:ea typeface="幼圆" pitchFamily="49" charset="-122"/>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3</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幼圆" pitchFamily="49" charset="-122"/>
                        </a:rPr>
                        <m:t>(</m:t>
                      </m:r>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3</m:t>
                          </m:r>
                        </m:sub>
                      </m:sSub>
                      <m:r>
                        <a:rPr lang="en-US" altLang="zh-CN" i="1">
                          <a:latin typeface="Cambria Math" panose="02040503050406030204" pitchFamily="18" charset="0"/>
                          <a:ea typeface="幼圆" pitchFamily="49" charset="-122"/>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𝑇</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幼圆" pitchFamily="49" charset="-122"/>
                        </a:rPr>
                        <m:t>(</m:t>
                      </m:r>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𝑇</m:t>
                          </m:r>
                        </m:sub>
                      </m:sSub>
                      <m:r>
                        <a:rPr lang="en-US" altLang="zh-CN" i="1">
                          <a:latin typeface="Cambria Math" panose="02040503050406030204" pitchFamily="18" charset="0"/>
                          <a:ea typeface="幼圆" pitchFamily="49" charset="-122"/>
                        </a:rPr>
                        <m:t>)</m:t>
                      </m:r>
                    </m:oMath>
                  </m:oMathPara>
                </a14:m>
                <a:endParaRPr lang="en-US" altLang="zh-CN" dirty="0">
                  <a:latin typeface="幼圆" pitchFamily="49" charset="-122"/>
                  <a:ea typeface="幼圆" pitchFamily="49" charset="-122"/>
                </a:endParaRPr>
              </a:p>
              <a:p>
                <a:pPr marL="0" indent="0">
                  <a:lnSpc>
                    <a:spcPct val="150000"/>
                  </a:lnSpc>
                  <a:buSzPct val="100000"/>
                  <a:buNone/>
                </a:pPr>
                <a:r>
                  <a:rPr lang="en-US" altLang="zh-CN" dirty="0">
                    <a:latin typeface="幼圆" pitchFamily="49" charset="-122"/>
                    <a:ea typeface="幼圆" pitchFamily="49" charset="-122"/>
                  </a:rPr>
                  <a:t>∴ </a:t>
                </a:r>
                <a14:m>
                  <m:oMath xmlns:m="http://schemas.openxmlformats.org/officeDocument/2006/math">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r>
                          <a:rPr lang="en-US" altLang="zh-CN" i="1">
                            <a:latin typeface="Cambria Math" panose="02040503050406030204" pitchFamily="18" charset="0"/>
                            <a:ea typeface="幼圆" pitchFamily="49" charset="-122"/>
                          </a:rPr>
                          <m:t>𝑂</m:t>
                        </m:r>
                        <m:r>
                          <a:rPr lang="en-US" altLang="zh-CN" i="1">
                            <a:latin typeface="Cambria Math" panose="02040503050406030204" pitchFamily="18" charset="0"/>
                            <a:ea typeface="幼圆" pitchFamily="49" charset="-122"/>
                          </a:rPr>
                          <m:t>,</m:t>
                        </m:r>
                        <m:sSup>
                          <m:sSupPr>
                            <m:ctrlPr>
                              <a:rPr lang="en-US" altLang="zh-CN" i="1">
                                <a:latin typeface="Cambria Math" panose="02040503050406030204" pitchFamily="18" charset="0"/>
                                <a:ea typeface="幼圆" pitchFamily="49" charset="-122"/>
                              </a:rPr>
                            </m:ctrlPr>
                          </m:sSupPr>
                          <m:e>
                            <m:r>
                              <a:rPr lang="en-US" altLang="zh-CN" i="1">
                                <a:latin typeface="Cambria Math" panose="02040503050406030204" pitchFamily="18" charset="0"/>
                                <a:ea typeface="幼圆" pitchFamily="49" charset="-122"/>
                              </a:rPr>
                              <m:t>𝑄</m:t>
                            </m:r>
                          </m:e>
                          <m:sup>
                            <m:r>
                              <a:rPr lang="en-US" altLang="zh-CN" i="1">
                                <a:latin typeface="Cambria Math" panose="02040503050406030204" pitchFamily="18" charset="0"/>
                                <a:ea typeface="幼圆" pitchFamily="49" charset="-122"/>
                              </a:rPr>
                              <m:t>𝑗</m:t>
                            </m:r>
                          </m:sup>
                        </m:sSup>
                      </m:e>
                      <m:e>
                        <m:r>
                          <a:rPr lang="el-GR" altLang="zh-CN" i="1">
                            <a:latin typeface="Cambria Math" panose="02040503050406030204" pitchFamily="18" charset="0"/>
                            <a:ea typeface="幼圆" pitchFamily="49" charset="-122"/>
                          </a:rPr>
                          <m:t>𝜆</m:t>
                        </m:r>
                      </m:e>
                    </m:d>
                    <m:r>
                      <a:rPr lang="en-US" altLang="zh-CN" i="1">
                        <a:latin typeface="Cambria Math" panose="02040503050406030204" pitchFamily="18" charset="0"/>
                        <a:ea typeface="幼圆" pitchFamily="49" charset="-122"/>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0</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𝑗</m:t>
                        </m:r>
                      </m:sup>
                    </m:sSubSup>
                    <m:d>
                      <m:dPr>
                        <m:ctrlPr>
                          <a:rPr lang="en-US" altLang="zh-CN" i="1">
                            <a:latin typeface="Cambria Math" panose="02040503050406030204" pitchFamily="18" charset="0"/>
                            <a:ea typeface="幼圆" pitchFamily="49" charset="-122"/>
                          </a:rPr>
                        </m:ctrlPr>
                      </m:dPr>
                      <m:e>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1</m:t>
                            </m:r>
                          </m:sub>
                        </m:sSub>
                      </m:e>
                    </m:d>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1</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2</m:t>
                        </m:r>
                      </m:sub>
                      <m:sup>
                        <m:r>
                          <a:rPr lang="en-US" altLang="zh-CN" i="1">
                            <a:latin typeface="Cambria Math" panose="02040503050406030204" pitchFamily="18" charset="0"/>
                            <a:ea typeface="幼圆" pitchFamily="49" charset="-122"/>
                          </a:rPr>
                          <m:t>𝑗</m:t>
                        </m:r>
                      </m:sup>
                    </m:sSubSup>
                    <m:d>
                      <m:dPr>
                        <m:ctrlPr>
                          <a:rPr lang="en-US" altLang="zh-CN" i="1">
                            <a:latin typeface="Cambria Math" panose="02040503050406030204" pitchFamily="18" charset="0"/>
                            <a:ea typeface="幼圆" pitchFamily="49" charset="-122"/>
                          </a:rPr>
                        </m:ctrlPr>
                      </m:dPr>
                      <m:e>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2</m:t>
                            </m:r>
                          </m:sub>
                        </m:sSub>
                      </m:e>
                    </m:d>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𝑇</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𝑇</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𝑇</m:t>
                        </m:r>
                      </m:sub>
                      <m:sup>
                        <m:r>
                          <a:rPr lang="en-US" altLang="zh-CN" i="1">
                            <a:latin typeface="Cambria Math" panose="02040503050406030204" pitchFamily="18" charset="0"/>
                            <a:ea typeface="幼圆" pitchFamily="49" charset="-122"/>
                          </a:rPr>
                          <m:t>𝑗</m:t>
                        </m:r>
                      </m:sup>
                    </m:sSubSup>
                    <m:d>
                      <m:dPr>
                        <m:ctrlPr>
                          <a:rPr lang="en-US" altLang="zh-CN" i="1">
                            <a:latin typeface="Cambria Math" panose="02040503050406030204" pitchFamily="18" charset="0"/>
                            <a:ea typeface="幼圆" pitchFamily="49" charset="-122"/>
                          </a:rPr>
                        </m:ctrlPr>
                      </m:dPr>
                      <m:e>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𝑇</m:t>
                            </m:r>
                          </m:sub>
                        </m:sSub>
                      </m:e>
                    </m:d>
                  </m:oMath>
                </a14:m>
                <a:endParaRPr lang="en-US" altLang="zh-CN" i="1" dirty="0">
                  <a:latin typeface="Cambria Math" panose="02040503050406030204" pitchFamily="18" charset="0"/>
                  <a:ea typeface="幼圆" pitchFamily="49" charset="-122"/>
                </a:endParaRPr>
              </a:p>
              <a:p>
                <a:pPr marL="0" indent="0">
                  <a:lnSpc>
                    <a:spcPct val="150000"/>
                  </a:lnSpc>
                  <a:buSzPct val="100000"/>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r>
                            <a:rPr lang="en-US" altLang="zh-CN" i="1">
                              <a:latin typeface="Cambria Math" panose="02040503050406030204" pitchFamily="18" charset="0"/>
                              <a:ea typeface="幼圆" pitchFamily="49" charset="-122"/>
                            </a:rPr>
                            <m:t>𝑂</m:t>
                          </m:r>
                        </m:e>
                        <m:e>
                          <m:r>
                            <a:rPr lang="el-GR" altLang="zh-CN" i="1">
                              <a:latin typeface="Cambria Math" panose="02040503050406030204" pitchFamily="18" charset="0"/>
                              <a:ea typeface="幼圆" pitchFamily="49" charset="-122"/>
                            </a:rPr>
                            <m:t>𝜆</m:t>
                          </m:r>
                        </m:e>
                      </m:d>
                      <m:r>
                        <a:rPr lang="en-US" altLang="zh-CN" i="1">
                          <a:latin typeface="Cambria Math" panose="02040503050406030204" pitchFamily="18" charset="0"/>
                          <a:ea typeface="幼圆" pitchFamily="49" charset="-122"/>
                        </a:rPr>
                        <m:t>=</m:t>
                      </m:r>
                      <m:nary>
                        <m:naryPr>
                          <m:chr m:val="∑"/>
                          <m:ctrlPr>
                            <a:rPr lang="en-US" altLang="zh-CN" i="1">
                              <a:latin typeface="Cambria Math" panose="02040503050406030204" pitchFamily="18" charset="0"/>
                              <a:ea typeface="幼圆" pitchFamily="49" charset="-122"/>
                            </a:rPr>
                          </m:ctrlPr>
                        </m:naryPr>
                        <m:sub>
                          <m:r>
                            <m:rPr>
                              <m:brk m:alnAt="23"/>
                            </m:rPr>
                            <a:rPr lang="en-US" altLang="zh-CN" i="1">
                              <a:latin typeface="Cambria Math" panose="02040503050406030204" pitchFamily="18" charset="0"/>
                              <a:ea typeface="幼圆" pitchFamily="49" charset="-122"/>
                            </a:rPr>
                            <m:t>𝑗</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𝐽</m:t>
                          </m:r>
                        </m:sup>
                        <m:e>
                          <m:r>
                            <a:rPr lang="en-US" altLang="zh-CN" i="1">
                              <a:latin typeface="Cambria Math" panose="02040503050406030204" pitchFamily="18" charset="0"/>
                              <a:ea typeface="幼圆" pitchFamily="49" charset="-122"/>
                            </a:rPr>
                            <m:t>𝑃</m:t>
                          </m:r>
                          <m:d>
                            <m:dPr>
                              <m:ctrlPr>
                                <a:rPr lang="en-US" altLang="zh-CN" i="1">
                                  <a:latin typeface="Cambria Math" panose="02040503050406030204" pitchFamily="18" charset="0"/>
                                  <a:ea typeface="幼圆" pitchFamily="49" charset="-122"/>
                                </a:rPr>
                              </m:ctrlPr>
                            </m:dPr>
                            <m:e>
                              <m:r>
                                <a:rPr lang="en-US" altLang="zh-CN" i="1">
                                  <a:latin typeface="Cambria Math" panose="02040503050406030204" pitchFamily="18" charset="0"/>
                                  <a:ea typeface="幼圆" pitchFamily="49" charset="-122"/>
                                </a:rPr>
                                <m:t>𝑂</m:t>
                              </m:r>
                              <m:r>
                                <a:rPr lang="en-US" altLang="zh-CN" i="1">
                                  <a:latin typeface="Cambria Math" panose="02040503050406030204" pitchFamily="18" charset="0"/>
                                  <a:ea typeface="幼圆" pitchFamily="49" charset="-122"/>
                                </a:rPr>
                                <m:t>,</m:t>
                              </m:r>
                              <m:sSup>
                                <m:sSupPr>
                                  <m:ctrlPr>
                                    <a:rPr lang="en-US" altLang="zh-CN" i="1">
                                      <a:latin typeface="Cambria Math" panose="02040503050406030204" pitchFamily="18" charset="0"/>
                                      <a:ea typeface="幼圆" pitchFamily="49" charset="-122"/>
                                    </a:rPr>
                                  </m:ctrlPr>
                                </m:sSupPr>
                                <m:e>
                                  <m:r>
                                    <a:rPr lang="en-US" altLang="zh-CN" i="1">
                                      <a:latin typeface="Cambria Math" panose="02040503050406030204" pitchFamily="18" charset="0"/>
                                      <a:ea typeface="幼圆" pitchFamily="49" charset="-122"/>
                                    </a:rPr>
                                    <m:t>𝑄</m:t>
                                  </m:r>
                                </m:e>
                                <m:sup>
                                  <m:r>
                                    <a:rPr lang="en-US" altLang="zh-CN" i="1">
                                      <a:latin typeface="Cambria Math" panose="02040503050406030204" pitchFamily="18" charset="0"/>
                                      <a:ea typeface="幼圆" pitchFamily="49" charset="-122"/>
                                    </a:rPr>
                                    <m:t>𝑗</m:t>
                                  </m:r>
                                </m:sup>
                              </m:sSup>
                            </m:e>
                            <m:e>
                              <m:r>
                                <a:rPr lang="el-GR" altLang="zh-CN" i="1">
                                  <a:latin typeface="Cambria Math" panose="02040503050406030204" pitchFamily="18" charset="0"/>
                                  <a:ea typeface="幼圆" pitchFamily="49" charset="-122"/>
                                </a:rPr>
                                <m:t>𝜆</m:t>
                              </m:r>
                            </m:e>
                          </m:d>
                        </m:e>
                      </m:nary>
                      <m:r>
                        <a:rPr lang="en-US" altLang="zh-CN" i="1">
                          <a:latin typeface="Cambria Math" panose="02040503050406030204" pitchFamily="18" charset="0"/>
                          <a:ea typeface="幼圆" pitchFamily="49" charset="-122"/>
                        </a:rPr>
                        <m:t>=</m:t>
                      </m:r>
                      <m:nary>
                        <m:naryPr>
                          <m:chr m:val="∑"/>
                          <m:ctrlPr>
                            <a:rPr lang="en-US" altLang="zh-CN" i="1">
                              <a:latin typeface="Cambria Math" panose="02040503050406030204" pitchFamily="18" charset="0"/>
                              <a:ea typeface="幼圆" pitchFamily="49" charset="-122"/>
                            </a:rPr>
                          </m:ctrlPr>
                        </m:naryPr>
                        <m:sub>
                          <m:r>
                            <m:rPr>
                              <m:brk m:alnAt="23"/>
                            </m:rPr>
                            <a:rPr lang="en-US" altLang="zh-CN" i="1">
                              <a:latin typeface="Cambria Math" panose="02040503050406030204" pitchFamily="18" charset="0"/>
                              <a:ea typeface="幼圆" pitchFamily="49" charset="-122"/>
                            </a:rPr>
                            <m:t>𝑗</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𝐽</m:t>
                          </m:r>
                        </m:sup>
                        <m:e>
                          <m:nary>
                            <m:naryPr>
                              <m:chr m:val="∏"/>
                              <m:ctrlPr>
                                <a:rPr lang="en-US" altLang="zh-CN" i="1">
                                  <a:latin typeface="Cambria Math" panose="02040503050406030204" pitchFamily="18" charset="0"/>
                                  <a:ea typeface="幼圆" pitchFamily="49" charset="-122"/>
                                </a:rPr>
                              </m:ctrlPr>
                            </m:naryPr>
                            <m:sub>
                              <m:r>
                                <m:rPr>
                                  <m:brk m:alnAt="23"/>
                                </m:rPr>
                                <a:rPr lang="en-US" altLang="zh-CN" i="1">
                                  <a:latin typeface="Cambria Math" panose="02040503050406030204" pitchFamily="18" charset="0"/>
                                  <a:ea typeface="幼圆" pitchFamily="49" charset="-122"/>
                                </a:rPr>
                                <m:t>𝑡</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sub>
                            <m:sup>
                              <m:r>
                                <a:rPr lang="en-US" altLang="zh-CN" i="1">
                                  <a:latin typeface="Cambria Math" panose="02040503050406030204" pitchFamily="18" charset="0"/>
                                  <a:ea typeface="幼圆" pitchFamily="49" charset="-122"/>
                                </a:rPr>
                                <m:t>𝑇</m:t>
                              </m:r>
                            </m:sup>
                            <m:e>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𝑎</m:t>
                                  </m:r>
                                </m:e>
                                <m:sub>
                                  <m:r>
                                    <a:rPr lang="en-US" altLang="zh-CN" i="1">
                                      <a:latin typeface="Cambria Math" panose="02040503050406030204" pitchFamily="18" charset="0"/>
                                      <a:ea typeface="幼圆" pitchFamily="49" charset="-122"/>
                                    </a:rPr>
                                    <m:t>𝑡</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1</m:t>
                                  </m:r>
                                  <m:r>
                                    <a:rPr lang="en-US" altLang="zh-CN" i="1">
                                      <a:latin typeface="Cambria Math" panose="02040503050406030204" pitchFamily="18" charset="0"/>
                                      <a:ea typeface="幼圆" pitchFamily="49" charset="-122"/>
                                    </a:rPr>
                                    <m:t>,</m:t>
                                  </m:r>
                                  <m:r>
                                    <a:rPr lang="en-US" altLang="zh-CN" i="1">
                                      <a:latin typeface="Cambria Math" panose="02040503050406030204" pitchFamily="18" charset="0"/>
                                      <a:ea typeface="幼圆" pitchFamily="49" charset="-122"/>
                                    </a:rPr>
                                    <m:t>𝑡</m:t>
                                  </m:r>
                                </m:sub>
                                <m:sup>
                                  <m:r>
                                    <a:rPr lang="en-US" altLang="zh-CN" i="1">
                                      <a:latin typeface="Cambria Math" panose="02040503050406030204" pitchFamily="18" charset="0"/>
                                      <a:ea typeface="幼圆" pitchFamily="49" charset="-122"/>
                                    </a:rPr>
                                    <m:t>𝑗</m:t>
                                  </m:r>
                                </m:sup>
                              </m:sSubSup>
                              <m:sSubSup>
                                <m:sSubSupPr>
                                  <m:ctrlPr>
                                    <a:rPr lang="en-US" altLang="zh-CN" i="1">
                                      <a:latin typeface="Cambria Math" panose="02040503050406030204" pitchFamily="18" charset="0"/>
                                      <a:ea typeface="幼圆" pitchFamily="49" charset="-122"/>
                                    </a:rPr>
                                  </m:ctrlPr>
                                </m:sSubSupPr>
                                <m:e>
                                  <m:r>
                                    <a:rPr lang="en-US" altLang="zh-CN" i="1">
                                      <a:latin typeface="Cambria Math" panose="02040503050406030204" pitchFamily="18" charset="0"/>
                                      <a:ea typeface="幼圆" pitchFamily="49" charset="-122"/>
                                    </a:rPr>
                                    <m:t>𝑏</m:t>
                                  </m:r>
                                </m:e>
                                <m:sub>
                                  <m:r>
                                    <a:rPr lang="en-US" altLang="zh-CN" i="1">
                                      <a:latin typeface="Cambria Math" panose="02040503050406030204" pitchFamily="18" charset="0"/>
                                      <a:ea typeface="幼圆" pitchFamily="49" charset="-122"/>
                                    </a:rPr>
                                    <m:t>𝑡</m:t>
                                  </m:r>
                                </m:sub>
                                <m:sup>
                                  <m:r>
                                    <a:rPr lang="en-US" altLang="zh-CN" i="1">
                                      <a:latin typeface="Cambria Math" panose="02040503050406030204" pitchFamily="18" charset="0"/>
                                      <a:ea typeface="幼圆" pitchFamily="49" charset="-122"/>
                                    </a:rPr>
                                    <m:t>𝑗</m:t>
                                  </m:r>
                                </m:sup>
                              </m:sSubSup>
                              <m:r>
                                <a:rPr lang="en-US" altLang="zh-CN" i="1">
                                  <a:latin typeface="Cambria Math" panose="02040503050406030204" pitchFamily="18" charset="0"/>
                                  <a:ea typeface="幼圆" pitchFamily="49" charset="-122"/>
                                </a:rPr>
                                <m:t>(</m:t>
                              </m:r>
                              <m:sSub>
                                <m:sSubPr>
                                  <m:ctrlPr>
                                    <a:rPr lang="en-US" altLang="zh-CN" i="1">
                                      <a:latin typeface="Cambria Math" panose="02040503050406030204" pitchFamily="18" charset="0"/>
                                      <a:ea typeface="幼圆" pitchFamily="49" charset="-122"/>
                                    </a:rPr>
                                  </m:ctrlPr>
                                </m:sSubPr>
                                <m:e>
                                  <m:r>
                                    <a:rPr lang="en-US" altLang="zh-CN" i="1">
                                      <a:latin typeface="Cambria Math" panose="02040503050406030204" pitchFamily="18" charset="0"/>
                                      <a:ea typeface="幼圆" pitchFamily="49" charset="-122"/>
                                    </a:rPr>
                                    <m:t>𝑜</m:t>
                                  </m:r>
                                </m:e>
                                <m:sub>
                                  <m:r>
                                    <a:rPr lang="en-US" altLang="zh-CN" i="1">
                                      <a:latin typeface="Cambria Math" panose="02040503050406030204" pitchFamily="18" charset="0"/>
                                      <a:ea typeface="幼圆" pitchFamily="49" charset="-122"/>
                                    </a:rPr>
                                    <m:t>𝑡</m:t>
                                  </m:r>
                                </m:sub>
                              </m:sSub>
                              <m:r>
                                <a:rPr lang="en-US" altLang="zh-CN" i="1">
                                  <a:latin typeface="Cambria Math" panose="02040503050406030204" pitchFamily="18" charset="0"/>
                                  <a:ea typeface="幼圆" pitchFamily="49" charset="-122"/>
                                </a:rPr>
                                <m:t>)</m:t>
                              </m:r>
                            </m:e>
                          </m:nary>
                        </m:e>
                      </m:nary>
                    </m:oMath>
                  </m:oMathPara>
                </a14:m>
                <a:endParaRPr lang="en-US" altLang="zh-CN" i="1" dirty="0">
                  <a:latin typeface="Cambria Math" panose="02040503050406030204" pitchFamily="18" charset="0"/>
                  <a:ea typeface="幼圆" pitchFamily="49" charset="-122"/>
                </a:endParaRPr>
              </a:p>
              <a:p>
                <a:endParaRPr lang="zh-CN" altLang="en-US" dirty="0"/>
              </a:p>
            </p:txBody>
          </p:sp>
        </mc:Choice>
        <mc:Fallback xmlns="">
          <p:sp>
            <p:nvSpPr>
              <p:cNvPr id="3" name="内容占位符 2">
                <a:extLst>
                  <a:ext uri="{FF2B5EF4-FFF2-40B4-BE49-F238E27FC236}">
                    <a16:creationId xmlns:a16="http://schemas.microsoft.com/office/drawing/2014/main" id="{B4AC6E2E-890F-4A0F-86DA-71F8DC3CD345}"/>
                  </a:ext>
                </a:extLst>
              </p:cNvPr>
              <p:cNvSpPr>
                <a:spLocks noGrp="1" noRot="1" noChangeAspect="1" noMove="1" noResize="1" noEditPoints="1" noAdjustHandles="1" noChangeArrowheads="1" noChangeShapeType="1" noTextEdit="1"/>
              </p:cNvSpPr>
              <p:nvPr>
                <p:ph idx="1"/>
              </p:nvPr>
            </p:nvSpPr>
            <p:spPr>
              <a:blipFill>
                <a:blip r:embed="rId5"/>
                <a:stretch>
                  <a:fillRect l="-638" t="-182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A9D2358-C6C2-4342-804F-ED5E7105CD81}"/>
              </a:ext>
            </a:extLst>
          </p:cNvPr>
          <p:cNvSpPr txBox="1"/>
          <p:nvPr/>
        </p:nvSpPr>
        <p:spPr>
          <a:xfrm>
            <a:off x="7669618" y="4706679"/>
            <a:ext cx="3005951" cy="400110"/>
          </a:xfrm>
          <a:prstGeom prst="rect">
            <a:avLst/>
          </a:prstGeom>
          <a:noFill/>
        </p:spPr>
        <p:txBody>
          <a:bodyPr wrap="none" rtlCol="0">
            <a:spAutoFit/>
          </a:bodyPr>
          <a:lstStyle/>
          <a:p>
            <a:r>
              <a:rPr lang="zh-CN" altLang="en-US" sz="2000" dirty="0">
                <a:solidFill>
                  <a:srgbClr val="FF0000"/>
                </a:solidFill>
              </a:rPr>
              <a:t>重复计算，复杂度太高！</a:t>
            </a:r>
          </a:p>
        </p:txBody>
      </p:sp>
    </p:spTree>
    <p:custDataLst>
      <p:tags r:id="rId1"/>
    </p:custDataLst>
    <p:extLst>
      <p:ext uri="{BB962C8B-B14F-4D97-AF65-F5344CB8AC3E}">
        <p14:creationId xmlns:p14="http://schemas.microsoft.com/office/powerpoint/2010/main" val="93178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217">
            <a:extLst>
              <a:ext uri="{FF2B5EF4-FFF2-40B4-BE49-F238E27FC236}">
                <a16:creationId xmlns:a16="http://schemas.microsoft.com/office/drawing/2014/main" id="{1F8C6633-AE87-40DA-8EC7-9D055E2CE1BA}"/>
              </a:ext>
            </a:extLst>
          </p:cNvPr>
          <p:cNvSpPr txBox="1">
            <a:spLocks noChangeArrowheads="1"/>
          </p:cNvSpPr>
          <p:nvPr/>
        </p:nvSpPr>
        <p:spPr bwMode="auto">
          <a:xfrm>
            <a:off x="1547813" y="5664200"/>
            <a:ext cx="5158112"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zh-CN" altLang="en-US" b="1" u="sng" dirty="0">
                <a:latin typeface="幼圆" pitchFamily="49" charset="-122"/>
                <a:ea typeface="幼圆" pitchFamily="49" charset="-122"/>
              </a:rPr>
              <a:t>前向算法</a:t>
            </a:r>
            <a:r>
              <a:rPr lang="zh-CN" altLang="en-US" b="1" dirty="0">
                <a:latin typeface="幼圆" pitchFamily="49" charset="-122"/>
                <a:ea typeface="幼圆" pitchFamily="49" charset="-122"/>
              </a:rPr>
              <a:t>求解</a:t>
            </a:r>
            <a:r>
              <a:rPr lang="en-US" altLang="zh-CN" b="1" dirty="0">
                <a:latin typeface="幼圆" pitchFamily="49" charset="-122"/>
                <a:ea typeface="幼圆" pitchFamily="49" charset="-122"/>
              </a:rPr>
              <a:t>P(</a:t>
            </a:r>
            <a:r>
              <a:rPr lang="en-US" altLang="zh-CN" b="1" dirty="0" err="1">
                <a:latin typeface="Times New Roman" panose="02020603050405020304" pitchFamily="18" charset="0"/>
                <a:ea typeface="幼圆" pitchFamily="49" charset="-122"/>
                <a:cs typeface="Times New Roman" panose="02020603050405020304" pitchFamily="18" charset="0"/>
              </a:rPr>
              <a:t>ABBA</a:t>
            </a:r>
            <a:r>
              <a:rPr lang="en-US" altLang="zh-CN" b="1" dirty="0" err="1">
                <a:latin typeface="幼圆" pitchFamily="49" charset="-122"/>
                <a:ea typeface="幼圆" pitchFamily="49" charset="-122"/>
              </a:rPr>
              <a:t>|</a:t>
            </a:r>
            <a:r>
              <a:rPr lang="en-US" altLang="zh-CN" b="1" dirty="0" err="1">
                <a:latin typeface="Times New Roman" panose="02020603050405020304" pitchFamily="18" charset="0"/>
                <a:ea typeface="幼圆" pitchFamily="49" charset="-122"/>
                <a:cs typeface="Times New Roman" panose="02020603050405020304" pitchFamily="18" charset="0"/>
              </a:rPr>
              <a:t>λ</a:t>
            </a:r>
            <a:r>
              <a:rPr lang="en-US" altLang="zh-CN" b="1" dirty="0">
                <a:latin typeface="幼圆" pitchFamily="49" charset="-122"/>
                <a:ea typeface="幼圆" pitchFamily="49" charset="-122"/>
              </a:rPr>
              <a:t>)</a:t>
            </a:r>
            <a:r>
              <a:rPr lang="zh-CN" altLang="en-US" b="1" dirty="0">
                <a:latin typeface="幼圆" pitchFamily="49" charset="-122"/>
                <a:ea typeface="幼圆" pitchFamily="49" charset="-122"/>
              </a:rPr>
              <a:t>概率的格型图</a:t>
            </a:r>
          </a:p>
        </p:txBody>
      </p:sp>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6675" y="3728098"/>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endParaRPr lang="en-US" altLang="zh-CN" sz="1100" dirty="0"/>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endParaRPr lang="en-US" altLang="zh-CN" sz="1100" dirty="0"/>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endParaRPr lang="en-US" altLang="zh-CN" sz="1100" dirty="0"/>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84512" y="3678885"/>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i="1" dirty="0"/>
                <a:t>s</a:t>
              </a:r>
              <a:r>
                <a:rPr lang="en-US" altLang="zh-CN" sz="1600" baseline="-25000" dirty="0"/>
                <a:t>3</a:t>
              </a:r>
              <a:endParaRPr lang="zh-CN" altLang="en-US" sz="1600" baseline="-25000" dirty="0"/>
            </a:p>
          </p:txBody>
        </p:sp>
      </p:grpSp>
      <p:sp>
        <p:nvSpPr>
          <p:cNvPr id="117" name="Text Box 218">
            <a:extLst>
              <a:ext uri="{FF2B5EF4-FFF2-40B4-BE49-F238E27FC236}">
                <a16:creationId xmlns:a16="http://schemas.microsoft.com/office/drawing/2014/main" id="{1AA5B1E6-3DE6-4556-8C97-7DB412AE264C}"/>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118" name="Line 219">
            <a:extLst>
              <a:ext uri="{FF2B5EF4-FFF2-40B4-BE49-F238E27FC236}">
                <a16:creationId xmlns:a16="http://schemas.microsoft.com/office/drawing/2014/main" id="{D755AB42-BD8A-4203-8816-8888F93917E7}"/>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sp>
        <p:nvSpPr>
          <p:cNvPr id="119" name="Text Box 220">
            <a:extLst>
              <a:ext uri="{FF2B5EF4-FFF2-40B4-BE49-F238E27FC236}">
                <a16:creationId xmlns:a16="http://schemas.microsoft.com/office/drawing/2014/main" id="{49091F3B-48ED-4EA1-AA9B-8DC4BEB4914C}"/>
              </a:ext>
            </a:extLst>
          </p:cNvPr>
          <p:cNvSpPr txBox="1">
            <a:spLocks noChangeArrowheads="1"/>
          </p:cNvSpPr>
          <p:nvPr/>
        </p:nvSpPr>
        <p:spPr bwMode="auto">
          <a:xfrm>
            <a:off x="6849040" y="3017690"/>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sp>
        <p:nvSpPr>
          <p:cNvPr id="6" name="标题 5">
            <a:extLst>
              <a:ext uri="{FF2B5EF4-FFF2-40B4-BE49-F238E27FC236}">
                <a16:creationId xmlns:a16="http://schemas.microsoft.com/office/drawing/2014/main" id="{74884EEC-7C8C-4262-B03A-68A7124C8410}"/>
              </a:ext>
            </a:extLst>
          </p:cNvPr>
          <p:cNvSpPr>
            <a:spLocks noGrp="1"/>
          </p:cNvSpPr>
          <p:nvPr>
            <p:ph type="title"/>
          </p:nvPr>
        </p:nvSpPr>
        <p:spPr/>
        <p:txBody>
          <a:bodyPr/>
          <a:lstStyle/>
          <a:p>
            <a:r>
              <a:rPr lang="zh-CN" altLang="en-US" dirty="0"/>
              <a:t>前向算法</a:t>
            </a:r>
          </a:p>
        </p:txBody>
      </p:sp>
      <p:grpSp>
        <p:nvGrpSpPr>
          <p:cNvPr id="130" name="组合 129">
            <a:extLst>
              <a:ext uri="{FF2B5EF4-FFF2-40B4-BE49-F238E27FC236}">
                <a16:creationId xmlns:a16="http://schemas.microsoft.com/office/drawing/2014/main" id="{73F1A003-9120-45B0-9C97-383C81271C98}"/>
              </a:ext>
            </a:extLst>
          </p:cNvPr>
          <p:cNvGrpSpPr/>
          <p:nvPr/>
        </p:nvGrpSpPr>
        <p:grpSpPr>
          <a:xfrm>
            <a:off x="7516843" y="1896397"/>
            <a:ext cx="3785591" cy="2107992"/>
            <a:chOff x="6872409" y="346310"/>
            <a:chExt cx="3785591" cy="2107992"/>
          </a:xfrm>
        </p:grpSpPr>
        <p:sp>
          <p:nvSpPr>
            <p:cNvPr id="131" name="文本框 130">
              <a:extLst>
                <a:ext uri="{FF2B5EF4-FFF2-40B4-BE49-F238E27FC236}">
                  <a16:creationId xmlns:a16="http://schemas.microsoft.com/office/drawing/2014/main" id="{ECECF51E-0ED5-47C6-A829-20BC103416D5}"/>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132" name="文本框 131">
              <a:extLst>
                <a:ext uri="{FF2B5EF4-FFF2-40B4-BE49-F238E27FC236}">
                  <a16:creationId xmlns:a16="http://schemas.microsoft.com/office/drawing/2014/main" id="{2BB7D1E7-49C1-4A23-BE45-2CBBD9C8D925}"/>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40" name="文本框 139">
              <a:extLst>
                <a:ext uri="{FF2B5EF4-FFF2-40B4-BE49-F238E27FC236}">
                  <a16:creationId xmlns:a16="http://schemas.microsoft.com/office/drawing/2014/main" id="{069A8E06-D011-456A-A80D-3B613C1C034F}"/>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142" name="Oval 8">
              <a:extLst>
                <a:ext uri="{FF2B5EF4-FFF2-40B4-BE49-F238E27FC236}">
                  <a16:creationId xmlns:a16="http://schemas.microsoft.com/office/drawing/2014/main" id="{407AB562-8593-4F1E-AE22-328EEEA53545}"/>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149" name="Oval 9">
              <a:extLst>
                <a:ext uri="{FF2B5EF4-FFF2-40B4-BE49-F238E27FC236}">
                  <a16:creationId xmlns:a16="http://schemas.microsoft.com/office/drawing/2014/main" id="{8DE0A20C-584F-431A-BEE5-17AB65AE8CCA}"/>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a:extLst>
                <a:ext uri="{FF2B5EF4-FFF2-40B4-BE49-F238E27FC236}">
                  <a16:creationId xmlns:a16="http://schemas.microsoft.com/office/drawing/2014/main" id="{A6CD9157-E0CC-4D90-8C4A-354E7A78FFCC}"/>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153" name="Line 11">
              <a:extLst>
                <a:ext uri="{FF2B5EF4-FFF2-40B4-BE49-F238E27FC236}">
                  <a16:creationId xmlns:a16="http://schemas.microsoft.com/office/drawing/2014/main" id="{AD4D9813-084B-413D-95F4-FDB7AFF9975D}"/>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55" name="Oval 8">
              <a:extLst>
                <a:ext uri="{FF2B5EF4-FFF2-40B4-BE49-F238E27FC236}">
                  <a16:creationId xmlns:a16="http://schemas.microsoft.com/office/drawing/2014/main" id="{21B38DD4-20DE-4F33-8167-53B5BBDB2906}"/>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157" name="Oval 9">
              <a:extLst>
                <a:ext uri="{FF2B5EF4-FFF2-40B4-BE49-F238E27FC236}">
                  <a16:creationId xmlns:a16="http://schemas.microsoft.com/office/drawing/2014/main" id="{E87D99D0-67DD-4360-A727-8325ABE35EC5}"/>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59" name="Line 11">
              <a:extLst>
                <a:ext uri="{FF2B5EF4-FFF2-40B4-BE49-F238E27FC236}">
                  <a16:creationId xmlns:a16="http://schemas.microsoft.com/office/drawing/2014/main" id="{495D7945-66B5-4EDB-A362-0CD8BAC700A4}"/>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60" name="Oval 9">
              <a:extLst>
                <a:ext uri="{FF2B5EF4-FFF2-40B4-BE49-F238E27FC236}">
                  <a16:creationId xmlns:a16="http://schemas.microsoft.com/office/drawing/2014/main" id="{C6BFB7BB-E86C-4A62-A98C-6861E2F1FC3E}"/>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61" name="Line 11">
              <a:extLst>
                <a:ext uri="{FF2B5EF4-FFF2-40B4-BE49-F238E27FC236}">
                  <a16:creationId xmlns:a16="http://schemas.microsoft.com/office/drawing/2014/main" id="{16D79223-8F25-4A73-9F51-3D2366AAC970}"/>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63" name="直接箭头连接符 162">
              <a:extLst>
                <a:ext uri="{FF2B5EF4-FFF2-40B4-BE49-F238E27FC236}">
                  <a16:creationId xmlns:a16="http://schemas.microsoft.com/office/drawing/2014/main" id="{FACFCAAE-EC74-4F4D-9FD0-D1D7205ED04F}"/>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C844818B-4611-4B14-B5E8-89608E5E3942}"/>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09519377-4D56-48F4-8BD6-CC57A735E4C9}"/>
                </a:ext>
              </a:extLst>
            </p:cNvPr>
            <p:cNvCxnSpPr>
              <a:cxnSpLocks/>
              <a:stCxn id="155"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B5104FB4-7697-4456-96E4-CBC2313A859A}"/>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文本框 168">
              <a:extLst>
                <a:ext uri="{FF2B5EF4-FFF2-40B4-BE49-F238E27FC236}">
                  <a16:creationId xmlns:a16="http://schemas.microsoft.com/office/drawing/2014/main" id="{00188133-C72B-4ABC-9CAF-638B5CC1FC28}"/>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171" name="文本框 170">
              <a:extLst>
                <a:ext uri="{FF2B5EF4-FFF2-40B4-BE49-F238E27FC236}">
                  <a16:creationId xmlns:a16="http://schemas.microsoft.com/office/drawing/2014/main" id="{2F6CDE84-11E4-4EFA-B358-24B343A5FC2A}"/>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72" name="文本框 171">
              <a:extLst>
                <a:ext uri="{FF2B5EF4-FFF2-40B4-BE49-F238E27FC236}">
                  <a16:creationId xmlns:a16="http://schemas.microsoft.com/office/drawing/2014/main" id="{5AA263CE-9845-404A-82BF-B8C796E9DA54}"/>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1481182E-C155-4CCB-A834-10F6D288D391}"/>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4</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4"/>
                  <a:stretch>
                    <a:fillRect/>
                  </a:stretch>
                </a:blipFill>
              </p:spPr>
              <p:txBody>
                <a:bodyPr/>
                <a:lstStyle/>
                <a:p>
                  <a:r>
                    <a:rPr lang="zh-CN" altLang="en-US">
                      <a:noFill/>
                    </a:rPr>
                    <a:t> </a:t>
                  </a:r>
                </a:p>
              </p:txBody>
            </p:sp>
          </mc:Fallback>
        </mc:AlternateContent>
        <p:sp>
          <p:nvSpPr>
            <p:cNvPr id="175" name="文本框 174">
              <a:extLst>
                <a:ext uri="{FF2B5EF4-FFF2-40B4-BE49-F238E27FC236}">
                  <a16:creationId xmlns:a16="http://schemas.microsoft.com/office/drawing/2014/main" id="{95321D6F-DE14-423D-A7C8-D04AFEF98940}"/>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177" name="文本框 176">
              <a:extLst>
                <a:ext uri="{FF2B5EF4-FFF2-40B4-BE49-F238E27FC236}">
                  <a16:creationId xmlns:a16="http://schemas.microsoft.com/office/drawing/2014/main" id="{2FFC0146-FEC5-4ED0-BFF5-42C43BAA4BE6}"/>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179" name="文本框 178">
              <a:extLst>
                <a:ext uri="{FF2B5EF4-FFF2-40B4-BE49-F238E27FC236}">
                  <a16:creationId xmlns:a16="http://schemas.microsoft.com/office/drawing/2014/main" id="{2F7798A0-787B-4983-B36E-F3BD4F660BF9}"/>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Tree>
    <p:extLst>
      <p:ext uri="{BB962C8B-B14F-4D97-AF65-F5344CB8AC3E}">
        <p14:creationId xmlns:p14="http://schemas.microsoft.com/office/powerpoint/2010/main" val="212649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217">
            <a:extLst>
              <a:ext uri="{FF2B5EF4-FFF2-40B4-BE49-F238E27FC236}">
                <a16:creationId xmlns:a16="http://schemas.microsoft.com/office/drawing/2014/main" id="{1F8C6633-AE87-40DA-8EC7-9D055E2CE1BA}"/>
              </a:ext>
            </a:extLst>
          </p:cNvPr>
          <p:cNvSpPr txBox="1">
            <a:spLocks noChangeArrowheads="1"/>
          </p:cNvSpPr>
          <p:nvPr/>
        </p:nvSpPr>
        <p:spPr bwMode="auto">
          <a:xfrm>
            <a:off x="1547813" y="5664200"/>
            <a:ext cx="5158112"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zh-CN" altLang="en-US" b="1" u="sng" dirty="0">
                <a:latin typeface="幼圆" pitchFamily="49" charset="-122"/>
                <a:ea typeface="幼圆" pitchFamily="49" charset="-122"/>
              </a:rPr>
              <a:t>前向算法</a:t>
            </a:r>
            <a:r>
              <a:rPr lang="zh-CN" altLang="en-US" b="1" dirty="0">
                <a:latin typeface="幼圆" pitchFamily="49" charset="-122"/>
                <a:ea typeface="幼圆" pitchFamily="49" charset="-122"/>
              </a:rPr>
              <a:t>求解</a:t>
            </a:r>
            <a:r>
              <a:rPr lang="en-US" altLang="zh-CN" b="1" dirty="0">
                <a:latin typeface="幼圆" pitchFamily="49" charset="-122"/>
                <a:ea typeface="幼圆" pitchFamily="49" charset="-122"/>
              </a:rPr>
              <a:t>P(</a:t>
            </a:r>
            <a:r>
              <a:rPr lang="en-US" altLang="zh-CN" b="1" dirty="0" err="1">
                <a:latin typeface="Times New Roman" panose="02020603050405020304" pitchFamily="18" charset="0"/>
                <a:ea typeface="幼圆" pitchFamily="49" charset="-122"/>
                <a:cs typeface="Times New Roman" panose="02020603050405020304" pitchFamily="18" charset="0"/>
              </a:rPr>
              <a:t>ABBA</a:t>
            </a:r>
            <a:r>
              <a:rPr lang="en-US" altLang="zh-CN" b="1" dirty="0" err="1">
                <a:latin typeface="幼圆" pitchFamily="49" charset="-122"/>
                <a:ea typeface="幼圆" pitchFamily="49" charset="-122"/>
              </a:rPr>
              <a:t>|</a:t>
            </a:r>
            <a:r>
              <a:rPr lang="en-US" altLang="zh-CN" b="1" dirty="0" err="1">
                <a:latin typeface="Times New Roman" panose="02020603050405020304" pitchFamily="18" charset="0"/>
                <a:ea typeface="幼圆" pitchFamily="49" charset="-122"/>
                <a:cs typeface="Times New Roman" panose="02020603050405020304" pitchFamily="18" charset="0"/>
              </a:rPr>
              <a:t>λ</a:t>
            </a:r>
            <a:r>
              <a:rPr lang="en-US" altLang="zh-CN" b="1" dirty="0">
                <a:latin typeface="幼圆" pitchFamily="49" charset="-122"/>
                <a:ea typeface="幼圆" pitchFamily="49" charset="-122"/>
              </a:rPr>
              <a:t>)</a:t>
            </a:r>
            <a:r>
              <a:rPr lang="zh-CN" altLang="en-US" b="1" dirty="0">
                <a:latin typeface="幼圆" pitchFamily="49" charset="-122"/>
                <a:ea typeface="幼圆" pitchFamily="49" charset="-122"/>
              </a:rPr>
              <a:t>概率的格型图</a:t>
            </a:r>
          </a:p>
        </p:txBody>
      </p:sp>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6675" y="3728098"/>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1.0x0.2=0.2</a:t>
              </a:r>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5" name="Group 87">
            <a:extLst>
              <a:ext uri="{FF2B5EF4-FFF2-40B4-BE49-F238E27FC236}">
                <a16:creationId xmlns:a16="http://schemas.microsoft.com/office/drawing/2014/main" id="{0B85A5EC-6A49-4A3C-917D-59B483872700}"/>
              </a:ext>
            </a:extLst>
          </p:cNvPr>
          <p:cNvGrpSpPr>
            <a:grpSpLocks/>
          </p:cNvGrpSpPr>
          <p:nvPr/>
        </p:nvGrpSpPr>
        <p:grpSpPr bwMode="auto">
          <a:xfrm>
            <a:off x="2787975" y="3728098"/>
            <a:ext cx="936625" cy="1652588"/>
            <a:chOff x="1791" y="1616"/>
            <a:chExt cx="590" cy="1041"/>
          </a:xfrm>
        </p:grpSpPr>
        <p:sp>
          <p:nvSpPr>
            <p:cNvPr id="110" name="Text Box 60">
              <a:extLst>
                <a:ext uri="{FF2B5EF4-FFF2-40B4-BE49-F238E27FC236}">
                  <a16:creationId xmlns:a16="http://schemas.microsoft.com/office/drawing/2014/main" id="{81E33344-F723-4B46-931E-2AACEC4F0589}"/>
                </a:ext>
              </a:extLst>
            </p:cNvPr>
            <p:cNvSpPr txBox="1">
              <a:spLocks noChangeArrowheads="1"/>
            </p:cNvSpPr>
            <p:nvPr/>
          </p:nvSpPr>
          <p:spPr bwMode="auto">
            <a:xfrm>
              <a:off x="1791"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0.064</a:t>
              </a:r>
            </a:p>
          </p:txBody>
        </p:sp>
        <p:sp>
          <p:nvSpPr>
            <p:cNvPr id="111" name="Text Box 68">
              <a:extLst>
                <a:ext uri="{FF2B5EF4-FFF2-40B4-BE49-F238E27FC236}">
                  <a16:creationId xmlns:a16="http://schemas.microsoft.com/office/drawing/2014/main" id="{B2F7CEF1-3704-4833-ADB9-F4CBF46706E9}"/>
                </a:ext>
              </a:extLst>
            </p:cNvPr>
            <p:cNvSpPr txBox="1">
              <a:spLocks noChangeArrowheads="1"/>
            </p:cNvSpPr>
            <p:nvPr/>
          </p:nvSpPr>
          <p:spPr bwMode="auto">
            <a:xfrm>
              <a:off x="1791"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0.048</a:t>
              </a:r>
            </a:p>
          </p:txBody>
        </p:sp>
        <p:sp>
          <p:nvSpPr>
            <p:cNvPr id="112" name="Text Box 73">
              <a:extLst>
                <a:ext uri="{FF2B5EF4-FFF2-40B4-BE49-F238E27FC236}">
                  <a16:creationId xmlns:a16="http://schemas.microsoft.com/office/drawing/2014/main" id="{8A6D39AB-0933-4AEE-B7AF-B40979F405C7}"/>
                </a:ext>
              </a:extLst>
            </p:cNvPr>
            <p:cNvSpPr txBox="1">
              <a:spLocks noChangeArrowheads="1"/>
            </p:cNvSpPr>
            <p:nvPr/>
          </p:nvSpPr>
          <p:spPr bwMode="auto">
            <a:xfrm>
              <a:off x="1791"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6" name="Group 88">
            <a:extLst>
              <a:ext uri="{FF2B5EF4-FFF2-40B4-BE49-F238E27FC236}">
                <a16:creationId xmlns:a16="http://schemas.microsoft.com/office/drawing/2014/main" id="{9FAD3E4E-D43A-4D5D-9506-B43BED52365D}"/>
              </a:ext>
            </a:extLst>
          </p:cNvPr>
          <p:cNvGrpSpPr>
            <a:grpSpLocks/>
          </p:cNvGrpSpPr>
          <p:nvPr/>
        </p:nvGrpSpPr>
        <p:grpSpPr bwMode="auto">
          <a:xfrm>
            <a:off x="4286575" y="3728098"/>
            <a:ext cx="936625" cy="1652588"/>
            <a:chOff x="2789" y="1616"/>
            <a:chExt cx="590" cy="1041"/>
          </a:xfrm>
        </p:grpSpPr>
        <p:sp>
          <p:nvSpPr>
            <p:cNvPr id="107" name="Text Box 61">
              <a:extLst>
                <a:ext uri="{FF2B5EF4-FFF2-40B4-BE49-F238E27FC236}">
                  <a16:creationId xmlns:a16="http://schemas.microsoft.com/office/drawing/2014/main" id="{2B1203A8-A03F-49FC-AF56-22BFC7C6EF05}"/>
                </a:ext>
              </a:extLst>
            </p:cNvPr>
            <p:cNvSpPr txBox="1">
              <a:spLocks noChangeArrowheads="1"/>
            </p:cNvSpPr>
            <p:nvPr/>
          </p:nvSpPr>
          <p:spPr bwMode="auto">
            <a:xfrm>
              <a:off x="278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0.02048</a:t>
              </a:r>
            </a:p>
          </p:txBody>
        </p:sp>
        <p:sp>
          <p:nvSpPr>
            <p:cNvPr id="108" name="Text Box 69">
              <a:extLst>
                <a:ext uri="{FF2B5EF4-FFF2-40B4-BE49-F238E27FC236}">
                  <a16:creationId xmlns:a16="http://schemas.microsoft.com/office/drawing/2014/main" id="{28FCDA61-4C91-4E86-A61E-FD9260BEBFE0}"/>
                </a:ext>
              </a:extLst>
            </p:cNvPr>
            <p:cNvSpPr txBox="1">
              <a:spLocks noChangeArrowheads="1"/>
            </p:cNvSpPr>
            <p:nvPr/>
          </p:nvSpPr>
          <p:spPr bwMode="auto">
            <a:xfrm>
              <a:off x="278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0.02496</a:t>
              </a:r>
            </a:p>
          </p:txBody>
        </p:sp>
        <p:sp>
          <p:nvSpPr>
            <p:cNvPr id="109" name="Text Box 74">
              <a:extLst>
                <a:ext uri="{FF2B5EF4-FFF2-40B4-BE49-F238E27FC236}">
                  <a16:creationId xmlns:a16="http://schemas.microsoft.com/office/drawing/2014/main" id="{A84CB839-D104-4AB2-8480-D7B9EE709F2B}"/>
                </a:ext>
              </a:extLst>
            </p:cNvPr>
            <p:cNvSpPr txBox="1">
              <a:spLocks noChangeArrowheads="1"/>
            </p:cNvSpPr>
            <p:nvPr/>
          </p:nvSpPr>
          <p:spPr bwMode="auto">
            <a:xfrm>
              <a:off x="278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0.0144</a:t>
              </a:r>
            </a:p>
          </p:txBody>
        </p:sp>
      </p:grpSp>
      <p:grpSp>
        <p:nvGrpSpPr>
          <p:cNvPr id="47" name="Group 89">
            <a:extLst>
              <a:ext uri="{FF2B5EF4-FFF2-40B4-BE49-F238E27FC236}">
                <a16:creationId xmlns:a16="http://schemas.microsoft.com/office/drawing/2014/main" id="{3D0F2AF0-930F-46DB-B083-81CA0683A3DD}"/>
              </a:ext>
            </a:extLst>
          </p:cNvPr>
          <p:cNvGrpSpPr>
            <a:grpSpLocks/>
          </p:cNvGrpSpPr>
          <p:nvPr/>
        </p:nvGrpSpPr>
        <p:grpSpPr bwMode="auto">
          <a:xfrm>
            <a:off x="5769300" y="3728098"/>
            <a:ext cx="936625" cy="1652588"/>
            <a:chOff x="3742" y="1616"/>
            <a:chExt cx="590" cy="1041"/>
          </a:xfrm>
        </p:grpSpPr>
        <p:sp>
          <p:nvSpPr>
            <p:cNvPr id="104" name="Text Box 62">
              <a:extLst>
                <a:ext uri="{FF2B5EF4-FFF2-40B4-BE49-F238E27FC236}">
                  <a16:creationId xmlns:a16="http://schemas.microsoft.com/office/drawing/2014/main" id="{CAED3A26-E37D-44EF-B68D-ECE32CEAF627}"/>
                </a:ext>
              </a:extLst>
            </p:cNvPr>
            <p:cNvSpPr txBox="1">
              <a:spLocks noChangeArrowheads="1"/>
            </p:cNvSpPr>
            <p:nvPr/>
          </p:nvSpPr>
          <p:spPr bwMode="auto">
            <a:xfrm>
              <a:off x="3742"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0.0016384</a:t>
              </a:r>
            </a:p>
          </p:txBody>
        </p:sp>
        <p:sp>
          <p:nvSpPr>
            <p:cNvPr id="105" name="Text Box 70">
              <a:extLst>
                <a:ext uri="{FF2B5EF4-FFF2-40B4-BE49-F238E27FC236}">
                  <a16:creationId xmlns:a16="http://schemas.microsoft.com/office/drawing/2014/main" id="{409C43F8-08FA-48F7-9D7A-EF86F19A85C5}"/>
                </a:ext>
              </a:extLst>
            </p:cNvPr>
            <p:cNvSpPr txBox="1">
              <a:spLocks noChangeArrowheads="1"/>
            </p:cNvSpPr>
            <p:nvPr/>
          </p:nvSpPr>
          <p:spPr bwMode="auto">
            <a:xfrm>
              <a:off x="3742"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0.0148608</a:t>
              </a:r>
            </a:p>
          </p:txBody>
        </p:sp>
        <p:sp>
          <p:nvSpPr>
            <p:cNvPr id="106" name="Text Box 75">
              <a:extLst>
                <a:ext uri="{FF2B5EF4-FFF2-40B4-BE49-F238E27FC236}">
                  <a16:creationId xmlns:a16="http://schemas.microsoft.com/office/drawing/2014/main" id="{1B68E625-5F03-4EF8-91BD-0A27D1B575F3}"/>
                </a:ext>
              </a:extLst>
            </p:cNvPr>
            <p:cNvSpPr txBox="1">
              <a:spLocks noChangeArrowheads="1"/>
            </p:cNvSpPr>
            <p:nvPr/>
          </p:nvSpPr>
          <p:spPr bwMode="auto">
            <a:xfrm>
              <a:off x="3742"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0.010176</a:t>
              </a:r>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84512" y="3678885"/>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dirty="0"/>
                <a:t>s</a:t>
              </a:r>
              <a:r>
                <a:rPr lang="en-US" altLang="zh-CN" sz="1600" baseline="-25000" dirty="0"/>
                <a:t>3</a:t>
              </a:r>
              <a:endParaRPr lang="zh-CN" altLang="en-US" sz="1600" baseline="-25000" dirty="0"/>
            </a:p>
          </p:txBody>
        </p:sp>
      </p:grpSp>
      <p:sp>
        <p:nvSpPr>
          <p:cNvPr id="51" name="Text Box 174">
            <a:extLst>
              <a:ext uri="{FF2B5EF4-FFF2-40B4-BE49-F238E27FC236}">
                <a16:creationId xmlns:a16="http://schemas.microsoft.com/office/drawing/2014/main" id="{E40E4CF5-A5CE-4A05-AC1F-D15D7F4F13B4}"/>
              </a:ext>
            </a:extLst>
          </p:cNvPr>
          <p:cNvSpPr txBox="1">
            <a:spLocks noChangeArrowheads="1"/>
          </p:cNvSpPr>
          <p:nvPr/>
        </p:nvSpPr>
        <p:spPr bwMode="auto">
          <a:xfrm>
            <a:off x="2189487" y="3570935"/>
            <a:ext cx="654050"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2" name="Text Box 175">
            <a:extLst>
              <a:ext uri="{FF2B5EF4-FFF2-40B4-BE49-F238E27FC236}">
                <a16:creationId xmlns:a16="http://schemas.microsoft.com/office/drawing/2014/main" id="{7656C444-0F18-4ABF-96F3-46381EF23191}"/>
              </a:ext>
            </a:extLst>
          </p:cNvPr>
          <p:cNvSpPr txBox="1">
            <a:spLocks noChangeArrowheads="1"/>
          </p:cNvSpPr>
          <p:nvPr/>
        </p:nvSpPr>
        <p:spPr bwMode="auto">
          <a:xfrm>
            <a:off x="2396156" y="4004323"/>
            <a:ext cx="646113"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0.6x0.4</a:t>
            </a:r>
          </a:p>
        </p:txBody>
      </p:sp>
      <p:sp>
        <p:nvSpPr>
          <p:cNvPr id="55" name="Text Box 179">
            <a:extLst>
              <a:ext uri="{FF2B5EF4-FFF2-40B4-BE49-F238E27FC236}">
                <a16:creationId xmlns:a16="http://schemas.microsoft.com/office/drawing/2014/main" id="{1E239994-DF2E-4D52-A539-DB0F082B6359}"/>
              </a:ext>
            </a:extLst>
          </p:cNvPr>
          <p:cNvSpPr txBox="1">
            <a:spLocks noChangeArrowheads="1"/>
          </p:cNvSpPr>
          <p:nvPr/>
        </p:nvSpPr>
        <p:spPr bwMode="auto">
          <a:xfrm>
            <a:off x="3724600" y="3575697"/>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7" name="Text Box 181">
            <a:extLst>
              <a:ext uri="{FF2B5EF4-FFF2-40B4-BE49-F238E27FC236}">
                <a16:creationId xmlns:a16="http://schemas.microsoft.com/office/drawing/2014/main" id="{FC115E06-EBD9-4195-A879-75715A468A7F}"/>
              </a:ext>
            </a:extLst>
          </p:cNvPr>
          <p:cNvSpPr txBox="1">
            <a:spLocks noChangeArrowheads="1"/>
          </p:cNvSpPr>
          <p:nvPr/>
        </p:nvSpPr>
        <p:spPr bwMode="auto">
          <a:xfrm>
            <a:off x="5189336" y="358522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0.4x0.2</a:t>
            </a:r>
          </a:p>
        </p:txBody>
      </p:sp>
      <p:sp>
        <p:nvSpPr>
          <p:cNvPr id="58" name="Text Box 182">
            <a:extLst>
              <a:ext uri="{FF2B5EF4-FFF2-40B4-BE49-F238E27FC236}">
                <a16:creationId xmlns:a16="http://schemas.microsoft.com/office/drawing/2014/main" id="{22EC0ED7-E17F-48A2-8B72-41F281B0B9D8}"/>
              </a:ext>
            </a:extLst>
          </p:cNvPr>
          <p:cNvSpPr txBox="1">
            <a:spLocks noChangeArrowheads="1"/>
          </p:cNvSpPr>
          <p:nvPr/>
        </p:nvSpPr>
        <p:spPr bwMode="auto">
          <a:xfrm>
            <a:off x="5466087" y="4032898"/>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0.6x0.6</a:t>
            </a:r>
          </a:p>
        </p:txBody>
      </p:sp>
      <p:sp>
        <p:nvSpPr>
          <p:cNvPr id="59" name="Text Box 183">
            <a:extLst>
              <a:ext uri="{FF2B5EF4-FFF2-40B4-BE49-F238E27FC236}">
                <a16:creationId xmlns:a16="http://schemas.microsoft.com/office/drawing/2014/main" id="{CDCE5E24-1A0A-4EC6-B764-58208129F065}"/>
              </a:ext>
            </a:extLst>
          </p:cNvPr>
          <p:cNvSpPr txBox="1">
            <a:spLocks noChangeArrowheads="1"/>
          </p:cNvSpPr>
          <p:nvPr/>
        </p:nvSpPr>
        <p:spPr bwMode="auto">
          <a:xfrm>
            <a:off x="3905575" y="3993210"/>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0.6x0.4</a:t>
            </a:r>
          </a:p>
        </p:txBody>
      </p:sp>
      <p:sp>
        <p:nvSpPr>
          <p:cNvPr id="61" name="Text Box 185">
            <a:extLst>
              <a:ext uri="{FF2B5EF4-FFF2-40B4-BE49-F238E27FC236}">
                <a16:creationId xmlns:a16="http://schemas.microsoft.com/office/drawing/2014/main" id="{F5EF60F4-1079-48B2-91B9-D2B01C7DD94B}"/>
              </a:ext>
            </a:extLst>
          </p:cNvPr>
          <p:cNvSpPr txBox="1">
            <a:spLocks noChangeArrowheads="1"/>
          </p:cNvSpPr>
          <p:nvPr/>
        </p:nvSpPr>
        <p:spPr bwMode="auto">
          <a:xfrm>
            <a:off x="5466087" y="4740923"/>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0.5x0.4</a:t>
            </a:r>
          </a:p>
        </p:txBody>
      </p:sp>
      <p:sp>
        <p:nvSpPr>
          <p:cNvPr id="62" name="Text Box 186">
            <a:extLst>
              <a:ext uri="{FF2B5EF4-FFF2-40B4-BE49-F238E27FC236}">
                <a16:creationId xmlns:a16="http://schemas.microsoft.com/office/drawing/2014/main" id="{27FD65C7-AC0C-4A96-9483-71A256387D54}"/>
              </a:ext>
            </a:extLst>
          </p:cNvPr>
          <p:cNvSpPr txBox="1">
            <a:spLocks noChangeArrowheads="1"/>
          </p:cNvSpPr>
          <p:nvPr/>
        </p:nvSpPr>
        <p:spPr bwMode="auto">
          <a:xfrm>
            <a:off x="3943321" y="4721873"/>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0.5x0.6</a:t>
            </a:r>
          </a:p>
        </p:txBody>
      </p:sp>
      <p:sp>
        <p:nvSpPr>
          <p:cNvPr id="72" name="Text Box 213">
            <a:extLst>
              <a:ext uri="{FF2B5EF4-FFF2-40B4-BE49-F238E27FC236}">
                <a16:creationId xmlns:a16="http://schemas.microsoft.com/office/drawing/2014/main" id="{16145E7B-4A32-4F6F-BA6F-531E7BD5B0F5}"/>
              </a:ext>
            </a:extLst>
          </p:cNvPr>
          <p:cNvSpPr txBox="1">
            <a:spLocks noChangeArrowheads="1"/>
          </p:cNvSpPr>
          <p:nvPr/>
        </p:nvSpPr>
        <p:spPr bwMode="auto">
          <a:xfrm>
            <a:off x="5166050" y="5289317"/>
            <a:ext cx="6826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0.9x0.4</a:t>
            </a:r>
          </a:p>
        </p:txBody>
      </p:sp>
      <p:cxnSp>
        <p:nvCxnSpPr>
          <p:cNvPr id="150" name="直接箭头连接符 149">
            <a:extLst>
              <a:ext uri="{FF2B5EF4-FFF2-40B4-BE49-F238E27FC236}">
                <a16:creationId xmlns:a16="http://schemas.microsoft.com/office/drawing/2014/main" id="{B0927A81-32C1-4C02-B398-8C07C1E9EE74}"/>
              </a:ext>
            </a:extLst>
          </p:cNvPr>
          <p:cNvCxnSpPr>
            <a:stCxn id="113" idx="3"/>
            <a:endCxn id="110" idx="1"/>
          </p:cNvCxnSpPr>
          <p:nvPr/>
        </p:nvCxnSpPr>
        <p:spPr>
          <a:xfrm>
            <a:off x="2213300" y="3859065"/>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25DCDC28-3B6F-4863-BD09-1FA8876CC927}"/>
              </a:ext>
            </a:extLst>
          </p:cNvPr>
          <p:cNvCxnSpPr>
            <a:stCxn id="114" idx="3"/>
            <a:endCxn id="111" idx="1"/>
          </p:cNvCxnSpPr>
          <p:nvPr/>
        </p:nvCxnSpPr>
        <p:spPr>
          <a:xfrm>
            <a:off x="2213300" y="4528990"/>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B8023F0B-5DA7-4AF1-ACBD-A140FA744438}"/>
              </a:ext>
            </a:extLst>
          </p:cNvPr>
          <p:cNvCxnSpPr>
            <a:stCxn id="115" idx="3"/>
            <a:endCxn id="112" idx="1"/>
          </p:cNvCxnSpPr>
          <p:nvPr/>
        </p:nvCxnSpPr>
        <p:spPr>
          <a:xfrm>
            <a:off x="2213300" y="5249715"/>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2A476477-4CB1-4DDB-8D6A-D270260CEF51}"/>
              </a:ext>
            </a:extLst>
          </p:cNvPr>
          <p:cNvCxnSpPr>
            <a:stCxn id="110" idx="3"/>
            <a:endCxn id="107" idx="1"/>
          </p:cNvCxnSpPr>
          <p:nvPr/>
        </p:nvCxnSpPr>
        <p:spPr>
          <a:xfrm>
            <a:off x="3724600" y="3859065"/>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599FA83A-7B95-474C-A25E-80FDEF1ADDD6}"/>
              </a:ext>
            </a:extLst>
          </p:cNvPr>
          <p:cNvCxnSpPr>
            <a:stCxn id="107" idx="3"/>
            <a:endCxn id="104" idx="1"/>
          </p:cNvCxnSpPr>
          <p:nvPr/>
        </p:nvCxnSpPr>
        <p:spPr>
          <a:xfrm>
            <a:off x="5223200" y="3859065"/>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F9A27B32-2778-4535-98AF-9BDA2D5D6FFF}"/>
              </a:ext>
            </a:extLst>
          </p:cNvPr>
          <p:cNvCxnSpPr>
            <a:stCxn id="111" idx="3"/>
            <a:endCxn id="108" idx="1"/>
          </p:cNvCxnSpPr>
          <p:nvPr/>
        </p:nvCxnSpPr>
        <p:spPr>
          <a:xfrm>
            <a:off x="3724600" y="4528990"/>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DC19887D-3903-4C91-967B-876CFFC8C8BC}"/>
              </a:ext>
            </a:extLst>
          </p:cNvPr>
          <p:cNvCxnSpPr>
            <a:stCxn id="112" idx="3"/>
            <a:endCxn id="109" idx="1"/>
          </p:cNvCxnSpPr>
          <p:nvPr/>
        </p:nvCxnSpPr>
        <p:spPr>
          <a:xfrm>
            <a:off x="3724600" y="5249715"/>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F5FBAE5-BF84-4FEC-BDEE-06981BDBF6EE}"/>
              </a:ext>
            </a:extLst>
          </p:cNvPr>
          <p:cNvCxnSpPr>
            <a:stCxn id="109" idx="3"/>
            <a:endCxn id="106" idx="1"/>
          </p:cNvCxnSpPr>
          <p:nvPr/>
        </p:nvCxnSpPr>
        <p:spPr>
          <a:xfrm>
            <a:off x="5223200" y="5249715"/>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0942FF19-C60E-4062-B695-0FB6F072BA1C}"/>
              </a:ext>
            </a:extLst>
          </p:cNvPr>
          <p:cNvCxnSpPr>
            <a:stCxn id="108" idx="3"/>
            <a:endCxn id="105" idx="1"/>
          </p:cNvCxnSpPr>
          <p:nvPr/>
        </p:nvCxnSpPr>
        <p:spPr>
          <a:xfrm>
            <a:off x="5223200" y="4528990"/>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135AD148-FB3F-4A7D-920C-7E0D36F1F926}"/>
              </a:ext>
            </a:extLst>
          </p:cNvPr>
          <p:cNvCxnSpPr>
            <a:stCxn id="113" idx="3"/>
            <a:endCxn id="111" idx="1"/>
          </p:cNvCxnSpPr>
          <p:nvPr/>
        </p:nvCxnSpPr>
        <p:spPr>
          <a:xfrm>
            <a:off x="2213300" y="3859065"/>
            <a:ext cx="5746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4F5E4A2-0DAB-4975-BD1B-6B3C2CA8F01A}"/>
              </a:ext>
            </a:extLst>
          </p:cNvPr>
          <p:cNvCxnSpPr>
            <a:stCxn id="110" idx="3"/>
            <a:endCxn id="108" idx="1"/>
          </p:cNvCxnSpPr>
          <p:nvPr/>
        </p:nvCxnSpPr>
        <p:spPr>
          <a:xfrm>
            <a:off x="3724600" y="3859065"/>
            <a:ext cx="5619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5556E5E5-AAC6-4194-AF26-886AC1671C66}"/>
              </a:ext>
            </a:extLst>
          </p:cNvPr>
          <p:cNvCxnSpPr>
            <a:stCxn id="111" idx="3"/>
            <a:endCxn id="109" idx="1"/>
          </p:cNvCxnSpPr>
          <p:nvPr/>
        </p:nvCxnSpPr>
        <p:spPr>
          <a:xfrm>
            <a:off x="3724600" y="4528990"/>
            <a:ext cx="5619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DD7A92D9-F6D5-4B62-9B7F-3E29E559D879}"/>
              </a:ext>
            </a:extLst>
          </p:cNvPr>
          <p:cNvCxnSpPr>
            <a:stCxn id="107" idx="3"/>
            <a:endCxn id="105" idx="1"/>
          </p:cNvCxnSpPr>
          <p:nvPr/>
        </p:nvCxnSpPr>
        <p:spPr>
          <a:xfrm>
            <a:off x="5223200" y="3859065"/>
            <a:ext cx="546100"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D9A0A88-6320-4700-9678-F2C3E3EFC8D8}"/>
              </a:ext>
            </a:extLst>
          </p:cNvPr>
          <p:cNvCxnSpPr>
            <a:stCxn id="108" idx="3"/>
            <a:endCxn id="106" idx="1"/>
          </p:cNvCxnSpPr>
          <p:nvPr/>
        </p:nvCxnSpPr>
        <p:spPr>
          <a:xfrm>
            <a:off x="5223200" y="4528990"/>
            <a:ext cx="546100"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ADFCD511-FED8-4096-8F0C-CF4F214C7685}"/>
              </a:ext>
            </a:extLst>
          </p:cNvPr>
          <p:cNvCxnSpPr>
            <a:stCxn id="114" idx="3"/>
            <a:endCxn id="112" idx="1"/>
          </p:cNvCxnSpPr>
          <p:nvPr/>
        </p:nvCxnSpPr>
        <p:spPr>
          <a:xfrm>
            <a:off x="2213300" y="4528990"/>
            <a:ext cx="5746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Text Box 179">
            <a:extLst>
              <a:ext uri="{FF2B5EF4-FFF2-40B4-BE49-F238E27FC236}">
                <a16:creationId xmlns:a16="http://schemas.microsoft.com/office/drawing/2014/main" id="{BF802E09-2FB7-4E93-B725-5A598C4362D9}"/>
              </a:ext>
            </a:extLst>
          </p:cNvPr>
          <p:cNvSpPr txBox="1">
            <a:spLocks noChangeArrowheads="1"/>
          </p:cNvSpPr>
          <p:nvPr/>
        </p:nvSpPr>
        <p:spPr bwMode="auto">
          <a:xfrm>
            <a:off x="3648754" y="4280046"/>
            <a:ext cx="669925" cy="238125"/>
          </a:xfrm>
          <a:prstGeom prst="rect">
            <a:avLst/>
          </a:prstGeom>
          <a:noFill/>
          <a:ln w="12700" cap="sq">
            <a:noFill/>
            <a:miter lim="800000"/>
            <a:headEnd type="none" w="sm" len="sm"/>
            <a:tailEnd type="none" w="sm" len="sm"/>
          </a:ln>
          <a:effectLst/>
        </p:spPr>
        <p:txBody>
          <a:bodyPr wrap="square">
            <a:noAutofit/>
          </a:bodyPr>
          <a:lstStyle/>
          <a:p>
            <a:pPr>
              <a:spcBef>
                <a:spcPct val="50000"/>
              </a:spcBef>
            </a:pPr>
            <a:r>
              <a:rPr lang="en-US" altLang="zh-CN" sz="1100" dirty="0"/>
              <a:t>0.5x0.4</a:t>
            </a:r>
          </a:p>
        </p:txBody>
      </p:sp>
      <p:sp>
        <p:nvSpPr>
          <p:cNvPr id="193" name="Text Box 181">
            <a:extLst>
              <a:ext uri="{FF2B5EF4-FFF2-40B4-BE49-F238E27FC236}">
                <a16:creationId xmlns:a16="http://schemas.microsoft.com/office/drawing/2014/main" id="{ECB99CDF-C332-467F-9E30-CB690CA0D93C}"/>
              </a:ext>
            </a:extLst>
          </p:cNvPr>
          <p:cNvSpPr txBox="1">
            <a:spLocks noChangeArrowheads="1"/>
          </p:cNvSpPr>
          <p:nvPr/>
        </p:nvSpPr>
        <p:spPr bwMode="auto">
          <a:xfrm>
            <a:off x="5148295" y="4302858"/>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0.5x0.6</a:t>
            </a:r>
          </a:p>
        </p:txBody>
      </p:sp>
      <p:sp>
        <p:nvSpPr>
          <p:cNvPr id="6" name="标题 5">
            <a:extLst>
              <a:ext uri="{FF2B5EF4-FFF2-40B4-BE49-F238E27FC236}">
                <a16:creationId xmlns:a16="http://schemas.microsoft.com/office/drawing/2014/main" id="{74884EEC-7C8C-4262-B03A-68A7124C8410}"/>
              </a:ext>
            </a:extLst>
          </p:cNvPr>
          <p:cNvSpPr>
            <a:spLocks noGrp="1"/>
          </p:cNvSpPr>
          <p:nvPr>
            <p:ph type="title"/>
          </p:nvPr>
        </p:nvSpPr>
        <p:spPr/>
        <p:txBody>
          <a:bodyPr/>
          <a:lstStyle/>
          <a:p>
            <a:r>
              <a:rPr lang="zh-CN" altLang="en-US" dirty="0"/>
              <a:t>前向算法</a:t>
            </a:r>
          </a:p>
        </p:txBody>
      </p:sp>
      <p:sp>
        <p:nvSpPr>
          <p:cNvPr id="3" name="文本框 2">
            <a:extLst>
              <a:ext uri="{FF2B5EF4-FFF2-40B4-BE49-F238E27FC236}">
                <a16:creationId xmlns:a16="http://schemas.microsoft.com/office/drawing/2014/main" id="{4CB700AA-91D9-4718-BB6B-AA23BDD80089}"/>
              </a:ext>
            </a:extLst>
          </p:cNvPr>
          <p:cNvSpPr txBox="1"/>
          <p:nvPr/>
        </p:nvSpPr>
        <p:spPr>
          <a:xfrm>
            <a:off x="7093971" y="5095826"/>
            <a:ext cx="4296369" cy="307777"/>
          </a:xfrm>
          <a:prstGeom prst="rect">
            <a:avLst/>
          </a:prstGeom>
          <a:noFill/>
        </p:spPr>
        <p:txBody>
          <a:bodyPr wrap="none" rtlCol="0">
            <a:spAutoFit/>
          </a:bodyPr>
          <a:lstStyle/>
          <a:p>
            <a:r>
              <a:rPr lang="zh-CN" altLang="en-US" sz="1400" dirty="0">
                <a:solidFill>
                  <a:srgbClr val="0070C0"/>
                </a:solidFill>
              </a:rPr>
              <a:t>总概率</a:t>
            </a:r>
            <a:r>
              <a:rPr lang="en-US" altLang="zh-CN" sz="1400" dirty="0">
                <a:solidFill>
                  <a:srgbClr val="0070C0"/>
                </a:solidFill>
              </a:rPr>
              <a:t>=0.0016384+0.0148608+0.010176=0.0266752</a:t>
            </a:r>
          </a:p>
        </p:txBody>
      </p:sp>
      <p:grpSp>
        <p:nvGrpSpPr>
          <p:cNvPr id="80" name="组合 79">
            <a:extLst>
              <a:ext uri="{FF2B5EF4-FFF2-40B4-BE49-F238E27FC236}">
                <a16:creationId xmlns:a16="http://schemas.microsoft.com/office/drawing/2014/main" id="{AD373F57-264F-455A-8862-5FC6555D3CD0}"/>
              </a:ext>
            </a:extLst>
          </p:cNvPr>
          <p:cNvGrpSpPr/>
          <p:nvPr/>
        </p:nvGrpSpPr>
        <p:grpSpPr>
          <a:xfrm>
            <a:off x="7516843" y="1896397"/>
            <a:ext cx="3785591" cy="2107992"/>
            <a:chOff x="6872409" y="346310"/>
            <a:chExt cx="3785591" cy="2107992"/>
          </a:xfrm>
        </p:grpSpPr>
        <p:sp>
          <p:nvSpPr>
            <p:cNvPr id="81" name="文本框 80">
              <a:extLst>
                <a:ext uri="{FF2B5EF4-FFF2-40B4-BE49-F238E27FC236}">
                  <a16:creationId xmlns:a16="http://schemas.microsoft.com/office/drawing/2014/main" id="{86F938DA-C029-4617-8BD3-4A226159CEEF}"/>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82" name="文本框 81">
              <a:extLst>
                <a:ext uri="{FF2B5EF4-FFF2-40B4-BE49-F238E27FC236}">
                  <a16:creationId xmlns:a16="http://schemas.microsoft.com/office/drawing/2014/main" id="{DBA3C727-5C9F-4BDD-99E7-C7413FE58BAD}"/>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83" name="文本框 82">
              <a:extLst>
                <a:ext uri="{FF2B5EF4-FFF2-40B4-BE49-F238E27FC236}">
                  <a16:creationId xmlns:a16="http://schemas.microsoft.com/office/drawing/2014/main" id="{B110A0A3-2713-4D92-B46E-3C8BD360E250}"/>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84" name="Oval 8">
              <a:extLst>
                <a:ext uri="{FF2B5EF4-FFF2-40B4-BE49-F238E27FC236}">
                  <a16:creationId xmlns:a16="http://schemas.microsoft.com/office/drawing/2014/main" id="{7020E7C9-F7C7-4CB1-980C-24894BD33002}"/>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85" name="Oval 9">
              <a:extLst>
                <a:ext uri="{FF2B5EF4-FFF2-40B4-BE49-F238E27FC236}">
                  <a16:creationId xmlns:a16="http://schemas.microsoft.com/office/drawing/2014/main" id="{03E3C1A1-713E-4D2E-930A-B8EB2A27A9E6}"/>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6" name="Oval 8">
              <a:extLst>
                <a:ext uri="{FF2B5EF4-FFF2-40B4-BE49-F238E27FC236}">
                  <a16:creationId xmlns:a16="http://schemas.microsoft.com/office/drawing/2014/main" id="{687DFC58-A4F3-495E-899B-AEA2DF53038A}"/>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87" name="Line 11">
              <a:extLst>
                <a:ext uri="{FF2B5EF4-FFF2-40B4-BE49-F238E27FC236}">
                  <a16:creationId xmlns:a16="http://schemas.microsoft.com/office/drawing/2014/main" id="{5D8ECF23-C8C2-4778-9E71-550FA8B7B5C8}"/>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8" name="Oval 8">
              <a:extLst>
                <a:ext uri="{FF2B5EF4-FFF2-40B4-BE49-F238E27FC236}">
                  <a16:creationId xmlns:a16="http://schemas.microsoft.com/office/drawing/2014/main" id="{873593B9-7C01-455B-88C5-3A38B4B5503D}"/>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89" name="Oval 9">
              <a:extLst>
                <a:ext uri="{FF2B5EF4-FFF2-40B4-BE49-F238E27FC236}">
                  <a16:creationId xmlns:a16="http://schemas.microsoft.com/office/drawing/2014/main" id="{651FC94A-D03F-4F37-8C2B-C43595C2C020}"/>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0" name="Line 11">
              <a:extLst>
                <a:ext uri="{FF2B5EF4-FFF2-40B4-BE49-F238E27FC236}">
                  <a16:creationId xmlns:a16="http://schemas.microsoft.com/office/drawing/2014/main" id="{723890BF-D290-433F-B70B-24B099FA9073}"/>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9">
              <a:extLst>
                <a:ext uri="{FF2B5EF4-FFF2-40B4-BE49-F238E27FC236}">
                  <a16:creationId xmlns:a16="http://schemas.microsoft.com/office/drawing/2014/main" id="{93707487-99D6-426C-A483-E9DC47D9FFB0}"/>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2" name="Line 11">
              <a:extLst>
                <a:ext uri="{FF2B5EF4-FFF2-40B4-BE49-F238E27FC236}">
                  <a16:creationId xmlns:a16="http://schemas.microsoft.com/office/drawing/2014/main" id="{4FF8FA81-732F-4367-B7DF-84BE471047BA}"/>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93" name="直接箭头连接符 92">
              <a:extLst>
                <a:ext uri="{FF2B5EF4-FFF2-40B4-BE49-F238E27FC236}">
                  <a16:creationId xmlns:a16="http://schemas.microsoft.com/office/drawing/2014/main" id="{EEC71064-7134-4D42-977A-ED02D847084E}"/>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CEBBAC6A-AC68-42E5-AE27-2C8046A19C86}"/>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F1C97604-99CD-4900-8D47-ABE11B005B5C}"/>
                </a:ext>
              </a:extLst>
            </p:cNvPr>
            <p:cNvCxnSpPr>
              <a:cxnSpLocks/>
              <a:stCxn id="88"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1F80E35A-2A56-4113-9004-7014FADFBBD1}"/>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D57B1C96-3165-4DB3-86FF-C3145EAA22D8}"/>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101" name="文本框 100">
              <a:extLst>
                <a:ext uri="{FF2B5EF4-FFF2-40B4-BE49-F238E27FC236}">
                  <a16:creationId xmlns:a16="http://schemas.microsoft.com/office/drawing/2014/main" id="{3D4CCD2B-622A-436C-863F-6BB24067F831}"/>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02" name="文本框 101">
              <a:extLst>
                <a:ext uri="{FF2B5EF4-FFF2-40B4-BE49-F238E27FC236}">
                  <a16:creationId xmlns:a16="http://schemas.microsoft.com/office/drawing/2014/main" id="{3C5BD7B3-E593-489F-9C69-D484B8819FD9}"/>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DF3FE4C5-103B-40B5-97AC-E59927A38093}"/>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4</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5"/>
                  <a:stretch>
                    <a:fillRect/>
                  </a:stretch>
                </a:blipFill>
              </p:spPr>
              <p:txBody>
                <a:bodyPr/>
                <a:lstStyle/>
                <a:p>
                  <a:r>
                    <a:rPr lang="zh-CN" altLang="en-US">
                      <a:noFill/>
                    </a:rPr>
                    <a:t> </a:t>
                  </a:r>
                </a:p>
              </p:txBody>
            </p:sp>
          </mc:Fallback>
        </mc:AlternateContent>
        <p:sp>
          <p:nvSpPr>
            <p:cNvPr id="120" name="文本框 119">
              <a:extLst>
                <a:ext uri="{FF2B5EF4-FFF2-40B4-BE49-F238E27FC236}">
                  <a16:creationId xmlns:a16="http://schemas.microsoft.com/office/drawing/2014/main" id="{A8BCEDD1-D085-4A90-92CB-D7420C29D1A8}"/>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121" name="文本框 120">
              <a:extLst>
                <a:ext uri="{FF2B5EF4-FFF2-40B4-BE49-F238E27FC236}">
                  <a16:creationId xmlns:a16="http://schemas.microsoft.com/office/drawing/2014/main" id="{DD5D1D04-C096-491E-A272-0995838AE6B2}"/>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122" name="文本框 121">
              <a:extLst>
                <a:ext uri="{FF2B5EF4-FFF2-40B4-BE49-F238E27FC236}">
                  <a16:creationId xmlns:a16="http://schemas.microsoft.com/office/drawing/2014/main" id="{43619DCF-3C12-49E3-9A1F-6B631966E0CA}"/>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
        <p:nvSpPr>
          <p:cNvPr id="123" name="Text Box 218">
            <a:extLst>
              <a:ext uri="{FF2B5EF4-FFF2-40B4-BE49-F238E27FC236}">
                <a16:creationId xmlns:a16="http://schemas.microsoft.com/office/drawing/2014/main" id="{63F74BB2-7D14-47C7-9A09-8C1DF57F78BB}"/>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124" name="Line 219">
            <a:extLst>
              <a:ext uri="{FF2B5EF4-FFF2-40B4-BE49-F238E27FC236}">
                <a16:creationId xmlns:a16="http://schemas.microsoft.com/office/drawing/2014/main" id="{41B76B08-E685-461B-9DBB-A36891E43EB3}"/>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sp>
        <p:nvSpPr>
          <p:cNvPr id="125" name="Text Box 220">
            <a:extLst>
              <a:ext uri="{FF2B5EF4-FFF2-40B4-BE49-F238E27FC236}">
                <a16:creationId xmlns:a16="http://schemas.microsoft.com/office/drawing/2014/main" id="{806F2C9A-F992-4A26-92F1-A9F14AE9872E}"/>
              </a:ext>
            </a:extLst>
          </p:cNvPr>
          <p:cNvSpPr txBox="1">
            <a:spLocks noChangeArrowheads="1"/>
          </p:cNvSpPr>
          <p:nvPr/>
        </p:nvSpPr>
        <p:spPr bwMode="auto">
          <a:xfrm>
            <a:off x="6849040" y="3017690"/>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spTree>
    <p:custDataLst>
      <p:tags r:id="rId1"/>
    </p:custDataLst>
    <p:extLst>
      <p:ext uri="{BB962C8B-B14F-4D97-AF65-F5344CB8AC3E}">
        <p14:creationId xmlns:p14="http://schemas.microsoft.com/office/powerpoint/2010/main" val="224417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5" grpId="0"/>
      <p:bldP spid="57" grpId="0"/>
      <p:bldP spid="58" grpId="0"/>
      <p:bldP spid="59" grpId="0"/>
      <p:bldP spid="61" grpId="0"/>
      <p:bldP spid="62" grpId="0"/>
      <p:bldP spid="72" grpId="0"/>
      <p:bldP spid="192" grpId="0"/>
      <p:bldP spid="193"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0C1BB-460C-4FE0-92A2-E54060600E5E}"/>
              </a:ext>
            </a:extLst>
          </p:cNvPr>
          <p:cNvSpPr>
            <a:spLocks noGrp="1"/>
          </p:cNvSpPr>
          <p:nvPr>
            <p:ph type="title"/>
          </p:nvPr>
        </p:nvSpPr>
        <p:spPr/>
        <p:txBody>
          <a:bodyPr/>
          <a:lstStyle/>
          <a:p>
            <a:r>
              <a:rPr lang="zh-CN" altLang="en-US" dirty="0"/>
              <a:t>前向</a:t>
            </a:r>
            <a:r>
              <a:rPr lang="en-US" altLang="zh-CN" dirty="0"/>
              <a:t>-</a:t>
            </a:r>
            <a:r>
              <a:rPr lang="zh-CN" altLang="en-US" dirty="0"/>
              <a:t>后向算法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D814407-7424-4671-9975-08B190D63DB0}"/>
                  </a:ext>
                </a:extLst>
              </p:cNvPr>
              <p:cNvSpPr>
                <a:spLocks noGrp="1"/>
              </p:cNvSpPr>
              <p:nvPr>
                <p:ph idx="1"/>
              </p:nvPr>
            </p:nvSpPr>
            <p:spPr>
              <a:xfrm>
                <a:off x="845288" y="1388424"/>
                <a:ext cx="10515600" cy="5448312"/>
              </a:xfrm>
            </p:spPr>
            <p:txBody>
              <a:bodyPr>
                <a:noAutofit/>
              </a:bodyPr>
              <a:lstStyle/>
              <a:p>
                <a:pPr marL="0" indent="0">
                  <a:buNone/>
                </a:pPr>
                <a:r>
                  <a:rPr lang="zh-CN" altLang="en-US" sz="2200" dirty="0"/>
                  <a:t>前向</a:t>
                </a:r>
                <a:r>
                  <a:rPr lang="en-US" altLang="zh-CN" sz="2200" dirty="0"/>
                  <a:t>-</a:t>
                </a:r>
                <a:r>
                  <a:rPr lang="zh-CN" altLang="en-US" sz="2200" dirty="0"/>
                  <a:t>后向</a:t>
                </a:r>
                <a:r>
                  <a:rPr lang="en-US" altLang="zh-CN" sz="2200" dirty="0"/>
                  <a:t>(Forward-Backward)</a:t>
                </a:r>
                <a:r>
                  <a:rPr lang="zh-CN" altLang="en-US" sz="2200" dirty="0"/>
                  <a:t>算法用来解决高效计算</a:t>
                </a:r>
                <a14:m>
                  <m:oMath xmlns:m="http://schemas.openxmlformats.org/officeDocument/2006/math">
                    <m:r>
                      <a:rPr lang="en-US" altLang="zh-CN" sz="2200">
                        <a:latin typeface="Cambria Math" panose="02040503050406030204" pitchFamily="18" charset="0"/>
                      </a:rPr>
                      <m:t>𝑃</m:t>
                    </m:r>
                    <m:r>
                      <a:rPr lang="en-US" altLang="zh-CN" sz="2200">
                        <a:latin typeface="Cambria Math" panose="02040503050406030204" pitchFamily="18" charset="0"/>
                      </a:rPr>
                      <m:t>(</m:t>
                    </m:r>
                    <m:r>
                      <a:rPr lang="en-US" altLang="zh-CN" sz="2200">
                        <a:latin typeface="Cambria Math" panose="02040503050406030204" pitchFamily="18" charset="0"/>
                      </a:rPr>
                      <m:t>𝑂</m:t>
                    </m:r>
                    <m:r>
                      <a:rPr lang="en-US" altLang="zh-CN" sz="2200">
                        <a:latin typeface="Cambria Math" panose="02040503050406030204" pitchFamily="18" charset="0"/>
                      </a:rPr>
                      <m:t>|</m:t>
                    </m:r>
                    <m:r>
                      <a:rPr lang="en-US" altLang="zh-CN" sz="2200">
                        <a:latin typeface="Cambria Math" panose="02040503050406030204" pitchFamily="18" charset="0"/>
                      </a:rPr>
                      <m:t>𝜆</m:t>
                    </m:r>
                    <m:r>
                      <a:rPr lang="en-US" altLang="zh-CN" sz="2200">
                        <a:latin typeface="Cambria Math" panose="02040503050406030204" pitchFamily="18" charset="0"/>
                      </a:rPr>
                      <m:t>)</m:t>
                    </m:r>
                  </m:oMath>
                </a14:m>
                <a:r>
                  <a:rPr lang="zh-CN" altLang="en-US" sz="2200" dirty="0"/>
                  <a:t>的问题。该算法分为两部分：</a:t>
                </a:r>
                <a:endParaRPr lang="en-US" altLang="zh-CN" sz="2200" dirty="0"/>
              </a:p>
              <a:p>
                <a:pPr>
                  <a:buFont typeface="Wingdings" panose="05000000000000000000" pitchFamily="2" charset="2"/>
                  <a:buChar char="u"/>
                </a:pPr>
                <a:r>
                  <a:rPr lang="zh-CN" altLang="en-US" sz="2200" dirty="0">
                    <a:solidFill>
                      <a:srgbClr val="0070C0"/>
                    </a:solidFill>
                  </a:rPr>
                  <a:t>前向算法</a:t>
                </a:r>
                <a:endParaRPr lang="en-US" altLang="zh-CN" sz="2200" dirty="0">
                  <a:solidFill>
                    <a:srgbClr val="0070C0"/>
                  </a:solidFill>
                </a:endParaRPr>
              </a:p>
              <a:p>
                <a:pPr marL="0" indent="0">
                  <a:buNone/>
                </a:pPr>
                <a:r>
                  <a:rPr lang="zh-CN" altLang="zh-CN" sz="2200" dirty="0"/>
                  <a:t>前向算法按输出观察值序列的时间，从前向后</a:t>
                </a:r>
                <a:r>
                  <a:rPr lang="zh-CN" altLang="en-US" sz="2200" dirty="0"/>
                  <a:t>递</a:t>
                </a:r>
                <a:r>
                  <a:rPr lang="zh-CN" altLang="zh-CN" sz="2200" dirty="0"/>
                  <a:t>推计算输出概率。</a:t>
                </a:r>
                <a:endParaRPr lang="en-US" altLang="zh-CN" sz="2200" dirty="0"/>
              </a:p>
              <a:p>
                <a:pPr marL="0" indent="0">
                  <a:buNone/>
                </a:pPr>
                <a:r>
                  <a:rPr lang="zh-CN" altLang="zh-CN" sz="2200" dirty="0"/>
                  <a:t>此算法用</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𝛼</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𝑗</m:t>
                    </m:r>
                    <m:r>
                      <a:rPr lang="en-US" altLang="zh-CN" sz="2200" i="1">
                        <a:latin typeface="Cambria Math" panose="02040503050406030204" pitchFamily="18" charset="0"/>
                      </a:rPr>
                      <m:t>)</m:t>
                    </m:r>
                  </m:oMath>
                </a14:m>
                <a:r>
                  <a:rPr lang="zh-CN" altLang="zh-CN" sz="2200" dirty="0"/>
                  <a:t>表示已经输出部分观察值</a:t>
                </a:r>
                <a14:m>
                  <m:oMath xmlns:m="http://schemas.openxmlformats.org/officeDocument/2006/math">
                    <m:sSub>
                      <m:sSubPr>
                        <m:ctrlPr>
                          <a:rPr lang="zh-CN" altLang="zh-CN" sz="2200" i="1" smtClean="0">
                            <a:solidFill>
                              <a:srgbClr val="0070C0"/>
                            </a:solidFill>
                            <a:latin typeface="Cambria Math" panose="02040503050406030204" pitchFamily="18" charset="0"/>
                          </a:rPr>
                        </m:ctrlPr>
                      </m:sSubPr>
                      <m:e>
                        <m:r>
                          <a:rPr lang="en-US" altLang="zh-CN" sz="2200" b="0" i="1" smtClean="0">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1</m:t>
                        </m:r>
                      </m:sub>
                    </m:sSub>
                    <m:r>
                      <a:rPr lang="en-US" altLang="zh-CN" sz="2200" i="1">
                        <a:solidFill>
                          <a:srgbClr val="0070C0"/>
                        </a:solidFill>
                        <a:latin typeface="Cambria Math" panose="02040503050406030204" pitchFamily="18" charset="0"/>
                      </a:rPr>
                      <m:t>,</m:t>
                    </m:r>
                    <m:sSub>
                      <m:sSubPr>
                        <m:ctrlPr>
                          <a:rPr lang="zh-CN" altLang="zh-CN" sz="2200" i="1">
                            <a:solidFill>
                              <a:srgbClr val="0070C0"/>
                            </a:solidFill>
                            <a:latin typeface="Cambria Math" panose="02040503050406030204" pitchFamily="18" charset="0"/>
                          </a:rPr>
                        </m:ctrlPr>
                      </m:sSubPr>
                      <m:e>
                        <m:r>
                          <a:rPr lang="en-US" altLang="zh-CN" sz="2200" b="0" i="1" smtClean="0">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2</m:t>
                        </m:r>
                      </m:sub>
                    </m:sSub>
                    <m:r>
                      <a:rPr lang="en-US" altLang="zh-CN" sz="2200" i="1">
                        <a:solidFill>
                          <a:srgbClr val="0070C0"/>
                        </a:solidFill>
                        <a:latin typeface="Cambria Math" panose="02040503050406030204" pitchFamily="18" charset="0"/>
                      </a:rPr>
                      <m:t>,⋯,</m:t>
                    </m:r>
                    <m:sSub>
                      <m:sSubPr>
                        <m:ctrlPr>
                          <a:rPr lang="zh-CN" altLang="zh-CN" sz="2200" i="1">
                            <a:solidFill>
                              <a:srgbClr val="0070C0"/>
                            </a:solidFill>
                            <a:latin typeface="Cambria Math" panose="02040503050406030204" pitchFamily="18" charset="0"/>
                          </a:rPr>
                        </m:ctrlPr>
                      </m:sSubPr>
                      <m:e>
                        <m:r>
                          <a:rPr lang="en-US" altLang="zh-CN" sz="2200" b="0" i="1" smtClean="0">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𝑡</m:t>
                        </m:r>
                      </m:sub>
                    </m:sSub>
                  </m:oMath>
                </a14:m>
                <a:r>
                  <a:rPr lang="zh-CN" altLang="zh-CN" sz="2200" dirty="0"/>
                  <a:t>，并且到达状态为</a:t>
                </a:r>
                <a14:m>
                  <m:oMath xmlns:m="http://schemas.openxmlformats.org/officeDocument/2006/math">
                    <m:sSub>
                      <m:sSubPr>
                        <m:ctrlPr>
                          <a:rPr lang="zh-CN" altLang="zh-CN" sz="2200" i="1">
                            <a:latin typeface="Cambria Math" panose="02040503050406030204" pitchFamily="18" charset="0"/>
                          </a:rPr>
                        </m:ctrlPr>
                      </m:sSubPr>
                      <m:e>
                        <m:r>
                          <a:rPr lang="en-US" altLang="zh-CN" sz="2200" b="0" i="1" smtClean="0">
                            <a:latin typeface="Cambria Math" panose="02040503050406030204" pitchFamily="18" charset="0"/>
                          </a:rPr>
                          <m:t>𝑠</m:t>
                        </m:r>
                      </m:e>
                      <m:sub>
                        <m:r>
                          <a:rPr lang="en-US" altLang="zh-CN" sz="2200" i="1">
                            <a:latin typeface="Cambria Math" panose="02040503050406030204" pitchFamily="18" charset="0"/>
                          </a:rPr>
                          <m:t>𝑗</m:t>
                        </m:r>
                      </m:sub>
                    </m:sSub>
                  </m:oMath>
                </a14:m>
                <a:r>
                  <a:rPr lang="zh-CN" altLang="zh-CN" sz="2200" dirty="0"/>
                  <a:t>的概率：</a:t>
                </a:r>
              </a:p>
              <a:p>
                <a:pPr marL="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𝛼</m:t>
                          </m:r>
                        </m:e>
                        <m:sub>
                          <m:r>
                            <a:rPr lang="en-US" altLang="zh-CN" sz="2200" i="1">
                              <a:latin typeface="Cambria Math" panose="02040503050406030204" pitchFamily="18" charset="0"/>
                            </a:rPr>
                            <m:t>𝑡</m:t>
                          </m:r>
                        </m:sub>
                      </m:sSub>
                      <m:d>
                        <m:dPr>
                          <m:ctrlPr>
                            <a:rPr lang="zh-CN" altLang="zh-CN" sz="2200" i="1">
                              <a:latin typeface="Cambria Math" panose="02040503050406030204" pitchFamily="18" charset="0"/>
                            </a:rPr>
                          </m:ctrlPr>
                        </m:dPr>
                        <m:e>
                          <m:r>
                            <a:rPr lang="en-US" altLang="zh-CN" sz="2200" i="1">
                              <a:latin typeface="Cambria Math" panose="02040503050406030204" pitchFamily="18" charset="0"/>
                            </a:rPr>
                            <m:t>𝑗</m:t>
                          </m:r>
                        </m:e>
                      </m:d>
                      <m:r>
                        <a:rPr lang="en-US" altLang="zh-CN" sz="2200" i="1">
                          <a:latin typeface="Cambria Math" panose="02040503050406030204" pitchFamily="18" charset="0"/>
                        </a:rPr>
                        <m:t>=</m:t>
                      </m:r>
                      <m:r>
                        <a:rPr lang="en-US" altLang="zh-CN" sz="2200" i="1">
                          <a:latin typeface="Cambria Math" panose="02040503050406030204" pitchFamily="18" charset="0"/>
                        </a:rPr>
                        <m:t>𝑃</m:t>
                      </m:r>
                      <m:d>
                        <m:dPr>
                          <m:ctrlPr>
                            <a:rPr lang="zh-CN" altLang="zh-CN" sz="2200" i="1">
                              <a:latin typeface="Cambria Math" panose="02040503050406030204" pitchFamily="18" charset="0"/>
                            </a:rPr>
                          </m:ctrlPr>
                        </m:dPr>
                        <m:e>
                          <m:sSub>
                            <m:sSubPr>
                              <m:ctrlPr>
                                <a:rPr lang="zh-CN" altLang="zh-CN" sz="2200" i="1" smtClean="0">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1</m:t>
                              </m:r>
                            </m:sub>
                          </m:sSub>
                          <m:r>
                            <a:rPr lang="en-US" altLang="zh-CN" sz="2200" i="1">
                              <a:solidFill>
                                <a:srgbClr val="0070C0"/>
                              </a:solidFill>
                              <a:latin typeface="Cambria Math" panose="02040503050406030204" pitchFamily="18" charset="0"/>
                            </a:rPr>
                            <m:t>,</m:t>
                          </m:r>
                          <m:sSub>
                            <m:sSubPr>
                              <m:ctrlPr>
                                <a:rPr lang="zh-CN" altLang="zh-CN" sz="2200" i="1">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2</m:t>
                              </m:r>
                            </m:sub>
                          </m:sSub>
                          <m:r>
                            <a:rPr lang="en-US" altLang="zh-CN" sz="2200" i="1">
                              <a:solidFill>
                                <a:srgbClr val="0070C0"/>
                              </a:solidFill>
                              <a:latin typeface="Cambria Math" panose="02040503050406030204" pitchFamily="18" charset="0"/>
                            </a:rPr>
                            <m:t>,⋯,</m:t>
                          </m:r>
                          <m:sSub>
                            <m:sSubPr>
                              <m:ctrlPr>
                                <a:rPr lang="zh-CN" altLang="zh-CN" sz="2200" i="1">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𝑡</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b="0" i="1" smtClean="0">
                                  <a:latin typeface="Cambria Math" panose="02040503050406030204" pitchFamily="18" charset="0"/>
                                </a:rPr>
                                <m:t>𝑞</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b="0" i="1" smtClean="0">
                                  <a:latin typeface="Cambria Math" panose="02040503050406030204" pitchFamily="18" charset="0"/>
                                </a:rPr>
                                <m:t>𝑠</m:t>
                              </m:r>
                            </m:e>
                            <m:sub>
                              <m:r>
                                <a:rPr lang="en-US" altLang="zh-CN" sz="2200" i="1">
                                  <a:latin typeface="Cambria Math" panose="02040503050406030204" pitchFamily="18" charset="0"/>
                                </a:rPr>
                                <m:t>𝑗</m:t>
                              </m:r>
                            </m:sub>
                          </m:sSub>
                          <m:r>
                            <a:rPr lang="en-US" altLang="zh-CN" sz="2200" i="1">
                              <a:latin typeface="Cambria Math" panose="02040503050406030204" pitchFamily="18" charset="0"/>
                            </a:rPr>
                            <m:t>|</m:t>
                          </m:r>
                          <m:r>
                            <a:rPr lang="en-US" altLang="zh-CN" sz="2200" i="1">
                              <a:latin typeface="Cambria Math" panose="02040503050406030204" pitchFamily="18" charset="0"/>
                            </a:rPr>
                            <m:t>𝜆</m:t>
                          </m:r>
                        </m:e>
                      </m:d>
                    </m:oMath>
                  </m:oMathPara>
                </a14:m>
                <a:endParaRPr lang="zh-CN" altLang="zh-CN" sz="2200" dirty="0"/>
              </a:p>
              <a:p>
                <a:pPr marL="0" lvl="0" indent="0">
                  <a:buNone/>
                </a:pPr>
                <a:r>
                  <a:rPr lang="en-US" altLang="zh-CN" sz="2200" dirty="0"/>
                  <a:t>1</a:t>
                </a:r>
                <a:r>
                  <a:rPr lang="zh-CN" altLang="en-US" sz="2200" dirty="0"/>
                  <a:t>、</a:t>
                </a:r>
                <a:r>
                  <a:rPr lang="zh-CN" altLang="zh-CN" sz="2000" dirty="0"/>
                  <a:t>初始化</a:t>
                </a:r>
              </a:p>
              <a:p>
                <a:pPr marL="0"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1</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𝑖</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𝑜</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 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𝑁</m:t>
                      </m:r>
                    </m:oMath>
                  </m:oMathPara>
                </a14:m>
                <a:endParaRPr lang="zh-CN" altLang="zh-CN" sz="2000" dirty="0"/>
              </a:p>
              <a:p>
                <a:pPr marL="0" lvl="0" indent="0">
                  <a:buNone/>
                </a:pPr>
                <a:r>
                  <a:rPr lang="en-US" altLang="zh-CN" sz="2000" dirty="0"/>
                  <a:t>2</a:t>
                </a:r>
                <a:r>
                  <a:rPr lang="zh-CN" altLang="en-US" sz="2000" dirty="0"/>
                  <a:t>、</a:t>
                </a:r>
                <a:r>
                  <a:rPr lang="zh-CN" altLang="zh-CN" sz="2000" dirty="0"/>
                  <a:t>迭代计算</a:t>
                </a:r>
              </a:p>
              <a:p>
                <a:pPr marL="0"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𝑗</m:t>
                          </m:r>
                        </m:e>
                      </m:d>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e>
                          </m:nary>
                        </m:e>
                      </m:d>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𝑗</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𝑜</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e>
                      </m:d>
                      <m:r>
                        <a:rPr lang="en-US" altLang="zh-CN" sz="2000" i="1">
                          <a:latin typeface="Cambria Math" panose="02040503050406030204" pitchFamily="18" charset="0"/>
                        </a:rPr>
                        <m:t>, 1≤</m:t>
                      </m:r>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𝑇</m:t>
                      </m:r>
                      <m:r>
                        <a:rPr lang="en-US" altLang="zh-CN" sz="2000" i="1">
                          <a:latin typeface="Cambria Math" panose="02040503050406030204" pitchFamily="18" charset="0"/>
                        </a:rPr>
                        <m:t>−1,1≤</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𝑁</m:t>
                      </m:r>
                    </m:oMath>
                  </m:oMathPara>
                </a14:m>
                <a:endParaRPr lang="zh-CN" altLang="zh-CN" sz="2000" dirty="0"/>
              </a:p>
              <a:p>
                <a:pPr marL="0" lvl="0" indent="0">
                  <a:buNone/>
                </a:pPr>
                <a:r>
                  <a:rPr lang="en-US" altLang="zh-CN" sz="2000" dirty="0"/>
                  <a:t>3</a:t>
                </a:r>
                <a:r>
                  <a:rPr lang="zh-CN" altLang="en-US" sz="2000" dirty="0"/>
                  <a:t>、</a:t>
                </a:r>
                <a:r>
                  <a:rPr lang="zh-CN" altLang="zh-CN" sz="2000" dirty="0"/>
                  <a:t>终止计算</a:t>
                </a: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𝑂</m:t>
                          </m:r>
                        </m:e>
                        <m:e>
                          <m:r>
                            <a:rPr lang="en-US" altLang="zh-CN" sz="2000" i="1">
                              <a:latin typeface="Cambria Math" panose="02040503050406030204" pitchFamily="18" charset="0"/>
                            </a:rPr>
                            <m:t>𝜆</m:t>
                          </m:r>
                        </m:e>
                      </m:d>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nary>
                    </m:oMath>
                  </m:oMathPara>
                </a14:m>
                <a:endParaRPr lang="zh-CN" altLang="zh-CN" sz="2000" dirty="0"/>
              </a:p>
            </p:txBody>
          </p:sp>
        </mc:Choice>
        <mc:Fallback>
          <p:sp>
            <p:nvSpPr>
              <p:cNvPr id="3" name="内容占位符 2">
                <a:extLst>
                  <a:ext uri="{FF2B5EF4-FFF2-40B4-BE49-F238E27FC236}">
                    <a16:creationId xmlns:a16="http://schemas.microsoft.com/office/drawing/2014/main" id="{1D814407-7424-4671-9975-08B190D63DB0}"/>
                  </a:ext>
                </a:extLst>
              </p:cNvPr>
              <p:cNvSpPr>
                <a:spLocks noGrp="1" noRot="1" noChangeAspect="1" noMove="1" noResize="1" noEditPoints="1" noAdjustHandles="1" noChangeArrowheads="1" noChangeShapeType="1" noTextEdit="1"/>
              </p:cNvSpPr>
              <p:nvPr>
                <p:ph idx="1"/>
              </p:nvPr>
            </p:nvSpPr>
            <p:spPr>
              <a:xfrm>
                <a:off x="845288" y="1388424"/>
                <a:ext cx="10515600" cy="5448312"/>
              </a:xfrm>
              <a:blipFill>
                <a:blip r:embed="rId2"/>
                <a:stretch>
                  <a:fillRect l="-754" t="-1342" b="-4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5679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A7C0D-8A97-49D1-893A-2AF9A21B033B}"/>
              </a:ext>
            </a:extLst>
          </p:cNvPr>
          <p:cNvSpPr>
            <a:spLocks noGrp="1"/>
          </p:cNvSpPr>
          <p:nvPr>
            <p:ph type="title"/>
          </p:nvPr>
        </p:nvSpPr>
        <p:spPr/>
        <p:txBody>
          <a:bodyPr/>
          <a:lstStyle/>
          <a:p>
            <a:r>
              <a:rPr lang="zh-CN" altLang="en-US" dirty="0"/>
              <a:t>前向</a:t>
            </a:r>
            <a:r>
              <a:rPr lang="en-US" altLang="zh-CN" dirty="0"/>
              <a:t>-</a:t>
            </a:r>
            <a:r>
              <a:rPr lang="zh-CN" altLang="en-US" dirty="0"/>
              <a:t>后向算法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EEEBB2-52E9-4A30-B86A-B21A926E7FF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zh-CN" altLang="zh-CN" sz="2200" i="1" smtClean="0">
                              <a:solidFill>
                                <a:srgbClr val="0070C0"/>
                              </a:solidFill>
                              <a:latin typeface="Cambria Math" panose="02040503050406030204" pitchFamily="18" charset="0"/>
                            </a:rPr>
                          </m:ctrlPr>
                        </m:sSubPr>
                        <m:e>
                          <m:sSub>
                            <m:sSubPr>
                              <m:ctrlPr>
                                <a:rPr lang="zh-CN" altLang="zh-CN" sz="2200" i="1">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1</m:t>
                              </m:r>
                            </m:sub>
                          </m:sSub>
                          <m:r>
                            <a:rPr lang="en-US" altLang="zh-CN" sz="2200" i="1">
                              <a:solidFill>
                                <a:srgbClr val="0070C0"/>
                              </a:solidFill>
                              <a:latin typeface="Cambria Math" panose="02040503050406030204" pitchFamily="18" charset="0"/>
                            </a:rPr>
                            <m:t>,</m:t>
                          </m:r>
                          <m:sSub>
                            <m:sSubPr>
                              <m:ctrlPr>
                                <a:rPr lang="zh-CN" altLang="zh-CN" sz="2200" i="1">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2</m:t>
                              </m:r>
                            </m:sub>
                          </m:sSub>
                          <m:r>
                            <a:rPr lang="en-US" altLang="zh-CN" sz="2200" i="1">
                              <a:solidFill>
                                <a:srgbClr val="0070C0"/>
                              </a:solidFill>
                              <a:latin typeface="Cambria Math" panose="02040503050406030204" pitchFamily="18" charset="0"/>
                            </a:rPr>
                            <m:t>,⋯,</m:t>
                          </m:r>
                          <m:r>
                            <a:rPr lang="zh-CN" altLang="zh-CN" sz="2200" i="1" smtClean="0">
                              <a:solidFill>
                                <a:srgbClr val="0070C0"/>
                              </a:solidFill>
                              <a:latin typeface="Cambria Math" panose="02040503050406030204" pitchFamily="18" charset="0"/>
                            </a:rPr>
                            <m:t> </m:t>
                          </m:r>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𝑡</m:t>
                          </m:r>
                        </m:sub>
                      </m:sSub>
                      <m:r>
                        <a:rPr lang="en-US" altLang="zh-CN" sz="2200" i="1">
                          <a:solidFill>
                            <a:srgbClr val="0070C0"/>
                          </a:solidFill>
                          <a:latin typeface="Cambria Math" panose="02040503050406030204" pitchFamily="18" charset="0"/>
                        </a:rPr>
                        <m:t>,</m:t>
                      </m:r>
                      <m:sSub>
                        <m:sSubPr>
                          <m:ctrlPr>
                            <a:rPr lang="zh-CN" altLang="zh-CN" sz="2200" i="1" smtClean="0">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𝑜</m:t>
                          </m:r>
                        </m:e>
                        <m:sub>
                          <m:r>
                            <a:rPr lang="en-US" altLang="zh-CN" sz="2200" i="1">
                              <a:solidFill>
                                <a:srgbClr val="FF0000"/>
                              </a:solidFill>
                              <a:latin typeface="Cambria Math" panose="02040503050406030204" pitchFamily="18" charset="0"/>
                            </a:rPr>
                            <m:t>𝑡</m:t>
                          </m:r>
                          <m:r>
                            <a:rPr lang="en-US" altLang="zh-CN" sz="2200" i="1">
                              <a:solidFill>
                                <a:srgbClr val="FF0000"/>
                              </a:solidFill>
                              <a:latin typeface="Cambria Math" panose="02040503050406030204" pitchFamily="18" charset="0"/>
                            </a:rPr>
                            <m:t>+</m:t>
                          </m:r>
                          <m:r>
                            <a:rPr lang="en-US" altLang="zh-CN" sz="2200" i="1">
                              <a:solidFill>
                                <a:srgbClr val="FF0000"/>
                              </a:solidFill>
                              <a:latin typeface="Cambria Math" panose="02040503050406030204" pitchFamily="18" charset="0"/>
                            </a:rPr>
                            <m:t>1</m:t>
                          </m:r>
                        </m:sub>
                      </m:sSub>
                      <m:r>
                        <a:rPr lang="en-US" altLang="zh-CN" sz="2200" i="1">
                          <a:solidFill>
                            <a:srgbClr val="FF0000"/>
                          </a:solidFill>
                          <a:latin typeface="Cambria Math" panose="02040503050406030204" pitchFamily="18" charset="0"/>
                        </a:rPr>
                        <m:t>,⋯,</m:t>
                      </m:r>
                      <m:sSub>
                        <m:sSubPr>
                          <m:ctrlPr>
                            <a:rPr lang="zh-CN"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𝑜</m:t>
                          </m:r>
                        </m:e>
                        <m:sub>
                          <m:r>
                            <a:rPr lang="en-US" altLang="zh-CN" sz="2200" i="1">
                              <a:solidFill>
                                <a:srgbClr val="FF0000"/>
                              </a:solidFill>
                              <a:latin typeface="Cambria Math" panose="02040503050406030204" pitchFamily="18" charset="0"/>
                            </a:rPr>
                            <m:t>𝑇</m:t>
                          </m:r>
                        </m:sub>
                      </m:sSub>
                    </m:oMath>
                  </m:oMathPara>
                </a14:m>
                <a:endParaRPr lang="en-US" altLang="zh-CN" sz="2200" dirty="0"/>
              </a:p>
              <a:p>
                <a:pPr>
                  <a:buFont typeface="Wingdings" panose="05000000000000000000" pitchFamily="2" charset="2"/>
                  <a:buChar char="u"/>
                </a:pPr>
                <a:r>
                  <a:rPr lang="zh-CN" altLang="en-US" sz="2200" dirty="0">
                    <a:solidFill>
                      <a:srgbClr val="FF0000"/>
                    </a:solidFill>
                  </a:rPr>
                  <a:t>后向算法</a:t>
                </a:r>
                <a:endParaRPr lang="en-US" altLang="zh-CN" sz="2200" dirty="0">
                  <a:solidFill>
                    <a:srgbClr val="FF0000"/>
                  </a:solidFill>
                </a:endParaRPr>
              </a:p>
              <a:p>
                <a:pPr marL="0" indent="0">
                  <a:buNone/>
                </a:pPr>
                <a:r>
                  <a:rPr lang="zh-CN" altLang="zh-CN" sz="2200" dirty="0"/>
                  <a:t>后向算法由后向前推算输出概率。</a:t>
                </a:r>
                <a:endParaRPr lang="en-US" altLang="zh-CN" sz="2200" dirty="0"/>
              </a:p>
              <a:p>
                <a:pPr marL="0" indent="0">
                  <a:buNone/>
                </a:pPr>
                <a:r>
                  <a:rPr lang="zh-CN" altLang="zh-CN" sz="2200" dirty="0"/>
                  <a:t>用</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𝛽</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oMath>
                </a14:m>
                <a:r>
                  <a:rPr lang="zh-CN" altLang="zh-CN" sz="2200" dirty="0"/>
                  <a:t>表示时刻</a:t>
                </a:r>
                <a14:m>
                  <m:oMath xmlns:m="http://schemas.openxmlformats.org/officeDocument/2006/math">
                    <m:r>
                      <a:rPr lang="en-US" altLang="zh-CN" sz="2200" i="1">
                        <a:latin typeface="Cambria Math" panose="02040503050406030204" pitchFamily="18" charset="0"/>
                      </a:rPr>
                      <m:t>𝑡</m:t>
                    </m:r>
                  </m:oMath>
                </a14:m>
                <a:r>
                  <a:rPr lang="zh-CN" altLang="zh-CN" sz="2200" dirty="0"/>
                  <a:t>时的状态为</a:t>
                </a:r>
                <a14:m>
                  <m:oMath xmlns:m="http://schemas.openxmlformats.org/officeDocument/2006/math">
                    <m:sSub>
                      <m:sSubPr>
                        <m:ctrlPr>
                          <a:rPr lang="zh-CN" altLang="zh-CN" sz="2200" i="1">
                            <a:latin typeface="Cambria Math" panose="02040503050406030204" pitchFamily="18" charset="0"/>
                          </a:rPr>
                        </m:ctrlPr>
                      </m:sSubPr>
                      <m:e>
                        <m:r>
                          <a:rPr lang="en-US" altLang="zh-CN" sz="2200" b="0" i="1" smtClean="0">
                            <a:latin typeface="Cambria Math" panose="02040503050406030204" pitchFamily="18" charset="0"/>
                          </a:rPr>
                          <m:t>𝑠</m:t>
                        </m:r>
                      </m:e>
                      <m:sub>
                        <m:r>
                          <a:rPr lang="en-US" altLang="zh-CN" sz="2200" i="1">
                            <a:latin typeface="Cambria Math" panose="02040503050406030204" pitchFamily="18" charset="0"/>
                          </a:rPr>
                          <m:t>𝑖</m:t>
                        </m:r>
                      </m:sub>
                    </m:sSub>
                  </m:oMath>
                </a14:m>
                <a:r>
                  <a:rPr lang="zh-CN" altLang="zh-CN" sz="2200" dirty="0"/>
                  <a:t>，输出结束时的状态为</a:t>
                </a:r>
                <a14:m>
                  <m:oMath xmlns:m="http://schemas.openxmlformats.org/officeDocument/2006/math">
                    <m:sSub>
                      <m:sSubPr>
                        <m:ctrlPr>
                          <a:rPr lang="zh-CN" altLang="zh-CN" sz="2200" i="1">
                            <a:latin typeface="Cambria Math" panose="02040503050406030204" pitchFamily="18" charset="0"/>
                          </a:rPr>
                        </m:ctrlPr>
                      </m:sSubPr>
                      <m:e>
                        <m:r>
                          <a:rPr lang="en-US" altLang="zh-CN" sz="2200" b="0" i="1" smtClean="0">
                            <a:latin typeface="Cambria Math" panose="02040503050406030204" pitchFamily="18" charset="0"/>
                          </a:rPr>
                          <m:t>𝑠</m:t>
                        </m:r>
                      </m:e>
                      <m:sub>
                        <m:r>
                          <a:rPr lang="en-US" altLang="zh-CN" sz="2200" i="1">
                            <a:latin typeface="Cambria Math" panose="02040503050406030204" pitchFamily="18" charset="0"/>
                          </a:rPr>
                          <m:t>𝑁</m:t>
                        </m:r>
                      </m:sub>
                    </m:sSub>
                  </m:oMath>
                </a14:m>
                <a:r>
                  <a:rPr lang="zh-CN" altLang="zh-CN" sz="2200" dirty="0"/>
                  <a:t>，且输出观察值序列为</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𝑇</m:t>
                        </m:r>
                      </m:sub>
                    </m:sSub>
                  </m:oMath>
                </a14:m>
                <a:r>
                  <a:rPr lang="zh-CN" altLang="zh-CN" sz="2200" dirty="0"/>
                  <a:t>的概率：</a:t>
                </a:r>
              </a:p>
              <a:p>
                <a:pPr marL="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𝛽</m:t>
                          </m:r>
                        </m:e>
                        <m:sub>
                          <m:r>
                            <a:rPr lang="en-US" altLang="zh-CN" sz="2200" i="1">
                              <a:latin typeface="Cambria Math" panose="02040503050406030204" pitchFamily="18" charset="0"/>
                            </a:rPr>
                            <m:t>𝑡</m:t>
                          </m:r>
                        </m:sub>
                      </m:sSub>
                      <m:d>
                        <m:dPr>
                          <m:ctrlPr>
                            <a:rPr lang="zh-CN" altLang="zh-CN" sz="2200" i="1">
                              <a:latin typeface="Cambria Math" panose="02040503050406030204" pitchFamily="18" charset="0"/>
                            </a:rPr>
                          </m:ctrlPr>
                        </m:dPr>
                        <m:e>
                          <m:r>
                            <a:rPr lang="en-US" altLang="zh-CN" sz="2200" i="1">
                              <a:latin typeface="Cambria Math" panose="02040503050406030204" pitchFamily="18" charset="0"/>
                            </a:rPr>
                            <m:t>𝑖</m:t>
                          </m:r>
                        </m:e>
                      </m:d>
                      <m:r>
                        <a:rPr lang="en-US" altLang="zh-CN" sz="2200" i="1">
                          <a:latin typeface="Cambria Math" panose="02040503050406030204" pitchFamily="18" charset="0"/>
                        </a:rPr>
                        <m:t>=</m:t>
                      </m:r>
                      <m:r>
                        <a:rPr lang="en-US" altLang="zh-CN" sz="2200" i="1">
                          <a:latin typeface="Cambria Math" panose="02040503050406030204" pitchFamily="18" charset="0"/>
                        </a:rPr>
                        <m:t>𝑃</m:t>
                      </m:r>
                      <m:d>
                        <m:dPr>
                          <m:ctrlPr>
                            <a:rPr lang="zh-CN" altLang="zh-CN" sz="2200" i="1">
                              <a:latin typeface="Cambria Math" panose="02040503050406030204" pitchFamily="18" charset="0"/>
                            </a:rPr>
                          </m:ctrlPr>
                        </m:dPr>
                        <m:e>
                          <m:sSub>
                            <m:sSubPr>
                              <m:ctrlPr>
                                <a:rPr lang="zh-CN" altLang="zh-CN" sz="2200" i="1" smtClean="0">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𝑜</m:t>
                              </m:r>
                            </m:e>
                            <m:sub>
                              <m:r>
                                <a:rPr lang="en-US" altLang="zh-CN" sz="2200" i="1">
                                  <a:solidFill>
                                    <a:srgbClr val="0070C0"/>
                                  </a:solidFill>
                                  <a:latin typeface="Cambria Math" panose="02040503050406030204" pitchFamily="18" charset="0"/>
                                </a:rPr>
                                <m:t>𝑡</m:t>
                              </m:r>
                            </m:sub>
                          </m:sSub>
                          <m:r>
                            <a:rPr lang="en-US" altLang="zh-CN" sz="2200" i="1">
                              <a:solidFill>
                                <a:srgbClr val="0070C0"/>
                              </a:solidFill>
                              <a:latin typeface="Cambria Math" panose="02040503050406030204" pitchFamily="18" charset="0"/>
                            </a:rPr>
                            <m:t>,</m:t>
                          </m:r>
                          <m:sSub>
                            <m:sSubPr>
                              <m:ctrlPr>
                                <a:rPr lang="zh-CN"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𝑜</m:t>
                              </m:r>
                            </m:e>
                            <m:sub>
                              <m:r>
                                <a:rPr lang="en-US" altLang="zh-CN" sz="2200" i="1">
                                  <a:solidFill>
                                    <a:srgbClr val="FF0000"/>
                                  </a:solidFill>
                                  <a:latin typeface="Cambria Math" panose="02040503050406030204" pitchFamily="18" charset="0"/>
                                </a:rPr>
                                <m:t>𝑡</m:t>
                              </m:r>
                              <m:r>
                                <a:rPr lang="en-US" altLang="zh-CN" sz="2200" i="1">
                                  <a:solidFill>
                                    <a:srgbClr val="FF0000"/>
                                  </a:solidFill>
                                  <a:latin typeface="Cambria Math" panose="02040503050406030204" pitchFamily="18" charset="0"/>
                                </a:rPr>
                                <m:t>+</m:t>
                              </m:r>
                              <m:r>
                                <a:rPr lang="en-US" altLang="zh-CN" sz="2200" i="1">
                                  <a:solidFill>
                                    <a:srgbClr val="FF0000"/>
                                  </a:solidFill>
                                  <a:latin typeface="Cambria Math" panose="02040503050406030204" pitchFamily="18" charset="0"/>
                                </a:rPr>
                                <m:t>1</m:t>
                              </m:r>
                            </m:sub>
                          </m:sSub>
                          <m:r>
                            <a:rPr lang="en-US" altLang="zh-CN" sz="2200" i="1">
                              <a:solidFill>
                                <a:srgbClr val="FF0000"/>
                              </a:solidFill>
                              <a:latin typeface="Cambria Math" panose="02040503050406030204" pitchFamily="18" charset="0"/>
                            </a:rPr>
                            <m:t>,⋯,</m:t>
                          </m:r>
                          <m:sSub>
                            <m:sSubPr>
                              <m:ctrlPr>
                                <a:rPr lang="zh-CN" altLang="zh-CN" sz="2200" i="1">
                                  <a:solidFill>
                                    <a:srgbClr val="FF0000"/>
                                  </a:solidFill>
                                  <a:latin typeface="Cambria Math" panose="02040503050406030204" pitchFamily="18" charset="0"/>
                                </a:rPr>
                              </m:ctrlPr>
                            </m:sSubPr>
                            <m:e>
                              <m:r>
                                <a:rPr lang="en-US" altLang="zh-CN" sz="2200" i="1">
                                  <a:solidFill>
                                    <a:srgbClr val="FF0000"/>
                                  </a:solidFill>
                                  <a:latin typeface="Cambria Math" panose="02040503050406030204" pitchFamily="18" charset="0"/>
                                </a:rPr>
                                <m:t>𝑜</m:t>
                              </m:r>
                            </m:e>
                            <m:sub>
                              <m:r>
                                <a:rPr lang="en-US" altLang="zh-CN" sz="2200" i="1">
                                  <a:solidFill>
                                    <a:srgbClr val="FF0000"/>
                                  </a:solidFill>
                                  <a:latin typeface="Cambria Math" panose="02040503050406030204" pitchFamily="18" charset="0"/>
                                </a:rPr>
                                <m:t>𝑇</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𝑇</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𝑁</m:t>
                              </m:r>
                            </m:sub>
                          </m:sSub>
                          <m:r>
                            <a:rPr lang="en-US" altLang="zh-CN" sz="2200" b="0" i="1" smtClean="0">
                              <a:latin typeface="Cambria Math" panose="02040503050406030204" pitchFamily="18" charset="0"/>
                            </a:rPr>
                            <m:t>,</m:t>
                          </m:r>
                          <m:r>
                            <a:rPr lang="en-US" altLang="zh-CN" sz="2200" i="1">
                              <a:latin typeface="Cambria Math" panose="02040503050406030204" pitchFamily="18" charset="0"/>
                            </a:rPr>
                            <m:t>𝜆</m:t>
                          </m:r>
                        </m:e>
                      </m:d>
                    </m:oMath>
                  </m:oMathPara>
                </a14:m>
                <a:endParaRPr lang="zh-CN" altLang="zh-CN" sz="2200" dirty="0"/>
              </a:p>
              <a:p>
                <a:pPr marL="0" lvl="0" indent="0">
                  <a:buNone/>
                </a:pPr>
                <a:r>
                  <a:rPr lang="en-US" altLang="zh-CN" sz="2200" dirty="0"/>
                  <a:t>1</a:t>
                </a:r>
                <a:r>
                  <a:rPr lang="zh-CN" altLang="en-US" sz="2200" dirty="0"/>
                  <a:t>、</a:t>
                </a:r>
                <a:r>
                  <a:rPr lang="zh-CN" altLang="zh-CN" sz="2200" dirty="0"/>
                  <a:t>初始化</a:t>
                </a:r>
              </a:p>
              <a:p>
                <a:pPr marL="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𝛽</m:t>
                          </m:r>
                        </m:e>
                        <m:sub>
                          <m:r>
                            <a:rPr lang="en-US" altLang="zh-CN" sz="2200" i="1">
                              <a:latin typeface="Cambria Math" panose="02040503050406030204" pitchFamily="18" charset="0"/>
                            </a:rPr>
                            <m:t>𝑇</m:t>
                          </m:r>
                        </m:sub>
                      </m:sSub>
                      <m:d>
                        <m:dPr>
                          <m:ctrlPr>
                            <a:rPr lang="zh-CN" altLang="zh-CN" sz="2200" i="1">
                              <a:latin typeface="Cambria Math" panose="02040503050406030204" pitchFamily="18" charset="0"/>
                            </a:rPr>
                          </m:ctrlPr>
                        </m:dPr>
                        <m:e>
                          <m:r>
                            <a:rPr lang="en-US" altLang="zh-CN" sz="2200" i="1">
                              <a:latin typeface="Cambria Math" panose="02040503050406030204" pitchFamily="18" charset="0"/>
                            </a:rPr>
                            <m:t>𝑖</m:t>
                          </m:r>
                        </m:e>
                      </m:d>
                      <m:r>
                        <a:rPr lang="en-US" altLang="zh-CN" sz="2200" i="1">
                          <a:latin typeface="Cambria Math" panose="02040503050406030204" pitchFamily="18" charset="0"/>
                        </a:rPr>
                        <m:t>=</m:t>
                      </m:r>
                      <m:r>
                        <a:rPr lang="en-US" altLang="zh-CN" sz="2200" i="1">
                          <a:latin typeface="Cambria Math" panose="02040503050406030204" pitchFamily="18" charset="0"/>
                        </a:rPr>
                        <m:t>1</m:t>
                      </m:r>
                      <m:r>
                        <a:rPr lang="en-US" altLang="zh-CN" sz="2200">
                          <a:latin typeface="Cambria Math" panose="02040503050406030204" pitchFamily="18" charset="0"/>
                        </a:rPr>
                        <m:t>,</m:t>
                      </m:r>
                      <m:r>
                        <a:rPr lang="en-US" altLang="zh-CN" sz="2200" i="1">
                          <a:latin typeface="Cambria Math" panose="02040503050406030204" pitchFamily="18" charset="0"/>
                        </a:rPr>
                        <m:t>𝑖</m:t>
                      </m:r>
                      <m:r>
                        <a:rPr lang="en-US" altLang="zh-CN" sz="2200" b="0" i="1" smtClean="0">
                          <a:latin typeface="Cambria Math" panose="02040503050406030204" pitchFamily="18" charset="0"/>
                        </a:rPr>
                        <m:t>=</m:t>
                      </m:r>
                      <m:r>
                        <a:rPr lang="en-US" altLang="zh-CN" sz="2200" i="1">
                          <a:latin typeface="Cambria Math" panose="02040503050406030204" pitchFamily="18" charset="0"/>
                        </a:rPr>
                        <m:t>𝑁</m:t>
                      </m:r>
                    </m:oMath>
                  </m:oMathPara>
                </a14:m>
                <a:endParaRPr lang="zh-CN" altLang="zh-CN" sz="2200" dirty="0"/>
              </a:p>
              <a:p>
                <a:pPr marL="0" lvl="0" indent="0">
                  <a:buNone/>
                </a:pPr>
                <a:r>
                  <a:rPr lang="en-US" altLang="zh-CN" sz="2200" dirty="0"/>
                  <a:t>2</a:t>
                </a:r>
                <a:r>
                  <a:rPr lang="zh-CN" altLang="en-US" sz="2200" dirty="0"/>
                  <a:t>、</a:t>
                </a:r>
                <a:r>
                  <a:rPr lang="zh-CN" altLang="zh-CN" sz="2200" dirty="0"/>
                  <a:t>迭代计算</a:t>
                </a:r>
              </a:p>
              <a:p>
                <a:pPr marL="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𝛽</m:t>
                          </m:r>
                        </m:e>
                        <m:sub>
                          <m:r>
                            <a:rPr lang="en-US" altLang="zh-CN" sz="2200" i="1">
                              <a:latin typeface="Cambria Math" panose="02040503050406030204" pitchFamily="18" charset="0"/>
                            </a:rPr>
                            <m:t>𝑡</m:t>
                          </m:r>
                        </m:sub>
                      </m:sSub>
                      <m:d>
                        <m:dPr>
                          <m:ctrlPr>
                            <a:rPr lang="zh-CN" altLang="zh-CN" sz="2200" i="1">
                              <a:latin typeface="Cambria Math" panose="02040503050406030204" pitchFamily="18" charset="0"/>
                            </a:rPr>
                          </m:ctrlPr>
                        </m:dPr>
                        <m:e>
                          <m:r>
                            <a:rPr lang="en-US" altLang="zh-CN" sz="2200" i="1">
                              <a:latin typeface="Cambria Math" panose="02040503050406030204" pitchFamily="18" charset="0"/>
                            </a:rPr>
                            <m:t>𝑖</m:t>
                          </m:r>
                        </m:e>
                      </m:d>
                      <m:r>
                        <a:rPr lang="en-US" altLang="zh-CN" sz="2200" i="1">
                          <a:latin typeface="Cambria Math" panose="02040503050406030204" pitchFamily="18" charset="0"/>
                        </a:rPr>
                        <m:t>=</m:t>
                      </m:r>
                      <m:nary>
                        <m:naryPr>
                          <m:chr m:val="∑"/>
                          <m:limLoc m:val="undOvr"/>
                          <m:ctrlPr>
                            <a:rPr lang="zh-CN" altLang="zh-CN" sz="2200" i="1">
                              <a:latin typeface="Cambria Math" panose="02040503050406030204" pitchFamily="18" charset="0"/>
                            </a:rPr>
                          </m:ctrlPr>
                        </m:naryPr>
                        <m:sub>
                          <m:r>
                            <a:rPr lang="en-US" altLang="zh-CN" sz="2200" i="1">
                              <a:latin typeface="Cambria Math" panose="02040503050406030204" pitchFamily="18" charset="0"/>
                            </a:rPr>
                            <m:t>𝑗</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𝑁</m:t>
                          </m:r>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𝑖𝑗</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𝑏</m:t>
                              </m:r>
                            </m:e>
                            <m:sub>
                              <m:r>
                                <a:rPr lang="en-US" altLang="zh-CN" sz="2200" i="1">
                                  <a:latin typeface="Cambria Math" panose="02040503050406030204" pitchFamily="18" charset="0"/>
                                </a:rPr>
                                <m:t>𝑗</m:t>
                              </m:r>
                            </m:sub>
                          </m:sSub>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e>
                          </m:d>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𝛽</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d>
                            <m:dPr>
                              <m:ctrlPr>
                                <a:rPr lang="zh-CN" altLang="zh-CN" sz="2200" i="1">
                                  <a:latin typeface="Cambria Math" panose="02040503050406030204" pitchFamily="18" charset="0"/>
                                </a:rPr>
                              </m:ctrlPr>
                            </m:dPr>
                            <m:e>
                              <m:r>
                                <a:rPr lang="en-US" altLang="zh-CN" sz="2200" i="1">
                                  <a:latin typeface="Cambria Math" panose="02040503050406030204" pitchFamily="18" charset="0"/>
                                </a:rPr>
                                <m:t>𝑗</m:t>
                              </m:r>
                            </m:e>
                          </m:d>
                          <m:r>
                            <a:rPr lang="en-US" altLang="zh-CN" sz="2200" i="1">
                              <a:latin typeface="Cambria Math" panose="02040503050406030204" pitchFamily="18" charset="0"/>
                            </a:rPr>
                            <m:t>, </m:t>
                          </m:r>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𝑇</m:t>
                          </m:r>
                          <m:r>
                            <a:rPr lang="en-US" altLang="zh-CN" sz="2200" i="1">
                              <a:latin typeface="Cambria Math" panose="02040503050406030204" pitchFamily="18" charset="0"/>
                            </a:rPr>
                            <m:t>−</m:t>
                          </m:r>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𝑗</m:t>
                          </m:r>
                          <m:r>
                            <a:rPr lang="en-US" altLang="zh-CN" sz="2200" i="1">
                              <a:latin typeface="Cambria Math" panose="02040503050406030204" pitchFamily="18" charset="0"/>
                            </a:rPr>
                            <m:t>≤</m:t>
                          </m:r>
                          <m:r>
                            <a:rPr lang="en-US" altLang="zh-CN" sz="2200" i="1">
                              <a:latin typeface="Cambria Math" panose="02040503050406030204" pitchFamily="18" charset="0"/>
                            </a:rPr>
                            <m:t>𝑁</m:t>
                          </m:r>
                        </m:e>
                      </m:nary>
                    </m:oMath>
                  </m:oMathPara>
                </a14:m>
                <a:endParaRPr lang="zh-CN" altLang="zh-CN" sz="22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0DEEEBB2-52E9-4A30-B86A-B21A926E7FFB}"/>
                  </a:ext>
                </a:extLst>
              </p:cNvPr>
              <p:cNvSpPr>
                <a:spLocks noGrp="1" noRot="1" noChangeAspect="1" noMove="1" noResize="1" noEditPoints="1" noAdjustHandles="1" noChangeArrowheads="1" noChangeShapeType="1" noTextEdit="1"/>
              </p:cNvSpPr>
              <p:nvPr>
                <p:ph idx="1"/>
              </p:nvPr>
            </p:nvSpPr>
            <p:spPr>
              <a:blipFill>
                <a:blip r:embed="rId4"/>
                <a:stretch>
                  <a:fillRect l="-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974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D7371-73AD-403E-9E9A-E651626D7885}"/>
              </a:ext>
            </a:extLst>
          </p:cNvPr>
          <p:cNvSpPr>
            <a:spLocks noGrp="1"/>
          </p:cNvSpPr>
          <p:nvPr>
            <p:ph type="title"/>
          </p:nvPr>
        </p:nvSpPr>
        <p:spPr/>
        <p:txBody>
          <a:bodyPr/>
          <a:lstStyle/>
          <a:p>
            <a:r>
              <a:rPr lang="zh-CN" altLang="en-US" dirty="0"/>
              <a:t>前向</a:t>
            </a:r>
            <a:r>
              <a:rPr lang="en-US" altLang="zh-CN" dirty="0"/>
              <a:t>-</a:t>
            </a:r>
            <a:r>
              <a:rPr lang="zh-CN" altLang="en-US" dirty="0"/>
              <a:t>后向算法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C7E550-FD40-402F-A307-64E7B60B40DF}"/>
                  </a:ext>
                </a:extLst>
              </p:cNvPr>
              <p:cNvSpPr>
                <a:spLocks noGrp="1"/>
              </p:cNvSpPr>
              <p:nvPr>
                <p:ph idx="1"/>
              </p:nvPr>
            </p:nvSpPr>
            <p:spPr>
              <a:xfrm>
                <a:off x="845288" y="1388423"/>
                <a:ext cx="10515600" cy="2928395"/>
              </a:xfrm>
            </p:spPr>
            <p:txBody>
              <a:bodyPr>
                <a:normAutofit/>
              </a:bodyPr>
              <a:lstStyle/>
              <a:p>
                <a:pPr marL="0" indent="0">
                  <a:buNone/>
                </a:pPr>
                <a:r>
                  <a:rPr lang="en-US" altLang="zh-CN" sz="2200" dirty="0"/>
                  <a:t>HMM</a:t>
                </a:r>
                <a:r>
                  <a:rPr lang="zh-CN" altLang="en-US" sz="2200" dirty="0"/>
                  <a:t>的前向、后向概率估计：</a:t>
                </a:r>
                <a:endParaRPr lang="en-US" altLang="zh-CN" sz="2200" dirty="0"/>
              </a:p>
              <a:p>
                <a:pPr marL="109537"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𝑂</m:t>
                          </m:r>
                        </m:e>
                        <m:e>
                          <m:r>
                            <a:rPr lang="en-US" altLang="zh-CN" sz="2000" i="1">
                              <a:latin typeface="Cambria Math" panose="02040503050406030204" pitchFamily="18" charset="0"/>
                            </a:rPr>
                            <m:t>𝜆</m:t>
                          </m:r>
                        </m:e>
                      </m:d>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zh-CN" altLang="zh-CN" sz="2000" i="1" smtClean="0">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𝛼</m:t>
                                  </m:r>
                                </m:e>
                                <m:sub>
                                  <m:r>
                                    <a:rPr lang="en-US" altLang="zh-CN" sz="2000" i="1">
                                      <a:solidFill>
                                        <a:srgbClr val="0070C0"/>
                                      </a:solidFill>
                                      <a:latin typeface="Cambria Math" panose="02040503050406030204" pitchFamily="18" charset="0"/>
                                    </a:rPr>
                                    <m:t>𝑡</m:t>
                                  </m:r>
                                </m:sub>
                              </m:sSub>
                              <m:d>
                                <m:dPr>
                                  <m:ctrlPr>
                                    <a:rPr lang="zh-CN"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𝑖</m:t>
                                  </m:r>
                                </m:e>
                              </m:d>
                              <m:sSub>
                                <m:sSubPr>
                                  <m:ctrlPr>
                                    <a:rPr lang="zh-CN"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𝑖𝑗</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𝑏</m:t>
                                  </m:r>
                                </m:e>
                                <m:sub>
                                  <m:r>
                                    <a:rPr lang="en-US" altLang="zh-CN" sz="2000" i="1">
                                      <a:solidFill>
                                        <a:srgbClr val="FF0000"/>
                                      </a:solidFill>
                                      <a:latin typeface="Cambria Math" panose="02040503050406030204" pitchFamily="18" charset="0"/>
                                    </a:rPr>
                                    <m:t>𝑗</m:t>
                                  </m:r>
                                </m:sub>
                              </m:sSub>
                              <m:d>
                                <m:dPr>
                                  <m:ctrlPr>
                                    <a:rPr lang="zh-CN" altLang="zh-CN" sz="2000" i="1">
                                      <a:solidFill>
                                        <a:srgbClr val="FF0000"/>
                                      </a:solidFill>
                                      <a:latin typeface="Cambria Math" panose="02040503050406030204" pitchFamily="18" charset="0"/>
                                    </a:rPr>
                                  </m:ctrlPr>
                                </m:dPr>
                                <m:e>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𝑜</m:t>
                                      </m:r>
                                    </m:e>
                                    <m:sub>
                                      <m:r>
                                        <a:rPr lang="en-US" altLang="zh-CN" sz="2000" i="1">
                                          <a:solidFill>
                                            <a:srgbClr val="FF0000"/>
                                          </a:solidFill>
                                          <a:latin typeface="Cambria Math" panose="02040503050406030204" pitchFamily="18" charset="0"/>
                                        </a:rPr>
                                        <m:t>𝑡</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1</m:t>
                                      </m:r>
                                    </m:sub>
                                  </m:sSub>
                                </m:e>
                              </m:d>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𝛽</m:t>
                                  </m:r>
                                </m:e>
                                <m:sub>
                                  <m:r>
                                    <a:rPr lang="en-US" altLang="zh-CN" sz="2000" i="1">
                                      <a:solidFill>
                                        <a:srgbClr val="FF0000"/>
                                      </a:solidFill>
                                      <a:latin typeface="Cambria Math" panose="02040503050406030204" pitchFamily="18" charset="0"/>
                                    </a:rPr>
                                    <m:t>𝑡</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1</m:t>
                                  </m:r>
                                </m:sub>
                              </m:sSub>
                              <m:d>
                                <m:dPr>
                                  <m:ctrlPr>
                                    <a:rPr lang="zh-CN"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𝑗</m:t>
                                  </m:r>
                                </m:e>
                              </m:d>
                            </m:e>
                          </m:nary>
                        </m:e>
                      </m:nary>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i="1">
                          <a:latin typeface="Cambria Math" panose="02040503050406030204" pitchFamily="18" charset="0"/>
                        </a:rPr>
                        <m:t>1</m:t>
                      </m:r>
                    </m:oMath>
                  </m:oMathPara>
                </a14:m>
                <a:endParaRPr lang="en-US" altLang="zh-CN" sz="2000" dirty="0"/>
              </a:p>
              <a:p>
                <a:pPr marL="109537" indent="0">
                  <a:buNone/>
                </a:pPr>
                <a:endParaRPr lang="en-US" altLang="zh-CN" sz="2000" dirty="0"/>
              </a:p>
              <a:p>
                <a:pPr marL="109537"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𝑂</m:t>
                          </m:r>
                        </m:e>
                        <m:e>
                          <m:r>
                            <a:rPr lang="en-US" altLang="zh-CN" sz="2000" i="1">
                              <a:latin typeface="Cambria Math" panose="02040503050406030204" pitchFamily="18" charset="0"/>
                            </a:rPr>
                            <m:t>𝜆</m:t>
                          </m:r>
                        </m:e>
                      </m:d>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zh-CN" altLang="zh-CN" sz="2000" i="1" smtClean="0">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𝛼</m:t>
                              </m:r>
                            </m:e>
                            <m:sub>
                              <m:r>
                                <a:rPr lang="en-US" altLang="zh-CN" sz="2000" i="1">
                                  <a:solidFill>
                                    <a:srgbClr val="0070C0"/>
                                  </a:solidFill>
                                  <a:latin typeface="Cambria Math" panose="02040503050406030204" pitchFamily="18" charset="0"/>
                                </a:rPr>
                                <m:t>𝑡</m:t>
                              </m:r>
                            </m:sub>
                          </m:sSub>
                          <m:d>
                            <m:dPr>
                              <m:ctrlPr>
                                <a:rPr lang="zh-CN"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𝑖</m:t>
                              </m:r>
                            </m:e>
                          </m:d>
                          <m:sSub>
                            <m:sSubPr>
                              <m:ctrlPr>
                                <a:rPr lang="zh-CN"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𝛽</m:t>
                              </m:r>
                            </m:e>
                            <m:sub>
                              <m:r>
                                <a:rPr lang="en-US" altLang="zh-CN" sz="2000" i="1">
                                  <a:solidFill>
                                    <a:srgbClr val="FF0000"/>
                                  </a:solidFill>
                                  <a:latin typeface="Cambria Math" panose="02040503050406030204" pitchFamily="18" charset="0"/>
                                </a:rPr>
                                <m:t>𝑡</m:t>
                              </m:r>
                            </m:sub>
                          </m:sSub>
                          <m:d>
                            <m:dPr>
                              <m:ctrlPr>
                                <a:rPr lang="zh-CN"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𝑖</m:t>
                              </m:r>
                            </m:e>
                          </m:d>
                        </m:e>
                      </m:nary>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𝑇</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e>
                          </m:d>
                        </m:e>
                      </m:nary>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i="1">
                          <a:latin typeface="Cambria Math" panose="02040503050406030204" pitchFamily="18" charset="0"/>
                        </a:rPr>
                        <m:t>1</m:t>
                      </m:r>
                    </m:oMath>
                  </m:oMathPara>
                </a14:m>
                <a:endParaRPr lang="zh-CN" altLang="en-US" sz="2200" dirty="0"/>
              </a:p>
            </p:txBody>
          </p:sp>
        </mc:Choice>
        <mc:Fallback xmlns="">
          <p:sp>
            <p:nvSpPr>
              <p:cNvPr id="3" name="内容占位符 2">
                <a:extLst>
                  <a:ext uri="{FF2B5EF4-FFF2-40B4-BE49-F238E27FC236}">
                    <a16:creationId xmlns:a16="http://schemas.microsoft.com/office/drawing/2014/main" id="{78C7E550-FD40-402F-A307-64E7B60B40DF}"/>
                  </a:ext>
                </a:extLst>
              </p:cNvPr>
              <p:cNvSpPr>
                <a:spLocks noGrp="1" noRot="1" noChangeAspect="1" noMove="1" noResize="1" noEditPoints="1" noAdjustHandles="1" noChangeArrowheads="1" noChangeShapeType="1" noTextEdit="1"/>
              </p:cNvSpPr>
              <p:nvPr>
                <p:ph idx="1"/>
              </p:nvPr>
            </p:nvSpPr>
            <p:spPr>
              <a:xfrm>
                <a:off x="845288" y="1388423"/>
                <a:ext cx="10515600" cy="2928395"/>
              </a:xfrm>
              <a:blipFill>
                <a:blip r:embed="rId5"/>
                <a:stretch>
                  <a:fillRect l="-754" t="-2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13222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217">
            <a:extLst>
              <a:ext uri="{FF2B5EF4-FFF2-40B4-BE49-F238E27FC236}">
                <a16:creationId xmlns:a16="http://schemas.microsoft.com/office/drawing/2014/main" id="{1F8C6633-AE87-40DA-8EC7-9D055E2CE1BA}"/>
              </a:ext>
            </a:extLst>
          </p:cNvPr>
          <p:cNvSpPr txBox="1">
            <a:spLocks noChangeArrowheads="1"/>
          </p:cNvSpPr>
          <p:nvPr/>
        </p:nvSpPr>
        <p:spPr bwMode="auto">
          <a:xfrm>
            <a:off x="549160" y="5779089"/>
            <a:ext cx="6616938"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en-US" altLang="zh-CN" b="1" u="sng" dirty="0">
                <a:latin typeface="幼圆" pitchFamily="49" charset="-122"/>
                <a:ea typeface="幼圆" pitchFamily="49" charset="-122"/>
              </a:rPr>
              <a:t>Viterbi</a:t>
            </a:r>
            <a:r>
              <a:rPr lang="zh-CN" altLang="en-US" b="1" u="sng" dirty="0">
                <a:latin typeface="幼圆" pitchFamily="49" charset="-122"/>
                <a:ea typeface="幼圆" pitchFamily="49" charset="-122"/>
              </a:rPr>
              <a:t>算法</a:t>
            </a:r>
            <a:r>
              <a:rPr lang="zh-CN" altLang="en-US" b="1" dirty="0">
                <a:latin typeface="幼圆" pitchFamily="49" charset="-122"/>
                <a:ea typeface="幼圆" pitchFamily="49" charset="-122"/>
              </a:rPr>
              <a:t>求解产生观察序列</a:t>
            </a:r>
            <a:r>
              <a:rPr lang="en-US" altLang="zh-CN" b="1" dirty="0">
                <a:latin typeface="Times New Roman" panose="02020603050405020304" pitchFamily="18" charset="0"/>
                <a:ea typeface="幼圆" pitchFamily="49" charset="-122"/>
                <a:cs typeface="Times New Roman" panose="02020603050405020304" pitchFamily="18" charset="0"/>
              </a:rPr>
              <a:t>ABBA</a:t>
            </a:r>
            <a:r>
              <a:rPr lang="zh-CN" altLang="en-US" b="1" dirty="0">
                <a:latin typeface="幼圆" pitchFamily="49" charset="-122"/>
                <a:ea typeface="幼圆" pitchFamily="49" charset="-122"/>
              </a:rPr>
              <a:t>最佳路径的格型图</a:t>
            </a:r>
          </a:p>
        </p:txBody>
      </p:sp>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1061" y="3721414"/>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endParaRPr lang="en-US" altLang="zh-CN" sz="1100" dirty="0"/>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endParaRPr lang="en-US" altLang="zh-CN" sz="1100" dirty="0"/>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endParaRPr lang="en-US" altLang="zh-CN" sz="1100" dirty="0"/>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78898" y="3672201"/>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i="1" dirty="0"/>
                <a:t>s</a:t>
              </a:r>
              <a:r>
                <a:rPr lang="en-US" altLang="zh-CN" sz="1600" baseline="-25000" dirty="0"/>
                <a:t>3</a:t>
              </a:r>
              <a:endParaRPr lang="zh-CN" altLang="en-US" sz="1600" baseline="-25000" dirty="0"/>
            </a:p>
          </p:txBody>
        </p:sp>
      </p:grpSp>
      <p:sp>
        <p:nvSpPr>
          <p:cNvPr id="4" name="标题 3">
            <a:extLst>
              <a:ext uri="{FF2B5EF4-FFF2-40B4-BE49-F238E27FC236}">
                <a16:creationId xmlns:a16="http://schemas.microsoft.com/office/drawing/2014/main" id="{47B98B5B-1CCF-418A-A5B4-AEA76808298C}"/>
              </a:ext>
            </a:extLst>
          </p:cNvPr>
          <p:cNvSpPr>
            <a:spLocks noGrp="1"/>
          </p:cNvSpPr>
          <p:nvPr>
            <p:ph type="title"/>
          </p:nvPr>
        </p:nvSpPr>
        <p:spPr/>
        <p:txBody>
          <a:bodyPr/>
          <a:lstStyle/>
          <a:p>
            <a:r>
              <a:rPr lang="en-US" altLang="zh-CN" dirty="0"/>
              <a:t>Viterbi</a:t>
            </a:r>
            <a:r>
              <a:rPr lang="zh-CN" altLang="en-US" dirty="0"/>
              <a:t>算法</a:t>
            </a:r>
          </a:p>
        </p:txBody>
      </p:sp>
      <p:sp>
        <p:nvSpPr>
          <p:cNvPr id="213" name="内容占位符 2">
            <a:extLst>
              <a:ext uri="{FF2B5EF4-FFF2-40B4-BE49-F238E27FC236}">
                <a16:creationId xmlns:a16="http://schemas.microsoft.com/office/drawing/2014/main" id="{E5DCF32F-1ED0-4A70-B2C2-06B7A09ABBD6}"/>
              </a:ext>
            </a:extLst>
          </p:cNvPr>
          <p:cNvSpPr>
            <a:spLocks noGrp="1"/>
          </p:cNvSpPr>
          <p:nvPr>
            <p:ph idx="1"/>
          </p:nvPr>
        </p:nvSpPr>
        <p:spPr>
          <a:xfrm>
            <a:off x="845288" y="1388424"/>
            <a:ext cx="10515600" cy="526573"/>
          </a:xfrm>
        </p:spPr>
        <p:txBody>
          <a:bodyPr>
            <a:normAutofit/>
          </a:bodyPr>
          <a:lstStyle/>
          <a:p>
            <a:r>
              <a:rPr lang="en-US" altLang="zh-CN" sz="2200" dirty="0"/>
              <a:t>Viterbi</a:t>
            </a:r>
            <a:r>
              <a:rPr lang="zh-CN" altLang="zh-CN" sz="2200" dirty="0"/>
              <a:t>算法用于解决如何寻找与给定观察值序列对应的最佳状态序列的问题。</a:t>
            </a:r>
            <a:endParaRPr lang="zh-CN" altLang="en-US" sz="2200" dirty="0"/>
          </a:p>
        </p:txBody>
      </p:sp>
      <p:sp>
        <p:nvSpPr>
          <p:cNvPr id="41" name="Text Box 218">
            <a:extLst>
              <a:ext uri="{FF2B5EF4-FFF2-40B4-BE49-F238E27FC236}">
                <a16:creationId xmlns:a16="http://schemas.microsoft.com/office/drawing/2014/main" id="{7352FBCE-05F3-4968-8443-1F7236A5234A}"/>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42" name="Line 219">
            <a:extLst>
              <a:ext uri="{FF2B5EF4-FFF2-40B4-BE49-F238E27FC236}">
                <a16:creationId xmlns:a16="http://schemas.microsoft.com/office/drawing/2014/main" id="{749E5742-CB83-412B-944C-8949832A74F5}"/>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sp>
        <p:nvSpPr>
          <p:cNvPr id="43" name="Text Box 220">
            <a:extLst>
              <a:ext uri="{FF2B5EF4-FFF2-40B4-BE49-F238E27FC236}">
                <a16:creationId xmlns:a16="http://schemas.microsoft.com/office/drawing/2014/main" id="{65BF3552-0EC8-4D94-B255-51FA9436024A}"/>
              </a:ext>
            </a:extLst>
          </p:cNvPr>
          <p:cNvSpPr txBox="1">
            <a:spLocks noChangeArrowheads="1"/>
          </p:cNvSpPr>
          <p:nvPr/>
        </p:nvSpPr>
        <p:spPr bwMode="auto">
          <a:xfrm>
            <a:off x="6849040" y="3017690"/>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grpSp>
        <p:nvGrpSpPr>
          <p:cNvPr id="45" name="组合 44">
            <a:extLst>
              <a:ext uri="{FF2B5EF4-FFF2-40B4-BE49-F238E27FC236}">
                <a16:creationId xmlns:a16="http://schemas.microsoft.com/office/drawing/2014/main" id="{BF2CA370-AC17-4689-88EF-699C4C22BF6E}"/>
              </a:ext>
            </a:extLst>
          </p:cNvPr>
          <p:cNvGrpSpPr/>
          <p:nvPr/>
        </p:nvGrpSpPr>
        <p:grpSpPr>
          <a:xfrm>
            <a:off x="7516843" y="1896397"/>
            <a:ext cx="3785591" cy="2107992"/>
            <a:chOff x="6872409" y="346310"/>
            <a:chExt cx="3785591" cy="2107992"/>
          </a:xfrm>
        </p:grpSpPr>
        <p:sp>
          <p:nvSpPr>
            <p:cNvPr id="46" name="文本框 45">
              <a:extLst>
                <a:ext uri="{FF2B5EF4-FFF2-40B4-BE49-F238E27FC236}">
                  <a16:creationId xmlns:a16="http://schemas.microsoft.com/office/drawing/2014/main" id="{ACEF17FE-0FEA-40E4-B314-E8BF5664DCF3}"/>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47" name="文本框 46">
              <a:extLst>
                <a:ext uri="{FF2B5EF4-FFF2-40B4-BE49-F238E27FC236}">
                  <a16:creationId xmlns:a16="http://schemas.microsoft.com/office/drawing/2014/main" id="{812C898D-77F0-48C4-BB40-D7A28B2368D2}"/>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48" name="文本框 47">
              <a:extLst>
                <a:ext uri="{FF2B5EF4-FFF2-40B4-BE49-F238E27FC236}">
                  <a16:creationId xmlns:a16="http://schemas.microsoft.com/office/drawing/2014/main" id="{FA44B7A5-85A1-47A7-B03C-891886860DED}"/>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50" name="Oval 8">
              <a:extLst>
                <a:ext uri="{FF2B5EF4-FFF2-40B4-BE49-F238E27FC236}">
                  <a16:creationId xmlns:a16="http://schemas.microsoft.com/office/drawing/2014/main" id="{2B74E089-4B8C-4862-92CC-38EA56CDAB1D}"/>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51" name="Oval 9">
              <a:extLst>
                <a:ext uri="{FF2B5EF4-FFF2-40B4-BE49-F238E27FC236}">
                  <a16:creationId xmlns:a16="http://schemas.microsoft.com/office/drawing/2014/main" id="{AA38A1CD-CDD5-4885-A1F9-28BE81A9B957}"/>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Oval 8">
              <a:extLst>
                <a:ext uri="{FF2B5EF4-FFF2-40B4-BE49-F238E27FC236}">
                  <a16:creationId xmlns:a16="http://schemas.microsoft.com/office/drawing/2014/main" id="{1AE644A7-386D-4F72-9C5E-2C7B4AC4EFCF}"/>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53" name="Line 11">
              <a:extLst>
                <a:ext uri="{FF2B5EF4-FFF2-40B4-BE49-F238E27FC236}">
                  <a16:creationId xmlns:a16="http://schemas.microsoft.com/office/drawing/2014/main" id="{C3AA2B02-C041-4152-A7EA-F8C285561246}"/>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Oval 8">
              <a:extLst>
                <a:ext uri="{FF2B5EF4-FFF2-40B4-BE49-F238E27FC236}">
                  <a16:creationId xmlns:a16="http://schemas.microsoft.com/office/drawing/2014/main" id="{1A6C4B9E-5212-49A7-8479-EA90573E441B}"/>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55" name="Oval 9">
              <a:extLst>
                <a:ext uri="{FF2B5EF4-FFF2-40B4-BE49-F238E27FC236}">
                  <a16:creationId xmlns:a16="http://schemas.microsoft.com/office/drawing/2014/main" id="{19B8F00A-9383-4DB4-9FC0-B9AA9A4D6755}"/>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Line 11">
              <a:extLst>
                <a:ext uri="{FF2B5EF4-FFF2-40B4-BE49-F238E27FC236}">
                  <a16:creationId xmlns:a16="http://schemas.microsoft.com/office/drawing/2014/main" id="{A6C7E48E-1C6E-4821-85D5-98605B3B2500}"/>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Oval 9">
              <a:extLst>
                <a:ext uri="{FF2B5EF4-FFF2-40B4-BE49-F238E27FC236}">
                  <a16:creationId xmlns:a16="http://schemas.microsoft.com/office/drawing/2014/main" id="{FBF6CAAD-E30F-4BF5-BC7D-6D32708B48B6}"/>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Line 11">
              <a:extLst>
                <a:ext uri="{FF2B5EF4-FFF2-40B4-BE49-F238E27FC236}">
                  <a16:creationId xmlns:a16="http://schemas.microsoft.com/office/drawing/2014/main" id="{9AE8E5C8-19DA-4427-B766-B6A5E3634A37}"/>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59" name="直接箭头连接符 58">
              <a:extLst>
                <a:ext uri="{FF2B5EF4-FFF2-40B4-BE49-F238E27FC236}">
                  <a16:creationId xmlns:a16="http://schemas.microsoft.com/office/drawing/2014/main" id="{2494229B-DDB4-435C-8E4C-C778291D4824}"/>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057C6B82-D027-4365-A360-056A4C964886}"/>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9307919-DA8D-4B35-B556-DB70BC333AB4}"/>
                </a:ext>
              </a:extLst>
            </p:cNvPr>
            <p:cNvCxnSpPr>
              <a:cxnSpLocks/>
              <a:stCxn id="54"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2FDF3F9E-FE50-43EF-A61F-741AB1106DEC}"/>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EB76B95-9311-4D3D-BC9F-D5FB936D9891}"/>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64" name="文本框 63">
              <a:extLst>
                <a:ext uri="{FF2B5EF4-FFF2-40B4-BE49-F238E27FC236}">
                  <a16:creationId xmlns:a16="http://schemas.microsoft.com/office/drawing/2014/main" id="{3FB45F0A-E393-40B3-97E2-CA14546D8820}"/>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65" name="文本框 64">
              <a:extLst>
                <a:ext uri="{FF2B5EF4-FFF2-40B4-BE49-F238E27FC236}">
                  <a16:creationId xmlns:a16="http://schemas.microsoft.com/office/drawing/2014/main" id="{EA8BE55A-8911-4931-9FA2-4C9936395693}"/>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AE351FF-DBE4-4DEF-B316-532181C93AE4}"/>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4</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4"/>
                  <a:stretch>
                    <a:fillRect/>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08442AE4-45BD-49E1-ACC5-F868DABF0675}"/>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68" name="文本框 67">
              <a:extLst>
                <a:ext uri="{FF2B5EF4-FFF2-40B4-BE49-F238E27FC236}">
                  <a16:creationId xmlns:a16="http://schemas.microsoft.com/office/drawing/2014/main" id="{1A758204-19B6-46F3-AC8D-6FD1BD97C013}"/>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69" name="文本框 68">
              <a:extLst>
                <a:ext uri="{FF2B5EF4-FFF2-40B4-BE49-F238E27FC236}">
                  <a16:creationId xmlns:a16="http://schemas.microsoft.com/office/drawing/2014/main" id="{ECE5FAEF-286C-4F5B-9C42-39D70E9E0446}"/>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Tree>
    <p:extLst>
      <p:ext uri="{BB962C8B-B14F-4D97-AF65-F5344CB8AC3E}">
        <p14:creationId xmlns:p14="http://schemas.microsoft.com/office/powerpoint/2010/main" val="146657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217">
            <a:extLst>
              <a:ext uri="{FF2B5EF4-FFF2-40B4-BE49-F238E27FC236}">
                <a16:creationId xmlns:a16="http://schemas.microsoft.com/office/drawing/2014/main" id="{1F8C6633-AE87-40DA-8EC7-9D055E2CE1BA}"/>
              </a:ext>
            </a:extLst>
          </p:cNvPr>
          <p:cNvSpPr txBox="1">
            <a:spLocks noChangeArrowheads="1"/>
          </p:cNvSpPr>
          <p:nvPr/>
        </p:nvSpPr>
        <p:spPr bwMode="auto">
          <a:xfrm>
            <a:off x="549160" y="5779089"/>
            <a:ext cx="6616938"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en-US" altLang="zh-CN" b="1" u="sng" dirty="0">
                <a:latin typeface="幼圆" pitchFamily="49" charset="-122"/>
                <a:ea typeface="幼圆" pitchFamily="49" charset="-122"/>
              </a:rPr>
              <a:t>Viterbi</a:t>
            </a:r>
            <a:r>
              <a:rPr lang="zh-CN" altLang="en-US" b="1" u="sng" dirty="0">
                <a:latin typeface="幼圆" pitchFamily="49" charset="-122"/>
                <a:ea typeface="幼圆" pitchFamily="49" charset="-122"/>
              </a:rPr>
              <a:t>算法</a:t>
            </a:r>
            <a:r>
              <a:rPr lang="zh-CN" altLang="en-US" b="1" dirty="0">
                <a:latin typeface="幼圆" pitchFamily="49" charset="-122"/>
                <a:ea typeface="幼圆" pitchFamily="49" charset="-122"/>
              </a:rPr>
              <a:t>求解产生观察序列</a:t>
            </a:r>
            <a:r>
              <a:rPr lang="en-US" altLang="zh-CN" b="1" dirty="0">
                <a:latin typeface="Times New Roman" panose="02020603050405020304" pitchFamily="18" charset="0"/>
                <a:ea typeface="幼圆" pitchFamily="49" charset="-122"/>
                <a:cs typeface="Times New Roman" panose="02020603050405020304" pitchFamily="18" charset="0"/>
              </a:rPr>
              <a:t>ABBA</a:t>
            </a:r>
            <a:r>
              <a:rPr lang="zh-CN" altLang="en-US" b="1" dirty="0">
                <a:latin typeface="幼圆" pitchFamily="49" charset="-122"/>
                <a:ea typeface="幼圆" pitchFamily="49" charset="-122"/>
              </a:rPr>
              <a:t>最佳路径的格型图</a:t>
            </a:r>
          </a:p>
        </p:txBody>
      </p:sp>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1061" y="3721414"/>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1.0x0.2=0.2</a:t>
              </a:r>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78898" y="3672201"/>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i="1" dirty="0"/>
                <a:t>s</a:t>
              </a:r>
              <a:r>
                <a:rPr lang="en-US" altLang="zh-CN" sz="1600" baseline="-25000" dirty="0"/>
                <a:t>3</a:t>
              </a:r>
              <a:endParaRPr lang="zh-CN" altLang="en-US" sz="1600" baseline="-25000" dirty="0"/>
            </a:p>
          </p:txBody>
        </p:sp>
      </p:grpSp>
      <p:sp>
        <p:nvSpPr>
          <p:cNvPr id="119" name="Text Box 220">
            <a:extLst>
              <a:ext uri="{FF2B5EF4-FFF2-40B4-BE49-F238E27FC236}">
                <a16:creationId xmlns:a16="http://schemas.microsoft.com/office/drawing/2014/main" id="{49091F3B-48ED-4EA1-AA9B-8DC4BEB4914C}"/>
              </a:ext>
            </a:extLst>
          </p:cNvPr>
          <p:cNvSpPr txBox="1">
            <a:spLocks noChangeArrowheads="1"/>
          </p:cNvSpPr>
          <p:nvPr/>
        </p:nvSpPr>
        <p:spPr bwMode="auto">
          <a:xfrm>
            <a:off x="6843426" y="3011006"/>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sp>
        <p:nvSpPr>
          <p:cNvPr id="4" name="标题 3">
            <a:extLst>
              <a:ext uri="{FF2B5EF4-FFF2-40B4-BE49-F238E27FC236}">
                <a16:creationId xmlns:a16="http://schemas.microsoft.com/office/drawing/2014/main" id="{47B98B5B-1CCF-418A-A5B4-AEA76808298C}"/>
              </a:ext>
            </a:extLst>
          </p:cNvPr>
          <p:cNvSpPr>
            <a:spLocks noGrp="1"/>
          </p:cNvSpPr>
          <p:nvPr>
            <p:ph type="title"/>
          </p:nvPr>
        </p:nvSpPr>
        <p:spPr/>
        <p:txBody>
          <a:bodyPr/>
          <a:lstStyle/>
          <a:p>
            <a:r>
              <a:rPr lang="en-US" altLang="zh-CN" dirty="0"/>
              <a:t>Viterbi</a:t>
            </a:r>
            <a:r>
              <a:rPr lang="zh-CN" altLang="en-US" dirty="0"/>
              <a:t>算法</a:t>
            </a:r>
          </a:p>
        </p:txBody>
      </p:sp>
      <p:sp>
        <p:nvSpPr>
          <p:cNvPr id="213" name="内容占位符 2">
            <a:extLst>
              <a:ext uri="{FF2B5EF4-FFF2-40B4-BE49-F238E27FC236}">
                <a16:creationId xmlns:a16="http://schemas.microsoft.com/office/drawing/2014/main" id="{E5DCF32F-1ED0-4A70-B2C2-06B7A09ABBD6}"/>
              </a:ext>
            </a:extLst>
          </p:cNvPr>
          <p:cNvSpPr>
            <a:spLocks noGrp="1"/>
          </p:cNvSpPr>
          <p:nvPr>
            <p:ph idx="1"/>
          </p:nvPr>
        </p:nvSpPr>
        <p:spPr>
          <a:xfrm>
            <a:off x="845288" y="1388424"/>
            <a:ext cx="10515600" cy="526573"/>
          </a:xfrm>
        </p:spPr>
        <p:txBody>
          <a:bodyPr>
            <a:normAutofit/>
          </a:bodyPr>
          <a:lstStyle/>
          <a:p>
            <a:r>
              <a:rPr lang="en-US" altLang="zh-CN" sz="2200" dirty="0"/>
              <a:t>Viterbi</a:t>
            </a:r>
            <a:r>
              <a:rPr lang="zh-CN" altLang="zh-CN" sz="2200" dirty="0"/>
              <a:t>算法用于解决如何寻找与给定观察值序列对应的最佳状态序列的问题。</a:t>
            </a:r>
            <a:endParaRPr lang="zh-CN" altLang="en-US" sz="2200" dirty="0"/>
          </a:p>
        </p:txBody>
      </p:sp>
      <p:sp>
        <p:nvSpPr>
          <p:cNvPr id="43" name="Text Box 218">
            <a:extLst>
              <a:ext uri="{FF2B5EF4-FFF2-40B4-BE49-F238E27FC236}">
                <a16:creationId xmlns:a16="http://schemas.microsoft.com/office/drawing/2014/main" id="{C0538BE0-E56E-4C30-BB45-418D4134221E}"/>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45" name="Line 219">
            <a:extLst>
              <a:ext uri="{FF2B5EF4-FFF2-40B4-BE49-F238E27FC236}">
                <a16:creationId xmlns:a16="http://schemas.microsoft.com/office/drawing/2014/main" id="{16770CC2-9993-4ABA-902E-5642CB833BA7}"/>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grpSp>
        <p:nvGrpSpPr>
          <p:cNvPr id="46" name="组合 45">
            <a:extLst>
              <a:ext uri="{FF2B5EF4-FFF2-40B4-BE49-F238E27FC236}">
                <a16:creationId xmlns:a16="http://schemas.microsoft.com/office/drawing/2014/main" id="{2F9759E5-ECFE-4F9D-8C31-DAA7BD462F5B}"/>
              </a:ext>
            </a:extLst>
          </p:cNvPr>
          <p:cNvGrpSpPr/>
          <p:nvPr/>
        </p:nvGrpSpPr>
        <p:grpSpPr>
          <a:xfrm>
            <a:off x="7516843" y="1896397"/>
            <a:ext cx="3785591" cy="2107992"/>
            <a:chOff x="6872409" y="346310"/>
            <a:chExt cx="3785591" cy="2107992"/>
          </a:xfrm>
        </p:grpSpPr>
        <p:sp>
          <p:nvSpPr>
            <p:cNvPr id="47" name="文本框 46">
              <a:extLst>
                <a:ext uri="{FF2B5EF4-FFF2-40B4-BE49-F238E27FC236}">
                  <a16:creationId xmlns:a16="http://schemas.microsoft.com/office/drawing/2014/main" id="{16E43D55-AC67-4E57-BB05-4A09F5F9E6EA}"/>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48" name="文本框 47">
              <a:extLst>
                <a:ext uri="{FF2B5EF4-FFF2-40B4-BE49-F238E27FC236}">
                  <a16:creationId xmlns:a16="http://schemas.microsoft.com/office/drawing/2014/main" id="{BCC0520D-F106-4867-9CE1-0DB93A54A5AA}"/>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50" name="文本框 49">
              <a:extLst>
                <a:ext uri="{FF2B5EF4-FFF2-40B4-BE49-F238E27FC236}">
                  <a16:creationId xmlns:a16="http://schemas.microsoft.com/office/drawing/2014/main" id="{5BC80569-3409-449C-9C92-2A8383C64AEC}"/>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51" name="Oval 8">
              <a:extLst>
                <a:ext uri="{FF2B5EF4-FFF2-40B4-BE49-F238E27FC236}">
                  <a16:creationId xmlns:a16="http://schemas.microsoft.com/office/drawing/2014/main" id="{4C3B1B92-DD06-47F2-8937-820BDE0B2B22}"/>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52" name="Oval 9">
              <a:extLst>
                <a:ext uri="{FF2B5EF4-FFF2-40B4-BE49-F238E27FC236}">
                  <a16:creationId xmlns:a16="http://schemas.microsoft.com/office/drawing/2014/main" id="{114BFDEA-D7C8-4347-9554-90AB82FD0FD7}"/>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Oval 8">
              <a:extLst>
                <a:ext uri="{FF2B5EF4-FFF2-40B4-BE49-F238E27FC236}">
                  <a16:creationId xmlns:a16="http://schemas.microsoft.com/office/drawing/2014/main" id="{506874A0-CC90-474D-A8CD-F7638C39C49E}"/>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54" name="Line 11">
              <a:extLst>
                <a:ext uri="{FF2B5EF4-FFF2-40B4-BE49-F238E27FC236}">
                  <a16:creationId xmlns:a16="http://schemas.microsoft.com/office/drawing/2014/main" id="{D556CC87-F8E1-4612-9CD3-BC93A2C11DA2}"/>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Oval 8">
              <a:extLst>
                <a:ext uri="{FF2B5EF4-FFF2-40B4-BE49-F238E27FC236}">
                  <a16:creationId xmlns:a16="http://schemas.microsoft.com/office/drawing/2014/main" id="{7B97CDEF-8E76-4249-9D4F-2E4A724DF749}"/>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56" name="Oval 9">
              <a:extLst>
                <a:ext uri="{FF2B5EF4-FFF2-40B4-BE49-F238E27FC236}">
                  <a16:creationId xmlns:a16="http://schemas.microsoft.com/office/drawing/2014/main" id="{AF8D2E2A-A911-4B96-A083-19C482785258}"/>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Line 11">
              <a:extLst>
                <a:ext uri="{FF2B5EF4-FFF2-40B4-BE49-F238E27FC236}">
                  <a16:creationId xmlns:a16="http://schemas.microsoft.com/office/drawing/2014/main" id="{62D254A6-7B87-4596-8E4D-D6B769EDA668}"/>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Oval 9">
              <a:extLst>
                <a:ext uri="{FF2B5EF4-FFF2-40B4-BE49-F238E27FC236}">
                  <a16:creationId xmlns:a16="http://schemas.microsoft.com/office/drawing/2014/main" id="{CDD87447-35A8-48A1-B0A8-D9CB6A321E63}"/>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59" name="Line 11">
              <a:extLst>
                <a:ext uri="{FF2B5EF4-FFF2-40B4-BE49-F238E27FC236}">
                  <a16:creationId xmlns:a16="http://schemas.microsoft.com/office/drawing/2014/main" id="{71ACAFC2-DC48-48ED-AC9B-D81D9F320AA1}"/>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60" name="直接箭头连接符 59">
              <a:extLst>
                <a:ext uri="{FF2B5EF4-FFF2-40B4-BE49-F238E27FC236}">
                  <a16:creationId xmlns:a16="http://schemas.microsoft.com/office/drawing/2014/main" id="{E12DF18D-F05A-4AE6-B7D7-9E8A9F7A99E5}"/>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0FB9A3F9-19AF-4221-A6FE-B02B6E0E72BE}"/>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6DDC6A52-475F-4FE6-AEA2-003D72886E29}"/>
                </a:ext>
              </a:extLst>
            </p:cNvPr>
            <p:cNvCxnSpPr>
              <a:cxnSpLocks/>
              <a:stCxn id="55"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3233151-65C8-4BEA-925B-45D6A44519C0}"/>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C206373D-BC57-49C6-BA9E-B6B1386C65A5}"/>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65" name="文本框 64">
              <a:extLst>
                <a:ext uri="{FF2B5EF4-FFF2-40B4-BE49-F238E27FC236}">
                  <a16:creationId xmlns:a16="http://schemas.microsoft.com/office/drawing/2014/main" id="{1D46D900-CC95-4EC2-9826-4E660677F743}"/>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66" name="文本框 65">
              <a:extLst>
                <a:ext uri="{FF2B5EF4-FFF2-40B4-BE49-F238E27FC236}">
                  <a16:creationId xmlns:a16="http://schemas.microsoft.com/office/drawing/2014/main" id="{1857DE3C-FFDB-44D2-83C9-3A09511C4B45}"/>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648E5B9D-3BE6-430B-B6DF-637C2C64BB90}"/>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6</m:t>
                              </m:r>
                            </m:e>
                            <m:e>
                              <m:r>
                                <a:rPr lang="en-US" altLang="zh-CN" i="1">
                                  <a:latin typeface="Cambria Math" panose="02040503050406030204" pitchFamily="18" charset="0"/>
                                </a:rPr>
                                <m:t>0.4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4</m:t>
                              </m:r>
                            </m:e>
                            <m:e>
                              <m:r>
                                <a:rPr lang="en-US" altLang="zh-CN" i="1">
                                  <a:latin typeface="Cambria Math" panose="02040503050406030204" pitchFamily="18" charset="0"/>
                                </a:rPr>
                                <m:t>0.6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4"/>
                  <a:stretch>
                    <a:fillRect/>
                  </a:stretch>
                </a:blipFill>
              </p:spPr>
              <p:txBody>
                <a:bodyPr/>
                <a:lstStyle/>
                <a:p>
                  <a:r>
                    <a:rPr lang="zh-CN" altLang="en-US">
                      <a:noFill/>
                    </a:rPr>
                    <a:t> </a:t>
                  </a:r>
                </a:p>
              </p:txBody>
            </p:sp>
          </mc:Fallback>
        </mc:AlternateContent>
        <p:sp>
          <p:nvSpPr>
            <p:cNvPr id="68" name="文本框 67">
              <a:extLst>
                <a:ext uri="{FF2B5EF4-FFF2-40B4-BE49-F238E27FC236}">
                  <a16:creationId xmlns:a16="http://schemas.microsoft.com/office/drawing/2014/main" id="{F1F50844-F689-4A55-AD8B-038E152D3255}"/>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69" name="文本框 68">
              <a:extLst>
                <a:ext uri="{FF2B5EF4-FFF2-40B4-BE49-F238E27FC236}">
                  <a16:creationId xmlns:a16="http://schemas.microsoft.com/office/drawing/2014/main" id="{4BC506FC-FB34-41FA-BA7D-B38BD47DB108}"/>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70" name="文本框 69">
              <a:extLst>
                <a:ext uri="{FF2B5EF4-FFF2-40B4-BE49-F238E27FC236}">
                  <a16:creationId xmlns:a16="http://schemas.microsoft.com/office/drawing/2014/main" id="{D6C37267-367C-4ECF-95ED-47056C516298}"/>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Tree>
    <p:extLst>
      <p:ext uri="{BB962C8B-B14F-4D97-AF65-F5344CB8AC3E}">
        <p14:creationId xmlns:p14="http://schemas.microsoft.com/office/powerpoint/2010/main" val="409060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8849-EB7F-4C72-A1F4-D0A1511BCE2D}"/>
              </a:ext>
            </a:extLst>
          </p:cNvPr>
          <p:cNvSpPr>
            <a:spLocks noGrp="1"/>
          </p:cNvSpPr>
          <p:nvPr>
            <p:ph type="title"/>
          </p:nvPr>
        </p:nvSpPr>
        <p:spPr>
          <a:xfrm>
            <a:off x="198474" y="382772"/>
            <a:ext cx="10515600" cy="1325563"/>
          </a:xfrm>
        </p:spPr>
        <p:txBody>
          <a:bodyPr/>
          <a:lstStyle/>
          <a:p>
            <a:pPr algn="ctr"/>
            <a:r>
              <a:rPr lang="zh-CN" altLang="en-US" dirty="0"/>
              <a:t>纲要</a:t>
            </a:r>
          </a:p>
        </p:txBody>
      </p:sp>
      <p:sp>
        <p:nvSpPr>
          <p:cNvPr id="3" name="内容占位符 2">
            <a:extLst>
              <a:ext uri="{FF2B5EF4-FFF2-40B4-BE49-F238E27FC236}">
                <a16:creationId xmlns:a16="http://schemas.microsoft.com/office/drawing/2014/main" id="{95820076-5C2B-4107-B6F2-B61D2EBCFE08}"/>
              </a:ext>
            </a:extLst>
          </p:cNvPr>
          <p:cNvSpPr>
            <a:spLocks noGrp="1"/>
          </p:cNvSpPr>
          <p:nvPr>
            <p:ph idx="1"/>
          </p:nvPr>
        </p:nvSpPr>
        <p:spPr>
          <a:xfrm>
            <a:off x="845288" y="1751391"/>
            <a:ext cx="10515600" cy="4351338"/>
          </a:xfrm>
        </p:spPr>
        <p:txBody>
          <a:bodyPr>
            <a:normAutofit/>
          </a:bodyPr>
          <a:lstStyle/>
          <a:p>
            <a:pPr marL="0" indent="0">
              <a:buNone/>
            </a:pPr>
            <a:r>
              <a:rPr lang="en-US" altLang="zh-CN" b="1" dirty="0"/>
              <a:t>4.1 HMM</a:t>
            </a:r>
            <a:r>
              <a:rPr lang="zh-CN" altLang="en-US" b="1" dirty="0"/>
              <a:t>的基本概念</a:t>
            </a:r>
          </a:p>
          <a:p>
            <a:pPr marL="0" indent="0">
              <a:buNone/>
            </a:pPr>
            <a:r>
              <a:rPr lang="en-US" altLang="zh-CN" b="1" dirty="0"/>
              <a:t>4.2 HMM</a:t>
            </a:r>
            <a:r>
              <a:rPr lang="zh-CN" altLang="en-US" b="1" dirty="0"/>
              <a:t>三个基本问题</a:t>
            </a:r>
          </a:p>
          <a:p>
            <a:pPr marL="0" indent="0">
              <a:buNone/>
            </a:pPr>
            <a:r>
              <a:rPr lang="en-US" altLang="zh-CN" b="1" dirty="0"/>
              <a:t>4.3 </a:t>
            </a:r>
            <a:r>
              <a:rPr lang="zh-CN" altLang="en-US" b="1" dirty="0"/>
              <a:t>本章小结</a:t>
            </a:r>
            <a:endParaRPr lang="zh-CN" altLang="zh-CN" b="1" dirty="0"/>
          </a:p>
        </p:txBody>
      </p:sp>
    </p:spTree>
    <p:extLst>
      <p:ext uri="{BB962C8B-B14F-4D97-AF65-F5344CB8AC3E}">
        <p14:creationId xmlns:p14="http://schemas.microsoft.com/office/powerpoint/2010/main" val="32940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217">
            <a:extLst>
              <a:ext uri="{FF2B5EF4-FFF2-40B4-BE49-F238E27FC236}">
                <a16:creationId xmlns:a16="http://schemas.microsoft.com/office/drawing/2014/main" id="{1F8C6633-AE87-40DA-8EC7-9D055E2CE1BA}"/>
              </a:ext>
            </a:extLst>
          </p:cNvPr>
          <p:cNvSpPr txBox="1">
            <a:spLocks noChangeArrowheads="1"/>
          </p:cNvSpPr>
          <p:nvPr/>
        </p:nvSpPr>
        <p:spPr bwMode="auto">
          <a:xfrm>
            <a:off x="549160" y="5779089"/>
            <a:ext cx="6616938"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en-US" altLang="zh-CN" b="1" u="sng" dirty="0">
                <a:latin typeface="幼圆" pitchFamily="49" charset="-122"/>
                <a:ea typeface="幼圆" pitchFamily="49" charset="-122"/>
              </a:rPr>
              <a:t>Viterbi</a:t>
            </a:r>
            <a:r>
              <a:rPr lang="zh-CN" altLang="en-US" b="1" u="sng" dirty="0">
                <a:latin typeface="幼圆" pitchFamily="49" charset="-122"/>
                <a:ea typeface="幼圆" pitchFamily="49" charset="-122"/>
              </a:rPr>
              <a:t>算法</a:t>
            </a:r>
            <a:r>
              <a:rPr lang="zh-CN" altLang="en-US" b="1" dirty="0">
                <a:latin typeface="幼圆" pitchFamily="49" charset="-122"/>
                <a:ea typeface="幼圆" pitchFamily="49" charset="-122"/>
              </a:rPr>
              <a:t>求解产生观察序列</a:t>
            </a:r>
            <a:r>
              <a:rPr lang="en-US" altLang="zh-CN" b="1" dirty="0">
                <a:latin typeface="Times New Roman" panose="02020603050405020304" pitchFamily="18" charset="0"/>
                <a:ea typeface="幼圆" pitchFamily="49" charset="-122"/>
                <a:cs typeface="Times New Roman" panose="02020603050405020304" pitchFamily="18" charset="0"/>
              </a:rPr>
              <a:t>ABBA</a:t>
            </a:r>
            <a:r>
              <a:rPr lang="zh-CN" altLang="en-US" b="1" dirty="0">
                <a:latin typeface="幼圆" pitchFamily="49" charset="-122"/>
                <a:ea typeface="幼圆" pitchFamily="49" charset="-122"/>
              </a:rPr>
              <a:t>最佳路径的格型图</a:t>
            </a:r>
          </a:p>
        </p:txBody>
      </p:sp>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1061" y="3721414"/>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1.0x0.2=0.2</a:t>
              </a:r>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5" name="Group 87">
            <a:extLst>
              <a:ext uri="{FF2B5EF4-FFF2-40B4-BE49-F238E27FC236}">
                <a16:creationId xmlns:a16="http://schemas.microsoft.com/office/drawing/2014/main" id="{0B85A5EC-6A49-4A3C-917D-59B483872700}"/>
              </a:ext>
            </a:extLst>
          </p:cNvPr>
          <p:cNvGrpSpPr>
            <a:grpSpLocks/>
          </p:cNvGrpSpPr>
          <p:nvPr/>
        </p:nvGrpSpPr>
        <p:grpSpPr bwMode="auto">
          <a:xfrm>
            <a:off x="2782361" y="3721414"/>
            <a:ext cx="936625" cy="1652588"/>
            <a:chOff x="1791" y="1616"/>
            <a:chExt cx="590" cy="1041"/>
          </a:xfrm>
        </p:grpSpPr>
        <p:sp>
          <p:nvSpPr>
            <p:cNvPr id="110" name="Text Box 60">
              <a:extLst>
                <a:ext uri="{FF2B5EF4-FFF2-40B4-BE49-F238E27FC236}">
                  <a16:creationId xmlns:a16="http://schemas.microsoft.com/office/drawing/2014/main" id="{81E33344-F723-4B46-931E-2AACEC4F0589}"/>
                </a:ext>
              </a:extLst>
            </p:cNvPr>
            <p:cNvSpPr txBox="1">
              <a:spLocks noChangeArrowheads="1"/>
            </p:cNvSpPr>
            <p:nvPr/>
          </p:nvSpPr>
          <p:spPr bwMode="auto">
            <a:xfrm>
              <a:off x="1791"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0.064</a:t>
              </a:r>
            </a:p>
          </p:txBody>
        </p:sp>
        <p:sp>
          <p:nvSpPr>
            <p:cNvPr id="111" name="Text Box 68">
              <a:extLst>
                <a:ext uri="{FF2B5EF4-FFF2-40B4-BE49-F238E27FC236}">
                  <a16:creationId xmlns:a16="http://schemas.microsoft.com/office/drawing/2014/main" id="{B2F7CEF1-3704-4833-ADB9-F4CBF46706E9}"/>
                </a:ext>
              </a:extLst>
            </p:cNvPr>
            <p:cNvSpPr txBox="1">
              <a:spLocks noChangeArrowheads="1"/>
            </p:cNvSpPr>
            <p:nvPr/>
          </p:nvSpPr>
          <p:spPr bwMode="auto">
            <a:xfrm>
              <a:off x="1791"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0.048</a:t>
              </a:r>
            </a:p>
          </p:txBody>
        </p:sp>
        <p:sp>
          <p:nvSpPr>
            <p:cNvPr id="112" name="Text Box 73">
              <a:extLst>
                <a:ext uri="{FF2B5EF4-FFF2-40B4-BE49-F238E27FC236}">
                  <a16:creationId xmlns:a16="http://schemas.microsoft.com/office/drawing/2014/main" id="{8A6D39AB-0933-4AEE-B7AF-B40979F405C7}"/>
                </a:ext>
              </a:extLst>
            </p:cNvPr>
            <p:cNvSpPr txBox="1">
              <a:spLocks noChangeArrowheads="1"/>
            </p:cNvSpPr>
            <p:nvPr/>
          </p:nvSpPr>
          <p:spPr bwMode="auto">
            <a:xfrm>
              <a:off x="1791"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6" name="Group 88">
            <a:extLst>
              <a:ext uri="{FF2B5EF4-FFF2-40B4-BE49-F238E27FC236}">
                <a16:creationId xmlns:a16="http://schemas.microsoft.com/office/drawing/2014/main" id="{9FAD3E4E-D43A-4D5D-9506-B43BED52365D}"/>
              </a:ext>
            </a:extLst>
          </p:cNvPr>
          <p:cNvGrpSpPr>
            <a:grpSpLocks/>
          </p:cNvGrpSpPr>
          <p:nvPr/>
        </p:nvGrpSpPr>
        <p:grpSpPr bwMode="auto">
          <a:xfrm>
            <a:off x="4280961" y="3721414"/>
            <a:ext cx="936625" cy="1652588"/>
            <a:chOff x="2789" y="1616"/>
            <a:chExt cx="590" cy="1041"/>
          </a:xfrm>
        </p:grpSpPr>
        <p:sp>
          <p:nvSpPr>
            <p:cNvPr id="107" name="Text Box 61">
              <a:extLst>
                <a:ext uri="{FF2B5EF4-FFF2-40B4-BE49-F238E27FC236}">
                  <a16:creationId xmlns:a16="http://schemas.microsoft.com/office/drawing/2014/main" id="{2B1203A8-A03F-49FC-AF56-22BFC7C6EF05}"/>
                </a:ext>
              </a:extLst>
            </p:cNvPr>
            <p:cNvSpPr txBox="1">
              <a:spLocks noChangeArrowheads="1"/>
            </p:cNvSpPr>
            <p:nvPr/>
          </p:nvSpPr>
          <p:spPr bwMode="auto">
            <a:xfrm>
              <a:off x="278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0.02048</a:t>
              </a:r>
            </a:p>
          </p:txBody>
        </p:sp>
        <p:sp>
          <p:nvSpPr>
            <p:cNvPr id="108" name="Text Box 69">
              <a:extLst>
                <a:ext uri="{FF2B5EF4-FFF2-40B4-BE49-F238E27FC236}">
                  <a16:creationId xmlns:a16="http://schemas.microsoft.com/office/drawing/2014/main" id="{28FCDA61-4C91-4E86-A61E-FD9260BEBFE0}"/>
                </a:ext>
              </a:extLst>
            </p:cNvPr>
            <p:cNvSpPr txBox="1">
              <a:spLocks noChangeArrowheads="1"/>
            </p:cNvSpPr>
            <p:nvPr/>
          </p:nvSpPr>
          <p:spPr bwMode="auto">
            <a:xfrm>
              <a:off x="278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0.01536‬</a:t>
              </a:r>
            </a:p>
          </p:txBody>
        </p:sp>
        <p:sp>
          <p:nvSpPr>
            <p:cNvPr id="109" name="Text Box 74">
              <a:extLst>
                <a:ext uri="{FF2B5EF4-FFF2-40B4-BE49-F238E27FC236}">
                  <a16:creationId xmlns:a16="http://schemas.microsoft.com/office/drawing/2014/main" id="{A84CB839-D104-4AB2-8480-D7B9EE709F2B}"/>
                </a:ext>
              </a:extLst>
            </p:cNvPr>
            <p:cNvSpPr txBox="1">
              <a:spLocks noChangeArrowheads="1"/>
            </p:cNvSpPr>
            <p:nvPr/>
          </p:nvSpPr>
          <p:spPr bwMode="auto">
            <a:xfrm>
              <a:off x="278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0.01440</a:t>
              </a:r>
            </a:p>
          </p:txBody>
        </p:sp>
      </p:grpSp>
      <p:grpSp>
        <p:nvGrpSpPr>
          <p:cNvPr id="47" name="Group 89">
            <a:extLst>
              <a:ext uri="{FF2B5EF4-FFF2-40B4-BE49-F238E27FC236}">
                <a16:creationId xmlns:a16="http://schemas.microsoft.com/office/drawing/2014/main" id="{3D0F2AF0-930F-46DB-B083-81CA0683A3DD}"/>
              </a:ext>
            </a:extLst>
          </p:cNvPr>
          <p:cNvGrpSpPr>
            <a:grpSpLocks/>
          </p:cNvGrpSpPr>
          <p:nvPr/>
        </p:nvGrpSpPr>
        <p:grpSpPr bwMode="auto">
          <a:xfrm>
            <a:off x="5763686" y="3721414"/>
            <a:ext cx="936625" cy="1652588"/>
            <a:chOff x="3742" y="1616"/>
            <a:chExt cx="590" cy="1041"/>
          </a:xfrm>
        </p:grpSpPr>
        <p:sp>
          <p:nvSpPr>
            <p:cNvPr id="104" name="Text Box 62">
              <a:extLst>
                <a:ext uri="{FF2B5EF4-FFF2-40B4-BE49-F238E27FC236}">
                  <a16:creationId xmlns:a16="http://schemas.microsoft.com/office/drawing/2014/main" id="{CAED3A26-E37D-44EF-B68D-ECE32CEAF627}"/>
                </a:ext>
              </a:extLst>
            </p:cNvPr>
            <p:cNvSpPr txBox="1">
              <a:spLocks noChangeArrowheads="1"/>
            </p:cNvSpPr>
            <p:nvPr/>
          </p:nvSpPr>
          <p:spPr bwMode="auto">
            <a:xfrm>
              <a:off x="3742"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0.0016384</a:t>
              </a:r>
            </a:p>
          </p:txBody>
        </p:sp>
        <p:sp>
          <p:nvSpPr>
            <p:cNvPr id="105" name="Text Box 70">
              <a:extLst>
                <a:ext uri="{FF2B5EF4-FFF2-40B4-BE49-F238E27FC236}">
                  <a16:creationId xmlns:a16="http://schemas.microsoft.com/office/drawing/2014/main" id="{409C43F8-08FA-48F7-9D7A-EF86F19A85C5}"/>
                </a:ext>
              </a:extLst>
            </p:cNvPr>
            <p:cNvSpPr txBox="1">
              <a:spLocks noChangeArrowheads="1"/>
            </p:cNvSpPr>
            <p:nvPr/>
          </p:nvSpPr>
          <p:spPr bwMode="auto">
            <a:xfrm>
              <a:off x="3742"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0.0073728</a:t>
              </a:r>
            </a:p>
          </p:txBody>
        </p:sp>
        <p:sp>
          <p:nvSpPr>
            <p:cNvPr id="106" name="Text Box 75">
              <a:extLst>
                <a:ext uri="{FF2B5EF4-FFF2-40B4-BE49-F238E27FC236}">
                  <a16:creationId xmlns:a16="http://schemas.microsoft.com/office/drawing/2014/main" id="{1B68E625-5F03-4EF8-91BD-0A27D1B575F3}"/>
                </a:ext>
              </a:extLst>
            </p:cNvPr>
            <p:cNvSpPr txBox="1">
              <a:spLocks noChangeArrowheads="1"/>
            </p:cNvSpPr>
            <p:nvPr/>
          </p:nvSpPr>
          <p:spPr bwMode="auto">
            <a:xfrm>
              <a:off x="3742"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0.005184</a:t>
              </a:r>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78898" y="3672201"/>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i="1" dirty="0"/>
                <a:t>s</a:t>
              </a:r>
              <a:r>
                <a:rPr lang="en-US" altLang="zh-CN" sz="1600" baseline="-25000" dirty="0"/>
                <a:t>3</a:t>
              </a:r>
              <a:endParaRPr lang="zh-CN" altLang="en-US" sz="1600" baseline="-25000" dirty="0"/>
            </a:p>
          </p:txBody>
        </p:sp>
      </p:grpSp>
      <p:sp>
        <p:nvSpPr>
          <p:cNvPr id="51" name="Text Box 174">
            <a:extLst>
              <a:ext uri="{FF2B5EF4-FFF2-40B4-BE49-F238E27FC236}">
                <a16:creationId xmlns:a16="http://schemas.microsoft.com/office/drawing/2014/main" id="{E40E4CF5-A5CE-4A05-AC1F-D15D7F4F13B4}"/>
              </a:ext>
            </a:extLst>
          </p:cNvPr>
          <p:cNvSpPr txBox="1">
            <a:spLocks noChangeArrowheads="1"/>
          </p:cNvSpPr>
          <p:nvPr/>
        </p:nvSpPr>
        <p:spPr bwMode="auto">
          <a:xfrm>
            <a:off x="2183873" y="3564251"/>
            <a:ext cx="654050"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2" name="Text Box 175">
            <a:extLst>
              <a:ext uri="{FF2B5EF4-FFF2-40B4-BE49-F238E27FC236}">
                <a16:creationId xmlns:a16="http://schemas.microsoft.com/office/drawing/2014/main" id="{7656C444-0F18-4ABF-96F3-46381EF23191}"/>
              </a:ext>
            </a:extLst>
          </p:cNvPr>
          <p:cNvSpPr txBox="1">
            <a:spLocks noChangeArrowheads="1"/>
          </p:cNvSpPr>
          <p:nvPr/>
        </p:nvSpPr>
        <p:spPr bwMode="auto">
          <a:xfrm>
            <a:off x="2408298" y="3997639"/>
            <a:ext cx="646113"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0.6x0.4</a:t>
            </a:r>
          </a:p>
        </p:txBody>
      </p:sp>
      <p:sp>
        <p:nvSpPr>
          <p:cNvPr id="55" name="Text Box 179">
            <a:extLst>
              <a:ext uri="{FF2B5EF4-FFF2-40B4-BE49-F238E27FC236}">
                <a16:creationId xmlns:a16="http://schemas.microsoft.com/office/drawing/2014/main" id="{1E239994-DF2E-4D52-A539-DB0F082B6359}"/>
              </a:ext>
            </a:extLst>
          </p:cNvPr>
          <p:cNvSpPr txBox="1">
            <a:spLocks noChangeArrowheads="1"/>
          </p:cNvSpPr>
          <p:nvPr/>
        </p:nvSpPr>
        <p:spPr bwMode="auto">
          <a:xfrm>
            <a:off x="3718986" y="3569013"/>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7" name="Text Box 181">
            <a:extLst>
              <a:ext uri="{FF2B5EF4-FFF2-40B4-BE49-F238E27FC236}">
                <a16:creationId xmlns:a16="http://schemas.microsoft.com/office/drawing/2014/main" id="{FC115E06-EBD9-4195-A879-75715A468A7F}"/>
              </a:ext>
            </a:extLst>
          </p:cNvPr>
          <p:cNvSpPr txBox="1">
            <a:spLocks noChangeArrowheads="1"/>
          </p:cNvSpPr>
          <p:nvPr/>
        </p:nvSpPr>
        <p:spPr bwMode="auto">
          <a:xfrm>
            <a:off x="5183722" y="3578537"/>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0.4x0.2</a:t>
            </a:r>
          </a:p>
        </p:txBody>
      </p:sp>
      <p:sp>
        <p:nvSpPr>
          <p:cNvPr id="58" name="Text Box 182">
            <a:extLst>
              <a:ext uri="{FF2B5EF4-FFF2-40B4-BE49-F238E27FC236}">
                <a16:creationId xmlns:a16="http://schemas.microsoft.com/office/drawing/2014/main" id="{22EC0ED7-E17F-48A2-8B72-41F281B0B9D8}"/>
              </a:ext>
            </a:extLst>
          </p:cNvPr>
          <p:cNvSpPr txBox="1">
            <a:spLocks noChangeArrowheads="1"/>
          </p:cNvSpPr>
          <p:nvPr/>
        </p:nvSpPr>
        <p:spPr bwMode="auto">
          <a:xfrm>
            <a:off x="5460473" y="4026214"/>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0.6x0.6</a:t>
            </a:r>
          </a:p>
        </p:txBody>
      </p:sp>
      <p:sp>
        <p:nvSpPr>
          <p:cNvPr id="59" name="Text Box 183">
            <a:extLst>
              <a:ext uri="{FF2B5EF4-FFF2-40B4-BE49-F238E27FC236}">
                <a16:creationId xmlns:a16="http://schemas.microsoft.com/office/drawing/2014/main" id="{CDCE5E24-1A0A-4EC6-B764-58208129F065}"/>
              </a:ext>
            </a:extLst>
          </p:cNvPr>
          <p:cNvSpPr txBox="1">
            <a:spLocks noChangeArrowheads="1"/>
          </p:cNvSpPr>
          <p:nvPr/>
        </p:nvSpPr>
        <p:spPr bwMode="auto">
          <a:xfrm>
            <a:off x="3926595" y="3986526"/>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0.6x0.4</a:t>
            </a:r>
          </a:p>
        </p:txBody>
      </p:sp>
      <p:sp>
        <p:nvSpPr>
          <p:cNvPr id="61" name="Text Box 185">
            <a:extLst>
              <a:ext uri="{FF2B5EF4-FFF2-40B4-BE49-F238E27FC236}">
                <a16:creationId xmlns:a16="http://schemas.microsoft.com/office/drawing/2014/main" id="{F5EF60F4-1079-48B2-91B9-D2B01C7DD94B}"/>
              </a:ext>
            </a:extLst>
          </p:cNvPr>
          <p:cNvSpPr txBox="1">
            <a:spLocks noChangeArrowheads="1"/>
          </p:cNvSpPr>
          <p:nvPr/>
        </p:nvSpPr>
        <p:spPr bwMode="auto">
          <a:xfrm>
            <a:off x="5460473" y="4734239"/>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0.5x0.4</a:t>
            </a:r>
          </a:p>
        </p:txBody>
      </p:sp>
      <p:sp>
        <p:nvSpPr>
          <p:cNvPr id="62" name="Text Box 186">
            <a:extLst>
              <a:ext uri="{FF2B5EF4-FFF2-40B4-BE49-F238E27FC236}">
                <a16:creationId xmlns:a16="http://schemas.microsoft.com/office/drawing/2014/main" id="{27FD65C7-AC0C-4A96-9483-71A256387D54}"/>
              </a:ext>
            </a:extLst>
          </p:cNvPr>
          <p:cNvSpPr txBox="1">
            <a:spLocks noChangeArrowheads="1"/>
          </p:cNvSpPr>
          <p:nvPr/>
        </p:nvSpPr>
        <p:spPr bwMode="auto">
          <a:xfrm>
            <a:off x="3937707" y="4715189"/>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0.5x0.6</a:t>
            </a:r>
          </a:p>
        </p:txBody>
      </p:sp>
      <p:sp>
        <p:nvSpPr>
          <p:cNvPr id="72" name="Text Box 213">
            <a:extLst>
              <a:ext uri="{FF2B5EF4-FFF2-40B4-BE49-F238E27FC236}">
                <a16:creationId xmlns:a16="http://schemas.microsoft.com/office/drawing/2014/main" id="{16145E7B-4A32-4F6F-BA6F-531E7BD5B0F5}"/>
              </a:ext>
            </a:extLst>
          </p:cNvPr>
          <p:cNvSpPr txBox="1">
            <a:spLocks noChangeArrowheads="1"/>
          </p:cNvSpPr>
          <p:nvPr/>
        </p:nvSpPr>
        <p:spPr bwMode="auto">
          <a:xfrm>
            <a:off x="5160436" y="5211612"/>
            <a:ext cx="6826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0.9x0.4</a:t>
            </a:r>
          </a:p>
        </p:txBody>
      </p:sp>
      <p:cxnSp>
        <p:nvCxnSpPr>
          <p:cNvPr id="150" name="直接箭头连接符 149">
            <a:extLst>
              <a:ext uri="{FF2B5EF4-FFF2-40B4-BE49-F238E27FC236}">
                <a16:creationId xmlns:a16="http://schemas.microsoft.com/office/drawing/2014/main" id="{B0927A81-32C1-4C02-B398-8C07C1E9EE74}"/>
              </a:ext>
            </a:extLst>
          </p:cNvPr>
          <p:cNvCxnSpPr>
            <a:stCxn id="113" idx="3"/>
            <a:endCxn id="110" idx="1"/>
          </p:cNvCxnSpPr>
          <p:nvPr/>
        </p:nvCxnSpPr>
        <p:spPr>
          <a:xfrm>
            <a:off x="2207686" y="3852381"/>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25DCDC28-3B6F-4863-BD09-1FA8876CC927}"/>
              </a:ext>
            </a:extLst>
          </p:cNvPr>
          <p:cNvCxnSpPr>
            <a:stCxn id="114" idx="3"/>
            <a:endCxn id="111" idx="1"/>
          </p:cNvCxnSpPr>
          <p:nvPr/>
        </p:nvCxnSpPr>
        <p:spPr>
          <a:xfrm>
            <a:off x="2207686" y="4522306"/>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B8023F0B-5DA7-4AF1-ACBD-A140FA744438}"/>
              </a:ext>
            </a:extLst>
          </p:cNvPr>
          <p:cNvCxnSpPr>
            <a:stCxn id="115" idx="3"/>
            <a:endCxn id="112" idx="1"/>
          </p:cNvCxnSpPr>
          <p:nvPr/>
        </p:nvCxnSpPr>
        <p:spPr>
          <a:xfrm>
            <a:off x="2207686" y="5243031"/>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2A476477-4CB1-4DDB-8D6A-D270260CEF51}"/>
              </a:ext>
            </a:extLst>
          </p:cNvPr>
          <p:cNvCxnSpPr>
            <a:stCxn id="110" idx="3"/>
            <a:endCxn id="107" idx="1"/>
          </p:cNvCxnSpPr>
          <p:nvPr/>
        </p:nvCxnSpPr>
        <p:spPr>
          <a:xfrm>
            <a:off x="3718986" y="3852381"/>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599FA83A-7B95-474C-A25E-80FDEF1ADDD6}"/>
              </a:ext>
            </a:extLst>
          </p:cNvPr>
          <p:cNvCxnSpPr>
            <a:stCxn id="107" idx="3"/>
            <a:endCxn id="104" idx="1"/>
          </p:cNvCxnSpPr>
          <p:nvPr/>
        </p:nvCxnSpPr>
        <p:spPr>
          <a:xfrm>
            <a:off x="5217586" y="3852381"/>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F9A27B32-2778-4535-98AF-9BDA2D5D6FFF}"/>
              </a:ext>
            </a:extLst>
          </p:cNvPr>
          <p:cNvCxnSpPr>
            <a:stCxn id="111" idx="3"/>
            <a:endCxn id="108" idx="1"/>
          </p:cNvCxnSpPr>
          <p:nvPr/>
        </p:nvCxnSpPr>
        <p:spPr>
          <a:xfrm>
            <a:off x="3718986" y="4522306"/>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DC19887D-3903-4C91-967B-876CFFC8C8BC}"/>
              </a:ext>
            </a:extLst>
          </p:cNvPr>
          <p:cNvCxnSpPr>
            <a:stCxn id="112" idx="3"/>
            <a:endCxn id="109" idx="1"/>
          </p:cNvCxnSpPr>
          <p:nvPr/>
        </p:nvCxnSpPr>
        <p:spPr>
          <a:xfrm>
            <a:off x="3718986" y="5243031"/>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F5FBAE5-BF84-4FEC-BDEE-06981BDBF6EE}"/>
              </a:ext>
            </a:extLst>
          </p:cNvPr>
          <p:cNvCxnSpPr>
            <a:stCxn id="109" idx="3"/>
            <a:endCxn id="106" idx="1"/>
          </p:cNvCxnSpPr>
          <p:nvPr/>
        </p:nvCxnSpPr>
        <p:spPr>
          <a:xfrm>
            <a:off x="5217586" y="5243031"/>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0942FF19-C60E-4062-B695-0FB6F072BA1C}"/>
              </a:ext>
            </a:extLst>
          </p:cNvPr>
          <p:cNvCxnSpPr>
            <a:stCxn id="108" idx="3"/>
            <a:endCxn id="105" idx="1"/>
          </p:cNvCxnSpPr>
          <p:nvPr/>
        </p:nvCxnSpPr>
        <p:spPr>
          <a:xfrm>
            <a:off x="5217586" y="4522306"/>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135AD148-FB3F-4A7D-920C-7E0D36F1F926}"/>
              </a:ext>
            </a:extLst>
          </p:cNvPr>
          <p:cNvCxnSpPr>
            <a:stCxn id="113" idx="3"/>
            <a:endCxn id="111" idx="1"/>
          </p:cNvCxnSpPr>
          <p:nvPr/>
        </p:nvCxnSpPr>
        <p:spPr>
          <a:xfrm>
            <a:off x="2207686" y="3852381"/>
            <a:ext cx="5746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4F5E4A2-0DAB-4975-BD1B-6B3C2CA8F01A}"/>
              </a:ext>
            </a:extLst>
          </p:cNvPr>
          <p:cNvCxnSpPr>
            <a:stCxn id="110" idx="3"/>
            <a:endCxn id="108" idx="1"/>
          </p:cNvCxnSpPr>
          <p:nvPr/>
        </p:nvCxnSpPr>
        <p:spPr>
          <a:xfrm>
            <a:off x="3718986" y="3852381"/>
            <a:ext cx="5619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5556E5E5-AAC6-4194-AF26-886AC1671C66}"/>
              </a:ext>
            </a:extLst>
          </p:cNvPr>
          <p:cNvCxnSpPr>
            <a:stCxn id="111" idx="3"/>
            <a:endCxn id="109" idx="1"/>
          </p:cNvCxnSpPr>
          <p:nvPr/>
        </p:nvCxnSpPr>
        <p:spPr>
          <a:xfrm>
            <a:off x="3718986" y="4522306"/>
            <a:ext cx="5619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DD7A92D9-F6D5-4B62-9B7F-3E29E559D879}"/>
              </a:ext>
            </a:extLst>
          </p:cNvPr>
          <p:cNvCxnSpPr>
            <a:stCxn id="107" idx="3"/>
            <a:endCxn id="105" idx="1"/>
          </p:cNvCxnSpPr>
          <p:nvPr/>
        </p:nvCxnSpPr>
        <p:spPr>
          <a:xfrm>
            <a:off x="5217586" y="3852381"/>
            <a:ext cx="546100"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D9A0A88-6320-4700-9678-F2C3E3EFC8D8}"/>
              </a:ext>
            </a:extLst>
          </p:cNvPr>
          <p:cNvCxnSpPr>
            <a:stCxn id="108" idx="3"/>
            <a:endCxn id="106" idx="1"/>
          </p:cNvCxnSpPr>
          <p:nvPr/>
        </p:nvCxnSpPr>
        <p:spPr>
          <a:xfrm>
            <a:off x="5217586" y="4522306"/>
            <a:ext cx="546100"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ADFCD511-FED8-4096-8F0C-CF4F214C7685}"/>
              </a:ext>
            </a:extLst>
          </p:cNvPr>
          <p:cNvCxnSpPr>
            <a:stCxn id="114" idx="3"/>
            <a:endCxn id="112" idx="1"/>
          </p:cNvCxnSpPr>
          <p:nvPr/>
        </p:nvCxnSpPr>
        <p:spPr>
          <a:xfrm>
            <a:off x="2207686" y="4522306"/>
            <a:ext cx="5746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Text Box 179">
            <a:extLst>
              <a:ext uri="{FF2B5EF4-FFF2-40B4-BE49-F238E27FC236}">
                <a16:creationId xmlns:a16="http://schemas.microsoft.com/office/drawing/2014/main" id="{BF802E09-2FB7-4E93-B725-5A598C4362D9}"/>
              </a:ext>
            </a:extLst>
          </p:cNvPr>
          <p:cNvSpPr txBox="1">
            <a:spLocks noChangeArrowheads="1"/>
          </p:cNvSpPr>
          <p:nvPr/>
        </p:nvSpPr>
        <p:spPr bwMode="auto">
          <a:xfrm>
            <a:off x="3638376" y="428170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0.5x0.4</a:t>
            </a:r>
          </a:p>
        </p:txBody>
      </p:sp>
      <p:sp>
        <p:nvSpPr>
          <p:cNvPr id="193" name="Text Box 181">
            <a:extLst>
              <a:ext uri="{FF2B5EF4-FFF2-40B4-BE49-F238E27FC236}">
                <a16:creationId xmlns:a16="http://schemas.microsoft.com/office/drawing/2014/main" id="{ECB99CDF-C332-467F-9E30-CB690CA0D93C}"/>
              </a:ext>
            </a:extLst>
          </p:cNvPr>
          <p:cNvSpPr txBox="1">
            <a:spLocks noChangeArrowheads="1"/>
          </p:cNvSpPr>
          <p:nvPr/>
        </p:nvSpPr>
        <p:spPr bwMode="auto">
          <a:xfrm>
            <a:off x="5146795" y="429751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0.5x0.6</a:t>
            </a:r>
          </a:p>
        </p:txBody>
      </p:sp>
      <p:sp>
        <p:nvSpPr>
          <p:cNvPr id="4" name="标题 3">
            <a:extLst>
              <a:ext uri="{FF2B5EF4-FFF2-40B4-BE49-F238E27FC236}">
                <a16:creationId xmlns:a16="http://schemas.microsoft.com/office/drawing/2014/main" id="{47B98B5B-1CCF-418A-A5B4-AEA76808298C}"/>
              </a:ext>
            </a:extLst>
          </p:cNvPr>
          <p:cNvSpPr>
            <a:spLocks noGrp="1"/>
          </p:cNvSpPr>
          <p:nvPr>
            <p:ph type="title"/>
          </p:nvPr>
        </p:nvSpPr>
        <p:spPr/>
        <p:txBody>
          <a:bodyPr/>
          <a:lstStyle/>
          <a:p>
            <a:r>
              <a:rPr lang="en-US" altLang="zh-CN" dirty="0"/>
              <a:t>Viterbi</a:t>
            </a:r>
            <a:r>
              <a:rPr lang="zh-CN" altLang="en-US" dirty="0"/>
              <a:t>算法</a:t>
            </a:r>
          </a:p>
        </p:txBody>
      </p:sp>
      <p:sp>
        <p:nvSpPr>
          <p:cNvPr id="213" name="内容占位符 2">
            <a:extLst>
              <a:ext uri="{FF2B5EF4-FFF2-40B4-BE49-F238E27FC236}">
                <a16:creationId xmlns:a16="http://schemas.microsoft.com/office/drawing/2014/main" id="{E5DCF32F-1ED0-4A70-B2C2-06B7A09ABBD6}"/>
              </a:ext>
            </a:extLst>
          </p:cNvPr>
          <p:cNvSpPr>
            <a:spLocks noGrp="1"/>
          </p:cNvSpPr>
          <p:nvPr>
            <p:ph idx="1"/>
          </p:nvPr>
        </p:nvSpPr>
        <p:spPr>
          <a:xfrm>
            <a:off x="845288" y="1388424"/>
            <a:ext cx="10515600" cy="526573"/>
          </a:xfrm>
        </p:spPr>
        <p:txBody>
          <a:bodyPr>
            <a:normAutofit/>
          </a:bodyPr>
          <a:lstStyle/>
          <a:p>
            <a:r>
              <a:rPr lang="en-US" altLang="zh-CN" sz="2200" dirty="0"/>
              <a:t>Viterbi</a:t>
            </a:r>
            <a:r>
              <a:rPr lang="zh-CN" altLang="zh-CN" sz="2200" dirty="0"/>
              <a:t>算法用于解决如何寻找与给定观察值序列对应的最佳状态序列的问题。</a:t>
            </a:r>
            <a:endParaRPr lang="zh-CN" altLang="en-US" sz="2200" dirty="0"/>
          </a:p>
        </p:txBody>
      </p:sp>
      <p:sp>
        <p:nvSpPr>
          <p:cNvPr id="80" name="Text Box 218">
            <a:extLst>
              <a:ext uri="{FF2B5EF4-FFF2-40B4-BE49-F238E27FC236}">
                <a16:creationId xmlns:a16="http://schemas.microsoft.com/office/drawing/2014/main" id="{BB7B8B06-E250-4F43-A862-E0F83429EF91}"/>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81" name="Line 219">
            <a:extLst>
              <a:ext uri="{FF2B5EF4-FFF2-40B4-BE49-F238E27FC236}">
                <a16:creationId xmlns:a16="http://schemas.microsoft.com/office/drawing/2014/main" id="{C5B4739B-347F-4AE8-81C2-A1654979AA60}"/>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sp>
        <p:nvSpPr>
          <p:cNvPr id="82" name="Text Box 220">
            <a:extLst>
              <a:ext uri="{FF2B5EF4-FFF2-40B4-BE49-F238E27FC236}">
                <a16:creationId xmlns:a16="http://schemas.microsoft.com/office/drawing/2014/main" id="{EAEB564F-E7EB-4F31-8D60-9EDBEC18DAF3}"/>
              </a:ext>
            </a:extLst>
          </p:cNvPr>
          <p:cNvSpPr txBox="1">
            <a:spLocks noChangeArrowheads="1"/>
          </p:cNvSpPr>
          <p:nvPr/>
        </p:nvSpPr>
        <p:spPr bwMode="auto">
          <a:xfrm>
            <a:off x="6849040" y="3017690"/>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grpSp>
        <p:nvGrpSpPr>
          <p:cNvPr id="83" name="组合 82">
            <a:extLst>
              <a:ext uri="{FF2B5EF4-FFF2-40B4-BE49-F238E27FC236}">
                <a16:creationId xmlns:a16="http://schemas.microsoft.com/office/drawing/2014/main" id="{338DD19B-6E84-4AF5-928F-B04092E09E71}"/>
              </a:ext>
            </a:extLst>
          </p:cNvPr>
          <p:cNvGrpSpPr/>
          <p:nvPr/>
        </p:nvGrpSpPr>
        <p:grpSpPr>
          <a:xfrm>
            <a:off x="7516843" y="1896397"/>
            <a:ext cx="3785591" cy="2107992"/>
            <a:chOff x="6872409" y="346310"/>
            <a:chExt cx="3785591" cy="2107992"/>
          </a:xfrm>
        </p:grpSpPr>
        <p:sp>
          <p:nvSpPr>
            <p:cNvPr id="84" name="文本框 83">
              <a:extLst>
                <a:ext uri="{FF2B5EF4-FFF2-40B4-BE49-F238E27FC236}">
                  <a16:creationId xmlns:a16="http://schemas.microsoft.com/office/drawing/2014/main" id="{8B58F64B-5A05-47FC-A799-759BFF14105A}"/>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85" name="文本框 84">
              <a:extLst>
                <a:ext uri="{FF2B5EF4-FFF2-40B4-BE49-F238E27FC236}">
                  <a16:creationId xmlns:a16="http://schemas.microsoft.com/office/drawing/2014/main" id="{9B7719B9-EE78-4370-9517-14F921CC2732}"/>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86" name="文本框 85">
              <a:extLst>
                <a:ext uri="{FF2B5EF4-FFF2-40B4-BE49-F238E27FC236}">
                  <a16:creationId xmlns:a16="http://schemas.microsoft.com/office/drawing/2014/main" id="{31348014-BDC5-43E8-875F-EBFD6A853111}"/>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87" name="Oval 8">
              <a:extLst>
                <a:ext uri="{FF2B5EF4-FFF2-40B4-BE49-F238E27FC236}">
                  <a16:creationId xmlns:a16="http://schemas.microsoft.com/office/drawing/2014/main" id="{F79B9673-842E-4198-BBAE-02348DDFAA52}"/>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88" name="Oval 9">
              <a:extLst>
                <a:ext uri="{FF2B5EF4-FFF2-40B4-BE49-F238E27FC236}">
                  <a16:creationId xmlns:a16="http://schemas.microsoft.com/office/drawing/2014/main" id="{12B48F3D-2423-4A49-9E43-08A4A3215E3E}"/>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9" name="Oval 8">
              <a:extLst>
                <a:ext uri="{FF2B5EF4-FFF2-40B4-BE49-F238E27FC236}">
                  <a16:creationId xmlns:a16="http://schemas.microsoft.com/office/drawing/2014/main" id="{94F7F76F-1735-4B2C-BDB6-1843DDA34FB2}"/>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90" name="Line 11">
              <a:extLst>
                <a:ext uri="{FF2B5EF4-FFF2-40B4-BE49-F238E27FC236}">
                  <a16:creationId xmlns:a16="http://schemas.microsoft.com/office/drawing/2014/main" id="{4861EC94-02D4-454B-A719-544A63D6D0BD}"/>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8">
              <a:extLst>
                <a:ext uri="{FF2B5EF4-FFF2-40B4-BE49-F238E27FC236}">
                  <a16:creationId xmlns:a16="http://schemas.microsoft.com/office/drawing/2014/main" id="{EDB263A3-0184-4ED0-938A-CB2C45E0474B}"/>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92" name="Oval 9">
              <a:extLst>
                <a:ext uri="{FF2B5EF4-FFF2-40B4-BE49-F238E27FC236}">
                  <a16:creationId xmlns:a16="http://schemas.microsoft.com/office/drawing/2014/main" id="{BC5D2A4C-5FEF-4E7B-8F13-CB9013DE3E8F}"/>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3" name="Line 11">
              <a:extLst>
                <a:ext uri="{FF2B5EF4-FFF2-40B4-BE49-F238E27FC236}">
                  <a16:creationId xmlns:a16="http://schemas.microsoft.com/office/drawing/2014/main" id="{63A2F6C3-F136-44F1-B183-8EC4A8A4C48D}"/>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4" name="Oval 9">
              <a:extLst>
                <a:ext uri="{FF2B5EF4-FFF2-40B4-BE49-F238E27FC236}">
                  <a16:creationId xmlns:a16="http://schemas.microsoft.com/office/drawing/2014/main" id="{FA2FAC57-C069-4467-8498-E75039DD5782}"/>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5" name="Line 11">
              <a:extLst>
                <a:ext uri="{FF2B5EF4-FFF2-40B4-BE49-F238E27FC236}">
                  <a16:creationId xmlns:a16="http://schemas.microsoft.com/office/drawing/2014/main" id="{187A3062-87A0-4952-9C4B-DD85E6E7DB1D}"/>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96" name="直接箭头连接符 95">
              <a:extLst>
                <a:ext uri="{FF2B5EF4-FFF2-40B4-BE49-F238E27FC236}">
                  <a16:creationId xmlns:a16="http://schemas.microsoft.com/office/drawing/2014/main" id="{6C32ECF6-958A-4945-BBE2-7D07A1BD804E}"/>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0320DDC2-EB31-40B3-A3F4-24375312D00C}"/>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314878F9-AB0D-4787-A74C-260F396C5882}"/>
                </a:ext>
              </a:extLst>
            </p:cNvPr>
            <p:cNvCxnSpPr>
              <a:cxnSpLocks/>
              <a:stCxn id="91"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67A4C0D6-AFEF-4F14-AC41-22939F3260A7}"/>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1FC80F91-83C5-412A-A1BB-A20A4E53DE90}"/>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120" name="文本框 119">
              <a:extLst>
                <a:ext uri="{FF2B5EF4-FFF2-40B4-BE49-F238E27FC236}">
                  <a16:creationId xmlns:a16="http://schemas.microsoft.com/office/drawing/2014/main" id="{3B14D834-AC57-4A36-BBC3-C978D2C9DC1A}"/>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21" name="文本框 120">
              <a:extLst>
                <a:ext uri="{FF2B5EF4-FFF2-40B4-BE49-F238E27FC236}">
                  <a16:creationId xmlns:a16="http://schemas.microsoft.com/office/drawing/2014/main" id="{89C22009-8168-4796-870F-7B603D968FAE}"/>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0862456F-3181-4761-B075-1CEFB7A134C4}"/>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4</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5"/>
                  <a:stretch>
                    <a:fillRect/>
                  </a:stretch>
                </a:blipFill>
              </p:spPr>
              <p:txBody>
                <a:bodyPr/>
                <a:lstStyle/>
                <a:p>
                  <a:r>
                    <a:rPr lang="zh-CN" altLang="en-US">
                      <a:noFill/>
                    </a:rPr>
                    <a:t> </a:t>
                  </a:r>
                </a:p>
              </p:txBody>
            </p:sp>
          </mc:Fallback>
        </mc:AlternateContent>
        <p:sp>
          <p:nvSpPr>
            <p:cNvPr id="123" name="文本框 122">
              <a:extLst>
                <a:ext uri="{FF2B5EF4-FFF2-40B4-BE49-F238E27FC236}">
                  <a16:creationId xmlns:a16="http://schemas.microsoft.com/office/drawing/2014/main" id="{283064AD-043A-4421-A84A-FACC0866A7AA}"/>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124" name="文本框 123">
              <a:extLst>
                <a:ext uri="{FF2B5EF4-FFF2-40B4-BE49-F238E27FC236}">
                  <a16:creationId xmlns:a16="http://schemas.microsoft.com/office/drawing/2014/main" id="{A066DBD8-A432-4966-B9D4-31D910B16F22}"/>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125" name="文本框 124">
              <a:extLst>
                <a:ext uri="{FF2B5EF4-FFF2-40B4-BE49-F238E27FC236}">
                  <a16:creationId xmlns:a16="http://schemas.microsoft.com/office/drawing/2014/main" id="{9EFF449E-0FBD-4405-AFF1-F625E9FA31E6}"/>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Tree>
    <p:custDataLst>
      <p:tags r:id="rId1"/>
    </p:custDataLst>
    <p:extLst>
      <p:ext uri="{BB962C8B-B14F-4D97-AF65-F5344CB8AC3E}">
        <p14:creationId xmlns:p14="http://schemas.microsoft.com/office/powerpoint/2010/main" val="76095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5" grpId="0"/>
      <p:bldP spid="57" grpId="0"/>
      <p:bldP spid="58" grpId="0"/>
      <p:bldP spid="59" grpId="0"/>
      <p:bldP spid="61" grpId="0"/>
      <p:bldP spid="62" grpId="0"/>
      <p:bldP spid="72" grpId="0"/>
      <p:bldP spid="192" grpId="0"/>
      <p:bldP spid="1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217">
            <a:extLst>
              <a:ext uri="{FF2B5EF4-FFF2-40B4-BE49-F238E27FC236}">
                <a16:creationId xmlns:a16="http://schemas.microsoft.com/office/drawing/2014/main" id="{1F8C6633-AE87-40DA-8EC7-9D055E2CE1BA}"/>
              </a:ext>
            </a:extLst>
          </p:cNvPr>
          <p:cNvSpPr txBox="1">
            <a:spLocks noChangeArrowheads="1"/>
          </p:cNvSpPr>
          <p:nvPr/>
        </p:nvSpPr>
        <p:spPr bwMode="auto">
          <a:xfrm>
            <a:off x="549160" y="5779089"/>
            <a:ext cx="6616938"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en-US" altLang="zh-CN" b="1" u="sng" dirty="0">
                <a:latin typeface="幼圆" pitchFamily="49" charset="-122"/>
                <a:ea typeface="幼圆" pitchFamily="49" charset="-122"/>
              </a:rPr>
              <a:t>Viterbi</a:t>
            </a:r>
            <a:r>
              <a:rPr lang="zh-CN" altLang="en-US" b="1" u="sng" dirty="0">
                <a:latin typeface="幼圆" pitchFamily="49" charset="-122"/>
                <a:ea typeface="幼圆" pitchFamily="49" charset="-122"/>
              </a:rPr>
              <a:t>算法</a:t>
            </a:r>
            <a:r>
              <a:rPr lang="zh-CN" altLang="en-US" b="1" dirty="0">
                <a:latin typeface="幼圆" pitchFamily="49" charset="-122"/>
                <a:ea typeface="幼圆" pitchFamily="49" charset="-122"/>
              </a:rPr>
              <a:t>求解产生观察序列</a:t>
            </a:r>
            <a:r>
              <a:rPr lang="en-US" altLang="zh-CN" b="1" dirty="0">
                <a:latin typeface="Times New Roman" panose="02020603050405020304" pitchFamily="18" charset="0"/>
                <a:ea typeface="幼圆" pitchFamily="49" charset="-122"/>
                <a:cs typeface="Times New Roman" panose="02020603050405020304" pitchFamily="18" charset="0"/>
              </a:rPr>
              <a:t>ABBA</a:t>
            </a:r>
            <a:r>
              <a:rPr lang="zh-CN" altLang="en-US" b="1" dirty="0">
                <a:latin typeface="幼圆" pitchFamily="49" charset="-122"/>
                <a:ea typeface="幼圆" pitchFamily="49" charset="-122"/>
              </a:rPr>
              <a:t>最佳路径的格型图</a:t>
            </a:r>
          </a:p>
        </p:txBody>
      </p:sp>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1061" y="3721414"/>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1.0x0.2=0.2</a:t>
              </a:r>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5" name="Group 87">
            <a:extLst>
              <a:ext uri="{FF2B5EF4-FFF2-40B4-BE49-F238E27FC236}">
                <a16:creationId xmlns:a16="http://schemas.microsoft.com/office/drawing/2014/main" id="{0B85A5EC-6A49-4A3C-917D-59B483872700}"/>
              </a:ext>
            </a:extLst>
          </p:cNvPr>
          <p:cNvGrpSpPr>
            <a:grpSpLocks/>
          </p:cNvGrpSpPr>
          <p:nvPr/>
        </p:nvGrpSpPr>
        <p:grpSpPr bwMode="auto">
          <a:xfrm>
            <a:off x="2782361" y="3721414"/>
            <a:ext cx="936625" cy="1652588"/>
            <a:chOff x="1791" y="1616"/>
            <a:chExt cx="590" cy="1041"/>
          </a:xfrm>
        </p:grpSpPr>
        <p:sp>
          <p:nvSpPr>
            <p:cNvPr id="110" name="Text Box 60">
              <a:extLst>
                <a:ext uri="{FF2B5EF4-FFF2-40B4-BE49-F238E27FC236}">
                  <a16:creationId xmlns:a16="http://schemas.microsoft.com/office/drawing/2014/main" id="{81E33344-F723-4B46-931E-2AACEC4F0589}"/>
                </a:ext>
              </a:extLst>
            </p:cNvPr>
            <p:cNvSpPr txBox="1">
              <a:spLocks noChangeArrowheads="1"/>
            </p:cNvSpPr>
            <p:nvPr/>
          </p:nvSpPr>
          <p:spPr bwMode="auto">
            <a:xfrm>
              <a:off x="1791"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0.064</a:t>
              </a:r>
            </a:p>
          </p:txBody>
        </p:sp>
        <p:sp>
          <p:nvSpPr>
            <p:cNvPr id="111" name="Text Box 68">
              <a:extLst>
                <a:ext uri="{FF2B5EF4-FFF2-40B4-BE49-F238E27FC236}">
                  <a16:creationId xmlns:a16="http://schemas.microsoft.com/office/drawing/2014/main" id="{B2F7CEF1-3704-4833-ADB9-F4CBF46706E9}"/>
                </a:ext>
              </a:extLst>
            </p:cNvPr>
            <p:cNvSpPr txBox="1">
              <a:spLocks noChangeArrowheads="1"/>
            </p:cNvSpPr>
            <p:nvPr/>
          </p:nvSpPr>
          <p:spPr bwMode="auto">
            <a:xfrm>
              <a:off x="1791"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0.048</a:t>
              </a:r>
            </a:p>
          </p:txBody>
        </p:sp>
        <p:sp>
          <p:nvSpPr>
            <p:cNvPr id="112" name="Text Box 73">
              <a:extLst>
                <a:ext uri="{FF2B5EF4-FFF2-40B4-BE49-F238E27FC236}">
                  <a16:creationId xmlns:a16="http://schemas.microsoft.com/office/drawing/2014/main" id="{8A6D39AB-0933-4AEE-B7AF-B40979F405C7}"/>
                </a:ext>
              </a:extLst>
            </p:cNvPr>
            <p:cNvSpPr txBox="1">
              <a:spLocks noChangeArrowheads="1"/>
            </p:cNvSpPr>
            <p:nvPr/>
          </p:nvSpPr>
          <p:spPr bwMode="auto">
            <a:xfrm>
              <a:off x="1791"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6" name="Group 88">
            <a:extLst>
              <a:ext uri="{FF2B5EF4-FFF2-40B4-BE49-F238E27FC236}">
                <a16:creationId xmlns:a16="http://schemas.microsoft.com/office/drawing/2014/main" id="{9FAD3E4E-D43A-4D5D-9506-B43BED52365D}"/>
              </a:ext>
            </a:extLst>
          </p:cNvPr>
          <p:cNvGrpSpPr>
            <a:grpSpLocks/>
          </p:cNvGrpSpPr>
          <p:nvPr/>
        </p:nvGrpSpPr>
        <p:grpSpPr bwMode="auto">
          <a:xfrm>
            <a:off x="4280961" y="3721414"/>
            <a:ext cx="936625" cy="1652588"/>
            <a:chOff x="2789" y="1616"/>
            <a:chExt cx="590" cy="1041"/>
          </a:xfrm>
        </p:grpSpPr>
        <p:sp>
          <p:nvSpPr>
            <p:cNvPr id="107" name="Text Box 61">
              <a:extLst>
                <a:ext uri="{FF2B5EF4-FFF2-40B4-BE49-F238E27FC236}">
                  <a16:creationId xmlns:a16="http://schemas.microsoft.com/office/drawing/2014/main" id="{2B1203A8-A03F-49FC-AF56-22BFC7C6EF05}"/>
                </a:ext>
              </a:extLst>
            </p:cNvPr>
            <p:cNvSpPr txBox="1">
              <a:spLocks noChangeArrowheads="1"/>
            </p:cNvSpPr>
            <p:nvPr/>
          </p:nvSpPr>
          <p:spPr bwMode="auto">
            <a:xfrm>
              <a:off x="278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0.02048</a:t>
              </a:r>
            </a:p>
          </p:txBody>
        </p:sp>
        <p:sp>
          <p:nvSpPr>
            <p:cNvPr id="108" name="Text Box 69">
              <a:extLst>
                <a:ext uri="{FF2B5EF4-FFF2-40B4-BE49-F238E27FC236}">
                  <a16:creationId xmlns:a16="http://schemas.microsoft.com/office/drawing/2014/main" id="{28FCDA61-4C91-4E86-A61E-FD9260BEBFE0}"/>
                </a:ext>
              </a:extLst>
            </p:cNvPr>
            <p:cNvSpPr txBox="1">
              <a:spLocks noChangeArrowheads="1"/>
            </p:cNvSpPr>
            <p:nvPr/>
          </p:nvSpPr>
          <p:spPr bwMode="auto">
            <a:xfrm>
              <a:off x="278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0.01536‬</a:t>
              </a:r>
            </a:p>
          </p:txBody>
        </p:sp>
        <p:sp>
          <p:nvSpPr>
            <p:cNvPr id="109" name="Text Box 74">
              <a:extLst>
                <a:ext uri="{FF2B5EF4-FFF2-40B4-BE49-F238E27FC236}">
                  <a16:creationId xmlns:a16="http://schemas.microsoft.com/office/drawing/2014/main" id="{A84CB839-D104-4AB2-8480-D7B9EE709F2B}"/>
                </a:ext>
              </a:extLst>
            </p:cNvPr>
            <p:cNvSpPr txBox="1">
              <a:spLocks noChangeArrowheads="1"/>
            </p:cNvSpPr>
            <p:nvPr/>
          </p:nvSpPr>
          <p:spPr bwMode="auto">
            <a:xfrm>
              <a:off x="278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0.01440</a:t>
              </a:r>
            </a:p>
          </p:txBody>
        </p:sp>
      </p:grpSp>
      <p:grpSp>
        <p:nvGrpSpPr>
          <p:cNvPr id="47" name="Group 89">
            <a:extLst>
              <a:ext uri="{FF2B5EF4-FFF2-40B4-BE49-F238E27FC236}">
                <a16:creationId xmlns:a16="http://schemas.microsoft.com/office/drawing/2014/main" id="{3D0F2AF0-930F-46DB-B083-81CA0683A3DD}"/>
              </a:ext>
            </a:extLst>
          </p:cNvPr>
          <p:cNvGrpSpPr>
            <a:grpSpLocks/>
          </p:cNvGrpSpPr>
          <p:nvPr/>
        </p:nvGrpSpPr>
        <p:grpSpPr bwMode="auto">
          <a:xfrm>
            <a:off x="5763686" y="3721414"/>
            <a:ext cx="936625" cy="1652588"/>
            <a:chOff x="3742" y="1616"/>
            <a:chExt cx="590" cy="1041"/>
          </a:xfrm>
        </p:grpSpPr>
        <p:sp>
          <p:nvSpPr>
            <p:cNvPr id="104" name="Text Box 62">
              <a:extLst>
                <a:ext uri="{FF2B5EF4-FFF2-40B4-BE49-F238E27FC236}">
                  <a16:creationId xmlns:a16="http://schemas.microsoft.com/office/drawing/2014/main" id="{CAED3A26-E37D-44EF-B68D-ECE32CEAF627}"/>
                </a:ext>
              </a:extLst>
            </p:cNvPr>
            <p:cNvSpPr txBox="1">
              <a:spLocks noChangeArrowheads="1"/>
            </p:cNvSpPr>
            <p:nvPr/>
          </p:nvSpPr>
          <p:spPr bwMode="auto">
            <a:xfrm>
              <a:off x="3742"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0.0016384</a:t>
              </a:r>
            </a:p>
          </p:txBody>
        </p:sp>
        <p:sp>
          <p:nvSpPr>
            <p:cNvPr id="105" name="Text Box 70">
              <a:extLst>
                <a:ext uri="{FF2B5EF4-FFF2-40B4-BE49-F238E27FC236}">
                  <a16:creationId xmlns:a16="http://schemas.microsoft.com/office/drawing/2014/main" id="{409C43F8-08FA-48F7-9D7A-EF86F19A85C5}"/>
                </a:ext>
              </a:extLst>
            </p:cNvPr>
            <p:cNvSpPr txBox="1">
              <a:spLocks noChangeArrowheads="1"/>
            </p:cNvSpPr>
            <p:nvPr/>
          </p:nvSpPr>
          <p:spPr bwMode="auto">
            <a:xfrm>
              <a:off x="3742" y="2038"/>
              <a:ext cx="590" cy="165"/>
            </a:xfrm>
            <a:prstGeom prst="rect">
              <a:avLst/>
            </a:prstGeom>
            <a:noFill/>
            <a:ln w="12700" cap="sq">
              <a:solidFill>
                <a:srgbClr val="FF0000"/>
              </a:solidFill>
              <a:miter lim="800000"/>
              <a:headEnd type="none" w="sm" len="sm"/>
              <a:tailEnd type="none" w="sm" len="sm"/>
            </a:ln>
            <a:effectLst/>
          </p:spPr>
          <p:txBody>
            <a:bodyPr>
              <a:spAutoFit/>
            </a:bodyPr>
            <a:lstStyle/>
            <a:p>
              <a:pPr algn="ctr">
                <a:spcBef>
                  <a:spcPct val="50000"/>
                </a:spcBef>
              </a:pPr>
              <a:r>
                <a:rPr lang="en-US" altLang="zh-CN" sz="1100" dirty="0">
                  <a:solidFill>
                    <a:srgbClr val="FF0000"/>
                  </a:solidFill>
                </a:rPr>
                <a:t>0.0073728</a:t>
              </a:r>
            </a:p>
          </p:txBody>
        </p:sp>
        <p:sp>
          <p:nvSpPr>
            <p:cNvPr id="106" name="Text Box 75">
              <a:extLst>
                <a:ext uri="{FF2B5EF4-FFF2-40B4-BE49-F238E27FC236}">
                  <a16:creationId xmlns:a16="http://schemas.microsoft.com/office/drawing/2014/main" id="{1B68E625-5F03-4EF8-91BD-0A27D1B575F3}"/>
                </a:ext>
              </a:extLst>
            </p:cNvPr>
            <p:cNvSpPr txBox="1">
              <a:spLocks noChangeArrowheads="1"/>
            </p:cNvSpPr>
            <p:nvPr/>
          </p:nvSpPr>
          <p:spPr bwMode="auto">
            <a:xfrm>
              <a:off x="3742"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0.005184</a:t>
              </a:r>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78898" y="3672201"/>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i="1"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i="1" dirty="0"/>
                <a:t>s</a:t>
              </a:r>
              <a:r>
                <a:rPr lang="en-US" altLang="zh-CN" sz="1600" baseline="-25000" dirty="0"/>
                <a:t>3</a:t>
              </a:r>
              <a:endParaRPr lang="zh-CN" altLang="en-US" sz="1600" baseline="-25000" dirty="0"/>
            </a:p>
          </p:txBody>
        </p:sp>
      </p:grpSp>
      <p:sp>
        <p:nvSpPr>
          <p:cNvPr id="51" name="Text Box 174">
            <a:extLst>
              <a:ext uri="{FF2B5EF4-FFF2-40B4-BE49-F238E27FC236}">
                <a16:creationId xmlns:a16="http://schemas.microsoft.com/office/drawing/2014/main" id="{E40E4CF5-A5CE-4A05-AC1F-D15D7F4F13B4}"/>
              </a:ext>
            </a:extLst>
          </p:cNvPr>
          <p:cNvSpPr txBox="1">
            <a:spLocks noChangeArrowheads="1"/>
          </p:cNvSpPr>
          <p:nvPr/>
        </p:nvSpPr>
        <p:spPr bwMode="auto">
          <a:xfrm>
            <a:off x="2183873" y="3564251"/>
            <a:ext cx="654050"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5" name="Text Box 179">
            <a:extLst>
              <a:ext uri="{FF2B5EF4-FFF2-40B4-BE49-F238E27FC236}">
                <a16:creationId xmlns:a16="http://schemas.microsoft.com/office/drawing/2014/main" id="{1E239994-DF2E-4D52-A539-DB0F082B6359}"/>
              </a:ext>
            </a:extLst>
          </p:cNvPr>
          <p:cNvSpPr txBox="1">
            <a:spLocks noChangeArrowheads="1"/>
          </p:cNvSpPr>
          <p:nvPr/>
        </p:nvSpPr>
        <p:spPr bwMode="auto">
          <a:xfrm>
            <a:off x="3718986" y="3569013"/>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7" name="Text Box 181">
            <a:extLst>
              <a:ext uri="{FF2B5EF4-FFF2-40B4-BE49-F238E27FC236}">
                <a16:creationId xmlns:a16="http://schemas.microsoft.com/office/drawing/2014/main" id="{FC115E06-EBD9-4195-A879-75715A468A7F}"/>
              </a:ext>
            </a:extLst>
          </p:cNvPr>
          <p:cNvSpPr txBox="1">
            <a:spLocks noChangeArrowheads="1"/>
          </p:cNvSpPr>
          <p:nvPr/>
        </p:nvSpPr>
        <p:spPr bwMode="auto">
          <a:xfrm>
            <a:off x="5183722" y="3578537"/>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0.4x0.2</a:t>
            </a:r>
          </a:p>
        </p:txBody>
      </p:sp>
      <p:cxnSp>
        <p:nvCxnSpPr>
          <p:cNvPr id="150" name="直接箭头连接符 149">
            <a:extLst>
              <a:ext uri="{FF2B5EF4-FFF2-40B4-BE49-F238E27FC236}">
                <a16:creationId xmlns:a16="http://schemas.microsoft.com/office/drawing/2014/main" id="{B0927A81-32C1-4C02-B398-8C07C1E9EE74}"/>
              </a:ext>
            </a:extLst>
          </p:cNvPr>
          <p:cNvCxnSpPr>
            <a:stCxn id="113" idx="3"/>
            <a:endCxn id="110" idx="1"/>
          </p:cNvCxnSpPr>
          <p:nvPr/>
        </p:nvCxnSpPr>
        <p:spPr>
          <a:xfrm>
            <a:off x="2207686" y="3852381"/>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25DCDC28-3B6F-4863-BD09-1FA8876CC927}"/>
              </a:ext>
            </a:extLst>
          </p:cNvPr>
          <p:cNvCxnSpPr>
            <a:stCxn id="114" idx="3"/>
            <a:endCxn id="111" idx="1"/>
          </p:cNvCxnSpPr>
          <p:nvPr/>
        </p:nvCxnSpPr>
        <p:spPr>
          <a:xfrm>
            <a:off x="2207686" y="4522306"/>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B8023F0B-5DA7-4AF1-ACBD-A140FA744438}"/>
              </a:ext>
            </a:extLst>
          </p:cNvPr>
          <p:cNvCxnSpPr>
            <a:stCxn id="115" idx="3"/>
            <a:endCxn id="112" idx="1"/>
          </p:cNvCxnSpPr>
          <p:nvPr/>
        </p:nvCxnSpPr>
        <p:spPr>
          <a:xfrm>
            <a:off x="2207686" y="5243031"/>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2A476477-4CB1-4DDB-8D6A-D270260CEF51}"/>
              </a:ext>
            </a:extLst>
          </p:cNvPr>
          <p:cNvCxnSpPr>
            <a:stCxn id="110" idx="3"/>
            <a:endCxn id="107" idx="1"/>
          </p:cNvCxnSpPr>
          <p:nvPr/>
        </p:nvCxnSpPr>
        <p:spPr>
          <a:xfrm>
            <a:off x="3718986" y="3852381"/>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599FA83A-7B95-474C-A25E-80FDEF1ADDD6}"/>
              </a:ext>
            </a:extLst>
          </p:cNvPr>
          <p:cNvCxnSpPr>
            <a:stCxn id="107" idx="3"/>
            <a:endCxn id="104" idx="1"/>
          </p:cNvCxnSpPr>
          <p:nvPr/>
        </p:nvCxnSpPr>
        <p:spPr>
          <a:xfrm>
            <a:off x="5217586" y="3852381"/>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F9A27B32-2778-4535-98AF-9BDA2D5D6FFF}"/>
              </a:ext>
            </a:extLst>
          </p:cNvPr>
          <p:cNvCxnSpPr>
            <a:stCxn id="111" idx="3"/>
            <a:endCxn id="108" idx="1"/>
          </p:cNvCxnSpPr>
          <p:nvPr/>
        </p:nvCxnSpPr>
        <p:spPr>
          <a:xfrm>
            <a:off x="3718986" y="4522306"/>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DC19887D-3903-4C91-967B-876CFFC8C8BC}"/>
              </a:ext>
            </a:extLst>
          </p:cNvPr>
          <p:cNvCxnSpPr>
            <a:stCxn id="112" idx="3"/>
            <a:endCxn id="109" idx="1"/>
          </p:cNvCxnSpPr>
          <p:nvPr/>
        </p:nvCxnSpPr>
        <p:spPr>
          <a:xfrm>
            <a:off x="3718986" y="5243031"/>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F5FBAE5-BF84-4FEC-BDEE-06981BDBF6EE}"/>
              </a:ext>
            </a:extLst>
          </p:cNvPr>
          <p:cNvCxnSpPr>
            <a:stCxn id="109" idx="3"/>
            <a:endCxn id="106" idx="1"/>
          </p:cNvCxnSpPr>
          <p:nvPr/>
        </p:nvCxnSpPr>
        <p:spPr>
          <a:xfrm>
            <a:off x="5217586" y="5243031"/>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0942FF19-C60E-4062-B695-0FB6F072BA1C}"/>
              </a:ext>
            </a:extLst>
          </p:cNvPr>
          <p:cNvCxnSpPr>
            <a:stCxn id="108" idx="3"/>
            <a:endCxn id="105" idx="1"/>
          </p:cNvCxnSpPr>
          <p:nvPr/>
        </p:nvCxnSpPr>
        <p:spPr>
          <a:xfrm>
            <a:off x="5217586" y="4522306"/>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135AD148-FB3F-4A7D-920C-7E0D36F1F926}"/>
              </a:ext>
            </a:extLst>
          </p:cNvPr>
          <p:cNvCxnSpPr>
            <a:stCxn id="113" idx="3"/>
            <a:endCxn id="111" idx="1"/>
          </p:cNvCxnSpPr>
          <p:nvPr/>
        </p:nvCxnSpPr>
        <p:spPr>
          <a:xfrm>
            <a:off x="2207686" y="3852381"/>
            <a:ext cx="5746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4F5E4A2-0DAB-4975-BD1B-6B3C2CA8F01A}"/>
              </a:ext>
            </a:extLst>
          </p:cNvPr>
          <p:cNvCxnSpPr>
            <a:stCxn id="110" idx="3"/>
            <a:endCxn id="108" idx="1"/>
          </p:cNvCxnSpPr>
          <p:nvPr/>
        </p:nvCxnSpPr>
        <p:spPr>
          <a:xfrm>
            <a:off x="3718986" y="3852381"/>
            <a:ext cx="5619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5556E5E5-AAC6-4194-AF26-886AC1671C66}"/>
              </a:ext>
            </a:extLst>
          </p:cNvPr>
          <p:cNvCxnSpPr>
            <a:stCxn id="111" idx="3"/>
            <a:endCxn id="109" idx="1"/>
          </p:cNvCxnSpPr>
          <p:nvPr/>
        </p:nvCxnSpPr>
        <p:spPr>
          <a:xfrm>
            <a:off x="3718986" y="4522306"/>
            <a:ext cx="5619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DD7A92D9-F6D5-4B62-9B7F-3E29E559D879}"/>
              </a:ext>
            </a:extLst>
          </p:cNvPr>
          <p:cNvCxnSpPr>
            <a:stCxn id="107" idx="3"/>
            <a:endCxn id="105" idx="1"/>
          </p:cNvCxnSpPr>
          <p:nvPr/>
        </p:nvCxnSpPr>
        <p:spPr>
          <a:xfrm>
            <a:off x="5217586" y="3852381"/>
            <a:ext cx="546100"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D9A0A88-6320-4700-9678-F2C3E3EFC8D8}"/>
              </a:ext>
            </a:extLst>
          </p:cNvPr>
          <p:cNvCxnSpPr>
            <a:stCxn id="108" idx="3"/>
            <a:endCxn id="106" idx="1"/>
          </p:cNvCxnSpPr>
          <p:nvPr/>
        </p:nvCxnSpPr>
        <p:spPr>
          <a:xfrm>
            <a:off x="5217586" y="4522306"/>
            <a:ext cx="546100"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ADFCD511-FED8-4096-8F0C-CF4F214C7685}"/>
              </a:ext>
            </a:extLst>
          </p:cNvPr>
          <p:cNvCxnSpPr>
            <a:stCxn id="114" idx="3"/>
            <a:endCxn id="112" idx="1"/>
          </p:cNvCxnSpPr>
          <p:nvPr/>
        </p:nvCxnSpPr>
        <p:spPr>
          <a:xfrm>
            <a:off x="2207686" y="4522306"/>
            <a:ext cx="5746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标题 3">
            <a:extLst>
              <a:ext uri="{FF2B5EF4-FFF2-40B4-BE49-F238E27FC236}">
                <a16:creationId xmlns:a16="http://schemas.microsoft.com/office/drawing/2014/main" id="{47B98B5B-1CCF-418A-A5B4-AEA76808298C}"/>
              </a:ext>
            </a:extLst>
          </p:cNvPr>
          <p:cNvSpPr>
            <a:spLocks noGrp="1"/>
          </p:cNvSpPr>
          <p:nvPr>
            <p:ph type="title"/>
          </p:nvPr>
        </p:nvSpPr>
        <p:spPr/>
        <p:txBody>
          <a:bodyPr/>
          <a:lstStyle/>
          <a:p>
            <a:r>
              <a:rPr lang="en-US" altLang="zh-CN" dirty="0"/>
              <a:t>Viterbi</a:t>
            </a:r>
            <a:r>
              <a:rPr lang="zh-CN" altLang="en-US" dirty="0"/>
              <a:t>算法</a:t>
            </a:r>
          </a:p>
        </p:txBody>
      </p:sp>
      <p:sp>
        <p:nvSpPr>
          <p:cNvPr id="213" name="内容占位符 2">
            <a:extLst>
              <a:ext uri="{FF2B5EF4-FFF2-40B4-BE49-F238E27FC236}">
                <a16:creationId xmlns:a16="http://schemas.microsoft.com/office/drawing/2014/main" id="{E5DCF32F-1ED0-4A70-B2C2-06B7A09ABBD6}"/>
              </a:ext>
            </a:extLst>
          </p:cNvPr>
          <p:cNvSpPr>
            <a:spLocks noGrp="1"/>
          </p:cNvSpPr>
          <p:nvPr>
            <p:ph idx="1"/>
          </p:nvPr>
        </p:nvSpPr>
        <p:spPr>
          <a:xfrm>
            <a:off x="845288" y="1388424"/>
            <a:ext cx="10515600" cy="526573"/>
          </a:xfrm>
        </p:spPr>
        <p:txBody>
          <a:bodyPr>
            <a:normAutofit/>
          </a:bodyPr>
          <a:lstStyle/>
          <a:p>
            <a:r>
              <a:rPr lang="en-US" altLang="zh-CN" sz="2200" dirty="0"/>
              <a:t>Viterbi</a:t>
            </a:r>
            <a:r>
              <a:rPr lang="zh-CN" altLang="zh-CN" sz="2200" dirty="0"/>
              <a:t>算法用于解决如何寻找与给定观察值序列对应的最佳状态序列的问题。</a:t>
            </a:r>
            <a:endParaRPr lang="zh-CN" altLang="en-US" sz="2200" dirty="0"/>
          </a:p>
        </p:txBody>
      </p:sp>
      <p:sp>
        <p:nvSpPr>
          <p:cNvPr id="80" name="Text Box 218">
            <a:extLst>
              <a:ext uri="{FF2B5EF4-FFF2-40B4-BE49-F238E27FC236}">
                <a16:creationId xmlns:a16="http://schemas.microsoft.com/office/drawing/2014/main" id="{7358781A-6C19-475F-93E7-0E932C3988E3}"/>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81" name="Line 219">
            <a:extLst>
              <a:ext uri="{FF2B5EF4-FFF2-40B4-BE49-F238E27FC236}">
                <a16:creationId xmlns:a16="http://schemas.microsoft.com/office/drawing/2014/main" id="{24259643-2FDC-4388-B7EA-235C5CDCF358}"/>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sp>
        <p:nvSpPr>
          <p:cNvPr id="82" name="Text Box 220">
            <a:extLst>
              <a:ext uri="{FF2B5EF4-FFF2-40B4-BE49-F238E27FC236}">
                <a16:creationId xmlns:a16="http://schemas.microsoft.com/office/drawing/2014/main" id="{ADD10E7A-E5E1-4373-87AE-6C4E881F3FF3}"/>
              </a:ext>
            </a:extLst>
          </p:cNvPr>
          <p:cNvSpPr txBox="1">
            <a:spLocks noChangeArrowheads="1"/>
          </p:cNvSpPr>
          <p:nvPr/>
        </p:nvSpPr>
        <p:spPr bwMode="auto">
          <a:xfrm>
            <a:off x="6849040" y="3017690"/>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grpSp>
        <p:nvGrpSpPr>
          <p:cNvPr id="83" name="组合 82">
            <a:extLst>
              <a:ext uri="{FF2B5EF4-FFF2-40B4-BE49-F238E27FC236}">
                <a16:creationId xmlns:a16="http://schemas.microsoft.com/office/drawing/2014/main" id="{4C38A1E9-AB71-47C8-9540-2B33CC125B3C}"/>
              </a:ext>
            </a:extLst>
          </p:cNvPr>
          <p:cNvGrpSpPr/>
          <p:nvPr/>
        </p:nvGrpSpPr>
        <p:grpSpPr>
          <a:xfrm>
            <a:off x="7516843" y="1896397"/>
            <a:ext cx="3785591" cy="2107992"/>
            <a:chOff x="6872409" y="346310"/>
            <a:chExt cx="3785591" cy="2107992"/>
          </a:xfrm>
        </p:grpSpPr>
        <p:sp>
          <p:nvSpPr>
            <p:cNvPr id="84" name="文本框 83">
              <a:extLst>
                <a:ext uri="{FF2B5EF4-FFF2-40B4-BE49-F238E27FC236}">
                  <a16:creationId xmlns:a16="http://schemas.microsoft.com/office/drawing/2014/main" id="{0C98273E-D447-42A7-A427-3C9DD915F559}"/>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85" name="文本框 84">
              <a:extLst>
                <a:ext uri="{FF2B5EF4-FFF2-40B4-BE49-F238E27FC236}">
                  <a16:creationId xmlns:a16="http://schemas.microsoft.com/office/drawing/2014/main" id="{5F59B4D7-ED96-431F-86F0-275093252C05}"/>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86" name="文本框 85">
              <a:extLst>
                <a:ext uri="{FF2B5EF4-FFF2-40B4-BE49-F238E27FC236}">
                  <a16:creationId xmlns:a16="http://schemas.microsoft.com/office/drawing/2014/main" id="{6832E524-31E2-4C31-A6FE-A85DD8A5FA8C}"/>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87" name="Oval 8">
              <a:extLst>
                <a:ext uri="{FF2B5EF4-FFF2-40B4-BE49-F238E27FC236}">
                  <a16:creationId xmlns:a16="http://schemas.microsoft.com/office/drawing/2014/main" id="{71755BAC-3D92-4CB7-B93D-971F91D586C5}"/>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88" name="Oval 9">
              <a:extLst>
                <a:ext uri="{FF2B5EF4-FFF2-40B4-BE49-F238E27FC236}">
                  <a16:creationId xmlns:a16="http://schemas.microsoft.com/office/drawing/2014/main" id="{07050F6B-C180-415D-895C-C8D18EA83C7E}"/>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9" name="Oval 8">
              <a:extLst>
                <a:ext uri="{FF2B5EF4-FFF2-40B4-BE49-F238E27FC236}">
                  <a16:creationId xmlns:a16="http://schemas.microsoft.com/office/drawing/2014/main" id="{B2A4F410-4EAE-4DD7-83EF-FF475A9A8766}"/>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90" name="Line 11">
              <a:extLst>
                <a:ext uri="{FF2B5EF4-FFF2-40B4-BE49-F238E27FC236}">
                  <a16:creationId xmlns:a16="http://schemas.microsoft.com/office/drawing/2014/main" id="{1A869B8C-D7C1-4F39-9547-6613C1F54ACD}"/>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8">
              <a:extLst>
                <a:ext uri="{FF2B5EF4-FFF2-40B4-BE49-F238E27FC236}">
                  <a16:creationId xmlns:a16="http://schemas.microsoft.com/office/drawing/2014/main" id="{291D9B46-FFD9-4DA0-9A4F-182AABD54D86}"/>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92" name="Oval 9">
              <a:extLst>
                <a:ext uri="{FF2B5EF4-FFF2-40B4-BE49-F238E27FC236}">
                  <a16:creationId xmlns:a16="http://schemas.microsoft.com/office/drawing/2014/main" id="{E6FC1D06-1A37-40F4-913C-C6F402B0A6A6}"/>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3" name="Line 11">
              <a:extLst>
                <a:ext uri="{FF2B5EF4-FFF2-40B4-BE49-F238E27FC236}">
                  <a16:creationId xmlns:a16="http://schemas.microsoft.com/office/drawing/2014/main" id="{0071DC65-D93C-4730-B653-DCD69054CAE2}"/>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4" name="Oval 9">
              <a:extLst>
                <a:ext uri="{FF2B5EF4-FFF2-40B4-BE49-F238E27FC236}">
                  <a16:creationId xmlns:a16="http://schemas.microsoft.com/office/drawing/2014/main" id="{396BF3FD-7C27-4E98-AE71-032A9F43C188}"/>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5" name="Line 11">
              <a:extLst>
                <a:ext uri="{FF2B5EF4-FFF2-40B4-BE49-F238E27FC236}">
                  <a16:creationId xmlns:a16="http://schemas.microsoft.com/office/drawing/2014/main" id="{91BD5891-9DE2-4EE6-B0A6-EB6546F7103A}"/>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96" name="直接箭头连接符 95">
              <a:extLst>
                <a:ext uri="{FF2B5EF4-FFF2-40B4-BE49-F238E27FC236}">
                  <a16:creationId xmlns:a16="http://schemas.microsoft.com/office/drawing/2014/main" id="{BC212569-59DB-40F2-83DB-B866E1BFD1EE}"/>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AF33B45-DE6C-4BB3-8679-E49A2A3C74FA}"/>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E88F3C7A-495E-4AB4-AFCF-B161F4321693}"/>
                </a:ext>
              </a:extLst>
            </p:cNvPr>
            <p:cNvCxnSpPr>
              <a:cxnSpLocks/>
              <a:stCxn id="91"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4C8FBC30-DAE8-4C9B-9E36-03F723DE62DD}"/>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63885C6A-4E6D-4231-B3A8-D566A16972DD}"/>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120" name="文本框 119">
              <a:extLst>
                <a:ext uri="{FF2B5EF4-FFF2-40B4-BE49-F238E27FC236}">
                  <a16:creationId xmlns:a16="http://schemas.microsoft.com/office/drawing/2014/main" id="{9E0F4F0D-D20B-46A3-823D-C2CB70C8B622}"/>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21" name="文本框 120">
              <a:extLst>
                <a:ext uri="{FF2B5EF4-FFF2-40B4-BE49-F238E27FC236}">
                  <a16:creationId xmlns:a16="http://schemas.microsoft.com/office/drawing/2014/main" id="{C22BAB60-29BB-4B66-A469-7B7533F3B458}"/>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2B11232B-4F93-427B-9A8D-57EEA9E97730}"/>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4</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4"/>
                  <a:stretch>
                    <a:fillRect/>
                  </a:stretch>
                </a:blipFill>
              </p:spPr>
              <p:txBody>
                <a:bodyPr/>
                <a:lstStyle/>
                <a:p>
                  <a:r>
                    <a:rPr lang="zh-CN" altLang="en-US">
                      <a:noFill/>
                    </a:rPr>
                    <a:t> </a:t>
                  </a:r>
                </a:p>
              </p:txBody>
            </p:sp>
          </mc:Fallback>
        </mc:AlternateContent>
        <p:sp>
          <p:nvSpPr>
            <p:cNvPr id="123" name="文本框 122">
              <a:extLst>
                <a:ext uri="{FF2B5EF4-FFF2-40B4-BE49-F238E27FC236}">
                  <a16:creationId xmlns:a16="http://schemas.microsoft.com/office/drawing/2014/main" id="{6A6200BA-C616-433D-ACE8-F36ED9B25701}"/>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124" name="文本框 123">
              <a:extLst>
                <a:ext uri="{FF2B5EF4-FFF2-40B4-BE49-F238E27FC236}">
                  <a16:creationId xmlns:a16="http://schemas.microsoft.com/office/drawing/2014/main" id="{A081000C-2FE9-4DA8-B9DE-8C1C9392E6BC}"/>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125" name="文本框 124">
              <a:extLst>
                <a:ext uri="{FF2B5EF4-FFF2-40B4-BE49-F238E27FC236}">
                  <a16:creationId xmlns:a16="http://schemas.microsoft.com/office/drawing/2014/main" id="{202C28B0-85E9-48B1-B095-B7A7CDD2B33E}"/>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
        <p:nvSpPr>
          <p:cNvPr id="79" name="Text Box 175">
            <a:extLst>
              <a:ext uri="{FF2B5EF4-FFF2-40B4-BE49-F238E27FC236}">
                <a16:creationId xmlns:a16="http://schemas.microsoft.com/office/drawing/2014/main" id="{EFC49DB8-A416-48E7-8C34-8C970AFA82D1}"/>
              </a:ext>
            </a:extLst>
          </p:cNvPr>
          <p:cNvSpPr txBox="1">
            <a:spLocks noChangeArrowheads="1"/>
          </p:cNvSpPr>
          <p:nvPr/>
        </p:nvSpPr>
        <p:spPr bwMode="auto">
          <a:xfrm>
            <a:off x="2408298" y="3997639"/>
            <a:ext cx="646113"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0.6x0.4</a:t>
            </a:r>
          </a:p>
        </p:txBody>
      </p:sp>
      <p:sp>
        <p:nvSpPr>
          <p:cNvPr id="117" name="Text Box 182">
            <a:extLst>
              <a:ext uri="{FF2B5EF4-FFF2-40B4-BE49-F238E27FC236}">
                <a16:creationId xmlns:a16="http://schemas.microsoft.com/office/drawing/2014/main" id="{D8C24C88-6252-4D40-8B8C-AFFB37017433}"/>
              </a:ext>
            </a:extLst>
          </p:cNvPr>
          <p:cNvSpPr txBox="1">
            <a:spLocks noChangeArrowheads="1"/>
          </p:cNvSpPr>
          <p:nvPr/>
        </p:nvSpPr>
        <p:spPr bwMode="auto">
          <a:xfrm>
            <a:off x="5460473" y="4026214"/>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0.6x0.6</a:t>
            </a:r>
          </a:p>
        </p:txBody>
      </p:sp>
      <p:sp>
        <p:nvSpPr>
          <p:cNvPr id="118" name="Text Box 183">
            <a:extLst>
              <a:ext uri="{FF2B5EF4-FFF2-40B4-BE49-F238E27FC236}">
                <a16:creationId xmlns:a16="http://schemas.microsoft.com/office/drawing/2014/main" id="{6688EC59-BF24-4E37-B209-2F153B0652F0}"/>
              </a:ext>
            </a:extLst>
          </p:cNvPr>
          <p:cNvSpPr txBox="1">
            <a:spLocks noChangeArrowheads="1"/>
          </p:cNvSpPr>
          <p:nvPr/>
        </p:nvSpPr>
        <p:spPr bwMode="auto">
          <a:xfrm>
            <a:off x="3926595" y="3986526"/>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0.6x0.4</a:t>
            </a:r>
          </a:p>
        </p:txBody>
      </p:sp>
      <p:sp>
        <p:nvSpPr>
          <p:cNvPr id="119" name="Text Box 185">
            <a:extLst>
              <a:ext uri="{FF2B5EF4-FFF2-40B4-BE49-F238E27FC236}">
                <a16:creationId xmlns:a16="http://schemas.microsoft.com/office/drawing/2014/main" id="{790E6EC2-4555-430D-BD2E-73C9410AEA5B}"/>
              </a:ext>
            </a:extLst>
          </p:cNvPr>
          <p:cNvSpPr txBox="1">
            <a:spLocks noChangeArrowheads="1"/>
          </p:cNvSpPr>
          <p:nvPr/>
        </p:nvSpPr>
        <p:spPr bwMode="auto">
          <a:xfrm>
            <a:off x="5460473" y="4734239"/>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0.5x0.4</a:t>
            </a:r>
          </a:p>
        </p:txBody>
      </p:sp>
      <p:sp>
        <p:nvSpPr>
          <p:cNvPr id="126" name="Text Box 186">
            <a:extLst>
              <a:ext uri="{FF2B5EF4-FFF2-40B4-BE49-F238E27FC236}">
                <a16:creationId xmlns:a16="http://schemas.microsoft.com/office/drawing/2014/main" id="{729823EF-B979-470E-B965-86B00AFFD23B}"/>
              </a:ext>
            </a:extLst>
          </p:cNvPr>
          <p:cNvSpPr txBox="1">
            <a:spLocks noChangeArrowheads="1"/>
          </p:cNvSpPr>
          <p:nvPr/>
        </p:nvSpPr>
        <p:spPr bwMode="auto">
          <a:xfrm>
            <a:off x="3937707" y="4715189"/>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0.5x0.6</a:t>
            </a:r>
          </a:p>
        </p:txBody>
      </p:sp>
      <p:sp>
        <p:nvSpPr>
          <p:cNvPr id="127" name="Text Box 213">
            <a:extLst>
              <a:ext uri="{FF2B5EF4-FFF2-40B4-BE49-F238E27FC236}">
                <a16:creationId xmlns:a16="http://schemas.microsoft.com/office/drawing/2014/main" id="{99D883B7-5598-43BB-BFB4-6A3D9961462A}"/>
              </a:ext>
            </a:extLst>
          </p:cNvPr>
          <p:cNvSpPr txBox="1">
            <a:spLocks noChangeArrowheads="1"/>
          </p:cNvSpPr>
          <p:nvPr/>
        </p:nvSpPr>
        <p:spPr bwMode="auto">
          <a:xfrm>
            <a:off x="5160436" y="5211612"/>
            <a:ext cx="6826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0.9x0.4</a:t>
            </a:r>
          </a:p>
        </p:txBody>
      </p:sp>
      <p:sp>
        <p:nvSpPr>
          <p:cNvPr id="128" name="Text Box 179">
            <a:extLst>
              <a:ext uri="{FF2B5EF4-FFF2-40B4-BE49-F238E27FC236}">
                <a16:creationId xmlns:a16="http://schemas.microsoft.com/office/drawing/2014/main" id="{0A2655F7-28FE-41F8-98B7-9D3D2F1BED9F}"/>
              </a:ext>
            </a:extLst>
          </p:cNvPr>
          <p:cNvSpPr txBox="1">
            <a:spLocks noChangeArrowheads="1"/>
          </p:cNvSpPr>
          <p:nvPr/>
        </p:nvSpPr>
        <p:spPr bwMode="auto">
          <a:xfrm>
            <a:off x="3638376" y="428170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0.5x0.4</a:t>
            </a:r>
          </a:p>
        </p:txBody>
      </p:sp>
      <p:sp>
        <p:nvSpPr>
          <p:cNvPr id="129" name="Text Box 181">
            <a:extLst>
              <a:ext uri="{FF2B5EF4-FFF2-40B4-BE49-F238E27FC236}">
                <a16:creationId xmlns:a16="http://schemas.microsoft.com/office/drawing/2014/main" id="{97B23EF5-F54E-423A-9B30-4509E6A67FF3}"/>
              </a:ext>
            </a:extLst>
          </p:cNvPr>
          <p:cNvSpPr txBox="1">
            <a:spLocks noChangeArrowheads="1"/>
          </p:cNvSpPr>
          <p:nvPr/>
        </p:nvSpPr>
        <p:spPr bwMode="auto">
          <a:xfrm>
            <a:off x="5146795" y="429751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0.5x0.6</a:t>
            </a:r>
          </a:p>
        </p:txBody>
      </p:sp>
    </p:spTree>
    <p:extLst>
      <p:ext uri="{BB962C8B-B14F-4D97-AF65-F5344CB8AC3E}">
        <p14:creationId xmlns:p14="http://schemas.microsoft.com/office/powerpoint/2010/main" val="254376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7" grpId="0"/>
      <p:bldP spid="118" grpId="0"/>
      <p:bldP spid="119" grpId="0"/>
      <p:bldP spid="126" grpId="0"/>
      <p:bldP spid="127" grpId="0"/>
      <p:bldP spid="128" grpId="0"/>
      <p:bldP spid="1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86">
            <a:extLst>
              <a:ext uri="{FF2B5EF4-FFF2-40B4-BE49-F238E27FC236}">
                <a16:creationId xmlns:a16="http://schemas.microsoft.com/office/drawing/2014/main" id="{134114B2-7E8D-4209-88C3-EA585B88917C}"/>
              </a:ext>
            </a:extLst>
          </p:cNvPr>
          <p:cNvGrpSpPr>
            <a:grpSpLocks/>
          </p:cNvGrpSpPr>
          <p:nvPr/>
        </p:nvGrpSpPr>
        <p:grpSpPr bwMode="auto">
          <a:xfrm>
            <a:off x="1271061" y="3721414"/>
            <a:ext cx="936625" cy="1652588"/>
            <a:chOff x="839" y="1616"/>
            <a:chExt cx="590" cy="1041"/>
          </a:xfrm>
        </p:grpSpPr>
        <p:sp>
          <p:nvSpPr>
            <p:cNvPr id="113" name="Text Box 59">
              <a:extLst>
                <a:ext uri="{FF2B5EF4-FFF2-40B4-BE49-F238E27FC236}">
                  <a16:creationId xmlns:a16="http://schemas.microsoft.com/office/drawing/2014/main" id="{8C38987B-7D2C-4D36-9359-6564D38442D8}"/>
                </a:ext>
              </a:extLst>
            </p:cNvPr>
            <p:cNvSpPr txBox="1">
              <a:spLocks noChangeArrowheads="1"/>
            </p:cNvSpPr>
            <p:nvPr/>
          </p:nvSpPr>
          <p:spPr bwMode="auto">
            <a:xfrm>
              <a:off x="83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1.0x0.2=0.2</a:t>
              </a:r>
            </a:p>
          </p:txBody>
        </p:sp>
        <p:sp>
          <p:nvSpPr>
            <p:cNvPr id="114" name="Text Box 67">
              <a:extLst>
                <a:ext uri="{FF2B5EF4-FFF2-40B4-BE49-F238E27FC236}">
                  <a16:creationId xmlns:a16="http://schemas.microsoft.com/office/drawing/2014/main" id="{BB618A15-5E2D-4073-AB9D-B7D0D1AF89DC}"/>
                </a:ext>
              </a:extLst>
            </p:cNvPr>
            <p:cNvSpPr txBox="1">
              <a:spLocks noChangeArrowheads="1"/>
            </p:cNvSpPr>
            <p:nvPr/>
          </p:nvSpPr>
          <p:spPr bwMode="auto">
            <a:xfrm>
              <a:off x="83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sp>
          <p:nvSpPr>
            <p:cNvPr id="115" name="Text Box 72">
              <a:extLst>
                <a:ext uri="{FF2B5EF4-FFF2-40B4-BE49-F238E27FC236}">
                  <a16:creationId xmlns:a16="http://schemas.microsoft.com/office/drawing/2014/main" id="{2D912330-2EA5-435D-999B-2BFB28A65514}"/>
                </a:ext>
              </a:extLst>
            </p:cNvPr>
            <p:cNvSpPr txBox="1">
              <a:spLocks noChangeArrowheads="1"/>
            </p:cNvSpPr>
            <p:nvPr/>
          </p:nvSpPr>
          <p:spPr bwMode="auto">
            <a:xfrm>
              <a:off x="83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5" name="Group 87">
            <a:extLst>
              <a:ext uri="{FF2B5EF4-FFF2-40B4-BE49-F238E27FC236}">
                <a16:creationId xmlns:a16="http://schemas.microsoft.com/office/drawing/2014/main" id="{0B85A5EC-6A49-4A3C-917D-59B483872700}"/>
              </a:ext>
            </a:extLst>
          </p:cNvPr>
          <p:cNvGrpSpPr>
            <a:grpSpLocks/>
          </p:cNvGrpSpPr>
          <p:nvPr/>
        </p:nvGrpSpPr>
        <p:grpSpPr bwMode="auto">
          <a:xfrm>
            <a:off x="2782361" y="3721414"/>
            <a:ext cx="936625" cy="1652588"/>
            <a:chOff x="1791" y="1616"/>
            <a:chExt cx="590" cy="1041"/>
          </a:xfrm>
        </p:grpSpPr>
        <p:sp>
          <p:nvSpPr>
            <p:cNvPr id="110" name="Text Box 60">
              <a:extLst>
                <a:ext uri="{FF2B5EF4-FFF2-40B4-BE49-F238E27FC236}">
                  <a16:creationId xmlns:a16="http://schemas.microsoft.com/office/drawing/2014/main" id="{81E33344-F723-4B46-931E-2AACEC4F0589}"/>
                </a:ext>
              </a:extLst>
            </p:cNvPr>
            <p:cNvSpPr txBox="1">
              <a:spLocks noChangeArrowheads="1"/>
            </p:cNvSpPr>
            <p:nvPr/>
          </p:nvSpPr>
          <p:spPr bwMode="auto">
            <a:xfrm>
              <a:off x="1791"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0.064</a:t>
              </a:r>
            </a:p>
          </p:txBody>
        </p:sp>
        <p:sp>
          <p:nvSpPr>
            <p:cNvPr id="111" name="Text Box 68">
              <a:extLst>
                <a:ext uri="{FF2B5EF4-FFF2-40B4-BE49-F238E27FC236}">
                  <a16:creationId xmlns:a16="http://schemas.microsoft.com/office/drawing/2014/main" id="{B2F7CEF1-3704-4833-ADB9-F4CBF46706E9}"/>
                </a:ext>
              </a:extLst>
            </p:cNvPr>
            <p:cNvSpPr txBox="1">
              <a:spLocks noChangeArrowheads="1"/>
            </p:cNvSpPr>
            <p:nvPr/>
          </p:nvSpPr>
          <p:spPr bwMode="auto">
            <a:xfrm>
              <a:off x="1791"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0.048</a:t>
              </a:r>
            </a:p>
          </p:txBody>
        </p:sp>
        <p:sp>
          <p:nvSpPr>
            <p:cNvPr id="112" name="Text Box 73">
              <a:extLst>
                <a:ext uri="{FF2B5EF4-FFF2-40B4-BE49-F238E27FC236}">
                  <a16:creationId xmlns:a16="http://schemas.microsoft.com/office/drawing/2014/main" id="{8A6D39AB-0933-4AEE-B7AF-B40979F405C7}"/>
                </a:ext>
              </a:extLst>
            </p:cNvPr>
            <p:cNvSpPr txBox="1">
              <a:spLocks noChangeArrowheads="1"/>
            </p:cNvSpPr>
            <p:nvPr/>
          </p:nvSpPr>
          <p:spPr bwMode="auto">
            <a:xfrm>
              <a:off x="1791"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a:t>0.0</a:t>
              </a:r>
            </a:p>
          </p:txBody>
        </p:sp>
      </p:grpSp>
      <p:grpSp>
        <p:nvGrpSpPr>
          <p:cNvPr id="46" name="Group 88">
            <a:extLst>
              <a:ext uri="{FF2B5EF4-FFF2-40B4-BE49-F238E27FC236}">
                <a16:creationId xmlns:a16="http://schemas.microsoft.com/office/drawing/2014/main" id="{9FAD3E4E-D43A-4D5D-9506-B43BED52365D}"/>
              </a:ext>
            </a:extLst>
          </p:cNvPr>
          <p:cNvGrpSpPr>
            <a:grpSpLocks/>
          </p:cNvGrpSpPr>
          <p:nvPr/>
        </p:nvGrpSpPr>
        <p:grpSpPr bwMode="auto">
          <a:xfrm>
            <a:off x="4280961" y="3721414"/>
            <a:ext cx="936625" cy="1652588"/>
            <a:chOff x="2789" y="1616"/>
            <a:chExt cx="590" cy="1041"/>
          </a:xfrm>
        </p:grpSpPr>
        <p:sp>
          <p:nvSpPr>
            <p:cNvPr id="107" name="Text Box 61">
              <a:extLst>
                <a:ext uri="{FF2B5EF4-FFF2-40B4-BE49-F238E27FC236}">
                  <a16:creationId xmlns:a16="http://schemas.microsoft.com/office/drawing/2014/main" id="{2B1203A8-A03F-49FC-AF56-22BFC7C6EF05}"/>
                </a:ext>
              </a:extLst>
            </p:cNvPr>
            <p:cNvSpPr txBox="1">
              <a:spLocks noChangeArrowheads="1"/>
            </p:cNvSpPr>
            <p:nvPr/>
          </p:nvSpPr>
          <p:spPr bwMode="auto">
            <a:xfrm>
              <a:off x="2789"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0.02048</a:t>
              </a:r>
            </a:p>
          </p:txBody>
        </p:sp>
        <p:sp>
          <p:nvSpPr>
            <p:cNvPr id="108" name="Text Box 69">
              <a:extLst>
                <a:ext uri="{FF2B5EF4-FFF2-40B4-BE49-F238E27FC236}">
                  <a16:creationId xmlns:a16="http://schemas.microsoft.com/office/drawing/2014/main" id="{28FCDA61-4C91-4E86-A61E-FD9260BEBFE0}"/>
                </a:ext>
              </a:extLst>
            </p:cNvPr>
            <p:cNvSpPr txBox="1">
              <a:spLocks noChangeArrowheads="1"/>
            </p:cNvSpPr>
            <p:nvPr/>
          </p:nvSpPr>
          <p:spPr bwMode="auto">
            <a:xfrm>
              <a:off x="2789" y="2038"/>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0.01536‬</a:t>
              </a:r>
            </a:p>
          </p:txBody>
        </p:sp>
        <p:sp>
          <p:nvSpPr>
            <p:cNvPr id="109" name="Text Box 74">
              <a:extLst>
                <a:ext uri="{FF2B5EF4-FFF2-40B4-BE49-F238E27FC236}">
                  <a16:creationId xmlns:a16="http://schemas.microsoft.com/office/drawing/2014/main" id="{A84CB839-D104-4AB2-8480-D7B9EE709F2B}"/>
                </a:ext>
              </a:extLst>
            </p:cNvPr>
            <p:cNvSpPr txBox="1">
              <a:spLocks noChangeArrowheads="1"/>
            </p:cNvSpPr>
            <p:nvPr/>
          </p:nvSpPr>
          <p:spPr bwMode="auto">
            <a:xfrm>
              <a:off x="2789"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0.01440</a:t>
              </a:r>
            </a:p>
          </p:txBody>
        </p:sp>
      </p:grpSp>
      <p:grpSp>
        <p:nvGrpSpPr>
          <p:cNvPr id="47" name="Group 89">
            <a:extLst>
              <a:ext uri="{FF2B5EF4-FFF2-40B4-BE49-F238E27FC236}">
                <a16:creationId xmlns:a16="http://schemas.microsoft.com/office/drawing/2014/main" id="{3D0F2AF0-930F-46DB-B083-81CA0683A3DD}"/>
              </a:ext>
            </a:extLst>
          </p:cNvPr>
          <p:cNvGrpSpPr>
            <a:grpSpLocks/>
          </p:cNvGrpSpPr>
          <p:nvPr/>
        </p:nvGrpSpPr>
        <p:grpSpPr bwMode="auto">
          <a:xfrm>
            <a:off x="5763686" y="3721414"/>
            <a:ext cx="936625" cy="1652588"/>
            <a:chOff x="3742" y="1616"/>
            <a:chExt cx="590" cy="1041"/>
          </a:xfrm>
        </p:grpSpPr>
        <p:sp>
          <p:nvSpPr>
            <p:cNvPr id="104" name="Text Box 62">
              <a:extLst>
                <a:ext uri="{FF2B5EF4-FFF2-40B4-BE49-F238E27FC236}">
                  <a16:creationId xmlns:a16="http://schemas.microsoft.com/office/drawing/2014/main" id="{CAED3A26-E37D-44EF-B68D-ECE32CEAF627}"/>
                </a:ext>
              </a:extLst>
            </p:cNvPr>
            <p:cNvSpPr txBox="1">
              <a:spLocks noChangeArrowheads="1"/>
            </p:cNvSpPr>
            <p:nvPr/>
          </p:nvSpPr>
          <p:spPr bwMode="auto">
            <a:xfrm>
              <a:off x="3742" y="1616"/>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0.0016384</a:t>
              </a:r>
            </a:p>
          </p:txBody>
        </p:sp>
        <p:sp>
          <p:nvSpPr>
            <p:cNvPr id="105" name="Text Box 70">
              <a:extLst>
                <a:ext uri="{FF2B5EF4-FFF2-40B4-BE49-F238E27FC236}">
                  <a16:creationId xmlns:a16="http://schemas.microsoft.com/office/drawing/2014/main" id="{409C43F8-08FA-48F7-9D7A-EF86F19A85C5}"/>
                </a:ext>
              </a:extLst>
            </p:cNvPr>
            <p:cNvSpPr txBox="1">
              <a:spLocks noChangeArrowheads="1"/>
            </p:cNvSpPr>
            <p:nvPr/>
          </p:nvSpPr>
          <p:spPr bwMode="auto">
            <a:xfrm>
              <a:off x="3742" y="2038"/>
              <a:ext cx="590" cy="165"/>
            </a:xfrm>
            <a:prstGeom prst="rect">
              <a:avLst/>
            </a:prstGeom>
            <a:noFill/>
            <a:ln w="12700" cap="sq">
              <a:solidFill>
                <a:srgbClr val="FF0000"/>
              </a:solidFill>
              <a:miter lim="800000"/>
              <a:headEnd type="none" w="sm" len="sm"/>
              <a:tailEnd type="none" w="sm" len="sm"/>
            </a:ln>
            <a:effectLst/>
          </p:spPr>
          <p:txBody>
            <a:bodyPr>
              <a:spAutoFit/>
            </a:bodyPr>
            <a:lstStyle/>
            <a:p>
              <a:pPr algn="ctr">
                <a:spcBef>
                  <a:spcPct val="50000"/>
                </a:spcBef>
              </a:pPr>
              <a:r>
                <a:rPr lang="en-US" altLang="zh-CN" sz="1100" dirty="0">
                  <a:solidFill>
                    <a:srgbClr val="FF0000"/>
                  </a:solidFill>
                </a:rPr>
                <a:t>0.0073728</a:t>
              </a:r>
            </a:p>
          </p:txBody>
        </p:sp>
        <p:sp>
          <p:nvSpPr>
            <p:cNvPr id="106" name="Text Box 75">
              <a:extLst>
                <a:ext uri="{FF2B5EF4-FFF2-40B4-BE49-F238E27FC236}">
                  <a16:creationId xmlns:a16="http://schemas.microsoft.com/office/drawing/2014/main" id="{1B68E625-5F03-4EF8-91BD-0A27D1B575F3}"/>
                </a:ext>
              </a:extLst>
            </p:cNvPr>
            <p:cNvSpPr txBox="1">
              <a:spLocks noChangeArrowheads="1"/>
            </p:cNvSpPr>
            <p:nvPr/>
          </p:nvSpPr>
          <p:spPr bwMode="auto">
            <a:xfrm>
              <a:off x="3742" y="2492"/>
              <a:ext cx="590" cy="165"/>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lang="en-US" altLang="zh-CN" sz="1100" dirty="0"/>
                <a:t>0.005184</a:t>
              </a:r>
            </a:p>
          </p:txBody>
        </p:sp>
      </p:grpSp>
      <p:grpSp>
        <p:nvGrpSpPr>
          <p:cNvPr id="49" name="Group 85">
            <a:extLst>
              <a:ext uri="{FF2B5EF4-FFF2-40B4-BE49-F238E27FC236}">
                <a16:creationId xmlns:a16="http://schemas.microsoft.com/office/drawing/2014/main" id="{1B5D75EB-40CC-4FD0-BF2F-9D8D25521771}"/>
              </a:ext>
            </a:extLst>
          </p:cNvPr>
          <p:cNvGrpSpPr>
            <a:grpSpLocks/>
          </p:cNvGrpSpPr>
          <p:nvPr/>
        </p:nvGrpSpPr>
        <p:grpSpPr bwMode="auto">
          <a:xfrm>
            <a:off x="478898" y="3672201"/>
            <a:ext cx="936625" cy="1701800"/>
            <a:chOff x="340" y="1585"/>
            <a:chExt cx="590" cy="1072"/>
          </a:xfrm>
        </p:grpSpPr>
        <p:sp>
          <p:nvSpPr>
            <p:cNvPr id="98" name="Text Box 82">
              <a:extLst>
                <a:ext uri="{FF2B5EF4-FFF2-40B4-BE49-F238E27FC236}">
                  <a16:creationId xmlns:a16="http://schemas.microsoft.com/office/drawing/2014/main" id="{2A3B2A16-7036-4373-9BC0-28DDAD6D1628}"/>
                </a:ext>
              </a:extLst>
            </p:cNvPr>
            <p:cNvSpPr txBox="1">
              <a:spLocks noChangeArrowheads="1"/>
            </p:cNvSpPr>
            <p:nvPr/>
          </p:nvSpPr>
          <p:spPr bwMode="auto">
            <a:xfrm>
              <a:off x="340" y="1585"/>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dirty="0"/>
                <a:t>s</a:t>
              </a:r>
              <a:r>
                <a:rPr lang="en-US" altLang="zh-CN" sz="1600" baseline="-25000" dirty="0"/>
                <a:t>1</a:t>
              </a:r>
              <a:endParaRPr lang="zh-CN" altLang="en-US" sz="1600" baseline="-25000" dirty="0"/>
            </a:p>
          </p:txBody>
        </p:sp>
        <p:sp>
          <p:nvSpPr>
            <p:cNvPr id="99" name="Text Box 83">
              <a:extLst>
                <a:ext uri="{FF2B5EF4-FFF2-40B4-BE49-F238E27FC236}">
                  <a16:creationId xmlns:a16="http://schemas.microsoft.com/office/drawing/2014/main" id="{C801F018-C18B-49BA-98BC-A79A90C17CA9}"/>
                </a:ext>
              </a:extLst>
            </p:cNvPr>
            <p:cNvSpPr txBox="1">
              <a:spLocks noChangeArrowheads="1"/>
            </p:cNvSpPr>
            <p:nvPr/>
          </p:nvSpPr>
          <p:spPr bwMode="auto">
            <a:xfrm>
              <a:off x="340" y="2007"/>
              <a:ext cx="590" cy="213"/>
            </a:xfrm>
            <a:prstGeom prst="rect">
              <a:avLst/>
            </a:prstGeom>
            <a:noFill/>
            <a:ln w="12700" cap="sq">
              <a:noFill/>
              <a:miter lim="800000"/>
              <a:headEnd type="none" w="sm" len="sm"/>
              <a:tailEnd type="none" w="sm" len="sm"/>
            </a:ln>
            <a:effectLst/>
          </p:spPr>
          <p:txBody>
            <a:bodyPr>
              <a:spAutoFit/>
            </a:bodyPr>
            <a:lstStyle/>
            <a:p>
              <a:pPr algn="ctr"/>
              <a:r>
                <a:rPr lang="en-US" altLang="zh-CN" sz="1600" dirty="0"/>
                <a:t>s</a:t>
              </a:r>
              <a:r>
                <a:rPr lang="en-US" altLang="zh-CN" sz="1600" baseline="-25000" dirty="0"/>
                <a:t>2</a:t>
              </a:r>
              <a:endParaRPr lang="zh-CN" altLang="en-US" sz="1600" baseline="-25000" dirty="0"/>
            </a:p>
          </p:txBody>
        </p:sp>
        <p:sp>
          <p:nvSpPr>
            <p:cNvPr id="100" name="Text Box 84">
              <a:extLst>
                <a:ext uri="{FF2B5EF4-FFF2-40B4-BE49-F238E27FC236}">
                  <a16:creationId xmlns:a16="http://schemas.microsoft.com/office/drawing/2014/main" id="{ACE06027-F55A-4223-A265-212BF9619CB4}"/>
                </a:ext>
              </a:extLst>
            </p:cNvPr>
            <p:cNvSpPr txBox="1">
              <a:spLocks noChangeArrowheads="1"/>
            </p:cNvSpPr>
            <p:nvPr/>
          </p:nvSpPr>
          <p:spPr bwMode="auto">
            <a:xfrm>
              <a:off x="340" y="2444"/>
              <a:ext cx="590" cy="2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1600" dirty="0"/>
                <a:t>s</a:t>
              </a:r>
              <a:r>
                <a:rPr lang="en-US" altLang="zh-CN" sz="1600" baseline="-25000" dirty="0"/>
                <a:t>3</a:t>
              </a:r>
              <a:endParaRPr lang="zh-CN" altLang="en-US" sz="1600" baseline="-25000" dirty="0"/>
            </a:p>
          </p:txBody>
        </p:sp>
      </p:grpSp>
      <p:sp>
        <p:nvSpPr>
          <p:cNvPr id="51" name="Text Box 174">
            <a:extLst>
              <a:ext uri="{FF2B5EF4-FFF2-40B4-BE49-F238E27FC236}">
                <a16:creationId xmlns:a16="http://schemas.microsoft.com/office/drawing/2014/main" id="{E40E4CF5-A5CE-4A05-AC1F-D15D7F4F13B4}"/>
              </a:ext>
            </a:extLst>
          </p:cNvPr>
          <p:cNvSpPr txBox="1">
            <a:spLocks noChangeArrowheads="1"/>
          </p:cNvSpPr>
          <p:nvPr/>
        </p:nvSpPr>
        <p:spPr bwMode="auto">
          <a:xfrm>
            <a:off x="2183873" y="3564251"/>
            <a:ext cx="654050"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5" name="Text Box 179">
            <a:extLst>
              <a:ext uri="{FF2B5EF4-FFF2-40B4-BE49-F238E27FC236}">
                <a16:creationId xmlns:a16="http://schemas.microsoft.com/office/drawing/2014/main" id="{1E239994-DF2E-4D52-A539-DB0F082B6359}"/>
              </a:ext>
            </a:extLst>
          </p:cNvPr>
          <p:cNvSpPr txBox="1">
            <a:spLocks noChangeArrowheads="1"/>
          </p:cNvSpPr>
          <p:nvPr/>
        </p:nvSpPr>
        <p:spPr bwMode="auto">
          <a:xfrm>
            <a:off x="3718986" y="3569013"/>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0.4x0.8</a:t>
            </a:r>
          </a:p>
        </p:txBody>
      </p:sp>
      <p:sp>
        <p:nvSpPr>
          <p:cNvPr id="57" name="Text Box 181">
            <a:extLst>
              <a:ext uri="{FF2B5EF4-FFF2-40B4-BE49-F238E27FC236}">
                <a16:creationId xmlns:a16="http://schemas.microsoft.com/office/drawing/2014/main" id="{FC115E06-EBD9-4195-A879-75715A468A7F}"/>
              </a:ext>
            </a:extLst>
          </p:cNvPr>
          <p:cNvSpPr txBox="1">
            <a:spLocks noChangeArrowheads="1"/>
          </p:cNvSpPr>
          <p:nvPr/>
        </p:nvSpPr>
        <p:spPr bwMode="auto">
          <a:xfrm>
            <a:off x="5183722" y="3578537"/>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0.4x0.2</a:t>
            </a:r>
          </a:p>
        </p:txBody>
      </p:sp>
      <p:cxnSp>
        <p:nvCxnSpPr>
          <p:cNvPr id="150" name="直接箭头连接符 149">
            <a:extLst>
              <a:ext uri="{FF2B5EF4-FFF2-40B4-BE49-F238E27FC236}">
                <a16:creationId xmlns:a16="http://schemas.microsoft.com/office/drawing/2014/main" id="{B0927A81-32C1-4C02-B398-8C07C1E9EE74}"/>
              </a:ext>
            </a:extLst>
          </p:cNvPr>
          <p:cNvCxnSpPr>
            <a:cxnSpLocks/>
            <a:stCxn id="110" idx="1"/>
            <a:endCxn id="113" idx="3"/>
          </p:cNvCxnSpPr>
          <p:nvPr/>
        </p:nvCxnSpPr>
        <p:spPr>
          <a:xfrm flipH="1">
            <a:off x="2207686" y="3852383"/>
            <a:ext cx="574675"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25DCDC28-3B6F-4863-BD09-1FA8876CC927}"/>
              </a:ext>
            </a:extLst>
          </p:cNvPr>
          <p:cNvCxnSpPr>
            <a:stCxn id="114" idx="3"/>
            <a:endCxn id="111" idx="1"/>
          </p:cNvCxnSpPr>
          <p:nvPr/>
        </p:nvCxnSpPr>
        <p:spPr>
          <a:xfrm>
            <a:off x="2207686" y="4522306"/>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B8023F0B-5DA7-4AF1-ACBD-A140FA744438}"/>
              </a:ext>
            </a:extLst>
          </p:cNvPr>
          <p:cNvCxnSpPr>
            <a:stCxn id="115" idx="3"/>
            <a:endCxn id="112" idx="1"/>
          </p:cNvCxnSpPr>
          <p:nvPr/>
        </p:nvCxnSpPr>
        <p:spPr>
          <a:xfrm>
            <a:off x="2207686" y="5243031"/>
            <a:ext cx="574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599FA83A-7B95-474C-A25E-80FDEF1ADDD6}"/>
              </a:ext>
            </a:extLst>
          </p:cNvPr>
          <p:cNvCxnSpPr>
            <a:stCxn id="107" idx="3"/>
            <a:endCxn id="104" idx="1"/>
          </p:cNvCxnSpPr>
          <p:nvPr/>
        </p:nvCxnSpPr>
        <p:spPr>
          <a:xfrm>
            <a:off x="5217586" y="3852381"/>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DC19887D-3903-4C91-967B-876CFFC8C8BC}"/>
              </a:ext>
            </a:extLst>
          </p:cNvPr>
          <p:cNvCxnSpPr>
            <a:stCxn id="112" idx="3"/>
            <a:endCxn id="109" idx="1"/>
          </p:cNvCxnSpPr>
          <p:nvPr/>
        </p:nvCxnSpPr>
        <p:spPr>
          <a:xfrm>
            <a:off x="3718986" y="5243031"/>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F5FBAE5-BF84-4FEC-BDEE-06981BDBF6EE}"/>
              </a:ext>
            </a:extLst>
          </p:cNvPr>
          <p:cNvCxnSpPr>
            <a:stCxn id="109" idx="3"/>
            <a:endCxn id="106" idx="1"/>
          </p:cNvCxnSpPr>
          <p:nvPr/>
        </p:nvCxnSpPr>
        <p:spPr>
          <a:xfrm>
            <a:off x="5217586" y="5243031"/>
            <a:ext cx="546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4F5E4A2-0DAB-4975-BD1B-6B3C2CA8F01A}"/>
              </a:ext>
            </a:extLst>
          </p:cNvPr>
          <p:cNvCxnSpPr>
            <a:cxnSpLocks/>
            <a:stCxn id="113" idx="3"/>
            <a:endCxn id="111" idx="1"/>
          </p:cNvCxnSpPr>
          <p:nvPr/>
        </p:nvCxnSpPr>
        <p:spPr>
          <a:xfrm>
            <a:off x="2207686" y="3852383"/>
            <a:ext cx="574675" cy="669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5556E5E5-AAC6-4194-AF26-886AC1671C66}"/>
              </a:ext>
            </a:extLst>
          </p:cNvPr>
          <p:cNvCxnSpPr>
            <a:stCxn id="111" idx="3"/>
            <a:endCxn id="109" idx="1"/>
          </p:cNvCxnSpPr>
          <p:nvPr/>
        </p:nvCxnSpPr>
        <p:spPr>
          <a:xfrm>
            <a:off x="3718986" y="4522306"/>
            <a:ext cx="5619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DD7A92D9-F6D5-4B62-9B7F-3E29E559D879}"/>
              </a:ext>
            </a:extLst>
          </p:cNvPr>
          <p:cNvCxnSpPr>
            <a:cxnSpLocks/>
            <a:stCxn id="110" idx="3"/>
          </p:cNvCxnSpPr>
          <p:nvPr/>
        </p:nvCxnSpPr>
        <p:spPr>
          <a:xfrm>
            <a:off x="3718986" y="3852383"/>
            <a:ext cx="561974" cy="63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D9A0A88-6320-4700-9678-F2C3E3EFC8D8}"/>
              </a:ext>
            </a:extLst>
          </p:cNvPr>
          <p:cNvCxnSpPr>
            <a:stCxn id="108" idx="3"/>
            <a:endCxn id="106" idx="1"/>
          </p:cNvCxnSpPr>
          <p:nvPr/>
        </p:nvCxnSpPr>
        <p:spPr>
          <a:xfrm>
            <a:off x="5217586" y="4522306"/>
            <a:ext cx="546100"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ADFCD511-FED8-4096-8F0C-CF4F214C7685}"/>
              </a:ext>
            </a:extLst>
          </p:cNvPr>
          <p:cNvCxnSpPr>
            <a:stCxn id="114" idx="3"/>
            <a:endCxn id="112" idx="1"/>
          </p:cNvCxnSpPr>
          <p:nvPr/>
        </p:nvCxnSpPr>
        <p:spPr>
          <a:xfrm>
            <a:off x="2207686" y="4522306"/>
            <a:ext cx="574675" cy="72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558D7BC-2B12-44BC-B1B7-D66EC9E5975B}"/>
              </a:ext>
            </a:extLst>
          </p:cNvPr>
          <p:cNvSpPr txBox="1"/>
          <p:nvPr/>
        </p:nvSpPr>
        <p:spPr>
          <a:xfrm>
            <a:off x="7418002" y="5076508"/>
            <a:ext cx="2892138" cy="369332"/>
          </a:xfrm>
          <a:prstGeom prst="rect">
            <a:avLst/>
          </a:prstGeom>
          <a:noFill/>
        </p:spPr>
        <p:txBody>
          <a:bodyPr wrap="none" rtlCol="0">
            <a:spAutoFit/>
          </a:bodyPr>
          <a:lstStyle/>
          <a:p>
            <a:r>
              <a:rPr lang="zh-CN" altLang="en-US" dirty="0"/>
              <a:t>最佳状态序列：</a:t>
            </a:r>
            <a:r>
              <a:rPr lang="en-US" altLang="zh-CN" dirty="0">
                <a:solidFill>
                  <a:srgbClr val="FF0000"/>
                </a:solidFill>
              </a:rPr>
              <a:t>s</a:t>
            </a:r>
            <a:r>
              <a:rPr lang="en-US" altLang="zh-CN" baseline="-25000" dirty="0">
                <a:solidFill>
                  <a:srgbClr val="FF0000"/>
                </a:solidFill>
              </a:rPr>
              <a:t>1</a:t>
            </a:r>
            <a:r>
              <a:rPr lang="en-US" altLang="zh-CN" dirty="0">
                <a:solidFill>
                  <a:srgbClr val="FF0000"/>
                </a:solidFill>
              </a:rPr>
              <a:t>-s</a:t>
            </a:r>
            <a:r>
              <a:rPr lang="en-US" altLang="zh-CN" baseline="-25000" dirty="0">
                <a:solidFill>
                  <a:srgbClr val="FF0000"/>
                </a:solidFill>
              </a:rPr>
              <a:t>1</a:t>
            </a:r>
            <a:r>
              <a:rPr lang="en-US" altLang="zh-CN" dirty="0">
                <a:solidFill>
                  <a:srgbClr val="FF0000"/>
                </a:solidFill>
              </a:rPr>
              <a:t>-s</a:t>
            </a:r>
            <a:r>
              <a:rPr lang="en-US" altLang="zh-CN" baseline="-25000" dirty="0">
                <a:solidFill>
                  <a:srgbClr val="FF0000"/>
                </a:solidFill>
              </a:rPr>
              <a:t>1</a:t>
            </a:r>
            <a:r>
              <a:rPr lang="en-US" altLang="zh-CN" dirty="0">
                <a:solidFill>
                  <a:srgbClr val="FF0000"/>
                </a:solidFill>
              </a:rPr>
              <a:t>-s</a:t>
            </a:r>
            <a:r>
              <a:rPr lang="en-US" altLang="zh-CN" baseline="-25000" dirty="0">
                <a:solidFill>
                  <a:srgbClr val="FF0000"/>
                </a:solidFill>
              </a:rPr>
              <a:t>2</a:t>
            </a:r>
            <a:endParaRPr lang="zh-CN" altLang="en-US" baseline="-25000" dirty="0">
              <a:solidFill>
                <a:srgbClr val="FF0000"/>
              </a:solidFill>
            </a:endParaRPr>
          </a:p>
        </p:txBody>
      </p:sp>
      <p:sp>
        <p:nvSpPr>
          <p:cNvPr id="85" name="Text Box 217">
            <a:extLst>
              <a:ext uri="{FF2B5EF4-FFF2-40B4-BE49-F238E27FC236}">
                <a16:creationId xmlns:a16="http://schemas.microsoft.com/office/drawing/2014/main" id="{B87FBDF7-B43D-4894-89A2-6A4D4204C603}"/>
              </a:ext>
            </a:extLst>
          </p:cNvPr>
          <p:cNvSpPr txBox="1">
            <a:spLocks noChangeArrowheads="1"/>
          </p:cNvSpPr>
          <p:nvPr/>
        </p:nvSpPr>
        <p:spPr bwMode="auto">
          <a:xfrm>
            <a:off x="549160" y="5779089"/>
            <a:ext cx="6616938" cy="36933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b="1" dirty="0">
                <a:latin typeface="幼圆" pitchFamily="49" charset="-122"/>
                <a:ea typeface="幼圆" pitchFamily="49" charset="-122"/>
              </a:rPr>
              <a:t>采用</a:t>
            </a:r>
            <a:r>
              <a:rPr lang="en-US" altLang="zh-CN" b="1" u="sng" dirty="0">
                <a:latin typeface="幼圆" pitchFamily="49" charset="-122"/>
                <a:ea typeface="幼圆" pitchFamily="49" charset="-122"/>
              </a:rPr>
              <a:t>Viterbi</a:t>
            </a:r>
            <a:r>
              <a:rPr lang="zh-CN" altLang="en-US" b="1" u="sng" dirty="0">
                <a:latin typeface="幼圆" pitchFamily="49" charset="-122"/>
                <a:ea typeface="幼圆" pitchFamily="49" charset="-122"/>
              </a:rPr>
              <a:t>算法</a:t>
            </a:r>
            <a:r>
              <a:rPr lang="zh-CN" altLang="en-US" b="1" dirty="0">
                <a:latin typeface="幼圆" pitchFamily="49" charset="-122"/>
                <a:ea typeface="幼圆" pitchFamily="49" charset="-122"/>
              </a:rPr>
              <a:t>求解产生观察序列</a:t>
            </a:r>
            <a:r>
              <a:rPr lang="en-US" altLang="zh-CN" b="1" dirty="0">
                <a:latin typeface="Times New Roman" panose="02020603050405020304" pitchFamily="18" charset="0"/>
                <a:ea typeface="幼圆" pitchFamily="49" charset="-122"/>
                <a:cs typeface="Times New Roman" panose="02020603050405020304" pitchFamily="18" charset="0"/>
              </a:rPr>
              <a:t>ABBA</a:t>
            </a:r>
            <a:r>
              <a:rPr lang="zh-CN" altLang="en-US" b="1" dirty="0">
                <a:latin typeface="幼圆" pitchFamily="49" charset="-122"/>
                <a:ea typeface="幼圆" pitchFamily="49" charset="-122"/>
              </a:rPr>
              <a:t>最佳路径的格型图</a:t>
            </a:r>
          </a:p>
        </p:txBody>
      </p:sp>
      <p:cxnSp>
        <p:nvCxnSpPr>
          <p:cNvPr id="5" name="直接箭头连接符 4">
            <a:extLst>
              <a:ext uri="{FF2B5EF4-FFF2-40B4-BE49-F238E27FC236}">
                <a16:creationId xmlns:a16="http://schemas.microsoft.com/office/drawing/2014/main" id="{2BAF585A-03D7-4172-889E-05F5D0C3BF74}"/>
              </a:ext>
            </a:extLst>
          </p:cNvPr>
          <p:cNvCxnSpPr>
            <a:cxnSpLocks/>
            <a:stCxn id="105" idx="1"/>
          </p:cNvCxnSpPr>
          <p:nvPr/>
        </p:nvCxnSpPr>
        <p:spPr>
          <a:xfrm flipH="1" flipV="1">
            <a:off x="5217586" y="3906026"/>
            <a:ext cx="546100" cy="616282"/>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640D432-5E36-4080-AE10-47FFC6C60CDC}"/>
              </a:ext>
            </a:extLst>
          </p:cNvPr>
          <p:cNvCxnSpPr>
            <a:cxnSpLocks/>
            <a:stCxn id="107" idx="1"/>
            <a:endCxn id="110" idx="3"/>
          </p:cNvCxnSpPr>
          <p:nvPr/>
        </p:nvCxnSpPr>
        <p:spPr>
          <a:xfrm flipH="1">
            <a:off x="3718986" y="3852383"/>
            <a:ext cx="561975" cy="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标题 3">
            <a:extLst>
              <a:ext uri="{FF2B5EF4-FFF2-40B4-BE49-F238E27FC236}">
                <a16:creationId xmlns:a16="http://schemas.microsoft.com/office/drawing/2014/main" id="{BCBD95F1-55FB-4DD9-8E6B-2D6F83E850A2}"/>
              </a:ext>
            </a:extLst>
          </p:cNvPr>
          <p:cNvSpPr>
            <a:spLocks noGrp="1"/>
          </p:cNvSpPr>
          <p:nvPr>
            <p:ph type="title"/>
          </p:nvPr>
        </p:nvSpPr>
        <p:spPr/>
        <p:txBody>
          <a:bodyPr/>
          <a:lstStyle/>
          <a:p>
            <a:r>
              <a:rPr lang="en-US" altLang="zh-CN" dirty="0"/>
              <a:t>Viterbi</a:t>
            </a:r>
            <a:r>
              <a:rPr lang="zh-CN" altLang="en-US" dirty="0"/>
              <a:t>算法</a:t>
            </a:r>
          </a:p>
        </p:txBody>
      </p:sp>
      <p:sp>
        <p:nvSpPr>
          <p:cNvPr id="183" name="内容占位符 2">
            <a:extLst>
              <a:ext uri="{FF2B5EF4-FFF2-40B4-BE49-F238E27FC236}">
                <a16:creationId xmlns:a16="http://schemas.microsoft.com/office/drawing/2014/main" id="{A150338F-E228-4BB1-B2D4-E699AF6E5550}"/>
              </a:ext>
            </a:extLst>
          </p:cNvPr>
          <p:cNvSpPr>
            <a:spLocks noGrp="1"/>
          </p:cNvSpPr>
          <p:nvPr>
            <p:ph idx="1"/>
          </p:nvPr>
        </p:nvSpPr>
        <p:spPr>
          <a:xfrm>
            <a:off x="845288" y="1388424"/>
            <a:ext cx="10515600" cy="526573"/>
          </a:xfrm>
        </p:spPr>
        <p:txBody>
          <a:bodyPr>
            <a:normAutofit/>
          </a:bodyPr>
          <a:lstStyle/>
          <a:p>
            <a:r>
              <a:rPr lang="en-US" altLang="zh-CN" sz="2200" dirty="0"/>
              <a:t>Viterbi</a:t>
            </a:r>
            <a:r>
              <a:rPr lang="zh-CN" altLang="zh-CN" sz="2200" dirty="0"/>
              <a:t>算法用于解决如何寻找与给定观察值序列对应的最佳状态序列的问题。</a:t>
            </a:r>
            <a:endParaRPr lang="zh-CN" altLang="en-US" sz="2200" dirty="0"/>
          </a:p>
        </p:txBody>
      </p:sp>
      <p:cxnSp>
        <p:nvCxnSpPr>
          <p:cNvPr id="81" name="直接箭头连接符 80">
            <a:extLst>
              <a:ext uri="{FF2B5EF4-FFF2-40B4-BE49-F238E27FC236}">
                <a16:creationId xmlns:a16="http://schemas.microsoft.com/office/drawing/2014/main" id="{70EF4C89-E61D-4B06-92EA-A82C1F15A8AA}"/>
              </a:ext>
            </a:extLst>
          </p:cNvPr>
          <p:cNvCxnSpPr>
            <a:cxnSpLocks/>
          </p:cNvCxnSpPr>
          <p:nvPr/>
        </p:nvCxnSpPr>
        <p:spPr>
          <a:xfrm>
            <a:off x="3718986" y="4522306"/>
            <a:ext cx="5619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D755B65C-5D14-4C17-ACD6-B012780F154C}"/>
              </a:ext>
            </a:extLst>
          </p:cNvPr>
          <p:cNvCxnSpPr>
            <a:cxnSpLocks/>
            <a:endCxn id="105" idx="1"/>
          </p:cNvCxnSpPr>
          <p:nvPr/>
        </p:nvCxnSpPr>
        <p:spPr>
          <a:xfrm>
            <a:off x="5217586" y="4522307"/>
            <a:ext cx="5461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34E61B1C-A78A-4065-8AAE-8156886FD1A8}"/>
              </a:ext>
            </a:extLst>
          </p:cNvPr>
          <p:cNvGrpSpPr/>
          <p:nvPr/>
        </p:nvGrpSpPr>
        <p:grpSpPr>
          <a:xfrm>
            <a:off x="7516843" y="1896397"/>
            <a:ext cx="3785591" cy="2107992"/>
            <a:chOff x="6872409" y="346310"/>
            <a:chExt cx="3785591" cy="2107992"/>
          </a:xfrm>
        </p:grpSpPr>
        <p:sp>
          <p:nvSpPr>
            <p:cNvPr id="103" name="文本框 102">
              <a:extLst>
                <a:ext uri="{FF2B5EF4-FFF2-40B4-BE49-F238E27FC236}">
                  <a16:creationId xmlns:a16="http://schemas.microsoft.com/office/drawing/2014/main" id="{40BE33C3-79A2-4162-919E-869A310F34BB}"/>
                </a:ext>
              </a:extLst>
            </p:cNvPr>
            <p:cNvSpPr txBox="1"/>
            <p:nvPr/>
          </p:nvSpPr>
          <p:spPr>
            <a:xfrm>
              <a:off x="7716163" y="357762"/>
              <a:ext cx="381836" cy="276999"/>
            </a:xfrm>
            <a:prstGeom prst="rect">
              <a:avLst/>
            </a:prstGeom>
            <a:noFill/>
          </p:spPr>
          <p:txBody>
            <a:bodyPr wrap="none" rtlCol="0">
              <a:spAutoFit/>
            </a:bodyPr>
            <a:lstStyle/>
            <a:p>
              <a:r>
                <a:rPr lang="en-US" altLang="zh-CN" sz="1200" dirty="0"/>
                <a:t>0.4</a:t>
              </a:r>
              <a:endParaRPr lang="zh-CN" altLang="en-US" sz="1200" dirty="0"/>
            </a:p>
          </p:txBody>
        </p:sp>
        <p:sp>
          <p:nvSpPr>
            <p:cNvPr id="116" name="文本框 115">
              <a:extLst>
                <a:ext uri="{FF2B5EF4-FFF2-40B4-BE49-F238E27FC236}">
                  <a16:creationId xmlns:a16="http://schemas.microsoft.com/office/drawing/2014/main" id="{CD6FF10E-71B5-4DB3-B5E9-087F491BEB1A}"/>
                </a:ext>
              </a:extLst>
            </p:cNvPr>
            <p:cNvSpPr txBox="1"/>
            <p:nvPr/>
          </p:nvSpPr>
          <p:spPr>
            <a:xfrm>
              <a:off x="8595230" y="35776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20" name="文本框 119">
              <a:extLst>
                <a:ext uri="{FF2B5EF4-FFF2-40B4-BE49-F238E27FC236}">
                  <a16:creationId xmlns:a16="http://schemas.microsoft.com/office/drawing/2014/main" id="{39E21A60-4051-47C3-9C69-4458E7F8D1C3}"/>
                </a:ext>
              </a:extLst>
            </p:cNvPr>
            <p:cNvSpPr txBox="1"/>
            <p:nvPr/>
          </p:nvSpPr>
          <p:spPr>
            <a:xfrm>
              <a:off x="9388573" y="346310"/>
              <a:ext cx="381836" cy="276999"/>
            </a:xfrm>
            <a:prstGeom prst="rect">
              <a:avLst/>
            </a:prstGeom>
            <a:noFill/>
          </p:spPr>
          <p:txBody>
            <a:bodyPr wrap="none" rtlCol="0">
              <a:spAutoFit/>
            </a:bodyPr>
            <a:lstStyle/>
            <a:p>
              <a:r>
                <a:rPr lang="en-US" altLang="zh-CN" sz="1200" dirty="0"/>
                <a:t>0.9</a:t>
              </a:r>
              <a:endParaRPr lang="zh-CN" altLang="en-US" sz="1200" dirty="0"/>
            </a:p>
          </p:txBody>
        </p:sp>
        <p:sp>
          <p:nvSpPr>
            <p:cNvPr id="121" name="Oval 8">
              <a:extLst>
                <a:ext uri="{FF2B5EF4-FFF2-40B4-BE49-F238E27FC236}">
                  <a16:creationId xmlns:a16="http://schemas.microsoft.com/office/drawing/2014/main" id="{0F555B78-414F-4E30-AD04-B56A41239ECD}"/>
                </a:ext>
              </a:extLst>
            </p:cNvPr>
            <p:cNvSpPr>
              <a:spLocks noChangeAspect="1" noChangeArrowheads="1"/>
            </p:cNvSpPr>
            <p:nvPr/>
          </p:nvSpPr>
          <p:spPr bwMode="auto">
            <a:xfrm>
              <a:off x="7703130" y="11211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1</a:t>
              </a:r>
              <a:endParaRPr lang="zh-CN" altLang="en-US" baseline="-25000" dirty="0">
                <a:latin typeface="Times New Roman" panose="02020603050405020304" pitchFamily="18" charset="0"/>
                <a:ea typeface="幼圆" panose="02010509060101010101" pitchFamily="49" charset="-122"/>
              </a:endParaRPr>
            </a:p>
          </p:txBody>
        </p:sp>
        <p:sp>
          <p:nvSpPr>
            <p:cNvPr id="122" name="Oval 9">
              <a:extLst>
                <a:ext uri="{FF2B5EF4-FFF2-40B4-BE49-F238E27FC236}">
                  <a16:creationId xmlns:a16="http://schemas.microsoft.com/office/drawing/2014/main" id="{DA421036-C9B5-4C05-B961-F5A77C1190C4}"/>
                </a:ext>
              </a:extLst>
            </p:cNvPr>
            <p:cNvSpPr>
              <a:spLocks noChangeAspect="1" noChangeArrowheads="1"/>
            </p:cNvSpPr>
            <p:nvPr/>
          </p:nvSpPr>
          <p:spPr bwMode="auto">
            <a:xfrm>
              <a:off x="7760870" y="603772"/>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Oval 8">
              <a:extLst>
                <a:ext uri="{FF2B5EF4-FFF2-40B4-BE49-F238E27FC236}">
                  <a16:creationId xmlns:a16="http://schemas.microsoft.com/office/drawing/2014/main" id="{DA407376-D356-4EBB-89BE-484198EFA7AC}"/>
                </a:ext>
              </a:extLst>
            </p:cNvPr>
            <p:cNvSpPr>
              <a:spLocks noChangeAspect="1" noChangeArrowheads="1"/>
            </p:cNvSpPr>
            <p:nvPr/>
          </p:nvSpPr>
          <p:spPr bwMode="auto">
            <a:xfrm>
              <a:off x="8569036" y="11331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2</a:t>
              </a:r>
              <a:endParaRPr lang="zh-CN" altLang="en-US" baseline="-25000" dirty="0">
                <a:latin typeface="Times New Roman" panose="02020603050405020304" pitchFamily="18" charset="0"/>
                <a:ea typeface="幼圆" panose="02010509060101010101" pitchFamily="49" charset="-122"/>
              </a:endParaRPr>
            </a:p>
          </p:txBody>
        </p:sp>
        <p:sp>
          <p:nvSpPr>
            <p:cNvPr id="124" name="Line 11">
              <a:extLst>
                <a:ext uri="{FF2B5EF4-FFF2-40B4-BE49-F238E27FC236}">
                  <a16:creationId xmlns:a16="http://schemas.microsoft.com/office/drawing/2014/main" id="{05655ACD-1D54-40FD-9F8E-8500EA5DFED5}"/>
                </a:ext>
              </a:extLst>
            </p:cNvPr>
            <p:cNvSpPr>
              <a:spLocks noChangeShapeType="1"/>
            </p:cNvSpPr>
            <p:nvPr/>
          </p:nvSpPr>
          <p:spPr bwMode="auto">
            <a:xfrm flipV="1">
              <a:off x="8091546" y="779104"/>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Oval 8">
              <a:extLst>
                <a:ext uri="{FF2B5EF4-FFF2-40B4-BE49-F238E27FC236}">
                  <a16:creationId xmlns:a16="http://schemas.microsoft.com/office/drawing/2014/main" id="{5DDDD73D-439F-4954-9DC4-E52B98AC836E}"/>
                </a:ext>
              </a:extLst>
            </p:cNvPr>
            <p:cNvSpPr>
              <a:spLocks noChangeAspect="1" noChangeArrowheads="1"/>
            </p:cNvSpPr>
            <p:nvPr/>
          </p:nvSpPr>
          <p:spPr bwMode="auto">
            <a:xfrm>
              <a:off x="9390326" y="1146500"/>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t"/>
            <a:lstStyle/>
            <a:p>
              <a:pPr algn="ctr"/>
              <a:r>
                <a:rPr lang="en-US" altLang="zh-CN" dirty="0">
                  <a:latin typeface="Times New Roman" panose="02020603050405020304" pitchFamily="18" charset="0"/>
                  <a:ea typeface="幼圆" panose="02010509060101010101" pitchFamily="49" charset="-122"/>
                </a:rPr>
                <a:t>s</a:t>
              </a:r>
              <a:r>
                <a:rPr lang="en-US" altLang="zh-CN" baseline="-25000" dirty="0">
                  <a:latin typeface="Times New Roman" panose="02020603050405020304" pitchFamily="18" charset="0"/>
                  <a:ea typeface="幼圆" panose="02010509060101010101" pitchFamily="49" charset="-122"/>
                </a:rPr>
                <a:t>3</a:t>
              </a:r>
              <a:endParaRPr lang="zh-CN" altLang="en-US" baseline="-25000" dirty="0">
                <a:latin typeface="Times New Roman" panose="02020603050405020304" pitchFamily="18" charset="0"/>
                <a:ea typeface="幼圆" panose="02010509060101010101" pitchFamily="49" charset="-122"/>
              </a:endParaRPr>
            </a:p>
          </p:txBody>
        </p:sp>
        <p:sp>
          <p:nvSpPr>
            <p:cNvPr id="126" name="Oval 9">
              <a:extLst>
                <a:ext uri="{FF2B5EF4-FFF2-40B4-BE49-F238E27FC236}">
                  <a16:creationId xmlns:a16="http://schemas.microsoft.com/office/drawing/2014/main" id="{10F56848-DEEF-4B17-BA70-B96EA4DC57B7}"/>
                </a:ext>
              </a:extLst>
            </p:cNvPr>
            <p:cNvSpPr>
              <a:spLocks noChangeAspect="1" noChangeArrowheads="1"/>
            </p:cNvSpPr>
            <p:nvPr/>
          </p:nvSpPr>
          <p:spPr bwMode="auto">
            <a:xfrm>
              <a:off x="8640270" y="618488"/>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7" name="Line 11">
              <a:extLst>
                <a:ext uri="{FF2B5EF4-FFF2-40B4-BE49-F238E27FC236}">
                  <a16:creationId xmlns:a16="http://schemas.microsoft.com/office/drawing/2014/main" id="{FA6F5231-2DE9-42F0-8C34-CD1FCF38E6D3}"/>
                </a:ext>
              </a:extLst>
            </p:cNvPr>
            <p:cNvSpPr>
              <a:spLocks noChangeShapeType="1"/>
            </p:cNvSpPr>
            <p:nvPr/>
          </p:nvSpPr>
          <p:spPr bwMode="auto">
            <a:xfrm flipV="1">
              <a:off x="8964596" y="79106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8" name="Oval 9">
              <a:extLst>
                <a:ext uri="{FF2B5EF4-FFF2-40B4-BE49-F238E27FC236}">
                  <a16:creationId xmlns:a16="http://schemas.microsoft.com/office/drawing/2014/main" id="{D517815E-6905-4B66-8A43-130E00DAC215}"/>
                </a:ext>
              </a:extLst>
            </p:cNvPr>
            <p:cNvSpPr>
              <a:spLocks noChangeAspect="1" noChangeArrowheads="1"/>
            </p:cNvSpPr>
            <p:nvPr/>
          </p:nvSpPr>
          <p:spPr bwMode="auto">
            <a:xfrm>
              <a:off x="9455602" y="632124"/>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9" name="Line 11">
              <a:extLst>
                <a:ext uri="{FF2B5EF4-FFF2-40B4-BE49-F238E27FC236}">
                  <a16:creationId xmlns:a16="http://schemas.microsoft.com/office/drawing/2014/main" id="{C8280123-5964-4C79-9DEF-3FACFB2EC9AB}"/>
                </a:ext>
              </a:extLst>
            </p:cNvPr>
            <p:cNvSpPr>
              <a:spLocks noChangeShapeType="1"/>
            </p:cNvSpPr>
            <p:nvPr/>
          </p:nvSpPr>
          <p:spPr bwMode="auto">
            <a:xfrm flipV="1">
              <a:off x="9792628" y="807456"/>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30" name="直接箭头连接符 129">
              <a:extLst>
                <a:ext uri="{FF2B5EF4-FFF2-40B4-BE49-F238E27FC236}">
                  <a16:creationId xmlns:a16="http://schemas.microsoft.com/office/drawing/2014/main" id="{AE708C43-6C55-4D3D-BA78-2299E46661E7}"/>
                </a:ext>
              </a:extLst>
            </p:cNvPr>
            <p:cNvCxnSpPr>
              <a:cxnSpLocks/>
            </p:cNvCxnSpPr>
            <p:nvPr/>
          </p:nvCxnSpPr>
          <p:spPr>
            <a:xfrm>
              <a:off x="8170758"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8A6B4669-4F24-4AEE-AB26-15A5F91D2765}"/>
                </a:ext>
              </a:extLst>
            </p:cNvPr>
            <p:cNvCxnSpPr>
              <a:cxnSpLocks/>
            </p:cNvCxnSpPr>
            <p:nvPr/>
          </p:nvCxnSpPr>
          <p:spPr>
            <a:xfrm>
              <a:off x="9042398" y="1377047"/>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7185095F-A792-447C-90F7-97B91E54BB86}"/>
                </a:ext>
              </a:extLst>
            </p:cNvPr>
            <p:cNvCxnSpPr>
              <a:cxnSpLocks/>
              <a:stCxn id="125" idx="6"/>
            </p:cNvCxnSpPr>
            <p:nvPr/>
          </p:nvCxnSpPr>
          <p:spPr>
            <a:xfrm>
              <a:off x="9858326" y="1380500"/>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E23037FE-57D3-46D2-A725-1A1192ABE895}"/>
                </a:ext>
              </a:extLst>
            </p:cNvPr>
            <p:cNvCxnSpPr>
              <a:cxnSpLocks/>
            </p:cNvCxnSpPr>
            <p:nvPr/>
          </p:nvCxnSpPr>
          <p:spPr>
            <a:xfrm>
              <a:off x="7302824" y="1364671"/>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29CAA0FC-38FF-448D-80F2-829642FFD1B4}"/>
                </a:ext>
              </a:extLst>
            </p:cNvPr>
            <p:cNvSpPr txBox="1"/>
            <p:nvPr/>
          </p:nvSpPr>
          <p:spPr>
            <a:xfrm>
              <a:off x="8149842" y="1096066"/>
              <a:ext cx="381836" cy="276999"/>
            </a:xfrm>
            <a:prstGeom prst="rect">
              <a:avLst/>
            </a:prstGeom>
            <a:noFill/>
          </p:spPr>
          <p:txBody>
            <a:bodyPr wrap="none" rtlCol="0">
              <a:spAutoFit/>
            </a:bodyPr>
            <a:lstStyle/>
            <a:p>
              <a:r>
                <a:rPr lang="en-US" altLang="zh-CN" sz="1200" dirty="0"/>
                <a:t>0.6</a:t>
              </a:r>
              <a:endParaRPr lang="zh-CN" altLang="en-US" sz="1200" dirty="0"/>
            </a:p>
          </p:txBody>
        </p:sp>
        <p:sp>
          <p:nvSpPr>
            <p:cNvPr id="135" name="文本框 134">
              <a:extLst>
                <a:ext uri="{FF2B5EF4-FFF2-40B4-BE49-F238E27FC236}">
                  <a16:creationId xmlns:a16="http://schemas.microsoft.com/office/drawing/2014/main" id="{B6E27AC7-59AF-4FFD-A7AE-441288E126BA}"/>
                </a:ext>
              </a:extLst>
            </p:cNvPr>
            <p:cNvSpPr txBox="1"/>
            <p:nvPr/>
          </p:nvSpPr>
          <p:spPr>
            <a:xfrm>
              <a:off x="8981394" y="1102112"/>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136" name="文本框 135">
              <a:extLst>
                <a:ext uri="{FF2B5EF4-FFF2-40B4-BE49-F238E27FC236}">
                  <a16:creationId xmlns:a16="http://schemas.microsoft.com/office/drawing/2014/main" id="{84B8EE22-490C-40A9-82D7-FC1FA196622B}"/>
                </a:ext>
              </a:extLst>
            </p:cNvPr>
            <p:cNvSpPr txBox="1"/>
            <p:nvPr/>
          </p:nvSpPr>
          <p:spPr>
            <a:xfrm>
              <a:off x="9819255" y="1102112"/>
              <a:ext cx="381836" cy="276999"/>
            </a:xfrm>
            <a:prstGeom prst="rect">
              <a:avLst/>
            </a:prstGeom>
            <a:noFill/>
          </p:spPr>
          <p:txBody>
            <a:bodyPr wrap="none" rtlCol="0">
              <a:spAutoFit/>
            </a:bodyPr>
            <a:lstStyle/>
            <a:p>
              <a:r>
                <a:rPr lang="en-US" altLang="zh-CN" sz="1200" dirty="0"/>
                <a:t>0.1</a:t>
              </a:r>
              <a:endParaRPr lang="zh-CN" altLang="en-US" sz="1200" dirty="0"/>
            </a:p>
          </p:txBody>
        </p:sp>
        <mc:AlternateContent xmlns:mc="http://schemas.openxmlformats.org/markup-compatibility/2006" xmlns:a14="http://schemas.microsoft.com/office/drawing/2010/main">
          <mc:Choice Requires="a14">
            <p:sp>
              <p:nvSpPr>
                <p:cNvPr id="137" name="文本框 136">
                  <a:extLst>
                    <a:ext uri="{FF2B5EF4-FFF2-40B4-BE49-F238E27FC236}">
                      <a16:creationId xmlns:a16="http://schemas.microsoft.com/office/drawing/2014/main" id="{401248E6-57C5-4315-8986-8068CBA0B7AE}"/>
                    </a:ext>
                  </a:extLst>
                </p:cNvPr>
                <p:cNvSpPr txBox="1"/>
                <p:nvPr/>
              </p:nvSpPr>
              <p:spPr>
                <a:xfrm>
                  <a:off x="7596188" y="1827962"/>
                  <a:ext cx="2395784" cy="585288"/>
                </a:xfrm>
                <a:prstGeom prst="rect">
                  <a:avLst/>
                </a:prstGeom>
                <a:noFill/>
              </p:spPr>
              <p:txBody>
                <a:bodyPr wrap="non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8</m:t>
                              </m:r>
                            </m:e>
                          </m:eqArr>
                        </m:e>
                      </m:d>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4</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qArr>
                        </m:e>
                      </m:d>
                    </m:oMath>
                  </a14:m>
                  <a:endParaRPr lang="zh-CN" altLang="en-US" dirty="0"/>
                </a:p>
              </p:txBody>
            </p:sp>
          </mc:Choice>
          <mc:Fallback xmlns="">
            <p:sp>
              <p:nvSpPr>
                <p:cNvPr id="153" name="文本框 152">
                  <a:extLst>
                    <a:ext uri="{FF2B5EF4-FFF2-40B4-BE49-F238E27FC236}">
                      <a16:creationId xmlns:a16="http://schemas.microsoft.com/office/drawing/2014/main" id="{EE9B16F5-3D37-421E-829C-970536E3413D}"/>
                    </a:ext>
                  </a:extLst>
                </p:cNvPr>
                <p:cNvSpPr txBox="1">
                  <a:spLocks noRot="1" noChangeAspect="1" noMove="1" noResize="1" noEditPoints="1" noAdjustHandles="1" noChangeArrowheads="1" noChangeShapeType="1" noTextEdit="1"/>
                </p:cNvSpPr>
                <p:nvPr/>
              </p:nvSpPr>
              <p:spPr>
                <a:xfrm>
                  <a:off x="7596188" y="1827962"/>
                  <a:ext cx="2395784" cy="585288"/>
                </a:xfrm>
                <a:prstGeom prst="rect">
                  <a:avLst/>
                </a:prstGeom>
                <a:blipFill>
                  <a:blip r:embed="rId5"/>
                  <a:stretch>
                    <a:fillRect/>
                  </a:stretch>
                </a:blipFill>
              </p:spPr>
              <p:txBody>
                <a:bodyPr/>
                <a:lstStyle/>
                <a:p>
                  <a:r>
                    <a:rPr lang="zh-CN" altLang="en-US">
                      <a:noFill/>
                    </a:rPr>
                    <a:t> </a:t>
                  </a:r>
                </a:p>
              </p:txBody>
            </p:sp>
          </mc:Fallback>
        </mc:AlternateContent>
        <p:sp>
          <p:nvSpPr>
            <p:cNvPr id="138" name="文本框 137">
              <a:extLst>
                <a:ext uri="{FF2B5EF4-FFF2-40B4-BE49-F238E27FC236}">
                  <a16:creationId xmlns:a16="http://schemas.microsoft.com/office/drawing/2014/main" id="{4E09774F-BB14-40A2-8259-48C12C78DE68}"/>
                </a:ext>
              </a:extLst>
            </p:cNvPr>
            <p:cNvSpPr txBox="1"/>
            <p:nvPr/>
          </p:nvSpPr>
          <p:spPr>
            <a:xfrm>
              <a:off x="7324882" y="1807971"/>
              <a:ext cx="351378" cy="646331"/>
            </a:xfrm>
            <a:prstGeom prst="rect">
              <a:avLst/>
            </a:prstGeom>
            <a:noFill/>
          </p:spPr>
          <p:txBody>
            <a:bodyPr wrap="none" rtlCol="0">
              <a:spAutoFit/>
            </a:bodyPr>
            <a:lstStyle/>
            <a:p>
              <a:r>
                <a:rPr lang="en-US" altLang="zh-CN" b="1" dirty="0">
                  <a:latin typeface="Times New Roman" panose="02020603050405020304" pitchFamily="18" charset="0"/>
                  <a:ea typeface="幼圆" pitchFamily="49" charset="-122"/>
                  <a:cs typeface="Times New Roman" panose="02020603050405020304" pitchFamily="18" charset="0"/>
                </a:rPr>
                <a:t>A</a:t>
              </a:r>
              <a:endParaRPr lang="zh-CN" altLang="en-US" dirty="0"/>
            </a:p>
            <a:p>
              <a:r>
                <a:rPr lang="en-US" altLang="zh-CN" b="1" dirty="0">
                  <a:latin typeface="Times New Roman" panose="02020603050405020304" pitchFamily="18" charset="0"/>
                  <a:ea typeface="幼圆" pitchFamily="49" charset="-122"/>
                  <a:cs typeface="Times New Roman" panose="02020603050405020304" pitchFamily="18" charset="0"/>
                </a:rPr>
                <a:t>B</a:t>
              </a:r>
              <a:endParaRPr lang="zh-CN" altLang="en-US" dirty="0"/>
            </a:p>
          </p:txBody>
        </p:sp>
        <p:sp>
          <p:nvSpPr>
            <p:cNvPr id="139" name="文本框 138">
              <a:extLst>
                <a:ext uri="{FF2B5EF4-FFF2-40B4-BE49-F238E27FC236}">
                  <a16:creationId xmlns:a16="http://schemas.microsoft.com/office/drawing/2014/main" id="{43822425-E252-4DC0-89B0-B778FC1D843A}"/>
                </a:ext>
              </a:extLst>
            </p:cNvPr>
            <p:cNvSpPr txBox="1"/>
            <p:nvPr/>
          </p:nvSpPr>
          <p:spPr>
            <a:xfrm>
              <a:off x="6872409" y="1221925"/>
              <a:ext cx="504527" cy="276999"/>
            </a:xfrm>
            <a:prstGeom prst="rect">
              <a:avLst/>
            </a:prstGeom>
            <a:noFill/>
          </p:spPr>
          <p:txBody>
            <a:bodyPr wrap="square" rtlCol="0">
              <a:spAutoFit/>
            </a:bodyPr>
            <a:lstStyle/>
            <a:p>
              <a:r>
                <a:rPr lang="en-US" altLang="zh-CN" sz="1200" dirty="0"/>
                <a:t>Start</a:t>
              </a:r>
              <a:endParaRPr lang="zh-CN" altLang="en-US" sz="1200" dirty="0"/>
            </a:p>
          </p:txBody>
        </p:sp>
        <p:sp>
          <p:nvSpPr>
            <p:cNvPr id="140" name="文本框 139">
              <a:extLst>
                <a:ext uri="{FF2B5EF4-FFF2-40B4-BE49-F238E27FC236}">
                  <a16:creationId xmlns:a16="http://schemas.microsoft.com/office/drawing/2014/main" id="{E03FA33E-C786-4769-8557-D98853F157A3}"/>
                </a:ext>
              </a:extLst>
            </p:cNvPr>
            <p:cNvSpPr txBox="1"/>
            <p:nvPr/>
          </p:nvSpPr>
          <p:spPr>
            <a:xfrm>
              <a:off x="10153473" y="1240273"/>
              <a:ext cx="504527" cy="276999"/>
            </a:xfrm>
            <a:prstGeom prst="rect">
              <a:avLst/>
            </a:prstGeom>
            <a:noFill/>
          </p:spPr>
          <p:txBody>
            <a:bodyPr wrap="square" rtlCol="0">
              <a:spAutoFit/>
            </a:bodyPr>
            <a:lstStyle/>
            <a:p>
              <a:r>
                <a:rPr lang="en-US" altLang="zh-CN" sz="1200" dirty="0"/>
                <a:t>End</a:t>
              </a:r>
              <a:endParaRPr lang="zh-CN" altLang="en-US" sz="1200" dirty="0"/>
            </a:p>
          </p:txBody>
        </p:sp>
      </p:grpSp>
      <p:sp>
        <p:nvSpPr>
          <p:cNvPr id="149" name="Text Box 218">
            <a:extLst>
              <a:ext uri="{FF2B5EF4-FFF2-40B4-BE49-F238E27FC236}">
                <a16:creationId xmlns:a16="http://schemas.microsoft.com/office/drawing/2014/main" id="{02DAE165-48E6-48A4-A64C-23A955FC66F6}"/>
              </a:ext>
            </a:extLst>
          </p:cNvPr>
          <p:cNvSpPr txBox="1">
            <a:spLocks noChangeArrowheads="1"/>
          </p:cNvSpPr>
          <p:nvPr/>
        </p:nvSpPr>
        <p:spPr bwMode="auto">
          <a:xfrm>
            <a:off x="815331" y="2664047"/>
            <a:ext cx="6840538" cy="6251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Q:          q</a:t>
            </a:r>
            <a:r>
              <a:rPr lang="en-US" altLang="zh-CN" b="1" baseline="-25000" dirty="0">
                <a:latin typeface="Times New Roman" panose="02020603050405020304" pitchFamily="18" charset="0"/>
                <a:ea typeface="幼圆" pitchFamily="49" charset="-122"/>
                <a:cs typeface="Times New Roman" panose="02020603050405020304" pitchFamily="18" charset="0"/>
              </a:rPr>
              <a:t>1</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2</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3</a:t>
            </a:r>
            <a:r>
              <a:rPr lang="en-US" altLang="zh-CN" b="1" dirty="0">
                <a:latin typeface="Times New Roman" panose="02020603050405020304" pitchFamily="18" charset="0"/>
                <a:ea typeface="幼圆" pitchFamily="49" charset="-122"/>
                <a:cs typeface="Times New Roman" panose="02020603050405020304" pitchFamily="18" charset="0"/>
              </a:rPr>
              <a:t>                      q</a:t>
            </a:r>
            <a:r>
              <a:rPr lang="en-US" altLang="zh-CN" b="1" baseline="-25000" dirty="0">
                <a:latin typeface="Times New Roman" panose="02020603050405020304" pitchFamily="18" charset="0"/>
                <a:ea typeface="幼圆" pitchFamily="49" charset="-122"/>
                <a:cs typeface="Times New Roman" panose="02020603050405020304" pitchFamily="18" charset="0"/>
              </a:rPr>
              <a:t>4</a:t>
            </a:r>
          </a:p>
          <a:p>
            <a:pPr>
              <a:lnSpc>
                <a:spcPct val="30000"/>
              </a:lnSpc>
              <a:spcBef>
                <a:spcPct val="50000"/>
              </a:spcBef>
            </a:pPr>
            <a:r>
              <a:rPr lang="en-US" altLang="zh-CN" b="1" dirty="0">
                <a:latin typeface="Times New Roman" panose="02020603050405020304" pitchFamily="18" charset="0"/>
                <a:ea typeface="幼圆" pitchFamily="49" charset="-122"/>
                <a:cs typeface="Times New Roman" panose="02020603050405020304" pitchFamily="18" charset="0"/>
              </a:rPr>
              <a:t>O:          A                      B                       </a:t>
            </a:r>
            <a:r>
              <a:rPr lang="en-US" altLang="zh-CN" b="1" dirty="0" err="1">
                <a:latin typeface="Times New Roman" panose="02020603050405020304" pitchFamily="18" charset="0"/>
                <a:ea typeface="幼圆" pitchFamily="49" charset="-122"/>
                <a:cs typeface="Times New Roman" panose="02020603050405020304" pitchFamily="18" charset="0"/>
              </a:rPr>
              <a:t>B</a:t>
            </a:r>
            <a:r>
              <a:rPr lang="en-US" altLang="zh-CN" b="1" dirty="0">
                <a:latin typeface="Times New Roman" panose="02020603050405020304" pitchFamily="18" charset="0"/>
                <a:ea typeface="幼圆" pitchFamily="49" charset="-122"/>
                <a:cs typeface="Times New Roman" panose="02020603050405020304" pitchFamily="18" charset="0"/>
              </a:rPr>
              <a:t>                       A</a:t>
            </a:r>
          </a:p>
        </p:txBody>
      </p:sp>
      <p:sp>
        <p:nvSpPr>
          <p:cNvPr id="151" name="Line 219">
            <a:extLst>
              <a:ext uri="{FF2B5EF4-FFF2-40B4-BE49-F238E27FC236}">
                <a16:creationId xmlns:a16="http://schemas.microsoft.com/office/drawing/2014/main" id="{0A17342C-54AB-4A02-92E9-D1F121EE2F6B}"/>
              </a:ext>
            </a:extLst>
          </p:cNvPr>
          <p:cNvSpPr>
            <a:spLocks noChangeShapeType="1"/>
          </p:cNvSpPr>
          <p:nvPr/>
        </p:nvSpPr>
        <p:spPr bwMode="auto">
          <a:xfrm flipV="1">
            <a:off x="771850" y="3312174"/>
            <a:ext cx="6244164" cy="20635"/>
          </a:xfrm>
          <a:prstGeom prst="line">
            <a:avLst/>
          </a:prstGeom>
          <a:noFill/>
          <a:ln w="12700" cap="sq">
            <a:solidFill>
              <a:schemeClr val="tx1"/>
            </a:solidFill>
            <a:round/>
            <a:headEnd type="none" w="sm" len="sm"/>
            <a:tailEnd type="triangle" w="med" len="lg"/>
          </a:ln>
          <a:effectLst/>
        </p:spPr>
        <p:txBody>
          <a:bodyPr/>
          <a:lstStyle/>
          <a:p>
            <a:endParaRPr lang="zh-CN" altLang="en-US" sz="1400"/>
          </a:p>
        </p:txBody>
      </p:sp>
      <p:sp>
        <p:nvSpPr>
          <p:cNvPr id="153" name="Text Box 220">
            <a:extLst>
              <a:ext uri="{FF2B5EF4-FFF2-40B4-BE49-F238E27FC236}">
                <a16:creationId xmlns:a16="http://schemas.microsoft.com/office/drawing/2014/main" id="{A70EC68D-93BB-44EA-A2F0-E3B831461C70}"/>
              </a:ext>
            </a:extLst>
          </p:cNvPr>
          <p:cNvSpPr txBox="1">
            <a:spLocks noChangeArrowheads="1"/>
          </p:cNvSpPr>
          <p:nvPr/>
        </p:nvSpPr>
        <p:spPr bwMode="auto">
          <a:xfrm>
            <a:off x="6849040" y="3017690"/>
            <a:ext cx="341805" cy="307777"/>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400" i="1" dirty="0">
                <a:latin typeface="Times New Roman" panose="02020603050405020304" pitchFamily="18" charset="0"/>
                <a:cs typeface="Times New Roman" panose="02020603050405020304" pitchFamily="18" charset="0"/>
              </a:rPr>
              <a:t>t</a:t>
            </a:r>
          </a:p>
        </p:txBody>
      </p:sp>
      <p:sp>
        <p:nvSpPr>
          <p:cNvPr id="80" name="Text Box 175">
            <a:extLst>
              <a:ext uri="{FF2B5EF4-FFF2-40B4-BE49-F238E27FC236}">
                <a16:creationId xmlns:a16="http://schemas.microsoft.com/office/drawing/2014/main" id="{E6143E1B-144E-4884-9823-8B2A31C1B6DD}"/>
              </a:ext>
            </a:extLst>
          </p:cNvPr>
          <p:cNvSpPr txBox="1">
            <a:spLocks noChangeArrowheads="1"/>
          </p:cNvSpPr>
          <p:nvPr/>
        </p:nvSpPr>
        <p:spPr bwMode="auto">
          <a:xfrm>
            <a:off x="2408298" y="3997639"/>
            <a:ext cx="646113"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0.6x0.4</a:t>
            </a:r>
          </a:p>
        </p:txBody>
      </p:sp>
      <p:sp>
        <p:nvSpPr>
          <p:cNvPr id="82" name="Text Box 182">
            <a:extLst>
              <a:ext uri="{FF2B5EF4-FFF2-40B4-BE49-F238E27FC236}">
                <a16:creationId xmlns:a16="http://schemas.microsoft.com/office/drawing/2014/main" id="{51316719-B624-42ED-B5BF-A19F669E9052}"/>
              </a:ext>
            </a:extLst>
          </p:cNvPr>
          <p:cNvSpPr txBox="1">
            <a:spLocks noChangeArrowheads="1"/>
          </p:cNvSpPr>
          <p:nvPr/>
        </p:nvSpPr>
        <p:spPr bwMode="auto">
          <a:xfrm>
            <a:off x="5460473" y="4026214"/>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0.6x0.6</a:t>
            </a:r>
          </a:p>
        </p:txBody>
      </p:sp>
      <p:sp>
        <p:nvSpPr>
          <p:cNvPr id="83" name="Text Box 183">
            <a:extLst>
              <a:ext uri="{FF2B5EF4-FFF2-40B4-BE49-F238E27FC236}">
                <a16:creationId xmlns:a16="http://schemas.microsoft.com/office/drawing/2014/main" id="{5B89C624-2559-44DD-8FF4-1284FBEEDCF1}"/>
              </a:ext>
            </a:extLst>
          </p:cNvPr>
          <p:cNvSpPr txBox="1">
            <a:spLocks noChangeArrowheads="1"/>
          </p:cNvSpPr>
          <p:nvPr/>
        </p:nvSpPr>
        <p:spPr bwMode="auto">
          <a:xfrm>
            <a:off x="3926595" y="3986526"/>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0.6x0.4</a:t>
            </a:r>
          </a:p>
        </p:txBody>
      </p:sp>
      <p:sp>
        <p:nvSpPr>
          <p:cNvPr id="84" name="Text Box 185">
            <a:extLst>
              <a:ext uri="{FF2B5EF4-FFF2-40B4-BE49-F238E27FC236}">
                <a16:creationId xmlns:a16="http://schemas.microsoft.com/office/drawing/2014/main" id="{78035394-C41D-440A-A779-FFC6631D06A0}"/>
              </a:ext>
            </a:extLst>
          </p:cNvPr>
          <p:cNvSpPr txBox="1">
            <a:spLocks noChangeArrowheads="1"/>
          </p:cNvSpPr>
          <p:nvPr/>
        </p:nvSpPr>
        <p:spPr bwMode="auto">
          <a:xfrm>
            <a:off x="5460473" y="4734239"/>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0.5x0.4</a:t>
            </a:r>
          </a:p>
        </p:txBody>
      </p:sp>
      <p:sp>
        <p:nvSpPr>
          <p:cNvPr id="86" name="Text Box 186">
            <a:extLst>
              <a:ext uri="{FF2B5EF4-FFF2-40B4-BE49-F238E27FC236}">
                <a16:creationId xmlns:a16="http://schemas.microsoft.com/office/drawing/2014/main" id="{E70A0A36-DECF-4CED-BE6B-F2FED94A9A7D}"/>
              </a:ext>
            </a:extLst>
          </p:cNvPr>
          <p:cNvSpPr txBox="1">
            <a:spLocks noChangeArrowheads="1"/>
          </p:cNvSpPr>
          <p:nvPr/>
        </p:nvSpPr>
        <p:spPr bwMode="auto">
          <a:xfrm>
            <a:off x="3937707" y="4715189"/>
            <a:ext cx="1079500" cy="2619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1100" dirty="0"/>
              <a:t>0.5x0.6</a:t>
            </a:r>
          </a:p>
        </p:txBody>
      </p:sp>
      <p:sp>
        <p:nvSpPr>
          <p:cNvPr id="87" name="Text Box 213">
            <a:extLst>
              <a:ext uri="{FF2B5EF4-FFF2-40B4-BE49-F238E27FC236}">
                <a16:creationId xmlns:a16="http://schemas.microsoft.com/office/drawing/2014/main" id="{3160B5A8-5D4F-4B9C-9D6E-929A0EDE122B}"/>
              </a:ext>
            </a:extLst>
          </p:cNvPr>
          <p:cNvSpPr txBox="1">
            <a:spLocks noChangeArrowheads="1"/>
          </p:cNvSpPr>
          <p:nvPr/>
        </p:nvSpPr>
        <p:spPr bwMode="auto">
          <a:xfrm>
            <a:off x="5160436" y="5211612"/>
            <a:ext cx="6826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0.9x0.4</a:t>
            </a:r>
          </a:p>
        </p:txBody>
      </p:sp>
      <p:sp>
        <p:nvSpPr>
          <p:cNvPr id="88" name="Text Box 179">
            <a:extLst>
              <a:ext uri="{FF2B5EF4-FFF2-40B4-BE49-F238E27FC236}">
                <a16:creationId xmlns:a16="http://schemas.microsoft.com/office/drawing/2014/main" id="{1AEB9DF2-15F9-4EB1-9FA8-DFAA4BDF8875}"/>
              </a:ext>
            </a:extLst>
          </p:cNvPr>
          <p:cNvSpPr txBox="1">
            <a:spLocks noChangeArrowheads="1"/>
          </p:cNvSpPr>
          <p:nvPr/>
        </p:nvSpPr>
        <p:spPr bwMode="auto">
          <a:xfrm>
            <a:off x="3638376" y="428170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0.5x0.4</a:t>
            </a:r>
          </a:p>
        </p:txBody>
      </p:sp>
      <p:sp>
        <p:nvSpPr>
          <p:cNvPr id="89" name="Text Box 181">
            <a:extLst>
              <a:ext uri="{FF2B5EF4-FFF2-40B4-BE49-F238E27FC236}">
                <a16:creationId xmlns:a16="http://schemas.microsoft.com/office/drawing/2014/main" id="{B1A5281F-40F8-4FD0-949F-589171F25D1C}"/>
              </a:ext>
            </a:extLst>
          </p:cNvPr>
          <p:cNvSpPr txBox="1">
            <a:spLocks noChangeArrowheads="1"/>
          </p:cNvSpPr>
          <p:nvPr/>
        </p:nvSpPr>
        <p:spPr bwMode="auto">
          <a:xfrm>
            <a:off x="5146795" y="4297511"/>
            <a:ext cx="669925" cy="26193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zh-CN" sz="1100" dirty="0"/>
              <a:t>0.5x0.6</a:t>
            </a:r>
          </a:p>
        </p:txBody>
      </p:sp>
    </p:spTree>
    <p:custDataLst>
      <p:tags r:id="rId1"/>
    </p:custDataLst>
    <p:extLst>
      <p:ext uri="{BB962C8B-B14F-4D97-AF65-F5344CB8AC3E}">
        <p14:creationId xmlns:p14="http://schemas.microsoft.com/office/powerpoint/2010/main" val="264674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0" grpId="0"/>
      <p:bldP spid="82" grpId="0"/>
      <p:bldP spid="83" grpId="0"/>
      <p:bldP spid="84" grpId="0"/>
      <p:bldP spid="86" grpId="0"/>
      <p:bldP spid="87" grpId="0"/>
      <p:bldP spid="88" grpId="0"/>
      <p:bldP spid="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1FD99-7339-4FCF-8A61-C827001F57AA}"/>
              </a:ext>
            </a:extLst>
          </p:cNvPr>
          <p:cNvSpPr>
            <a:spLocks noGrp="1"/>
          </p:cNvSpPr>
          <p:nvPr>
            <p:ph type="title"/>
          </p:nvPr>
        </p:nvSpPr>
        <p:spPr/>
        <p:txBody>
          <a:bodyPr/>
          <a:lstStyle/>
          <a:p>
            <a:r>
              <a:rPr lang="en-US" altLang="zh-CN" dirty="0"/>
              <a:t>Viterbi</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04A900-73AD-4B2E-BFDC-14E16C79EFF0}"/>
                  </a:ext>
                </a:extLst>
              </p:cNvPr>
              <p:cNvSpPr>
                <a:spLocks noGrp="1"/>
              </p:cNvSpPr>
              <p:nvPr>
                <p:ph idx="1"/>
              </p:nvPr>
            </p:nvSpPr>
            <p:spPr>
              <a:xfrm>
                <a:off x="845288" y="1388424"/>
                <a:ext cx="10515600" cy="5132878"/>
              </a:xfrm>
            </p:spPr>
            <p:txBody>
              <a:bodyPr>
                <a:normAutofit fontScale="77500" lnSpcReduction="20000"/>
              </a:bodyPr>
              <a:lstStyle/>
              <a:p>
                <a:pPr marL="0" indent="0">
                  <a:buNone/>
                </a:pPr>
                <a:r>
                  <a:rPr lang="zh-CN" altLang="zh-CN" dirty="0"/>
                  <a:t>定义最佳状态序列</a:t>
                </a:r>
                <a14:m>
                  <m:oMath xmlns:m="http://schemas.openxmlformats.org/officeDocument/2006/math">
                    <m:sSup>
                      <m:sSupPr>
                        <m:ctrlPr>
                          <a:rPr lang="zh-CN" altLang="zh-CN" i="1" smtClean="0">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𝑄</m:t>
                        </m:r>
                      </m:e>
                      <m:sup>
                        <m:r>
                          <a:rPr lang="en-US" altLang="zh-CN" i="1">
                            <a:solidFill>
                              <a:srgbClr val="C00000"/>
                            </a:solidFill>
                            <a:latin typeface="Cambria Math" panose="02040503050406030204" pitchFamily="18" charset="0"/>
                          </a:rPr>
                          <m:t>∗</m:t>
                        </m:r>
                      </m:sup>
                    </m:sSup>
                    <m:r>
                      <a:rPr lang="en-US" altLang="zh-CN" i="1">
                        <a:solidFill>
                          <a:srgbClr val="C00000"/>
                        </a:solidFill>
                        <a:latin typeface="Cambria Math" panose="02040503050406030204" pitchFamily="18" charset="0"/>
                      </a:rPr>
                      <m:t>=</m:t>
                    </m:r>
                    <m:sSubSup>
                      <m:sSubSupPr>
                        <m:ctrlPr>
                          <a:rPr lang="zh-CN"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𝑞</m:t>
                        </m:r>
                      </m:e>
                      <m:sub>
                        <m:r>
                          <a:rPr lang="en-US" altLang="zh-CN" i="1">
                            <a:solidFill>
                              <a:srgbClr val="C00000"/>
                            </a:solidFill>
                            <a:latin typeface="Cambria Math" panose="02040503050406030204" pitchFamily="18" charset="0"/>
                          </a:rPr>
                          <m:t>1</m:t>
                        </m:r>
                      </m:sub>
                      <m:sup>
                        <m:r>
                          <a:rPr lang="en-US" altLang="zh-CN" i="1">
                            <a:solidFill>
                              <a:srgbClr val="C00000"/>
                            </a:solidFill>
                            <a:latin typeface="Cambria Math" panose="02040503050406030204" pitchFamily="18" charset="0"/>
                          </a:rPr>
                          <m:t>∗</m:t>
                        </m:r>
                      </m:sup>
                    </m:sSubSup>
                    <m:r>
                      <a:rPr lang="en-US" altLang="zh-CN" i="1">
                        <a:solidFill>
                          <a:srgbClr val="C00000"/>
                        </a:solidFill>
                        <a:latin typeface="Cambria Math" panose="02040503050406030204" pitchFamily="18" charset="0"/>
                      </a:rPr>
                      <m:t>,</m:t>
                    </m:r>
                    <m:sSubSup>
                      <m:sSubSupPr>
                        <m:ctrlPr>
                          <a:rPr lang="zh-CN"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𝑞</m:t>
                        </m:r>
                      </m:e>
                      <m:sub>
                        <m:r>
                          <a:rPr lang="en-US" altLang="zh-CN" i="1">
                            <a:solidFill>
                              <a:srgbClr val="C00000"/>
                            </a:solidFill>
                            <a:latin typeface="Cambria Math" panose="02040503050406030204" pitchFamily="18" charset="0"/>
                          </a:rPr>
                          <m:t>2</m:t>
                        </m:r>
                      </m:sub>
                      <m:sup>
                        <m:r>
                          <a:rPr lang="en-US" altLang="zh-CN" i="1">
                            <a:solidFill>
                              <a:srgbClr val="C00000"/>
                            </a:solidFill>
                            <a:latin typeface="Cambria Math" panose="02040503050406030204" pitchFamily="18" charset="0"/>
                          </a:rPr>
                          <m:t>∗</m:t>
                        </m:r>
                      </m:sup>
                    </m:sSubSup>
                    <m:r>
                      <a:rPr lang="en-US" altLang="zh-CN" i="1">
                        <a:solidFill>
                          <a:srgbClr val="C00000"/>
                        </a:solidFill>
                        <a:latin typeface="Cambria Math" panose="02040503050406030204" pitchFamily="18" charset="0"/>
                      </a:rPr>
                      <m:t>,⋯,</m:t>
                    </m:r>
                    <m:sSubSup>
                      <m:sSubSupPr>
                        <m:ctrlPr>
                          <a:rPr lang="zh-CN"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𝑞</m:t>
                        </m:r>
                      </m:e>
                      <m:sub>
                        <m:r>
                          <a:rPr lang="en-US" altLang="zh-CN" i="1">
                            <a:solidFill>
                              <a:srgbClr val="C00000"/>
                            </a:solidFill>
                            <a:latin typeface="Cambria Math" panose="02040503050406030204" pitchFamily="18" charset="0"/>
                          </a:rPr>
                          <m:t>𝑇</m:t>
                        </m:r>
                      </m:sub>
                      <m:sup>
                        <m:r>
                          <a:rPr lang="en-US" altLang="zh-CN" i="1">
                            <a:solidFill>
                              <a:srgbClr val="C00000"/>
                            </a:solidFill>
                            <a:latin typeface="Cambria Math" panose="02040503050406030204" pitchFamily="18" charset="0"/>
                          </a:rPr>
                          <m:t>∗</m:t>
                        </m:r>
                      </m:sup>
                    </m:sSubSup>
                  </m:oMath>
                </a14:m>
                <a:r>
                  <a:rPr lang="en-US" altLang="zh-CN" dirty="0">
                    <a:solidFill>
                      <a:srgbClr val="C00000"/>
                    </a:solidFill>
                  </a:rPr>
                  <a:t> </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r>
                  <a:rPr lang="zh-CN" altLang="zh-CN" dirty="0"/>
                  <a:t>记录局部最佳状态序列。</a:t>
                </a:r>
              </a:p>
              <a:p>
                <a:pPr marL="0" indent="0">
                  <a:buNone/>
                </a:pPr>
                <a:r>
                  <a:rPr lang="zh-CN" altLang="zh-CN" dirty="0"/>
                  <a:t>定义</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zh-CN" dirty="0"/>
                  <a:t>为截止到时刻</a:t>
                </a:r>
                <a14:m>
                  <m:oMath xmlns:m="http://schemas.openxmlformats.org/officeDocument/2006/math">
                    <m:r>
                      <a:rPr lang="en-US" altLang="zh-CN" i="1">
                        <a:latin typeface="Cambria Math" panose="02040503050406030204" pitchFamily="18" charset="0"/>
                      </a:rPr>
                      <m:t>𝑡</m:t>
                    </m:r>
                  </m:oMath>
                </a14:m>
                <a:r>
                  <a:rPr lang="zh-CN" altLang="zh-CN" dirty="0"/>
                  <a:t>，依照状态转移序列</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oMath>
                </a14:m>
                <a:r>
                  <a:rPr lang="zh-CN" altLang="zh-CN" dirty="0"/>
                  <a:t>，产生出观察值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𝑜</m:t>
                        </m:r>
                      </m:e>
                      <m:sub>
                        <m:r>
                          <a:rPr lang="en-US" altLang="zh-CN" i="1">
                            <a:latin typeface="Cambria Math" panose="02040503050406030204" pitchFamily="18" charset="0"/>
                          </a:rPr>
                          <m:t>𝑡</m:t>
                        </m:r>
                      </m:sub>
                    </m:sSub>
                  </m:oMath>
                </a14:m>
                <a:r>
                  <a:rPr lang="zh-CN" altLang="zh-CN" dirty="0"/>
                  <a:t>的最大概率，且最终状态为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zh-CN" dirty="0"/>
                  <a:t>。</a:t>
                </a:r>
              </a:p>
              <a:p>
                <a:pPr marL="0" indent="0" algn="ct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𝑡</m:t>
                                </m:r>
                                <m:r>
                                  <a:rPr lang="en-US" altLang="zh-CN" i="1">
                                    <a:latin typeface="Cambria Math" panose="02040503050406030204" pitchFamily="18" charset="0"/>
                                  </a:rPr>
                                  <m:t>−1</m:t>
                                </m:r>
                              </m:sub>
                            </m:sSub>
                          </m:lim>
                        </m:limLow>
                      </m:fName>
                      <m:e>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𝜆</m:t>
                            </m:r>
                          </m:e>
                        </m:d>
                      </m:e>
                    </m:func>
                  </m:oMath>
                </a14:m>
                <a:r>
                  <a:rPr lang="en-US" altLang="zh-CN" dirty="0"/>
                  <a:t> </a:t>
                </a:r>
              </a:p>
              <a:p>
                <a:pPr marL="0" indent="0">
                  <a:buNone/>
                </a:pPr>
                <a:r>
                  <a:rPr lang="en-US" altLang="zh-CN" dirty="0"/>
                  <a:t>1</a:t>
                </a:r>
                <a:r>
                  <a:rPr lang="zh-CN" altLang="en-US" dirty="0"/>
                  <a:t>、</a:t>
                </a:r>
                <a:r>
                  <a:rPr lang="zh-CN" altLang="zh-CN" dirty="0"/>
                  <a:t>初始化</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=0  (</m:t>
                      </m:r>
                      <m:r>
                        <a:rPr lang="en-US" altLang="zh-CN" i="1">
                          <a:latin typeface="Cambria Math" panose="02040503050406030204" pitchFamily="18" charset="0"/>
                        </a:rPr>
                        <m:t>𝑗</m:t>
                      </m:r>
                      <m:r>
                        <a:rPr lang="en-US" altLang="zh-CN" i="1">
                          <a:latin typeface="Cambria Math" panose="02040503050406030204" pitchFamily="18" charset="0"/>
                        </a:rPr>
                        <m:t>≠1)</m:t>
                      </m:r>
                    </m:oMath>
                  </m:oMathPara>
                </a14:m>
                <a:endParaRPr lang="en-US" altLang="zh-CN" i="1"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1</m:t>
                          </m:r>
                        </m:sub>
                      </m:sSub>
                    </m:oMath>
                  </m:oMathPara>
                </a14:m>
                <a:endParaRPr lang="zh-CN" altLang="zh-CN" dirty="0"/>
              </a:p>
              <a:p>
                <a:pPr marL="0" lvl="0" indent="0">
                  <a:buNone/>
                </a:pPr>
                <a:r>
                  <a:rPr lang="en-US" altLang="zh-CN" dirty="0"/>
                  <a:t>2</a:t>
                </a:r>
                <a:r>
                  <a:rPr lang="zh-CN" altLang="en-US" dirty="0"/>
                  <a:t>、</a:t>
                </a:r>
                <a:r>
                  <a:rPr lang="zh-CN" altLang="zh-CN" dirty="0"/>
                  <a:t>递推</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𝑡</m:t>
                              </m:r>
                            </m:sub>
                          </m:sSub>
                        </m:e>
                      </m:d>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𝑖</m:t>
                              </m:r>
                            </m:e>
                          </m:d>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func>
                      <m:r>
                        <a:rPr lang="en-US" altLang="zh-CN" i="1">
                          <a:latin typeface="Cambria Math" panose="02040503050406030204" pitchFamily="18" charset="0"/>
                        </a:rPr>
                        <m:t> </m:t>
                      </m:r>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e>
                      </m:d>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argmax</m:t>
                              </m:r>
                            </m:e>
                            <m:lim>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func>
                    </m:oMath>
                  </m:oMathPara>
                </a14:m>
                <a:endParaRPr lang="zh-CN" altLang="zh-CN" dirty="0"/>
              </a:p>
              <a:p>
                <a:pPr marL="0" lvl="0" indent="0">
                  <a:buNone/>
                </a:pPr>
                <a:r>
                  <a:rPr lang="en-US" altLang="zh-CN" dirty="0"/>
                  <a:t>3</a:t>
                </a:r>
                <a:r>
                  <a:rPr lang="zh-CN" altLang="en-US" dirty="0"/>
                  <a:t>、</a:t>
                </a:r>
                <a:r>
                  <a:rPr lang="zh-CN" altLang="zh-CN" dirty="0"/>
                  <a:t>终止</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𝑂</m:t>
                          </m:r>
                        </m:e>
                        <m:e>
                          <m:r>
                            <a:rPr lang="en-US" altLang="zh-CN" i="1">
                              <a:latin typeface="Cambria Math" panose="02040503050406030204" pitchFamily="18" charset="0"/>
                            </a:rPr>
                            <m:t>𝜆</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e>
                      </m:func>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𝑁</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𝑎𝑟𝑔</m:t>
                          </m:r>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𝑇</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func>
                    </m:oMath>
                  </m:oMathPara>
                </a14:m>
                <a:endParaRPr lang="zh-CN" altLang="zh-CN" dirty="0"/>
              </a:p>
              <a:p>
                <a:pPr marL="0" indent="0">
                  <a:buNone/>
                </a:pPr>
                <a:r>
                  <a:rPr lang="zh-CN" altLang="zh-CN" dirty="0"/>
                  <a:t>算法终止时</a:t>
                </a:r>
                <a14:m>
                  <m:oMath xmlns:m="http://schemas.openxmlformats.org/officeDocument/2006/math">
                    <m:sSub>
                      <m:sSubPr>
                        <m:ctrlPr>
                          <a:rPr lang="zh-CN" altLang="zh-CN" i="1" smtClean="0">
                            <a:solidFill>
                              <a:srgbClr val="C00000"/>
                            </a:solidFill>
                            <a:latin typeface="Cambria Math" panose="02040503050406030204" pitchFamily="18" charset="0"/>
                          </a:rPr>
                        </m:ctrlPr>
                      </m:sSubPr>
                      <m:e>
                        <m:r>
                          <a:rPr lang="en-US" altLang="zh-CN" i="1" smtClean="0">
                            <a:solidFill>
                              <a:srgbClr val="C00000"/>
                            </a:solidFill>
                            <a:latin typeface="Cambria Math" panose="02040503050406030204" pitchFamily="18" charset="0"/>
                          </a:rPr>
                          <m:t>𝜑</m:t>
                        </m:r>
                      </m:e>
                      <m:sub>
                        <m:r>
                          <a:rPr lang="en-US" altLang="zh-CN" i="1">
                            <a:solidFill>
                              <a:srgbClr val="C00000"/>
                            </a:solidFill>
                            <a:latin typeface="Cambria Math" panose="02040503050406030204" pitchFamily="18" charset="0"/>
                          </a:rPr>
                          <m:t>𝑡</m:t>
                        </m:r>
                      </m:sub>
                    </m:sSub>
                    <m:r>
                      <a:rPr lang="en-US" altLang="zh-CN" i="1">
                        <a:solidFill>
                          <a:srgbClr val="C00000"/>
                        </a:solidFill>
                        <a:latin typeface="Cambria Math" panose="02040503050406030204" pitchFamily="18" charset="0"/>
                      </a:rPr>
                      <m:t>()</m:t>
                    </m:r>
                  </m:oMath>
                </a14:m>
                <a:r>
                  <a:rPr lang="zh-CN" altLang="zh-CN" dirty="0"/>
                  <a:t>记录的数据便是</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𝑄</m:t>
                        </m:r>
                      </m:e>
                      <m:sup>
                        <m:r>
                          <a:rPr lang="en-US" altLang="zh-CN" i="1">
                            <a:latin typeface="Cambria Math" panose="02040503050406030204" pitchFamily="18" charset="0"/>
                          </a:rPr>
                          <m:t>∗</m:t>
                        </m:r>
                      </m:sup>
                    </m:sSup>
                  </m:oMath>
                </a14:m>
                <a:r>
                  <a:rPr lang="zh-CN" altLang="zh-CN" dirty="0"/>
                  <a:t>。</a:t>
                </a:r>
                <a:endParaRPr lang="zh-CN" altLang="en-US" dirty="0"/>
              </a:p>
            </p:txBody>
          </p:sp>
        </mc:Choice>
        <mc:Fallback xmlns="">
          <p:sp>
            <p:nvSpPr>
              <p:cNvPr id="3" name="内容占位符 2">
                <a:extLst>
                  <a:ext uri="{FF2B5EF4-FFF2-40B4-BE49-F238E27FC236}">
                    <a16:creationId xmlns:a16="http://schemas.microsoft.com/office/drawing/2014/main" id="{EC04A900-73AD-4B2E-BFDC-14E16C79EFF0}"/>
                  </a:ext>
                </a:extLst>
              </p:cNvPr>
              <p:cNvSpPr>
                <a:spLocks noGrp="1" noRot="1" noChangeAspect="1" noMove="1" noResize="1" noEditPoints="1" noAdjustHandles="1" noChangeArrowheads="1" noChangeShapeType="1" noTextEdit="1"/>
              </p:cNvSpPr>
              <p:nvPr>
                <p:ph idx="1"/>
              </p:nvPr>
            </p:nvSpPr>
            <p:spPr>
              <a:xfrm>
                <a:off x="845288" y="1388424"/>
                <a:ext cx="10515600" cy="5132878"/>
              </a:xfrm>
              <a:blipFill>
                <a:blip r:embed="rId4"/>
                <a:stretch>
                  <a:fillRect l="-754" t="-2375" b="-15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5807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B0CE0-05A8-4B11-87D5-257CEDE9559F}"/>
              </a:ext>
            </a:extLst>
          </p:cNvPr>
          <p:cNvSpPr>
            <a:spLocks noGrp="1"/>
          </p:cNvSpPr>
          <p:nvPr>
            <p:ph type="title"/>
          </p:nvPr>
        </p:nvSpPr>
        <p:spPr/>
        <p:txBody>
          <a:bodyPr/>
          <a:lstStyle/>
          <a:p>
            <a:r>
              <a:rPr lang="en-US" altLang="zh-CN" dirty="0"/>
              <a:t>Viterbi</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D5B7A2-908D-4ADE-8006-C400B8ABD09C}"/>
                  </a:ext>
                </a:extLst>
              </p:cNvPr>
              <p:cNvSpPr>
                <a:spLocks noGrp="1"/>
              </p:cNvSpPr>
              <p:nvPr>
                <p:ph idx="1"/>
              </p:nvPr>
            </p:nvSpPr>
            <p:spPr>
              <a:xfrm>
                <a:off x="845288" y="1388424"/>
                <a:ext cx="10515600" cy="2106143"/>
              </a:xfrm>
            </p:spPr>
            <p:txBody>
              <a:bodyPr>
                <a:normAutofit/>
              </a:bodyPr>
              <a:lstStyle/>
              <a:p>
                <a:pPr marL="0" indent="0">
                  <a:buNone/>
                </a:pPr>
                <a14:m>
                  <m:oMath xmlns:m="http://schemas.openxmlformats.org/officeDocument/2006/math">
                    <m:r>
                      <a:rPr lang="en-US" altLang="zh-CN" sz="2200" i="1">
                        <a:latin typeface="Cambria Math" panose="02040503050406030204" pitchFamily="18" charset="0"/>
                      </a:rPr>
                      <m:t>𝑄</m:t>
                    </m:r>
                  </m:oMath>
                </a14:m>
                <a:r>
                  <a:rPr lang="zh-CN" altLang="zh-CN" sz="2200" dirty="0"/>
                  <a:t>的不同取值使概率值</a:t>
                </a:r>
                <a14:m>
                  <m:oMath xmlns:m="http://schemas.openxmlformats.org/officeDocument/2006/math">
                    <m:r>
                      <a:rPr lang="en-US" altLang="zh-CN" sz="2200" i="1">
                        <a:latin typeface="Cambria Math" panose="02040503050406030204" pitchFamily="18" charset="0"/>
                      </a:rPr>
                      <m:t>𝑃</m:t>
                    </m:r>
                    <m:r>
                      <a:rPr lang="en-US" altLang="zh-CN" sz="2200" i="1">
                        <a:latin typeface="Cambria Math" panose="02040503050406030204" pitchFamily="18" charset="0"/>
                      </a:rPr>
                      <m:t>(</m:t>
                    </m:r>
                    <m:r>
                      <a:rPr lang="en-US" altLang="zh-CN" sz="2200" i="1">
                        <a:latin typeface="Cambria Math" panose="02040503050406030204" pitchFamily="18" charset="0"/>
                      </a:rPr>
                      <m:t>𝑄</m:t>
                    </m:r>
                    <m:r>
                      <a:rPr lang="en-US" altLang="zh-CN" sz="2200" i="1">
                        <a:latin typeface="Cambria Math" panose="02040503050406030204" pitchFamily="18" charset="0"/>
                      </a:rPr>
                      <m:t>,</m:t>
                    </m:r>
                    <m:r>
                      <a:rPr lang="en-US" altLang="zh-CN" sz="2200" i="1">
                        <a:latin typeface="Cambria Math" panose="02040503050406030204" pitchFamily="18" charset="0"/>
                      </a:rPr>
                      <m:t>𝑂</m:t>
                    </m:r>
                    <m:r>
                      <a:rPr lang="en-US" altLang="zh-CN" sz="2200" i="1">
                        <a:latin typeface="Cambria Math" panose="02040503050406030204" pitchFamily="18" charset="0"/>
                      </a:rPr>
                      <m:t>|</m:t>
                    </m:r>
                    <m:r>
                      <a:rPr lang="el-GR" altLang="zh-CN" sz="2200" i="1">
                        <a:latin typeface="Cambria Math" panose="02040503050406030204" pitchFamily="18" charset="0"/>
                      </a:rPr>
                      <m:t>𝜆</m:t>
                    </m:r>
                    <m:r>
                      <a:rPr lang="en-US" altLang="zh-CN" sz="2200" i="1">
                        <a:latin typeface="Cambria Math" panose="02040503050406030204" pitchFamily="18" charset="0"/>
                      </a:rPr>
                      <m:t>)</m:t>
                    </m:r>
                  </m:oMath>
                </a14:m>
                <a:r>
                  <a:rPr lang="zh-CN" altLang="zh-CN" sz="2200" dirty="0"/>
                  <a:t>差别很大，而</a:t>
                </a:r>
                <a14:m>
                  <m:oMath xmlns:m="http://schemas.openxmlformats.org/officeDocument/2006/math">
                    <m:r>
                      <a:rPr lang="en-US" altLang="zh-CN" sz="2200" i="1">
                        <a:latin typeface="Cambria Math" panose="02040503050406030204" pitchFamily="18" charset="0"/>
                      </a:rPr>
                      <m:t>𝑃</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𝑄</m:t>
                        </m:r>
                      </m:e>
                      <m:sup>
                        <m:r>
                          <a:rPr lang="en-US" altLang="zh-CN" sz="2200" i="1">
                            <a:latin typeface="Cambria Math" panose="02040503050406030204" pitchFamily="18" charset="0"/>
                          </a:rPr>
                          <m:t>∗</m:t>
                        </m:r>
                      </m:sup>
                    </m:sSup>
                    <m:r>
                      <a:rPr lang="en-US" altLang="zh-CN" sz="2200" i="1">
                        <a:latin typeface="Cambria Math" panose="02040503050406030204" pitchFamily="18" charset="0"/>
                      </a:rPr>
                      <m:t>,</m:t>
                    </m:r>
                    <m:r>
                      <a:rPr lang="en-US" altLang="zh-CN" sz="2200" i="1">
                        <a:latin typeface="Cambria Math" panose="02040503050406030204" pitchFamily="18" charset="0"/>
                      </a:rPr>
                      <m:t>𝑂</m:t>
                    </m:r>
                    <m:r>
                      <a:rPr lang="en-US" altLang="zh-CN" sz="2200" i="1">
                        <a:latin typeface="Cambria Math" panose="02040503050406030204" pitchFamily="18" charset="0"/>
                      </a:rPr>
                      <m:t>|</m:t>
                    </m:r>
                    <m:r>
                      <a:rPr lang="el-GR" altLang="zh-CN" sz="2200" i="1">
                        <a:latin typeface="Cambria Math" panose="02040503050406030204" pitchFamily="18" charset="0"/>
                      </a:rPr>
                      <m:t>𝜆</m:t>
                    </m:r>
                    <m:r>
                      <a:rPr lang="en-US" altLang="zh-CN" sz="2200" i="1">
                        <a:latin typeface="Cambria Math" panose="02040503050406030204" pitchFamily="18" charset="0"/>
                      </a:rPr>
                      <m:t>)</m:t>
                    </m:r>
                  </m:oMath>
                </a14:m>
                <a:r>
                  <a:rPr lang="zh-CN" altLang="zh-CN" sz="2200" dirty="0"/>
                  <a:t>是</a:t>
                </a:r>
                <a14:m>
                  <m:oMath xmlns:m="http://schemas.openxmlformats.org/officeDocument/2006/math">
                    <m:nary>
                      <m:naryPr>
                        <m:chr m:val="∑"/>
                        <m:supHide m:val="on"/>
                        <m:ctrlPr>
                          <a:rPr lang="zh-CN" altLang="zh-CN" sz="2200" i="1">
                            <a:latin typeface="Cambria Math" panose="02040503050406030204" pitchFamily="18" charset="0"/>
                          </a:rPr>
                        </m:ctrlPr>
                      </m:naryPr>
                      <m:sub>
                        <m:r>
                          <a:rPr lang="en-US" altLang="zh-CN" sz="2200" i="1">
                            <a:latin typeface="Cambria Math" panose="02040503050406030204" pitchFamily="18" charset="0"/>
                          </a:rPr>
                          <m:t>𝑠</m:t>
                        </m:r>
                      </m:sub>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𝑃</m:t>
                            </m:r>
                          </m:e>
                          <m:sub>
                            <m:r>
                              <a:rPr lang="en-US" altLang="zh-CN" sz="2200" i="1">
                                <a:latin typeface="Cambria Math" panose="02040503050406030204" pitchFamily="18" charset="0"/>
                              </a:rPr>
                              <m:t>𝑚𝑎𝑥</m:t>
                            </m:r>
                          </m:sub>
                        </m:sSub>
                        <m:r>
                          <a:rPr lang="en-US" altLang="zh-CN" sz="2200" i="1">
                            <a:latin typeface="Cambria Math" panose="02040503050406030204" pitchFamily="18" charset="0"/>
                          </a:rPr>
                          <m:t>(</m:t>
                        </m:r>
                        <m:r>
                          <a:rPr lang="en-US" altLang="zh-CN" sz="2200" i="1">
                            <a:latin typeface="Cambria Math" panose="02040503050406030204" pitchFamily="18" charset="0"/>
                          </a:rPr>
                          <m:t>𝑄</m:t>
                        </m:r>
                        <m:r>
                          <a:rPr lang="en-US" altLang="zh-CN" sz="2200" i="1">
                            <a:latin typeface="Cambria Math" panose="02040503050406030204" pitchFamily="18" charset="0"/>
                          </a:rPr>
                          <m:t>,</m:t>
                        </m:r>
                        <m:r>
                          <a:rPr lang="en-US" altLang="zh-CN" sz="2200" i="1">
                            <a:latin typeface="Cambria Math" panose="02040503050406030204" pitchFamily="18" charset="0"/>
                          </a:rPr>
                          <m:t>𝑂</m:t>
                        </m:r>
                        <m:r>
                          <a:rPr lang="en-US" altLang="zh-CN" sz="2200" i="1">
                            <a:latin typeface="Cambria Math" panose="02040503050406030204" pitchFamily="18" charset="0"/>
                          </a:rPr>
                          <m:t>|</m:t>
                        </m:r>
                        <m:r>
                          <a:rPr lang="el-GR" altLang="zh-CN" sz="2200" i="1">
                            <a:latin typeface="Cambria Math" panose="02040503050406030204" pitchFamily="18" charset="0"/>
                          </a:rPr>
                          <m:t>𝜆</m:t>
                        </m:r>
                        <m:r>
                          <a:rPr lang="en-US" altLang="zh-CN" sz="2200" i="1">
                            <a:latin typeface="Cambria Math" panose="02040503050406030204" pitchFamily="18" charset="0"/>
                          </a:rPr>
                          <m:t>)</m:t>
                        </m:r>
                      </m:e>
                    </m:nary>
                  </m:oMath>
                </a14:m>
                <a:r>
                  <a:rPr lang="zh-CN" altLang="zh-CN" sz="2200" dirty="0"/>
                  <a:t>的各个分量中占比最大的路径概率。</a:t>
                </a:r>
                <a:endParaRPr lang="en-US" altLang="zh-CN" sz="2200" dirty="0"/>
              </a:p>
              <a:p>
                <a:pPr marL="0" indent="0">
                  <a:buNone/>
                </a:pPr>
                <a:endParaRPr lang="en-US" altLang="zh-CN" sz="2200" dirty="0"/>
              </a:p>
              <a:p>
                <a:pPr marL="0" indent="0">
                  <a:buNone/>
                </a:pPr>
                <a:r>
                  <a:rPr lang="zh-CN" altLang="zh-CN" sz="2200" dirty="0"/>
                  <a:t>因此，常等价地</a:t>
                </a:r>
                <a:r>
                  <a:rPr lang="zh-CN" altLang="zh-CN" sz="2200" dirty="0">
                    <a:solidFill>
                      <a:srgbClr val="C00000"/>
                    </a:solidFill>
                  </a:rPr>
                  <a:t>用</a:t>
                </a:r>
                <a14:m>
                  <m:oMath xmlns:m="http://schemas.openxmlformats.org/officeDocument/2006/math">
                    <m:r>
                      <a:rPr lang="en-US" altLang="zh-CN" sz="2200" i="1">
                        <a:solidFill>
                          <a:srgbClr val="C00000"/>
                        </a:solidFill>
                        <a:latin typeface="Cambria Math" panose="02040503050406030204" pitchFamily="18" charset="0"/>
                      </a:rPr>
                      <m:t>𝑃</m:t>
                    </m:r>
                    <m:r>
                      <a:rPr lang="en-US" altLang="zh-CN" sz="2200" i="1">
                        <a:solidFill>
                          <a:srgbClr val="C00000"/>
                        </a:solidFill>
                        <a:latin typeface="Cambria Math" panose="02040503050406030204" pitchFamily="18" charset="0"/>
                      </a:rPr>
                      <m:t>(</m:t>
                    </m:r>
                    <m:sSup>
                      <m:sSupPr>
                        <m:ctrlPr>
                          <a:rPr lang="zh-CN" altLang="zh-CN" sz="2200" i="1">
                            <a:solidFill>
                              <a:srgbClr val="C00000"/>
                            </a:solidFill>
                            <a:latin typeface="Cambria Math" panose="02040503050406030204" pitchFamily="18" charset="0"/>
                          </a:rPr>
                        </m:ctrlPr>
                      </m:sSupPr>
                      <m:e>
                        <m:r>
                          <a:rPr lang="en-US" altLang="zh-CN" sz="2200" i="1">
                            <a:solidFill>
                              <a:srgbClr val="C00000"/>
                            </a:solidFill>
                            <a:latin typeface="Cambria Math" panose="02040503050406030204" pitchFamily="18" charset="0"/>
                          </a:rPr>
                          <m:t>𝑄</m:t>
                        </m:r>
                      </m:e>
                      <m:sup>
                        <m:r>
                          <a:rPr lang="en-US" altLang="zh-CN" sz="2200" i="1">
                            <a:solidFill>
                              <a:srgbClr val="C00000"/>
                            </a:solidFill>
                            <a:latin typeface="Cambria Math" panose="02040503050406030204" pitchFamily="18" charset="0"/>
                          </a:rPr>
                          <m:t>∗</m:t>
                        </m:r>
                      </m:sup>
                    </m:sSup>
                    <m:r>
                      <a:rPr lang="en-US" altLang="zh-CN" sz="2200" i="1">
                        <a:solidFill>
                          <a:srgbClr val="C00000"/>
                        </a:solidFill>
                        <a:latin typeface="Cambria Math" panose="02040503050406030204" pitchFamily="18" charset="0"/>
                      </a:rPr>
                      <m:t>,</m:t>
                    </m:r>
                    <m:r>
                      <a:rPr lang="en-US" altLang="zh-CN" sz="2200" i="1">
                        <a:solidFill>
                          <a:srgbClr val="C00000"/>
                        </a:solidFill>
                        <a:latin typeface="Cambria Math" panose="02040503050406030204" pitchFamily="18" charset="0"/>
                      </a:rPr>
                      <m:t>𝑂</m:t>
                    </m:r>
                    <m:r>
                      <a:rPr lang="en-US" altLang="zh-CN" sz="2200" i="1">
                        <a:solidFill>
                          <a:srgbClr val="C00000"/>
                        </a:solidFill>
                        <a:latin typeface="Cambria Math" panose="02040503050406030204" pitchFamily="18" charset="0"/>
                      </a:rPr>
                      <m:t>|</m:t>
                    </m:r>
                    <m:r>
                      <a:rPr lang="el-GR" altLang="zh-CN" sz="2200" i="1">
                        <a:solidFill>
                          <a:srgbClr val="C00000"/>
                        </a:solidFill>
                        <a:latin typeface="Cambria Math" panose="02040503050406030204" pitchFamily="18" charset="0"/>
                      </a:rPr>
                      <m:t>𝜆</m:t>
                    </m:r>
                    <m:r>
                      <a:rPr lang="en-US" altLang="zh-CN" sz="2200" i="1">
                        <a:solidFill>
                          <a:srgbClr val="C00000"/>
                        </a:solidFill>
                        <a:latin typeface="Cambria Math" panose="02040503050406030204" pitchFamily="18" charset="0"/>
                      </a:rPr>
                      <m:t>)</m:t>
                    </m:r>
                  </m:oMath>
                </a14:m>
                <a:r>
                  <a:rPr lang="zh-CN" altLang="zh-CN" sz="2200" dirty="0">
                    <a:solidFill>
                      <a:srgbClr val="C00000"/>
                    </a:solidFill>
                  </a:rPr>
                  <a:t>近似</a:t>
                </a:r>
                <a14:m>
                  <m:oMath xmlns:m="http://schemas.openxmlformats.org/officeDocument/2006/math">
                    <m:nary>
                      <m:naryPr>
                        <m:chr m:val="∑"/>
                        <m:supHide m:val="on"/>
                        <m:ctrlPr>
                          <a:rPr lang="zh-CN" altLang="zh-CN" sz="2200" i="1">
                            <a:solidFill>
                              <a:srgbClr val="C00000"/>
                            </a:solidFill>
                            <a:latin typeface="Cambria Math" panose="02040503050406030204" pitchFamily="18" charset="0"/>
                          </a:rPr>
                        </m:ctrlPr>
                      </m:naryPr>
                      <m:sub>
                        <m:r>
                          <a:rPr lang="en-US" altLang="zh-CN" sz="2200" i="1">
                            <a:solidFill>
                              <a:srgbClr val="C00000"/>
                            </a:solidFill>
                            <a:latin typeface="Cambria Math" panose="02040503050406030204" pitchFamily="18" charset="0"/>
                          </a:rPr>
                          <m:t>𝑄</m:t>
                        </m:r>
                      </m:sub>
                      <m:sup/>
                      <m:e>
                        <m:sSub>
                          <m:sSubPr>
                            <m:ctrlPr>
                              <a:rPr lang="zh-CN" altLang="zh-CN" sz="2200" i="1">
                                <a:solidFill>
                                  <a:srgbClr val="C00000"/>
                                </a:solidFill>
                                <a:latin typeface="Cambria Math" panose="02040503050406030204" pitchFamily="18" charset="0"/>
                              </a:rPr>
                            </m:ctrlPr>
                          </m:sSubPr>
                          <m:e>
                            <m:r>
                              <a:rPr lang="en-US" altLang="zh-CN" sz="2200" i="1">
                                <a:solidFill>
                                  <a:srgbClr val="C00000"/>
                                </a:solidFill>
                                <a:latin typeface="Cambria Math" panose="02040503050406030204" pitchFamily="18" charset="0"/>
                              </a:rPr>
                              <m:t>𝑃</m:t>
                            </m:r>
                          </m:e>
                          <m:sub>
                            <m:r>
                              <a:rPr lang="en-US" altLang="zh-CN" sz="2200" i="1">
                                <a:solidFill>
                                  <a:srgbClr val="C00000"/>
                                </a:solidFill>
                                <a:latin typeface="Cambria Math" panose="02040503050406030204" pitchFamily="18" charset="0"/>
                              </a:rPr>
                              <m:t>𝑚𝑎𝑥</m:t>
                            </m:r>
                          </m:sub>
                        </m:sSub>
                        <m:r>
                          <a:rPr lang="en-US" altLang="zh-CN" sz="2200" i="1">
                            <a:solidFill>
                              <a:srgbClr val="C00000"/>
                            </a:solidFill>
                            <a:latin typeface="Cambria Math" panose="02040503050406030204" pitchFamily="18" charset="0"/>
                          </a:rPr>
                          <m:t>(</m:t>
                        </m:r>
                        <m:r>
                          <a:rPr lang="en-US" altLang="zh-CN" sz="2200" i="1">
                            <a:solidFill>
                              <a:srgbClr val="C00000"/>
                            </a:solidFill>
                            <a:latin typeface="Cambria Math" panose="02040503050406030204" pitchFamily="18" charset="0"/>
                          </a:rPr>
                          <m:t>𝑄</m:t>
                        </m:r>
                        <m:r>
                          <a:rPr lang="en-US" altLang="zh-CN" sz="2200" i="1">
                            <a:solidFill>
                              <a:srgbClr val="C00000"/>
                            </a:solidFill>
                            <a:latin typeface="Cambria Math" panose="02040503050406030204" pitchFamily="18" charset="0"/>
                          </a:rPr>
                          <m:t>,</m:t>
                        </m:r>
                        <m:r>
                          <a:rPr lang="en-US" altLang="zh-CN" sz="2200" i="1">
                            <a:solidFill>
                              <a:srgbClr val="C00000"/>
                            </a:solidFill>
                            <a:latin typeface="Cambria Math" panose="02040503050406030204" pitchFamily="18" charset="0"/>
                          </a:rPr>
                          <m:t>𝑂</m:t>
                        </m:r>
                        <m:r>
                          <a:rPr lang="en-US" altLang="zh-CN" sz="2200" i="1">
                            <a:solidFill>
                              <a:srgbClr val="C00000"/>
                            </a:solidFill>
                            <a:latin typeface="Cambria Math" panose="02040503050406030204" pitchFamily="18" charset="0"/>
                          </a:rPr>
                          <m:t>|</m:t>
                        </m:r>
                        <m:r>
                          <a:rPr lang="el-GR" altLang="zh-CN" sz="2200" i="1">
                            <a:solidFill>
                              <a:srgbClr val="C00000"/>
                            </a:solidFill>
                            <a:latin typeface="Cambria Math" panose="02040503050406030204" pitchFamily="18" charset="0"/>
                          </a:rPr>
                          <m:t>𝜆</m:t>
                        </m:r>
                        <m:r>
                          <a:rPr lang="en-US" altLang="zh-CN" sz="2200" i="1">
                            <a:solidFill>
                              <a:srgbClr val="C00000"/>
                            </a:solidFill>
                            <a:latin typeface="Cambria Math" panose="02040503050406030204" pitchFamily="18" charset="0"/>
                          </a:rPr>
                          <m:t>)</m:t>
                        </m:r>
                      </m:e>
                    </m:nary>
                  </m:oMath>
                </a14:m>
                <a:r>
                  <a:rPr lang="zh-CN" altLang="zh-CN" sz="2200" dirty="0"/>
                  <a:t>，那么实际上</a:t>
                </a:r>
                <a:r>
                  <a:rPr lang="en-US" altLang="zh-CN" sz="2200" dirty="0"/>
                  <a:t>Viterbi</a:t>
                </a:r>
                <a:r>
                  <a:rPr lang="zh-CN" altLang="zh-CN" sz="2200" dirty="0"/>
                  <a:t>算法就能用来计算</a:t>
                </a:r>
                <a14:m>
                  <m:oMath xmlns:m="http://schemas.openxmlformats.org/officeDocument/2006/math">
                    <m:r>
                      <a:rPr lang="en-US" altLang="zh-CN" sz="2200" i="1">
                        <a:latin typeface="Cambria Math" panose="02040503050406030204" pitchFamily="18" charset="0"/>
                      </a:rPr>
                      <m:t>𝑃</m:t>
                    </m:r>
                    <m:r>
                      <a:rPr lang="en-US" altLang="zh-CN" sz="2200" i="1">
                        <a:latin typeface="Cambria Math" panose="02040503050406030204" pitchFamily="18" charset="0"/>
                      </a:rPr>
                      <m:t>(</m:t>
                    </m:r>
                    <m:r>
                      <a:rPr lang="en-US" altLang="zh-CN" sz="2200" i="1">
                        <a:latin typeface="Cambria Math" panose="02040503050406030204" pitchFamily="18" charset="0"/>
                      </a:rPr>
                      <m:t>𝑂</m:t>
                    </m:r>
                    <m:r>
                      <a:rPr lang="en-US" altLang="zh-CN" sz="2200" i="1">
                        <a:latin typeface="Cambria Math" panose="02040503050406030204" pitchFamily="18" charset="0"/>
                      </a:rPr>
                      <m:t>|</m:t>
                    </m:r>
                    <m:r>
                      <a:rPr lang="el-GR" altLang="zh-CN" sz="2200" i="1">
                        <a:latin typeface="Cambria Math" panose="02040503050406030204" pitchFamily="18" charset="0"/>
                      </a:rPr>
                      <m:t>𝜆</m:t>
                    </m:r>
                    <m:r>
                      <a:rPr lang="en-US" altLang="zh-CN" sz="2200">
                        <a:latin typeface="Cambria Math" panose="02040503050406030204" pitchFamily="18" charset="0"/>
                      </a:rPr>
                      <m:t>)</m:t>
                    </m:r>
                  </m:oMath>
                </a14:m>
                <a:r>
                  <a:rPr lang="zh-CN" altLang="zh-CN" sz="2200" dirty="0"/>
                  <a:t>。</a:t>
                </a:r>
                <a:endParaRPr lang="zh-CN" altLang="en-US" sz="2200" dirty="0"/>
              </a:p>
            </p:txBody>
          </p:sp>
        </mc:Choice>
        <mc:Fallback xmlns="">
          <p:sp>
            <p:nvSpPr>
              <p:cNvPr id="3" name="内容占位符 2">
                <a:extLst>
                  <a:ext uri="{FF2B5EF4-FFF2-40B4-BE49-F238E27FC236}">
                    <a16:creationId xmlns:a16="http://schemas.microsoft.com/office/drawing/2014/main" id="{33D5B7A2-908D-4ADE-8006-C400B8ABD09C}"/>
                  </a:ext>
                </a:extLst>
              </p:cNvPr>
              <p:cNvSpPr>
                <a:spLocks noGrp="1" noRot="1" noChangeAspect="1" noMove="1" noResize="1" noEditPoints="1" noAdjustHandles="1" noChangeArrowheads="1" noChangeShapeType="1" noTextEdit="1"/>
              </p:cNvSpPr>
              <p:nvPr>
                <p:ph idx="1"/>
              </p:nvPr>
            </p:nvSpPr>
            <p:spPr>
              <a:xfrm>
                <a:off x="845288" y="1388424"/>
                <a:ext cx="10515600" cy="2106143"/>
              </a:xfrm>
              <a:blipFill>
                <a:blip r:embed="rId4"/>
                <a:stretch>
                  <a:fillRect l="-754" t="-27826" r="-638"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7977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6C526-DBA6-46FE-A617-EFB479322954}"/>
              </a:ext>
            </a:extLst>
          </p:cNvPr>
          <p:cNvSpPr>
            <a:spLocks noGrp="1"/>
          </p:cNvSpPr>
          <p:nvPr>
            <p:ph type="title"/>
          </p:nvPr>
        </p:nvSpPr>
        <p:spPr/>
        <p:txBody>
          <a:bodyPr/>
          <a:lstStyle/>
          <a:p>
            <a:r>
              <a:rPr lang="zh-CN" altLang="en-US" dirty="0"/>
              <a:t>模型训练问题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FBC781-D762-4347-AF05-A4DE0E089A21}"/>
                  </a:ext>
                </a:extLst>
              </p:cNvPr>
              <p:cNvSpPr>
                <a:spLocks noGrp="1"/>
              </p:cNvSpPr>
              <p:nvPr>
                <p:ph idx="1"/>
              </p:nvPr>
            </p:nvSpPr>
            <p:spPr>
              <a:xfrm>
                <a:off x="845288" y="1388424"/>
                <a:ext cx="10515600" cy="3623055"/>
              </a:xfrm>
            </p:spPr>
            <p:txBody>
              <a:bodyPr>
                <a:normAutofit/>
              </a:bodyPr>
              <a:lstStyle/>
              <a:p>
                <a:r>
                  <a:rPr lang="zh-CN" altLang="zh-CN" sz="2200" dirty="0"/>
                  <a:t>模型训练问题可定义为：给定一个观察值序列</a:t>
                </a:r>
                <a14:m>
                  <m:oMath xmlns:m="http://schemas.openxmlformats.org/officeDocument/2006/math">
                    <m:r>
                      <a:rPr lang="en-US" altLang="zh-CN" sz="2200">
                        <a:latin typeface="Cambria Math" panose="02040503050406030204" pitchFamily="18" charset="0"/>
                      </a:rPr>
                      <m:t>𝑂</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a:latin typeface="Cambria Math" panose="02040503050406030204" pitchFamily="18" charset="0"/>
                          </a:rPr>
                          <m:t>𝑜</m:t>
                        </m:r>
                      </m:e>
                      <m:sub>
                        <m:r>
                          <a:rPr lang="en-US" altLang="zh-CN" sz="2200">
                            <a:latin typeface="Cambria Math" panose="02040503050406030204" pitchFamily="18" charset="0"/>
                          </a:rPr>
                          <m:t>1</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a:latin typeface="Cambria Math" panose="02040503050406030204" pitchFamily="18" charset="0"/>
                          </a:rPr>
                          <m:t>𝑜</m:t>
                        </m:r>
                      </m:e>
                      <m:sub>
                        <m:r>
                          <a:rPr lang="en-US" altLang="zh-CN" sz="2200">
                            <a:latin typeface="Cambria Math" panose="02040503050406030204" pitchFamily="18" charset="0"/>
                          </a:rPr>
                          <m:t>2</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a:latin typeface="Cambria Math" panose="02040503050406030204" pitchFamily="18" charset="0"/>
                          </a:rPr>
                          <m:t>𝑜</m:t>
                        </m:r>
                      </m:e>
                      <m:sub>
                        <m:r>
                          <a:rPr lang="en-US" altLang="zh-CN" sz="2200">
                            <a:latin typeface="Cambria Math" panose="02040503050406030204" pitchFamily="18" charset="0"/>
                          </a:rPr>
                          <m:t>𝑇</m:t>
                        </m:r>
                      </m:sub>
                    </m:sSub>
                    <m:r>
                      <a:rPr lang="zh-CN" altLang="zh-CN" sz="2200">
                        <a:latin typeface="Cambria Math" panose="02040503050406030204" pitchFamily="18" charset="0"/>
                      </a:rPr>
                      <m:t>，</m:t>
                    </m:r>
                  </m:oMath>
                </a14:m>
                <a:r>
                  <a:rPr lang="zh-CN" altLang="zh-CN" sz="2200" dirty="0"/>
                  <a:t>确定一个</a:t>
                </a:r>
                <a14:m>
                  <m:oMath xmlns:m="http://schemas.openxmlformats.org/officeDocument/2006/math">
                    <m:r>
                      <a:rPr lang="el-GR" altLang="zh-CN" sz="2200">
                        <a:latin typeface="Cambria Math" panose="02040503050406030204" pitchFamily="18" charset="0"/>
                      </a:rPr>
                      <m:t>𝜆</m:t>
                    </m:r>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r>
                          <a:rPr lang="en-US" altLang="zh-CN" sz="2200">
                            <a:latin typeface="Cambria Math" panose="02040503050406030204" pitchFamily="18" charset="0"/>
                          </a:rPr>
                          <m:t>𝜋</m:t>
                        </m:r>
                        <m:r>
                          <a:rPr lang="en-US" altLang="zh-CN" sz="2200">
                            <a:latin typeface="Cambria Math" panose="02040503050406030204" pitchFamily="18" charset="0"/>
                          </a:rPr>
                          <m:t>,</m:t>
                        </m:r>
                        <m:r>
                          <a:rPr lang="en-US" altLang="zh-CN" sz="2200">
                            <a:latin typeface="Cambria Math" panose="02040503050406030204" pitchFamily="18" charset="0"/>
                          </a:rPr>
                          <m:t>𝐴</m:t>
                        </m:r>
                        <m:r>
                          <a:rPr lang="en-US" altLang="zh-CN" sz="2200">
                            <a:latin typeface="Cambria Math" panose="02040503050406030204" pitchFamily="18" charset="0"/>
                          </a:rPr>
                          <m:t>,</m:t>
                        </m:r>
                        <m:r>
                          <a:rPr lang="en-US" altLang="zh-CN" sz="2200">
                            <a:latin typeface="Cambria Math" panose="02040503050406030204" pitchFamily="18" charset="0"/>
                          </a:rPr>
                          <m:t>𝐵</m:t>
                        </m:r>
                      </m:e>
                    </m:d>
                  </m:oMath>
                </a14:m>
                <a:r>
                  <a:rPr lang="zh-CN" altLang="zh-CN" sz="2200" dirty="0"/>
                  <a:t>，使得</a:t>
                </a:r>
                <a14:m>
                  <m:oMath xmlns:m="http://schemas.openxmlformats.org/officeDocument/2006/math">
                    <m:r>
                      <a:rPr lang="en-US" altLang="zh-CN" sz="2200">
                        <a:latin typeface="Cambria Math" panose="02040503050406030204" pitchFamily="18" charset="0"/>
                      </a:rPr>
                      <m:t>𝑃</m:t>
                    </m:r>
                    <m:r>
                      <a:rPr lang="en-US" altLang="zh-CN" sz="2200">
                        <a:latin typeface="Cambria Math" panose="02040503050406030204" pitchFamily="18" charset="0"/>
                      </a:rPr>
                      <m:t>(</m:t>
                    </m:r>
                    <m:r>
                      <a:rPr lang="en-US" altLang="zh-CN" sz="2200">
                        <a:latin typeface="Cambria Math" panose="02040503050406030204" pitchFamily="18" charset="0"/>
                      </a:rPr>
                      <m:t>𝑂</m:t>
                    </m:r>
                    <m:r>
                      <a:rPr lang="en-US" altLang="zh-CN" sz="2200">
                        <a:latin typeface="Cambria Math" panose="02040503050406030204" pitchFamily="18" charset="0"/>
                      </a:rPr>
                      <m:t>|</m:t>
                    </m:r>
                    <m:r>
                      <a:rPr lang="el-GR" altLang="zh-CN" sz="2200">
                        <a:latin typeface="Cambria Math" panose="02040503050406030204" pitchFamily="18" charset="0"/>
                      </a:rPr>
                      <m:t>𝜆</m:t>
                    </m:r>
                    <m:r>
                      <a:rPr lang="en-US" altLang="zh-CN" sz="2200">
                        <a:latin typeface="Cambria Math" panose="02040503050406030204" pitchFamily="18" charset="0"/>
                      </a:rPr>
                      <m:t>)</m:t>
                    </m:r>
                  </m:oMath>
                </a14:m>
                <a:r>
                  <a:rPr lang="zh-CN" altLang="zh-CN" sz="2200" dirty="0"/>
                  <a:t>最大。</a:t>
                </a:r>
                <a:endParaRPr lang="en-US" altLang="zh-CN" sz="2200" dirty="0"/>
              </a:p>
              <a:p>
                <a:pPr marL="0" indent="0">
                  <a:buNone/>
                </a:pPr>
                <a14:m>
                  <m:oMathPara xmlns:m="http://schemas.openxmlformats.org/officeDocument/2006/math">
                    <m:oMathParaPr>
                      <m:jc m:val="centerGroup"/>
                    </m:oMathParaPr>
                    <m:oMath xmlns:m="http://schemas.openxmlformats.org/officeDocument/2006/math">
                      <m:acc>
                        <m:accPr>
                          <m:chr m:val="̅"/>
                          <m:ctrlPr>
                            <a:rPr lang="zh-CN" altLang="zh-CN" sz="2200" i="1">
                              <a:latin typeface="Cambria Math" panose="02040503050406030204" pitchFamily="18" charset="0"/>
                            </a:rPr>
                          </m:ctrlPr>
                        </m:accPr>
                        <m:e>
                          <m:r>
                            <a:rPr lang="el-GR" altLang="zh-CN" sz="2200">
                              <a:latin typeface="Cambria Math" panose="02040503050406030204" pitchFamily="18" charset="0"/>
                            </a:rPr>
                            <m:t>𝜆</m:t>
                          </m:r>
                        </m:e>
                      </m:acc>
                      <m:r>
                        <a:rPr lang="en-US" altLang="zh-CN" sz="2200">
                          <a:latin typeface="Cambria Math" panose="02040503050406030204" pitchFamily="18" charset="0"/>
                        </a:rPr>
                        <m:t>=</m:t>
                      </m:r>
                      <m:r>
                        <a:rPr lang="en-US" altLang="zh-CN" sz="2200">
                          <a:latin typeface="Cambria Math" panose="02040503050406030204" pitchFamily="18" charset="0"/>
                        </a:rPr>
                        <m:t>𝑎𝑟𝑔</m:t>
                      </m:r>
                      <m:func>
                        <m:funcPr>
                          <m:ctrlPr>
                            <a:rPr lang="zh-CN" altLang="zh-CN" sz="2200" i="1">
                              <a:latin typeface="Cambria Math" panose="02040503050406030204" pitchFamily="18" charset="0"/>
                            </a:rPr>
                          </m:ctrlPr>
                        </m:funcPr>
                        <m:fName>
                          <m:limLow>
                            <m:limLowPr>
                              <m:ctrlPr>
                                <a:rPr lang="zh-CN"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l-GR" altLang="zh-CN" sz="2200">
                                  <a:latin typeface="Cambria Math" panose="02040503050406030204" pitchFamily="18" charset="0"/>
                                </a:rPr>
                                <m:t>𝜆</m:t>
                              </m:r>
                            </m:lim>
                          </m:limLow>
                        </m:fName>
                        <m:e>
                          <m:r>
                            <a:rPr lang="en-US" altLang="zh-CN" sz="2200">
                              <a:latin typeface="Cambria Math" panose="02040503050406030204" pitchFamily="18" charset="0"/>
                            </a:rPr>
                            <m:t>𝑃</m:t>
                          </m:r>
                          <m:r>
                            <a:rPr lang="en-US" altLang="zh-CN" sz="2200">
                              <a:latin typeface="Cambria Math" panose="02040503050406030204" pitchFamily="18" charset="0"/>
                            </a:rPr>
                            <m:t>(</m:t>
                          </m:r>
                          <m:r>
                            <a:rPr lang="en-US" altLang="zh-CN" sz="2200">
                              <a:latin typeface="Cambria Math" panose="02040503050406030204" pitchFamily="18" charset="0"/>
                            </a:rPr>
                            <m:t>𝑂</m:t>
                          </m:r>
                          <m:r>
                            <a:rPr lang="en-US" altLang="zh-CN" sz="2200">
                              <a:latin typeface="Cambria Math" panose="02040503050406030204" pitchFamily="18" charset="0"/>
                            </a:rPr>
                            <m:t>|</m:t>
                          </m:r>
                          <m:r>
                            <a:rPr lang="el-GR" altLang="zh-CN" sz="2200">
                              <a:latin typeface="Cambria Math" panose="02040503050406030204" pitchFamily="18" charset="0"/>
                            </a:rPr>
                            <m:t>𝜆</m:t>
                          </m:r>
                          <m:r>
                            <a:rPr lang="en-US" altLang="zh-CN" sz="2200">
                              <a:latin typeface="Cambria Math" panose="02040503050406030204" pitchFamily="18" charset="0"/>
                            </a:rPr>
                            <m:t>)</m:t>
                          </m:r>
                        </m:e>
                      </m:func>
                    </m:oMath>
                  </m:oMathPara>
                </a14:m>
                <a:endParaRPr lang="en-US" altLang="zh-CN" sz="2200" dirty="0"/>
              </a:p>
              <a:p>
                <a:endParaRPr lang="zh-CN" altLang="zh-CN" sz="2200" dirty="0"/>
              </a:p>
              <a:p>
                <a:r>
                  <a:rPr lang="zh-CN" altLang="zh-CN" sz="2200" dirty="0"/>
                  <a:t>实际上，不存在一种方法直接估计最佳的</a:t>
                </a:r>
                <a14:m>
                  <m:oMath xmlns:m="http://schemas.openxmlformats.org/officeDocument/2006/math">
                    <m:r>
                      <a:rPr lang="el-GR" altLang="zh-CN" sz="2200">
                        <a:latin typeface="Cambria Math" panose="02040503050406030204" pitchFamily="18" charset="0"/>
                      </a:rPr>
                      <m:t>𝜆</m:t>
                    </m:r>
                  </m:oMath>
                </a14:m>
                <a:r>
                  <a:rPr lang="zh-CN" altLang="zh-CN" sz="2200" dirty="0"/>
                  <a:t>。</a:t>
                </a:r>
                <a:endParaRPr lang="en-US" altLang="zh-CN" sz="2200" dirty="0"/>
              </a:p>
              <a:p>
                <a:r>
                  <a:rPr lang="zh-CN" altLang="en-US" sz="2200" dirty="0"/>
                  <a:t>替代的办法：</a:t>
                </a:r>
                <a:r>
                  <a:rPr lang="zh-CN" altLang="zh-CN" sz="2200" dirty="0"/>
                  <a:t>根据观察值序列选取初始模型</a:t>
                </a:r>
                <a14:m>
                  <m:oMath xmlns:m="http://schemas.openxmlformats.org/officeDocument/2006/math">
                    <m:r>
                      <a:rPr lang="el-GR" altLang="zh-CN" sz="2200">
                        <a:latin typeface="Cambria Math" panose="02040503050406030204" pitchFamily="18" charset="0"/>
                      </a:rPr>
                      <m:t>𝜆</m:t>
                    </m:r>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r>
                          <a:rPr lang="en-US" altLang="zh-CN" sz="2200">
                            <a:latin typeface="Cambria Math" panose="02040503050406030204" pitchFamily="18" charset="0"/>
                          </a:rPr>
                          <m:t>𝜋</m:t>
                        </m:r>
                        <m:r>
                          <a:rPr lang="en-US" altLang="zh-CN" sz="2200">
                            <a:latin typeface="Cambria Math" panose="02040503050406030204" pitchFamily="18" charset="0"/>
                          </a:rPr>
                          <m:t>,</m:t>
                        </m:r>
                        <m:r>
                          <a:rPr lang="en-US" altLang="zh-CN" sz="2200">
                            <a:latin typeface="Cambria Math" panose="02040503050406030204" pitchFamily="18" charset="0"/>
                          </a:rPr>
                          <m:t>𝐴</m:t>
                        </m:r>
                        <m:r>
                          <a:rPr lang="en-US" altLang="zh-CN" sz="2200">
                            <a:latin typeface="Cambria Math" panose="02040503050406030204" pitchFamily="18" charset="0"/>
                          </a:rPr>
                          <m:t>,</m:t>
                        </m:r>
                        <m:r>
                          <a:rPr lang="en-US" altLang="zh-CN" sz="2200">
                            <a:latin typeface="Cambria Math" panose="02040503050406030204" pitchFamily="18" charset="0"/>
                          </a:rPr>
                          <m:t>𝐵</m:t>
                        </m:r>
                      </m:e>
                    </m:d>
                  </m:oMath>
                </a14:m>
                <a:r>
                  <a:rPr lang="zh-CN" altLang="zh-CN" sz="2200" dirty="0"/>
                  <a:t>，然后依据某种方法求得一组新参数</a:t>
                </a:r>
                <a14:m>
                  <m:oMath xmlns:m="http://schemas.openxmlformats.org/officeDocument/2006/math">
                    <m:acc>
                      <m:accPr>
                        <m:chr m:val="̅"/>
                        <m:ctrlPr>
                          <a:rPr lang="zh-CN" altLang="zh-CN" sz="2200" i="1">
                            <a:latin typeface="Cambria Math" panose="02040503050406030204" pitchFamily="18" charset="0"/>
                          </a:rPr>
                        </m:ctrlPr>
                      </m:accPr>
                      <m:e>
                        <m:r>
                          <a:rPr lang="el-GR" altLang="zh-CN" sz="2200">
                            <a:latin typeface="Cambria Math" panose="02040503050406030204" pitchFamily="18" charset="0"/>
                          </a:rPr>
                          <m:t>𝜆</m:t>
                        </m:r>
                      </m:e>
                    </m:acc>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r>
                          <a:rPr lang="en-US" altLang="zh-CN" sz="2200">
                            <a:latin typeface="Cambria Math" panose="02040503050406030204" pitchFamily="18" charset="0"/>
                          </a:rPr>
                          <m:t>𝜋</m:t>
                        </m:r>
                        <m:r>
                          <a:rPr lang="en-US" altLang="zh-CN" sz="2200">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a:latin typeface="Cambria Math" panose="02040503050406030204" pitchFamily="18" charset="0"/>
                              </a:rPr>
                              <m:t>𝐴</m:t>
                            </m:r>
                          </m:e>
                        </m:acc>
                        <m:r>
                          <a:rPr lang="en-US" altLang="zh-CN" sz="2200">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a:latin typeface="Cambria Math" panose="02040503050406030204" pitchFamily="18" charset="0"/>
                              </a:rPr>
                              <m:t>𝐵</m:t>
                            </m:r>
                          </m:e>
                        </m:acc>
                      </m:e>
                    </m:d>
                  </m:oMath>
                </a14:m>
                <a:r>
                  <a:rPr lang="zh-CN" altLang="zh-CN" sz="2200" dirty="0"/>
                  <a:t>，保证有</a:t>
                </a:r>
                <a14:m>
                  <m:oMath xmlns:m="http://schemas.openxmlformats.org/officeDocument/2006/math">
                    <m:r>
                      <a:rPr lang="en-US" altLang="zh-CN" sz="2200" smtClean="0">
                        <a:solidFill>
                          <a:srgbClr val="C00000"/>
                        </a:solidFill>
                        <a:latin typeface="Cambria Math" panose="02040503050406030204" pitchFamily="18" charset="0"/>
                      </a:rPr>
                      <m:t>𝑃</m:t>
                    </m:r>
                    <m:d>
                      <m:dPr>
                        <m:ctrlPr>
                          <a:rPr lang="zh-CN" altLang="zh-CN" sz="2200" i="1">
                            <a:solidFill>
                              <a:srgbClr val="C00000"/>
                            </a:solidFill>
                            <a:latin typeface="Cambria Math" panose="02040503050406030204" pitchFamily="18" charset="0"/>
                          </a:rPr>
                        </m:ctrlPr>
                      </m:dPr>
                      <m:e>
                        <m:r>
                          <a:rPr lang="en-US" altLang="zh-CN" sz="2200">
                            <a:solidFill>
                              <a:srgbClr val="C00000"/>
                            </a:solidFill>
                            <a:latin typeface="Cambria Math" panose="02040503050406030204" pitchFamily="18" charset="0"/>
                          </a:rPr>
                          <m:t>𝑂</m:t>
                        </m:r>
                      </m:e>
                      <m:e>
                        <m:acc>
                          <m:accPr>
                            <m:chr m:val="̅"/>
                            <m:ctrlPr>
                              <a:rPr lang="zh-CN" altLang="zh-CN" sz="2200" i="1">
                                <a:solidFill>
                                  <a:srgbClr val="C00000"/>
                                </a:solidFill>
                                <a:latin typeface="Cambria Math" panose="02040503050406030204" pitchFamily="18" charset="0"/>
                              </a:rPr>
                            </m:ctrlPr>
                          </m:accPr>
                          <m:e>
                            <m:r>
                              <a:rPr lang="el-GR" altLang="zh-CN" sz="2200">
                                <a:solidFill>
                                  <a:srgbClr val="C00000"/>
                                </a:solidFill>
                                <a:latin typeface="Cambria Math" panose="02040503050406030204" pitchFamily="18" charset="0"/>
                              </a:rPr>
                              <m:t>𝜆</m:t>
                            </m:r>
                          </m:e>
                        </m:acc>
                      </m:e>
                    </m:d>
                    <m:r>
                      <a:rPr lang="en-US" altLang="zh-CN" sz="2200">
                        <a:solidFill>
                          <a:srgbClr val="C00000"/>
                        </a:solidFill>
                        <a:latin typeface="Cambria Math" panose="02040503050406030204" pitchFamily="18" charset="0"/>
                      </a:rPr>
                      <m:t>≥</m:t>
                    </m:r>
                    <m:r>
                      <a:rPr lang="en-US" altLang="zh-CN" sz="2200">
                        <a:solidFill>
                          <a:srgbClr val="C00000"/>
                        </a:solidFill>
                        <a:latin typeface="Cambria Math" panose="02040503050406030204" pitchFamily="18" charset="0"/>
                      </a:rPr>
                      <m:t>𝑃</m:t>
                    </m:r>
                    <m:r>
                      <a:rPr lang="en-US" altLang="zh-CN" sz="2200">
                        <a:solidFill>
                          <a:srgbClr val="C00000"/>
                        </a:solidFill>
                        <a:latin typeface="Cambria Math" panose="02040503050406030204" pitchFamily="18" charset="0"/>
                      </a:rPr>
                      <m:t>(</m:t>
                    </m:r>
                    <m:r>
                      <a:rPr lang="en-US" altLang="zh-CN" sz="2200">
                        <a:solidFill>
                          <a:srgbClr val="C00000"/>
                        </a:solidFill>
                        <a:latin typeface="Cambria Math" panose="02040503050406030204" pitchFamily="18" charset="0"/>
                      </a:rPr>
                      <m:t>𝑂</m:t>
                    </m:r>
                    <m:r>
                      <a:rPr lang="en-US" altLang="zh-CN" sz="2200">
                        <a:solidFill>
                          <a:srgbClr val="C00000"/>
                        </a:solidFill>
                        <a:latin typeface="Cambria Math" panose="02040503050406030204" pitchFamily="18" charset="0"/>
                      </a:rPr>
                      <m:t>|</m:t>
                    </m:r>
                    <m:r>
                      <a:rPr lang="el-GR" altLang="zh-CN" sz="2200">
                        <a:solidFill>
                          <a:srgbClr val="C00000"/>
                        </a:solidFill>
                        <a:latin typeface="Cambria Math" panose="02040503050406030204" pitchFamily="18" charset="0"/>
                      </a:rPr>
                      <m:t>𝜆</m:t>
                    </m:r>
                    <m:r>
                      <a:rPr lang="en-US" altLang="zh-CN" sz="2200">
                        <a:solidFill>
                          <a:srgbClr val="C00000"/>
                        </a:solidFill>
                        <a:latin typeface="Cambria Math" panose="02040503050406030204" pitchFamily="18" charset="0"/>
                      </a:rPr>
                      <m:t>)</m:t>
                    </m:r>
                  </m:oMath>
                </a14:m>
                <a:r>
                  <a:rPr lang="zh-CN" altLang="zh-CN" sz="2200" dirty="0"/>
                  <a:t>。重复这个过程，逐步改进模型参数，直到</a:t>
                </a:r>
                <a14:m>
                  <m:oMath xmlns:m="http://schemas.openxmlformats.org/officeDocument/2006/math">
                    <m:r>
                      <a:rPr lang="en-US" altLang="zh-CN" sz="2200">
                        <a:latin typeface="Cambria Math" panose="02040503050406030204" pitchFamily="18" charset="0"/>
                      </a:rPr>
                      <m:t>𝑃</m:t>
                    </m:r>
                    <m:d>
                      <m:dPr>
                        <m:ctrlPr>
                          <a:rPr lang="zh-CN" altLang="zh-CN" sz="2200" i="1">
                            <a:latin typeface="Cambria Math" panose="02040503050406030204" pitchFamily="18" charset="0"/>
                          </a:rPr>
                        </m:ctrlPr>
                      </m:dPr>
                      <m:e>
                        <m:r>
                          <a:rPr lang="en-US" altLang="zh-CN" sz="2200">
                            <a:latin typeface="Cambria Math" panose="02040503050406030204" pitchFamily="18" charset="0"/>
                          </a:rPr>
                          <m:t>𝑂</m:t>
                        </m:r>
                      </m:e>
                      <m:e>
                        <m:acc>
                          <m:accPr>
                            <m:chr m:val="̅"/>
                            <m:ctrlPr>
                              <a:rPr lang="zh-CN" altLang="zh-CN" sz="2200" i="1">
                                <a:latin typeface="Cambria Math" panose="02040503050406030204" pitchFamily="18" charset="0"/>
                              </a:rPr>
                            </m:ctrlPr>
                          </m:accPr>
                          <m:e>
                            <m:r>
                              <a:rPr lang="el-GR" altLang="zh-CN" sz="2200">
                                <a:latin typeface="Cambria Math" panose="02040503050406030204" pitchFamily="18" charset="0"/>
                              </a:rPr>
                              <m:t>𝜆</m:t>
                            </m:r>
                          </m:e>
                        </m:acc>
                      </m:e>
                    </m:d>
                  </m:oMath>
                </a14:m>
                <a:r>
                  <a:rPr lang="zh-CN" altLang="zh-CN" sz="2200" dirty="0"/>
                  <a:t>收敛</a:t>
                </a:r>
                <a:r>
                  <a:rPr lang="zh-CN" altLang="en-US" sz="2200" dirty="0"/>
                  <a:t>。</a:t>
                </a:r>
              </a:p>
            </p:txBody>
          </p:sp>
        </mc:Choice>
        <mc:Fallback xmlns="">
          <p:sp>
            <p:nvSpPr>
              <p:cNvPr id="3" name="内容占位符 2">
                <a:extLst>
                  <a:ext uri="{FF2B5EF4-FFF2-40B4-BE49-F238E27FC236}">
                    <a16:creationId xmlns:a16="http://schemas.microsoft.com/office/drawing/2014/main" id="{E8FBC781-D762-4347-AF05-A4DE0E089A21}"/>
                  </a:ext>
                </a:extLst>
              </p:cNvPr>
              <p:cNvSpPr>
                <a:spLocks noGrp="1" noRot="1" noChangeAspect="1" noMove="1" noResize="1" noEditPoints="1" noAdjustHandles="1" noChangeArrowheads="1" noChangeShapeType="1" noTextEdit="1"/>
              </p:cNvSpPr>
              <p:nvPr>
                <p:ph idx="1"/>
              </p:nvPr>
            </p:nvSpPr>
            <p:spPr>
              <a:xfrm>
                <a:off x="845288" y="1388424"/>
                <a:ext cx="10515600" cy="3623055"/>
              </a:xfrm>
              <a:blipFill>
                <a:blip r:embed="rId3"/>
                <a:stretch>
                  <a:fillRect l="-696" t="-2020" r="-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D8F0A4D-A859-FDA6-85FA-0C6912EA990C}"/>
                  </a:ext>
                </a:extLst>
              </p:cNvPr>
              <p:cNvSpPr txBox="1"/>
              <p:nvPr/>
            </p:nvSpPr>
            <p:spPr>
              <a:xfrm>
                <a:off x="2388140" y="5087567"/>
                <a:ext cx="5292924" cy="813043"/>
              </a:xfrm>
              <a:prstGeom prst="rect">
                <a:avLst/>
              </a:prstGeom>
              <a:noFill/>
            </p:spPr>
            <p:txBody>
              <a:bodyPr wrap="none" rtlCol="0">
                <a:spAutoFit/>
              </a:bodyPr>
              <a:lstStyle/>
              <a:p>
                <a:r>
                  <a:rPr lang="zh-CN" altLang="en-US" sz="2200" dirty="0">
                    <a:solidFill>
                      <a:srgbClr val="C00000"/>
                    </a:solidFill>
                    <a:latin typeface="Cambria Math" panose="02040503050406030204" pitchFamily="18" charset="0"/>
                  </a:rPr>
                  <a:t>寻求辅助函数：</a:t>
                </a:r>
                <a:endParaRPr lang="en-US" altLang="zh-CN" sz="2200" dirty="0">
                  <a:solidFill>
                    <a:srgbClr val="C00000"/>
                  </a:solidFill>
                  <a:latin typeface="Cambria Math" panose="02040503050406030204" pitchFamily="18" charset="0"/>
                </a:endParaRPr>
              </a:p>
              <a:p>
                <a:r>
                  <a:rPr lang="zh-CN" altLang="en-US" sz="2200" dirty="0">
                    <a:solidFill>
                      <a:srgbClr val="C00000"/>
                    </a:solidFill>
                  </a:rPr>
                  <a:t>使得</a:t>
                </a:r>
                <a14:m>
                  <m:oMath xmlns:m="http://schemas.openxmlformats.org/officeDocument/2006/math">
                    <m:r>
                      <a:rPr lang="en-US" altLang="zh-CN" sz="2200">
                        <a:solidFill>
                          <a:srgbClr val="C00000"/>
                        </a:solidFill>
                        <a:latin typeface="Cambria Math" panose="02040503050406030204" pitchFamily="18" charset="0"/>
                      </a:rPr>
                      <m:t>𝑄</m:t>
                    </m:r>
                    <m:d>
                      <m:dPr>
                        <m:ctrlPr>
                          <a:rPr lang="zh-CN" altLang="zh-CN" sz="2200" i="1">
                            <a:solidFill>
                              <a:srgbClr val="C00000"/>
                            </a:solidFill>
                            <a:latin typeface="Cambria Math" panose="02040503050406030204" pitchFamily="18" charset="0"/>
                          </a:rPr>
                        </m:ctrlPr>
                      </m:dPr>
                      <m:e>
                        <m:r>
                          <a:rPr lang="en-US" altLang="zh-CN" sz="2200">
                            <a:solidFill>
                              <a:srgbClr val="C00000"/>
                            </a:solidFill>
                            <a:latin typeface="Cambria Math" panose="02040503050406030204" pitchFamily="18" charset="0"/>
                          </a:rPr>
                          <m:t>𝜆</m:t>
                        </m:r>
                        <m:r>
                          <a:rPr lang="en-US" altLang="zh-CN" sz="2200">
                            <a:solidFill>
                              <a:srgbClr val="C00000"/>
                            </a:solidFill>
                            <a:latin typeface="Cambria Math" panose="02040503050406030204" pitchFamily="18" charset="0"/>
                          </a:rPr>
                          <m:t>, </m:t>
                        </m:r>
                        <m:acc>
                          <m:accPr>
                            <m:chr m:val="̅"/>
                            <m:ctrlPr>
                              <a:rPr lang="zh-CN" altLang="zh-CN" sz="2200" i="1">
                                <a:solidFill>
                                  <a:srgbClr val="C00000"/>
                                </a:solidFill>
                                <a:latin typeface="Cambria Math" panose="02040503050406030204" pitchFamily="18" charset="0"/>
                              </a:rPr>
                            </m:ctrlPr>
                          </m:accPr>
                          <m:e>
                            <m:r>
                              <a:rPr lang="en-US" altLang="zh-CN" sz="2200">
                                <a:solidFill>
                                  <a:srgbClr val="C00000"/>
                                </a:solidFill>
                                <a:latin typeface="Cambria Math" panose="02040503050406030204" pitchFamily="18" charset="0"/>
                              </a:rPr>
                              <m:t>𝜆</m:t>
                            </m:r>
                          </m:e>
                        </m:acc>
                      </m:e>
                    </m:d>
                  </m:oMath>
                </a14:m>
                <a:r>
                  <a:rPr lang="en-US" altLang="zh-CN" sz="2200" dirty="0">
                    <a:solidFill>
                      <a:srgbClr val="C00000"/>
                    </a:solidFill>
                  </a:rPr>
                  <a:t> </a:t>
                </a:r>
                <a14:m>
                  <m:oMath xmlns:m="http://schemas.openxmlformats.org/officeDocument/2006/math">
                    <m:r>
                      <a:rPr lang="en-US" altLang="zh-CN" sz="2200">
                        <a:solidFill>
                          <a:srgbClr val="C00000"/>
                        </a:solidFill>
                        <a:latin typeface="Cambria Math" panose="02040503050406030204" pitchFamily="18" charset="0"/>
                      </a:rPr>
                      <m:t>≥</m:t>
                    </m:r>
                  </m:oMath>
                </a14:m>
                <a:r>
                  <a:rPr lang="en-US" altLang="zh-CN" sz="2200" dirty="0">
                    <a:solidFill>
                      <a:srgbClr val="C00000"/>
                    </a:solidFill>
                    <a:latin typeface="Cambria Math" panose="02040503050406030204" pitchFamily="18" charset="0"/>
                  </a:rPr>
                  <a:t> </a:t>
                </a:r>
                <a14:m>
                  <m:oMath xmlns:m="http://schemas.openxmlformats.org/officeDocument/2006/math">
                    <m:r>
                      <a:rPr lang="en-US" altLang="zh-CN" sz="2200">
                        <a:solidFill>
                          <a:srgbClr val="C00000"/>
                        </a:solidFill>
                        <a:latin typeface="Cambria Math" panose="02040503050406030204" pitchFamily="18" charset="0"/>
                      </a:rPr>
                      <m:t>𝑄</m:t>
                    </m:r>
                    <m:d>
                      <m:dPr>
                        <m:ctrlPr>
                          <a:rPr lang="zh-CN" altLang="zh-CN" sz="2200" i="1">
                            <a:solidFill>
                              <a:srgbClr val="C00000"/>
                            </a:solidFill>
                            <a:latin typeface="Cambria Math" panose="02040503050406030204" pitchFamily="18" charset="0"/>
                          </a:rPr>
                        </m:ctrlPr>
                      </m:dPr>
                      <m:e>
                        <m:r>
                          <a:rPr lang="en-US" altLang="zh-CN" sz="2200">
                            <a:solidFill>
                              <a:srgbClr val="C00000"/>
                            </a:solidFill>
                            <a:latin typeface="Cambria Math" panose="02040503050406030204" pitchFamily="18" charset="0"/>
                          </a:rPr>
                          <m:t>𝜆</m:t>
                        </m:r>
                        <m:r>
                          <a:rPr lang="en-US" altLang="zh-CN" sz="2200">
                            <a:solidFill>
                              <a:srgbClr val="C00000"/>
                            </a:solidFill>
                            <a:latin typeface="Cambria Math" panose="02040503050406030204" pitchFamily="18" charset="0"/>
                          </a:rPr>
                          <m:t>,</m:t>
                        </m:r>
                        <m:r>
                          <a:rPr lang="en-US" altLang="zh-CN" sz="2200">
                            <a:solidFill>
                              <a:srgbClr val="C00000"/>
                            </a:solidFill>
                            <a:latin typeface="Cambria Math" panose="02040503050406030204" pitchFamily="18" charset="0"/>
                          </a:rPr>
                          <m:t>𝜆</m:t>
                        </m:r>
                      </m:e>
                    </m:d>
                    <m:r>
                      <a:rPr lang="en-US" altLang="zh-CN" sz="2200" i="1">
                        <a:solidFill>
                          <a:srgbClr val="C00000"/>
                        </a:solidFill>
                        <a:latin typeface="Cambria Math" panose="02040503050406030204" pitchFamily="18" charset="0"/>
                      </a:rPr>
                      <m:t>⇒</m:t>
                    </m:r>
                    <m:r>
                      <a:rPr lang="en-US" altLang="zh-CN" sz="2200">
                        <a:solidFill>
                          <a:srgbClr val="C00000"/>
                        </a:solidFill>
                        <a:latin typeface="Cambria Math" panose="02040503050406030204" pitchFamily="18" charset="0"/>
                      </a:rPr>
                      <m:t>𝑃</m:t>
                    </m:r>
                    <m:d>
                      <m:dPr>
                        <m:ctrlPr>
                          <a:rPr lang="zh-CN" altLang="zh-CN" sz="2200" i="1">
                            <a:solidFill>
                              <a:srgbClr val="C00000"/>
                            </a:solidFill>
                            <a:latin typeface="Cambria Math" panose="02040503050406030204" pitchFamily="18" charset="0"/>
                          </a:rPr>
                        </m:ctrlPr>
                      </m:dPr>
                      <m:e>
                        <m:r>
                          <a:rPr lang="en-US" altLang="zh-CN" sz="2200">
                            <a:solidFill>
                              <a:srgbClr val="C00000"/>
                            </a:solidFill>
                            <a:latin typeface="Cambria Math" panose="02040503050406030204" pitchFamily="18" charset="0"/>
                          </a:rPr>
                          <m:t>𝑂</m:t>
                        </m:r>
                      </m:e>
                      <m:e>
                        <m:acc>
                          <m:accPr>
                            <m:chr m:val="̅"/>
                            <m:ctrlPr>
                              <a:rPr lang="zh-CN" altLang="zh-CN" sz="2200" i="1">
                                <a:solidFill>
                                  <a:srgbClr val="C00000"/>
                                </a:solidFill>
                                <a:latin typeface="Cambria Math" panose="02040503050406030204" pitchFamily="18" charset="0"/>
                              </a:rPr>
                            </m:ctrlPr>
                          </m:accPr>
                          <m:e>
                            <m:r>
                              <a:rPr lang="el-GR" altLang="zh-CN" sz="2200">
                                <a:solidFill>
                                  <a:srgbClr val="C00000"/>
                                </a:solidFill>
                                <a:latin typeface="Cambria Math" panose="02040503050406030204" pitchFamily="18" charset="0"/>
                              </a:rPr>
                              <m:t>𝜆</m:t>
                            </m:r>
                          </m:e>
                        </m:acc>
                      </m:e>
                    </m:d>
                    <m:r>
                      <a:rPr lang="en-US" altLang="zh-CN" sz="2200">
                        <a:solidFill>
                          <a:srgbClr val="C00000"/>
                        </a:solidFill>
                        <a:latin typeface="Cambria Math" panose="02040503050406030204" pitchFamily="18" charset="0"/>
                      </a:rPr>
                      <m:t>≥</m:t>
                    </m:r>
                    <m:r>
                      <a:rPr lang="en-US" altLang="zh-CN" sz="2200">
                        <a:solidFill>
                          <a:srgbClr val="C00000"/>
                        </a:solidFill>
                        <a:latin typeface="Cambria Math" panose="02040503050406030204" pitchFamily="18" charset="0"/>
                      </a:rPr>
                      <m:t>𝑃</m:t>
                    </m:r>
                    <m:r>
                      <a:rPr lang="en-US" altLang="zh-CN" sz="2200">
                        <a:solidFill>
                          <a:srgbClr val="C00000"/>
                        </a:solidFill>
                        <a:latin typeface="Cambria Math" panose="02040503050406030204" pitchFamily="18" charset="0"/>
                      </a:rPr>
                      <m:t>(</m:t>
                    </m:r>
                    <m:r>
                      <a:rPr lang="en-US" altLang="zh-CN" sz="2200">
                        <a:solidFill>
                          <a:srgbClr val="C00000"/>
                        </a:solidFill>
                        <a:latin typeface="Cambria Math" panose="02040503050406030204" pitchFamily="18" charset="0"/>
                      </a:rPr>
                      <m:t>𝑂</m:t>
                    </m:r>
                    <m:r>
                      <a:rPr lang="en-US" altLang="zh-CN" sz="2200">
                        <a:solidFill>
                          <a:srgbClr val="C00000"/>
                        </a:solidFill>
                        <a:latin typeface="Cambria Math" panose="02040503050406030204" pitchFamily="18" charset="0"/>
                      </a:rPr>
                      <m:t>|</m:t>
                    </m:r>
                    <m:r>
                      <a:rPr lang="el-GR" altLang="zh-CN" sz="2200">
                        <a:solidFill>
                          <a:srgbClr val="C00000"/>
                        </a:solidFill>
                        <a:latin typeface="Cambria Math" panose="02040503050406030204" pitchFamily="18" charset="0"/>
                      </a:rPr>
                      <m:t>𝜆</m:t>
                    </m:r>
                    <m:r>
                      <a:rPr lang="en-US" altLang="zh-CN" sz="2200">
                        <a:solidFill>
                          <a:srgbClr val="C00000"/>
                        </a:solidFill>
                        <a:latin typeface="Cambria Math" panose="02040503050406030204" pitchFamily="18" charset="0"/>
                      </a:rPr>
                      <m:t>)</m:t>
                    </m:r>
                  </m:oMath>
                </a14:m>
                <a:endParaRPr lang="zh-CN" altLang="en-US" sz="2200" dirty="0">
                  <a:solidFill>
                    <a:srgbClr val="C00000"/>
                  </a:solidFill>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ED8F0A4D-A859-FDA6-85FA-0C6912EA990C}"/>
                  </a:ext>
                </a:extLst>
              </p:cNvPr>
              <p:cNvSpPr txBox="1">
                <a:spLocks noRot="1" noChangeAspect="1" noMove="1" noResize="1" noEditPoints="1" noAdjustHandles="1" noChangeArrowheads="1" noChangeShapeType="1" noTextEdit="1"/>
              </p:cNvSpPr>
              <p:nvPr/>
            </p:nvSpPr>
            <p:spPr>
              <a:xfrm>
                <a:off x="2388140" y="5087567"/>
                <a:ext cx="5292924" cy="813043"/>
              </a:xfrm>
              <a:prstGeom prst="rect">
                <a:avLst/>
              </a:prstGeom>
              <a:blipFill>
                <a:blip r:embed="rId4"/>
                <a:stretch>
                  <a:fillRect l="-1498" t="-4511" b="-1278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8678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45042-1D20-495C-A4B0-D1635079ADAA}"/>
              </a:ext>
            </a:extLst>
          </p:cNvPr>
          <p:cNvSpPr>
            <a:spLocks noGrp="1"/>
          </p:cNvSpPr>
          <p:nvPr>
            <p:ph type="title"/>
          </p:nvPr>
        </p:nvSpPr>
        <p:spPr/>
        <p:txBody>
          <a:bodyPr/>
          <a:lstStyle/>
          <a:p>
            <a:r>
              <a:rPr lang="en-US" altLang="zh-CN" dirty="0"/>
              <a:t>Baum-Welch</a:t>
            </a:r>
            <a:r>
              <a:rPr lang="zh-CN" altLang="zh-CN" dirty="0"/>
              <a:t>算法（简称</a:t>
            </a:r>
            <a:r>
              <a:rPr lang="en-US" altLang="zh-CN" dirty="0"/>
              <a:t>B-W</a:t>
            </a:r>
            <a:r>
              <a:rPr lang="zh-CN" altLang="zh-CN" dirty="0"/>
              <a:t>算法）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0E2518-C7A7-46EB-8BA5-6EACFD463106}"/>
                  </a:ext>
                </a:extLst>
              </p:cNvPr>
              <p:cNvSpPr>
                <a:spLocks noGrp="1"/>
              </p:cNvSpPr>
              <p:nvPr>
                <p:ph idx="1"/>
              </p:nvPr>
            </p:nvSpPr>
            <p:spPr>
              <a:xfrm>
                <a:off x="845288" y="1388424"/>
                <a:ext cx="10515600" cy="5448312"/>
              </a:xfrm>
            </p:spPr>
            <p:txBody>
              <a:bodyPr>
                <a:noAutofit/>
              </a:bodyPr>
              <a:lstStyle/>
              <a:p>
                <a:pPr marL="0" indent="0">
                  <a:buNone/>
                </a:pPr>
                <a:r>
                  <a:rPr lang="zh-CN" altLang="zh-CN" sz="2200" dirty="0"/>
                  <a:t>基于状态序列</a:t>
                </a:r>
                <a14:m>
                  <m:oMath xmlns:m="http://schemas.openxmlformats.org/officeDocument/2006/math">
                    <m:r>
                      <a:rPr lang="en-US" altLang="zh-CN" sz="2200" i="1">
                        <a:latin typeface="Cambria Math" panose="02040503050406030204" pitchFamily="18" charset="0"/>
                      </a:rPr>
                      <m:t>𝑄</m:t>
                    </m:r>
                  </m:oMath>
                </a14:m>
                <a:r>
                  <a:rPr lang="zh-CN" altLang="zh-CN" sz="2200" dirty="0"/>
                  <a:t>，有概率公式：</a:t>
                </a:r>
              </a:p>
              <a:p>
                <a:pPr marL="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𝑃</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𝑂</m:t>
                          </m:r>
                          <m:r>
                            <a:rPr lang="en-US" altLang="zh-CN" sz="2200" i="1">
                              <a:latin typeface="Cambria Math" panose="02040503050406030204" pitchFamily="18" charset="0"/>
                            </a:rPr>
                            <m:t>,</m:t>
                          </m:r>
                          <m:r>
                            <a:rPr lang="en-US" altLang="zh-CN" sz="2200" i="1">
                              <a:latin typeface="Cambria Math" panose="02040503050406030204" pitchFamily="18" charset="0"/>
                            </a:rPr>
                            <m:t>𝑄</m:t>
                          </m:r>
                        </m:e>
                        <m:e>
                          <m:r>
                            <a:rPr lang="en-US" altLang="zh-CN" sz="2200" i="1">
                              <a:latin typeface="Cambria Math" panose="02040503050406030204" pitchFamily="18" charset="0"/>
                            </a:rPr>
                            <m:t>𝜆</m:t>
                          </m:r>
                        </m:e>
                      </m:d>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𝜋</m:t>
                          </m:r>
                        </m:e>
                        <m: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0</m:t>
                              </m:r>
                            </m:sub>
                          </m:sSub>
                        </m:sub>
                      </m:sSub>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𝑇</m:t>
                          </m:r>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𝑎</m:t>
                              </m:r>
                            </m:e>
                            <m: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𝑏</m:t>
                              </m:r>
                            </m:e>
                            <m: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sub>
                          </m:sSub>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sub>
                              </m:sSub>
                            </m:e>
                          </m:d>
                        </m:e>
                      </m:nary>
                    </m:oMath>
                  </m:oMathPara>
                </a14:m>
                <a:endParaRPr lang="en-US" altLang="zh-CN" sz="2200" dirty="0"/>
              </a:p>
              <a:p>
                <a:pPr marL="0" indent="0">
                  <a:buNone/>
                </a:pPr>
                <a:r>
                  <a:rPr lang="zh-CN" altLang="zh-CN" sz="2200" dirty="0"/>
                  <a:t>取对数得到：</a:t>
                </a:r>
              </a:p>
              <a:p>
                <a:pPr marL="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𝑙𝑜𝑔𝑃</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𝑂</m:t>
                          </m:r>
                          <m:r>
                            <a:rPr lang="en-US" altLang="zh-CN" sz="2200" i="1">
                              <a:latin typeface="Cambria Math" panose="02040503050406030204" pitchFamily="18" charset="0"/>
                            </a:rPr>
                            <m:t>,</m:t>
                          </m:r>
                          <m:r>
                            <a:rPr lang="en-US" altLang="zh-CN" sz="2200" i="1">
                              <a:latin typeface="Cambria Math" panose="02040503050406030204" pitchFamily="18" charset="0"/>
                            </a:rPr>
                            <m:t>𝑄</m:t>
                          </m:r>
                        </m:e>
                        <m:e>
                          <m:r>
                            <a:rPr lang="en-US" altLang="zh-CN" sz="2200" i="1">
                              <a:latin typeface="Cambria Math" panose="02040503050406030204" pitchFamily="18" charset="0"/>
                            </a:rPr>
                            <m:t>𝜆</m:t>
                          </m:r>
                        </m:e>
                      </m:d>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𝑙𝑜𝑔</m:t>
                          </m:r>
                          <m:r>
                            <a:rPr lang="en-US" altLang="zh-CN" sz="2200" i="1">
                              <a:latin typeface="Cambria Math" panose="02040503050406030204" pitchFamily="18" charset="0"/>
                            </a:rPr>
                            <m:t>𝜋</m:t>
                          </m:r>
                        </m:e>
                        <m: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0</m:t>
                              </m:r>
                            </m:sub>
                          </m:sSub>
                        </m:sub>
                      </m:sSub>
                      <m:r>
                        <a:rPr lang="en-US" altLang="zh-CN" sz="2200" i="1">
                          <a:latin typeface="Cambria Math" panose="02040503050406030204" pitchFamily="18" charset="0"/>
                        </a:rPr>
                        <m:t>+</m:t>
                      </m:r>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𝑇</m:t>
                          </m:r>
                        </m:sup>
                        <m:e>
                          <m:r>
                            <a:rPr lang="en-US" altLang="zh-CN" sz="2200" i="1">
                              <a:latin typeface="Cambria Math" panose="02040503050406030204" pitchFamily="18" charset="0"/>
                            </a:rPr>
                            <m:t>𝑙𝑜𝑔</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𝑎</m:t>
                              </m:r>
                            </m:e>
                            <m: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sub>
                          </m:sSub>
                        </m:e>
                      </m:nary>
                      <m:r>
                        <a:rPr lang="en-US" altLang="zh-CN" sz="2200" i="1">
                          <a:latin typeface="Cambria Math" panose="02040503050406030204" pitchFamily="18" charset="0"/>
                        </a:rPr>
                        <m:t>+</m:t>
                      </m:r>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𝑇</m:t>
                          </m:r>
                        </m:sup>
                        <m:e>
                          <m:r>
                            <a:rPr lang="en-US" altLang="zh-CN" sz="2200" i="1">
                              <a:latin typeface="Cambria Math" panose="02040503050406030204" pitchFamily="18" charset="0"/>
                            </a:rPr>
                            <m:t>𝑙𝑜𝑔</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𝑏</m:t>
                              </m:r>
                            </m:e>
                            <m: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sub>
                          </m:sSub>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sub>
                              </m:sSub>
                            </m:e>
                          </m:d>
                        </m:e>
                      </m:nary>
                    </m:oMath>
                  </m:oMathPara>
                </a14:m>
                <a:endParaRPr lang="zh-CN" altLang="zh-CN" sz="2200" dirty="0"/>
              </a:p>
              <a:p>
                <a:pPr marL="0" indent="0">
                  <a:buNone/>
                </a:pPr>
                <a:r>
                  <a:rPr lang="zh-CN" altLang="zh-CN" sz="2200" dirty="0"/>
                  <a:t>定义</a:t>
                </a:r>
                <a:r>
                  <a:rPr lang="zh-CN" altLang="zh-CN" sz="2200" dirty="0">
                    <a:solidFill>
                      <a:srgbClr val="C00000"/>
                    </a:solidFill>
                  </a:rPr>
                  <a:t>辅助函数</a:t>
                </a:r>
                <a:r>
                  <a:rPr lang="zh-CN" altLang="zh-CN" sz="2200" dirty="0"/>
                  <a:t>：</a:t>
                </a:r>
              </a:p>
              <a:p>
                <a:pPr marL="0" indent="0">
                  <a:buNone/>
                </a:pPr>
                <a14:m>
                  <m:oMathPara xmlns:m="http://schemas.openxmlformats.org/officeDocument/2006/math">
                    <m:oMathParaPr>
                      <m:jc m:val="centerGroup"/>
                    </m:oMathParaPr>
                    <m:oMath xmlns:m="http://schemas.openxmlformats.org/officeDocument/2006/math">
                      <m:r>
                        <a:rPr lang="en-US" altLang="zh-CN" sz="2200" i="1" smtClean="0">
                          <a:solidFill>
                            <a:srgbClr val="C00000"/>
                          </a:solidFill>
                          <a:latin typeface="Cambria Math" panose="02040503050406030204" pitchFamily="18" charset="0"/>
                        </a:rPr>
                        <m:t>𝑄</m:t>
                      </m:r>
                      <m:d>
                        <m:dPr>
                          <m:ctrlPr>
                            <a:rPr lang="zh-CN" altLang="zh-CN" sz="2200" i="1">
                              <a:solidFill>
                                <a:srgbClr val="C00000"/>
                              </a:solidFill>
                              <a:latin typeface="Cambria Math" panose="02040503050406030204" pitchFamily="18" charset="0"/>
                            </a:rPr>
                          </m:ctrlPr>
                        </m:dPr>
                        <m:e>
                          <m:r>
                            <a:rPr lang="en-US" altLang="zh-CN" sz="2200" i="1">
                              <a:solidFill>
                                <a:srgbClr val="C00000"/>
                              </a:solidFill>
                              <a:latin typeface="Cambria Math" panose="02040503050406030204" pitchFamily="18" charset="0"/>
                            </a:rPr>
                            <m:t>𝜆</m:t>
                          </m:r>
                          <m:r>
                            <a:rPr lang="en-US" altLang="zh-CN" sz="2200" i="1">
                              <a:solidFill>
                                <a:srgbClr val="C00000"/>
                              </a:solidFill>
                              <a:latin typeface="Cambria Math" panose="02040503050406030204" pitchFamily="18" charset="0"/>
                            </a:rPr>
                            <m:t>, </m:t>
                          </m:r>
                          <m:acc>
                            <m:accPr>
                              <m:chr m:val="̅"/>
                              <m:ctrlPr>
                                <a:rPr lang="zh-CN" altLang="zh-CN" sz="2200" i="1">
                                  <a:solidFill>
                                    <a:srgbClr val="C00000"/>
                                  </a:solidFill>
                                  <a:latin typeface="Cambria Math" panose="02040503050406030204" pitchFamily="18" charset="0"/>
                                </a:rPr>
                              </m:ctrlPr>
                            </m:accPr>
                            <m:e>
                              <m:r>
                                <a:rPr lang="en-US" altLang="zh-CN" sz="2200" i="1">
                                  <a:solidFill>
                                    <a:srgbClr val="C00000"/>
                                  </a:solidFill>
                                  <a:latin typeface="Cambria Math" panose="02040503050406030204" pitchFamily="18" charset="0"/>
                                </a:rPr>
                                <m:t>𝜆</m:t>
                              </m:r>
                            </m:e>
                          </m:acc>
                        </m:e>
                      </m:d>
                      <m:r>
                        <a:rPr lang="en-US" altLang="zh-CN" sz="2200" i="1">
                          <a:latin typeface="Cambria Math" panose="02040503050406030204" pitchFamily="18" charset="0"/>
                        </a:rPr>
                        <m:t>=</m:t>
                      </m:r>
                      <m:nary>
                        <m:naryPr>
                          <m:chr m:val="∑"/>
                          <m:supHide m:val="on"/>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𝑄</m:t>
                          </m:r>
                        </m:sub>
                        <m:sup/>
                        <m:e>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𝑂</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𝑄</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r>
                            <a:rPr lang="zh-CN" altLang="en-US" sz="2200" i="1">
                              <a:solidFill>
                                <a:srgbClr val="000000"/>
                              </a:solidFill>
                              <a:latin typeface="Cambria Math" panose="02040503050406030204" pitchFamily="18" charset="0"/>
                            </a:rPr>
                            <m:t>)</m:t>
                          </m:r>
                          <m:func>
                            <m:funcPr>
                              <m:ctrlPr>
                                <a:rPr lang="zh-CN" altLang="en-US" sz="2200" i="1">
                                  <a:solidFill>
                                    <a:srgbClr val="000000"/>
                                  </a:solidFill>
                                  <a:latin typeface="Cambria Math" panose="02040503050406030204" pitchFamily="18" charset="0"/>
                                </a:rPr>
                              </m:ctrlPr>
                            </m:funcPr>
                            <m:fName>
                              <m:r>
                                <m:rPr>
                                  <m:sty m:val="p"/>
                                </m:rPr>
                                <a:rPr lang="zh-CN" altLang="en-US" sz="2200">
                                  <a:solidFill>
                                    <a:srgbClr val="000000"/>
                                  </a:solidFill>
                                  <a:latin typeface="Cambria Math" panose="02040503050406030204" pitchFamily="18" charset="0"/>
                                </a:rPr>
                                <m:t>log</m:t>
                              </m:r>
                            </m:fName>
                            <m:e>
                              <m:r>
                                <a:rPr lang="zh-CN" altLang="en-US" sz="2200" i="1">
                                  <a:solidFill>
                                    <a:srgbClr val="000000"/>
                                  </a:solidFill>
                                  <a:latin typeface="Cambria Math" panose="02040503050406030204" pitchFamily="18" charset="0"/>
                                </a:rPr>
                                <m:t>𝑃</m:t>
                              </m:r>
                            </m:e>
                          </m:func>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𝑂</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𝑄</m:t>
                          </m:r>
                          <m:r>
                            <a:rPr lang="zh-CN" altLang="en-US" sz="2200" i="1">
                              <a:solidFill>
                                <a:srgbClr val="000000"/>
                              </a:solidFill>
                              <a:latin typeface="Cambria Math" panose="02040503050406030204" pitchFamily="18" charset="0"/>
                            </a:rPr>
                            <m:t>|</m:t>
                          </m:r>
                          <m:acc>
                            <m:accPr>
                              <m:chr m:val="̄"/>
                              <m:ctrlPr>
                                <a:rPr lang="zh-CN" altLang="en-US" sz="2200" i="1">
                                  <a:solidFill>
                                    <a:srgbClr val="000000"/>
                                  </a:solidFill>
                                  <a:latin typeface="Cambria Math" panose="02040503050406030204" pitchFamily="18" charset="0"/>
                                </a:rPr>
                              </m:ctrlPr>
                            </m:accPr>
                            <m:e>
                              <m:r>
                                <a:rPr lang="zh-CN" altLang="en-US" sz="2200" i="1">
                                  <a:solidFill>
                                    <a:srgbClr val="000000"/>
                                  </a:solidFill>
                                  <a:latin typeface="Cambria Math" panose="02040503050406030204" pitchFamily="18" charset="0"/>
                                </a:rPr>
                                <m:t>𝜆</m:t>
                              </m:r>
                            </m:e>
                          </m:acc>
                          <m:r>
                            <a:rPr lang="zh-CN" altLang="en-US" sz="2200" i="1">
                              <a:solidFill>
                                <a:srgbClr val="000000"/>
                              </a:solidFill>
                              <a:latin typeface="Cambria Math" panose="02040503050406030204" pitchFamily="18" charset="0"/>
                            </a:rPr>
                            <m:t>)</m:t>
                          </m:r>
                        </m:e>
                      </m:nary>
                      <m:r>
                        <a:rPr lang="en-US" altLang="zh-CN" sz="2200" i="1">
                          <a:solidFill>
                            <a:srgbClr val="000000"/>
                          </a:solidFill>
                          <a:latin typeface="Cambria Math" panose="02040503050406030204" pitchFamily="18" charset="0"/>
                        </a:rPr>
                        <m:t>=</m:t>
                      </m:r>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𝑁</m:t>
                          </m:r>
                        </m:sup>
                        <m:e>
                          <m:r>
                            <a:rPr lang="en-US" altLang="zh-CN" sz="2200" i="1">
                              <a:latin typeface="Cambria Math" panose="02040503050406030204" pitchFamily="18" charset="0"/>
                            </a:rPr>
                            <m:t>𝑃</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𝑂</m:t>
                              </m:r>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0</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𝜆</m:t>
                                  </m:r>
                                </m:e>
                              </m:acc>
                            </m:e>
                          </m:d>
                        </m:e>
                      </m:nary>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𝑙𝑜𝑔</m:t>
                          </m:r>
                          <m:r>
                            <a:rPr lang="en-US" altLang="zh-CN" sz="2200" i="1">
                              <a:latin typeface="Cambria Math" panose="02040503050406030204" pitchFamily="18" charset="0"/>
                            </a:rPr>
                            <m:t>𝜋</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nary>
                        <m:naryPr>
                          <m:chr m:val="∑"/>
                          <m:limLoc m:val="undOvr"/>
                          <m:ctrlPr>
                            <a:rPr lang="zh-CN" altLang="zh-CN" sz="2200" i="1">
                              <a:latin typeface="Cambria Math" panose="02040503050406030204" pitchFamily="18" charset="0"/>
                            </a:rPr>
                          </m:ctrlPr>
                        </m:naryPr>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𝑁</m:t>
                          </m:r>
                        </m:sup>
                        <m:e>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𝑗</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𝑁</m:t>
                              </m:r>
                            </m:sup>
                            <m:e>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𝑇</m:t>
                                  </m:r>
                                </m:sup>
                                <m:e>
                                  <m:r>
                                    <a:rPr lang="en-US" altLang="zh-CN" sz="2200" i="1">
                                      <a:latin typeface="Cambria Math" panose="02040503050406030204" pitchFamily="18" charset="0"/>
                                    </a:rPr>
                                    <m:t>𝑃</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𝑂</m:t>
                                      </m:r>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𝑗</m:t>
                                      </m:r>
                                      <m:r>
                                        <a:rPr lang="en-US" altLang="zh-CN" sz="2200" i="1">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𝜆</m:t>
                                          </m:r>
                                        </m:e>
                                      </m:acc>
                                    </m:e>
                                  </m:d>
                                </m:e>
                              </m:nary>
                              <m:r>
                                <m:rPr>
                                  <m:sty m:val="p"/>
                                </m:rPr>
                                <a:rPr lang="en-US" altLang="zh-CN" sz="2200">
                                  <a:latin typeface="Cambria Math" panose="02040503050406030204" pitchFamily="18" charset="0"/>
                                </a:rPr>
                                <m:t>log</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𝑖𝑗</m:t>
                                  </m:r>
                                </m:sub>
                              </m:sSub>
                            </m:e>
                          </m:nary>
                        </m:e>
                      </m:nary>
                      <m:r>
                        <a:rPr lang="en-US" altLang="zh-CN" sz="2200">
                          <a:latin typeface="Cambria Math" panose="02040503050406030204" pitchFamily="18" charset="0"/>
                        </a:rPr>
                        <m:t>+</m:t>
                      </m:r>
                      <m:nary>
                        <m:naryPr>
                          <m:chr m:val="∑"/>
                          <m:limLoc m:val="undOvr"/>
                          <m:ctrlPr>
                            <a:rPr lang="zh-CN" altLang="zh-CN" sz="2200" i="1">
                              <a:latin typeface="Cambria Math" panose="02040503050406030204" pitchFamily="18" charset="0"/>
                            </a:rPr>
                          </m:ctrlPr>
                        </m:naryPr>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𝑁</m:t>
                          </m:r>
                        </m:sup>
                        <m:e>
                          <m:nary>
                            <m:naryPr>
                              <m:chr m:val="∑"/>
                              <m:ctrlPr>
                                <a:rPr lang="zh-CN" altLang="zh-CN" sz="2200" i="1">
                                  <a:latin typeface="Cambria Math" panose="02040503050406030204" pitchFamily="18" charset="0"/>
                                </a:rPr>
                              </m:ctrlPr>
                            </m:naryPr>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up>
                              <m:r>
                                <a:rPr lang="en-US" altLang="zh-CN" sz="2200" i="1">
                                  <a:latin typeface="Cambria Math" panose="02040503050406030204" pitchFamily="18" charset="0"/>
                                </a:rPr>
                                <m:t>𝑇</m:t>
                              </m:r>
                            </m:sup>
                            <m:e>
                              <m:r>
                                <a:rPr lang="en-US" altLang="zh-CN" sz="2200" i="1">
                                  <a:latin typeface="Cambria Math" panose="02040503050406030204" pitchFamily="18" charset="0"/>
                                </a:rPr>
                                <m:t>𝑃</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𝑂</m:t>
                                  </m:r>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𝜆</m:t>
                                      </m:r>
                                    </m:e>
                                  </m:acc>
                                </m:e>
                              </m:d>
                            </m:e>
                          </m:nary>
                          <m:r>
                            <m:rPr>
                              <m:sty m:val="p"/>
                            </m:rPr>
                            <a:rPr lang="en-US" altLang="zh-CN" sz="2200">
                              <a:latin typeface="Cambria Math" panose="02040503050406030204" pitchFamily="18" charset="0"/>
                            </a:rPr>
                            <m:t>log</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𝑏</m:t>
                              </m:r>
                            </m:e>
                            <m:sub>
                              <m:r>
                                <a:rPr lang="en-US" altLang="zh-CN" sz="2200" i="1">
                                  <a:latin typeface="Cambria Math" panose="02040503050406030204" pitchFamily="18" charset="0"/>
                                </a:rPr>
                                <m:t>𝑖</m:t>
                              </m:r>
                            </m:sub>
                          </m:sSub>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sub>
                              </m:sSub>
                            </m:e>
                          </m:d>
                        </m:e>
                      </m:nary>
                    </m:oMath>
                  </m:oMathPara>
                </a14:m>
                <a:endParaRPr lang="zh-CN" altLang="en-US" sz="2200" dirty="0"/>
              </a:p>
            </p:txBody>
          </p:sp>
        </mc:Choice>
        <mc:Fallback xmlns="">
          <p:sp>
            <p:nvSpPr>
              <p:cNvPr id="3" name="内容占位符 2">
                <a:extLst>
                  <a:ext uri="{FF2B5EF4-FFF2-40B4-BE49-F238E27FC236}">
                    <a16:creationId xmlns:a16="http://schemas.microsoft.com/office/drawing/2014/main" id="{E80E2518-C7A7-46EB-8BA5-6EACFD463106}"/>
                  </a:ext>
                </a:extLst>
              </p:cNvPr>
              <p:cNvSpPr>
                <a:spLocks noGrp="1" noRot="1" noChangeAspect="1" noMove="1" noResize="1" noEditPoints="1" noAdjustHandles="1" noChangeArrowheads="1" noChangeShapeType="1" noTextEdit="1"/>
              </p:cNvSpPr>
              <p:nvPr>
                <p:ph idx="1"/>
              </p:nvPr>
            </p:nvSpPr>
            <p:spPr>
              <a:xfrm>
                <a:off x="845288" y="1388424"/>
                <a:ext cx="10515600" cy="5448312"/>
              </a:xfrm>
              <a:blipFill>
                <a:blip r:embed="rId2"/>
                <a:stretch>
                  <a:fillRect l="-754" t="-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E09480B-01A6-9223-2DFA-EF0D0A7BF81D}"/>
                  </a:ext>
                </a:extLst>
              </p:cNvPr>
              <p:cNvSpPr txBox="1"/>
              <p:nvPr/>
            </p:nvSpPr>
            <p:spPr>
              <a:xfrm>
                <a:off x="7099571" y="4063087"/>
                <a:ext cx="4471480" cy="994631"/>
              </a:xfrm>
              <a:prstGeom prst="rect">
                <a:avLst/>
              </a:prstGeom>
              <a:noFill/>
            </p:spPr>
            <p:txBody>
              <a:bodyPr wrap="square">
                <a:spAutoFit/>
              </a:bodyPr>
              <a:lstStyle/>
              <a:p>
                <a:r>
                  <a:rPr lang="zh-CN" altLang="en-US" sz="1800" dirty="0">
                    <a:solidFill>
                      <a:srgbClr val="C00000"/>
                    </a:solidFill>
                    <a:latin typeface="Cambria Math" panose="02040503050406030204" pitchFamily="18" charset="0"/>
                  </a:rPr>
                  <a:t>基于</a:t>
                </a:r>
                <a:r>
                  <a:rPr lang="en-US" altLang="zh-CN" sz="1800" dirty="0">
                    <a:solidFill>
                      <a:srgbClr val="C00000"/>
                    </a:solidFill>
                    <a:latin typeface="Cambria Math" panose="02040503050406030204" pitchFamily="18" charset="0"/>
                  </a:rPr>
                  <a:t>Bayes</a:t>
                </a:r>
                <a:r>
                  <a:rPr lang="zh-CN" altLang="en-US" sz="1800" dirty="0">
                    <a:solidFill>
                      <a:srgbClr val="C00000"/>
                    </a:solidFill>
                    <a:latin typeface="Cambria Math" panose="02040503050406030204" pitchFamily="18" charset="0"/>
                  </a:rPr>
                  <a:t>公式和</a:t>
                </a:r>
                <a:r>
                  <a:rPr lang="en-US" altLang="zh-CN" sz="1800" dirty="0">
                    <a:solidFill>
                      <a:srgbClr val="C00000"/>
                    </a:solidFill>
                    <a:latin typeface="Cambria Math" panose="02040503050406030204" pitchFamily="18" charset="0"/>
                  </a:rPr>
                  <a:t>Jensen</a:t>
                </a:r>
                <a:r>
                  <a:rPr lang="zh-CN" altLang="en-US" sz="1800" dirty="0">
                    <a:solidFill>
                      <a:srgbClr val="C00000"/>
                    </a:solidFill>
                    <a:latin typeface="Cambria Math" panose="02040503050406030204" pitchFamily="18" charset="0"/>
                  </a:rPr>
                  <a:t>不等式，可</a:t>
                </a:r>
                <a:r>
                  <a:rPr lang="zh-CN" altLang="en-US" dirty="0">
                    <a:solidFill>
                      <a:srgbClr val="C00000"/>
                    </a:solidFill>
                    <a:latin typeface="Cambria Math" panose="02040503050406030204" pitchFamily="18" charset="0"/>
                  </a:rPr>
                  <a:t>确保</a:t>
                </a:r>
                <a:endParaRPr lang="en-US" altLang="zh-CN" sz="1800" dirty="0">
                  <a:solidFill>
                    <a:srgbClr val="C00000"/>
                  </a:solidFill>
                  <a:latin typeface="Cambria Math" panose="02040503050406030204" pitchFamily="18" charset="0"/>
                </a:endParaRPr>
              </a:p>
              <a:p>
                <a14:m>
                  <m:oMath xmlns:m="http://schemas.openxmlformats.org/officeDocument/2006/math">
                    <m:r>
                      <a:rPr lang="en-US" altLang="zh-CN" sz="1800" smtClean="0">
                        <a:solidFill>
                          <a:srgbClr val="C00000"/>
                        </a:solidFill>
                        <a:latin typeface="Cambria Math" panose="02040503050406030204" pitchFamily="18" charset="0"/>
                      </a:rPr>
                      <m:t>𝑄</m:t>
                    </m:r>
                    <m:d>
                      <m:dPr>
                        <m:ctrlPr>
                          <a:rPr lang="zh-CN" altLang="zh-CN" sz="1800" i="1">
                            <a:solidFill>
                              <a:srgbClr val="C00000"/>
                            </a:solidFill>
                            <a:latin typeface="Cambria Math" panose="02040503050406030204" pitchFamily="18" charset="0"/>
                          </a:rPr>
                        </m:ctrlPr>
                      </m:dPr>
                      <m:e>
                        <m:r>
                          <a:rPr lang="en-US" altLang="zh-CN" sz="1800">
                            <a:solidFill>
                              <a:srgbClr val="C00000"/>
                            </a:solidFill>
                            <a:latin typeface="Cambria Math" panose="02040503050406030204" pitchFamily="18" charset="0"/>
                          </a:rPr>
                          <m:t>𝜆</m:t>
                        </m:r>
                        <m:r>
                          <a:rPr lang="en-US" altLang="zh-CN" sz="1800">
                            <a:solidFill>
                              <a:srgbClr val="C00000"/>
                            </a:solidFill>
                            <a:latin typeface="Cambria Math" panose="02040503050406030204" pitchFamily="18" charset="0"/>
                          </a:rPr>
                          <m:t>, </m:t>
                        </m:r>
                        <m:acc>
                          <m:accPr>
                            <m:chr m:val="̅"/>
                            <m:ctrlPr>
                              <a:rPr lang="zh-CN" altLang="zh-CN" sz="1800" i="1">
                                <a:solidFill>
                                  <a:srgbClr val="C00000"/>
                                </a:solidFill>
                                <a:latin typeface="Cambria Math" panose="02040503050406030204" pitchFamily="18" charset="0"/>
                              </a:rPr>
                            </m:ctrlPr>
                          </m:accPr>
                          <m:e>
                            <m:r>
                              <a:rPr lang="en-US" altLang="zh-CN" sz="1800">
                                <a:solidFill>
                                  <a:srgbClr val="C00000"/>
                                </a:solidFill>
                                <a:latin typeface="Cambria Math" panose="02040503050406030204" pitchFamily="18" charset="0"/>
                              </a:rPr>
                              <m:t>𝜆</m:t>
                            </m:r>
                          </m:e>
                        </m:acc>
                      </m:e>
                    </m:d>
                  </m:oMath>
                </a14:m>
                <a:r>
                  <a:rPr lang="en-US" altLang="zh-CN" dirty="0">
                    <a:solidFill>
                      <a:srgbClr val="C00000"/>
                    </a:solidFill>
                  </a:rPr>
                  <a:t> </a:t>
                </a:r>
                <a14:m>
                  <m:oMath xmlns:m="http://schemas.openxmlformats.org/officeDocument/2006/math">
                    <m:r>
                      <a:rPr lang="en-US" altLang="zh-CN">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 </m:t>
                    </m:r>
                    <m:r>
                      <a:rPr lang="en-US" altLang="zh-CN" sz="1800">
                        <a:solidFill>
                          <a:srgbClr val="C00000"/>
                        </a:solidFill>
                        <a:latin typeface="Cambria Math" panose="02040503050406030204" pitchFamily="18" charset="0"/>
                      </a:rPr>
                      <m:t>𝑄</m:t>
                    </m:r>
                    <m:d>
                      <m:dPr>
                        <m:ctrlPr>
                          <a:rPr lang="zh-CN" altLang="zh-CN" sz="1800" i="1">
                            <a:solidFill>
                              <a:srgbClr val="C00000"/>
                            </a:solidFill>
                            <a:latin typeface="Cambria Math" panose="02040503050406030204" pitchFamily="18" charset="0"/>
                          </a:rPr>
                        </m:ctrlPr>
                      </m:dPr>
                      <m:e>
                        <m:r>
                          <a:rPr lang="en-US" altLang="zh-CN" sz="1800">
                            <a:solidFill>
                              <a:srgbClr val="C00000"/>
                            </a:solidFill>
                            <a:latin typeface="Cambria Math" panose="02040503050406030204" pitchFamily="18" charset="0"/>
                          </a:rPr>
                          <m:t>𝜆</m:t>
                        </m:r>
                        <m:r>
                          <a:rPr lang="en-US" altLang="zh-CN" sz="1800">
                            <a:solidFill>
                              <a:srgbClr val="C00000"/>
                            </a:solidFill>
                            <a:latin typeface="Cambria Math" panose="02040503050406030204" pitchFamily="18" charset="0"/>
                          </a:rPr>
                          <m:t>,</m:t>
                        </m:r>
                        <m:r>
                          <a:rPr lang="en-US" altLang="zh-CN" sz="1800">
                            <a:solidFill>
                              <a:srgbClr val="C00000"/>
                            </a:solidFill>
                            <a:latin typeface="Cambria Math" panose="02040503050406030204" pitchFamily="18" charset="0"/>
                          </a:rPr>
                          <m:t>𝜆</m:t>
                        </m:r>
                      </m:e>
                    </m:d>
                    <m:r>
                      <a:rPr lang="en-US" altLang="zh-CN" sz="1800" i="1">
                        <a:solidFill>
                          <a:srgbClr val="C00000"/>
                        </a:solidFill>
                        <a:latin typeface="Cambria Math" panose="02040503050406030204" pitchFamily="18" charset="0"/>
                      </a:rPr>
                      <m:t>⇒</m:t>
                    </m:r>
                    <m:r>
                      <a:rPr lang="en-US" altLang="zh-CN" sz="1800">
                        <a:solidFill>
                          <a:srgbClr val="C00000"/>
                        </a:solidFill>
                        <a:latin typeface="Cambria Math" panose="02040503050406030204" pitchFamily="18" charset="0"/>
                      </a:rPr>
                      <m:t>𝑃</m:t>
                    </m:r>
                    <m:d>
                      <m:dPr>
                        <m:ctrlPr>
                          <a:rPr lang="zh-CN" altLang="zh-CN" sz="1800" i="1">
                            <a:solidFill>
                              <a:srgbClr val="C00000"/>
                            </a:solidFill>
                            <a:latin typeface="Cambria Math" panose="02040503050406030204" pitchFamily="18" charset="0"/>
                          </a:rPr>
                        </m:ctrlPr>
                      </m:dPr>
                      <m:e>
                        <m:r>
                          <a:rPr lang="en-US" altLang="zh-CN" sz="1800">
                            <a:solidFill>
                              <a:srgbClr val="C00000"/>
                            </a:solidFill>
                            <a:latin typeface="Cambria Math" panose="02040503050406030204" pitchFamily="18" charset="0"/>
                          </a:rPr>
                          <m:t>𝑂</m:t>
                        </m:r>
                      </m:e>
                      <m:e>
                        <m:acc>
                          <m:accPr>
                            <m:chr m:val="̅"/>
                            <m:ctrlPr>
                              <a:rPr lang="zh-CN" altLang="zh-CN" sz="1800" i="1">
                                <a:solidFill>
                                  <a:srgbClr val="C00000"/>
                                </a:solidFill>
                                <a:latin typeface="Cambria Math" panose="02040503050406030204" pitchFamily="18" charset="0"/>
                              </a:rPr>
                            </m:ctrlPr>
                          </m:accPr>
                          <m:e>
                            <m:r>
                              <a:rPr lang="el-GR" altLang="zh-CN" sz="1800">
                                <a:solidFill>
                                  <a:srgbClr val="C00000"/>
                                </a:solidFill>
                                <a:latin typeface="Cambria Math" panose="02040503050406030204" pitchFamily="18" charset="0"/>
                              </a:rPr>
                              <m:t>𝜆</m:t>
                            </m:r>
                          </m:e>
                        </m:acc>
                      </m:e>
                    </m:d>
                    <m:r>
                      <a:rPr lang="en-US" altLang="zh-CN">
                        <a:solidFill>
                          <a:srgbClr val="C00000"/>
                        </a:solidFill>
                        <a:latin typeface="Cambria Math" panose="02040503050406030204" pitchFamily="18" charset="0"/>
                      </a:rPr>
                      <m:t>≥</m:t>
                    </m:r>
                    <m:r>
                      <a:rPr lang="en-US" altLang="zh-CN" sz="1800">
                        <a:solidFill>
                          <a:srgbClr val="C00000"/>
                        </a:solidFill>
                        <a:latin typeface="Cambria Math" panose="02040503050406030204" pitchFamily="18" charset="0"/>
                      </a:rPr>
                      <m:t>𝑃</m:t>
                    </m:r>
                    <m:r>
                      <a:rPr lang="en-US" altLang="zh-CN" sz="1800">
                        <a:solidFill>
                          <a:srgbClr val="C00000"/>
                        </a:solidFill>
                        <a:latin typeface="Cambria Math" panose="02040503050406030204" pitchFamily="18" charset="0"/>
                      </a:rPr>
                      <m:t>(</m:t>
                    </m:r>
                    <m:r>
                      <a:rPr lang="en-US" altLang="zh-CN" sz="1800">
                        <a:solidFill>
                          <a:srgbClr val="C00000"/>
                        </a:solidFill>
                        <a:latin typeface="Cambria Math" panose="02040503050406030204" pitchFamily="18" charset="0"/>
                      </a:rPr>
                      <m:t>𝑂</m:t>
                    </m:r>
                    <m:r>
                      <a:rPr lang="en-US" altLang="zh-CN" sz="1800">
                        <a:solidFill>
                          <a:srgbClr val="C00000"/>
                        </a:solidFill>
                        <a:latin typeface="Cambria Math" panose="02040503050406030204" pitchFamily="18" charset="0"/>
                      </a:rPr>
                      <m:t>|</m:t>
                    </m:r>
                    <m:r>
                      <a:rPr lang="el-GR" altLang="zh-CN" sz="1800">
                        <a:solidFill>
                          <a:srgbClr val="C00000"/>
                        </a:solidFill>
                        <a:latin typeface="Cambria Math" panose="02040503050406030204" pitchFamily="18" charset="0"/>
                      </a:rPr>
                      <m:t>𝜆</m:t>
                    </m:r>
                    <m:r>
                      <a:rPr lang="en-US" altLang="zh-CN" sz="1800">
                        <a:solidFill>
                          <a:srgbClr val="C00000"/>
                        </a:solidFill>
                        <a:latin typeface="Cambria Math" panose="02040503050406030204" pitchFamily="18" charset="0"/>
                      </a:rPr>
                      <m:t>)</m:t>
                    </m:r>
                  </m:oMath>
                </a14:m>
                <a:endParaRPr lang="en-US" altLang="zh-CN" dirty="0"/>
              </a:p>
              <a:p>
                <a:r>
                  <a:rPr lang="zh-CN" altLang="en-US" dirty="0">
                    <a:solidFill>
                      <a:srgbClr val="C00000"/>
                    </a:solidFill>
                    <a:latin typeface="Cambria Math" panose="02040503050406030204" pitchFamily="18" charset="0"/>
                  </a:rPr>
                  <a:t>因此求</a:t>
                </a:r>
                <a14:m>
                  <m:oMath xmlns:m="http://schemas.openxmlformats.org/officeDocument/2006/math">
                    <m:r>
                      <a:rPr lang="en-US" altLang="zh-CN">
                        <a:solidFill>
                          <a:srgbClr val="C00000"/>
                        </a:solidFill>
                        <a:latin typeface="Cambria Math" panose="02040503050406030204" pitchFamily="18" charset="0"/>
                      </a:rPr>
                      <m:t>𝑄</m:t>
                    </m:r>
                    <m:d>
                      <m:dPr>
                        <m:ctrlPr>
                          <a:rPr lang="zh-CN" altLang="zh-CN" i="1">
                            <a:solidFill>
                              <a:srgbClr val="C00000"/>
                            </a:solidFill>
                            <a:latin typeface="Cambria Math" panose="02040503050406030204" pitchFamily="18" charset="0"/>
                          </a:rPr>
                        </m:ctrlPr>
                      </m:dPr>
                      <m:e>
                        <m:r>
                          <a:rPr lang="en-US" altLang="zh-CN">
                            <a:solidFill>
                              <a:srgbClr val="C00000"/>
                            </a:solidFill>
                            <a:latin typeface="Cambria Math" panose="02040503050406030204" pitchFamily="18" charset="0"/>
                          </a:rPr>
                          <m:t>𝜆</m:t>
                        </m:r>
                        <m:r>
                          <a:rPr lang="en-US" altLang="zh-CN">
                            <a:solidFill>
                              <a:srgbClr val="C00000"/>
                            </a:solidFill>
                            <a:latin typeface="Cambria Math" panose="02040503050406030204" pitchFamily="18" charset="0"/>
                          </a:rPr>
                          <m:t>, </m:t>
                        </m:r>
                        <m:acc>
                          <m:accPr>
                            <m:chr m:val="̅"/>
                            <m:ctrlPr>
                              <a:rPr lang="zh-CN" altLang="zh-CN" i="1">
                                <a:solidFill>
                                  <a:srgbClr val="C00000"/>
                                </a:solidFill>
                                <a:latin typeface="Cambria Math" panose="02040503050406030204" pitchFamily="18" charset="0"/>
                              </a:rPr>
                            </m:ctrlPr>
                          </m:accPr>
                          <m:e>
                            <m:r>
                              <a:rPr lang="en-US" altLang="zh-CN">
                                <a:solidFill>
                                  <a:srgbClr val="C00000"/>
                                </a:solidFill>
                                <a:latin typeface="Cambria Math" panose="02040503050406030204" pitchFamily="18" charset="0"/>
                              </a:rPr>
                              <m:t>𝜆</m:t>
                            </m:r>
                          </m:e>
                        </m:acc>
                      </m:e>
                    </m:d>
                    <m:r>
                      <a:rPr lang="zh-CN" altLang="en-US">
                        <a:solidFill>
                          <a:srgbClr val="C00000"/>
                        </a:solidFill>
                        <a:latin typeface="Cambria Math" panose="02040503050406030204" pitchFamily="18" charset="0"/>
                      </a:rPr>
                      <m:t>最大值</m:t>
                    </m:r>
                  </m:oMath>
                </a14:m>
                <a:r>
                  <a:rPr lang="zh-CN" altLang="en-US" dirty="0">
                    <a:solidFill>
                      <a:srgbClr val="C00000"/>
                    </a:solidFill>
                    <a:latin typeface="Cambria Math" panose="02040503050406030204" pitchFamily="18" charset="0"/>
                  </a:rPr>
                  <a:t>即可。</a:t>
                </a:r>
              </a:p>
            </p:txBody>
          </p:sp>
        </mc:Choice>
        <mc:Fallback xmlns="">
          <p:sp>
            <p:nvSpPr>
              <p:cNvPr id="6" name="文本框 5">
                <a:extLst>
                  <a:ext uri="{FF2B5EF4-FFF2-40B4-BE49-F238E27FC236}">
                    <a16:creationId xmlns:a16="http://schemas.microsoft.com/office/drawing/2014/main" id="{9E09480B-01A6-9223-2DFA-EF0D0A7BF81D}"/>
                  </a:ext>
                </a:extLst>
              </p:cNvPr>
              <p:cNvSpPr txBox="1">
                <a:spLocks noRot="1" noChangeAspect="1" noMove="1" noResize="1" noEditPoints="1" noAdjustHandles="1" noChangeArrowheads="1" noChangeShapeType="1" noTextEdit="1"/>
              </p:cNvSpPr>
              <p:nvPr/>
            </p:nvSpPr>
            <p:spPr>
              <a:xfrm>
                <a:off x="7099571" y="4063087"/>
                <a:ext cx="4471480" cy="994631"/>
              </a:xfrm>
              <a:prstGeom prst="rect">
                <a:avLst/>
              </a:prstGeom>
              <a:blipFill>
                <a:blip r:embed="rId3"/>
                <a:stretch>
                  <a:fillRect l="-1228" t="-4908" b="-7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05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443CA-AB73-41E9-B1AC-C3B067AD9AC0}"/>
              </a:ext>
            </a:extLst>
          </p:cNvPr>
          <p:cNvSpPr>
            <a:spLocks noGrp="1"/>
          </p:cNvSpPr>
          <p:nvPr>
            <p:ph type="title"/>
          </p:nvPr>
        </p:nvSpPr>
        <p:spPr/>
        <p:txBody>
          <a:bodyPr/>
          <a:lstStyle/>
          <a:p>
            <a:r>
              <a:rPr lang="en-US" altLang="zh-CN" dirty="0"/>
              <a:t>Baum-Welch</a:t>
            </a:r>
            <a:r>
              <a:rPr lang="zh-CN" altLang="zh-CN" dirty="0"/>
              <a:t>算法（简称</a:t>
            </a:r>
            <a:r>
              <a:rPr lang="en-US" altLang="zh-CN" dirty="0"/>
              <a:t>B-W</a:t>
            </a:r>
            <a:r>
              <a:rPr lang="zh-CN" altLang="zh-CN" dirty="0"/>
              <a:t>算法）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26294F0-DB26-47C6-BE98-280AB1B5C273}"/>
                  </a:ext>
                </a:extLst>
              </p:cNvPr>
              <p:cNvSpPr>
                <a:spLocks noGrp="1"/>
              </p:cNvSpPr>
              <p:nvPr>
                <p:ph idx="1"/>
              </p:nvPr>
            </p:nvSpPr>
            <p:spPr/>
            <p:txBody>
              <a:bodyPr>
                <a:normAutofit/>
              </a:bodyPr>
              <a:lstStyle/>
              <a:p>
                <a:pPr marL="0" indent="0">
                  <a:buNone/>
                </a:pPr>
                <a:r>
                  <a:rPr lang="zh-CN" altLang="zh-CN" sz="2200" dirty="0"/>
                  <a:t>模型参数</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𝜋</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𝑖𝑗</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𝑏</m:t>
                        </m:r>
                      </m:e>
                      <m:sub>
                        <m:r>
                          <a:rPr lang="en-US" altLang="zh-CN" sz="2200" i="1">
                            <a:latin typeface="Cambria Math" panose="02040503050406030204" pitchFamily="18" charset="0"/>
                          </a:rPr>
                          <m:t>𝑖</m:t>
                        </m:r>
                      </m:sub>
                    </m:sSub>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𝑜</m:t>
                            </m:r>
                          </m:e>
                          <m:sub>
                            <m:r>
                              <a:rPr lang="en-US" altLang="zh-CN" sz="2200" i="1">
                                <a:latin typeface="Cambria Math" panose="02040503050406030204" pitchFamily="18" charset="0"/>
                              </a:rPr>
                              <m:t>𝑡</m:t>
                            </m:r>
                          </m:sub>
                        </m:sSub>
                      </m:e>
                    </m:d>
                  </m:oMath>
                </a14:m>
                <a:r>
                  <a:rPr lang="zh-CN" altLang="zh-CN" sz="2200" dirty="0"/>
                  <a:t>均符合如下函数形式：</a:t>
                </a:r>
              </a:p>
              <a:p>
                <a:pPr marL="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𝐹</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𝑥</m:t>
                          </m:r>
                        </m:e>
                      </m:d>
                      <m:r>
                        <a:rPr lang="en-US" altLang="zh-CN" sz="2200" i="1">
                          <a:latin typeface="Cambria Math" panose="02040503050406030204" pitchFamily="18" charset="0"/>
                        </a:rPr>
                        <m:t>=</m:t>
                      </m:r>
                      <m:nary>
                        <m:naryPr>
                          <m:chr m:val="∑"/>
                          <m:supHide m:val="on"/>
                          <m:ctrlPr>
                            <a:rPr lang="zh-CN" altLang="zh-CN" sz="2200" i="1">
                              <a:latin typeface="Cambria Math" panose="02040503050406030204" pitchFamily="18" charset="0"/>
                            </a:rPr>
                          </m:ctrlPr>
                        </m:naryPr>
                        <m:sub>
                          <m:r>
                            <a:rPr lang="en-US" altLang="zh-CN" sz="2200" i="1">
                              <a:latin typeface="Cambria Math" panose="02040503050406030204" pitchFamily="18" charset="0"/>
                            </a:rPr>
                            <m:t>𝑖</m:t>
                          </m:r>
                        </m:sub>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𝑙𝑜𝑔</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𝑖</m:t>
                              </m:r>
                            </m:sub>
                          </m:sSub>
                        </m:e>
                      </m:nary>
                    </m:oMath>
                  </m:oMathPara>
                </a14:m>
                <a:endParaRPr lang="zh-CN" altLang="zh-CN" sz="2200" dirty="0"/>
              </a:p>
              <a:p>
                <a:pPr marL="0" indent="0">
                  <a:buNone/>
                </a:pPr>
                <a:r>
                  <a:rPr lang="zh-CN" altLang="zh-CN" sz="2200" dirty="0"/>
                  <a:t>并有条件限制</a:t>
                </a:r>
                <a14:m>
                  <m:oMath xmlns:m="http://schemas.openxmlformats.org/officeDocument/2006/math">
                    <m:nary>
                      <m:naryPr>
                        <m:chr m:val="∑"/>
                        <m:supHide m:val="on"/>
                        <m:ctrlPr>
                          <a:rPr lang="zh-CN" altLang="zh-CN" sz="2200" i="1">
                            <a:latin typeface="Cambria Math" panose="02040503050406030204" pitchFamily="18" charset="0"/>
                          </a:rPr>
                        </m:ctrlPr>
                      </m:naryPr>
                      <m:sub>
                        <m:r>
                          <a:rPr lang="en-US" altLang="zh-CN" sz="2200" i="1">
                            <a:latin typeface="Cambria Math" panose="02040503050406030204" pitchFamily="18" charset="0"/>
                          </a:rPr>
                          <m:t>𝑖</m:t>
                        </m:r>
                      </m:sub>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r>
                          <a:rPr lang="en-US" altLang="zh-CN" sz="2200" i="1">
                            <a:latin typeface="Cambria Math" panose="02040503050406030204" pitchFamily="18" charset="0"/>
                          </a:rPr>
                          <m:t>1</m:t>
                        </m:r>
                      </m:e>
                    </m:nary>
                  </m:oMath>
                </a14:m>
                <a:r>
                  <a:rPr lang="zh-CN" altLang="zh-CN" sz="2200" dirty="0"/>
                  <a:t>。</a:t>
                </a:r>
                <a:endParaRPr lang="en-US" altLang="zh-CN" sz="2200" dirty="0"/>
              </a:p>
              <a:p>
                <a:pPr marL="0" indent="0">
                  <a:buNone/>
                </a:pPr>
                <a:endParaRPr lang="en-US" altLang="zh-CN" sz="2200" dirty="0"/>
              </a:p>
              <a:p>
                <a:pPr marL="0" indent="0">
                  <a:buNone/>
                </a:pPr>
                <a:r>
                  <a:rPr lang="zh-CN" altLang="zh-CN" sz="2200" dirty="0"/>
                  <a:t>该函数可获得全局最优值，当：</a:t>
                </a:r>
              </a:p>
              <a:p>
                <a:pPr marL="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f>
                        <m:fPr>
                          <m:ctrlPr>
                            <a:rPr lang="zh-CN" altLang="zh-CN" sz="2200" i="1">
                              <a:latin typeface="Cambria Math" panose="02040503050406030204" pitchFamily="18" charset="0"/>
                            </a:rPr>
                          </m:ctrlPr>
                        </m:fPr>
                        <m:num>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𝑖</m:t>
                              </m:r>
                            </m:sub>
                          </m:sSub>
                        </m:num>
                        <m:den>
                          <m:nary>
                            <m:naryPr>
                              <m:chr m:val="∑"/>
                              <m:supHide m:val="on"/>
                              <m:ctrlPr>
                                <a:rPr lang="zh-CN" altLang="zh-CN" sz="2200" i="1">
                                  <a:latin typeface="Cambria Math" panose="02040503050406030204" pitchFamily="18" charset="0"/>
                                </a:rPr>
                              </m:ctrlPr>
                            </m:naryPr>
                            <m:sub>
                              <m:r>
                                <a:rPr lang="en-US" altLang="zh-CN" sz="2200" i="1">
                                  <a:latin typeface="Cambria Math" panose="02040503050406030204" pitchFamily="18" charset="0"/>
                                </a:rPr>
                                <m:t>𝑘</m:t>
                              </m:r>
                            </m:sub>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𝑘</m:t>
                                  </m:r>
                                </m:sub>
                              </m:sSub>
                            </m:e>
                          </m:nary>
                        </m:den>
                      </m:f>
                    </m:oMath>
                  </m:oMathPara>
                </a14:m>
                <a:endParaRPr lang="en-US" altLang="zh-CN" sz="2200" dirty="0"/>
              </a:p>
              <a:p>
                <a:pPr marL="0" indent="0">
                  <a:buNone/>
                </a:pPr>
                <a:endParaRPr lang="en-US" altLang="zh-CN" sz="2200" dirty="0"/>
              </a:p>
              <a:p>
                <a:pPr marL="0" indent="0">
                  <a:buNone/>
                </a:pPr>
                <a:r>
                  <a:rPr lang="zh-CN" altLang="en-US" sz="2200" dirty="0"/>
                  <a:t>因此我们可得到模型参数的</a:t>
                </a:r>
                <a:r>
                  <a:rPr lang="zh-CN" altLang="en-US" sz="2200" dirty="0">
                    <a:solidFill>
                      <a:srgbClr val="C00000"/>
                    </a:solidFill>
                  </a:rPr>
                  <a:t>重估计公式</a:t>
                </a:r>
                <a:r>
                  <a:rPr lang="zh-CN" altLang="en-US" sz="2200" dirty="0"/>
                  <a:t>。</a:t>
                </a:r>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426294F0-DB26-47C6-BE98-280AB1B5C273}"/>
                  </a:ext>
                </a:extLst>
              </p:cNvPr>
              <p:cNvSpPr>
                <a:spLocks noGrp="1" noRot="1" noChangeAspect="1" noMove="1" noResize="1" noEditPoints="1" noAdjustHandles="1" noChangeArrowheads="1" noChangeShapeType="1" noTextEdit="1"/>
              </p:cNvSpPr>
              <p:nvPr>
                <p:ph idx="1"/>
              </p:nvPr>
            </p:nvSpPr>
            <p:spPr>
              <a:blipFill>
                <a:blip r:embed="rId5"/>
                <a:stretch>
                  <a:fillRect l="-754" t="-140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38020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FF35B-5C70-4C8C-B7B6-DC6D8C8143A4}"/>
              </a:ext>
            </a:extLst>
          </p:cNvPr>
          <p:cNvSpPr>
            <a:spLocks noGrp="1"/>
          </p:cNvSpPr>
          <p:nvPr>
            <p:ph type="title"/>
          </p:nvPr>
        </p:nvSpPr>
        <p:spPr/>
        <p:txBody>
          <a:bodyPr/>
          <a:lstStyle/>
          <a:p>
            <a:r>
              <a:rPr lang="en-US" altLang="zh-CN" dirty="0"/>
              <a:t>Baum-Welch</a:t>
            </a:r>
            <a:r>
              <a:rPr lang="zh-CN" altLang="zh-CN" dirty="0"/>
              <a:t>算法</a:t>
            </a:r>
            <a:r>
              <a:rPr lang="en-US" altLang="zh-CN" dirty="0"/>
              <a:t>—</a:t>
            </a:r>
            <a:r>
              <a:rPr lang="zh-CN" altLang="en-US" dirty="0"/>
              <a:t>重估计公式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7D382C-236E-4487-AD61-CCA5E7E17375}"/>
                  </a:ext>
                </a:extLst>
              </p:cNvPr>
              <p:cNvSpPr>
                <a:spLocks noGrp="1"/>
              </p:cNvSpPr>
              <p:nvPr>
                <p:ph idx="1"/>
              </p:nvPr>
            </p:nvSpPr>
            <p:spPr>
              <a:xfrm>
                <a:off x="838200" y="1125537"/>
                <a:ext cx="10515600" cy="5732463"/>
              </a:xfrm>
            </p:spPr>
            <p:txBody>
              <a:bodyPr>
                <a:noAutofit/>
              </a:bodyPr>
              <a:lstStyle/>
              <a:p>
                <a:pPr marL="0" indent="0">
                  <a:buNone/>
                </a:pPr>
                <a:r>
                  <a:rPr lang="zh-CN" altLang="en-US" sz="2200" b="1" dirty="0"/>
                  <a:t>重估计公式：</a:t>
                </a:r>
                <a:endParaRPr lang="en-US" altLang="zh-CN" sz="2200" b="1" dirty="0"/>
              </a:p>
              <a:p>
                <a:pPr marL="0" indent="0">
                  <a:buNone/>
                </a:pPr>
                <a:r>
                  <a:rPr lang="en-US" altLang="zh-CN" sz="2000" dirty="0"/>
                  <a:t>  </a:t>
                </a:r>
                <a14:m>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i="1">
                                <a:latin typeface="Cambria Math" panose="02040503050406030204" pitchFamily="18" charset="0"/>
                              </a:rPr>
                              <m:t>1</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𝑜</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e>
                        </m:nary>
                      </m:num>
                      <m:den>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i="1">
                                <a:latin typeface="Cambria Math" panose="02040503050406030204" pitchFamily="18" charset="0"/>
                              </a:rPr>
                              <m:t>1</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nary>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i="1">
                                <a:latin typeface="Cambria Math" panose="02040503050406030204" pitchFamily="18" charset="0"/>
                              </a:rPr>
                              <m:t>1</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𝜉</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e>
                        </m:nary>
                      </m:num>
                      <m:den>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i="1">
                                <a:latin typeface="Cambria Math" panose="02040503050406030204" pitchFamily="18" charset="0"/>
                              </a:rPr>
                              <m:t>1</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𝛾</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nary>
                      </m:den>
                    </m:f>
                  </m:oMath>
                </a14:m>
                <a:endParaRPr lang="en-US" altLang="zh-CN" sz="2000" dirty="0"/>
              </a:p>
              <a:p>
                <a:pPr marL="0" indent="0">
                  <a:buNone/>
                </a:pPr>
                <a:endParaRPr lang="en-US" altLang="zh-CN" sz="2000" i="1" dirty="0"/>
              </a:p>
              <a:p>
                <a:pPr marL="0" indent="0">
                  <a:buNone/>
                </a:pPr>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ctrlPr>
                              <a:rPr lang="zh-CN" altLang="zh-CN" sz="2000" i="1">
                                <a:latin typeface="Cambria Math" panose="02040503050406030204" pitchFamily="18" charset="0"/>
                              </a:rPr>
                            </m:ctrlPr>
                          </m:naryPr>
                          <m:sub>
                            <m:eqArr>
                              <m:eqArrPr>
                                <m:ctrlPr>
                                  <a:rPr lang="zh-CN" altLang="zh-CN" sz="2000" i="1">
                                    <a:latin typeface="Cambria Math" panose="02040503050406030204" pitchFamily="18" charset="0"/>
                                  </a:rPr>
                                </m:ctrlPr>
                              </m:eqArrPr>
                              <m:e>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e>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𝒐</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𝑘</m:t>
                                    </m:r>
                                  </m:sub>
                                </m:sSub>
                              </m:e>
                            </m:eqArr>
                          </m:sub>
                          <m:sup>
                            <m:r>
                              <a:rPr lang="en-US" altLang="zh-CN" sz="2000" i="1">
                                <a:latin typeface="Cambria Math" panose="02040503050406030204" pitchFamily="18" charset="0"/>
                              </a:rPr>
                              <m:t>𝑇</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nary>
                      </m:num>
                      <m:den>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nary>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ctrlPr>
                              <a:rPr lang="zh-CN" altLang="zh-CN" sz="2000" i="1">
                                <a:latin typeface="Cambria Math" panose="02040503050406030204" pitchFamily="18" charset="0"/>
                              </a:rPr>
                            </m:ctrlPr>
                          </m:naryPr>
                          <m:sub>
                            <m:eqArr>
                              <m:eqArrPr>
                                <m:ctrlPr>
                                  <a:rPr lang="zh-CN" altLang="zh-CN" sz="2000" i="1">
                                    <a:latin typeface="Cambria Math" panose="02040503050406030204" pitchFamily="18" charset="0"/>
                                  </a:rPr>
                                </m:ctrlPr>
                              </m:eqArrPr>
                              <m:e>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e>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𝒐</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𝑘</m:t>
                                    </m:r>
                                  </m:sub>
                                </m:sSub>
                              </m:e>
                            </m:eqArr>
                          </m:sub>
                          <m:sup>
                            <m:r>
                              <a:rPr lang="en-US" altLang="zh-CN" sz="2000" i="1">
                                <a:latin typeface="Cambria Math" panose="02040503050406030204" pitchFamily="18" charset="0"/>
                              </a:rPr>
                              <m:t>𝑇</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𝛾</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e>
                        </m:nary>
                      </m:num>
                      <m:den>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𝑇</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𝛾</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e>
                        </m:nary>
                      </m:den>
                    </m:f>
                  </m:oMath>
                </a14:m>
                <a:r>
                  <a:rPr lang="en-US" altLang="zh-CN" sz="2000" dirty="0"/>
                  <a:t> </a:t>
                </a:r>
              </a:p>
              <a:p>
                <a:pPr marL="0" indent="0">
                  <a:buNone/>
                </a:pPr>
                <a:endParaRPr lang="en-US" altLang="zh-CN" sz="2000" dirty="0"/>
              </a:p>
              <a:p>
                <a:pPr marL="0" indent="0">
                  <a:buNone/>
                </a:pPr>
                <a:r>
                  <a:rPr lang="zh-CN" altLang="zh-CN" sz="1800" dirty="0"/>
                  <a:t>其中</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𝜉</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m:t>
                    </m:r>
                  </m:oMath>
                </a14:m>
                <a:r>
                  <a:rPr lang="zh-CN" altLang="zh-CN" sz="1800" dirty="0"/>
                  <a:t>为给定训练序列</a:t>
                </a:r>
                <a14:m>
                  <m:oMath xmlns:m="http://schemas.openxmlformats.org/officeDocument/2006/math">
                    <m:r>
                      <a:rPr lang="en-US" altLang="zh-CN" sz="1800" i="1">
                        <a:latin typeface="Cambria Math" panose="02040503050406030204" pitchFamily="18" charset="0"/>
                      </a:rPr>
                      <m:t>𝑂</m:t>
                    </m:r>
                  </m:oMath>
                </a14:m>
                <a:r>
                  <a:rPr lang="zh-CN" altLang="zh-CN" sz="1800" dirty="0"/>
                  <a:t>和模型</a:t>
                </a:r>
                <a14:m>
                  <m:oMath xmlns:m="http://schemas.openxmlformats.org/officeDocument/2006/math">
                    <m:r>
                      <a:rPr lang="el-GR" altLang="zh-CN" sz="1800" i="1">
                        <a:latin typeface="Cambria Math" panose="02040503050406030204" pitchFamily="18" charset="0"/>
                      </a:rPr>
                      <m:t>𝜆</m:t>
                    </m:r>
                  </m:oMath>
                </a14:m>
                <a:r>
                  <a:rPr lang="zh-CN" altLang="zh-CN" sz="1800" dirty="0"/>
                  <a:t>时，</a:t>
                </a:r>
                <a:r>
                  <a:rPr lang="en-US" altLang="zh-CN" sz="1800" dirty="0"/>
                  <a:t>HMM</a:t>
                </a:r>
                <a:r>
                  <a:rPr lang="zh-CN" altLang="zh-CN" sz="1800" dirty="0"/>
                  <a:t>在时刻</a:t>
                </a:r>
                <a14:m>
                  <m:oMath xmlns:m="http://schemas.openxmlformats.org/officeDocument/2006/math">
                    <m:r>
                      <a:rPr lang="en-US" altLang="zh-CN" sz="1800" i="1">
                        <a:latin typeface="Cambria Math" panose="02040503050406030204" pitchFamily="18" charset="0"/>
                      </a:rPr>
                      <m:t>𝑡</m:t>
                    </m:r>
                  </m:oMath>
                </a14:m>
                <a:r>
                  <a:rPr lang="zh-CN" altLang="zh-CN" sz="1800" dirty="0"/>
                  <a:t>处于状态</a:t>
                </a:r>
                <a14:m>
                  <m:oMath xmlns:m="http://schemas.openxmlformats.org/officeDocument/2006/math">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i="1">
                            <a:latin typeface="Cambria Math" panose="02040503050406030204" pitchFamily="18" charset="0"/>
                          </a:rPr>
                          <m:t>𝑖</m:t>
                        </m:r>
                      </m:sub>
                    </m:sSub>
                  </m:oMath>
                </a14:m>
                <a:r>
                  <a:rPr lang="zh-CN" altLang="zh-CN" sz="1800" dirty="0"/>
                  <a:t>，在</a:t>
                </a:r>
                <a14:m>
                  <m:oMath xmlns:m="http://schemas.openxmlformats.org/officeDocument/2006/math">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oMath>
                </a14:m>
                <a:r>
                  <a:rPr lang="zh-CN" altLang="zh-CN" sz="1800" dirty="0"/>
                  <a:t>时刻处于状态</a:t>
                </a:r>
                <a14:m>
                  <m:oMath xmlns:m="http://schemas.openxmlformats.org/officeDocument/2006/math">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i="1">
                            <a:latin typeface="Cambria Math" panose="02040503050406030204" pitchFamily="18" charset="0"/>
                          </a:rPr>
                          <m:t>𝑗</m:t>
                        </m:r>
                      </m:sub>
                    </m:sSub>
                  </m:oMath>
                </a14:m>
                <a:r>
                  <a:rPr lang="zh-CN" altLang="zh-CN" sz="1800" dirty="0"/>
                  <a:t>的概率，即</a:t>
                </a:r>
              </a:p>
              <a:p>
                <a:pPr marL="0" indent="0" algn="ctr">
                  <a:buNone/>
                </a:pP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𝜉</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e>
                    </m:d>
                    <m:r>
                      <a:rPr lang="en-US" altLang="zh-CN" sz="1800" i="1">
                        <a:latin typeface="Cambria Math" panose="02040503050406030204" pitchFamily="18" charset="0"/>
                      </a:rPr>
                      <m:t>=</m:t>
                    </m:r>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r>
                          <a:rPr lang="en-US" altLang="zh-CN" sz="1800" i="1">
                            <a:latin typeface="Cambria Math" panose="02040503050406030204" pitchFamily="18" charset="0"/>
                          </a:rPr>
                          <m:t>𝑂</m:t>
                        </m:r>
                        <m:r>
                          <a:rPr lang="en-US" altLang="zh-CN" sz="1800" i="1">
                            <a:latin typeface="Cambria Math" panose="02040503050406030204" pitchFamily="18" charset="0"/>
                          </a:rPr>
                          <m:t>,</m:t>
                        </m:r>
                        <m:r>
                          <a:rPr lang="en-US" altLang="zh-CN" sz="1800" i="1">
                            <a:latin typeface="Cambria Math" panose="02040503050406030204" pitchFamily="18" charset="0"/>
                          </a:rPr>
                          <m:t>𝜆</m:t>
                        </m:r>
                      </m:e>
                    </m:d>
                  </m:oMath>
                </a14:m>
                <a:r>
                  <a:rPr lang="en-US" altLang="zh-CN" sz="1800" dirty="0"/>
                  <a:t>      </a:t>
                </a:r>
              </a:p>
              <a:p>
                <a:pPr marL="0" indent="0">
                  <a:buNone/>
                </a:pPr>
                <a:r>
                  <a:rPr lang="zh-CN" altLang="zh-CN" sz="1800" dirty="0"/>
                  <a:t>根据前向</a:t>
                </a:r>
                <a:r>
                  <a:rPr lang="en-US" altLang="zh-CN" sz="1800" dirty="0"/>
                  <a:t>-</a:t>
                </a:r>
                <a:r>
                  <a:rPr lang="zh-CN" altLang="zh-CN" sz="1800" dirty="0"/>
                  <a:t>后向算法，可推导出：</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𝜉</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e>
                      </m:d>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𝑖𝑗</m:t>
                              </m:r>
                            </m:sub>
                          </m:s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𝑜</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𝑗</m:t>
                              </m:r>
                            </m:e>
                          </m:d>
                        </m:num>
                        <m:den>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sup>
                            <m:e>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𝑖𝑗</m:t>
                                      </m:r>
                                    </m:sub>
                                  </m:s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𝑜</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𝑗</m:t>
                                      </m:r>
                                    </m:e>
                                  </m:d>
                                </m:e>
                              </m:nary>
                            </m:e>
                          </m:nary>
                        </m:den>
                      </m:f>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𝑖𝑗</m:t>
                              </m:r>
                            </m:sub>
                          </m:s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𝑜</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𝑗</m:t>
                              </m:r>
                            </m:e>
                          </m:d>
                        </m:num>
                        <m:den>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𝑂</m:t>
                              </m:r>
                            </m:e>
                            <m:e>
                              <m:r>
                                <a:rPr lang="en-US" altLang="zh-CN" sz="1800" i="1">
                                  <a:latin typeface="Cambria Math" panose="02040503050406030204" pitchFamily="18" charset="0"/>
                                </a:rPr>
                                <m:t>𝜆</m:t>
                              </m:r>
                            </m:e>
                          </m:d>
                        </m:den>
                      </m:f>
                    </m:oMath>
                  </m:oMathPara>
                </a14:m>
                <a:endParaRPr lang="zh-CN" altLang="zh-CN" sz="1800" dirty="0"/>
              </a:p>
              <a:p>
                <a:pPr marL="0" indent="0">
                  <a:buNone/>
                </a:pPr>
                <a:r>
                  <a:rPr lang="zh-CN" altLang="zh-CN" sz="1800" dirty="0"/>
                  <a:t>定义</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𝛾</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oMath>
                </a14:m>
                <a:r>
                  <a:rPr lang="zh-CN" altLang="zh-CN" sz="1800" dirty="0"/>
                  <a:t>为在时刻</a:t>
                </a:r>
                <a14:m>
                  <m:oMath xmlns:m="http://schemas.openxmlformats.org/officeDocument/2006/math">
                    <m:r>
                      <a:rPr lang="en-US" altLang="zh-CN" sz="1800" i="1">
                        <a:latin typeface="Cambria Math" panose="02040503050406030204" pitchFamily="18" charset="0"/>
                      </a:rPr>
                      <m:t>𝑡</m:t>
                    </m:r>
                  </m:oMath>
                </a14:m>
                <a:r>
                  <a:rPr lang="zh-CN" altLang="zh-CN" sz="1800" dirty="0"/>
                  <a:t>时处于状态</a:t>
                </a:r>
                <a14:m>
                  <m:oMath xmlns:m="http://schemas.openxmlformats.org/officeDocument/2006/math">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i="1">
                            <a:latin typeface="Cambria Math" panose="02040503050406030204" pitchFamily="18" charset="0"/>
                          </a:rPr>
                          <m:t>𝑖</m:t>
                        </m:r>
                      </m:sub>
                    </m:sSub>
                  </m:oMath>
                </a14:m>
                <a:r>
                  <a:rPr lang="zh-CN" altLang="zh-CN" sz="1800" dirty="0"/>
                  <a:t>的概率：</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𝛾</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𝜉</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m:t>
                          </m:r>
                        </m:e>
                      </m:nary>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sup>
                        <m:e>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𝑖𝑗</m:t>
                                  </m:r>
                                </m:sub>
                              </m:s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𝑜</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1</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𝑗</m:t>
                                  </m:r>
                                </m:e>
                              </m:d>
                            </m:num>
                            <m:den>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𝑂</m:t>
                                  </m:r>
                                </m:e>
                                <m:e>
                                  <m:r>
                                    <a:rPr lang="en-US" altLang="zh-CN" sz="1800" i="1">
                                      <a:latin typeface="Cambria Math" panose="02040503050406030204" pitchFamily="18" charset="0"/>
                                    </a:rPr>
                                    <m:t>𝜆</m:t>
                                  </m:r>
                                </m:e>
                              </m:d>
                            </m:den>
                          </m:f>
                        </m:e>
                      </m:nary>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i="1">
                                  <a:latin typeface="Cambria Math" panose="02040503050406030204" pitchFamily="18" charset="0"/>
                                </a:rPr>
                                <m:t>𝑖</m:t>
                              </m:r>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sub>
                          </m:sSub>
                          <m:d>
                            <m:dPr>
                              <m:ctrlPr>
                                <a:rPr lang="zh-CN" altLang="zh-CN" sz="1800" i="1">
                                  <a:latin typeface="Cambria Math" panose="02040503050406030204" pitchFamily="18" charset="0"/>
                                </a:rPr>
                              </m:ctrlPr>
                            </m:dPr>
                            <m:e>
                              <m:r>
                                <a:rPr lang="en-US" altLang="zh-CN" sz="1800" b="0" i="1" smtClean="0">
                                  <a:latin typeface="Cambria Math" panose="02040503050406030204" pitchFamily="18" charset="0"/>
                                </a:rPr>
                                <m:t>𝑖</m:t>
                              </m:r>
                            </m:e>
                          </m:d>
                        </m:num>
                        <m:den>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𝑂</m:t>
                              </m:r>
                            </m:e>
                            <m:e>
                              <m:r>
                                <a:rPr lang="en-US" altLang="zh-CN" sz="1800" i="1">
                                  <a:latin typeface="Cambria Math" panose="02040503050406030204" pitchFamily="18" charset="0"/>
                                </a:rPr>
                                <m:t>𝜆</m:t>
                              </m:r>
                            </m:e>
                          </m:d>
                        </m:den>
                      </m:f>
                    </m:oMath>
                  </m:oMathPara>
                </a14:m>
                <a:endParaRPr lang="zh-CN" altLang="en-US" sz="1800" dirty="0"/>
              </a:p>
            </p:txBody>
          </p:sp>
        </mc:Choice>
        <mc:Fallback xmlns="">
          <p:sp>
            <p:nvSpPr>
              <p:cNvPr id="3" name="内容占位符 2">
                <a:extLst>
                  <a:ext uri="{FF2B5EF4-FFF2-40B4-BE49-F238E27FC236}">
                    <a16:creationId xmlns:a16="http://schemas.microsoft.com/office/drawing/2014/main" id="{017D382C-236E-4487-AD61-CCA5E7E17375}"/>
                  </a:ext>
                </a:extLst>
              </p:cNvPr>
              <p:cNvSpPr>
                <a:spLocks noGrp="1" noRot="1" noChangeAspect="1" noMove="1" noResize="1" noEditPoints="1" noAdjustHandles="1" noChangeArrowheads="1" noChangeShapeType="1" noTextEdit="1"/>
              </p:cNvSpPr>
              <p:nvPr>
                <p:ph idx="1"/>
              </p:nvPr>
            </p:nvSpPr>
            <p:spPr>
              <a:xfrm>
                <a:off x="838200" y="1125537"/>
                <a:ext cx="10515600" cy="5732463"/>
              </a:xfrm>
              <a:blipFill>
                <a:blip r:embed="rId4"/>
                <a:stretch>
                  <a:fillRect l="-754" t="-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806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B38B-47DE-4625-91E7-7957049A60CF}"/>
              </a:ext>
            </a:extLst>
          </p:cNvPr>
          <p:cNvSpPr>
            <a:spLocks noGrp="1"/>
          </p:cNvSpPr>
          <p:nvPr>
            <p:ph type="title"/>
          </p:nvPr>
        </p:nvSpPr>
        <p:spPr/>
        <p:txBody>
          <a:bodyPr/>
          <a:lstStyle/>
          <a:p>
            <a:r>
              <a:rPr lang="en-US" altLang="zh-CN" dirty="0"/>
              <a:t>Baum-Welch</a:t>
            </a:r>
            <a:r>
              <a:rPr lang="zh-CN" altLang="zh-CN" dirty="0"/>
              <a:t>算法</a:t>
            </a:r>
            <a:r>
              <a:rPr lang="en-US" altLang="zh-CN" dirty="0"/>
              <a:t>—EM</a:t>
            </a:r>
            <a:r>
              <a:rPr lang="zh-CN" altLang="en-US" dirty="0"/>
              <a:t>训练过程</a:t>
            </a:r>
          </a:p>
        </p:txBody>
      </p:sp>
      <p:sp>
        <p:nvSpPr>
          <p:cNvPr id="3" name="内容占位符 2">
            <a:extLst>
              <a:ext uri="{FF2B5EF4-FFF2-40B4-BE49-F238E27FC236}">
                <a16:creationId xmlns:a16="http://schemas.microsoft.com/office/drawing/2014/main" id="{59092DEC-26C7-4352-B6D3-00A8C55973B2}"/>
              </a:ext>
            </a:extLst>
          </p:cNvPr>
          <p:cNvSpPr>
            <a:spLocks noGrp="1"/>
          </p:cNvSpPr>
          <p:nvPr>
            <p:ph idx="1"/>
          </p:nvPr>
        </p:nvSpPr>
        <p:spPr/>
        <p:txBody>
          <a:bodyPr>
            <a:normAutofit/>
          </a:bodyPr>
          <a:lstStyle/>
          <a:p>
            <a:r>
              <a:rPr lang="en-US" altLang="zh-CN" sz="2400" dirty="0"/>
              <a:t>Baum-Welch</a:t>
            </a:r>
            <a:r>
              <a:rPr lang="zh-CN" altLang="zh-CN" sz="2400" dirty="0"/>
              <a:t>算法的理论基础是（</a:t>
            </a:r>
            <a:r>
              <a:rPr lang="en-US" altLang="zh-CN" sz="2400" dirty="0"/>
              <a:t>Expectation Maximization</a:t>
            </a:r>
            <a:r>
              <a:rPr lang="zh-CN" altLang="zh-CN" sz="2400" dirty="0"/>
              <a:t>）算法，包含两个主要方面：</a:t>
            </a:r>
            <a:endParaRPr lang="en-US" altLang="zh-CN" sz="2400" dirty="0"/>
          </a:p>
          <a:p>
            <a:pPr lvl="1">
              <a:buFont typeface="Wingdings" panose="05000000000000000000" pitchFamily="2" charset="2"/>
              <a:buChar char="p"/>
            </a:pPr>
            <a:r>
              <a:rPr lang="zh-CN" altLang="zh-CN" sz="2000" dirty="0"/>
              <a:t>一是求期望（</a:t>
            </a:r>
            <a:r>
              <a:rPr lang="en-US" altLang="zh-CN" sz="2000" dirty="0"/>
              <a:t>expectation</a:t>
            </a:r>
            <a:r>
              <a:rPr lang="zh-CN" altLang="zh-CN" sz="2000" dirty="0"/>
              <a:t>），用</a:t>
            </a:r>
            <a:r>
              <a:rPr lang="en-US" altLang="zh-CN" sz="2000" dirty="0"/>
              <a:t>E</a:t>
            </a:r>
            <a:r>
              <a:rPr lang="zh-CN" altLang="zh-CN" sz="2000" dirty="0"/>
              <a:t>来表示</a:t>
            </a:r>
            <a:r>
              <a:rPr lang="zh-CN" altLang="en-US" sz="2000" dirty="0"/>
              <a:t>；</a:t>
            </a:r>
            <a:endParaRPr lang="en-US" altLang="zh-CN" sz="2000" dirty="0"/>
          </a:p>
          <a:p>
            <a:pPr lvl="1">
              <a:buFont typeface="Wingdings" panose="05000000000000000000" pitchFamily="2" charset="2"/>
              <a:buChar char="p"/>
            </a:pPr>
            <a:r>
              <a:rPr lang="zh-CN" altLang="zh-CN" sz="2000" dirty="0"/>
              <a:t>一是最大化（</a:t>
            </a:r>
            <a:r>
              <a:rPr lang="en-US" altLang="zh-CN" sz="2000" dirty="0"/>
              <a:t>maximization</a:t>
            </a:r>
            <a:r>
              <a:rPr lang="zh-CN" altLang="zh-CN" sz="2000" dirty="0"/>
              <a:t>），用</a:t>
            </a:r>
            <a:r>
              <a:rPr lang="en-US" altLang="zh-CN" sz="2000" dirty="0"/>
              <a:t>M</a:t>
            </a:r>
            <a:r>
              <a:rPr lang="zh-CN" altLang="zh-CN" sz="2000" dirty="0"/>
              <a:t>来表示。</a:t>
            </a:r>
            <a:endParaRPr lang="zh-CN" altLang="en-US" sz="2000" dirty="0"/>
          </a:p>
        </p:txBody>
      </p:sp>
    </p:spTree>
    <p:extLst>
      <p:ext uri="{BB962C8B-B14F-4D97-AF65-F5344CB8AC3E}">
        <p14:creationId xmlns:p14="http://schemas.microsoft.com/office/powerpoint/2010/main" val="217343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47E77-4FE7-4B68-940A-5EF70B45A420}"/>
              </a:ext>
            </a:extLst>
          </p:cNvPr>
          <p:cNvSpPr>
            <a:spLocks noGrp="1"/>
          </p:cNvSpPr>
          <p:nvPr>
            <p:ph type="title"/>
          </p:nvPr>
        </p:nvSpPr>
        <p:spPr/>
        <p:txBody>
          <a:bodyPr/>
          <a:lstStyle/>
          <a:p>
            <a:r>
              <a:rPr lang="en-US" altLang="zh-CN" dirty="0"/>
              <a:t>4.1 HMM</a:t>
            </a:r>
            <a:r>
              <a:rPr lang="zh-CN" altLang="en-US" dirty="0"/>
              <a:t>的基本概念</a:t>
            </a:r>
          </a:p>
        </p:txBody>
      </p:sp>
      <p:pic>
        <p:nvPicPr>
          <p:cNvPr id="54" name="图片 53">
            <a:extLst>
              <a:ext uri="{FF2B5EF4-FFF2-40B4-BE49-F238E27FC236}">
                <a16:creationId xmlns:a16="http://schemas.microsoft.com/office/drawing/2014/main" id="{584EC8E0-04F7-4C18-AE8A-D35A74892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931" y="4052778"/>
            <a:ext cx="3359887" cy="1659110"/>
          </a:xfrm>
          <a:prstGeom prst="rect">
            <a:avLst/>
          </a:prstGeom>
        </p:spPr>
      </p:pic>
      <p:sp>
        <p:nvSpPr>
          <p:cNvPr id="57" name="矩形 56">
            <a:extLst>
              <a:ext uri="{FF2B5EF4-FFF2-40B4-BE49-F238E27FC236}">
                <a16:creationId xmlns:a16="http://schemas.microsoft.com/office/drawing/2014/main" id="{BB788D56-5010-402F-9E23-EACAFAFB665C}"/>
              </a:ext>
            </a:extLst>
          </p:cNvPr>
          <p:cNvSpPr/>
          <p:nvPr/>
        </p:nvSpPr>
        <p:spPr>
          <a:xfrm>
            <a:off x="4695885" y="3520780"/>
            <a:ext cx="1680267" cy="369332"/>
          </a:xfrm>
          <a:prstGeom prst="rect">
            <a:avLst/>
          </a:prstGeom>
        </p:spPr>
        <p:txBody>
          <a:bodyPr wrap="none">
            <a:spAutoFit/>
          </a:bodyPr>
          <a:lstStyle/>
          <a:p>
            <a:pPr algn="ctr">
              <a:spcAft>
                <a:spcPts val="0"/>
              </a:spcAft>
            </a:pPr>
            <a:r>
              <a:rPr lang="zh-CN" altLang="zh-CN" kern="2200" dirty="0">
                <a:latin typeface="Calibri" panose="020F0502020204030204" pitchFamily="34" charset="0"/>
                <a:ea typeface="华文楷体" panose="02010600040101010101" pitchFamily="2" charset="-122"/>
                <a:cs typeface="Times New Roman" panose="02020603050405020304" pitchFamily="18" charset="0"/>
              </a:rPr>
              <a:t>（</a:t>
            </a:r>
            <a:r>
              <a:rPr lang="en-US" altLang="zh-CN" kern="2200" dirty="0">
                <a:latin typeface="Calibri" panose="020F0502020204030204" pitchFamily="34" charset="0"/>
                <a:ea typeface="华文楷体" panose="02010600040101010101" pitchFamily="2" charset="-122"/>
                <a:cs typeface="Times New Roman" panose="02020603050405020304" pitchFamily="18" charset="0"/>
              </a:rPr>
              <a:t>a</a:t>
            </a:r>
            <a:r>
              <a:rPr lang="zh-CN" altLang="zh-CN" kern="2200" dirty="0">
                <a:latin typeface="Calibri" panose="020F0502020204030204" pitchFamily="34" charset="0"/>
                <a:ea typeface="华文楷体" panose="02010600040101010101" pitchFamily="2" charset="-122"/>
                <a:cs typeface="Times New Roman" panose="02020603050405020304" pitchFamily="18" charset="0"/>
              </a:rPr>
              <a:t>）正常语速</a:t>
            </a:r>
            <a:endParaRPr lang="zh-CN" altLang="zh-CN" kern="100" dirty="0">
              <a:latin typeface="Calibri" panose="020F0502020204030204" pitchFamily="34" charset="0"/>
              <a:ea typeface="华文楷体" panose="02010600040101010101" pitchFamily="2" charset="-122"/>
              <a:cs typeface="Times New Roman" panose="02020603050405020304" pitchFamily="18" charset="0"/>
            </a:endParaRPr>
          </a:p>
        </p:txBody>
      </p:sp>
      <p:pic>
        <p:nvPicPr>
          <p:cNvPr id="59" name="图片 58">
            <a:extLst>
              <a:ext uri="{FF2B5EF4-FFF2-40B4-BE49-F238E27FC236}">
                <a16:creationId xmlns:a16="http://schemas.microsoft.com/office/drawing/2014/main" id="{AF51F62E-DBA2-47B3-8373-29A1A781D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930" y="1843676"/>
            <a:ext cx="3359887" cy="1677104"/>
          </a:xfrm>
          <a:prstGeom prst="rect">
            <a:avLst/>
          </a:prstGeom>
        </p:spPr>
      </p:pic>
      <p:sp>
        <p:nvSpPr>
          <p:cNvPr id="60" name="矩形 59">
            <a:extLst>
              <a:ext uri="{FF2B5EF4-FFF2-40B4-BE49-F238E27FC236}">
                <a16:creationId xmlns:a16="http://schemas.microsoft.com/office/drawing/2014/main" id="{918AAF13-A2BE-442F-9CEA-7033280AD21C}"/>
              </a:ext>
            </a:extLst>
          </p:cNvPr>
          <p:cNvSpPr/>
          <p:nvPr/>
        </p:nvSpPr>
        <p:spPr>
          <a:xfrm>
            <a:off x="4805690" y="5781971"/>
            <a:ext cx="1460656" cy="369332"/>
          </a:xfrm>
          <a:prstGeom prst="rect">
            <a:avLst/>
          </a:prstGeom>
        </p:spPr>
        <p:txBody>
          <a:bodyPr wrap="none">
            <a:spAutoFit/>
          </a:bodyPr>
          <a:lstStyle/>
          <a:p>
            <a:pPr algn="ctr">
              <a:spcAft>
                <a:spcPts val="0"/>
              </a:spcAft>
            </a:pPr>
            <a:r>
              <a:rPr lang="zh-CN" altLang="zh-CN" kern="2200" dirty="0">
                <a:latin typeface="Calibri" panose="020F0502020204030204" pitchFamily="34" charset="0"/>
                <a:ea typeface="华文楷体" panose="02010600040101010101" pitchFamily="2" charset="-122"/>
                <a:cs typeface="Times New Roman" panose="02020603050405020304" pitchFamily="18" charset="0"/>
              </a:rPr>
              <a:t>（</a:t>
            </a:r>
            <a:r>
              <a:rPr lang="en-US" altLang="zh-CN" kern="2200" dirty="0">
                <a:latin typeface="Calibri" panose="020F0502020204030204" pitchFamily="34" charset="0"/>
                <a:ea typeface="华文楷体" panose="02010600040101010101" pitchFamily="2" charset="-122"/>
                <a:cs typeface="Times New Roman" panose="02020603050405020304" pitchFamily="18" charset="0"/>
              </a:rPr>
              <a:t>b</a:t>
            </a:r>
            <a:r>
              <a:rPr lang="zh-CN" altLang="zh-CN" kern="2200" dirty="0">
                <a:latin typeface="Calibri" panose="020F0502020204030204" pitchFamily="34" charset="0"/>
                <a:ea typeface="华文楷体" panose="02010600040101010101" pitchFamily="2" charset="-122"/>
                <a:cs typeface="Times New Roman" panose="02020603050405020304" pitchFamily="18" charset="0"/>
              </a:rPr>
              <a:t>）慢语速</a:t>
            </a:r>
            <a:endParaRPr lang="zh-CN" altLang="zh-CN" kern="100" dirty="0">
              <a:latin typeface="Calibri" panose="020F0502020204030204" pitchFamily="34" charset="0"/>
              <a:ea typeface="华文楷体" panose="02010600040101010101" pitchFamily="2" charset="-122"/>
              <a:cs typeface="Times New Roman" panose="02020603050405020304" pitchFamily="18" charset="0"/>
            </a:endParaRPr>
          </a:p>
        </p:txBody>
      </p:sp>
      <p:sp>
        <p:nvSpPr>
          <p:cNvPr id="61" name="文本框 60">
            <a:extLst>
              <a:ext uri="{FF2B5EF4-FFF2-40B4-BE49-F238E27FC236}">
                <a16:creationId xmlns:a16="http://schemas.microsoft.com/office/drawing/2014/main" id="{4341EB0A-8673-47C8-B12E-AEF6A59D1FD7}"/>
              </a:ext>
            </a:extLst>
          </p:cNvPr>
          <p:cNvSpPr txBox="1"/>
          <p:nvPr/>
        </p:nvSpPr>
        <p:spPr>
          <a:xfrm>
            <a:off x="1002358" y="3591664"/>
            <a:ext cx="1502334" cy="369332"/>
          </a:xfrm>
          <a:prstGeom prst="rect">
            <a:avLst/>
          </a:prstGeom>
          <a:noFill/>
        </p:spPr>
        <p:txBody>
          <a:bodyPr wrap="none" rtlCol="0">
            <a:spAutoFit/>
          </a:bodyPr>
          <a:lstStyle/>
          <a:p>
            <a:r>
              <a:rPr lang="zh-CN" altLang="en-US" dirty="0"/>
              <a:t>同样说“</a:t>
            </a:r>
            <a:r>
              <a:rPr lang="zh-CN" altLang="en-US" dirty="0">
                <a:solidFill>
                  <a:srgbClr val="C00000"/>
                </a:solidFill>
              </a:rPr>
              <a:t>前进</a:t>
            </a:r>
            <a:r>
              <a:rPr lang="zh-CN" altLang="en-US" dirty="0"/>
              <a:t>”</a:t>
            </a:r>
          </a:p>
        </p:txBody>
      </p:sp>
      <p:sp>
        <p:nvSpPr>
          <p:cNvPr id="62" name="文本框 61">
            <a:extLst>
              <a:ext uri="{FF2B5EF4-FFF2-40B4-BE49-F238E27FC236}">
                <a16:creationId xmlns:a16="http://schemas.microsoft.com/office/drawing/2014/main" id="{003415EE-936F-4C8C-A13B-25FDF61922E1}"/>
              </a:ext>
            </a:extLst>
          </p:cNvPr>
          <p:cNvSpPr txBox="1"/>
          <p:nvPr/>
        </p:nvSpPr>
        <p:spPr>
          <a:xfrm>
            <a:off x="7768857" y="3525727"/>
            <a:ext cx="4108817" cy="369332"/>
          </a:xfrm>
          <a:prstGeom prst="rect">
            <a:avLst/>
          </a:prstGeom>
          <a:noFill/>
        </p:spPr>
        <p:txBody>
          <a:bodyPr wrap="none" rtlCol="0">
            <a:spAutoFit/>
          </a:bodyPr>
          <a:lstStyle/>
          <a:p>
            <a:r>
              <a:rPr lang="zh-CN" altLang="zh-CN" dirty="0">
                <a:solidFill>
                  <a:srgbClr val="C00000"/>
                </a:solidFill>
              </a:rPr>
              <a:t>如何表示两段不同长度语音的相似性？</a:t>
            </a:r>
            <a:endParaRPr lang="zh-CN" altLang="en-US" dirty="0">
              <a:solidFill>
                <a:srgbClr val="C00000"/>
              </a:solidFill>
            </a:endParaRPr>
          </a:p>
        </p:txBody>
      </p:sp>
      <p:cxnSp>
        <p:nvCxnSpPr>
          <p:cNvPr id="64" name="直接箭头连接符 63">
            <a:extLst>
              <a:ext uri="{FF2B5EF4-FFF2-40B4-BE49-F238E27FC236}">
                <a16:creationId xmlns:a16="http://schemas.microsoft.com/office/drawing/2014/main" id="{E7ED4D5F-FCC0-485D-886C-F6004DFA7003}"/>
              </a:ext>
            </a:extLst>
          </p:cNvPr>
          <p:cNvCxnSpPr>
            <a:cxnSpLocks/>
            <a:stCxn id="61" idx="3"/>
            <a:endCxn id="59" idx="1"/>
          </p:cNvCxnSpPr>
          <p:nvPr/>
        </p:nvCxnSpPr>
        <p:spPr>
          <a:xfrm flipV="1">
            <a:off x="2504692" y="2682228"/>
            <a:ext cx="1500238" cy="10941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5CA951F-FB9A-43E6-8CBF-EA1AE81603C2}"/>
              </a:ext>
            </a:extLst>
          </p:cNvPr>
          <p:cNvCxnSpPr>
            <a:cxnSpLocks/>
            <a:stCxn id="61" idx="3"/>
            <a:endCxn id="54" idx="1"/>
          </p:cNvCxnSpPr>
          <p:nvPr/>
        </p:nvCxnSpPr>
        <p:spPr>
          <a:xfrm>
            <a:off x="2504692" y="3776330"/>
            <a:ext cx="1500239" cy="11060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166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0"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1B3E2-8E6A-410A-B7C6-63B96D9A4211}"/>
              </a:ext>
            </a:extLst>
          </p:cNvPr>
          <p:cNvSpPr>
            <a:spLocks noGrp="1"/>
          </p:cNvSpPr>
          <p:nvPr>
            <p:ph type="title"/>
          </p:nvPr>
        </p:nvSpPr>
        <p:spPr/>
        <p:txBody>
          <a:bodyPr/>
          <a:lstStyle/>
          <a:p>
            <a:r>
              <a:rPr lang="en-US" altLang="zh-CN" dirty="0"/>
              <a:t>Baum-Welch</a:t>
            </a:r>
            <a:r>
              <a:rPr lang="zh-CN" altLang="zh-CN" dirty="0"/>
              <a:t>算法</a:t>
            </a:r>
            <a:r>
              <a:rPr lang="en-US" altLang="zh-CN" dirty="0"/>
              <a:t>—EM</a:t>
            </a:r>
            <a:r>
              <a:rPr lang="zh-CN" altLang="en-US" dirty="0"/>
              <a:t>训练过程</a:t>
            </a:r>
          </a:p>
        </p:txBody>
      </p:sp>
      <mc:AlternateContent xmlns:mc="http://schemas.openxmlformats.org/markup-compatibility/2006" xmlns:a14="http://schemas.microsoft.com/office/drawing/2010/main">
        <mc:Choice Requires="a14">
          <p:sp>
            <p:nvSpPr>
              <p:cNvPr id="6" name="文本框 30">
                <a:extLst>
                  <a:ext uri="{FF2B5EF4-FFF2-40B4-BE49-F238E27FC236}">
                    <a16:creationId xmlns:a16="http://schemas.microsoft.com/office/drawing/2014/main" id="{B41A477A-710B-4208-A33B-8BF7A5561C3E}"/>
                  </a:ext>
                </a:extLst>
              </p:cNvPr>
              <p:cNvSpPr txBox="1">
                <a:spLocks noChangeArrowheads="1"/>
              </p:cNvSpPr>
              <p:nvPr/>
            </p:nvSpPr>
            <p:spPr bwMode="auto">
              <a:xfrm>
                <a:off x="889520" y="1469507"/>
                <a:ext cx="10412959" cy="4924205"/>
              </a:xfrm>
              <a:prstGeom prst="rect">
                <a:avLst/>
              </a:prstGeom>
              <a:solidFill>
                <a:srgbClr val="FFFFFF"/>
              </a:solidFill>
              <a:ln w="9525">
                <a:solidFill>
                  <a:srgbClr val="000000"/>
                </a:solidFill>
                <a:miter lim="800000"/>
                <a:headEnd/>
                <a:tailEnd/>
              </a:ln>
            </p:spPr>
            <p:txBody>
              <a:bodyPr rot="0" vert="horz" wrap="square" lIns="72000" tIns="45720" rIns="36000" bIns="45720" anchor="t" anchorCtr="0" upright="1">
                <a:noAutofit/>
              </a:bodyPr>
              <a:lstStyle/>
              <a:p>
                <a:pPr indent="274320" algn="just">
                  <a:lnSpc>
                    <a:spcPct val="150000"/>
                  </a:lnSpc>
                  <a:spcBef>
                    <a:spcPts val="600"/>
                  </a:spcBef>
                  <a:spcAft>
                    <a:spcPts val="0"/>
                  </a:spcAft>
                </a:pPr>
                <a:r>
                  <a:rPr lang="en-US" sz="2000" b="1" dirty="0">
                    <a:effectLst/>
                    <a:latin typeface="等线 (正文)"/>
                    <a:ea typeface="宋体" panose="02010600030101010101" pitchFamily="2" charset="-122"/>
                    <a:cs typeface="宋体" panose="02010600030101010101" pitchFamily="2" charset="-122"/>
                  </a:rPr>
                  <a:t>ALGORITHM 4.4: </a:t>
                </a:r>
                <a:r>
                  <a:rPr lang="de-DE" sz="2000" b="1" dirty="0">
                    <a:effectLst/>
                    <a:latin typeface="等线 (正文)"/>
                    <a:ea typeface="宋体" panose="02010600030101010101" pitchFamily="2" charset="-122"/>
                    <a:cs typeface="宋体" panose="02010600030101010101" pitchFamily="2" charset="-122"/>
                  </a:rPr>
                  <a:t>The Baum-Welch Algorithm</a:t>
                </a:r>
                <a:endParaRPr lang="zh-CN" sz="2000" dirty="0">
                  <a:effectLst/>
                  <a:latin typeface="等线 (正文)"/>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en-US" sz="2000" b="1" dirty="0">
                    <a:effectLst/>
                    <a:latin typeface="等线 (正文)"/>
                    <a:ea typeface="宋体" panose="02010600030101010101" pitchFamily="2" charset="-122"/>
                    <a:cs typeface="宋体" panose="02010600030101010101" pitchFamily="2" charset="-122"/>
                  </a:rPr>
                  <a:t> </a:t>
                </a:r>
                <a:endParaRPr lang="zh-CN" sz="2000" dirty="0">
                  <a:effectLst/>
                  <a:latin typeface="等线 (正文)"/>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en-US" sz="2000" b="1" dirty="0"/>
                  <a:t>初始化</a:t>
                </a:r>
              </a:p>
              <a:p>
                <a:pPr marL="228600" algn="just">
                  <a:spcAft>
                    <a:spcPts val="0"/>
                  </a:spcAft>
                </a:pPr>
                <a14:m>
                  <m:oMath xmlns:m="http://schemas.openxmlformats.org/officeDocument/2006/math">
                    <m:r>
                      <a:rPr lang="en-US" sz="2000">
                        <a:latin typeface="Cambria Math" panose="02040503050406030204" pitchFamily="18" charset="0"/>
                      </a:rPr>
                      <m:t>𝜋</m:t>
                    </m:r>
                  </m:oMath>
                </a14:m>
                <a:r>
                  <a:rPr lang="zh-CN" altLang="en-US" sz="2000" dirty="0"/>
                  <a:t>和</a:t>
                </a:r>
                <a14:m>
                  <m:oMath xmlns:m="http://schemas.openxmlformats.org/officeDocument/2006/math">
                    <m:r>
                      <a:rPr lang="en-US" sz="2000">
                        <a:latin typeface="Cambria Math" panose="02040503050406030204" pitchFamily="18" charset="0"/>
                      </a:rPr>
                      <m:t>𝐴</m:t>
                    </m:r>
                  </m:oMath>
                </a14:m>
                <a:r>
                  <a:rPr lang="zh-CN" altLang="en-US" sz="2000" dirty="0"/>
                  <a:t>的初值对结果影响不大，只要满足约束条件可随机选取或均值选取。</a:t>
                </a:r>
                <a14:m>
                  <m:oMath xmlns:m="http://schemas.openxmlformats.org/officeDocument/2006/math">
                    <m:r>
                      <a:rPr lang="en-US" sz="2000">
                        <a:latin typeface="Cambria Math" panose="02040503050406030204" pitchFamily="18" charset="0"/>
                      </a:rPr>
                      <m:t>𝐵</m:t>
                    </m:r>
                  </m:oMath>
                </a14:m>
                <a:r>
                  <a:rPr lang="zh-CN" altLang="en-US" sz="2000" dirty="0"/>
                  <a:t>的初值对参数重估影响较大，选取算法较复杂。</a:t>
                </a:r>
              </a:p>
              <a:p>
                <a:pPr marL="228600" indent="266700" algn="just">
                  <a:spcAft>
                    <a:spcPts val="0"/>
                  </a:spcAft>
                </a:pPr>
                <a:r>
                  <a:rPr lang="en-US" sz="2000" dirty="0"/>
                  <a:t> </a:t>
                </a:r>
                <a:endParaRPr lang="zh-CN" altLang="en-US" sz="2000" dirty="0"/>
              </a:p>
              <a:p>
                <a:pPr marL="342900" lvl="0" indent="-342900" algn="just">
                  <a:spcAft>
                    <a:spcPts val="0"/>
                  </a:spcAft>
                  <a:buFont typeface="+mj-lt"/>
                  <a:buAutoNum type="arabicPeriod" startAt="2"/>
                </a:pPr>
                <a:r>
                  <a:rPr lang="en-US" sz="2000" b="1" dirty="0"/>
                  <a:t>E-Step</a:t>
                </a:r>
                <a:endParaRPr lang="zh-CN" altLang="en-US" sz="2000" b="1" dirty="0"/>
              </a:p>
              <a:p>
                <a:pPr marL="228600" algn="just">
                  <a:spcAft>
                    <a:spcPts val="0"/>
                  </a:spcAft>
                </a:pPr>
                <a:r>
                  <a:rPr lang="zh-CN" altLang="en-US" sz="2000" dirty="0"/>
                  <a:t>基于模型参数，计算</a:t>
                </a:r>
                <a14:m>
                  <m:oMath xmlns:m="http://schemas.openxmlformats.org/officeDocument/2006/math">
                    <m:sSub>
                      <m:sSubPr>
                        <m:ctrlPr>
                          <a:rPr lang="zh-CN" altLang="en-US" sz="2000" i="1">
                            <a:latin typeface="Cambria Math" panose="02040503050406030204" pitchFamily="18" charset="0"/>
                          </a:rPr>
                        </m:ctrlPr>
                      </m:sSubPr>
                      <m:e>
                        <m:r>
                          <a:rPr lang="en-US" sz="2000">
                            <a:latin typeface="Cambria Math" panose="02040503050406030204" pitchFamily="18" charset="0"/>
                          </a:rPr>
                          <m:t>𝛾</m:t>
                        </m:r>
                      </m:e>
                      <m:sub>
                        <m:r>
                          <a:rPr lang="en-US" sz="2000">
                            <a:latin typeface="Cambria Math" panose="02040503050406030204" pitchFamily="18" charset="0"/>
                          </a:rPr>
                          <m:t>𝑡</m:t>
                        </m:r>
                      </m:sub>
                    </m:sSub>
                    <m:r>
                      <a:rPr lang="en-US" sz="2000">
                        <a:latin typeface="Cambria Math" panose="02040503050406030204" pitchFamily="18" charset="0"/>
                      </a:rPr>
                      <m:t>(</m:t>
                    </m:r>
                    <m:r>
                      <a:rPr lang="en-US" sz="2000">
                        <a:latin typeface="Cambria Math" panose="02040503050406030204" pitchFamily="18" charset="0"/>
                      </a:rPr>
                      <m:t>𝑖</m:t>
                    </m:r>
                    <m:r>
                      <a:rPr lang="en-US" sz="2000">
                        <a:latin typeface="Cambria Math" panose="02040503050406030204" pitchFamily="18" charset="0"/>
                      </a:rPr>
                      <m:t>)</m:t>
                    </m:r>
                  </m:oMath>
                </a14:m>
                <a:r>
                  <a:rPr lang="zh-CN" altLang="en-US" sz="2000" dirty="0"/>
                  <a:t>和</a:t>
                </a:r>
                <a14:m>
                  <m:oMath xmlns:m="http://schemas.openxmlformats.org/officeDocument/2006/math">
                    <m:sSub>
                      <m:sSubPr>
                        <m:ctrlPr>
                          <a:rPr lang="zh-CN" altLang="en-US" sz="2000" i="1">
                            <a:latin typeface="Cambria Math" panose="02040503050406030204" pitchFamily="18" charset="0"/>
                          </a:rPr>
                        </m:ctrlPr>
                      </m:sSubPr>
                      <m:e>
                        <m:r>
                          <a:rPr lang="en-US" sz="2000">
                            <a:latin typeface="Cambria Math" panose="02040503050406030204" pitchFamily="18" charset="0"/>
                          </a:rPr>
                          <m:t>𝜉</m:t>
                        </m:r>
                      </m:e>
                      <m:sub>
                        <m:r>
                          <a:rPr lang="en-US" sz="2000">
                            <a:latin typeface="Cambria Math" panose="02040503050406030204" pitchFamily="18" charset="0"/>
                          </a:rPr>
                          <m:t>𝑡</m:t>
                        </m:r>
                      </m:sub>
                    </m:sSub>
                    <m:r>
                      <a:rPr lang="en-US" sz="2000">
                        <a:latin typeface="Cambria Math" panose="02040503050406030204" pitchFamily="18" charset="0"/>
                      </a:rPr>
                      <m:t>(</m:t>
                    </m:r>
                    <m:r>
                      <a:rPr lang="en-US" sz="2000">
                        <a:latin typeface="Cambria Math" panose="02040503050406030204" pitchFamily="18" charset="0"/>
                      </a:rPr>
                      <m:t>𝑖</m:t>
                    </m:r>
                    <m:r>
                      <a:rPr lang="en-US" sz="2000">
                        <a:latin typeface="Cambria Math" panose="02040503050406030204" pitchFamily="18" charset="0"/>
                      </a:rPr>
                      <m:t>,</m:t>
                    </m:r>
                    <m:r>
                      <a:rPr lang="en-US" sz="2000">
                        <a:latin typeface="Cambria Math" panose="02040503050406030204" pitchFamily="18" charset="0"/>
                      </a:rPr>
                      <m:t>𝑗</m:t>
                    </m:r>
                    <m:r>
                      <a:rPr lang="en-US" sz="2000">
                        <a:latin typeface="Cambria Math" panose="02040503050406030204" pitchFamily="18" charset="0"/>
                      </a:rPr>
                      <m:t>)</m:t>
                    </m:r>
                  </m:oMath>
                </a14:m>
                <a:r>
                  <a:rPr lang="zh-CN" altLang="en-US" sz="2000" dirty="0"/>
                  <a:t>。</a:t>
                </a:r>
              </a:p>
              <a:p>
                <a:pPr algn="just">
                  <a:spcAft>
                    <a:spcPts val="0"/>
                  </a:spcAft>
                </a:pPr>
                <a:r>
                  <a:rPr lang="en-US" sz="2000" dirty="0"/>
                  <a:t> </a:t>
                </a:r>
                <a:endParaRPr lang="zh-CN" altLang="en-US" sz="2000" dirty="0"/>
              </a:p>
              <a:p>
                <a:pPr marL="342900" lvl="0" indent="-342900" algn="just">
                  <a:spcAft>
                    <a:spcPts val="0"/>
                  </a:spcAft>
                  <a:buFont typeface="+mj-lt"/>
                  <a:buAutoNum type="arabicPeriod" startAt="3"/>
                </a:pPr>
                <a:r>
                  <a:rPr lang="en-US" sz="2000" b="1" dirty="0"/>
                  <a:t>M-Step</a:t>
                </a:r>
                <a:endParaRPr lang="zh-CN" altLang="en-US" sz="2000" b="1" dirty="0"/>
              </a:p>
              <a:p>
                <a:pPr marL="228600" algn="just">
                  <a:spcAft>
                    <a:spcPts val="0"/>
                  </a:spcAft>
                </a:pPr>
                <a:r>
                  <a:rPr lang="zh-CN" altLang="en-US" sz="2000" dirty="0"/>
                  <a:t>由重估计公式重新计算</a:t>
                </a:r>
                <a14:m>
                  <m:oMath xmlns:m="http://schemas.openxmlformats.org/officeDocument/2006/math">
                    <m:sSub>
                      <m:sSubPr>
                        <m:ctrlPr>
                          <a:rPr lang="zh-CN" altLang="en-US" sz="2000" i="1">
                            <a:latin typeface="Cambria Math" panose="02040503050406030204" pitchFamily="18" charset="0"/>
                          </a:rPr>
                        </m:ctrlPr>
                      </m:sSubPr>
                      <m:e>
                        <m:r>
                          <a:rPr lang="en-US" sz="2000">
                            <a:latin typeface="Cambria Math" panose="02040503050406030204" pitchFamily="18" charset="0"/>
                          </a:rPr>
                          <m:t>𝑎</m:t>
                        </m:r>
                      </m:e>
                      <m:sub>
                        <m:r>
                          <a:rPr lang="en-US" sz="2000">
                            <a:latin typeface="Cambria Math" panose="02040503050406030204" pitchFamily="18" charset="0"/>
                          </a:rPr>
                          <m:t>𝑖𝑗</m:t>
                        </m:r>
                      </m:sub>
                    </m:sSub>
                  </m:oMath>
                </a14:m>
                <a:r>
                  <a:rPr lang="zh-CN" altLang="en-US" sz="2000" dirty="0"/>
                  <a:t>和</a:t>
                </a:r>
                <a14:m>
                  <m:oMath xmlns:m="http://schemas.openxmlformats.org/officeDocument/2006/math">
                    <m:sSub>
                      <m:sSubPr>
                        <m:ctrlPr>
                          <a:rPr lang="zh-CN" altLang="en-US" sz="2000" i="1">
                            <a:latin typeface="Cambria Math" panose="02040503050406030204" pitchFamily="18" charset="0"/>
                          </a:rPr>
                        </m:ctrlPr>
                      </m:sSubPr>
                      <m:e>
                        <m:r>
                          <a:rPr lang="en-US" sz="2000">
                            <a:latin typeface="Cambria Math" panose="02040503050406030204" pitchFamily="18" charset="0"/>
                          </a:rPr>
                          <m:t>𝑏</m:t>
                        </m:r>
                      </m:e>
                      <m:sub>
                        <m:r>
                          <a:rPr lang="en-US" sz="2000">
                            <a:latin typeface="Cambria Math" panose="02040503050406030204" pitchFamily="18" charset="0"/>
                          </a:rPr>
                          <m:t>𝑗</m:t>
                        </m:r>
                      </m:sub>
                    </m:sSub>
                    <m:r>
                      <a:rPr lang="en-US" sz="2000">
                        <a:latin typeface="Cambria Math" panose="02040503050406030204" pitchFamily="18" charset="0"/>
                      </a:rPr>
                      <m:t>(</m:t>
                    </m:r>
                    <m:r>
                      <a:rPr lang="en-US" sz="2000">
                        <a:latin typeface="Cambria Math" panose="02040503050406030204" pitchFamily="18" charset="0"/>
                      </a:rPr>
                      <m:t>𝑘</m:t>
                    </m:r>
                    <m:r>
                      <a:rPr lang="en-US" sz="2000">
                        <a:latin typeface="Cambria Math" panose="02040503050406030204" pitchFamily="18" charset="0"/>
                      </a:rPr>
                      <m:t>) </m:t>
                    </m:r>
                  </m:oMath>
                </a14:m>
                <a:r>
                  <a:rPr lang="zh-CN" altLang="en-US" sz="2000" dirty="0"/>
                  <a:t>，最大化辅助函数。</a:t>
                </a:r>
              </a:p>
              <a:p>
                <a:pPr algn="just">
                  <a:spcAft>
                    <a:spcPts val="0"/>
                  </a:spcAft>
                </a:pPr>
                <a:r>
                  <a:rPr lang="en-US" sz="2000" dirty="0"/>
                  <a:t> </a:t>
                </a:r>
                <a:endParaRPr lang="zh-CN" altLang="en-US" sz="2000" dirty="0"/>
              </a:p>
              <a:p>
                <a:pPr marL="342900" lvl="0" indent="-342900" algn="just">
                  <a:spcAft>
                    <a:spcPts val="0"/>
                  </a:spcAft>
                  <a:buFont typeface="+mj-lt"/>
                  <a:buAutoNum type="arabicPeriod" startAt="4"/>
                </a:pPr>
                <a:r>
                  <a:rPr lang="zh-CN" altLang="en-US" sz="2000" b="1" dirty="0"/>
                  <a:t>迭代</a:t>
                </a:r>
              </a:p>
              <a:p>
                <a:pPr marL="228600" algn="just">
                  <a:spcAft>
                    <a:spcPts val="0"/>
                  </a:spcAft>
                </a:pPr>
                <a:r>
                  <a:rPr lang="zh-CN" altLang="en-US" sz="2000" dirty="0"/>
                  <a:t>重复第</a:t>
                </a:r>
                <a:r>
                  <a:rPr lang="en-US" sz="2000" dirty="0"/>
                  <a:t>2</a:t>
                </a:r>
                <a:r>
                  <a:rPr lang="zh-CN" altLang="en-US" sz="2000" dirty="0"/>
                  <a:t>步的操作，直到</a:t>
                </a:r>
                <a14:m>
                  <m:oMath xmlns:m="http://schemas.openxmlformats.org/officeDocument/2006/math">
                    <m:sSub>
                      <m:sSubPr>
                        <m:ctrlPr>
                          <a:rPr lang="zh-CN" altLang="en-US" sz="2000" i="1">
                            <a:latin typeface="Cambria Math" panose="02040503050406030204" pitchFamily="18" charset="0"/>
                          </a:rPr>
                        </m:ctrlPr>
                      </m:sSubPr>
                      <m:e>
                        <m:r>
                          <a:rPr lang="en-US" sz="2000">
                            <a:latin typeface="Cambria Math" panose="02040503050406030204" pitchFamily="18" charset="0"/>
                          </a:rPr>
                          <m:t>𝑎</m:t>
                        </m:r>
                      </m:e>
                      <m:sub>
                        <m:r>
                          <a:rPr lang="en-US" sz="2000">
                            <a:latin typeface="Cambria Math" panose="02040503050406030204" pitchFamily="18" charset="0"/>
                          </a:rPr>
                          <m:t>𝑖𝑗</m:t>
                        </m:r>
                      </m:sub>
                    </m:sSub>
                  </m:oMath>
                </a14:m>
                <a:r>
                  <a:rPr lang="zh-CN" altLang="en-US" sz="2000" dirty="0"/>
                  <a:t>和</a:t>
                </a:r>
                <a14:m>
                  <m:oMath xmlns:m="http://schemas.openxmlformats.org/officeDocument/2006/math">
                    <m:sSub>
                      <m:sSubPr>
                        <m:ctrlPr>
                          <a:rPr lang="zh-CN" altLang="en-US" sz="2000" i="1">
                            <a:latin typeface="Cambria Math" panose="02040503050406030204" pitchFamily="18" charset="0"/>
                          </a:rPr>
                        </m:ctrlPr>
                      </m:sSubPr>
                      <m:e>
                        <m:r>
                          <a:rPr lang="en-US" sz="2000">
                            <a:latin typeface="Cambria Math" panose="02040503050406030204" pitchFamily="18" charset="0"/>
                          </a:rPr>
                          <m:t>𝑏</m:t>
                        </m:r>
                      </m:e>
                      <m:sub>
                        <m:r>
                          <a:rPr lang="en-US" sz="2000">
                            <a:latin typeface="Cambria Math" panose="02040503050406030204" pitchFamily="18" charset="0"/>
                          </a:rPr>
                          <m:t>𝑗</m:t>
                        </m:r>
                      </m:sub>
                    </m:sSub>
                    <m:r>
                      <a:rPr lang="en-US" sz="2000">
                        <a:latin typeface="Cambria Math" panose="02040503050406030204" pitchFamily="18" charset="0"/>
                      </a:rPr>
                      <m:t>(</m:t>
                    </m:r>
                    <m:r>
                      <a:rPr lang="en-US" sz="2000">
                        <a:latin typeface="Cambria Math" panose="02040503050406030204" pitchFamily="18" charset="0"/>
                      </a:rPr>
                      <m:t>𝑘</m:t>
                    </m:r>
                    <m:r>
                      <a:rPr lang="en-US" sz="2000">
                        <a:latin typeface="Cambria Math" panose="02040503050406030204" pitchFamily="18" charset="0"/>
                      </a:rPr>
                      <m:t>)</m:t>
                    </m:r>
                  </m:oMath>
                </a14:m>
                <a:r>
                  <a:rPr lang="zh-CN" altLang="en-US" sz="2000" dirty="0"/>
                  <a:t>收敛为止，即</a:t>
                </a:r>
                <a14:m>
                  <m:oMath xmlns:m="http://schemas.openxmlformats.org/officeDocument/2006/math">
                    <m:r>
                      <a:rPr lang="en-US" sz="2000">
                        <a:latin typeface="Cambria Math" panose="02040503050406030204" pitchFamily="18" charset="0"/>
                      </a:rPr>
                      <m:t>𝑃</m:t>
                    </m:r>
                    <m:r>
                      <a:rPr lang="en-US" sz="2000">
                        <a:latin typeface="Cambria Math" panose="02040503050406030204" pitchFamily="18" charset="0"/>
                      </a:rPr>
                      <m:t>(</m:t>
                    </m:r>
                    <m:r>
                      <a:rPr lang="en-US" sz="2000">
                        <a:latin typeface="Cambria Math" panose="02040503050406030204" pitchFamily="18" charset="0"/>
                      </a:rPr>
                      <m:t>𝑂</m:t>
                    </m:r>
                    <m:r>
                      <a:rPr lang="en-US" sz="2000">
                        <a:latin typeface="Cambria Math" panose="02040503050406030204" pitchFamily="18" charset="0"/>
                      </a:rPr>
                      <m:t>|</m:t>
                    </m:r>
                    <m:r>
                      <a:rPr lang="en-US" sz="2000">
                        <a:latin typeface="Cambria Math" panose="02040503050406030204" pitchFamily="18" charset="0"/>
                      </a:rPr>
                      <m:t>𝜆</m:t>
                    </m:r>
                    <m:r>
                      <a:rPr lang="en-US" sz="2000">
                        <a:latin typeface="Cambria Math" panose="02040503050406030204" pitchFamily="18" charset="0"/>
                      </a:rPr>
                      <m:t>)</m:t>
                    </m:r>
                  </m:oMath>
                </a14:m>
                <a:r>
                  <a:rPr lang="zh-CN" altLang="en-US" sz="2000" dirty="0"/>
                  <a:t>趋于稳定，不再明显增大。</a:t>
                </a:r>
              </a:p>
              <a:p>
                <a:pPr marL="266700" algn="r">
                  <a:spcAft>
                    <a:spcPts val="0"/>
                  </a:spcAft>
                </a:pPr>
                <a:r>
                  <a:rPr lang="en-US" sz="2000" kern="2200" dirty="0">
                    <a:effectLst/>
                    <a:latin typeface="等线 (正文)"/>
                    <a:ea typeface="华文楷体" panose="02010600040101010101" pitchFamily="2" charset="-122"/>
                    <a:cs typeface="Times New Roman" panose="02020603050405020304" pitchFamily="18" charset="0"/>
                  </a:rPr>
                  <a:t> </a:t>
                </a:r>
                <a:endParaRPr lang="zh-CN" sz="2000" kern="100" dirty="0">
                  <a:effectLst/>
                  <a:latin typeface="等线 (正文)"/>
                  <a:ea typeface="华文楷体" panose="02010600040101010101" pitchFamily="2" charset="-122"/>
                  <a:cs typeface="Times New Roman" panose="02020603050405020304" pitchFamily="18" charset="0"/>
                </a:endParaRPr>
              </a:p>
              <a:p>
                <a:pPr indent="274320" algn="just">
                  <a:lnSpc>
                    <a:spcPct val="150000"/>
                  </a:lnSpc>
                  <a:spcBef>
                    <a:spcPts val="600"/>
                  </a:spcBef>
                  <a:spcAft>
                    <a:spcPts val="0"/>
                  </a:spcAft>
                </a:pPr>
                <a:r>
                  <a:rPr lang="en-US" sz="2000" dirty="0">
                    <a:effectLst/>
                    <a:latin typeface="等线 (正文)"/>
                    <a:ea typeface="宋体" panose="02010600030101010101" pitchFamily="2" charset="-122"/>
                    <a:cs typeface="宋体" panose="02010600030101010101" pitchFamily="2" charset="-122"/>
                  </a:rPr>
                  <a:t>       </a:t>
                </a:r>
                <a:endParaRPr lang="zh-CN" sz="2000" dirty="0">
                  <a:effectLst/>
                  <a:latin typeface="等线 (正文)"/>
                  <a:ea typeface="宋体" panose="02010600030101010101" pitchFamily="2" charset="-122"/>
                  <a:cs typeface="宋体" panose="02010600030101010101" pitchFamily="2" charset="-122"/>
                </a:endParaRPr>
              </a:p>
            </p:txBody>
          </p:sp>
        </mc:Choice>
        <mc:Fallback xmlns="">
          <p:sp>
            <p:nvSpPr>
              <p:cNvPr id="6" name="文本框 30">
                <a:extLst>
                  <a:ext uri="{FF2B5EF4-FFF2-40B4-BE49-F238E27FC236}">
                    <a16:creationId xmlns:a16="http://schemas.microsoft.com/office/drawing/2014/main" id="{B41A477A-710B-4208-A33B-8BF7A5561C3E}"/>
                  </a:ext>
                </a:extLst>
              </p:cNvPr>
              <p:cNvSpPr txBox="1">
                <a:spLocks noRot="1" noChangeAspect="1" noMove="1" noResize="1" noEditPoints="1" noAdjustHandles="1" noChangeArrowheads="1" noChangeShapeType="1" noTextEdit="1"/>
              </p:cNvSpPr>
              <p:nvPr/>
            </p:nvSpPr>
            <p:spPr bwMode="auto">
              <a:xfrm>
                <a:off x="889520" y="1469507"/>
                <a:ext cx="10412959" cy="4924205"/>
              </a:xfrm>
              <a:prstGeom prst="rect">
                <a:avLst/>
              </a:prstGeom>
              <a:blipFill>
                <a:blip r:embed="rId4"/>
                <a:stretch>
                  <a:fillRect l="-585" r="-1053"/>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1749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B19F5-08AE-4362-84B8-8C07ACD86189}"/>
              </a:ext>
            </a:extLst>
          </p:cNvPr>
          <p:cNvSpPr>
            <a:spLocks noGrp="1"/>
          </p:cNvSpPr>
          <p:nvPr>
            <p:ph type="title"/>
          </p:nvPr>
        </p:nvSpPr>
        <p:spPr/>
        <p:txBody>
          <a:bodyPr/>
          <a:lstStyle/>
          <a:p>
            <a:r>
              <a:rPr lang="en-US" altLang="zh-CN" dirty="0"/>
              <a:t>4.3 </a:t>
            </a:r>
            <a:r>
              <a:rPr lang="zh-CN" altLang="en-US" dirty="0"/>
              <a:t>本章小结</a:t>
            </a:r>
          </a:p>
        </p:txBody>
      </p:sp>
      <p:sp>
        <p:nvSpPr>
          <p:cNvPr id="3" name="内容占位符 2">
            <a:extLst>
              <a:ext uri="{FF2B5EF4-FFF2-40B4-BE49-F238E27FC236}">
                <a16:creationId xmlns:a16="http://schemas.microsoft.com/office/drawing/2014/main" id="{D4D17B45-F5AA-4FA4-90EC-B3AC643A1657}"/>
              </a:ext>
            </a:extLst>
          </p:cNvPr>
          <p:cNvSpPr>
            <a:spLocks noGrp="1"/>
          </p:cNvSpPr>
          <p:nvPr>
            <p:ph idx="1"/>
          </p:nvPr>
        </p:nvSpPr>
        <p:spPr/>
        <p:txBody>
          <a:bodyPr/>
          <a:lstStyle/>
          <a:p>
            <a:r>
              <a:rPr lang="zh-CN" altLang="en-US" dirty="0"/>
              <a:t>描述双重随机过程：</a:t>
            </a:r>
            <a:r>
              <a:rPr lang="en-US" altLang="zh-CN" dirty="0"/>
              <a:t>HMM</a:t>
            </a:r>
          </a:p>
          <a:p>
            <a:r>
              <a:rPr lang="en-US" altLang="zh-CN" dirty="0"/>
              <a:t>HMM</a:t>
            </a:r>
            <a:r>
              <a:rPr lang="zh-CN" altLang="en-US" dirty="0"/>
              <a:t>三大问题</a:t>
            </a:r>
            <a:endParaRPr lang="en-US" altLang="zh-CN" dirty="0"/>
          </a:p>
          <a:p>
            <a:pPr lvl="1"/>
            <a:r>
              <a:rPr lang="zh-CN" altLang="zh-CN" dirty="0"/>
              <a:t>模型评估问题</a:t>
            </a:r>
            <a:r>
              <a:rPr lang="zh-CN" altLang="en-US" dirty="0"/>
              <a:t>：前</a:t>
            </a:r>
            <a:r>
              <a:rPr lang="zh-CN" altLang="zh-CN" dirty="0"/>
              <a:t>向</a:t>
            </a:r>
            <a:r>
              <a:rPr lang="en-US" altLang="zh-CN" dirty="0"/>
              <a:t>-</a:t>
            </a:r>
            <a:r>
              <a:rPr lang="zh-CN" altLang="zh-CN" dirty="0"/>
              <a:t>后向算法</a:t>
            </a:r>
            <a:endParaRPr lang="en-US" altLang="zh-CN" dirty="0"/>
          </a:p>
          <a:p>
            <a:pPr lvl="1"/>
            <a:r>
              <a:rPr lang="zh-CN" altLang="zh-CN" dirty="0"/>
              <a:t>最佳路径问题</a:t>
            </a:r>
            <a:r>
              <a:rPr lang="zh-CN" altLang="en-US" dirty="0"/>
              <a:t>：</a:t>
            </a:r>
            <a:r>
              <a:rPr lang="en-US" altLang="zh-CN" dirty="0"/>
              <a:t>Viterbi</a:t>
            </a:r>
            <a:r>
              <a:rPr lang="zh-CN" altLang="zh-CN" dirty="0"/>
              <a:t>算法</a:t>
            </a:r>
            <a:endParaRPr lang="en-US" altLang="zh-CN" dirty="0"/>
          </a:p>
          <a:p>
            <a:pPr lvl="1"/>
            <a:r>
              <a:rPr lang="zh-CN" altLang="zh-CN" dirty="0"/>
              <a:t>模型训练问题</a:t>
            </a:r>
            <a:r>
              <a:rPr lang="zh-CN" altLang="en-US" dirty="0"/>
              <a:t>：</a:t>
            </a:r>
            <a:r>
              <a:rPr lang="en-US" altLang="zh-CN" dirty="0"/>
              <a:t>Baum-Welch</a:t>
            </a:r>
            <a:r>
              <a:rPr lang="zh-CN" altLang="zh-CN" dirty="0"/>
              <a:t>算法</a:t>
            </a:r>
            <a:endParaRPr lang="en-US" altLang="zh-CN" dirty="0"/>
          </a:p>
          <a:p>
            <a:r>
              <a:rPr lang="en-US" altLang="zh-CN" dirty="0"/>
              <a:t>Baum-Welch</a:t>
            </a:r>
            <a:r>
              <a:rPr lang="zh-CN" altLang="zh-CN" dirty="0"/>
              <a:t>算法</a:t>
            </a:r>
            <a:r>
              <a:rPr lang="zh-CN" altLang="en-US" dirty="0"/>
              <a:t>采用的辅助函数和推导过程比较复杂，可查阅</a:t>
            </a:r>
            <a:r>
              <a:rPr lang="en-US" altLang="zh-CN" dirty="0"/>
              <a:t>Jensen</a:t>
            </a:r>
            <a:r>
              <a:rPr lang="zh-CN" altLang="en-US" dirty="0"/>
              <a:t>不等式。</a:t>
            </a:r>
          </a:p>
        </p:txBody>
      </p:sp>
    </p:spTree>
    <p:extLst>
      <p:ext uri="{BB962C8B-B14F-4D97-AF65-F5344CB8AC3E}">
        <p14:creationId xmlns:p14="http://schemas.microsoft.com/office/powerpoint/2010/main" val="20851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08331-5FF9-FACC-36E4-AC95C2BC549C}"/>
              </a:ext>
            </a:extLst>
          </p:cNvPr>
          <p:cNvSpPr>
            <a:spLocks noGrp="1"/>
          </p:cNvSpPr>
          <p:nvPr>
            <p:ph type="title"/>
          </p:nvPr>
        </p:nvSpPr>
        <p:spPr/>
        <p:txBody>
          <a:bodyPr/>
          <a:lstStyle/>
          <a:p>
            <a:r>
              <a:rPr lang="zh-CN" altLang="en-US" dirty="0"/>
              <a:t>附录：</a:t>
            </a:r>
            <a:r>
              <a:rPr lang="en-US" altLang="zh-CN" dirty="0"/>
              <a:t>Jensen’s inequality(</a:t>
            </a:r>
            <a:r>
              <a:rPr lang="zh-CN" altLang="en-US" dirty="0"/>
              <a:t>不等式</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DE1927-CD3D-AB8D-A10E-E02FDF5F8343}"/>
                  </a:ext>
                </a:extLst>
              </p:cNvPr>
              <p:cNvSpPr>
                <a:spLocks noGrp="1"/>
              </p:cNvSpPr>
              <p:nvPr>
                <p:ph idx="1"/>
              </p:nvPr>
            </p:nvSpPr>
            <p:spPr/>
            <p:txBody>
              <a:bodyPr/>
              <a:lstStyle/>
              <a:p>
                <a:r>
                  <a:rPr lang="zh-CN" altLang="en-US" dirty="0">
                    <a:latin typeface="Cambria Math"/>
                  </a:rPr>
                  <a:t>凸函数满足：</a:t>
                </a:r>
                <a:endParaRPr lang="en-US" altLang="zh-CN" dirty="0">
                  <a:latin typeface="Cambria Math"/>
                </a:endParaRPr>
              </a:p>
              <a:p>
                <a:pPr marL="109537" indent="0">
                  <a:buNone/>
                </a:pPr>
                <a14:m>
                  <m:oMathPara xmlns:m="http://schemas.openxmlformats.org/officeDocument/2006/math">
                    <m:oMathParaPr>
                      <m:jc m:val="centerGroup"/>
                    </m:oMathParaPr>
                    <m:oMath xmlns:m="http://schemas.openxmlformats.org/officeDocument/2006/math">
                      <m:r>
                        <a:rPr lang="en-US" altLang="zh-CN" i="1" smtClean="0">
                          <a:latin typeface="Cambria Math"/>
                        </a:rPr>
                        <m:t>𝑓</m:t>
                      </m:r>
                      <m:d>
                        <m:dPr>
                          <m:ctrlPr>
                            <a:rPr lang="en-US" altLang="zh-CN"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m:t>
                              </m:r>
                              <m:r>
                                <a:rPr lang="en-US" altLang="zh-CN" b="0" i="1" smtClean="0">
                                  <a:latin typeface="Cambria Math"/>
                                </a:rPr>
                                <m:t>1</m:t>
                              </m:r>
                            </m:sub>
                            <m:sup>
                              <m:r>
                                <a:rPr lang="en-US" altLang="zh-CN" b="0" i="1" smtClean="0">
                                  <a:latin typeface="Cambria Math"/>
                                </a:rPr>
                                <m:t>𝑀</m:t>
                              </m:r>
                            </m:sup>
                            <m:e>
                              <m:sSub>
                                <m:sSubPr>
                                  <m:ctrlPr>
                                    <a:rPr lang="en-US" altLang="zh-CN" i="1" smtClean="0">
                                      <a:latin typeface="Cambria Math" panose="02040503050406030204" pitchFamily="18" charset="0"/>
                                    </a:rPr>
                                  </m:ctrlPr>
                                </m:sSubPr>
                                <m:e>
                                  <m:r>
                                    <a:rPr lang="zh-CN" altLang="en-US" i="1">
                                      <a:latin typeface="Cambria Math"/>
                                    </a:rPr>
                                    <m:t>𝜆</m:t>
                                  </m:r>
                                </m:e>
                                <m:sub>
                                  <m:r>
                                    <a:rPr lang="en-US" altLang="zh-CN" b="0" i="1" smtClean="0">
                                      <a:latin typeface="Cambria Math"/>
                                    </a:rPr>
                                    <m:t>𝑖</m:t>
                                  </m:r>
                                </m:sub>
                              </m:sSub>
                              <m:sSub>
                                <m:sSubPr>
                                  <m:ctrlPr>
                                    <a:rPr lang="en-US" altLang="zh-CN"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e>
                          </m:nary>
                        </m:e>
                      </m:d>
                      <m:r>
                        <a:rPr lang="en-US" altLang="zh-CN" i="1" smtClean="0">
                          <a:latin typeface="Cambria Math"/>
                          <a:ea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m:t>
                          </m:r>
                          <m:r>
                            <a:rPr lang="en-US" altLang="zh-CN" i="1">
                              <a:latin typeface="Cambria Math"/>
                            </a:rPr>
                            <m:t>1</m:t>
                          </m:r>
                        </m:sub>
                        <m:sup>
                          <m:r>
                            <a:rPr lang="en-US" altLang="zh-CN" i="1">
                              <a:latin typeface="Cambria Math"/>
                            </a:rPr>
                            <m:t>𝑀</m:t>
                          </m:r>
                        </m:sup>
                        <m:e>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𝑖</m:t>
                              </m:r>
                            </m:sub>
                          </m:sSub>
                          <m:sSub>
                            <m:sSubPr>
                              <m:ctrlPr>
                                <a:rPr lang="en-US" altLang="zh-CN" i="1">
                                  <a:latin typeface="Cambria Math" panose="02040503050406030204" pitchFamily="18" charset="0"/>
                                </a:rPr>
                              </m:ctrlPr>
                            </m:sSubPr>
                            <m:e>
                              <m:r>
                                <a:rPr lang="en-US" altLang="zh-CN" b="0" i="1" smtClean="0">
                                  <a:latin typeface="Cambria Math"/>
                                </a:rPr>
                                <m:t>𝑓</m:t>
                              </m:r>
                              <m:r>
                                <a:rPr lang="en-US" altLang="zh-CN" b="0" i="1" smtClean="0">
                                  <a:latin typeface="Cambria Math"/>
                                </a:rPr>
                                <m:t>(</m:t>
                              </m:r>
                              <m:r>
                                <a:rPr lang="en-US" altLang="zh-CN" i="1">
                                  <a:latin typeface="Cambria Math"/>
                                </a:rPr>
                                <m:t>𝑥</m:t>
                              </m:r>
                            </m:e>
                            <m:sub>
                              <m:r>
                                <a:rPr lang="en-US" altLang="zh-CN" i="1">
                                  <a:latin typeface="Cambria Math"/>
                                </a:rPr>
                                <m:t>𝑖</m:t>
                              </m:r>
                            </m:sub>
                          </m:sSub>
                          <m:r>
                            <a:rPr lang="en-US" altLang="zh-CN" b="0" i="1" smtClean="0">
                              <a:latin typeface="Cambria Math"/>
                            </a:rPr>
                            <m:t>)</m:t>
                          </m:r>
                        </m:e>
                      </m:nary>
                    </m:oMath>
                  </m:oMathPara>
                </a14:m>
                <a:endParaRPr lang="en-US" altLang="zh-CN" dirty="0"/>
              </a:p>
              <a:p>
                <a:pPr marL="109537" indent="0">
                  <a:buNone/>
                </a:pPr>
                <a:r>
                  <a:rPr lang="zh-CN" altLang="en-US" dirty="0"/>
                  <a:t>  其中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𝑖</m:t>
                        </m:r>
                      </m:sub>
                    </m:sSub>
                    <m:r>
                      <a:rPr lang="en-US" altLang="zh-CN" i="1" smtClean="0">
                        <a:latin typeface="Cambria Math"/>
                        <a:ea typeface="Cambria Math"/>
                      </a:rPr>
                      <m:t>≥</m:t>
                    </m:r>
                    <m:r>
                      <a:rPr lang="en-US" altLang="zh-CN" b="0" i="1" smtClean="0">
                        <a:latin typeface="Cambria Math"/>
                        <a:ea typeface="Cambria Math"/>
                      </a:rPr>
                      <m:t>0</m:t>
                    </m:r>
                  </m:oMath>
                </a14:m>
                <a:r>
                  <a:rPr lang="zh-CN" altLang="en-US" dirty="0"/>
                  <a:t>，</a:t>
                </a:r>
                <a14:m>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a:rPr>
                          <m:t>𝑖</m:t>
                        </m:r>
                      </m:sub>
                      <m:sup/>
                      <m:e>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𝑖</m:t>
                            </m:r>
                          </m:sub>
                        </m:sSub>
                      </m:e>
                    </m:nary>
                    <m:r>
                      <a:rPr lang="en-US" altLang="zh-CN" b="0" i="1" smtClean="0">
                        <a:latin typeface="Cambria Math"/>
                      </a:rPr>
                      <m:t>=</m:t>
                    </m:r>
                    <m:r>
                      <a:rPr lang="en-US" altLang="zh-CN" b="0" i="1" smtClean="0">
                        <a:latin typeface="Cambria Math"/>
                      </a:rPr>
                      <m:t>1</m:t>
                    </m:r>
                  </m:oMath>
                </a14:m>
                <a:r>
                  <a:rPr lang="zh-CN" altLang="en-US" dirty="0"/>
                  <a:t>。</a:t>
                </a:r>
                <a:endParaRPr lang="en-US" altLang="zh-CN" dirty="0"/>
              </a:p>
              <a:p>
                <a:r>
                  <a:rPr lang="zh-CN" altLang="en-US" dirty="0"/>
                  <a:t>该公式称为</a:t>
                </a:r>
                <a:r>
                  <a:rPr lang="en-US" altLang="zh-CN" dirty="0"/>
                  <a:t>Jensen’s</a:t>
                </a:r>
                <a:r>
                  <a:rPr lang="zh-CN" altLang="en-US" dirty="0"/>
                  <a:t>不等式，对于连续变量，表示如下：</a:t>
                </a:r>
                <a:endParaRPr lang="en-US" altLang="zh-CN" dirty="0"/>
              </a:p>
              <a:p>
                <a:pPr marL="109537"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a:rPr>
                                <m:t>𝑥𝑝</m:t>
                              </m:r>
                              <m:d>
                                <m:dPr>
                                  <m:ctrlPr>
                                    <a:rPr lang="en-US" altLang="zh-CN" b="0" i="1" smtClean="0">
                                      <a:latin typeface="Cambria Math" panose="02040503050406030204" pitchFamily="18" charset="0"/>
                                    </a:rPr>
                                  </m:ctrlPr>
                                </m:dPr>
                                <m:e>
                                  <m:r>
                                    <a:rPr lang="en-US" altLang="zh-CN" b="0" i="1" smtClean="0">
                                      <a:latin typeface="Cambria Math"/>
                                    </a:rPr>
                                    <m:t>𝑥</m:t>
                                  </m:r>
                                </m:e>
                              </m:d>
                              <m:r>
                                <m:rPr>
                                  <m:sty m:val="p"/>
                                </m:rPr>
                                <a:rPr lang="en-US" altLang="zh-CN" b="0" i="0" smtClean="0">
                                  <a:latin typeface="Cambria Math"/>
                                </a:rPr>
                                <m:t>d</m:t>
                              </m:r>
                              <m:r>
                                <a:rPr lang="en-US" altLang="zh-CN" b="0" i="1" smtClean="0">
                                  <a:latin typeface="Cambria Math"/>
                                </a:rPr>
                                <m:t>𝑥</m:t>
                              </m:r>
                            </m:e>
                          </m:nary>
                        </m:e>
                      </m:d>
                      <m:r>
                        <a:rPr lang="en-US" altLang="zh-CN" i="1">
                          <a:latin typeface="Cambria Math"/>
                          <a:ea typeface="Cambria Math"/>
                        </a:rPr>
                        <m:t>≤</m:t>
                      </m:r>
                      <m:nary>
                        <m:naryPr>
                          <m:limLoc m:val="undOvr"/>
                          <m:subHide m:val="on"/>
                          <m:supHide m:val="on"/>
                          <m:ctrlPr>
                            <a:rPr lang="en-US" altLang="zh-CN" i="1">
                              <a:latin typeface="Cambria Math" panose="02040503050406030204" pitchFamily="18" charset="0"/>
                            </a:rPr>
                          </m:ctrlPr>
                        </m:naryPr>
                        <m:sub/>
                        <m:sup/>
                        <m:e>
                          <m:r>
                            <a:rPr lang="en-US" altLang="zh-CN" b="0" i="1" smtClean="0">
                              <a:latin typeface="Cambria Math"/>
                            </a:rPr>
                            <m:t>𝑓</m:t>
                          </m:r>
                          <m:r>
                            <a:rPr lang="en-US" altLang="zh-CN" b="0" i="1" smtClean="0">
                              <a:latin typeface="Cambria Math"/>
                            </a:rPr>
                            <m:t>(</m:t>
                          </m:r>
                          <m:r>
                            <a:rPr lang="en-US" altLang="zh-CN" i="1">
                              <a:latin typeface="Cambria Math"/>
                            </a:rPr>
                            <m:t>𝑥</m:t>
                          </m:r>
                          <m:r>
                            <a:rPr lang="en-US" altLang="zh-CN" b="0" i="1" smtClean="0">
                              <a:latin typeface="Cambria Math"/>
                            </a:rPr>
                            <m:t>)</m:t>
                          </m:r>
                          <m:r>
                            <a:rPr lang="en-US" altLang="zh-CN" i="1">
                              <a:latin typeface="Cambria Math"/>
                            </a:rPr>
                            <m:t>𝑝</m:t>
                          </m:r>
                          <m:d>
                            <m:dPr>
                              <m:ctrlPr>
                                <a:rPr lang="en-US" altLang="zh-CN" i="1">
                                  <a:latin typeface="Cambria Math" panose="02040503050406030204" pitchFamily="18" charset="0"/>
                                </a:rPr>
                              </m:ctrlPr>
                            </m:dPr>
                            <m:e>
                              <m:r>
                                <a:rPr lang="en-US" altLang="zh-CN" i="1">
                                  <a:latin typeface="Cambria Math"/>
                                </a:rPr>
                                <m:t>𝑥</m:t>
                              </m:r>
                            </m:e>
                          </m:d>
                          <m:r>
                            <m:rPr>
                              <m:sty m:val="p"/>
                            </m:rPr>
                            <a:rPr lang="en-US" altLang="zh-CN">
                              <a:latin typeface="Cambria Math"/>
                            </a:rPr>
                            <m:t>d</m:t>
                          </m:r>
                          <m:r>
                            <a:rPr lang="en-US" altLang="zh-CN" i="1">
                              <a:latin typeface="Cambria Math"/>
                            </a:rPr>
                            <m:t>𝑥</m:t>
                          </m:r>
                        </m:e>
                      </m:nary>
                    </m:oMath>
                  </m:oMathPara>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57DE1927-CD3D-AB8D-A10E-E02FDF5F834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614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84E49-1C3F-4F75-9485-30DC056B72FB}"/>
              </a:ext>
            </a:extLst>
          </p:cNvPr>
          <p:cNvSpPr>
            <a:spLocks noGrp="1"/>
          </p:cNvSpPr>
          <p:nvPr>
            <p:ph type="title"/>
          </p:nvPr>
        </p:nvSpPr>
        <p:spPr/>
        <p:txBody>
          <a:bodyPr/>
          <a:lstStyle/>
          <a:p>
            <a:r>
              <a:rPr lang="en-US" altLang="zh-CN" dirty="0"/>
              <a:t>4.1 HMM</a:t>
            </a:r>
            <a:r>
              <a:rPr lang="zh-CN" altLang="en-US" dirty="0"/>
              <a:t>的基本概念</a:t>
            </a:r>
          </a:p>
        </p:txBody>
      </p:sp>
      <p:sp>
        <p:nvSpPr>
          <p:cNvPr id="17" name="任意多边形: 形状 16">
            <a:extLst>
              <a:ext uri="{FF2B5EF4-FFF2-40B4-BE49-F238E27FC236}">
                <a16:creationId xmlns:a16="http://schemas.microsoft.com/office/drawing/2014/main" id="{97E89E9F-A615-4FB3-B271-CE776E842737}"/>
              </a:ext>
            </a:extLst>
          </p:cNvPr>
          <p:cNvSpPr/>
          <p:nvPr/>
        </p:nvSpPr>
        <p:spPr>
          <a:xfrm>
            <a:off x="2759487" y="1790344"/>
            <a:ext cx="5558319" cy="1533562"/>
          </a:xfrm>
          <a:custGeom>
            <a:avLst/>
            <a:gdLst>
              <a:gd name="connsiteX0" fmla="*/ 0 w 5558319"/>
              <a:gd name="connsiteY0" fmla="*/ 1232576 h 1533562"/>
              <a:gd name="connsiteX1" fmla="*/ 195209 w 5558319"/>
              <a:gd name="connsiteY1" fmla="*/ 554482 h 1533562"/>
              <a:gd name="connsiteX2" fmla="*/ 513708 w 5558319"/>
              <a:gd name="connsiteY2" fmla="*/ 92145 h 1533562"/>
              <a:gd name="connsiteX3" fmla="*/ 914400 w 5558319"/>
              <a:gd name="connsiteY3" fmla="*/ 20226 h 1533562"/>
              <a:gd name="connsiteX4" fmla="*/ 1150705 w 5558319"/>
              <a:gd name="connsiteY4" fmla="*/ 348999 h 1533562"/>
              <a:gd name="connsiteX5" fmla="*/ 1273995 w 5558319"/>
              <a:gd name="connsiteY5" fmla="*/ 739417 h 1533562"/>
              <a:gd name="connsiteX6" fmla="*/ 1387011 w 5558319"/>
              <a:gd name="connsiteY6" fmla="*/ 1109287 h 1533562"/>
              <a:gd name="connsiteX7" fmla="*/ 1582220 w 5558319"/>
              <a:gd name="connsiteY7" fmla="*/ 1283947 h 1533562"/>
              <a:gd name="connsiteX8" fmla="*/ 1839074 w 5558319"/>
              <a:gd name="connsiteY8" fmla="*/ 1458608 h 1533562"/>
              <a:gd name="connsiteX9" fmla="*/ 2208944 w 5558319"/>
              <a:gd name="connsiteY9" fmla="*/ 1530527 h 1533562"/>
              <a:gd name="connsiteX10" fmla="*/ 2476072 w 5558319"/>
              <a:gd name="connsiteY10" fmla="*/ 1366140 h 1533562"/>
              <a:gd name="connsiteX11" fmla="*/ 2743200 w 5558319"/>
              <a:gd name="connsiteY11" fmla="*/ 975723 h 1533562"/>
              <a:gd name="connsiteX12" fmla="*/ 2938409 w 5558319"/>
              <a:gd name="connsiteY12" fmla="*/ 811336 h 1533562"/>
              <a:gd name="connsiteX13" fmla="*/ 3071973 w 5558319"/>
              <a:gd name="connsiteY13" fmla="*/ 831884 h 1533562"/>
              <a:gd name="connsiteX14" fmla="*/ 3205537 w 5558319"/>
              <a:gd name="connsiteY14" fmla="*/ 1057916 h 1533562"/>
              <a:gd name="connsiteX15" fmla="*/ 3462391 w 5558319"/>
              <a:gd name="connsiteY15" fmla="*/ 1366140 h 1533562"/>
              <a:gd name="connsiteX16" fmla="*/ 3904180 w 5558319"/>
              <a:gd name="connsiteY16" fmla="*/ 1160657 h 1533562"/>
              <a:gd name="connsiteX17" fmla="*/ 4130211 w 5558319"/>
              <a:gd name="connsiteY17" fmla="*/ 564756 h 1533562"/>
              <a:gd name="connsiteX18" fmla="*/ 4253501 w 5558319"/>
              <a:gd name="connsiteY18" fmla="*/ 338725 h 1533562"/>
              <a:gd name="connsiteX19" fmla="*/ 4592548 w 5558319"/>
              <a:gd name="connsiteY19" fmla="*/ 338725 h 1533562"/>
              <a:gd name="connsiteX20" fmla="*/ 4767209 w 5558319"/>
              <a:gd name="connsiteY20" fmla="*/ 688046 h 1533562"/>
              <a:gd name="connsiteX21" fmla="*/ 4921321 w 5558319"/>
              <a:gd name="connsiteY21" fmla="*/ 965448 h 1533562"/>
              <a:gd name="connsiteX22" fmla="*/ 5219272 w 5558319"/>
              <a:gd name="connsiteY22" fmla="*/ 1201754 h 1533562"/>
              <a:gd name="connsiteX23" fmla="*/ 5404207 w 5558319"/>
              <a:gd name="connsiteY23" fmla="*/ 1242851 h 1533562"/>
              <a:gd name="connsiteX24" fmla="*/ 5558319 w 5558319"/>
              <a:gd name="connsiteY24" fmla="*/ 1273673 h 153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58319" h="1533562">
                <a:moveTo>
                  <a:pt x="0" y="1232576"/>
                </a:moveTo>
                <a:cubicBezTo>
                  <a:pt x="54795" y="988565"/>
                  <a:pt x="109591" y="744554"/>
                  <a:pt x="195209" y="554482"/>
                </a:cubicBezTo>
                <a:cubicBezTo>
                  <a:pt x="280827" y="364410"/>
                  <a:pt x="393843" y="181188"/>
                  <a:pt x="513708" y="92145"/>
                </a:cubicBezTo>
                <a:cubicBezTo>
                  <a:pt x="633573" y="3102"/>
                  <a:pt x="808234" y="-22583"/>
                  <a:pt x="914400" y="20226"/>
                </a:cubicBezTo>
                <a:cubicBezTo>
                  <a:pt x="1020566" y="63035"/>
                  <a:pt x="1090773" y="229134"/>
                  <a:pt x="1150705" y="348999"/>
                </a:cubicBezTo>
                <a:cubicBezTo>
                  <a:pt x="1210638" y="468864"/>
                  <a:pt x="1234611" y="612702"/>
                  <a:pt x="1273995" y="739417"/>
                </a:cubicBezTo>
                <a:cubicBezTo>
                  <a:pt x="1313379" y="866132"/>
                  <a:pt x="1335640" y="1018532"/>
                  <a:pt x="1387011" y="1109287"/>
                </a:cubicBezTo>
                <a:cubicBezTo>
                  <a:pt x="1438382" y="1200042"/>
                  <a:pt x="1506876" y="1225727"/>
                  <a:pt x="1582220" y="1283947"/>
                </a:cubicBezTo>
                <a:cubicBezTo>
                  <a:pt x="1657564" y="1342167"/>
                  <a:pt x="1734620" y="1417511"/>
                  <a:pt x="1839074" y="1458608"/>
                </a:cubicBezTo>
                <a:cubicBezTo>
                  <a:pt x="1943528" y="1499705"/>
                  <a:pt x="2102778" y="1545938"/>
                  <a:pt x="2208944" y="1530527"/>
                </a:cubicBezTo>
                <a:cubicBezTo>
                  <a:pt x="2315110" y="1515116"/>
                  <a:pt x="2387029" y="1458607"/>
                  <a:pt x="2476072" y="1366140"/>
                </a:cubicBezTo>
                <a:cubicBezTo>
                  <a:pt x="2565115" y="1273673"/>
                  <a:pt x="2666144" y="1068190"/>
                  <a:pt x="2743200" y="975723"/>
                </a:cubicBezTo>
                <a:cubicBezTo>
                  <a:pt x="2820256" y="883256"/>
                  <a:pt x="2883614" y="835309"/>
                  <a:pt x="2938409" y="811336"/>
                </a:cubicBezTo>
                <a:cubicBezTo>
                  <a:pt x="2993204" y="787363"/>
                  <a:pt x="3027452" y="790787"/>
                  <a:pt x="3071973" y="831884"/>
                </a:cubicBezTo>
                <a:cubicBezTo>
                  <a:pt x="3116494" y="872981"/>
                  <a:pt x="3140467" y="968873"/>
                  <a:pt x="3205537" y="1057916"/>
                </a:cubicBezTo>
                <a:cubicBezTo>
                  <a:pt x="3270607" y="1146959"/>
                  <a:pt x="3345951" y="1349017"/>
                  <a:pt x="3462391" y="1366140"/>
                </a:cubicBezTo>
                <a:cubicBezTo>
                  <a:pt x="3578831" y="1383263"/>
                  <a:pt x="3792877" y="1294221"/>
                  <a:pt x="3904180" y="1160657"/>
                </a:cubicBezTo>
                <a:cubicBezTo>
                  <a:pt x="4015483" y="1027093"/>
                  <a:pt x="4071991" y="701745"/>
                  <a:pt x="4130211" y="564756"/>
                </a:cubicBezTo>
                <a:cubicBezTo>
                  <a:pt x="4188431" y="427767"/>
                  <a:pt x="4176445" y="376397"/>
                  <a:pt x="4253501" y="338725"/>
                </a:cubicBezTo>
                <a:cubicBezTo>
                  <a:pt x="4330557" y="301053"/>
                  <a:pt x="4506930" y="280505"/>
                  <a:pt x="4592548" y="338725"/>
                </a:cubicBezTo>
                <a:cubicBezTo>
                  <a:pt x="4678166" y="396945"/>
                  <a:pt x="4712414" y="583592"/>
                  <a:pt x="4767209" y="688046"/>
                </a:cubicBezTo>
                <a:cubicBezTo>
                  <a:pt x="4822004" y="792500"/>
                  <a:pt x="4845977" y="879830"/>
                  <a:pt x="4921321" y="965448"/>
                </a:cubicBezTo>
                <a:cubicBezTo>
                  <a:pt x="4996665" y="1051066"/>
                  <a:pt x="5138791" y="1155520"/>
                  <a:pt x="5219272" y="1201754"/>
                </a:cubicBezTo>
                <a:cubicBezTo>
                  <a:pt x="5299753" y="1247988"/>
                  <a:pt x="5347699" y="1230864"/>
                  <a:pt x="5404207" y="1242851"/>
                </a:cubicBezTo>
                <a:cubicBezTo>
                  <a:pt x="5460715" y="1254838"/>
                  <a:pt x="5509517" y="1264255"/>
                  <a:pt x="5558319" y="127367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1C5F75A2-79BE-4B52-B387-42826CA3C9FD}"/>
              </a:ext>
            </a:extLst>
          </p:cNvPr>
          <p:cNvCxnSpPr/>
          <p:nvPr/>
        </p:nvCxnSpPr>
        <p:spPr>
          <a:xfrm>
            <a:off x="2410165" y="6002425"/>
            <a:ext cx="76176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5138B76-75FE-4696-B56E-A305EE08DA0A}"/>
              </a:ext>
            </a:extLst>
          </p:cNvPr>
          <p:cNvCxnSpPr>
            <a:cxnSpLocks/>
          </p:cNvCxnSpPr>
          <p:nvPr/>
        </p:nvCxnSpPr>
        <p:spPr>
          <a:xfrm flipV="1">
            <a:off x="2410165" y="1018981"/>
            <a:ext cx="0" cy="4983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任意多边形: 形状 19">
            <a:extLst>
              <a:ext uri="{FF2B5EF4-FFF2-40B4-BE49-F238E27FC236}">
                <a16:creationId xmlns:a16="http://schemas.microsoft.com/office/drawing/2014/main" id="{94FC45C4-F5F0-495B-90E7-A3065DB8F421}"/>
              </a:ext>
            </a:extLst>
          </p:cNvPr>
          <p:cNvSpPr/>
          <p:nvPr/>
        </p:nvSpPr>
        <p:spPr>
          <a:xfrm>
            <a:off x="2909777" y="4343189"/>
            <a:ext cx="6241312" cy="1290323"/>
          </a:xfrm>
          <a:custGeom>
            <a:avLst/>
            <a:gdLst>
              <a:gd name="connsiteX0" fmla="*/ 0 w 6974959"/>
              <a:gd name="connsiteY0" fmla="*/ 1290323 h 1290323"/>
              <a:gd name="connsiteX1" fmla="*/ 340242 w 6974959"/>
              <a:gd name="connsiteY1" fmla="*/ 556676 h 1290323"/>
              <a:gd name="connsiteX2" fmla="*/ 797442 w 6974959"/>
              <a:gd name="connsiteY2" fmla="*/ 152639 h 1290323"/>
              <a:gd name="connsiteX3" fmla="*/ 1318438 w 6974959"/>
              <a:gd name="connsiteY3" fmla="*/ 120741 h 1290323"/>
              <a:gd name="connsiteX4" fmla="*/ 1711842 w 6974959"/>
              <a:gd name="connsiteY4" fmla="*/ 524778 h 1290323"/>
              <a:gd name="connsiteX5" fmla="*/ 1796903 w 6974959"/>
              <a:gd name="connsiteY5" fmla="*/ 886285 h 1290323"/>
              <a:gd name="connsiteX6" fmla="*/ 1935126 w 6974959"/>
              <a:gd name="connsiteY6" fmla="*/ 1162732 h 1290323"/>
              <a:gd name="connsiteX7" fmla="*/ 2243470 w 6974959"/>
              <a:gd name="connsiteY7" fmla="*/ 1258425 h 1290323"/>
              <a:gd name="connsiteX8" fmla="*/ 2392326 w 6974959"/>
              <a:gd name="connsiteY8" fmla="*/ 1088304 h 1290323"/>
              <a:gd name="connsiteX9" fmla="*/ 2583712 w 6974959"/>
              <a:gd name="connsiteY9" fmla="*/ 748062 h 1290323"/>
              <a:gd name="connsiteX10" fmla="*/ 2955852 w 6974959"/>
              <a:gd name="connsiteY10" fmla="*/ 652369 h 1290323"/>
              <a:gd name="connsiteX11" fmla="*/ 3094075 w 6974959"/>
              <a:gd name="connsiteY11" fmla="*/ 939448 h 1290323"/>
              <a:gd name="connsiteX12" fmla="*/ 3381154 w 6974959"/>
              <a:gd name="connsiteY12" fmla="*/ 1120202 h 1290323"/>
              <a:gd name="connsiteX13" fmla="*/ 3466214 w 6974959"/>
              <a:gd name="connsiteY13" fmla="*/ 992611 h 1290323"/>
              <a:gd name="connsiteX14" fmla="*/ 3689498 w 6974959"/>
              <a:gd name="connsiteY14" fmla="*/ 450350 h 1290323"/>
              <a:gd name="connsiteX15" fmla="*/ 4433777 w 6974959"/>
              <a:gd name="connsiteY15" fmla="*/ 25048 h 1290323"/>
              <a:gd name="connsiteX16" fmla="*/ 5156791 w 6974959"/>
              <a:gd name="connsiteY16" fmla="*/ 67578 h 1290323"/>
              <a:gd name="connsiteX17" fmla="*/ 5613991 w 6974959"/>
              <a:gd name="connsiteY17" fmla="*/ 216434 h 1290323"/>
              <a:gd name="connsiteX18" fmla="*/ 5784112 w 6974959"/>
              <a:gd name="connsiteY18" fmla="*/ 546043 h 1290323"/>
              <a:gd name="connsiteX19" fmla="*/ 6007396 w 6974959"/>
              <a:gd name="connsiteY19" fmla="*/ 769327 h 1290323"/>
              <a:gd name="connsiteX20" fmla="*/ 6315740 w 6974959"/>
              <a:gd name="connsiteY20" fmla="*/ 992611 h 1290323"/>
              <a:gd name="connsiteX21" fmla="*/ 6592187 w 6974959"/>
              <a:gd name="connsiteY21" fmla="*/ 1056406 h 1290323"/>
              <a:gd name="connsiteX22" fmla="*/ 6974959 w 6974959"/>
              <a:gd name="connsiteY22" fmla="*/ 1067039 h 129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974959" h="1290323">
                <a:moveTo>
                  <a:pt x="0" y="1290323"/>
                </a:moveTo>
                <a:cubicBezTo>
                  <a:pt x="103667" y="1018306"/>
                  <a:pt x="207335" y="746290"/>
                  <a:pt x="340242" y="556676"/>
                </a:cubicBezTo>
                <a:cubicBezTo>
                  <a:pt x="473149" y="367062"/>
                  <a:pt x="634409" y="225295"/>
                  <a:pt x="797442" y="152639"/>
                </a:cubicBezTo>
                <a:cubicBezTo>
                  <a:pt x="960475" y="79983"/>
                  <a:pt x="1166038" y="58718"/>
                  <a:pt x="1318438" y="120741"/>
                </a:cubicBezTo>
                <a:cubicBezTo>
                  <a:pt x="1470838" y="182764"/>
                  <a:pt x="1632098" y="397187"/>
                  <a:pt x="1711842" y="524778"/>
                </a:cubicBezTo>
                <a:cubicBezTo>
                  <a:pt x="1791586" y="652369"/>
                  <a:pt x="1759689" y="779959"/>
                  <a:pt x="1796903" y="886285"/>
                </a:cubicBezTo>
                <a:cubicBezTo>
                  <a:pt x="1834117" y="992611"/>
                  <a:pt x="1860698" y="1100709"/>
                  <a:pt x="1935126" y="1162732"/>
                </a:cubicBezTo>
                <a:cubicBezTo>
                  <a:pt x="2009554" y="1224755"/>
                  <a:pt x="2167270" y="1270830"/>
                  <a:pt x="2243470" y="1258425"/>
                </a:cubicBezTo>
                <a:cubicBezTo>
                  <a:pt x="2319670" y="1246020"/>
                  <a:pt x="2335619" y="1173364"/>
                  <a:pt x="2392326" y="1088304"/>
                </a:cubicBezTo>
                <a:cubicBezTo>
                  <a:pt x="2449033" y="1003243"/>
                  <a:pt x="2489791" y="820718"/>
                  <a:pt x="2583712" y="748062"/>
                </a:cubicBezTo>
                <a:cubicBezTo>
                  <a:pt x="2677633" y="675406"/>
                  <a:pt x="2870792" y="620471"/>
                  <a:pt x="2955852" y="652369"/>
                </a:cubicBezTo>
                <a:cubicBezTo>
                  <a:pt x="3040912" y="684267"/>
                  <a:pt x="3023191" y="861476"/>
                  <a:pt x="3094075" y="939448"/>
                </a:cubicBezTo>
                <a:cubicBezTo>
                  <a:pt x="3164959" y="1017420"/>
                  <a:pt x="3319131" y="1111342"/>
                  <a:pt x="3381154" y="1120202"/>
                </a:cubicBezTo>
                <a:cubicBezTo>
                  <a:pt x="3443177" y="1129062"/>
                  <a:pt x="3414823" y="1104253"/>
                  <a:pt x="3466214" y="992611"/>
                </a:cubicBezTo>
                <a:cubicBezTo>
                  <a:pt x="3517605" y="880969"/>
                  <a:pt x="3528238" y="611610"/>
                  <a:pt x="3689498" y="450350"/>
                </a:cubicBezTo>
                <a:cubicBezTo>
                  <a:pt x="3850758" y="289090"/>
                  <a:pt x="4189228" y="88843"/>
                  <a:pt x="4433777" y="25048"/>
                </a:cubicBezTo>
                <a:cubicBezTo>
                  <a:pt x="4678326" y="-38747"/>
                  <a:pt x="4960089" y="35680"/>
                  <a:pt x="5156791" y="67578"/>
                </a:cubicBezTo>
                <a:cubicBezTo>
                  <a:pt x="5353493" y="99476"/>
                  <a:pt x="5509438" y="136690"/>
                  <a:pt x="5613991" y="216434"/>
                </a:cubicBezTo>
                <a:cubicBezTo>
                  <a:pt x="5718544" y="296178"/>
                  <a:pt x="5718545" y="453894"/>
                  <a:pt x="5784112" y="546043"/>
                </a:cubicBezTo>
                <a:cubicBezTo>
                  <a:pt x="5849680" y="638192"/>
                  <a:pt x="5918791" y="694899"/>
                  <a:pt x="6007396" y="769327"/>
                </a:cubicBezTo>
                <a:cubicBezTo>
                  <a:pt x="6096001" y="843755"/>
                  <a:pt x="6218275" y="944765"/>
                  <a:pt x="6315740" y="992611"/>
                </a:cubicBezTo>
                <a:cubicBezTo>
                  <a:pt x="6413205" y="1040457"/>
                  <a:pt x="6482317" y="1044001"/>
                  <a:pt x="6592187" y="1056406"/>
                </a:cubicBezTo>
                <a:cubicBezTo>
                  <a:pt x="6702057" y="1068811"/>
                  <a:pt x="6974959" y="1067039"/>
                  <a:pt x="6974959" y="1067039"/>
                </a:cubicBezTo>
              </a:path>
            </a:pathLst>
          </a:cu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662665C4-F1B5-4B0A-8983-1522F48200D0}"/>
              </a:ext>
            </a:extLst>
          </p:cNvPr>
          <p:cNvCxnSpPr>
            <a:cxnSpLocks/>
          </p:cNvCxnSpPr>
          <p:nvPr/>
        </p:nvCxnSpPr>
        <p:spPr>
          <a:xfrm>
            <a:off x="3515832" y="1790344"/>
            <a:ext cx="0" cy="2781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29DC792-3F74-4265-932E-41FEFAB38857}"/>
              </a:ext>
            </a:extLst>
          </p:cNvPr>
          <p:cNvCxnSpPr/>
          <p:nvPr/>
        </p:nvCxnSpPr>
        <p:spPr>
          <a:xfrm>
            <a:off x="3515832" y="1790344"/>
            <a:ext cx="404038" cy="2662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1D014DF-E215-4DEC-A513-7BB33877D720}"/>
              </a:ext>
            </a:extLst>
          </p:cNvPr>
          <p:cNvSpPr txBox="1"/>
          <p:nvPr/>
        </p:nvSpPr>
        <p:spPr>
          <a:xfrm>
            <a:off x="9597616" y="6002425"/>
            <a:ext cx="629152" cy="461665"/>
          </a:xfrm>
          <a:prstGeom prst="rect">
            <a:avLst/>
          </a:prstGeom>
          <a:noFill/>
        </p:spPr>
        <p:txBody>
          <a:bodyPr wrap="square" rtlCol="0">
            <a:spAutoFit/>
          </a:bodyPr>
          <a:lstStyle/>
          <a:p>
            <a:r>
              <a:rPr lang="en-US" altLang="zh-CN" sz="2400" dirty="0"/>
              <a:t>T</a:t>
            </a:r>
            <a:endParaRPr lang="zh-CN" altLang="en-US" sz="2400" dirty="0"/>
          </a:p>
        </p:txBody>
      </p:sp>
      <p:sp>
        <p:nvSpPr>
          <p:cNvPr id="24" name="文本框 23">
            <a:extLst>
              <a:ext uri="{FF2B5EF4-FFF2-40B4-BE49-F238E27FC236}">
                <a16:creationId xmlns:a16="http://schemas.microsoft.com/office/drawing/2014/main" id="{731E6BBA-C7DD-4813-B8AA-28A619B8BF40}"/>
              </a:ext>
            </a:extLst>
          </p:cNvPr>
          <p:cNvSpPr txBox="1"/>
          <p:nvPr/>
        </p:nvSpPr>
        <p:spPr>
          <a:xfrm>
            <a:off x="3403275" y="1297469"/>
            <a:ext cx="629152" cy="461665"/>
          </a:xfrm>
          <a:prstGeom prst="rect">
            <a:avLst/>
          </a:prstGeom>
          <a:noFill/>
        </p:spPr>
        <p:txBody>
          <a:bodyPr wrap="square" rtlCol="0">
            <a:spAutoFit/>
          </a:bodyPr>
          <a:lstStyle/>
          <a:p>
            <a:r>
              <a:rPr lang="en-US" altLang="zh-CN" sz="2400" dirty="0"/>
              <a:t>a</a:t>
            </a:r>
          </a:p>
        </p:txBody>
      </p:sp>
      <p:sp>
        <p:nvSpPr>
          <p:cNvPr id="25" name="文本框 24">
            <a:extLst>
              <a:ext uri="{FF2B5EF4-FFF2-40B4-BE49-F238E27FC236}">
                <a16:creationId xmlns:a16="http://schemas.microsoft.com/office/drawing/2014/main" id="{7B7159BD-F1E4-4256-8152-1EF3E83F4E24}"/>
              </a:ext>
            </a:extLst>
          </p:cNvPr>
          <p:cNvSpPr txBox="1"/>
          <p:nvPr/>
        </p:nvSpPr>
        <p:spPr>
          <a:xfrm>
            <a:off x="4121888" y="3983724"/>
            <a:ext cx="629152" cy="461665"/>
          </a:xfrm>
          <a:prstGeom prst="rect">
            <a:avLst/>
          </a:prstGeom>
          <a:noFill/>
        </p:spPr>
        <p:txBody>
          <a:bodyPr wrap="square" rtlCol="0">
            <a:spAutoFit/>
          </a:bodyPr>
          <a:lstStyle/>
          <a:p>
            <a:r>
              <a:rPr lang="en-US" altLang="zh-CN" sz="2400" dirty="0"/>
              <a:t>b</a:t>
            </a:r>
          </a:p>
        </p:txBody>
      </p:sp>
      <p:sp>
        <p:nvSpPr>
          <p:cNvPr id="26" name="文本框 25">
            <a:extLst>
              <a:ext uri="{FF2B5EF4-FFF2-40B4-BE49-F238E27FC236}">
                <a16:creationId xmlns:a16="http://schemas.microsoft.com/office/drawing/2014/main" id="{A34A409D-60CE-449B-B83F-F31128B4B961}"/>
              </a:ext>
            </a:extLst>
          </p:cNvPr>
          <p:cNvSpPr txBox="1"/>
          <p:nvPr/>
        </p:nvSpPr>
        <p:spPr>
          <a:xfrm>
            <a:off x="3100247" y="4207509"/>
            <a:ext cx="629152" cy="461665"/>
          </a:xfrm>
          <a:prstGeom prst="rect">
            <a:avLst/>
          </a:prstGeom>
          <a:noFill/>
        </p:spPr>
        <p:txBody>
          <a:bodyPr wrap="square" rtlCol="0">
            <a:spAutoFit/>
          </a:bodyPr>
          <a:lstStyle/>
          <a:p>
            <a:r>
              <a:rPr lang="en-US" altLang="zh-CN" sz="2400" dirty="0"/>
              <a:t>b'</a:t>
            </a:r>
          </a:p>
        </p:txBody>
      </p:sp>
      <p:sp>
        <p:nvSpPr>
          <p:cNvPr id="27" name="文本框 26">
            <a:extLst>
              <a:ext uri="{FF2B5EF4-FFF2-40B4-BE49-F238E27FC236}">
                <a16:creationId xmlns:a16="http://schemas.microsoft.com/office/drawing/2014/main" id="{8205D651-61E1-4D8C-8D17-1F811BAC6331}"/>
              </a:ext>
            </a:extLst>
          </p:cNvPr>
          <p:cNvSpPr txBox="1"/>
          <p:nvPr/>
        </p:nvSpPr>
        <p:spPr>
          <a:xfrm>
            <a:off x="2108413" y="5951068"/>
            <a:ext cx="629152" cy="400110"/>
          </a:xfrm>
          <a:prstGeom prst="rect">
            <a:avLst/>
          </a:prstGeom>
          <a:noFill/>
        </p:spPr>
        <p:txBody>
          <a:bodyPr wrap="square" rtlCol="0">
            <a:spAutoFit/>
          </a:bodyPr>
          <a:lstStyle/>
          <a:p>
            <a:r>
              <a:rPr lang="en-US" altLang="zh-CN" sz="2000" dirty="0"/>
              <a:t>0</a:t>
            </a:r>
            <a:endParaRPr lang="zh-CN" altLang="en-US" sz="2000" dirty="0"/>
          </a:p>
        </p:txBody>
      </p:sp>
      <p:sp>
        <p:nvSpPr>
          <p:cNvPr id="40" name="矩形 39">
            <a:extLst>
              <a:ext uri="{FF2B5EF4-FFF2-40B4-BE49-F238E27FC236}">
                <a16:creationId xmlns:a16="http://schemas.microsoft.com/office/drawing/2014/main" id="{6B817C2E-B9ED-4968-BA93-8117A6108C38}"/>
              </a:ext>
            </a:extLst>
          </p:cNvPr>
          <p:cNvSpPr/>
          <p:nvPr/>
        </p:nvSpPr>
        <p:spPr>
          <a:xfrm>
            <a:off x="3567471" y="6230066"/>
            <a:ext cx="4107215" cy="369332"/>
          </a:xfrm>
          <a:prstGeom prst="rect">
            <a:avLst/>
          </a:prstGeom>
        </p:spPr>
        <p:txBody>
          <a:bodyPr wrap="none">
            <a:spAutoFit/>
          </a:bodyPr>
          <a:lstStyle/>
          <a:p>
            <a:r>
              <a:rPr lang="zh-CN" altLang="zh-CN" kern="2200" dirty="0">
                <a:latin typeface="Calibri" panose="020F0502020204030204" pitchFamily="34" charset="0"/>
                <a:ea typeface="华文楷体" panose="02010600040101010101" pitchFamily="2" charset="-122"/>
                <a:cs typeface="Times New Roman" panose="02020603050405020304" pitchFamily="18" charset="0"/>
              </a:rPr>
              <a:t>动态时间规整（</a:t>
            </a:r>
            <a:r>
              <a:rPr lang="en-US" altLang="zh-CN" kern="2200" dirty="0">
                <a:solidFill>
                  <a:srgbClr val="C00000"/>
                </a:solidFill>
                <a:latin typeface="Calibri" panose="020F0502020204030204" pitchFamily="34" charset="0"/>
                <a:ea typeface="华文楷体" panose="02010600040101010101" pitchFamily="2" charset="-122"/>
                <a:cs typeface="Times New Roman" panose="02020603050405020304" pitchFamily="18" charset="0"/>
              </a:rPr>
              <a:t>DTW</a:t>
            </a:r>
            <a:r>
              <a:rPr lang="zh-CN" altLang="zh-CN" kern="2200" dirty="0">
                <a:latin typeface="Calibri" panose="020F0502020204030204" pitchFamily="34" charset="0"/>
                <a:ea typeface="华文楷体" panose="02010600040101010101" pitchFamily="2" charset="-122"/>
                <a:cs typeface="Times New Roman" panose="02020603050405020304" pitchFamily="18" charset="0"/>
              </a:rPr>
              <a:t>）匹配不等长语音</a:t>
            </a:r>
            <a:endParaRPr lang="zh-CN" altLang="en-US" dirty="0"/>
          </a:p>
        </p:txBody>
      </p:sp>
    </p:spTree>
    <p:extLst>
      <p:ext uri="{BB962C8B-B14F-4D97-AF65-F5344CB8AC3E}">
        <p14:creationId xmlns:p14="http://schemas.microsoft.com/office/powerpoint/2010/main" val="86147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D031-D9C9-4F00-B567-BBC2A3FEF292}"/>
              </a:ext>
            </a:extLst>
          </p:cNvPr>
          <p:cNvSpPr>
            <a:spLocks noGrp="1"/>
          </p:cNvSpPr>
          <p:nvPr>
            <p:ph type="title"/>
          </p:nvPr>
        </p:nvSpPr>
        <p:spPr/>
        <p:txBody>
          <a:bodyPr/>
          <a:lstStyle/>
          <a:p>
            <a:r>
              <a:rPr lang="en-US" altLang="zh-CN" dirty="0"/>
              <a:t>4.1 HMM</a:t>
            </a:r>
            <a:r>
              <a:rPr lang="zh-CN" altLang="en-US" dirty="0"/>
              <a:t>的基本概念</a:t>
            </a:r>
          </a:p>
        </p:txBody>
      </p:sp>
      <p:sp>
        <p:nvSpPr>
          <p:cNvPr id="3" name="内容占位符 2">
            <a:extLst>
              <a:ext uri="{FF2B5EF4-FFF2-40B4-BE49-F238E27FC236}">
                <a16:creationId xmlns:a16="http://schemas.microsoft.com/office/drawing/2014/main" id="{26C97DD4-5AFA-4097-B665-7829B7611ABB}"/>
              </a:ext>
            </a:extLst>
          </p:cNvPr>
          <p:cNvSpPr>
            <a:spLocks noGrp="1"/>
          </p:cNvSpPr>
          <p:nvPr>
            <p:ph idx="1"/>
          </p:nvPr>
        </p:nvSpPr>
        <p:spPr>
          <a:xfrm>
            <a:off x="845288" y="1388424"/>
            <a:ext cx="10515600" cy="4629604"/>
          </a:xfrm>
        </p:spPr>
        <p:txBody>
          <a:bodyPr>
            <a:normAutofit/>
          </a:bodyPr>
          <a:lstStyle/>
          <a:p>
            <a:r>
              <a:rPr lang="zh-CN" altLang="zh-CN" dirty="0"/>
              <a:t>人的发音包含</a:t>
            </a:r>
            <a:r>
              <a:rPr lang="zh-CN" altLang="zh-CN" dirty="0">
                <a:solidFill>
                  <a:srgbClr val="C00000"/>
                </a:solidFill>
              </a:rPr>
              <a:t>双重随机过程</a:t>
            </a:r>
            <a:r>
              <a:rPr lang="zh-CN" altLang="zh-CN" dirty="0"/>
              <a:t>：</a:t>
            </a:r>
          </a:p>
          <a:p>
            <a:pPr lvl="1"/>
            <a:r>
              <a:rPr lang="zh-CN" altLang="zh-CN" sz="2000" b="1" dirty="0"/>
              <a:t>想说什么不确定：</a:t>
            </a:r>
            <a:r>
              <a:rPr lang="zh-CN" altLang="zh-CN" sz="2000" dirty="0"/>
              <a:t>即说话内容，具体是哪些符号（音素或字词）？</a:t>
            </a:r>
          </a:p>
          <a:p>
            <a:pPr lvl="1"/>
            <a:r>
              <a:rPr lang="zh-CN" altLang="zh-CN" sz="2000" b="1" dirty="0"/>
              <a:t>怎么说不确定：</a:t>
            </a:r>
            <a:r>
              <a:rPr lang="zh-CN" altLang="zh-CN" sz="2000" dirty="0"/>
              <a:t>同样内容发音的观察值差异很大。说快还是说慢？其它差异还包括大声小声？在什么环境说？等等。</a:t>
            </a:r>
          </a:p>
          <a:p>
            <a:endParaRPr lang="en-US" altLang="zh-CN" dirty="0"/>
          </a:p>
          <a:p>
            <a:r>
              <a:rPr lang="zh-CN" altLang="zh-CN" dirty="0"/>
              <a:t>要从语音信号识别出对应的文本内容，要解决如下问题：</a:t>
            </a:r>
          </a:p>
          <a:p>
            <a:pPr lvl="1"/>
            <a:r>
              <a:rPr lang="zh-CN" altLang="zh-CN" sz="2000" dirty="0">
                <a:solidFill>
                  <a:srgbClr val="C00000"/>
                </a:solidFill>
              </a:rPr>
              <a:t>如何描述双重随机过程</a:t>
            </a:r>
            <a:r>
              <a:rPr lang="zh-CN" altLang="zh-CN" sz="2000" dirty="0"/>
              <a:t>？</a:t>
            </a:r>
          </a:p>
          <a:p>
            <a:pPr lvl="1"/>
            <a:r>
              <a:rPr lang="zh-CN" altLang="zh-CN" sz="2000" dirty="0"/>
              <a:t>如何通过特征序列识别出符号序列？</a:t>
            </a:r>
            <a:endParaRPr lang="en-US" altLang="zh-CN" sz="2000" dirty="0"/>
          </a:p>
          <a:p>
            <a:pPr lvl="1"/>
            <a:endParaRPr lang="en-US" altLang="zh-CN" sz="2000" dirty="0"/>
          </a:p>
          <a:p>
            <a:r>
              <a:rPr lang="zh-CN" altLang="en-US" sz="2400" b="1" dirty="0">
                <a:solidFill>
                  <a:srgbClr val="C00000"/>
                </a:solidFill>
              </a:rPr>
              <a:t>隐马尔可夫模型（</a:t>
            </a:r>
            <a:r>
              <a:rPr lang="en-US" altLang="zh-CN" sz="2400" b="1" dirty="0">
                <a:solidFill>
                  <a:srgbClr val="C00000"/>
                </a:solidFill>
              </a:rPr>
              <a:t>HMM</a:t>
            </a:r>
            <a:r>
              <a:rPr lang="zh-CN" altLang="en-US" sz="2400" b="1" dirty="0">
                <a:solidFill>
                  <a:srgbClr val="C00000"/>
                </a:solidFill>
              </a:rPr>
              <a:t>）</a:t>
            </a:r>
            <a:endParaRPr lang="en-US" altLang="zh-CN" sz="2400" b="1" dirty="0">
              <a:solidFill>
                <a:srgbClr val="C00000"/>
              </a:solidFill>
            </a:endParaRPr>
          </a:p>
          <a:p>
            <a:pPr marL="457200" lvl="1" indent="0">
              <a:buNone/>
            </a:pPr>
            <a:r>
              <a:rPr lang="en-US" altLang="zh-CN" sz="2000" dirty="0"/>
              <a:t>- </a:t>
            </a:r>
            <a:r>
              <a:rPr lang="zh-CN" altLang="zh-CN" sz="2000" b="1" dirty="0"/>
              <a:t>马尔可夫链</a:t>
            </a:r>
            <a:r>
              <a:rPr lang="zh-CN" altLang="zh-CN" sz="2000" dirty="0"/>
              <a:t>：状态转移的随机性</a:t>
            </a:r>
          </a:p>
          <a:p>
            <a:pPr lvl="1">
              <a:buFontTx/>
              <a:buChar char="-"/>
            </a:pPr>
            <a:r>
              <a:rPr lang="zh-CN" altLang="zh-CN" sz="2000" dirty="0"/>
              <a:t>依存于状态的观察事件的随机性</a:t>
            </a:r>
            <a:endParaRPr lang="zh-CN" altLang="en-US" dirty="0"/>
          </a:p>
        </p:txBody>
      </p:sp>
    </p:spTree>
    <p:custDataLst>
      <p:tags r:id="rId1"/>
    </p:custDataLst>
    <p:extLst>
      <p:ext uri="{BB962C8B-B14F-4D97-AF65-F5344CB8AC3E}">
        <p14:creationId xmlns:p14="http://schemas.microsoft.com/office/powerpoint/2010/main" val="318858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CB5D-10BF-4F15-A962-EEC29868D449}"/>
              </a:ext>
            </a:extLst>
          </p:cNvPr>
          <p:cNvSpPr>
            <a:spLocks noGrp="1"/>
          </p:cNvSpPr>
          <p:nvPr>
            <p:ph type="title"/>
          </p:nvPr>
        </p:nvSpPr>
        <p:spPr/>
        <p:txBody>
          <a:bodyPr/>
          <a:lstStyle/>
          <a:p>
            <a:r>
              <a:rPr lang="en-US" altLang="zh-CN" dirty="0"/>
              <a:t>4.1 HMM</a:t>
            </a:r>
            <a:r>
              <a:rPr lang="zh-CN" altLang="en-US" dirty="0"/>
              <a:t>的基本概念</a:t>
            </a:r>
            <a:r>
              <a:rPr lang="en-US" altLang="zh-CN" dirty="0"/>
              <a:t>—</a:t>
            </a:r>
            <a:r>
              <a:rPr lang="zh-CN" altLang="en-US" dirty="0"/>
              <a:t>马尔可夫链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C03F75-4873-4A7D-B284-309A6BDBAD74}"/>
                  </a:ext>
                </a:extLst>
              </p:cNvPr>
              <p:cNvSpPr>
                <a:spLocks noGrp="1"/>
              </p:cNvSpPr>
              <p:nvPr>
                <p:ph idx="1"/>
              </p:nvPr>
            </p:nvSpPr>
            <p:spPr/>
            <p:txBody>
              <a:bodyPr/>
              <a:lstStyle/>
              <a:p>
                <a:r>
                  <a:rPr lang="zh-CN" altLang="en-US" b="1" dirty="0"/>
                  <a:t>马尔可夫（</a:t>
                </a:r>
                <a:r>
                  <a:rPr lang="en-US" altLang="zh-CN" b="1" dirty="0"/>
                  <a:t>Markov</a:t>
                </a:r>
                <a:r>
                  <a:rPr lang="zh-CN" altLang="en-US" b="1" dirty="0"/>
                  <a:t>）链</a:t>
                </a:r>
                <a:r>
                  <a:rPr lang="zh-CN" altLang="zh-CN" dirty="0"/>
                  <a:t>最早由俄国数学家安德雷</a:t>
                </a:r>
                <a14:m>
                  <m:oMath xmlns:m="http://schemas.openxmlformats.org/officeDocument/2006/math">
                    <m:r>
                      <a:rPr lang="zh-CN" altLang="en-US" i="1">
                        <a:latin typeface="Cambria Math" panose="02040503050406030204" pitchFamily="18" charset="0"/>
                      </a:rPr>
                      <m:t>∙</m:t>
                    </m:r>
                  </m:oMath>
                </a14:m>
                <a:r>
                  <a:rPr lang="zh-CN" altLang="zh-CN" dirty="0"/>
                  <a:t>马尔可夫提出，用于描述随机过程。</a:t>
                </a:r>
                <a:endParaRPr lang="en-US" altLang="zh-CN" dirty="0"/>
              </a:p>
              <a:p>
                <a:r>
                  <a:rPr lang="zh-CN" altLang="en-US" dirty="0"/>
                  <a:t>一个典型例子是</a:t>
                </a:r>
                <a:r>
                  <a:rPr lang="zh-CN" altLang="en-US" u="sng" dirty="0"/>
                  <a:t>天气模型</a:t>
                </a:r>
                <a:r>
                  <a:rPr lang="zh-CN" altLang="en-US" dirty="0"/>
                  <a:t>。</a:t>
                </a:r>
              </a:p>
              <a:p>
                <a:endParaRPr lang="zh-CN" altLang="en-US" dirty="0"/>
              </a:p>
            </p:txBody>
          </p:sp>
        </mc:Choice>
        <mc:Fallback xmlns="">
          <p:sp>
            <p:nvSpPr>
              <p:cNvPr id="3" name="内容占位符 2">
                <a:extLst>
                  <a:ext uri="{FF2B5EF4-FFF2-40B4-BE49-F238E27FC236}">
                    <a16:creationId xmlns:a16="http://schemas.microsoft.com/office/drawing/2014/main" id="{D2C03F75-4873-4A7D-B284-309A6BDBAD74}"/>
                  </a:ext>
                </a:extLst>
              </p:cNvPr>
              <p:cNvSpPr>
                <a:spLocks noGrp="1" noRot="1" noChangeAspect="1" noMove="1" noResize="1" noEditPoints="1" noAdjustHandles="1" noChangeArrowheads="1" noChangeShapeType="1" noTextEdit="1"/>
              </p:cNvSpPr>
              <p:nvPr>
                <p:ph idx="1"/>
              </p:nvPr>
            </p:nvSpPr>
            <p:spPr>
              <a:blipFill>
                <a:blip r:embed="rId6"/>
                <a:stretch>
                  <a:fillRect l="-1043" t="-2521" r="-4580"/>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45F38625-DA93-476E-B790-4B0448F57D44}"/>
              </a:ext>
            </a:extLst>
          </p:cNvPr>
          <p:cNvGraphicFramePr>
            <a:graphicFrameLocks noChangeAspect="1"/>
          </p:cNvGraphicFramePr>
          <p:nvPr>
            <p:extLst>
              <p:ext uri="{D42A27DB-BD31-4B8C-83A1-F6EECF244321}">
                <p14:modId xmlns:p14="http://schemas.microsoft.com/office/powerpoint/2010/main" val="2527980440"/>
              </p:ext>
            </p:extLst>
          </p:nvPr>
        </p:nvGraphicFramePr>
        <p:xfrm>
          <a:off x="2948763" y="2955852"/>
          <a:ext cx="4832350" cy="2679700"/>
        </p:xfrm>
        <a:graphic>
          <a:graphicData uri="http://schemas.openxmlformats.org/presentationml/2006/ole">
            <mc:AlternateContent xmlns:mc="http://schemas.openxmlformats.org/markup-compatibility/2006">
              <mc:Choice xmlns:v="urn:schemas-microsoft-com:vml" Requires="v">
                <p:oleObj name="Visio" r:id="rId7" imgW="4797109" imgH="2707224" progId="Visio.Drawing.11">
                  <p:embed/>
                </p:oleObj>
              </mc:Choice>
              <mc:Fallback>
                <p:oleObj name="Visio" r:id="rId7" imgW="4797109" imgH="2707224" progId="Visio.Drawing.11">
                  <p:embed/>
                  <p:pic>
                    <p:nvPicPr>
                      <p:cNvPr id="5" name="对象 4">
                        <a:extLst>
                          <a:ext uri="{FF2B5EF4-FFF2-40B4-BE49-F238E27FC236}">
                            <a16:creationId xmlns:a16="http://schemas.microsoft.com/office/drawing/2014/main" id="{27EF5A4E-1990-400D-A3AC-490F8ED835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8763" y="2955852"/>
                        <a:ext cx="4832350" cy="267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03772F6-C2AF-432E-B0F5-FF3A262B0251}"/>
                  </a:ext>
                </a:extLst>
              </p:cNvPr>
              <p:cNvSpPr/>
              <p:nvPr/>
            </p:nvSpPr>
            <p:spPr>
              <a:xfrm>
                <a:off x="2558903" y="5880562"/>
                <a:ext cx="6096000" cy="30777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𝑃</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多云</m:t>
                          </m:r>
                          <m:r>
                            <a:rPr lang="zh-CN" altLang="en-US" sz="1400" i="0">
                              <a:latin typeface="Cambria Math" panose="02040503050406030204" pitchFamily="18" charset="0"/>
                            </a:rPr>
                            <m:t>|</m:t>
                          </m:r>
                          <m:r>
                            <a:rPr lang="zh-CN" altLang="en-US" sz="1400" i="0">
                              <a:latin typeface="Cambria Math" panose="02040503050406030204" pitchFamily="18" charset="0"/>
                            </a:rPr>
                            <m:t>晴天</m:t>
                          </m:r>
                        </m:e>
                      </m:d>
                      <m:r>
                        <a:rPr lang="zh-CN" altLang="en-US" sz="1400" i="1">
                          <a:latin typeface="Cambria Math" panose="02040503050406030204" pitchFamily="18" charset="0"/>
                        </a:rPr>
                        <m:t>𝑃</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晴天</m:t>
                          </m:r>
                          <m:r>
                            <a:rPr lang="zh-CN" altLang="en-US" sz="1400" i="0">
                              <a:latin typeface="Cambria Math" panose="02040503050406030204" pitchFamily="18" charset="0"/>
                            </a:rPr>
                            <m:t>|</m:t>
                          </m:r>
                          <m:r>
                            <a:rPr lang="zh-CN" altLang="en-US" sz="1400" i="0">
                              <a:latin typeface="Cambria Math" panose="02040503050406030204" pitchFamily="18" charset="0"/>
                            </a:rPr>
                            <m:t>多云</m:t>
                          </m:r>
                        </m:e>
                      </m:d>
                      <m:r>
                        <a:rPr lang="zh-CN" altLang="en-US" sz="1400" i="1">
                          <a:latin typeface="Cambria Math" panose="02040503050406030204" pitchFamily="18" charset="0"/>
                        </a:rPr>
                        <m:t>𝑃</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雨天</m:t>
                          </m:r>
                          <m:r>
                            <a:rPr lang="zh-CN" altLang="en-US" sz="1400" i="0">
                              <a:latin typeface="Cambria Math" panose="02040503050406030204" pitchFamily="18" charset="0"/>
                            </a:rPr>
                            <m:t>|</m:t>
                          </m:r>
                          <m:r>
                            <a:rPr lang="zh-CN" altLang="en-US" sz="1400" i="0">
                              <a:latin typeface="Cambria Math" panose="02040503050406030204" pitchFamily="18" charset="0"/>
                            </a:rPr>
                            <m:t>晴天</m:t>
                          </m:r>
                        </m:e>
                      </m:d>
                      <m:r>
                        <a:rPr lang="zh-CN" altLang="en-US" sz="1400" i="0">
                          <a:latin typeface="Cambria Math" panose="02040503050406030204" pitchFamily="18" charset="0"/>
                        </a:rPr>
                        <m:t>=0.3×0.5×0.1=0.015</m:t>
                      </m:r>
                    </m:oMath>
                  </m:oMathPara>
                </a14:m>
                <a:endParaRPr lang="zh-CN" altLang="en-US" sz="1400" dirty="0"/>
              </a:p>
            </p:txBody>
          </p:sp>
        </mc:Choice>
        <mc:Fallback xmlns="">
          <p:sp>
            <p:nvSpPr>
              <p:cNvPr id="5" name="矩形 4">
                <a:extLst>
                  <a:ext uri="{FF2B5EF4-FFF2-40B4-BE49-F238E27FC236}">
                    <a16:creationId xmlns:a16="http://schemas.microsoft.com/office/drawing/2014/main" id="{803772F6-C2AF-432E-B0F5-FF3A262B0251}"/>
                  </a:ext>
                </a:extLst>
              </p:cNvPr>
              <p:cNvSpPr>
                <a:spLocks noRot="1" noChangeAspect="1" noMove="1" noResize="1" noEditPoints="1" noAdjustHandles="1" noChangeArrowheads="1" noChangeShapeType="1" noTextEdit="1"/>
              </p:cNvSpPr>
              <p:nvPr/>
            </p:nvSpPr>
            <p:spPr>
              <a:xfrm>
                <a:off x="2558903" y="5880562"/>
                <a:ext cx="6096000" cy="307777"/>
              </a:xfrm>
              <a:prstGeom prst="rect">
                <a:avLst/>
              </a:prstGeom>
              <a:blipFill>
                <a:blip r:embed="rId9"/>
                <a:stretch>
                  <a:fillRect b="-800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53F0ABB-0C77-4FF7-9256-A9272A8E9769}"/>
              </a:ext>
            </a:extLst>
          </p:cNvPr>
          <p:cNvSpPr txBox="1"/>
          <p:nvPr/>
        </p:nvSpPr>
        <p:spPr>
          <a:xfrm>
            <a:off x="7989138" y="3564093"/>
            <a:ext cx="3184696" cy="1754326"/>
          </a:xfrm>
          <a:prstGeom prst="rect">
            <a:avLst/>
          </a:prstGeom>
          <a:noFill/>
        </p:spPr>
        <p:txBody>
          <a:bodyPr wrap="square" rtlCol="0">
            <a:spAutoFit/>
          </a:bodyPr>
          <a:lstStyle/>
          <a:p>
            <a:r>
              <a:rPr lang="zh-CN" altLang="zh-CN" dirty="0"/>
              <a:t>时间和事件都是</a:t>
            </a:r>
            <a:r>
              <a:rPr lang="zh-CN" altLang="zh-CN" dirty="0">
                <a:solidFill>
                  <a:srgbClr val="C00000"/>
                </a:solidFill>
              </a:rPr>
              <a:t>离散</a:t>
            </a:r>
            <a:r>
              <a:rPr lang="zh-CN" altLang="zh-CN" dirty="0"/>
              <a:t>的马尔可夫过程称为</a:t>
            </a:r>
            <a:r>
              <a:rPr lang="zh-CN" altLang="zh-CN" dirty="0">
                <a:solidFill>
                  <a:srgbClr val="C00000"/>
                </a:solidFill>
              </a:rPr>
              <a:t>马尔可夫链</a:t>
            </a:r>
            <a:r>
              <a:rPr lang="zh-CN" altLang="zh-CN" dirty="0"/>
              <a:t>。</a:t>
            </a:r>
            <a:endParaRPr lang="en-US" altLang="zh-CN" dirty="0"/>
          </a:p>
          <a:p>
            <a:endParaRPr lang="en-US" altLang="zh-CN" dirty="0"/>
          </a:p>
          <a:p>
            <a:r>
              <a:rPr lang="zh-CN" altLang="zh-CN" dirty="0"/>
              <a:t>状态与观察事件之间</a:t>
            </a:r>
            <a:r>
              <a:rPr lang="zh-CN" altLang="en-US" dirty="0"/>
              <a:t>一一对应，</a:t>
            </a:r>
            <a:r>
              <a:rPr lang="zh-CN" altLang="zh-CN" dirty="0">
                <a:solidFill>
                  <a:srgbClr val="C00000"/>
                </a:solidFill>
              </a:rPr>
              <a:t>不存在随机性</a:t>
            </a:r>
            <a:r>
              <a:rPr lang="zh-CN" altLang="en-US" dirty="0"/>
              <a:t>。</a:t>
            </a:r>
          </a:p>
          <a:p>
            <a:endParaRPr lang="zh-CN" altLang="en-US" dirty="0"/>
          </a:p>
        </p:txBody>
      </p:sp>
    </p:spTree>
    <p:custDataLst>
      <p:tags r:id="rId1"/>
    </p:custDataLst>
    <p:extLst>
      <p:ext uri="{BB962C8B-B14F-4D97-AF65-F5344CB8AC3E}">
        <p14:creationId xmlns:p14="http://schemas.microsoft.com/office/powerpoint/2010/main" val="18207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7F1A7-A12A-4369-86FB-CDF486401C88}"/>
              </a:ext>
            </a:extLst>
          </p:cNvPr>
          <p:cNvSpPr>
            <a:spLocks noGrp="1"/>
          </p:cNvSpPr>
          <p:nvPr>
            <p:ph type="title"/>
          </p:nvPr>
        </p:nvSpPr>
        <p:spPr/>
        <p:txBody>
          <a:bodyPr/>
          <a:lstStyle/>
          <a:p>
            <a:r>
              <a:rPr lang="en-US" altLang="zh-CN" dirty="0"/>
              <a:t>4.1 </a:t>
            </a:r>
            <a:r>
              <a:rPr lang="zh-CN" altLang="en-US" dirty="0"/>
              <a:t>双重随机过程</a:t>
            </a:r>
            <a:r>
              <a:rPr lang="en-US" altLang="zh-CN" dirty="0"/>
              <a:t>—</a:t>
            </a:r>
            <a:r>
              <a:rPr lang="zh-CN" altLang="en-US" dirty="0"/>
              <a:t>颜色球例子</a:t>
            </a:r>
          </a:p>
        </p:txBody>
      </p:sp>
      <p:sp>
        <p:nvSpPr>
          <p:cNvPr id="13" name="弧形 12">
            <a:extLst>
              <a:ext uri="{FF2B5EF4-FFF2-40B4-BE49-F238E27FC236}">
                <a16:creationId xmlns:a16="http://schemas.microsoft.com/office/drawing/2014/main" id="{812136B8-F765-4D28-A49D-C8003BF9AFB3}"/>
              </a:ext>
            </a:extLst>
          </p:cNvPr>
          <p:cNvSpPr/>
          <p:nvPr/>
        </p:nvSpPr>
        <p:spPr>
          <a:xfrm rot="5400000">
            <a:off x="3720751" y="3652044"/>
            <a:ext cx="825500" cy="762000"/>
          </a:xfrm>
          <a:prstGeom prst="arc">
            <a:avLst>
              <a:gd name="adj1" fmla="val 16200000"/>
              <a:gd name="adj2" fmla="val 5420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EE0CB46D-3EF2-4D80-869E-1CBA947A3347}"/>
              </a:ext>
            </a:extLst>
          </p:cNvPr>
          <p:cNvSpPr/>
          <p:nvPr/>
        </p:nvSpPr>
        <p:spPr>
          <a:xfrm>
            <a:off x="3879501" y="4127500"/>
            <a:ext cx="254000" cy="26670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965B2883-C963-4C67-9B39-4228A45F3473}"/>
              </a:ext>
            </a:extLst>
          </p:cNvPr>
          <p:cNvSpPr/>
          <p:nvPr/>
        </p:nvSpPr>
        <p:spPr>
          <a:xfrm>
            <a:off x="4133501" y="4127500"/>
            <a:ext cx="254000" cy="2667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6947D60E-B590-44D5-AB94-71B469982ADD}"/>
              </a:ext>
            </a:extLst>
          </p:cNvPr>
          <p:cNvSpPr/>
          <p:nvPr/>
        </p:nvSpPr>
        <p:spPr>
          <a:xfrm rot="5400000">
            <a:off x="5225701" y="3652044"/>
            <a:ext cx="825500" cy="762000"/>
          </a:xfrm>
          <a:prstGeom prst="arc">
            <a:avLst>
              <a:gd name="adj1" fmla="val 16200000"/>
              <a:gd name="adj2" fmla="val 5420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流程图: 接点 18">
            <a:extLst>
              <a:ext uri="{FF2B5EF4-FFF2-40B4-BE49-F238E27FC236}">
                <a16:creationId xmlns:a16="http://schemas.microsoft.com/office/drawing/2014/main" id="{32525912-C0F7-4F09-952D-F04229CCB3AB}"/>
              </a:ext>
            </a:extLst>
          </p:cNvPr>
          <p:cNvSpPr/>
          <p:nvPr/>
        </p:nvSpPr>
        <p:spPr>
          <a:xfrm>
            <a:off x="5384451" y="4127500"/>
            <a:ext cx="254000" cy="26670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39CFA522-C9C0-402D-AC75-7C71AF81CA9C}"/>
              </a:ext>
            </a:extLst>
          </p:cNvPr>
          <p:cNvSpPr/>
          <p:nvPr/>
        </p:nvSpPr>
        <p:spPr>
          <a:xfrm>
            <a:off x="5638451" y="4127500"/>
            <a:ext cx="254000" cy="2667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弧形 20">
            <a:extLst>
              <a:ext uri="{FF2B5EF4-FFF2-40B4-BE49-F238E27FC236}">
                <a16:creationId xmlns:a16="http://schemas.microsoft.com/office/drawing/2014/main" id="{5BD850B9-D468-43A5-89D7-B981B8BD7B38}"/>
              </a:ext>
            </a:extLst>
          </p:cNvPr>
          <p:cNvSpPr/>
          <p:nvPr/>
        </p:nvSpPr>
        <p:spPr>
          <a:xfrm rot="5400000">
            <a:off x="6730651" y="3652043"/>
            <a:ext cx="825500" cy="762000"/>
          </a:xfrm>
          <a:prstGeom prst="arc">
            <a:avLst>
              <a:gd name="adj1" fmla="val 16200000"/>
              <a:gd name="adj2" fmla="val 5420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151E3E3C-87CB-4D54-8962-798F4F76852B}"/>
              </a:ext>
            </a:extLst>
          </p:cNvPr>
          <p:cNvSpPr/>
          <p:nvPr/>
        </p:nvSpPr>
        <p:spPr>
          <a:xfrm>
            <a:off x="6889401" y="4127499"/>
            <a:ext cx="254000" cy="26670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2059668B-3A1E-41CB-8C1E-1F7E511C9FC3}"/>
              </a:ext>
            </a:extLst>
          </p:cNvPr>
          <p:cNvSpPr/>
          <p:nvPr/>
        </p:nvSpPr>
        <p:spPr>
          <a:xfrm>
            <a:off x="7143401" y="4127499"/>
            <a:ext cx="254000" cy="2667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4" name="Text Box 20">
            <a:extLst>
              <a:ext uri="{FF2B5EF4-FFF2-40B4-BE49-F238E27FC236}">
                <a16:creationId xmlns:a16="http://schemas.microsoft.com/office/drawing/2014/main" id="{3665B257-046C-4B17-833F-3DA95A2C6F70}"/>
              </a:ext>
            </a:extLst>
          </p:cNvPr>
          <p:cNvSpPr txBox="1">
            <a:spLocks noChangeArrowheads="1"/>
          </p:cNvSpPr>
          <p:nvPr/>
        </p:nvSpPr>
        <p:spPr bwMode="auto">
          <a:xfrm>
            <a:off x="3438970" y="3429000"/>
            <a:ext cx="4500562" cy="2831544"/>
          </a:xfrm>
          <a:prstGeom prst="rect">
            <a:avLst/>
          </a:prstGeom>
          <a:solidFill>
            <a:schemeClr val="accent1">
              <a:alpha val="47000"/>
            </a:schemeClr>
          </a:solidFill>
          <a:ln w="6350">
            <a:solidFill>
              <a:srgbClr val="000000"/>
            </a:solidFill>
            <a:miter lim="800000"/>
            <a:headEnd/>
            <a:tailEnd/>
          </a:ln>
        </p:spPr>
        <p:txBody>
          <a:bodyPr>
            <a:spAutoFit/>
          </a:bodyPr>
          <a:lstStyle/>
          <a:p>
            <a:pPr marL="342900" indent="-342900" algn="ctr">
              <a:spcBef>
                <a:spcPct val="50000"/>
              </a:spcBef>
            </a:pPr>
            <a:endParaRPr kumimoji="1" lang="zh-CN" altLang="en-US" sz="2800" b="1" dirty="0">
              <a:solidFill>
                <a:srgbClr val="1F2039"/>
              </a:solidFill>
              <a:latin typeface="Times New Roman" pitchFamily="18" charset="0"/>
            </a:endParaRPr>
          </a:p>
          <a:p>
            <a:pPr marL="342900" indent="-342900" algn="ctr">
              <a:spcBef>
                <a:spcPct val="50000"/>
              </a:spcBef>
            </a:pPr>
            <a:endParaRPr kumimoji="1" lang="en-US" altLang="zh-CN" sz="4000" b="1" dirty="0">
              <a:solidFill>
                <a:srgbClr val="1F2039"/>
              </a:solidFill>
              <a:latin typeface="Times New Roman" pitchFamily="18" charset="0"/>
              <a:ea typeface="隶书" pitchFamily="49" charset="-122"/>
            </a:endParaRPr>
          </a:p>
          <a:p>
            <a:pPr marL="342900" indent="-342900" algn="ctr">
              <a:spcBef>
                <a:spcPct val="50000"/>
              </a:spcBef>
            </a:pPr>
            <a:endParaRPr kumimoji="1" lang="en-US" altLang="zh-CN" sz="2000" b="1" dirty="0">
              <a:solidFill>
                <a:srgbClr val="1F2039"/>
              </a:solidFill>
              <a:latin typeface="Times New Roman" pitchFamily="18" charset="0"/>
              <a:ea typeface="隶书" pitchFamily="49" charset="-122"/>
            </a:endParaRPr>
          </a:p>
          <a:p>
            <a:pPr marL="342900" indent="-342900" algn="ctr">
              <a:spcBef>
                <a:spcPct val="50000"/>
              </a:spcBef>
            </a:pPr>
            <a:r>
              <a:rPr kumimoji="1" lang="zh-CN" altLang="en-US" sz="4000" b="1" dirty="0">
                <a:solidFill>
                  <a:srgbClr val="1F2039"/>
                </a:solidFill>
                <a:latin typeface="Times New Roman" pitchFamily="18" charset="0"/>
                <a:ea typeface="隶书" pitchFamily="49" charset="-122"/>
              </a:rPr>
              <a:t>幕布遮挡</a:t>
            </a:r>
            <a:endParaRPr kumimoji="1" lang="zh-CN" altLang="en-US" sz="3200" b="1" dirty="0">
              <a:solidFill>
                <a:srgbClr val="1F2039"/>
              </a:solidFill>
              <a:latin typeface="Times New Roman" pitchFamily="18" charset="0"/>
            </a:endParaRPr>
          </a:p>
        </p:txBody>
      </p:sp>
      <p:sp>
        <p:nvSpPr>
          <p:cNvPr id="26" name="文本框 39173">
            <a:extLst>
              <a:ext uri="{FF2B5EF4-FFF2-40B4-BE49-F238E27FC236}">
                <a16:creationId xmlns:a16="http://schemas.microsoft.com/office/drawing/2014/main" id="{55DC51ED-9494-4639-BDE6-FB4404286547}"/>
              </a:ext>
            </a:extLst>
          </p:cNvPr>
          <p:cNvSpPr txBox="1"/>
          <p:nvPr/>
        </p:nvSpPr>
        <p:spPr>
          <a:xfrm>
            <a:off x="3930301" y="4529137"/>
            <a:ext cx="457200" cy="2641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libri" panose="020F0502020204030204" pitchFamily="34" charset="0"/>
                <a:ea typeface="STKaiti" panose="02010600040101010101" pitchFamily="2" charset="-122"/>
                <a:cs typeface="Times New Roman" panose="02020603050405020304" pitchFamily="18" charset="0"/>
              </a:rPr>
              <a:t>碗</a:t>
            </a:r>
            <a:r>
              <a:rPr lang="en-US" sz="1200" kern="100">
                <a:effectLst/>
                <a:latin typeface="Calibri" panose="020F0502020204030204" pitchFamily="34" charset="0"/>
                <a:ea typeface="STKaiti" panose="02010600040101010101" pitchFamily="2" charset="-122"/>
                <a:cs typeface="Times New Roman" panose="02020603050405020304" pitchFamily="18" charset="0"/>
              </a:rPr>
              <a:t>1</a:t>
            </a:r>
            <a:endParaRPr lang="zh-CN" sz="1200" kern="100">
              <a:effectLst/>
              <a:latin typeface="Calibri" panose="020F0502020204030204" pitchFamily="34" charset="0"/>
              <a:ea typeface="STKaiti" panose="02010600040101010101" pitchFamily="2" charset="-122"/>
              <a:cs typeface="Times New Roman" panose="02020603050405020304" pitchFamily="18" charset="0"/>
            </a:endParaRPr>
          </a:p>
        </p:txBody>
      </p:sp>
      <p:sp>
        <p:nvSpPr>
          <p:cNvPr id="27" name="文本框 39173">
            <a:extLst>
              <a:ext uri="{FF2B5EF4-FFF2-40B4-BE49-F238E27FC236}">
                <a16:creationId xmlns:a16="http://schemas.microsoft.com/office/drawing/2014/main" id="{2C0BDCDB-335F-498C-871D-4848C5C98512}"/>
              </a:ext>
            </a:extLst>
          </p:cNvPr>
          <p:cNvSpPr txBox="1"/>
          <p:nvPr/>
        </p:nvSpPr>
        <p:spPr>
          <a:xfrm>
            <a:off x="5460651" y="4529137"/>
            <a:ext cx="457200" cy="2641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200" kern="100" dirty="0">
                <a:effectLst/>
                <a:latin typeface="Calibri" panose="020F0502020204030204" pitchFamily="34" charset="0"/>
                <a:ea typeface="STKaiti" panose="02010600040101010101" pitchFamily="2" charset="-122"/>
                <a:cs typeface="Times New Roman" panose="02020603050405020304" pitchFamily="18" charset="0"/>
              </a:rPr>
              <a:t>碗</a:t>
            </a:r>
            <a:r>
              <a:rPr lang="en-US" altLang="zh-CN" sz="1200" kern="100" dirty="0">
                <a:latin typeface="Calibri" panose="020F0502020204030204" pitchFamily="34" charset="0"/>
                <a:ea typeface="STKaiti" panose="02010600040101010101" pitchFamily="2" charset="-122"/>
                <a:cs typeface="Times New Roman" panose="02020603050405020304" pitchFamily="18" charset="0"/>
              </a:rPr>
              <a:t>2</a:t>
            </a:r>
            <a:endParaRPr lang="zh-CN" sz="1200" kern="100" dirty="0">
              <a:effectLst/>
              <a:latin typeface="Calibri" panose="020F0502020204030204" pitchFamily="34" charset="0"/>
              <a:ea typeface="STKaiti" panose="02010600040101010101" pitchFamily="2" charset="-122"/>
              <a:cs typeface="Times New Roman" panose="02020603050405020304" pitchFamily="18" charset="0"/>
            </a:endParaRPr>
          </a:p>
        </p:txBody>
      </p:sp>
      <p:sp>
        <p:nvSpPr>
          <p:cNvPr id="28" name="文本框 39173">
            <a:extLst>
              <a:ext uri="{FF2B5EF4-FFF2-40B4-BE49-F238E27FC236}">
                <a16:creationId xmlns:a16="http://schemas.microsoft.com/office/drawing/2014/main" id="{80BC25A6-5BAD-453B-9CB4-8C5373F02D4C}"/>
              </a:ext>
            </a:extLst>
          </p:cNvPr>
          <p:cNvSpPr txBox="1"/>
          <p:nvPr/>
        </p:nvSpPr>
        <p:spPr>
          <a:xfrm>
            <a:off x="6914801" y="4529136"/>
            <a:ext cx="457200" cy="26416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200" kern="100" dirty="0">
                <a:effectLst/>
                <a:latin typeface="Calibri" panose="020F0502020204030204" pitchFamily="34" charset="0"/>
                <a:ea typeface="STKaiti" panose="02010600040101010101" pitchFamily="2" charset="-122"/>
                <a:cs typeface="Times New Roman" panose="02020603050405020304" pitchFamily="18" charset="0"/>
              </a:rPr>
              <a:t>碗</a:t>
            </a:r>
            <a:r>
              <a:rPr lang="en-US" altLang="zh-CN" sz="1200" kern="100" dirty="0">
                <a:latin typeface="Calibri" panose="020F0502020204030204" pitchFamily="34" charset="0"/>
                <a:ea typeface="STKaiti" panose="02010600040101010101" pitchFamily="2" charset="-122"/>
                <a:cs typeface="Times New Roman" panose="02020603050405020304" pitchFamily="18" charset="0"/>
              </a:rPr>
              <a:t>3</a:t>
            </a:r>
            <a:endParaRPr lang="zh-CN" sz="1200" kern="100" dirty="0">
              <a:effectLst/>
              <a:latin typeface="Calibri" panose="020F0502020204030204" pitchFamily="34" charset="0"/>
              <a:ea typeface="STKaiti"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682FB3B-133D-48AE-ACB8-B0AED1156EB9}"/>
                  </a:ext>
                </a:extLst>
              </p:cNvPr>
              <p:cNvSpPr txBox="1"/>
              <p:nvPr/>
            </p:nvSpPr>
            <p:spPr>
              <a:xfrm>
                <a:off x="3561301" y="4896991"/>
                <a:ext cx="11951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𝑃</m:t>
                      </m:r>
                      <m:d>
                        <m:dPr>
                          <m:ctrlPr>
                            <a:rPr lang="en-US" altLang="zh-CN" sz="1200" b="0" i="1" smtClean="0">
                              <a:latin typeface="Cambria Math" panose="02040503050406030204" pitchFamily="18" charset="0"/>
                            </a:rPr>
                          </m:ctrlPr>
                        </m:dPr>
                        <m:e>
                          <m:r>
                            <a:rPr lang="zh-CN" altLang="en-US" sz="1200" i="1">
                              <a:latin typeface="Cambria Math" panose="02040503050406030204" pitchFamily="18" charset="0"/>
                            </a:rPr>
                            <m:t>红</m:t>
                          </m:r>
                        </m:e>
                      </m:d>
                      <m:r>
                        <a:rPr lang="en-US" altLang="zh-CN" sz="1200" i="1">
                          <a:latin typeface="Cambria Math" panose="02040503050406030204" pitchFamily="18" charset="0"/>
                        </a:rPr>
                        <m:t>=</m:t>
                      </m:r>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𝑏</m:t>
                          </m:r>
                        </m:e>
                        <m:sub>
                          <m:r>
                            <a:rPr lang="en-US" altLang="zh-CN" sz="1200" b="0" i="1" smtClean="0">
                              <a:latin typeface="Cambria Math" panose="02040503050406030204" pitchFamily="18" charset="0"/>
                            </a:rPr>
                            <m:t>1</m:t>
                          </m:r>
                        </m:sub>
                      </m:sSub>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e>
                      </m:d>
                    </m:oMath>
                  </m:oMathPara>
                </a14:m>
                <a:endParaRPr lang="en-US" altLang="zh-CN" sz="1200" b="0" dirty="0"/>
              </a:p>
              <a:p>
                <a:pPr/>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rPr>
                        <m:t>𝑃</m:t>
                      </m:r>
                      <m:r>
                        <a:rPr lang="en-US" altLang="zh-CN" sz="1200" i="1">
                          <a:latin typeface="Cambria Math" panose="02040503050406030204" pitchFamily="18" charset="0"/>
                        </a:rPr>
                        <m:t>(</m:t>
                      </m:r>
                      <m:r>
                        <a:rPr lang="zh-CN" altLang="en-US" sz="1200" i="1">
                          <a:latin typeface="Cambria Math" panose="02040503050406030204" pitchFamily="18" charset="0"/>
                        </a:rPr>
                        <m:t>绿</m:t>
                      </m:r>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𝑏</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(2)</m:t>
                      </m:r>
                    </m:oMath>
                  </m:oMathPara>
                </a14:m>
                <a:endParaRPr lang="zh-CN" altLang="en-US" sz="1200" dirty="0"/>
              </a:p>
            </p:txBody>
          </p:sp>
        </mc:Choice>
        <mc:Fallback xmlns="">
          <p:sp>
            <p:nvSpPr>
              <p:cNvPr id="4" name="文本框 3">
                <a:extLst>
                  <a:ext uri="{FF2B5EF4-FFF2-40B4-BE49-F238E27FC236}">
                    <a16:creationId xmlns:a16="http://schemas.microsoft.com/office/drawing/2014/main" id="{F682FB3B-133D-48AE-ACB8-B0AED1156EB9}"/>
                  </a:ext>
                </a:extLst>
              </p:cNvPr>
              <p:cNvSpPr txBox="1">
                <a:spLocks noRot="1" noChangeAspect="1" noMove="1" noResize="1" noEditPoints="1" noAdjustHandles="1" noChangeArrowheads="1" noChangeShapeType="1" noTextEdit="1"/>
              </p:cNvSpPr>
              <p:nvPr/>
            </p:nvSpPr>
            <p:spPr>
              <a:xfrm>
                <a:off x="3561301" y="4896991"/>
                <a:ext cx="1195199" cy="461665"/>
              </a:xfrm>
              <a:prstGeom prst="rect">
                <a:avLst/>
              </a:prstGeom>
              <a:blipFill>
                <a:blip r:embed="rId5"/>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7B978B3-5C46-42FC-A88B-D8ED7FE3548C}"/>
                  </a:ext>
                </a:extLst>
              </p:cNvPr>
              <p:cNvSpPr txBox="1"/>
              <p:nvPr/>
            </p:nvSpPr>
            <p:spPr>
              <a:xfrm>
                <a:off x="5040851" y="4888704"/>
                <a:ext cx="12139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𝑃</m:t>
                      </m:r>
                      <m:d>
                        <m:dPr>
                          <m:ctrlPr>
                            <a:rPr lang="en-US" altLang="zh-CN" sz="1200" b="0" i="1" smtClean="0">
                              <a:latin typeface="Cambria Math" panose="02040503050406030204" pitchFamily="18" charset="0"/>
                            </a:rPr>
                          </m:ctrlPr>
                        </m:dPr>
                        <m:e>
                          <m:r>
                            <a:rPr lang="zh-CN" altLang="en-US" sz="1200" i="1">
                              <a:latin typeface="Cambria Math" panose="02040503050406030204" pitchFamily="18" charset="0"/>
                            </a:rPr>
                            <m:t>红</m:t>
                          </m:r>
                        </m:e>
                      </m:d>
                      <m:r>
                        <a:rPr lang="en-US" altLang="zh-CN" sz="1200" i="1">
                          <a:latin typeface="Cambria Math" panose="02040503050406030204" pitchFamily="18" charset="0"/>
                        </a:rPr>
                        <m:t>=</m:t>
                      </m:r>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𝑏</m:t>
                          </m:r>
                        </m:e>
                        <m:sub>
                          <m:r>
                            <a:rPr lang="en-US" altLang="zh-CN" sz="1200" i="1">
                              <a:latin typeface="Cambria Math" panose="02040503050406030204" pitchFamily="18" charset="0"/>
                            </a:rPr>
                            <m:t>2</m:t>
                          </m:r>
                        </m:sub>
                      </m:sSub>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e>
                      </m:d>
                    </m:oMath>
                  </m:oMathPara>
                </a14:m>
                <a:endParaRPr lang="en-US" altLang="zh-CN" sz="1200" b="0" dirty="0"/>
              </a:p>
              <a:p>
                <a:pPr/>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rPr>
                        <m:t>𝑃</m:t>
                      </m:r>
                      <m:r>
                        <a:rPr lang="en-US" altLang="zh-CN" sz="1200" i="1">
                          <a:latin typeface="Cambria Math" panose="02040503050406030204" pitchFamily="18" charset="0"/>
                        </a:rPr>
                        <m:t>(</m:t>
                      </m:r>
                      <m:r>
                        <a:rPr lang="zh-CN" altLang="en-US" sz="1200" i="1">
                          <a:latin typeface="Cambria Math" panose="02040503050406030204" pitchFamily="18" charset="0"/>
                        </a:rPr>
                        <m:t>绿</m:t>
                      </m:r>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𝑏</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(2)</m:t>
                      </m:r>
                    </m:oMath>
                  </m:oMathPara>
                </a14:m>
                <a:endParaRPr lang="zh-CN" altLang="en-US" sz="1200" dirty="0"/>
              </a:p>
            </p:txBody>
          </p:sp>
        </mc:Choice>
        <mc:Fallback xmlns="">
          <p:sp>
            <p:nvSpPr>
              <p:cNvPr id="30" name="文本框 29">
                <a:extLst>
                  <a:ext uri="{FF2B5EF4-FFF2-40B4-BE49-F238E27FC236}">
                    <a16:creationId xmlns:a16="http://schemas.microsoft.com/office/drawing/2014/main" id="{67B978B3-5C46-42FC-A88B-D8ED7FE3548C}"/>
                  </a:ext>
                </a:extLst>
              </p:cNvPr>
              <p:cNvSpPr txBox="1">
                <a:spLocks noRot="1" noChangeAspect="1" noMove="1" noResize="1" noEditPoints="1" noAdjustHandles="1" noChangeArrowheads="1" noChangeShapeType="1" noTextEdit="1"/>
              </p:cNvSpPr>
              <p:nvPr/>
            </p:nvSpPr>
            <p:spPr>
              <a:xfrm>
                <a:off x="5040851" y="4888704"/>
                <a:ext cx="1213922" cy="461665"/>
              </a:xfrm>
              <a:prstGeom prst="rect">
                <a:avLst/>
              </a:prstGeom>
              <a:blipFill>
                <a:blip r:embed="rId6"/>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C362375-3824-4EC1-8101-63960FDA7865}"/>
                  </a:ext>
                </a:extLst>
              </p:cNvPr>
              <p:cNvSpPr txBox="1"/>
              <p:nvPr/>
            </p:nvSpPr>
            <p:spPr>
              <a:xfrm>
                <a:off x="6539124" y="4896991"/>
                <a:ext cx="12139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𝑃</m:t>
                      </m:r>
                      <m:d>
                        <m:dPr>
                          <m:ctrlPr>
                            <a:rPr lang="en-US" altLang="zh-CN" sz="1200" b="0" i="1" smtClean="0">
                              <a:latin typeface="Cambria Math" panose="02040503050406030204" pitchFamily="18" charset="0"/>
                            </a:rPr>
                          </m:ctrlPr>
                        </m:dPr>
                        <m:e>
                          <m:r>
                            <a:rPr lang="zh-CN" altLang="en-US" sz="1200" i="1">
                              <a:latin typeface="Cambria Math" panose="02040503050406030204" pitchFamily="18" charset="0"/>
                            </a:rPr>
                            <m:t>红</m:t>
                          </m:r>
                        </m:e>
                      </m:d>
                      <m:r>
                        <a:rPr lang="en-US" altLang="zh-CN" sz="1200" i="1">
                          <a:latin typeface="Cambria Math" panose="02040503050406030204" pitchFamily="18" charset="0"/>
                        </a:rPr>
                        <m:t>=</m:t>
                      </m:r>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𝑏</m:t>
                          </m:r>
                        </m:e>
                        <m:sub>
                          <m:r>
                            <a:rPr lang="en-US" altLang="zh-CN" sz="1200" i="1">
                              <a:latin typeface="Cambria Math" panose="02040503050406030204" pitchFamily="18" charset="0"/>
                            </a:rPr>
                            <m:t>3</m:t>
                          </m:r>
                        </m:sub>
                      </m:sSub>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e>
                      </m:d>
                    </m:oMath>
                  </m:oMathPara>
                </a14:m>
                <a:endParaRPr lang="en-US" altLang="zh-CN" sz="1200" b="0" dirty="0"/>
              </a:p>
              <a:p>
                <a:pPr/>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rPr>
                        <m:t>𝑃</m:t>
                      </m:r>
                      <m:r>
                        <a:rPr lang="en-US" altLang="zh-CN" sz="1200" i="1">
                          <a:latin typeface="Cambria Math" panose="02040503050406030204" pitchFamily="18" charset="0"/>
                        </a:rPr>
                        <m:t>(</m:t>
                      </m:r>
                      <m:r>
                        <a:rPr lang="zh-CN" altLang="en-US" sz="1200" i="1">
                          <a:latin typeface="Cambria Math" panose="02040503050406030204" pitchFamily="18" charset="0"/>
                        </a:rPr>
                        <m:t>绿</m:t>
                      </m:r>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𝑏</m:t>
                          </m:r>
                        </m:e>
                        <m:sub>
                          <m:r>
                            <a:rPr lang="en-US" altLang="zh-CN" sz="1200" i="1">
                              <a:latin typeface="Cambria Math" panose="02040503050406030204" pitchFamily="18" charset="0"/>
                            </a:rPr>
                            <m:t>3</m:t>
                          </m:r>
                        </m:sub>
                      </m:sSub>
                      <m:r>
                        <a:rPr lang="en-US" altLang="zh-CN" sz="1200" i="1">
                          <a:latin typeface="Cambria Math" panose="02040503050406030204" pitchFamily="18" charset="0"/>
                        </a:rPr>
                        <m:t>(2)</m:t>
                      </m:r>
                    </m:oMath>
                  </m:oMathPara>
                </a14:m>
                <a:endParaRPr lang="zh-CN" altLang="en-US" sz="1200" dirty="0"/>
              </a:p>
            </p:txBody>
          </p:sp>
        </mc:Choice>
        <mc:Fallback xmlns="">
          <p:sp>
            <p:nvSpPr>
              <p:cNvPr id="31" name="文本框 30">
                <a:extLst>
                  <a:ext uri="{FF2B5EF4-FFF2-40B4-BE49-F238E27FC236}">
                    <a16:creationId xmlns:a16="http://schemas.microsoft.com/office/drawing/2014/main" id="{BC362375-3824-4EC1-8101-63960FDA7865}"/>
                  </a:ext>
                </a:extLst>
              </p:cNvPr>
              <p:cNvSpPr txBox="1">
                <a:spLocks noRot="1" noChangeAspect="1" noMove="1" noResize="1" noEditPoints="1" noAdjustHandles="1" noChangeArrowheads="1" noChangeShapeType="1" noTextEdit="1"/>
              </p:cNvSpPr>
              <p:nvPr/>
            </p:nvSpPr>
            <p:spPr>
              <a:xfrm>
                <a:off x="6539124" y="4896991"/>
                <a:ext cx="1213922" cy="461665"/>
              </a:xfrm>
              <a:prstGeom prst="rect">
                <a:avLst/>
              </a:prstGeom>
              <a:blipFill>
                <a:blip r:embed="rId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7C214EC4-6D85-4070-8CF4-BCF23CB4EC01}"/>
                  </a:ext>
                </a:extLst>
              </p:cNvPr>
              <p:cNvSpPr>
                <a:spLocks noGrp="1"/>
              </p:cNvSpPr>
              <p:nvPr>
                <p:ph idx="1"/>
              </p:nvPr>
            </p:nvSpPr>
            <p:spPr>
              <a:xfrm>
                <a:off x="845288" y="1388424"/>
                <a:ext cx="10515600" cy="1638311"/>
              </a:xfrm>
            </p:spPr>
            <p:txBody>
              <a:bodyPr>
                <a:normAutofit/>
              </a:bodyPr>
              <a:lstStyle/>
              <a:p>
                <a:r>
                  <a:rPr lang="zh-CN" altLang="en-US" sz="2000" dirty="0"/>
                  <a:t>假设有</a:t>
                </a:r>
                <a:r>
                  <a:rPr lang="en-US" altLang="zh-CN" sz="2000" dirty="0"/>
                  <a:t>3</a:t>
                </a:r>
                <a:r>
                  <a:rPr lang="zh-CN" altLang="en-US" sz="2000" dirty="0"/>
                  <a:t>个碗，每个碗中按不同比例存放红绿两种颜色的球。</a:t>
                </a:r>
                <a:endParaRPr lang="en-US" altLang="zh-CN" sz="2000" dirty="0"/>
              </a:p>
              <a:p>
                <a:r>
                  <a:rPr lang="zh-CN" altLang="en-US" sz="2000" dirty="0"/>
                  <a:t>根据初始概率分布，随机地选择其中的一个碗，并随机取出一球，记为</a:t>
                </a:r>
                <a14:m>
                  <m:oMath xmlns:m="http://schemas.openxmlformats.org/officeDocument/2006/math">
                    <m:sSub>
                      <m:sSubPr>
                        <m:ctrlPr>
                          <a:rPr lang="zh-CN" altLang="zh-CN" sz="2000" i="1" smtClean="0">
                            <a:latin typeface="Cambria Math" panose="02040503050406030204" pitchFamily="18" charset="0"/>
                          </a:rPr>
                        </m:ctrlPr>
                      </m:sSubPr>
                      <m:e>
                        <m:r>
                          <a:rPr lang="en-US" altLang="zh-CN" sz="2000">
                            <a:latin typeface="Cambria Math" panose="02040503050406030204" pitchFamily="18" charset="0"/>
                          </a:rPr>
                          <m:t>𝑜</m:t>
                        </m:r>
                      </m:e>
                      <m:sub>
                        <m:r>
                          <a:rPr lang="en-US" altLang="zh-CN" sz="2000">
                            <a:latin typeface="Cambria Math" panose="02040503050406030204" pitchFamily="18" charset="0"/>
                          </a:rPr>
                          <m:t>1</m:t>
                        </m:r>
                      </m:sub>
                    </m:sSub>
                  </m:oMath>
                </a14:m>
                <a:r>
                  <a:rPr lang="zh-CN" altLang="en-US" sz="2000" dirty="0"/>
                  <a:t>。把球放回原碗，根据碗之间的转移概率，随机选择下一个碗，再随机取出一球，记为</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𝑜</m:t>
                        </m:r>
                      </m:e>
                      <m:sub>
                        <m:r>
                          <a:rPr lang="en-US" altLang="zh-CN" sz="2000" b="0" i="1" smtClean="0">
                            <a:latin typeface="Cambria Math" panose="02040503050406030204" pitchFamily="18" charset="0"/>
                          </a:rPr>
                          <m:t>2</m:t>
                        </m:r>
                      </m:sub>
                    </m:sSub>
                  </m:oMath>
                </a14:m>
                <a:r>
                  <a:rPr lang="zh-CN" altLang="en-US" sz="2000" dirty="0"/>
                  <a:t>。如此反复，可以得到一个描述球的颜色的序列</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𝑜</m:t>
                        </m:r>
                      </m:e>
                      <m:sub>
                        <m:r>
                          <a:rPr lang="en-US" altLang="zh-CN" sz="2000">
                            <a:latin typeface="Cambria Math" panose="02040503050406030204" pitchFamily="18" charset="0"/>
                          </a:rPr>
                          <m:t>1</m:t>
                        </m:r>
                      </m:sub>
                    </m:sSub>
                  </m:oMath>
                </a14:m>
                <a:r>
                  <a:rPr lang="en-US" altLang="zh-CN" sz="2000" dirty="0"/>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𝑜</m:t>
                        </m:r>
                      </m:e>
                      <m:sub>
                        <m:r>
                          <a:rPr lang="en-US" altLang="zh-CN" sz="2000" b="0" i="1" smtClean="0">
                            <a:latin typeface="Cambria Math" panose="02040503050406030204" pitchFamily="18" charset="0"/>
                          </a:rPr>
                          <m:t>2</m:t>
                        </m:r>
                      </m:sub>
                    </m:sSub>
                  </m:oMath>
                </a14:m>
                <a:r>
                  <a:rPr lang="en-US" altLang="zh-CN" sz="2000" dirty="0"/>
                  <a:t> …</a:t>
                </a:r>
                <a:r>
                  <a:rPr lang="zh-CN" altLang="en-US" sz="2000" dirty="0"/>
                  <a:t>，可称之为观察值序列。在此过程中，碗之间的转移不确定，一种球的颜色出自哪个碗也不确定。</a:t>
                </a:r>
              </a:p>
              <a:p>
                <a:endParaRPr lang="zh-CN" altLang="en-US" sz="2000" dirty="0">
                  <a:latin typeface="等线 (正文)"/>
                </a:endParaRPr>
              </a:p>
            </p:txBody>
          </p:sp>
        </mc:Choice>
        <mc:Fallback xmlns="">
          <p:sp>
            <p:nvSpPr>
              <p:cNvPr id="6" name="内容占位符 5">
                <a:extLst>
                  <a:ext uri="{FF2B5EF4-FFF2-40B4-BE49-F238E27FC236}">
                    <a16:creationId xmlns:a16="http://schemas.microsoft.com/office/drawing/2014/main" id="{7C214EC4-6D85-4070-8CF4-BCF23CB4EC01}"/>
                  </a:ext>
                </a:extLst>
              </p:cNvPr>
              <p:cNvSpPr>
                <a:spLocks noGrp="1" noRot="1" noChangeAspect="1" noMove="1" noResize="1" noEditPoints="1" noAdjustHandles="1" noChangeArrowheads="1" noChangeShapeType="1" noTextEdit="1"/>
              </p:cNvSpPr>
              <p:nvPr>
                <p:ph idx="1"/>
              </p:nvPr>
            </p:nvSpPr>
            <p:spPr>
              <a:xfrm>
                <a:off x="845288" y="1388424"/>
                <a:ext cx="10515600" cy="1638311"/>
              </a:xfrm>
              <a:blipFill>
                <a:blip r:embed="rId8"/>
                <a:stretch>
                  <a:fillRect l="-522" t="-4089" r="-2957" b="-3717"/>
                </a:stretch>
              </a:blipFill>
            </p:spPr>
            <p:txBody>
              <a:bodyPr/>
              <a:lstStyle/>
              <a:p>
                <a:r>
                  <a:rPr lang="zh-CN" altLang="en-US">
                    <a:noFill/>
                  </a:rPr>
                  <a:t> </a:t>
                </a:r>
              </a:p>
            </p:txBody>
          </p:sp>
        </mc:Fallback>
      </mc:AlternateContent>
      <p:sp>
        <p:nvSpPr>
          <p:cNvPr id="29" name="AutoShape 21">
            <a:extLst>
              <a:ext uri="{FF2B5EF4-FFF2-40B4-BE49-F238E27FC236}">
                <a16:creationId xmlns:a16="http://schemas.microsoft.com/office/drawing/2014/main" id="{E5F0F79C-7EF0-40F3-8130-433C95FA3979}"/>
              </a:ext>
            </a:extLst>
          </p:cNvPr>
          <p:cNvSpPr>
            <a:spLocks noChangeArrowheads="1"/>
          </p:cNvSpPr>
          <p:nvPr/>
        </p:nvSpPr>
        <p:spPr bwMode="auto">
          <a:xfrm>
            <a:off x="8110481" y="2932905"/>
            <a:ext cx="2916238" cy="1512888"/>
          </a:xfrm>
          <a:prstGeom prst="cloudCallout">
            <a:avLst>
              <a:gd name="adj1" fmla="val -55662"/>
              <a:gd name="adj2" fmla="val 41079"/>
            </a:avLst>
          </a:prstGeom>
          <a:solidFill>
            <a:schemeClr val="tx1"/>
          </a:solidFill>
          <a:ln w="9525">
            <a:solidFill>
              <a:srgbClr val="000000"/>
            </a:solidFill>
            <a:round/>
            <a:headEnd/>
            <a:tailEnd/>
          </a:ln>
        </p:spPr>
        <p:txBody>
          <a:bodyPr/>
          <a:lstStyle/>
          <a:p>
            <a:pPr marL="342900" indent="-342900" algn="just"/>
            <a:r>
              <a:rPr lang="zh-CN" altLang="en-US" sz="1800" dirty="0">
                <a:solidFill>
                  <a:srgbClr val="FFFFFF"/>
                </a:solidFill>
                <a:latin typeface="宋体" pitchFamily="2" charset="-122"/>
              </a:rPr>
              <a:t>出现“</a:t>
            </a:r>
            <a:r>
              <a:rPr lang="zh-CN" altLang="en-US" sz="1800" dirty="0">
                <a:solidFill>
                  <a:srgbClr val="FF0000"/>
                </a:solidFill>
                <a:latin typeface="宋体" pitchFamily="2" charset="-122"/>
              </a:rPr>
              <a:t>红</a:t>
            </a:r>
            <a:r>
              <a:rPr lang="zh-CN" altLang="en-US" sz="1800" dirty="0">
                <a:solidFill>
                  <a:srgbClr val="00B050"/>
                </a:solidFill>
                <a:latin typeface="宋体" pitchFamily="2" charset="-122"/>
              </a:rPr>
              <a:t>绿绿</a:t>
            </a:r>
            <a:r>
              <a:rPr lang="zh-CN" altLang="en-US" sz="1800" dirty="0">
                <a:solidFill>
                  <a:srgbClr val="FF0000"/>
                </a:solidFill>
                <a:latin typeface="宋体" pitchFamily="2" charset="-122"/>
              </a:rPr>
              <a:t>红</a:t>
            </a:r>
            <a:r>
              <a:rPr lang="zh-CN" altLang="en-US" sz="1800" dirty="0">
                <a:solidFill>
                  <a:srgbClr val="FFFFFF"/>
                </a:solidFill>
                <a:latin typeface="宋体" pitchFamily="2" charset="-122"/>
              </a:rPr>
              <a:t>”的概率？</a:t>
            </a:r>
          </a:p>
        </p:txBody>
      </p:sp>
    </p:spTree>
    <p:custDataLst>
      <p:tags r:id="rId1"/>
    </p:custDataLst>
    <p:extLst>
      <p:ext uri="{BB962C8B-B14F-4D97-AF65-F5344CB8AC3E}">
        <p14:creationId xmlns:p14="http://schemas.microsoft.com/office/powerpoint/2010/main" val="271471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inVertical)">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20D31-C8BB-4A8D-9946-96A370A8E1BD}"/>
              </a:ext>
            </a:extLst>
          </p:cNvPr>
          <p:cNvSpPr>
            <a:spLocks noGrp="1"/>
          </p:cNvSpPr>
          <p:nvPr>
            <p:ph type="title"/>
          </p:nvPr>
        </p:nvSpPr>
        <p:spPr/>
        <p:txBody>
          <a:bodyPr/>
          <a:lstStyle/>
          <a:p>
            <a:r>
              <a:rPr lang="en-US" altLang="zh-CN" dirty="0"/>
              <a:t>4.1 HMM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73076F-3087-4F24-B3C6-991C8D75D8D3}"/>
                  </a:ext>
                </a:extLst>
              </p:cNvPr>
              <p:cNvSpPr>
                <a:spLocks noGrp="1"/>
              </p:cNvSpPr>
              <p:nvPr>
                <p:ph idx="1"/>
              </p:nvPr>
            </p:nvSpPr>
            <p:spPr>
              <a:xfrm>
                <a:off x="845288" y="1388424"/>
                <a:ext cx="6966098" cy="4351338"/>
              </a:xfrm>
            </p:spPr>
            <p:txBody>
              <a:bodyPr>
                <a:normAutofit/>
              </a:bodyPr>
              <a:lstStyle/>
              <a:p>
                <a:r>
                  <a:rPr lang="zh-CN" altLang="zh-CN" dirty="0"/>
                  <a:t>隐含Markov模型</a:t>
                </a:r>
              </a:p>
              <a:p>
                <a:pPr marL="742950" lvl="1" indent="-285750">
                  <a:buFont typeface="Wingdings" panose="05000000000000000000" pitchFamily="2" charset="2"/>
                  <a:buNone/>
                </a:pPr>
                <a:r>
                  <a:rPr lang="zh-CN" altLang="zh-CN" dirty="0"/>
                  <a:t>包含</a:t>
                </a:r>
                <a:r>
                  <a:rPr lang="en-US" altLang="zh-CN" dirty="0"/>
                  <a:t>6</a:t>
                </a:r>
                <a:r>
                  <a:rPr lang="zh-CN" altLang="zh-CN" dirty="0"/>
                  <a:t>个状态</a:t>
                </a:r>
                <a:r>
                  <a:rPr lang="zh-CN" altLang="en-US" dirty="0"/>
                  <a:t>（</a:t>
                </a:r>
                <a:r>
                  <a:rPr lang="zh-CN" altLang="en-US" dirty="0">
                    <a:solidFill>
                      <a:srgbClr val="C00000"/>
                    </a:solidFill>
                  </a:rPr>
                  <a:t>不可见</a:t>
                </a:r>
                <a:r>
                  <a:rPr lang="zh-CN" altLang="en-US" dirty="0"/>
                  <a:t>）</a:t>
                </a:r>
                <a:r>
                  <a:rPr lang="zh-CN" altLang="zh-CN" dirty="0"/>
                  <a:t>，</a:t>
                </a:r>
                <a:endParaRPr lang="en-US" altLang="zh-CN" dirty="0"/>
              </a:p>
              <a:p>
                <a:pPr marL="742950" lvl="1" indent="-285750">
                  <a:buFont typeface="Wingdings" panose="05000000000000000000" pitchFamily="2" charset="2"/>
                  <a:buNone/>
                </a:pPr>
                <a:r>
                  <a:rPr lang="zh-CN" altLang="en-US" dirty="0"/>
                  <a:t>观察值</a:t>
                </a:r>
                <a14:m>
                  <m:oMath xmlns:m="http://schemas.openxmlformats.org/officeDocument/2006/math">
                    <m:r>
                      <a:rPr lang="en-US" altLang="zh-CN">
                        <a:latin typeface="Cambria Math" panose="02040503050406030204" pitchFamily="18" charset="0"/>
                      </a:rPr>
                      <m:t>𝑂</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𝑜</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𝑜</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𝑜</m:t>
                        </m:r>
                      </m:e>
                      <m:sub>
                        <m:r>
                          <a:rPr lang="en-US" altLang="zh-CN">
                            <a:latin typeface="Cambria Math" panose="02040503050406030204" pitchFamily="18" charset="0"/>
                          </a:rPr>
                          <m:t>𝑇</m:t>
                        </m:r>
                      </m:sub>
                    </m:sSub>
                  </m:oMath>
                </a14:m>
                <a:r>
                  <a:rPr lang="zh-CN" altLang="zh-CN" dirty="0"/>
                  <a:t>可见</a:t>
                </a:r>
                <a:r>
                  <a:rPr lang="zh-CN" altLang="en-US" dirty="0"/>
                  <a:t>。</a:t>
                </a:r>
                <a:endParaRPr lang="en-US" altLang="zh-CN" dirty="0"/>
              </a:p>
              <a:p>
                <a:endParaRPr lang="en-US" altLang="zh-CN" dirty="0"/>
              </a:p>
              <a:p>
                <a:r>
                  <a:rPr lang="en-US" altLang="zh-CN" dirty="0"/>
                  <a:t>HMM</a:t>
                </a:r>
                <a:r>
                  <a:rPr lang="zh-CN" altLang="zh-CN" dirty="0"/>
                  <a:t>的模型要素包括：</a:t>
                </a:r>
              </a:p>
              <a:p>
                <a:pPr marL="457200" lvl="1" indent="0">
                  <a:buNone/>
                </a:pPr>
                <a14:m>
                  <m:oMath xmlns:m="http://schemas.openxmlformats.org/officeDocument/2006/math">
                    <m:r>
                      <a:rPr lang="en-US" altLang="zh-CN">
                        <a:latin typeface="Cambria Math" panose="02040503050406030204" pitchFamily="18" charset="0"/>
                      </a:rPr>
                      <m:t>𝑁</m:t>
                    </m:r>
                  </m:oMath>
                </a14:m>
                <a:r>
                  <a:rPr lang="zh-CN" altLang="zh-CN" dirty="0"/>
                  <a:t>：模型中的状态数目 </a:t>
                </a:r>
              </a:p>
              <a:p>
                <a:pPr marL="457200" lvl="1" indent="0">
                  <a:buNone/>
                </a:pPr>
                <a14:m>
                  <m:oMath xmlns:m="http://schemas.openxmlformats.org/officeDocument/2006/math">
                    <m:r>
                      <a:rPr lang="en-US" altLang="zh-CN">
                        <a:latin typeface="Cambria Math" panose="02040503050406030204" pitchFamily="18" charset="0"/>
                      </a:rPr>
                      <m:t>𝑀</m:t>
                    </m:r>
                  </m:oMath>
                </a14:m>
                <a:r>
                  <a:rPr lang="zh-CN" altLang="zh-CN" dirty="0"/>
                  <a:t>：每个状态可能输出的观察符号的数目 </a:t>
                </a:r>
              </a:p>
              <a:p>
                <a:pPr marL="457200" lvl="1" indent="0">
                  <a:buNone/>
                </a:pPr>
                <a14:m>
                  <m:oMath xmlns:m="http://schemas.openxmlformats.org/officeDocument/2006/math">
                    <m:r>
                      <a:rPr lang="en-US" altLang="zh-CN">
                        <a:latin typeface="Cambria Math" panose="02040503050406030204" pitchFamily="18" charset="0"/>
                      </a:rPr>
                      <m:t>𝐴</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𝑎</m:t>
                            </m:r>
                          </m:e>
                          <m:sub>
                            <m:r>
                              <a:rPr lang="en-US" altLang="zh-CN">
                                <a:latin typeface="Cambria Math" panose="02040503050406030204" pitchFamily="18" charset="0"/>
                              </a:rPr>
                              <m:t>𝑖𝑗</m:t>
                            </m:r>
                          </m:sub>
                        </m:sSub>
                      </m:e>
                    </m:d>
                  </m:oMath>
                </a14:m>
                <a:r>
                  <a:rPr lang="zh-CN" altLang="zh-CN" dirty="0"/>
                  <a:t>：状态转移</a:t>
                </a:r>
                <a:r>
                  <a:rPr lang="zh-CN" altLang="en-US" dirty="0"/>
                  <a:t>矩阵</a:t>
                </a:r>
                <a:endParaRPr lang="en-US" altLang="zh-CN" dirty="0"/>
              </a:p>
              <a:p>
                <a:pPr marL="457200" lvl="1" indent="0">
                  <a:buNone/>
                </a:pPr>
                <a14:m>
                  <m:oMath xmlns:m="http://schemas.openxmlformats.org/officeDocument/2006/math">
                    <m:r>
                      <a:rPr lang="en-US" altLang="zh-CN">
                        <a:latin typeface="Cambria Math" panose="02040503050406030204" pitchFamily="18" charset="0"/>
                      </a:rPr>
                      <m:t>𝐵</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𝑏</m:t>
                            </m:r>
                          </m:e>
                          <m:sub>
                            <m:r>
                              <a:rPr lang="en-US" altLang="zh-CN">
                                <a:latin typeface="Cambria Math" panose="02040503050406030204" pitchFamily="18" charset="0"/>
                              </a:rPr>
                              <m:t>𝑗</m:t>
                            </m:r>
                          </m:sub>
                        </m:sSub>
                        <m:r>
                          <a:rPr lang="en-US" altLang="zh-CN">
                            <a:latin typeface="Cambria Math" panose="02040503050406030204" pitchFamily="18" charset="0"/>
                          </a:rPr>
                          <m:t>(</m:t>
                        </m:r>
                        <m:r>
                          <a:rPr lang="en-US" altLang="zh-CN">
                            <a:latin typeface="Cambria Math" panose="02040503050406030204" pitchFamily="18" charset="0"/>
                          </a:rPr>
                          <m:t>𝑘</m:t>
                        </m:r>
                        <m:r>
                          <a:rPr lang="en-US" altLang="zh-CN">
                            <a:latin typeface="Cambria Math" panose="02040503050406030204" pitchFamily="18" charset="0"/>
                          </a:rPr>
                          <m:t>)</m:t>
                        </m:r>
                      </m:e>
                    </m:d>
                  </m:oMath>
                </a14:m>
                <a:r>
                  <a:rPr lang="zh-CN" altLang="zh-CN" dirty="0"/>
                  <a:t>：</a:t>
                </a:r>
                <a:r>
                  <a:rPr lang="zh-CN" altLang="en-US" dirty="0"/>
                  <a:t>输出概率矩阵</a:t>
                </a:r>
                <a:endParaRPr lang="zh-CN" altLang="zh-CN" dirty="0"/>
              </a:p>
              <a:p>
                <a:pPr marL="457200" lvl="1" indent="0">
                  <a:buNone/>
                </a:pPr>
                <a14:m>
                  <m:oMath xmlns:m="http://schemas.openxmlformats.org/officeDocument/2006/math">
                    <m:r>
                      <a:rPr lang="en-US" altLang="zh-CN">
                        <a:latin typeface="Cambria Math" panose="02040503050406030204" pitchFamily="18" charset="0"/>
                      </a:rPr>
                      <m:t>𝜋</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𝜋</m:t>
                            </m:r>
                          </m:e>
                          <m:sub>
                            <m:r>
                              <a:rPr lang="en-US" altLang="zh-CN">
                                <a:latin typeface="Cambria Math" panose="02040503050406030204" pitchFamily="18" charset="0"/>
                              </a:rPr>
                              <m:t>𝑖</m:t>
                            </m:r>
                          </m:sub>
                        </m:sSub>
                      </m:e>
                    </m:d>
                  </m:oMath>
                </a14:m>
                <a:r>
                  <a:rPr lang="zh-CN" altLang="zh-CN" dirty="0"/>
                  <a:t>：初始状态概率分布</a:t>
                </a:r>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DF73076F-3087-4F24-B3C6-991C8D75D8D3}"/>
                  </a:ext>
                </a:extLst>
              </p:cNvPr>
              <p:cNvSpPr>
                <a:spLocks noGrp="1" noRot="1" noChangeAspect="1" noMove="1" noResize="1" noEditPoints="1" noAdjustHandles="1" noChangeArrowheads="1" noChangeShapeType="1" noTextEdit="1"/>
              </p:cNvSpPr>
              <p:nvPr>
                <p:ph idx="1"/>
              </p:nvPr>
            </p:nvSpPr>
            <p:spPr>
              <a:xfrm>
                <a:off x="845288" y="1388424"/>
                <a:ext cx="6966098" cy="4351338"/>
              </a:xfrm>
              <a:blipFill>
                <a:blip r:embed="rId5"/>
                <a:stretch>
                  <a:fillRect l="-1576" t="-2661" b="-3221"/>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7ECCBE9A-8C37-4E93-9291-B9648366DB7F}"/>
              </a:ext>
            </a:extLst>
          </p:cNvPr>
          <p:cNvGraphicFramePr>
            <a:graphicFrameLocks noChangeAspect="1"/>
          </p:cNvGraphicFramePr>
          <p:nvPr>
            <p:extLst>
              <p:ext uri="{D42A27DB-BD31-4B8C-83A1-F6EECF244321}">
                <p14:modId xmlns:p14="http://schemas.microsoft.com/office/powerpoint/2010/main" val="2918152362"/>
              </p:ext>
            </p:extLst>
          </p:nvPr>
        </p:nvGraphicFramePr>
        <p:xfrm>
          <a:off x="6556744" y="1282996"/>
          <a:ext cx="5353050" cy="2476057"/>
        </p:xfrm>
        <a:graphic>
          <a:graphicData uri="http://schemas.openxmlformats.org/presentationml/2006/ole">
            <mc:AlternateContent xmlns:mc="http://schemas.openxmlformats.org/markup-compatibility/2006">
              <mc:Choice xmlns:v="urn:schemas-microsoft-com:vml" Requires="v">
                <p:oleObj name="Visio" r:id="rId6" imgW="6119331" imgH="2840136" progId="Visio.Drawing.11">
                  <p:embed/>
                </p:oleObj>
              </mc:Choice>
              <mc:Fallback>
                <p:oleObj name="Visio" r:id="rId6" imgW="6119331" imgH="2840136" progId="Visio.Drawing.11">
                  <p:embed/>
                  <p:pic>
                    <p:nvPicPr>
                      <p:cNvPr id="5" name="对象 4">
                        <a:extLst>
                          <a:ext uri="{FF2B5EF4-FFF2-40B4-BE49-F238E27FC236}">
                            <a16:creationId xmlns:a16="http://schemas.microsoft.com/office/drawing/2014/main" id="{AC38BB5F-3413-446F-9372-ECE5B9A86E98}"/>
                          </a:ext>
                        </a:extLst>
                      </p:cNvPr>
                      <p:cNvPicPr>
                        <a:picLocks noChangeAspect="1" noChangeArrowheads="1"/>
                      </p:cNvPicPr>
                      <p:nvPr/>
                    </p:nvPicPr>
                    <p:blipFill>
                      <a:blip r:embed="rId7"/>
                      <a:srcRect/>
                      <a:stretch>
                        <a:fillRect/>
                      </a:stretch>
                    </p:blipFill>
                    <p:spPr bwMode="auto">
                      <a:xfrm>
                        <a:off x="6556744" y="1282996"/>
                        <a:ext cx="5353050" cy="2476057"/>
                      </a:xfrm>
                      <a:prstGeom prst="rect">
                        <a:avLst/>
                      </a:prstGeom>
                      <a:noFill/>
                    </p:spPr>
                  </p:pic>
                </p:oleObj>
              </mc:Fallback>
            </mc:AlternateContent>
          </a:graphicData>
        </a:graphic>
      </p:graphicFrame>
    </p:spTree>
    <p:extLst>
      <p:ext uri="{BB962C8B-B14F-4D97-AF65-F5344CB8AC3E}">
        <p14:creationId xmlns:p14="http://schemas.microsoft.com/office/powerpoint/2010/main" val="98169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7318B-D863-446A-9F05-1A8BDE104229}"/>
              </a:ext>
            </a:extLst>
          </p:cNvPr>
          <p:cNvSpPr>
            <a:spLocks noGrp="1"/>
          </p:cNvSpPr>
          <p:nvPr>
            <p:ph type="title"/>
          </p:nvPr>
        </p:nvSpPr>
        <p:spPr/>
        <p:txBody>
          <a:bodyPr/>
          <a:lstStyle/>
          <a:p>
            <a:r>
              <a:rPr lang="en-US" altLang="zh-CN" dirty="0"/>
              <a:t>4.2 HMM</a:t>
            </a:r>
            <a:r>
              <a:rPr lang="zh-CN" altLang="en-US" dirty="0"/>
              <a:t>的三个基本问题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97D0CF-7310-4C91-BE10-5F60F3440EFC}"/>
                  </a:ext>
                </a:extLst>
              </p:cNvPr>
              <p:cNvSpPr>
                <a:spLocks noGrp="1"/>
              </p:cNvSpPr>
              <p:nvPr>
                <p:ph idx="1"/>
              </p:nvPr>
            </p:nvSpPr>
            <p:spPr/>
            <p:txBody>
              <a:bodyPr/>
              <a:lstStyle/>
              <a:p>
                <a:pPr marL="0" indent="0">
                  <a:buNone/>
                </a:pPr>
                <a:r>
                  <a:rPr lang="en-US" altLang="zh-CN" dirty="0"/>
                  <a:t>- </a:t>
                </a:r>
                <a:r>
                  <a:rPr lang="zh-CN" altLang="zh-CN" dirty="0"/>
                  <a:t>模型评估问题</a:t>
                </a:r>
                <a:r>
                  <a:rPr lang="en-US" altLang="zh-CN" dirty="0"/>
                  <a:t>(</a:t>
                </a:r>
                <a:r>
                  <a:rPr lang="zh-CN" altLang="zh-CN" dirty="0"/>
                  <a:t>如何求：</a:t>
                </a:r>
                <a14:m>
                  <m:oMath xmlns:m="http://schemas.openxmlformats.org/officeDocument/2006/math">
                    <m:r>
                      <a:rPr lang="en-US" altLang="zh-CN" b="0" i="1">
                        <a:latin typeface="Cambria Math" panose="02040503050406030204" pitchFamily="18" charset="0"/>
                      </a:rPr>
                      <m:t>𝑃</m:t>
                    </m:r>
                    <m:d>
                      <m:dPr>
                        <m:ctrlPr>
                          <a:rPr lang="zh-CN" altLang="zh-CN" i="1">
                            <a:latin typeface="Cambria Math" panose="02040503050406030204" pitchFamily="18" charset="0"/>
                          </a:rPr>
                        </m:ctrlPr>
                      </m:dPr>
                      <m:e>
                        <m:r>
                          <a:rPr lang="en-US" altLang="zh-CN" b="0" i="1">
                            <a:latin typeface="Cambria Math" panose="02040503050406030204" pitchFamily="18" charset="0"/>
                          </a:rPr>
                          <m:t>𝑂</m:t>
                        </m:r>
                      </m:e>
                      <m:e>
                        <m:r>
                          <a:rPr lang="el-GR" altLang="zh-CN" b="0" i="1">
                            <a:latin typeface="Cambria Math" panose="02040503050406030204" pitchFamily="18" charset="0"/>
                          </a:rPr>
                          <m:t>𝜆</m:t>
                        </m:r>
                      </m:e>
                    </m:d>
                  </m:oMath>
                </a14:m>
                <a:r>
                  <a:rPr lang="en-US" altLang="zh-CN" dirty="0"/>
                  <a:t>)</a:t>
                </a:r>
                <a:endParaRPr lang="zh-CN" altLang="zh-CN" dirty="0"/>
              </a:p>
              <a:p>
                <a:pPr marL="0" indent="0">
                  <a:buNone/>
                </a:pPr>
                <a:r>
                  <a:rPr lang="en-US" altLang="zh-CN" dirty="0"/>
                  <a:t>- </a:t>
                </a:r>
                <a:r>
                  <a:rPr lang="zh-CN" altLang="zh-CN" dirty="0"/>
                  <a:t>最佳路径问题</a:t>
                </a:r>
                <a:r>
                  <a:rPr lang="en-US" altLang="zh-CN" dirty="0"/>
                  <a:t>(</a:t>
                </a:r>
                <a:r>
                  <a:rPr lang="zh-CN" altLang="zh-CN" dirty="0"/>
                  <a:t>如何求：</a:t>
                </a:r>
                <a14:m>
                  <m:oMath xmlns:m="http://schemas.openxmlformats.org/officeDocument/2006/math">
                    <m:r>
                      <a:rPr lang="en-US" altLang="zh-CN" b="0" i="1">
                        <a:latin typeface="Cambria Math" panose="02040503050406030204" pitchFamily="18" charset="0"/>
                      </a:rPr>
                      <m:t>𝑄</m:t>
                    </m:r>
                    <m:r>
                      <a:rPr lang="en-US" altLang="zh-CN" b="0"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a:latin typeface="Cambria Math" panose="02040503050406030204" pitchFamily="18" charset="0"/>
                          </a:rPr>
                          <m:t>𝑞</m:t>
                        </m:r>
                      </m:e>
                      <m:sub>
                        <m:r>
                          <a:rPr lang="en-US" altLang="zh-CN" b="0"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b="0" i="1">
                            <a:latin typeface="Cambria Math" panose="02040503050406030204" pitchFamily="18" charset="0"/>
                          </a:rPr>
                          <m:t>𝑞</m:t>
                        </m:r>
                      </m:e>
                      <m:sub>
                        <m:r>
                          <a:rPr lang="en-US" altLang="zh-CN" b="0" i="1">
                            <a:latin typeface="Cambria Math" panose="02040503050406030204" pitchFamily="18" charset="0"/>
                          </a:rPr>
                          <m:t>2</m:t>
                        </m:r>
                      </m:sub>
                    </m:sSub>
                    <m:r>
                      <a:rPr lang="en-US" altLang="zh-CN" b="0"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a:latin typeface="Cambria Math" panose="02040503050406030204" pitchFamily="18" charset="0"/>
                          </a:rPr>
                          <m:t>𝑞</m:t>
                        </m:r>
                      </m:e>
                      <m:sub>
                        <m:r>
                          <a:rPr lang="en-US" altLang="zh-CN" b="0" i="1">
                            <a:latin typeface="Cambria Math" panose="02040503050406030204" pitchFamily="18" charset="0"/>
                          </a:rPr>
                          <m:t>𝑇</m:t>
                        </m:r>
                      </m:sub>
                    </m:sSub>
                  </m:oMath>
                </a14:m>
                <a:r>
                  <a:rPr lang="en-US" altLang="zh-CN" dirty="0"/>
                  <a:t>)</a:t>
                </a:r>
                <a:endParaRPr lang="zh-CN" altLang="zh-CN" dirty="0"/>
              </a:p>
              <a:p>
                <a:pPr marL="0" indent="0">
                  <a:buNone/>
                </a:pPr>
                <a:r>
                  <a:rPr lang="en-US" altLang="zh-CN" dirty="0"/>
                  <a:t>- </a:t>
                </a:r>
                <a:r>
                  <a:rPr lang="zh-CN" altLang="zh-CN" dirty="0"/>
                  <a:t>模型训练问题</a:t>
                </a:r>
                <a:r>
                  <a:rPr lang="en-US" altLang="zh-CN" dirty="0"/>
                  <a:t>(</a:t>
                </a:r>
                <a:r>
                  <a:rPr lang="zh-CN" altLang="zh-CN" dirty="0"/>
                  <a:t>如何求：</a:t>
                </a:r>
                <a14:m>
                  <m:oMath xmlns:m="http://schemas.openxmlformats.org/officeDocument/2006/math">
                    <m:r>
                      <a:rPr lang="en-US" altLang="zh-CN" b="0" i="1">
                        <a:latin typeface="Cambria Math" panose="02040503050406030204" pitchFamily="18" charset="0"/>
                      </a:rPr>
                      <m:t>𝜋</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m:t>
                    </m:r>
                    <m:r>
                      <a:rPr lang="en-US" altLang="zh-CN" b="0" i="1">
                        <a:latin typeface="Cambria Math" panose="02040503050406030204" pitchFamily="18" charset="0"/>
                      </a:rPr>
                      <m:t>𝐵</m:t>
                    </m:r>
                  </m:oMath>
                </a14:m>
                <a:r>
                  <a:rPr lang="en-US" altLang="zh-CN" dirty="0"/>
                  <a:t>)</a:t>
                </a:r>
                <a:endParaRPr lang="zh-CN"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C897D0CF-7310-4C91-BE10-5F60F3440EFC}"/>
                  </a:ext>
                </a:extLst>
              </p:cNvPr>
              <p:cNvSpPr>
                <a:spLocks noGrp="1" noRot="1" noChangeAspect="1" noMove="1" noResize="1" noEditPoints="1" noAdjustHandles="1" noChangeArrowheads="1" noChangeShapeType="1" noTextEdit="1"/>
              </p:cNvSpPr>
              <p:nvPr>
                <p:ph idx="1"/>
              </p:nvPr>
            </p:nvSpPr>
            <p:spPr>
              <a:blipFill>
                <a:blip r:embed="rId4"/>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8861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2|35.5"/>
</p:tagLst>
</file>

<file path=ppt/tags/tag10.xml><?xml version="1.0" encoding="utf-8"?>
<p:tagLst xmlns:a="http://schemas.openxmlformats.org/drawingml/2006/main" xmlns:r="http://schemas.openxmlformats.org/officeDocument/2006/relationships" xmlns:p="http://schemas.openxmlformats.org/presentationml/2006/main">
  <p:tag name="TIMING" val="|41|34.9"/>
</p:tagLst>
</file>

<file path=ppt/tags/tag11.xml><?xml version="1.0" encoding="utf-8"?>
<p:tagLst xmlns:a="http://schemas.openxmlformats.org/drawingml/2006/main" xmlns:r="http://schemas.openxmlformats.org/officeDocument/2006/relationships" xmlns:p="http://schemas.openxmlformats.org/presentationml/2006/main">
  <p:tag name="TIMING" val="|26.7|22.5"/>
</p:tagLst>
</file>

<file path=ppt/tags/tag2.xml><?xml version="1.0" encoding="utf-8"?>
<p:tagLst xmlns:a="http://schemas.openxmlformats.org/drawingml/2006/main" xmlns:r="http://schemas.openxmlformats.org/officeDocument/2006/relationships" xmlns:p="http://schemas.openxmlformats.org/presentationml/2006/main">
  <p:tag name="TIMING" val="|5.9|16.5|60.8|31.1|5.3|13.9"/>
</p:tagLst>
</file>

<file path=ppt/tags/tag3.xml><?xml version="1.0" encoding="utf-8"?>
<p:tagLst xmlns:a="http://schemas.openxmlformats.org/drawingml/2006/main" xmlns:r="http://schemas.openxmlformats.org/officeDocument/2006/relationships" xmlns:p="http://schemas.openxmlformats.org/presentationml/2006/main">
  <p:tag name="TIMING" val="|15.7|62.7|57|78.8"/>
</p:tagLst>
</file>

<file path=ppt/tags/tag4.xml><?xml version="1.0" encoding="utf-8"?>
<p:tagLst xmlns:a="http://schemas.openxmlformats.org/drawingml/2006/main" xmlns:r="http://schemas.openxmlformats.org/officeDocument/2006/relationships" xmlns:p="http://schemas.openxmlformats.org/presentationml/2006/main">
  <p:tag name="TIMING" val="|112.4|6.9"/>
</p:tagLst>
</file>

<file path=ppt/tags/tag5.xml><?xml version="1.0" encoding="utf-8"?>
<p:tagLst xmlns:a="http://schemas.openxmlformats.org/drawingml/2006/main" xmlns:r="http://schemas.openxmlformats.org/officeDocument/2006/relationships" xmlns:p="http://schemas.openxmlformats.org/presentationml/2006/main">
  <p:tag name="TIMING" val="|65.2|55.5|15.3|24"/>
</p:tagLst>
</file>

<file path=ppt/tags/tag6.xml><?xml version="1.0" encoding="utf-8"?>
<p:tagLst xmlns:a="http://schemas.openxmlformats.org/drawingml/2006/main" xmlns:r="http://schemas.openxmlformats.org/officeDocument/2006/relationships" xmlns:p="http://schemas.openxmlformats.org/presentationml/2006/main">
  <p:tag name="TIMING" val="|34.7|115|64.1|29.1"/>
</p:tagLst>
</file>

<file path=ppt/tags/tag7.xml><?xml version="1.0" encoding="utf-8"?>
<p:tagLst xmlns:a="http://schemas.openxmlformats.org/drawingml/2006/main" xmlns:r="http://schemas.openxmlformats.org/officeDocument/2006/relationships" xmlns:p="http://schemas.openxmlformats.org/presentationml/2006/main">
  <p:tag name="TIMING" val="|27.5"/>
</p:tagLst>
</file>

<file path=ppt/tags/tag8.xml><?xml version="1.0" encoding="utf-8"?>
<p:tagLst xmlns:a="http://schemas.openxmlformats.org/drawingml/2006/main" xmlns:r="http://schemas.openxmlformats.org/officeDocument/2006/relationships" xmlns:p="http://schemas.openxmlformats.org/presentationml/2006/main">
  <p:tag name="TIMING" val="|8.4|73.6|73.1"/>
</p:tagLst>
</file>

<file path=ppt/tags/tag9.xml><?xml version="1.0" encoding="utf-8"?>
<p:tagLst xmlns:a="http://schemas.openxmlformats.org/drawingml/2006/main" xmlns:r="http://schemas.openxmlformats.org/officeDocument/2006/relationships" xmlns:p="http://schemas.openxmlformats.org/presentationml/2006/main">
  <p:tag name="TIMING" val="|8.6"/>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TotalTime>
  <Words>2469</Words>
  <Application>Microsoft Office PowerPoint</Application>
  <PresentationFormat>宽屏</PresentationFormat>
  <Paragraphs>477</Paragraphs>
  <Slides>32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4" baseType="lpstr">
      <vt:lpstr>等线</vt:lpstr>
      <vt:lpstr>等线 (正文)</vt:lpstr>
      <vt:lpstr>等线 Light</vt:lpstr>
      <vt:lpstr>宋体</vt:lpstr>
      <vt:lpstr>幼圆</vt:lpstr>
      <vt:lpstr>Arial</vt:lpstr>
      <vt:lpstr>Calibri</vt:lpstr>
      <vt:lpstr>Cambria Math</vt:lpstr>
      <vt:lpstr>Times New Roman</vt:lpstr>
      <vt:lpstr>Wingdings</vt:lpstr>
      <vt:lpstr>1_Office 主题​​</vt:lpstr>
      <vt:lpstr>Visio</vt:lpstr>
      <vt:lpstr>第4章 隐马尔可夫模型</vt:lpstr>
      <vt:lpstr>纲要</vt:lpstr>
      <vt:lpstr>4.1 HMM的基本概念</vt:lpstr>
      <vt:lpstr>4.1 HMM的基本概念</vt:lpstr>
      <vt:lpstr>4.1 HMM的基本概念</vt:lpstr>
      <vt:lpstr>4.1 HMM的基本概念—马尔可夫链</vt:lpstr>
      <vt:lpstr>4.1 双重随机过程—颜色球例子</vt:lpstr>
      <vt:lpstr>4.1 HMM的基本概念</vt:lpstr>
      <vt:lpstr>4.2 HMM的三个基本问题</vt:lpstr>
      <vt:lpstr>模型评估问题</vt:lpstr>
      <vt:lpstr>模型评估问题—穷举法</vt:lpstr>
      <vt:lpstr>模型评估问题—穷举法</vt:lpstr>
      <vt:lpstr>前向算法</vt:lpstr>
      <vt:lpstr>前向算法</vt:lpstr>
      <vt:lpstr>前向-后向算法</vt:lpstr>
      <vt:lpstr>前向-后向算法</vt:lpstr>
      <vt:lpstr>前向-后向算法</vt:lpstr>
      <vt:lpstr>Viterbi算法</vt:lpstr>
      <vt:lpstr>Viterbi算法</vt:lpstr>
      <vt:lpstr>Viterbi算法</vt:lpstr>
      <vt:lpstr>Viterbi算法</vt:lpstr>
      <vt:lpstr>Viterbi算法</vt:lpstr>
      <vt:lpstr>Viterbi算法</vt:lpstr>
      <vt:lpstr>Viterbi算法</vt:lpstr>
      <vt:lpstr>模型训练问题</vt:lpstr>
      <vt:lpstr>Baum-Welch算法（简称B-W算法）</vt:lpstr>
      <vt:lpstr>Baum-Welch算法（简称B-W算法）</vt:lpstr>
      <vt:lpstr>Baum-Welch算法—重估计公式</vt:lpstr>
      <vt:lpstr>Baum-Welch算法—EM训练过程</vt:lpstr>
      <vt:lpstr>Baum-Welch算法—EM训练过程</vt:lpstr>
      <vt:lpstr>4.3 本章小结</vt:lpstr>
      <vt:lpstr>附录：Jensen’s inequality(不等式)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隐马尔可夫模型（HMM）</dc:title>
  <dc:creator>HQY</dc:creator>
  <cp:lastModifiedBy>Q.Y. Hong</cp:lastModifiedBy>
  <cp:revision>178</cp:revision>
  <dcterms:created xsi:type="dcterms:W3CDTF">2019-09-26T01:14:36Z</dcterms:created>
  <dcterms:modified xsi:type="dcterms:W3CDTF">2023-10-09T06:23:44Z</dcterms:modified>
</cp:coreProperties>
</file>