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2"/>
    <p:sldId id="515" r:id="rId3"/>
    <p:sldId id="514" r:id="rId4"/>
    <p:sldId id="258" r:id="rId5"/>
    <p:sldId id="259" r:id="rId6"/>
    <p:sldId id="469" r:id="rId7"/>
    <p:sldId id="470" r:id="rId8"/>
    <p:sldId id="496" r:id="rId9"/>
    <p:sldId id="468" r:id="rId10"/>
    <p:sldId id="477" r:id="rId11"/>
    <p:sldId id="499" r:id="rId12"/>
    <p:sldId id="471" r:id="rId13"/>
    <p:sldId id="474" r:id="rId14"/>
    <p:sldId id="479" r:id="rId15"/>
    <p:sldId id="472" r:id="rId16"/>
    <p:sldId id="475" r:id="rId17"/>
    <p:sldId id="500" r:id="rId18"/>
    <p:sldId id="473" r:id="rId19"/>
    <p:sldId id="481" r:id="rId20"/>
    <p:sldId id="482" r:id="rId21"/>
    <p:sldId id="501" r:id="rId22"/>
    <p:sldId id="525" r:id="rId23"/>
    <p:sldId id="526" r:id="rId24"/>
    <p:sldId id="518" r:id="rId25"/>
    <p:sldId id="523" r:id="rId26"/>
    <p:sldId id="524" r:id="rId27"/>
    <p:sldId id="483" r:id="rId28"/>
    <p:sldId id="516" r:id="rId29"/>
    <p:sldId id="520" r:id="rId30"/>
    <p:sldId id="517" r:id="rId31"/>
    <p:sldId id="459" r:id="rId32"/>
    <p:sldId id="462" r:id="rId33"/>
    <p:sldId id="487" r:id="rId34"/>
    <p:sldId id="488" r:id="rId35"/>
    <p:sldId id="489" r:id="rId36"/>
    <p:sldId id="498" r:id="rId37"/>
    <p:sldId id="503" r:id="rId38"/>
    <p:sldId id="491" r:id="rId39"/>
    <p:sldId id="522" r:id="rId40"/>
    <p:sldId id="504" r:id="rId41"/>
    <p:sldId id="506" r:id="rId42"/>
    <p:sldId id="505" r:id="rId43"/>
    <p:sldId id="509" r:id="rId44"/>
    <p:sldId id="521" r:id="rId45"/>
    <p:sldId id="510" r:id="rId46"/>
    <p:sldId id="512" r:id="rId47"/>
    <p:sldId id="511" r:id="rId48"/>
    <p:sldId id="513" r:id="rId49"/>
    <p:sldId id="527" r:id="rId50"/>
    <p:sldId id="519" r:id="rId51"/>
  </p:sldIdLst>
  <p:sldSz cx="12192000" cy="6858000"/>
  <p:notesSz cx="6858000" cy="9144000"/>
  <p:custDataLst>
    <p:tags r:id="rId5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8" d="100"/>
          <a:sy n="98" d="100"/>
        </p:scale>
        <p:origin x="99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3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1BDF8-9E98-43CE-AA3F-BE8E4B8DD77D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C5163-53ED-4087-B56F-5885C66E19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FBBC4-D31C-47F7-975E-961F5395FD68}" type="slidenum">
              <a:rPr lang="en-US" altLang="zh-CN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FBBC4-D31C-47F7-975E-961F5395FD68}" type="slidenum">
              <a:rPr lang="en-US" altLang="zh-CN" smtClean="0"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8" y="21264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288" y="1388424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5FC0F-E3DA-4ACE-ABAF-7B8B9B1BF0D4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>
            <a:grpSpLocks noChangeAspect="1"/>
          </p:cNvGrpSpPr>
          <p:nvPr userDrawn="1"/>
        </p:nvGrpSpPr>
        <p:grpSpPr>
          <a:xfrm>
            <a:off x="11065497" y="58871"/>
            <a:ext cx="1065468" cy="900000"/>
            <a:chOff x="2992437" y="0"/>
            <a:chExt cx="2543175" cy="2148217"/>
          </a:xfrm>
          <a:solidFill>
            <a:schemeClr val="accent1"/>
          </a:solidFill>
        </p:grpSpPr>
        <p:grpSp>
          <p:nvGrpSpPr>
            <p:cNvPr id="8" name="组合 7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20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10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4.png"/><Relationship Id="rId5" Type="http://schemas.openxmlformats.org/officeDocument/2006/relationships/image" Target="../media/image9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9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6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10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5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52.png"/><Relationship Id="rId5" Type="http://schemas.openxmlformats.org/officeDocument/2006/relationships/image" Target="../media/image9.png"/><Relationship Id="rId10" Type="http://schemas.openxmlformats.org/officeDocument/2006/relationships/image" Target="../media/image51.png"/><Relationship Id="rId4" Type="http://schemas.openxmlformats.org/officeDocument/2006/relationships/image" Target="../media/image8.png"/><Relationship Id="rId9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ech.sri.com/projects/srilm/" TargetMode="External"/><Relationship Id="rId2" Type="http://schemas.openxmlformats.org/officeDocument/2006/relationships/hyperlink" Target="http://www.speech.cs.cmu.edu/SLM/toolki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hyperlink" Target="https://kheafield.com/code/kenlm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4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3.png"/><Relationship Id="rId2" Type="http://schemas.openxmlformats.org/officeDocument/2006/relationships/image" Target="../media/image81.png"/><Relationship Id="rId16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2.png"/><Relationship Id="rId5" Type="http://schemas.openxmlformats.org/officeDocument/2006/relationships/image" Target="../media/image84.png"/><Relationship Id="rId15" Type="http://schemas.openxmlformats.org/officeDocument/2006/relationships/image" Target="../media/image98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10" Type="http://schemas.openxmlformats.org/officeDocument/2006/relationships/image" Target="../media/image102.png"/><Relationship Id="rId4" Type="http://schemas.openxmlformats.org/officeDocument/2006/relationships/image" Target="../media/image85.png"/><Relationship Id="rId9" Type="http://schemas.openxmlformats.org/officeDocument/2006/relationships/image" Target="../media/image10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语言模型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洪青阳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8.1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-gram</a:t>
                </a:r>
                <a:r>
                  <a:rPr lang="zh-CN" altLang="zh-CN" dirty="0"/>
                  <a:t>模型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标题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" t="-23" r="1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solidFill>
                      <a:srgbClr val="1F2039"/>
                    </a:solidFill>
                    <a:latin typeface="Times New Roman" panose="02020603050405020304" pitchFamily="18" charset="0"/>
                  </a:rPr>
                  <a:t>-gram </a:t>
                </a:r>
                <a:r>
                  <a:rPr lang="zh-CN" altLang="en-US" dirty="0">
                    <a:solidFill>
                      <a:srgbClr val="1F2039"/>
                    </a:solidFill>
                    <a:latin typeface="Times New Roman" panose="02020603050405020304" pitchFamily="18" charset="0"/>
                  </a:rPr>
                  <a:t>概率从文本语料估计得到，可简单地计算词的出现个数。</a:t>
                </a:r>
                <a:endParaRPr lang="en-US" altLang="zh-CN" dirty="0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  <a:p>
                <a:pPr lvl="0"/>
                <a:endParaRPr lang="en-US" altLang="zh-CN" dirty="0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  <a:p>
                <a:pPr lvl="0"/>
                <a:r>
                  <a:rPr lang="zh-CN" altLang="en-US" dirty="0">
                    <a:solidFill>
                      <a:srgbClr val="1F2039"/>
                    </a:solidFill>
                    <a:latin typeface="Times New Roman" panose="02020603050405020304" pitchFamily="18" charset="0"/>
                  </a:rPr>
                  <a:t>文本语料：</a:t>
                </a:r>
                <a:endParaRPr lang="en-US" altLang="zh-CN" dirty="0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  <a:p>
                <a:pPr marL="392430" lvl="1" indent="0">
                  <a:buNone/>
                </a:pPr>
                <a:r>
                  <a:rPr lang="zh-CN" altLang="en-US" dirty="0"/>
                  <a:t>“我们明年会有全新的开始”</a:t>
                </a:r>
                <a:endParaRPr lang="en-US" altLang="zh-CN" dirty="0"/>
              </a:p>
              <a:p>
                <a:pPr marL="392430" lvl="1" indent="0">
                  <a:buNone/>
                </a:pPr>
                <a:r>
                  <a:rPr lang="zh-CN" altLang="en-US" dirty="0"/>
                  <a:t>“我们彼此祝福着等待再见那一天”</a:t>
                </a:r>
                <a:endParaRPr lang="en-US" altLang="zh-CN" dirty="0"/>
              </a:p>
              <a:p>
                <a:pPr marL="392430" lvl="1" indent="0">
                  <a:buNone/>
                </a:pPr>
                <a:r>
                  <a:rPr lang="zh-CN" altLang="en-US" dirty="0"/>
                  <a:t>“最难的日子你都撑过来了”</a:t>
                </a:r>
                <a:endParaRPr lang="en-US" altLang="zh-CN" dirty="0"/>
              </a:p>
              <a:p>
                <a:pPr marL="392430" lvl="1" indent="0">
                  <a:buNone/>
                </a:pPr>
                <a:r>
                  <a:rPr lang="en-US" altLang="zh-CN" dirty="0"/>
                  <a:t>   ……</a:t>
                </a:r>
              </a:p>
              <a:p>
                <a:pPr marL="392430" lvl="1" indent="0">
                  <a:buNone/>
                </a:pPr>
                <a:r>
                  <a:rPr lang="zh-CN" altLang="en-US" dirty="0"/>
                  <a:t>“当我把自己的宏伟目标大声告诉全世界”</a:t>
                </a:r>
              </a:p>
              <a:p>
                <a:pPr marL="0" lvl="0" indent="0">
                  <a:buNone/>
                </a:pPr>
                <a:endParaRPr lang="en-US" altLang="zh-CN" dirty="0">
                  <a:solidFill>
                    <a:srgbClr val="1F2039"/>
                  </a:solidFill>
                  <a:latin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1-gram</a:t>
            </a:r>
            <a:r>
              <a:rPr lang="zh-CN" altLang="en-US" dirty="0"/>
              <a:t>的训练：</a:t>
            </a:r>
            <a:r>
              <a:rPr lang="en-US" altLang="zh-CN" dirty="0"/>
              <a:t>Unigram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假设有</a:t>
            </a:r>
            <a:r>
              <a:rPr lang="en-US" altLang="zh-CN" dirty="0"/>
              <a:t>1000</a:t>
            </a:r>
            <a:r>
              <a:rPr lang="zh-CN" altLang="en-US" dirty="0"/>
              <a:t>句语料，总共有</a:t>
            </a:r>
            <a:r>
              <a:rPr lang="en-US" altLang="zh-CN" dirty="0"/>
              <a:t>20000</a:t>
            </a:r>
            <a:r>
              <a:rPr lang="zh-CN" altLang="en-US" dirty="0"/>
              <a:t>个词</a:t>
            </a:r>
            <a:endParaRPr lang="en-US" altLang="zh-CN" dirty="0"/>
          </a:p>
          <a:p>
            <a:pPr lvl="1"/>
            <a:r>
              <a:rPr lang="zh-CN" altLang="en-US" dirty="0"/>
              <a:t>“我们”出现</a:t>
            </a:r>
            <a:r>
              <a:rPr lang="en-US" altLang="zh-CN" dirty="0"/>
              <a:t>100</a:t>
            </a:r>
            <a:r>
              <a:rPr lang="zh-CN" altLang="en-US" dirty="0"/>
              <a:t>次，“明年”出现</a:t>
            </a:r>
            <a:r>
              <a:rPr lang="en-US" altLang="zh-CN" dirty="0"/>
              <a:t>30</a:t>
            </a:r>
            <a:r>
              <a:rPr lang="zh-CN" altLang="en-US" dirty="0"/>
              <a:t>次，“日子”出现</a:t>
            </a:r>
            <a:r>
              <a:rPr lang="en-US" altLang="zh-CN" dirty="0"/>
              <a:t>10</a:t>
            </a:r>
            <a:r>
              <a:rPr lang="zh-CN" altLang="en-US" dirty="0"/>
              <a:t>次，</a:t>
            </a:r>
            <a:r>
              <a:rPr lang="en-US" altLang="zh-CN" dirty="0"/>
              <a:t>……</a:t>
            </a:r>
          </a:p>
          <a:p>
            <a:pPr lvl="1"/>
            <a:r>
              <a:rPr lang="zh-CN" altLang="en-US" dirty="0"/>
              <a:t>总共有</a:t>
            </a:r>
            <a:r>
              <a:rPr lang="en-US" altLang="zh-CN" dirty="0"/>
              <a:t>21000</a:t>
            </a:r>
            <a:r>
              <a:rPr lang="zh-CN" altLang="en-US" dirty="0"/>
              <a:t>个词标签，其中包括</a:t>
            </a:r>
            <a:r>
              <a:rPr lang="en-US" altLang="zh-CN" dirty="0"/>
              <a:t>1000</a:t>
            </a:r>
            <a:r>
              <a:rPr lang="zh-CN" altLang="en-US" dirty="0"/>
              <a:t>句的结束符</a:t>
            </a:r>
            <a:r>
              <a:rPr lang="en-US" altLang="zh-CN" dirty="0"/>
              <a:t>&lt;/s&gt;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Unigram</a:t>
            </a:r>
            <a:r>
              <a:rPr lang="zh-CN" altLang="en-US" dirty="0"/>
              <a:t>计算：</a:t>
            </a:r>
            <a:endParaRPr lang="en-US" altLang="zh-CN" dirty="0"/>
          </a:p>
          <a:p>
            <a:pPr lvl="1"/>
            <a:r>
              <a:rPr lang="en-US" altLang="zh-CN" dirty="0"/>
              <a:t>P(</a:t>
            </a:r>
            <a:r>
              <a:rPr lang="zh-CN" altLang="en-US" dirty="0"/>
              <a:t>“我们”</a:t>
            </a:r>
            <a:r>
              <a:rPr lang="en-US" altLang="zh-CN" dirty="0"/>
              <a:t>) = 100/21000</a:t>
            </a:r>
          </a:p>
          <a:p>
            <a:pPr lvl="1"/>
            <a:r>
              <a:rPr lang="en-US" altLang="zh-CN" dirty="0"/>
              <a:t>P(</a:t>
            </a:r>
            <a:r>
              <a:rPr lang="zh-CN" altLang="en-US" dirty="0"/>
              <a:t>“明年”</a:t>
            </a:r>
            <a:r>
              <a:rPr lang="en-US" altLang="zh-CN" dirty="0"/>
              <a:t>) = 30/21000</a:t>
            </a:r>
            <a:endParaRPr lang="zh-CN" altLang="en-US" dirty="0"/>
          </a:p>
          <a:p>
            <a:pPr lvl="1"/>
            <a:r>
              <a:rPr lang="en-US" altLang="zh-CN" dirty="0"/>
              <a:t>P(</a:t>
            </a:r>
            <a:r>
              <a:rPr lang="zh-CN" altLang="en-US" dirty="0"/>
              <a:t>“日子”</a:t>
            </a:r>
            <a:r>
              <a:rPr lang="en-US" altLang="zh-CN" dirty="0"/>
              <a:t>) = 10/21000</a:t>
            </a:r>
          </a:p>
          <a:p>
            <a:pPr lvl="1"/>
            <a:r>
              <a:rPr lang="en-US" altLang="zh-CN" dirty="0"/>
              <a:t>P(&lt;/s&gt;) = 1000/21000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94121" y="5352234"/>
          <a:ext cx="7301026" cy="85825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16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7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7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7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71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9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我们</a:t>
                      </a:r>
                      <a:endParaRPr lang="zh-CN" sz="2400" b="1" kern="100" dirty="0">
                        <a:effectLst/>
                        <a:latin typeface="Calibri" panose="020F050202020403020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明年</a:t>
                      </a:r>
                      <a:endParaRPr lang="zh-CN" sz="2400" b="1" kern="100" dirty="0">
                        <a:effectLst/>
                        <a:latin typeface="Calibri" panose="020F050202020403020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日子</a:t>
                      </a:r>
                      <a:endParaRPr lang="zh-CN" sz="2400" b="1" kern="100" dirty="0">
                        <a:effectLst/>
                        <a:latin typeface="Calibri" panose="020F050202020403020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会</a:t>
                      </a:r>
                      <a:endParaRPr lang="zh-CN" sz="2400" b="1" kern="100" dirty="0">
                        <a:effectLst/>
                        <a:latin typeface="Calibri" panose="020F050202020403020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……</a:t>
                      </a:r>
                      <a:endParaRPr lang="zh-CN" sz="2400" b="1" kern="100" dirty="0">
                        <a:effectLst/>
                        <a:latin typeface="Calibri" panose="020F050202020403020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世界</a:t>
                      </a:r>
                      <a:endParaRPr lang="zh-CN" sz="2400" b="1" kern="100" dirty="0">
                        <a:effectLst/>
                        <a:latin typeface="Calibri" panose="020F050202020403020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</a:rPr>
                        <a:t>100</a:t>
                      </a:r>
                      <a:endParaRPr lang="zh-CN" altLang="en-US" sz="2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</a:rPr>
                        <a:t>30</a:t>
                      </a:r>
                      <a:endParaRPr lang="zh-CN" altLang="en-US" sz="2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10</a:t>
                      </a:r>
                      <a:endParaRPr lang="zh-CN" sz="2400" kern="100">
                        <a:effectLst/>
                        <a:latin typeface="Calibri" panose="020F050202020403020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</a:t>
                      </a:r>
                      <a:endParaRPr lang="zh-CN" sz="2400" kern="100">
                        <a:effectLst/>
                        <a:latin typeface="Calibri" panose="020F050202020403020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……</a:t>
                      </a:r>
                      <a:endParaRPr lang="zh-CN" sz="2400" kern="100" dirty="0">
                        <a:effectLst/>
                        <a:latin typeface="Calibri" panose="020F050202020403020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3</a:t>
                      </a:r>
                      <a:endParaRPr lang="zh-CN" sz="2400" kern="100" dirty="0">
                        <a:effectLst/>
                        <a:latin typeface="Calibri" panose="020F050202020403020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1-gram</a:t>
            </a:r>
            <a:r>
              <a:rPr lang="zh-CN" altLang="en-US" dirty="0"/>
              <a:t>语言模型：</a:t>
            </a:r>
            <a:r>
              <a:rPr lang="en-US" altLang="zh-CN" dirty="0"/>
              <a:t>Unigram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631504" y="1947029"/>
            <a:ext cx="8928992" cy="3816424"/>
            <a:chOff x="1631504" y="1947029"/>
            <a:chExt cx="8928992" cy="3816424"/>
          </a:xfrm>
        </p:grpSpPr>
        <p:sp>
          <p:nvSpPr>
            <p:cNvPr id="4" name="矩形 3"/>
            <p:cNvSpPr/>
            <p:nvPr/>
          </p:nvSpPr>
          <p:spPr>
            <a:xfrm>
              <a:off x="1631504" y="3675221"/>
              <a:ext cx="1368152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开始</a:t>
              </a:r>
              <a:r>
                <a:rPr lang="en-US" altLang="zh-CN" sz="2000" dirty="0"/>
                <a:t>&lt;s&gt;</a:t>
              </a:r>
              <a:endParaRPr lang="zh-CN" altLang="en-US" sz="20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9192344" y="3675221"/>
              <a:ext cx="1368152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结束</a:t>
              </a:r>
              <a:r>
                <a:rPr lang="en-US" altLang="zh-CN" sz="2000" dirty="0"/>
                <a:t>&lt;/s&gt;</a:t>
              </a:r>
              <a:endParaRPr lang="zh-CN" altLang="en-US" sz="2000" dirty="0"/>
            </a:p>
          </p:txBody>
        </p:sp>
        <p:cxnSp>
          <p:nvCxnSpPr>
            <p:cNvPr id="6" name="直接箭头连接符 5"/>
            <p:cNvCxnSpPr>
              <a:stCxn id="4" idx="3"/>
              <a:endCxn id="14" idx="2"/>
            </p:cNvCxnSpPr>
            <p:nvPr/>
          </p:nvCxnSpPr>
          <p:spPr>
            <a:xfrm flipV="1">
              <a:off x="2999657" y="2225013"/>
              <a:ext cx="816301" cy="16662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22" idx="2"/>
            </p:cNvCxnSpPr>
            <p:nvPr/>
          </p:nvCxnSpPr>
          <p:spPr>
            <a:xfrm>
              <a:off x="2999656" y="3891245"/>
              <a:ext cx="802136" cy="10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4" idx="3"/>
            </p:cNvCxnSpPr>
            <p:nvPr/>
          </p:nvCxnSpPr>
          <p:spPr>
            <a:xfrm>
              <a:off x="2999656" y="3891245"/>
              <a:ext cx="934198" cy="13894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endCxn id="5" idx="1"/>
            </p:cNvCxnSpPr>
            <p:nvPr/>
          </p:nvCxnSpPr>
          <p:spPr>
            <a:xfrm>
              <a:off x="8230356" y="2235061"/>
              <a:ext cx="961989" cy="16561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24" idx="6"/>
              <a:endCxn id="5" idx="1"/>
            </p:cNvCxnSpPr>
            <p:nvPr/>
          </p:nvCxnSpPr>
          <p:spPr>
            <a:xfrm>
              <a:off x="8256240" y="3017101"/>
              <a:ext cx="936104" cy="8741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25" idx="6"/>
              <a:endCxn id="5" idx="1"/>
            </p:cNvCxnSpPr>
            <p:nvPr/>
          </p:nvCxnSpPr>
          <p:spPr>
            <a:xfrm flipV="1">
              <a:off x="8256240" y="3891245"/>
              <a:ext cx="936104" cy="10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26" idx="6"/>
              <a:endCxn id="5" idx="1"/>
            </p:cNvCxnSpPr>
            <p:nvPr/>
          </p:nvCxnSpPr>
          <p:spPr>
            <a:xfrm flipV="1">
              <a:off x="8272220" y="3891245"/>
              <a:ext cx="920125" cy="15942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4335992" y="4293096"/>
              <a:ext cx="0" cy="864096"/>
            </a:xfrm>
            <a:prstGeom prst="line">
              <a:avLst/>
            </a:prstGeom>
            <a:ln w="25400" cmpd="sng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3815958" y="1947029"/>
              <a:ext cx="1096099" cy="5559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我们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5487979" y="1947029"/>
              <a:ext cx="1096099" cy="5559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明年</a:t>
              </a:r>
            </a:p>
          </p:txBody>
        </p:sp>
        <p:cxnSp>
          <p:nvCxnSpPr>
            <p:cNvPr id="16" name="直接箭头连接符 15"/>
            <p:cNvCxnSpPr>
              <a:stCxn id="14" idx="6"/>
              <a:endCxn id="15" idx="2"/>
            </p:cNvCxnSpPr>
            <p:nvPr/>
          </p:nvCxnSpPr>
          <p:spPr>
            <a:xfrm>
              <a:off x="4912056" y="2225013"/>
              <a:ext cx="5759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5503958" y="2747493"/>
              <a:ext cx="1096099" cy="5559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彼此</a:t>
              </a:r>
            </a:p>
          </p:txBody>
        </p:sp>
        <p:cxnSp>
          <p:nvCxnSpPr>
            <p:cNvPr id="18" name="直接箭头连接符 17"/>
            <p:cNvCxnSpPr>
              <a:stCxn id="14" idx="6"/>
              <a:endCxn id="17" idx="2"/>
            </p:cNvCxnSpPr>
            <p:nvPr/>
          </p:nvCxnSpPr>
          <p:spPr>
            <a:xfrm>
              <a:off x="4912057" y="2225013"/>
              <a:ext cx="591901" cy="8004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3791745" y="5207485"/>
              <a:ext cx="1096099" cy="5559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当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5503958" y="5207485"/>
              <a:ext cx="1096099" cy="5559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我</a:t>
              </a:r>
            </a:p>
          </p:txBody>
        </p:sp>
        <p:cxnSp>
          <p:nvCxnSpPr>
            <p:cNvPr id="21" name="直接箭头连接符 20"/>
            <p:cNvCxnSpPr>
              <a:stCxn id="19" idx="6"/>
              <a:endCxn id="20" idx="2"/>
            </p:cNvCxnSpPr>
            <p:nvPr/>
          </p:nvCxnSpPr>
          <p:spPr>
            <a:xfrm>
              <a:off x="4887843" y="5485469"/>
              <a:ext cx="6161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3801793" y="3623309"/>
              <a:ext cx="1096099" cy="5559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最</a:t>
              </a:r>
            </a:p>
          </p:txBody>
        </p:sp>
        <p:sp>
          <p:nvSpPr>
            <p:cNvPr id="23" name="椭圆 22"/>
            <p:cNvSpPr/>
            <p:nvPr/>
          </p:nvSpPr>
          <p:spPr>
            <a:xfrm>
              <a:off x="7134257" y="1947029"/>
              <a:ext cx="1096099" cy="5559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开始</a:t>
              </a:r>
            </a:p>
          </p:txBody>
        </p:sp>
        <p:sp>
          <p:nvSpPr>
            <p:cNvPr id="24" name="椭圆 23"/>
            <p:cNvSpPr/>
            <p:nvPr/>
          </p:nvSpPr>
          <p:spPr>
            <a:xfrm>
              <a:off x="7160142" y="2739117"/>
              <a:ext cx="1096099" cy="5559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天</a:t>
              </a:r>
            </a:p>
          </p:txBody>
        </p:sp>
        <p:sp>
          <p:nvSpPr>
            <p:cNvPr id="25" name="椭圆 24"/>
            <p:cNvSpPr/>
            <p:nvPr/>
          </p:nvSpPr>
          <p:spPr>
            <a:xfrm>
              <a:off x="7160142" y="3623309"/>
              <a:ext cx="1096099" cy="5559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了</a:t>
              </a:r>
            </a:p>
          </p:txBody>
        </p:sp>
        <p:sp>
          <p:nvSpPr>
            <p:cNvPr id="26" name="椭圆 25"/>
            <p:cNvSpPr/>
            <p:nvPr/>
          </p:nvSpPr>
          <p:spPr>
            <a:xfrm>
              <a:off x="7176121" y="5207485"/>
              <a:ext cx="1096099" cy="5559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世界</a:t>
              </a: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6641920" y="2225013"/>
              <a:ext cx="432048" cy="0"/>
            </a:xfrm>
            <a:prstGeom prst="line">
              <a:avLst/>
            </a:prstGeom>
            <a:ln w="25400" cmpd="sng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6650296" y="3027149"/>
              <a:ext cx="432048" cy="0"/>
            </a:xfrm>
            <a:prstGeom prst="line">
              <a:avLst/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6660344" y="5475421"/>
              <a:ext cx="432048" cy="0"/>
            </a:xfrm>
            <a:prstGeom prst="line">
              <a:avLst/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630200" y="3911341"/>
              <a:ext cx="432048" cy="0"/>
            </a:xfrm>
            <a:prstGeom prst="line">
              <a:avLst/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>
            <a:xfrm>
              <a:off x="5487979" y="3623309"/>
              <a:ext cx="1096099" cy="5559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难</a:t>
              </a:r>
            </a:p>
          </p:txBody>
        </p:sp>
        <p:cxnSp>
          <p:nvCxnSpPr>
            <p:cNvPr id="32" name="直接箭头连接符 31"/>
            <p:cNvCxnSpPr>
              <a:stCxn id="22" idx="6"/>
              <a:endCxn id="31" idx="2"/>
            </p:cNvCxnSpPr>
            <p:nvPr/>
          </p:nvCxnSpPr>
          <p:spPr>
            <a:xfrm>
              <a:off x="4897892" y="3901293"/>
              <a:ext cx="5900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061871" y="2451086"/>
                  <a:ext cx="69121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1000" i="1">
                            <a:latin typeface="Cambria Math" panose="02040503050406030204"/>
                          </a:rPr>
                          <m:t>我们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)</m:t>
                        </m:r>
                      </m:oMath>
                    </m:oMathPara>
                  </a14:m>
                  <a:endParaRPr lang="zh-CN" altLang="en-US" sz="10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871" y="2451086"/>
                  <a:ext cx="691215" cy="246221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828722" y="1958644"/>
                  <a:ext cx="69121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1000" i="1">
                            <a:latin typeface="Cambria Math" panose="02040503050406030204"/>
                          </a:rPr>
                          <m:t>明年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)</m:t>
                        </m:r>
                      </m:oMath>
                    </m:oMathPara>
                  </a14:m>
                  <a:endParaRPr lang="zh-CN" altLang="en-US" sz="10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722" y="1958644"/>
                  <a:ext cx="691215" cy="246221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828722" y="2606716"/>
                  <a:ext cx="69121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1000" i="1">
                            <a:latin typeface="Cambria Math" panose="02040503050406030204"/>
                          </a:rPr>
                          <m:t>彼此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)</m:t>
                        </m:r>
                      </m:oMath>
                    </m:oMathPara>
                  </a14:m>
                  <a:endParaRPr lang="zh-CN" altLang="en-US" sz="10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722" y="2606716"/>
                  <a:ext cx="691215" cy="246221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008040" y="3645025"/>
                  <a:ext cx="53726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1000" i="1">
                            <a:latin typeface="Cambria Math" panose="02040503050406030204"/>
                          </a:rPr>
                          <m:t>最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)</m:t>
                        </m:r>
                      </m:oMath>
                    </m:oMathPara>
                  </a14:m>
                  <a:endParaRPr lang="zh-CN" altLang="en-US" sz="10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8040" y="3645025"/>
                  <a:ext cx="537262" cy="246221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037532" y="4707503"/>
                  <a:ext cx="53726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1000" i="1">
                            <a:latin typeface="Cambria Math" panose="02040503050406030204"/>
                          </a:rPr>
                          <m:t>当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)</m:t>
                        </m:r>
                      </m:oMath>
                    </m:oMathPara>
                  </a14:m>
                  <a:endParaRPr lang="zh-CN" altLang="en-US" sz="10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7532" y="4707503"/>
                  <a:ext cx="537262" cy="246221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871864" y="3645025"/>
                  <a:ext cx="53726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1000" i="1">
                            <a:latin typeface="Cambria Math" panose="02040503050406030204"/>
                          </a:rPr>
                          <m:t>难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)</m:t>
                        </m:r>
                      </m:oMath>
                    </m:oMathPara>
                  </a14:m>
                  <a:endParaRPr lang="zh-CN" altLang="en-US" sz="10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864" y="3645025"/>
                  <a:ext cx="537262" cy="246221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884953" y="5229201"/>
                  <a:ext cx="53726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1000" i="1">
                            <a:latin typeface="Cambria Math" panose="02040503050406030204"/>
                          </a:rPr>
                          <m:t>我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)</m:t>
                        </m:r>
                      </m:oMath>
                    </m:oMathPara>
                  </a14:m>
                  <a:endParaRPr lang="zh-CN" altLang="en-US" sz="10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4953" y="5229201"/>
                  <a:ext cx="537262" cy="246221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8261126" y="2246676"/>
                  <a:ext cx="78720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(&lt;/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𝑠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&gt;)</m:t>
                        </m:r>
                      </m:oMath>
                    </m:oMathPara>
                  </a14:m>
                  <a:endParaRPr lang="zh-CN" altLang="en-US" sz="10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1126" y="2246676"/>
                  <a:ext cx="787203" cy="246221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8261126" y="2955142"/>
                  <a:ext cx="78720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(&lt;/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𝑠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&gt;)</m:t>
                        </m:r>
                      </m:oMath>
                    </m:oMathPara>
                  </a14:m>
                  <a:endParaRPr lang="zh-CN" altLang="en-US" sz="10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1126" y="2955142"/>
                  <a:ext cx="787203" cy="246221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8235412" y="3675169"/>
                  <a:ext cx="78720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(&lt;/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𝑠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&gt;)</m:t>
                        </m:r>
                      </m:oMath>
                    </m:oMathPara>
                  </a14:m>
                  <a:endParaRPr lang="zh-CN" altLang="en-US" sz="10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5412" y="3675169"/>
                  <a:ext cx="787203" cy="246221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8235412" y="5301209"/>
                  <a:ext cx="78720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(&lt;/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𝑠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&gt;)</m:t>
                        </m:r>
                      </m:oMath>
                    </m:oMathPara>
                  </a14:m>
                  <a:endParaRPr lang="zh-CN" altLang="en-US" sz="10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5412" y="5301209"/>
                  <a:ext cx="787203" cy="246221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1-gram</a:t>
            </a:r>
            <a:r>
              <a:rPr lang="zh-CN" altLang="en-US" dirty="0"/>
              <a:t>语言模型：</a:t>
            </a:r>
            <a:r>
              <a:rPr lang="en-US" altLang="zh-CN" dirty="0"/>
              <a:t>Unigram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91544" y="3675221"/>
            <a:ext cx="1368152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开始</a:t>
            </a:r>
            <a:r>
              <a:rPr lang="en-US" altLang="zh-CN" sz="2000" dirty="0"/>
              <a:t>&lt;s&gt;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8925141" y="3675221"/>
            <a:ext cx="1368152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结束</a:t>
            </a:r>
            <a:r>
              <a:rPr lang="en-US" altLang="zh-CN" sz="2000" dirty="0"/>
              <a:t>&lt;/s&gt;</a:t>
            </a:r>
            <a:endParaRPr lang="zh-CN" altLang="en-US" sz="2000" dirty="0"/>
          </a:p>
        </p:txBody>
      </p:sp>
      <p:cxnSp>
        <p:nvCxnSpPr>
          <p:cNvPr id="6" name="直接箭头连接符 5"/>
          <p:cNvCxnSpPr>
            <a:endCxn id="14" idx="2"/>
          </p:cNvCxnSpPr>
          <p:nvPr/>
        </p:nvCxnSpPr>
        <p:spPr>
          <a:xfrm flipV="1">
            <a:off x="4767818" y="1546745"/>
            <a:ext cx="842647" cy="2344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3"/>
            <a:endCxn id="22" idx="2"/>
          </p:cNvCxnSpPr>
          <p:nvPr/>
        </p:nvCxnSpPr>
        <p:spPr>
          <a:xfrm>
            <a:off x="3359696" y="3891245"/>
            <a:ext cx="855062" cy="2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19" idx="2"/>
          </p:cNvCxnSpPr>
          <p:nvPr/>
        </p:nvCxnSpPr>
        <p:spPr>
          <a:xfrm>
            <a:off x="4767817" y="3891245"/>
            <a:ext cx="792088" cy="1594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2" idx="6"/>
            <a:endCxn id="5" idx="1"/>
          </p:cNvCxnSpPr>
          <p:nvPr/>
        </p:nvCxnSpPr>
        <p:spPr>
          <a:xfrm flipV="1">
            <a:off x="4754759" y="3891245"/>
            <a:ext cx="4170383" cy="2064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104153" y="4149080"/>
            <a:ext cx="0" cy="864096"/>
          </a:xfrm>
          <a:prstGeom prst="line">
            <a:avLst/>
          </a:prstGeom>
          <a:ln w="25400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5610465" y="1268760"/>
            <a:ext cx="1096099" cy="55596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我们</a:t>
            </a:r>
          </a:p>
        </p:txBody>
      </p:sp>
      <p:sp>
        <p:nvSpPr>
          <p:cNvPr id="15" name="椭圆 14"/>
          <p:cNvSpPr/>
          <p:nvPr/>
        </p:nvSpPr>
        <p:spPr>
          <a:xfrm>
            <a:off x="5615935" y="2091801"/>
            <a:ext cx="1096099" cy="55596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明年</a:t>
            </a:r>
          </a:p>
        </p:txBody>
      </p:sp>
      <p:cxnSp>
        <p:nvCxnSpPr>
          <p:cNvPr id="16" name="直接箭头连接符 15"/>
          <p:cNvCxnSpPr>
            <a:endCxn id="15" idx="2"/>
          </p:cNvCxnSpPr>
          <p:nvPr/>
        </p:nvCxnSpPr>
        <p:spPr>
          <a:xfrm flipV="1">
            <a:off x="4767818" y="2369785"/>
            <a:ext cx="848117" cy="1521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5647974" y="2894878"/>
            <a:ext cx="1096099" cy="55596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彼此</a:t>
            </a:r>
          </a:p>
        </p:txBody>
      </p:sp>
      <p:cxnSp>
        <p:nvCxnSpPr>
          <p:cNvPr id="18" name="直接箭头连接符 17"/>
          <p:cNvCxnSpPr>
            <a:endCxn id="17" idx="2"/>
          </p:cNvCxnSpPr>
          <p:nvPr/>
        </p:nvCxnSpPr>
        <p:spPr>
          <a:xfrm flipV="1">
            <a:off x="4767817" y="3172863"/>
            <a:ext cx="880156" cy="718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5559906" y="5207485"/>
            <a:ext cx="1096099" cy="55596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当</a:t>
            </a:r>
          </a:p>
        </p:txBody>
      </p:sp>
      <p:sp>
        <p:nvSpPr>
          <p:cNvPr id="22" name="椭圆 21"/>
          <p:cNvSpPr/>
          <p:nvPr/>
        </p:nvSpPr>
        <p:spPr>
          <a:xfrm>
            <a:off x="4214758" y="3623309"/>
            <a:ext cx="540000" cy="540000"/>
          </a:xfrm>
          <a:prstGeom prst="ellipse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6200000" scaled="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013615" y="1743924"/>
                <a:ext cx="6912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/>
                        </a:rPr>
                        <m:t>𝑃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(</m:t>
                      </m:r>
                      <m:r>
                        <a:rPr lang="zh-CN" altLang="en-US" sz="1000" i="1">
                          <a:latin typeface="Cambria Math" panose="02040503050406030204"/>
                        </a:rPr>
                        <m:t>我们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)</m:t>
                      </m:r>
                    </m:oMath>
                  </m:oMathPara>
                </a14:m>
                <a:endParaRPr lang="zh-CN" altLang="en-US" sz="1000" dirty="0">
                  <a:latin typeface="+mn-ea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5" y="1743924"/>
                <a:ext cx="691215" cy="246221"/>
              </a:xfrm>
              <a:prstGeom prst="rect">
                <a:avLst/>
              </a:prstGeom>
              <a:blipFill rotWithShape="1">
                <a:blip r:embed="rId2"/>
                <a:stretch>
                  <a:fillRect l="-42" t="-87" r="90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050346" y="2750327"/>
                <a:ext cx="6912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/>
                        </a:rPr>
                        <m:t>𝑃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(</m:t>
                      </m:r>
                      <m:r>
                        <a:rPr lang="zh-CN" altLang="en-US" sz="1000" i="1">
                          <a:latin typeface="Cambria Math" panose="02040503050406030204"/>
                        </a:rPr>
                        <m:t>明年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)</m:t>
                      </m:r>
                    </m:oMath>
                  </m:oMathPara>
                </a14:m>
                <a:endParaRPr lang="zh-CN" altLang="en-US" sz="1000" dirty="0">
                  <a:latin typeface="+mn-ea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346" y="2750327"/>
                <a:ext cx="691215" cy="246221"/>
              </a:xfrm>
              <a:prstGeom prst="rect">
                <a:avLst/>
              </a:prstGeom>
              <a:blipFill rotWithShape="1">
                <a:blip r:embed="rId3"/>
                <a:stretch>
                  <a:fillRect l="-28" t="-58" r="76" b="2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978492" y="3573017"/>
                <a:ext cx="6912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/>
                        </a:rPr>
                        <m:t>𝑃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(</m:t>
                      </m:r>
                      <m:r>
                        <a:rPr lang="zh-CN" altLang="en-US" sz="1000" i="1">
                          <a:latin typeface="Cambria Math" panose="02040503050406030204"/>
                        </a:rPr>
                        <m:t>彼此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)</m:t>
                      </m:r>
                    </m:oMath>
                  </m:oMathPara>
                </a14:m>
                <a:endParaRPr lang="zh-CN" altLang="en-US" sz="1000" dirty="0">
                  <a:latin typeface="+mn-ea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492" y="3573017"/>
                <a:ext cx="691215" cy="246221"/>
              </a:xfrm>
              <a:prstGeom prst="rect">
                <a:avLst/>
              </a:prstGeom>
              <a:blipFill rotWithShape="1">
                <a:blip r:embed="rId4"/>
                <a:stretch>
                  <a:fillRect l="-13" t="-206" r="62" b="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015880" y="4365105"/>
                <a:ext cx="53726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/>
                        </a:rPr>
                        <m:t>𝑃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(</m:t>
                      </m:r>
                      <m:r>
                        <a:rPr lang="zh-CN" altLang="en-US" sz="1000" i="1">
                          <a:latin typeface="Cambria Math" panose="02040503050406030204"/>
                        </a:rPr>
                        <m:t>当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)</m:t>
                      </m:r>
                    </m:oMath>
                  </m:oMathPara>
                </a14:m>
                <a:endParaRPr lang="zh-CN" altLang="en-US" sz="1000" dirty="0">
                  <a:latin typeface="+mn-ea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80" y="4365105"/>
                <a:ext cx="537262" cy="246221"/>
              </a:xfrm>
              <a:prstGeom prst="rect">
                <a:avLst/>
              </a:prstGeom>
              <a:blipFill rotWithShape="1">
                <a:blip r:embed="rId5"/>
                <a:stretch>
                  <a:fillRect l="-3" t="-47" r="12" b="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968209" y="3675169"/>
                <a:ext cx="78720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/>
                        </a:rPr>
                        <m:t>𝑃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(&lt;/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𝑠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&gt;)</m:t>
                      </m:r>
                    </m:oMath>
                  </m:oMathPara>
                </a14:m>
                <a:endParaRPr lang="zh-CN" altLang="en-US" sz="1000" dirty="0">
                  <a:latin typeface="+mn-ea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209" y="3675169"/>
                <a:ext cx="787203" cy="246221"/>
              </a:xfrm>
              <a:prstGeom prst="rect">
                <a:avLst/>
              </a:prstGeom>
              <a:blipFill rotWithShape="1">
                <a:blip r:embed="rId6"/>
                <a:stretch>
                  <a:fillRect l="-29" t="-172" r="4" b="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曲线连接符 57"/>
          <p:cNvCxnSpPr>
            <a:stCxn id="14" idx="2"/>
            <a:endCxn id="22" idx="0"/>
          </p:cNvCxnSpPr>
          <p:nvPr/>
        </p:nvCxnSpPr>
        <p:spPr>
          <a:xfrm rot="10800000" flipV="1">
            <a:off x="4484758" y="1546744"/>
            <a:ext cx="1125706" cy="2076565"/>
          </a:xfrm>
          <a:prstGeom prst="curved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/>
          <p:cNvCxnSpPr>
            <a:stCxn id="15" idx="2"/>
            <a:endCxn id="22" idx="0"/>
          </p:cNvCxnSpPr>
          <p:nvPr/>
        </p:nvCxnSpPr>
        <p:spPr>
          <a:xfrm rot="10800000" flipV="1">
            <a:off x="4484758" y="2369785"/>
            <a:ext cx="1131176" cy="1253524"/>
          </a:xfrm>
          <a:prstGeom prst="curved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stCxn id="17" idx="2"/>
            <a:endCxn id="22" idx="0"/>
          </p:cNvCxnSpPr>
          <p:nvPr/>
        </p:nvCxnSpPr>
        <p:spPr>
          <a:xfrm rot="10800000" flipV="1">
            <a:off x="4484760" y="3172862"/>
            <a:ext cx="1163215" cy="450447"/>
          </a:xfrm>
          <a:prstGeom prst="curved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19" idx="2"/>
            <a:endCxn id="22" idx="4"/>
          </p:cNvCxnSpPr>
          <p:nvPr/>
        </p:nvCxnSpPr>
        <p:spPr>
          <a:xfrm rot="10800000">
            <a:off x="4484760" y="4163309"/>
            <a:ext cx="1075147" cy="1322160"/>
          </a:xfrm>
          <a:prstGeom prst="curved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2-gram</a:t>
            </a:r>
            <a:r>
              <a:rPr lang="zh-CN" altLang="en-US" dirty="0"/>
              <a:t>的训练：</a:t>
            </a:r>
            <a:r>
              <a:rPr lang="en-US" altLang="zh-CN" dirty="0"/>
              <a:t>Bigram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假设</a:t>
            </a:r>
            <a:r>
              <a:rPr lang="en-US" altLang="zh-CN" dirty="0"/>
              <a:t>1000</a:t>
            </a:r>
            <a:r>
              <a:rPr lang="zh-CN" altLang="en-US" dirty="0"/>
              <a:t>句语料中出现：</a:t>
            </a:r>
            <a:endParaRPr lang="en-US" altLang="zh-CN" dirty="0"/>
          </a:p>
          <a:p>
            <a:pPr lvl="1"/>
            <a:r>
              <a:rPr lang="en-US" altLang="zh-CN" dirty="0"/>
              <a:t>10</a:t>
            </a:r>
            <a:r>
              <a:rPr lang="zh-CN" altLang="en-US" dirty="0"/>
              <a:t>句以“我们”开头，</a:t>
            </a:r>
            <a:r>
              <a:rPr lang="en-US" altLang="zh-CN" dirty="0"/>
              <a:t>5</a:t>
            </a:r>
            <a:r>
              <a:rPr lang="zh-CN" altLang="en-US" dirty="0"/>
              <a:t>句以“明天”开头，</a:t>
            </a:r>
            <a:r>
              <a:rPr lang="en-US" altLang="zh-CN" dirty="0"/>
              <a:t>……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句以“日子”结尾，</a:t>
            </a:r>
            <a:r>
              <a:rPr lang="en-US" altLang="zh-CN" dirty="0"/>
              <a:t>……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次出现“我们明年”，</a:t>
            </a:r>
            <a:r>
              <a:rPr lang="en-US" altLang="zh-CN" dirty="0"/>
              <a:t>3</a:t>
            </a:r>
            <a:r>
              <a:rPr lang="zh-CN" altLang="en-US" dirty="0"/>
              <a:t>次出现“我们彼此”，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则</a:t>
            </a:r>
            <a:r>
              <a:rPr lang="en-US" altLang="zh-CN" dirty="0">
                <a:solidFill>
                  <a:srgbClr val="C00000"/>
                </a:solidFill>
              </a:rPr>
              <a:t>Bigram</a:t>
            </a:r>
            <a:r>
              <a:rPr lang="zh-CN" altLang="en-US" dirty="0"/>
              <a:t>计算如下：</a:t>
            </a:r>
            <a:endParaRPr lang="en-US" altLang="zh-CN" dirty="0"/>
          </a:p>
          <a:p>
            <a:pPr lvl="1"/>
            <a:r>
              <a:rPr lang="en-US" altLang="zh-CN" dirty="0"/>
              <a:t>P(</a:t>
            </a:r>
            <a:r>
              <a:rPr lang="zh-CN" altLang="en-US" dirty="0"/>
              <a:t>“我们”</a:t>
            </a:r>
            <a:r>
              <a:rPr lang="en-US" altLang="zh-CN" dirty="0"/>
              <a:t>|&lt;s&gt;) = 10/1000</a:t>
            </a:r>
          </a:p>
          <a:p>
            <a:pPr lvl="1"/>
            <a:r>
              <a:rPr lang="en-US" altLang="zh-CN" dirty="0"/>
              <a:t>P(</a:t>
            </a:r>
            <a:r>
              <a:rPr lang="zh-CN" altLang="en-US" dirty="0"/>
              <a:t>“明天”</a:t>
            </a:r>
            <a:r>
              <a:rPr lang="en-US" altLang="zh-CN" dirty="0"/>
              <a:t>|&lt;s&gt;) = 5/1000</a:t>
            </a:r>
          </a:p>
          <a:p>
            <a:pPr lvl="1"/>
            <a:r>
              <a:rPr lang="en-US" altLang="zh-CN" dirty="0"/>
              <a:t>P(&lt;/s&gt;| </a:t>
            </a:r>
            <a:r>
              <a:rPr lang="zh-CN" altLang="en-US" dirty="0"/>
              <a:t>“日子”</a:t>
            </a:r>
            <a:r>
              <a:rPr lang="en-US" altLang="zh-CN" dirty="0"/>
              <a:t>) = 2/10 ---</a:t>
            </a:r>
            <a:r>
              <a:rPr lang="zh-CN" altLang="zh-CN" dirty="0"/>
              <a:t>“日子”出现</a:t>
            </a:r>
            <a:r>
              <a:rPr lang="en-US" altLang="zh-CN" dirty="0"/>
              <a:t>10</a:t>
            </a:r>
            <a:r>
              <a:rPr lang="zh-CN" altLang="zh-CN" dirty="0"/>
              <a:t>次</a:t>
            </a:r>
            <a:endParaRPr lang="en-US" altLang="zh-CN" dirty="0"/>
          </a:p>
          <a:p>
            <a:pPr lvl="1"/>
            <a:r>
              <a:rPr lang="en-US" altLang="zh-CN" dirty="0"/>
              <a:t>P(</a:t>
            </a:r>
            <a:r>
              <a:rPr lang="zh-CN" altLang="en-US" dirty="0"/>
              <a:t>“明年”</a:t>
            </a:r>
            <a:r>
              <a:rPr lang="en-US" altLang="zh-CN" dirty="0"/>
              <a:t>|</a:t>
            </a:r>
            <a:r>
              <a:rPr lang="zh-CN" altLang="en-US" dirty="0"/>
              <a:t>“我们”</a:t>
            </a:r>
            <a:r>
              <a:rPr lang="en-US" altLang="zh-CN" dirty="0"/>
              <a:t>) = 1/100  ---</a:t>
            </a:r>
            <a:r>
              <a:rPr lang="zh-CN" altLang="en-US" dirty="0"/>
              <a:t>“我们”出现</a:t>
            </a:r>
            <a:r>
              <a:rPr lang="en-US" altLang="zh-CN" dirty="0"/>
              <a:t>100</a:t>
            </a:r>
            <a:r>
              <a:rPr lang="zh-CN" altLang="en-US" dirty="0"/>
              <a:t>次</a:t>
            </a:r>
            <a:endParaRPr lang="en-US" altLang="zh-CN" dirty="0"/>
          </a:p>
          <a:p>
            <a:pPr lvl="1"/>
            <a:r>
              <a:rPr lang="en-US" altLang="zh-CN" dirty="0"/>
              <a:t>P(</a:t>
            </a:r>
            <a:r>
              <a:rPr lang="zh-CN" altLang="en-US" dirty="0"/>
              <a:t>“彼此”</a:t>
            </a:r>
            <a:r>
              <a:rPr lang="en-US" altLang="zh-CN" dirty="0"/>
              <a:t>|</a:t>
            </a:r>
            <a:r>
              <a:rPr lang="zh-CN" altLang="en-US" dirty="0"/>
              <a:t>“我们”</a:t>
            </a:r>
            <a:r>
              <a:rPr lang="en-US" altLang="zh-CN" dirty="0"/>
              <a:t>) = 3/100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205759" y="5606041"/>
          <a:ext cx="5653626" cy="11418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9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3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3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7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4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4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我们</a:t>
                      </a:r>
                      <a:endParaRPr lang="zh-CN" sz="1600" kern="100">
                        <a:effectLst/>
                        <a:latin typeface="Calibri" panose="020F050202020403020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明天</a:t>
                      </a:r>
                      <a:endParaRPr lang="zh-CN" sz="1600" kern="100">
                        <a:effectLst/>
                        <a:latin typeface="Calibri" panose="020F050202020403020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日子</a:t>
                      </a:r>
                      <a:endParaRPr lang="zh-CN" sz="1600" kern="100">
                        <a:effectLst/>
                        <a:latin typeface="Calibri" panose="020F050202020403020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明年</a:t>
                      </a:r>
                      <a:endParaRPr lang="zh-CN" sz="1600" kern="100">
                        <a:effectLst/>
                        <a:latin typeface="Calibri" panose="020F050202020403020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彼此</a:t>
                      </a:r>
                      <a:endParaRPr lang="zh-CN" sz="1600" kern="100">
                        <a:effectLst/>
                        <a:latin typeface="Calibri" panose="020F050202020403020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4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&lt;s&gt;</a:t>
                      </a:r>
                      <a:endParaRPr lang="zh-CN" sz="1600" kern="100">
                        <a:effectLst/>
                        <a:latin typeface="Calibri" panose="020F050202020403020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0.01</a:t>
                      </a:r>
                      <a:endParaRPr lang="zh-CN" sz="1600" kern="100">
                        <a:effectLst/>
                        <a:latin typeface="Calibri" panose="020F050202020403020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0.005</a:t>
                      </a:r>
                      <a:endParaRPr lang="zh-CN" sz="1600" kern="100">
                        <a:effectLst/>
                        <a:latin typeface="Calibri" panose="020F050202020403020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  <a:latin typeface="Calibri" panose="020F050202020403020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Calibri" panose="020F050202020403020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Calibri" panose="020F050202020403020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4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我们</a:t>
                      </a:r>
                      <a:endParaRPr lang="zh-CN" sz="1600" kern="100">
                        <a:effectLst/>
                        <a:latin typeface="Calibri" panose="020F050202020403020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Calibri" panose="020F050202020403020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Calibri" panose="020F050202020403020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Calibri" panose="020F050202020403020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0.01</a:t>
                      </a:r>
                      <a:endParaRPr lang="zh-CN" sz="1600" kern="100">
                        <a:effectLst/>
                        <a:latin typeface="Calibri" panose="020F050202020403020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0.03</a:t>
                      </a:r>
                      <a:endParaRPr lang="zh-CN" sz="1600" kern="100">
                        <a:effectLst/>
                        <a:latin typeface="Calibri" panose="020F050202020403020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4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明天</a:t>
                      </a:r>
                      <a:endParaRPr lang="zh-CN" sz="1600" kern="100">
                        <a:effectLst/>
                        <a:latin typeface="Calibri" panose="020F050202020403020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Calibri" panose="020F050202020403020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Calibri" panose="020F050202020403020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Calibri" panose="020F050202020403020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Calibri" panose="020F050202020403020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  <a:latin typeface="Calibri" panose="020F050202020403020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2-gram</a:t>
            </a:r>
            <a:r>
              <a:rPr lang="zh-CN" altLang="en-US" dirty="0"/>
              <a:t>语言模型：</a:t>
            </a:r>
            <a:r>
              <a:rPr lang="en-US" altLang="zh-CN" dirty="0"/>
              <a:t>Bigram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631504" y="1772817"/>
            <a:ext cx="8928992" cy="3990636"/>
            <a:chOff x="1631504" y="1772817"/>
            <a:chExt cx="8928992" cy="3990636"/>
          </a:xfrm>
        </p:grpSpPr>
        <p:sp>
          <p:nvSpPr>
            <p:cNvPr id="4" name="矩形 3"/>
            <p:cNvSpPr/>
            <p:nvPr/>
          </p:nvSpPr>
          <p:spPr>
            <a:xfrm>
              <a:off x="1631504" y="3675221"/>
              <a:ext cx="1368152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开始</a:t>
              </a:r>
              <a:r>
                <a:rPr lang="en-US" altLang="zh-CN" sz="2000" dirty="0"/>
                <a:t>&lt;s&gt;</a:t>
              </a:r>
              <a:endParaRPr lang="zh-CN" altLang="en-US" sz="20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9192344" y="3675221"/>
              <a:ext cx="1368152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结束</a:t>
              </a:r>
              <a:r>
                <a:rPr lang="en-US" altLang="zh-CN" sz="2000" dirty="0"/>
                <a:t>&lt;/s&gt;</a:t>
              </a:r>
              <a:endParaRPr lang="zh-CN" altLang="en-US" sz="2000" dirty="0"/>
            </a:p>
          </p:txBody>
        </p:sp>
        <p:cxnSp>
          <p:nvCxnSpPr>
            <p:cNvPr id="6" name="直接箭头连接符 5"/>
            <p:cNvCxnSpPr>
              <a:stCxn id="4" idx="3"/>
              <a:endCxn id="14" idx="2"/>
            </p:cNvCxnSpPr>
            <p:nvPr/>
          </p:nvCxnSpPr>
          <p:spPr>
            <a:xfrm flipV="1">
              <a:off x="2999657" y="2225013"/>
              <a:ext cx="816301" cy="16662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22" idx="2"/>
            </p:cNvCxnSpPr>
            <p:nvPr/>
          </p:nvCxnSpPr>
          <p:spPr>
            <a:xfrm>
              <a:off x="2999656" y="3891245"/>
              <a:ext cx="802136" cy="10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4" idx="3"/>
            </p:cNvCxnSpPr>
            <p:nvPr/>
          </p:nvCxnSpPr>
          <p:spPr>
            <a:xfrm>
              <a:off x="2999656" y="3891245"/>
              <a:ext cx="934198" cy="13894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endCxn id="5" idx="1"/>
            </p:cNvCxnSpPr>
            <p:nvPr/>
          </p:nvCxnSpPr>
          <p:spPr>
            <a:xfrm>
              <a:off x="8230356" y="2235061"/>
              <a:ext cx="961989" cy="16561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24" idx="6"/>
              <a:endCxn id="5" idx="1"/>
            </p:cNvCxnSpPr>
            <p:nvPr/>
          </p:nvCxnSpPr>
          <p:spPr>
            <a:xfrm>
              <a:off x="8256240" y="3017101"/>
              <a:ext cx="936104" cy="8741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25" idx="6"/>
              <a:endCxn id="5" idx="1"/>
            </p:cNvCxnSpPr>
            <p:nvPr/>
          </p:nvCxnSpPr>
          <p:spPr>
            <a:xfrm flipV="1">
              <a:off x="8256240" y="3891245"/>
              <a:ext cx="936104" cy="10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26" idx="6"/>
              <a:endCxn id="5" idx="1"/>
            </p:cNvCxnSpPr>
            <p:nvPr/>
          </p:nvCxnSpPr>
          <p:spPr>
            <a:xfrm flipV="1">
              <a:off x="8272220" y="3891245"/>
              <a:ext cx="920125" cy="15942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4335992" y="4293096"/>
              <a:ext cx="0" cy="864096"/>
            </a:xfrm>
            <a:prstGeom prst="line">
              <a:avLst/>
            </a:prstGeom>
            <a:ln w="25400" cmpd="sng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3815958" y="1947029"/>
              <a:ext cx="1096099" cy="5559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我们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5487979" y="1947029"/>
              <a:ext cx="1096099" cy="5559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明年</a:t>
              </a:r>
            </a:p>
          </p:txBody>
        </p:sp>
        <p:cxnSp>
          <p:nvCxnSpPr>
            <p:cNvPr id="16" name="直接箭头连接符 15"/>
            <p:cNvCxnSpPr>
              <a:stCxn id="14" idx="6"/>
              <a:endCxn id="15" idx="2"/>
            </p:cNvCxnSpPr>
            <p:nvPr/>
          </p:nvCxnSpPr>
          <p:spPr>
            <a:xfrm>
              <a:off x="4912056" y="2225013"/>
              <a:ext cx="5759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5503958" y="2747493"/>
              <a:ext cx="1096099" cy="5559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彼此</a:t>
              </a:r>
            </a:p>
          </p:txBody>
        </p:sp>
        <p:cxnSp>
          <p:nvCxnSpPr>
            <p:cNvPr id="18" name="直接箭头连接符 17"/>
            <p:cNvCxnSpPr>
              <a:stCxn id="14" idx="6"/>
              <a:endCxn id="17" idx="2"/>
            </p:cNvCxnSpPr>
            <p:nvPr/>
          </p:nvCxnSpPr>
          <p:spPr>
            <a:xfrm>
              <a:off x="4912057" y="2225013"/>
              <a:ext cx="591901" cy="8004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3791745" y="5207485"/>
              <a:ext cx="1096099" cy="5559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当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5503958" y="5207485"/>
              <a:ext cx="1096099" cy="5559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我</a:t>
              </a:r>
            </a:p>
          </p:txBody>
        </p:sp>
        <p:cxnSp>
          <p:nvCxnSpPr>
            <p:cNvPr id="21" name="直接箭头连接符 20"/>
            <p:cNvCxnSpPr>
              <a:stCxn id="19" idx="6"/>
              <a:endCxn id="20" idx="2"/>
            </p:cNvCxnSpPr>
            <p:nvPr/>
          </p:nvCxnSpPr>
          <p:spPr>
            <a:xfrm>
              <a:off x="4887843" y="5485469"/>
              <a:ext cx="6161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3801793" y="3623309"/>
              <a:ext cx="1096099" cy="5559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最</a:t>
              </a:r>
            </a:p>
          </p:txBody>
        </p:sp>
        <p:sp>
          <p:nvSpPr>
            <p:cNvPr id="23" name="椭圆 22"/>
            <p:cNvSpPr/>
            <p:nvPr/>
          </p:nvSpPr>
          <p:spPr>
            <a:xfrm>
              <a:off x="7134257" y="1947029"/>
              <a:ext cx="1096099" cy="5559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开始</a:t>
              </a:r>
            </a:p>
          </p:txBody>
        </p:sp>
        <p:sp>
          <p:nvSpPr>
            <p:cNvPr id="24" name="椭圆 23"/>
            <p:cNvSpPr/>
            <p:nvPr/>
          </p:nvSpPr>
          <p:spPr>
            <a:xfrm>
              <a:off x="7160142" y="2739117"/>
              <a:ext cx="1096099" cy="5559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天</a:t>
              </a:r>
            </a:p>
          </p:txBody>
        </p:sp>
        <p:sp>
          <p:nvSpPr>
            <p:cNvPr id="25" name="椭圆 24"/>
            <p:cNvSpPr/>
            <p:nvPr/>
          </p:nvSpPr>
          <p:spPr>
            <a:xfrm>
              <a:off x="7160142" y="3623309"/>
              <a:ext cx="1096099" cy="5559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了</a:t>
              </a:r>
            </a:p>
          </p:txBody>
        </p:sp>
        <p:sp>
          <p:nvSpPr>
            <p:cNvPr id="26" name="椭圆 25"/>
            <p:cNvSpPr/>
            <p:nvPr/>
          </p:nvSpPr>
          <p:spPr>
            <a:xfrm>
              <a:off x="7176121" y="5207485"/>
              <a:ext cx="1096099" cy="5559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世界</a:t>
              </a: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6641920" y="2225013"/>
              <a:ext cx="432048" cy="0"/>
            </a:xfrm>
            <a:prstGeom prst="line">
              <a:avLst/>
            </a:prstGeom>
            <a:ln w="25400" cmpd="sng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6650296" y="3027149"/>
              <a:ext cx="432048" cy="0"/>
            </a:xfrm>
            <a:prstGeom prst="line">
              <a:avLst/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6660344" y="5475421"/>
              <a:ext cx="432048" cy="0"/>
            </a:xfrm>
            <a:prstGeom prst="line">
              <a:avLst/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630200" y="3911341"/>
              <a:ext cx="432048" cy="0"/>
            </a:xfrm>
            <a:prstGeom prst="line">
              <a:avLst/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>
            <a:xfrm>
              <a:off x="5487979" y="3623309"/>
              <a:ext cx="1096099" cy="5559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难</a:t>
              </a:r>
            </a:p>
          </p:txBody>
        </p:sp>
        <p:cxnSp>
          <p:nvCxnSpPr>
            <p:cNvPr id="32" name="直接箭头连接符 31"/>
            <p:cNvCxnSpPr>
              <a:stCxn id="22" idx="6"/>
              <a:endCxn id="31" idx="2"/>
            </p:cNvCxnSpPr>
            <p:nvPr/>
          </p:nvCxnSpPr>
          <p:spPr>
            <a:xfrm>
              <a:off x="4897892" y="3901293"/>
              <a:ext cx="5900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061870" y="2451086"/>
                  <a:ext cx="108991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1000" i="1">
                            <a:latin typeface="Cambria Math" panose="02040503050406030204"/>
                          </a:rPr>
                          <m:t>我们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|&lt;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𝑠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&gt;)</m:t>
                        </m:r>
                      </m:oMath>
                    </m:oMathPara>
                  </a14:m>
                  <a:endParaRPr lang="zh-CN" altLang="en-US" sz="10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870" y="2451086"/>
                  <a:ext cx="1089914" cy="246221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583832" y="1772817"/>
                  <a:ext cx="98777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1000" i="1">
                            <a:latin typeface="Cambria Math" panose="02040503050406030204"/>
                          </a:rPr>
                          <m:t>明年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|</m:t>
                        </m:r>
                        <m:r>
                          <a:rPr lang="zh-CN" altLang="en-US" sz="1000" i="1">
                            <a:latin typeface="Cambria Math" panose="02040503050406030204"/>
                          </a:rPr>
                          <m:t>我们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)</m:t>
                        </m:r>
                      </m:oMath>
                    </m:oMathPara>
                  </a14:m>
                  <a:endParaRPr lang="zh-CN" altLang="en-US" sz="10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832" y="1772817"/>
                  <a:ext cx="987770" cy="246221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583832" y="2595102"/>
                  <a:ext cx="98777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1000" i="1">
                            <a:latin typeface="Cambria Math" panose="02040503050406030204"/>
                          </a:rPr>
                          <m:t>彼此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|</m:t>
                        </m:r>
                        <m:r>
                          <a:rPr lang="zh-CN" altLang="en-US" sz="1000" i="1">
                            <a:latin typeface="Cambria Math" panose="02040503050406030204"/>
                          </a:rPr>
                          <m:t>我们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)</m:t>
                        </m:r>
                      </m:oMath>
                    </m:oMathPara>
                  </a14:m>
                  <a:endParaRPr lang="zh-CN" altLang="en-US" sz="10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832" y="2595102"/>
                  <a:ext cx="987770" cy="246221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008040" y="3645025"/>
                  <a:ext cx="96167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1000" i="1">
                            <a:latin typeface="Cambria Math" panose="02040503050406030204"/>
                          </a:rPr>
                          <m:t>最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|&lt;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𝑠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&gt;)</m:t>
                        </m:r>
                      </m:oMath>
                    </m:oMathPara>
                  </a14:m>
                  <a:endParaRPr lang="zh-CN" altLang="en-US" sz="10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8040" y="3645025"/>
                  <a:ext cx="961674" cy="246221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999656" y="5013177"/>
                  <a:ext cx="96167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1000" i="1">
                            <a:latin typeface="Cambria Math" panose="02040503050406030204"/>
                          </a:rPr>
                          <m:t>当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|&lt;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𝑠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&gt;)</m:t>
                        </m:r>
                      </m:oMath>
                    </m:oMathPara>
                  </a14:m>
                  <a:endParaRPr lang="zh-CN" altLang="en-US" sz="10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9656" y="5013177"/>
                  <a:ext cx="961674" cy="246221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655840" y="3531206"/>
                  <a:ext cx="73129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1000" i="1">
                            <a:latin typeface="Cambria Math" panose="02040503050406030204"/>
                          </a:rPr>
                          <m:t>难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|</m:t>
                        </m:r>
                        <m:r>
                          <a:rPr lang="zh-CN" altLang="en-US" sz="1000" i="1">
                            <a:latin typeface="Cambria Math" panose="02040503050406030204"/>
                          </a:rPr>
                          <m:t>最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)</m:t>
                        </m:r>
                      </m:oMath>
                    </m:oMathPara>
                  </a14:m>
                  <a:endParaRPr lang="zh-CN" altLang="en-US" sz="10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5840" y="3531206"/>
                  <a:ext cx="731290" cy="246221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655840" y="5115382"/>
                  <a:ext cx="73129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1000" i="1">
                            <a:latin typeface="Cambria Math" panose="02040503050406030204"/>
                          </a:rPr>
                          <m:t>我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|</m:t>
                        </m:r>
                        <m:r>
                          <a:rPr lang="zh-CN" altLang="en-US" sz="1000" i="1">
                            <a:latin typeface="Cambria Math" panose="02040503050406030204"/>
                          </a:rPr>
                          <m:t>当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)</m:t>
                        </m:r>
                      </m:oMath>
                    </m:oMathPara>
                  </a14:m>
                  <a:endParaRPr lang="zh-CN" altLang="en-US" sz="10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5840" y="5115382"/>
                  <a:ext cx="731290" cy="246221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8184233" y="2174668"/>
                  <a:ext cx="111940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(&lt;/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𝑠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&gt;|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开始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)</m:t>
                        </m:r>
                      </m:oMath>
                    </m:oMathPara>
                  </a14:m>
                  <a:endParaRPr lang="zh-CN" altLang="en-US" sz="10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4233" y="2174668"/>
                  <a:ext cx="1119409" cy="246221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8184233" y="2955142"/>
                  <a:ext cx="99116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(&lt;/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𝑠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&gt;|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天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)</m:t>
                        </m:r>
                      </m:oMath>
                    </m:oMathPara>
                  </a14:m>
                  <a:endParaRPr lang="zh-CN" altLang="en-US" sz="10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4233" y="2955142"/>
                  <a:ext cx="991169" cy="246221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8134811" y="3660477"/>
                  <a:ext cx="99116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(&lt;/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𝑠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&gt;|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了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)</m:t>
                        </m:r>
                      </m:oMath>
                    </m:oMathPara>
                  </a14:m>
                  <a:endParaRPr lang="zh-CN" altLang="en-US" sz="10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4811" y="3660477"/>
                  <a:ext cx="991169" cy="246221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8184232" y="5315635"/>
                  <a:ext cx="112255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(&lt;/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𝑠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&gt;|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世界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)</m:t>
                        </m:r>
                      </m:oMath>
                    </m:oMathPara>
                  </a14:m>
                  <a:endParaRPr lang="zh-CN" altLang="en-US" sz="10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4232" y="5315635"/>
                  <a:ext cx="1122550" cy="246221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2-gram</a:t>
            </a:r>
            <a:r>
              <a:rPr lang="zh-CN" altLang="en-US" dirty="0"/>
              <a:t>语言模型：</a:t>
            </a:r>
            <a:r>
              <a:rPr lang="en-US" altLang="zh-CN" dirty="0"/>
              <a:t>Bigram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91544" y="3675221"/>
            <a:ext cx="1368152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开始</a:t>
            </a:r>
            <a:r>
              <a:rPr lang="en-US" altLang="zh-CN" sz="2000" dirty="0"/>
              <a:t>&lt;s&gt;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8936128" y="3675221"/>
            <a:ext cx="1368152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结束</a:t>
            </a:r>
            <a:r>
              <a:rPr lang="en-US" altLang="zh-CN" sz="2000" dirty="0"/>
              <a:t>&lt;/s&gt;</a:t>
            </a:r>
            <a:endParaRPr lang="zh-CN" altLang="en-US" sz="2000" dirty="0"/>
          </a:p>
        </p:txBody>
      </p:sp>
      <p:cxnSp>
        <p:nvCxnSpPr>
          <p:cNvPr id="6" name="直接箭头连接符 5"/>
          <p:cNvCxnSpPr>
            <a:endCxn id="14" idx="2"/>
          </p:cNvCxnSpPr>
          <p:nvPr/>
        </p:nvCxnSpPr>
        <p:spPr>
          <a:xfrm flipV="1">
            <a:off x="4687657" y="2225013"/>
            <a:ext cx="816301" cy="1666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5" idx="6"/>
            <a:endCxn id="22" idx="2"/>
          </p:cNvCxnSpPr>
          <p:nvPr/>
        </p:nvCxnSpPr>
        <p:spPr>
          <a:xfrm flipV="1">
            <a:off x="4754759" y="3274937"/>
            <a:ext cx="762587" cy="618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5" idx="6"/>
            <a:endCxn id="19" idx="2"/>
          </p:cNvCxnSpPr>
          <p:nvPr/>
        </p:nvCxnSpPr>
        <p:spPr>
          <a:xfrm>
            <a:off x="4754758" y="3893309"/>
            <a:ext cx="724986" cy="1592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5503958" y="1947029"/>
            <a:ext cx="1096099" cy="55596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我们</a:t>
            </a:r>
          </a:p>
        </p:txBody>
      </p:sp>
      <p:sp>
        <p:nvSpPr>
          <p:cNvPr id="19" name="椭圆 18"/>
          <p:cNvSpPr/>
          <p:nvPr/>
        </p:nvSpPr>
        <p:spPr>
          <a:xfrm>
            <a:off x="5479745" y="5207485"/>
            <a:ext cx="1096099" cy="55596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当</a:t>
            </a:r>
          </a:p>
        </p:txBody>
      </p:sp>
      <p:sp>
        <p:nvSpPr>
          <p:cNvPr id="22" name="椭圆 21"/>
          <p:cNvSpPr/>
          <p:nvPr/>
        </p:nvSpPr>
        <p:spPr>
          <a:xfrm>
            <a:off x="5517346" y="2996952"/>
            <a:ext cx="1096099" cy="55596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749870" y="2451086"/>
                <a:ext cx="10899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/>
                        </a:rPr>
                        <m:t>𝑃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(</m:t>
                      </m:r>
                      <m:r>
                        <a:rPr lang="zh-CN" altLang="en-US" sz="1000" i="1">
                          <a:latin typeface="Cambria Math" panose="02040503050406030204"/>
                        </a:rPr>
                        <m:t>我们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|&lt;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𝑠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&gt;)</m:t>
                      </m:r>
                    </m:oMath>
                  </m:oMathPara>
                </a14:m>
                <a:endParaRPr lang="zh-CN" altLang="en-US" sz="1000" dirty="0">
                  <a:latin typeface="+mn-ea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870" y="2451086"/>
                <a:ext cx="1089914" cy="246221"/>
              </a:xfrm>
              <a:prstGeom prst="rect">
                <a:avLst/>
              </a:prstGeom>
              <a:blipFill rotWithShape="1">
                <a:blip r:embed="rId2"/>
                <a:stretch>
                  <a:fillRect l="-6" t="-252" r="30" b="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74286" y="3398804"/>
                <a:ext cx="9616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/>
                        </a:rPr>
                        <m:t>𝑃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(</m:t>
                      </m:r>
                      <m:r>
                        <a:rPr lang="zh-CN" altLang="en-US" sz="1000" i="1">
                          <a:latin typeface="Cambria Math" panose="02040503050406030204"/>
                        </a:rPr>
                        <m:t>最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|&lt;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𝑠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&gt;)</m:t>
                      </m:r>
                    </m:oMath>
                  </m:oMathPara>
                </a14:m>
                <a:endParaRPr lang="zh-CN" altLang="en-US" sz="1000" dirty="0">
                  <a:latin typeface="+mn-ea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286" y="3398804"/>
                <a:ext cx="961674" cy="246221"/>
              </a:xfrm>
              <a:prstGeom prst="rect">
                <a:avLst/>
              </a:prstGeom>
              <a:blipFill rotWithShape="1">
                <a:blip r:embed="rId3"/>
                <a:stretch>
                  <a:fillRect l="-37" t="-115" r="1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687656" y="5013177"/>
                <a:ext cx="9616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/>
                        </a:rPr>
                        <m:t>𝑃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(</m:t>
                      </m:r>
                      <m:r>
                        <a:rPr lang="zh-CN" altLang="en-US" sz="1000" i="1">
                          <a:latin typeface="Cambria Math" panose="02040503050406030204"/>
                        </a:rPr>
                        <m:t>当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|&lt;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𝑠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&gt;)</m:t>
                      </m:r>
                    </m:oMath>
                  </m:oMathPara>
                </a14:m>
                <a:endParaRPr lang="zh-CN" altLang="en-US" sz="1000" dirty="0">
                  <a:latin typeface="+mn-ea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656" y="5013177"/>
                <a:ext cx="961674" cy="246221"/>
              </a:xfrm>
              <a:prstGeom prst="rect">
                <a:avLst/>
              </a:prstGeom>
              <a:blipFill rotWithShape="1">
                <a:blip r:embed="rId4"/>
                <a:stretch>
                  <a:fillRect l="-9" t="-198" r="38" b="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/>
          <p:cNvCxnSpPr>
            <a:endCxn id="45" idx="2"/>
          </p:cNvCxnSpPr>
          <p:nvPr/>
        </p:nvCxnSpPr>
        <p:spPr>
          <a:xfrm>
            <a:off x="3359696" y="3891245"/>
            <a:ext cx="855062" cy="2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4214758" y="3623309"/>
            <a:ext cx="540000" cy="540000"/>
          </a:xfrm>
          <a:prstGeom prst="ellipse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6200000" scaled="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46" name="直接箭头连接符 45"/>
          <p:cNvCxnSpPr>
            <a:stCxn id="45" idx="6"/>
            <a:endCxn id="5" idx="1"/>
          </p:cNvCxnSpPr>
          <p:nvPr/>
        </p:nvCxnSpPr>
        <p:spPr>
          <a:xfrm flipV="1">
            <a:off x="4754758" y="3891245"/>
            <a:ext cx="4181370" cy="2064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7068168" y="1952896"/>
            <a:ext cx="540000" cy="540000"/>
          </a:xfrm>
          <a:prstGeom prst="ellipse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6200000" scaled="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56" name="直接箭头连接符 55"/>
          <p:cNvCxnSpPr>
            <a:stCxn id="14" idx="6"/>
            <a:endCxn id="54" idx="2"/>
          </p:cNvCxnSpPr>
          <p:nvPr/>
        </p:nvCxnSpPr>
        <p:spPr>
          <a:xfrm flipV="1">
            <a:off x="6600056" y="2222897"/>
            <a:ext cx="468112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7079888" y="2996952"/>
            <a:ext cx="540000" cy="540000"/>
          </a:xfrm>
          <a:prstGeom prst="ellipse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6200000" scaled="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58" name="直接箭头连接符 57"/>
          <p:cNvCxnSpPr>
            <a:endCxn id="57" idx="2"/>
          </p:cNvCxnSpPr>
          <p:nvPr/>
        </p:nvCxnSpPr>
        <p:spPr>
          <a:xfrm flipV="1">
            <a:off x="6611776" y="3266953"/>
            <a:ext cx="468112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7068168" y="5229200"/>
            <a:ext cx="540000" cy="540000"/>
          </a:xfrm>
          <a:prstGeom prst="ellipse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6200000" scaled="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61" name="直接箭头连接符 60"/>
          <p:cNvCxnSpPr>
            <a:endCxn id="60" idx="2"/>
          </p:cNvCxnSpPr>
          <p:nvPr/>
        </p:nvCxnSpPr>
        <p:spPr>
          <a:xfrm flipV="1">
            <a:off x="6600056" y="5499201"/>
            <a:ext cx="468112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曲线连接符 62"/>
          <p:cNvCxnSpPr>
            <a:stCxn id="54" idx="0"/>
            <a:endCxn id="14" idx="0"/>
          </p:cNvCxnSpPr>
          <p:nvPr/>
        </p:nvCxnSpPr>
        <p:spPr>
          <a:xfrm rot="16200000" flipV="1">
            <a:off x="6692156" y="1306883"/>
            <a:ext cx="5867" cy="1286161"/>
          </a:xfrm>
          <a:prstGeom prst="curvedConnector3">
            <a:avLst>
              <a:gd name="adj1" fmla="val 399637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57" idx="0"/>
            <a:endCxn id="22" idx="0"/>
          </p:cNvCxnSpPr>
          <p:nvPr/>
        </p:nvCxnSpPr>
        <p:spPr>
          <a:xfrm rot="16200000" flipV="1">
            <a:off x="6707642" y="2354706"/>
            <a:ext cx="12700" cy="1284493"/>
          </a:xfrm>
          <a:prstGeom prst="curvedConnector3">
            <a:avLst>
              <a:gd name="adj1" fmla="val 180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曲线连接符 66"/>
          <p:cNvCxnSpPr>
            <a:stCxn id="60" idx="0"/>
            <a:endCxn id="19" idx="0"/>
          </p:cNvCxnSpPr>
          <p:nvPr/>
        </p:nvCxnSpPr>
        <p:spPr>
          <a:xfrm rot="16200000" flipV="1">
            <a:off x="6672125" y="4563156"/>
            <a:ext cx="21715" cy="1310374"/>
          </a:xfrm>
          <a:prstGeom prst="curvedConnector3">
            <a:avLst>
              <a:gd name="adj1" fmla="val 1152729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4" idx="6"/>
            <a:endCxn id="5" idx="1"/>
          </p:cNvCxnSpPr>
          <p:nvPr/>
        </p:nvCxnSpPr>
        <p:spPr>
          <a:xfrm>
            <a:off x="7608168" y="2222897"/>
            <a:ext cx="1327960" cy="1668349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0" idx="6"/>
            <a:endCxn id="5" idx="1"/>
          </p:cNvCxnSpPr>
          <p:nvPr/>
        </p:nvCxnSpPr>
        <p:spPr>
          <a:xfrm flipV="1">
            <a:off x="7608168" y="3891246"/>
            <a:ext cx="1327960" cy="1607955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0" idx="0"/>
            <a:endCxn id="22" idx="4"/>
          </p:cNvCxnSpPr>
          <p:nvPr/>
        </p:nvCxnSpPr>
        <p:spPr>
          <a:xfrm flipH="1" flipV="1">
            <a:off x="6065396" y="3552920"/>
            <a:ext cx="1272773" cy="1676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60" idx="0"/>
            <a:endCxn id="14" idx="4"/>
          </p:cNvCxnSpPr>
          <p:nvPr/>
        </p:nvCxnSpPr>
        <p:spPr>
          <a:xfrm flipH="1" flipV="1">
            <a:off x="6052008" y="2502998"/>
            <a:ext cx="1286161" cy="2726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54" idx="4"/>
            <a:endCxn id="19" idx="0"/>
          </p:cNvCxnSpPr>
          <p:nvPr/>
        </p:nvCxnSpPr>
        <p:spPr>
          <a:xfrm flipH="1">
            <a:off x="6027794" y="2492897"/>
            <a:ext cx="1310374" cy="2714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57" idx="4"/>
            <a:endCxn id="19" idx="0"/>
          </p:cNvCxnSpPr>
          <p:nvPr/>
        </p:nvCxnSpPr>
        <p:spPr>
          <a:xfrm flipH="1">
            <a:off x="6027794" y="3536953"/>
            <a:ext cx="1322094" cy="1670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57" idx="0"/>
            <a:endCxn id="14" idx="4"/>
          </p:cNvCxnSpPr>
          <p:nvPr/>
        </p:nvCxnSpPr>
        <p:spPr>
          <a:xfrm flipH="1" flipV="1">
            <a:off x="6052008" y="2502998"/>
            <a:ext cx="1297881" cy="493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023992" y="4077072"/>
            <a:ext cx="0" cy="864096"/>
          </a:xfrm>
          <a:prstGeom prst="line">
            <a:avLst/>
          </a:prstGeom>
          <a:ln w="25400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7036670" y="2481163"/>
                <a:ext cx="8595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/>
                        </a:rPr>
                        <m:t>𝑃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(</m:t>
                      </m:r>
                      <m:r>
                        <a:rPr lang="zh-CN" altLang="en-US" sz="1000" i="1">
                          <a:latin typeface="Cambria Math" panose="02040503050406030204"/>
                        </a:rPr>
                        <m:t>当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|</m:t>
                      </m:r>
                      <m:r>
                        <a:rPr lang="zh-CN" altLang="en-US" sz="1000" i="1">
                          <a:latin typeface="Cambria Math" panose="02040503050406030204"/>
                        </a:rPr>
                        <m:t>我们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)</m:t>
                      </m:r>
                    </m:oMath>
                  </m:oMathPara>
                </a14:m>
                <a:endParaRPr lang="zh-CN" altLang="en-US" sz="1000" dirty="0">
                  <a:latin typeface="+mn-ea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670" y="2481163"/>
                <a:ext cx="859531" cy="246221"/>
              </a:xfrm>
              <a:prstGeom prst="rect">
                <a:avLst/>
              </a:prstGeom>
              <a:blipFill rotWithShape="1">
                <a:blip r:embed="rId5"/>
                <a:stretch>
                  <a:fillRect l="-27" t="-89" r="71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672065" y="1484785"/>
                <a:ext cx="9877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/>
                        </a:rPr>
                        <m:t>𝑃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(</m:t>
                      </m:r>
                      <m:r>
                        <a:rPr lang="zh-CN" altLang="en-US" sz="1000" i="1">
                          <a:latin typeface="Cambria Math" panose="02040503050406030204"/>
                        </a:rPr>
                        <m:t>我们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|</m:t>
                      </m:r>
                      <m:r>
                        <a:rPr lang="zh-CN" altLang="en-US" sz="1000" i="1">
                          <a:latin typeface="Cambria Math" panose="02040503050406030204"/>
                        </a:rPr>
                        <m:t>我们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)</m:t>
                      </m:r>
                    </m:oMath>
                  </m:oMathPara>
                </a14:m>
                <a:endParaRPr lang="zh-CN" altLang="en-US" sz="1000" dirty="0">
                  <a:latin typeface="+mn-ea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065" y="1484785"/>
                <a:ext cx="987771" cy="246221"/>
              </a:xfrm>
              <a:prstGeom prst="rect">
                <a:avLst/>
              </a:prstGeom>
              <a:blipFill rotWithShape="1">
                <a:blip r:embed="rId6"/>
                <a:stretch>
                  <a:fillRect l="-12" t="-63" r="47" b="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接箭头连接符 88"/>
          <p:cNvCxnSpPr>
            <a:endCxn id="22" idx="0"/>
          </p:cNvCxnSpPr>
          <p:nvPr/>
        </p:nvCxnSpPr>
        <p:spPr>
          <a:xfrm flipH="1">
            <a:off x="6065395" y="2502998"/>
            <a:ext cx="1272774" cy="493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164910" y="3501009"/>
                <a:ext cx="7312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/>
                        </a:rPr>
                        <m:t>𝑃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(</m:t>
                      </m:r>
                      <m:r>
                        <a:rPr lang="zh-CN" altLang="en-US" sz="1000" i="1">
                          <a:latin typeface="Cambria Math" panose="02040503050406030204"/>
                        </a:rPr>
                        <m:t>当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|</m:t>
                      </m:r>
                      <m:r>
                        <a:rPr lang="zh-CN" altLang="en-US" sz="1000" i="1">
                          <a:latin typeface="Cambria Math" panose="02040503050406030204"/>
                        </a:rPr>
                        <m:t>最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)</m:t>
                      </m:r>
                    </m:oMath>
                  </m:oMathPara>
                </a14:m>
                <a:endParaRPr lang="zh-CN" altLang="en-US" sz="1000" dirty="0">
                  <a:latin typeface="+mn-ea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910" y="3501009"/>
                <a:ext cx="731290" cy="246221"/>
              </a:xfrm>
              <a:prstGeom prst="rect">
                <a:avLst/>
              </a:prstGeom>
              <a:blipFill rotWithShape="1">
                <a:blip r:embed="rId7"/>
                <a:stretch>
                  <a:fillRect l="-28" t="-103" r="83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7104112" y="2708921"/>
                <a:ext cx="7312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/>
                        </a:rPr>
                        <m:t>𝑃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(</m:t>
                      </m:r>
                      <m:r>
                        <a:rPr lang="zh-CN" altLang="en-US" sz="1000" i="1">
                          <a:latin typeface="Cambria Math" panose="02040503050406030204"/>
                        </a:rPr>
                        <m:t>最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|</m:t>
                      </m:r>
                      <m:r>
                        <a:rPr lang="zh-CN" altLang="en-US" sz="1000" i="1">
                          <a:latin typeface="Cambria Math" panose="02040503050406030204"/>
                        </a:rPr>
                        <m:t>最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)</m:t>
                      </m:r>
                    </m:oMath>
                  </m:oMathPara>
                </a14:m>
                <a:endParaRPr lang="zh-CN" altLang="en-US" sz="1000" dirty="0">
                  <a:latin typeface="+mn-ea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112" y="2708921"/>
                <a:ext cx="731290" cy="246221"/>
              </a:xfrm>
              <a:prstGeom prst="rect">
                <a:avLst/>
              </a:prstGeom>
              <a:blipFill rotWithShape="1">
                <a:blip r:embed="rId8"/>
                <a:stretch>
                  <a:fillRect l="-50" t="-4" r="19" b="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6312024" y="4982980"/>
                <a:ext cx="7312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/>
                        </a:rPr>
                        <m:t>𝑃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(</m:t>
                      </m:r>
                      <m:r>
                        <a:rPr lang="zh-CN" altLang="en-US" sz="1000" i="1">
                          <a:latin typeface="Cambria Math" panose="02040503050406030204"/>
                        </a:rPr>
                        <m:t>当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|</m:t>
                      </m:r>
                      <m:r>
                        <a:rPr lang="zh-CN" altLang="en-US" sz="1000" i="1">
                          <a:latin typeface="Cambria Math" panose="02040503050406030204"/>
                        </a:rPr>
                        <m:t>当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)</m:t>
                      </m:r>
                    </m:oMath>
                  </m:oMathPara>
                </a14:m>
                <a:endParaRPr lang="zh-CN" altLang="en-US" sz="1000" dirty="0">
                  <a:latin typeface="+mn-ea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024" y="4982980"/>
                <a:ext cx="731290" cy="246221"/>
              </a:xfrm>
              <a:prstGeom prst="rect">
                <a:avLst/>
              </a:prstGeom>
              <a:blipFill rotWithShape="1">
                <a:blip r:embed="rId9"/>
                <a:stretch>
                  <a:fillRect l="-17" t="-55" r="72" b="2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908430" y="4550932"/>
                <a:ext cx="8595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/>
                        </a:rPr>
                        <m:t>𝑃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(</m:t>
                      </m:r>
                      <m:r>
                        <a:rPr lang="zh-CN" altLang="en-US" sz="1000" i="1">
                          <a:latin typeface="Cambria Math" panose="02040503050406030204"/>
                        </a:rPr>
                        <m:t>我们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|</m:t>
                      </m:r>
                      <m:r>
                        <a:rPr lang="zh-CN" altLang="en-US" sz="1000" i="1">
                          <a:latin typeface="Cambria Math" panose="02040503050406030204"/>
                        </a:rPr>
                        <m:t>当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)</m:t>
                      </m:r>
                    </m:oMath>
                  </m:oMathPara>
                </a14:m>
                <a:endParaRPr lang="zh-CN" altLang="en-US" sz="1000" dirty="0">
                  <a:latin typeface="+mn-ea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430" y="4550932"/>
                <a:ext cx="859531" cy="246221"/>
              </a:xfrm>
              <a:prstGeom prst="rect">
                <a:avLst/>
              </a:prstGeom>
              <a:blipFill rotWithShape="1">
                <a:blip r:embed="rId10"/>
                <a:stretch>
                  <a:fillRect l="-31" t="-212" r="1" b="1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300814" y="4581129"/>
                <a:ext cx="7312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/>
                        </a:rPr>
                        <m:t>𝑃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(</m:t>
                      </m:r>
                      <m:r>
                        <a:rPr lang="zh-CN" altLang="en-US" sz="1000" i="1">
                          <a:latin typeface="Cambria Math" panose="02040503050406030204"/>
                        </a:rPr>
                        <m:t>最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|</m:t>
                      </m:r>
                      <m:r>
                        <a:rPr lang="zh-CN" altLang="en-US" sz="1000" i="1">
                          <a:latin typeface="Cambria Math" panose="02040503050406030204"/>
                        </a:rPr>
                        <m:t>当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)</m:t>
                      </m:r>
                    </m:oMath>
                  </m:oMathPara>
                </a14:m>
                <a:endParaRPr lang="zh-CN" altLang="en-US" sz="1000" dirty="0">
                  <a:latin typeface="+mn-ea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814" y="4581129"/>
                <a:ext cx="731290" cy="246221"/>
              </a:xfrm>
              <a:prstGeom prst="rect">
                <a:avLst/>
              </a:prstGeom>
              <a:blipFill rotWithShape="1">
                <a:blip r:embed="rId11"/>
                <a:stretch>
                  <a:fillRect l="-47" t="-97" r="16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6240017" y="2420889"/>
                <a:ext cx="8595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/>
                        </a:rPr>
                        <m:t>𝑃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(</m:t>
                      </m:r>
                      <m:r>
                        <a:rPr lang="zh-CN" altLang="en-US" sz="1000" i="1">
                          <a:latin typeface="Cambria Math" panose="02040503050406030204"/>
                        </a:rPr>
                        <m:t>我们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|</m:t>
                      </m:r>
                      <m:r>
                        <a:rPr lang="zh-CN" altLang="en-US" sz="1000" i="1">
                          <a:latin typeface="Cambria Math" panose="02040503050406030204"/>
                        </a:rPr>
                        <m:t>最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)</m:t>
                      </m:r>
                    </m:oMath>
                  </m:oMathPara>
                </a14:m>
                <a:endParaRPr lang="zh-CN" altLang="en-US" sz="1000" dirty="0">
                  <a:latin typeface="+mn-ea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17" y="2420889"/>
                <a:ext cx="859531" cy="246221"/>
              </a:xfrm>
              <a:prstGeom prst="rect">
                <a:avLst/>
              </a:prstGeom>
              <a:blipFill rotWithShape="1">
                <a:blip r:embed="rId12"/>
                <a:stretch>
                  <a:fillRect l="-59" t="-109" r="29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7596959" y="3653409"/>
                <a:ext cx="122418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/>
                        </a:rPr>
                        <m:t>𝑃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(&lt;/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𝑠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&gt;|&lt;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𝑠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&gt;)</m:t>
                      </m:r>
                    </m:oMath>
                  </m:oMathPara>
                </a14:m>
                <a:endParaRPr lang="zh-CN" altLang="en-US" sz="1000" dirty="0">
                  <a:latin typeface="+mn-ea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959" y="3653409"/>
                <a:ext cx="1224181" cy="246221"/>
              </a:xfrm>
              <a:prstGeom prst="rect">
                <a:avLst/>
              </a:prstGeom>
              <a:blipFill rotWithShape="1">
                <a:blip r:embed="rId13"/>
                <a:stretch>
                  <a:fillRect l="-37" t="-103" r="29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844534" y="2390692"/>
                <a:ext cx="111940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/>
                        </a:rPr>
                        <m:t>𝑃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(&lt;/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𝑠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&gt;|</m:t>
                      </m:r>
                      <m:r>
                        <a:rPr lang="zh-CN" altLang="en-US" sz="1000" i="1">
                          <a:latin typeface="Cambria Math" panose="02040503050406030204"/>
                        </a:rPr>
                        <m:t>我们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)</m:t>
                      </m:r>
                    </m:oMath>
                  </m:oMathPara>
                </a14:m>
                <a:endParaRPr lang="zh-CN" altLang="en-US" sz="1000" dirty="0">
                  <a:latin typeface="+mn-ea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4534" y="2390692"/>
                <a:ext cx="1119409" cy="246221"/>
              </a:xfrm>
              <a:prstGeom prst="rect">
                <a:avLst/>
              </a:prstGeom>
              <a:blipFill rotWithShape="1">
                <a:blip r:embed="rId14"/>
                <a:stretch>
                  <a:fillRect l="-34" t="-224" r="25" b="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接箭头连接符 97"/>
          <p:cNvCxnSpPr>
            <a:stCxn id="57" idx="6"/>
            <a:endCxn id="5" idx="1"/>
          </p:cNvCxnSpPr>
          <p:nvPr/>
        </p:nvCxnSpPr>
        <p:spPr>
          <a:xfrm>
            <a:off x="7619888" y="3266953"/>
            <a:ext cx="1316240" cy="624293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7824193" y="3254788"/>
                <a:ext cx="9911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/>
                        </a:rPr>
                        <m:t>𝑃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(&lt;/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𝑠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&gt;|</m:t>
                      </m:r>
                      <m:r>
                        <a:rPr lang="zh-CN" altLang="en-US" sz="1000" i="1">
                          <a:latin typeface="Cambria Math" panose="02040503050406030204"/>
                        </a:rPr>
                        <m:t>最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)</m:t>
                      </m:r>
                    </m:oMath>
                  </m:oMathPara>
                </a14:m>
                <a:endParaRPr lang="zh-CN" altLang="en-US" sz="1000" dirty="0">
                  <a:latin typeface="+mn-ea"/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193" y="3254788"/>
                <a:ext cx="991169" cy="246221"/>
              </a:xfrm>
              <a:prstGeom prst="rect">
                <a:avLst/>
              </a:prstGeom>
              <a:blipFill rotWithShape="1">
                <a:blip r:embed="rId15"/>
                <a:stretch>
                  <a:fillRect l="-36" t="-168" r="29" b="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752185" y="5054988"/>
                <a:ext cx="9911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/>
                        </a:rPr>
                        <m:t>𝑃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(&lt;/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𝑠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&gt;|</m:t>
                      </m:r>
                      <m:r>
                        <a:rPr lang="zh-CN" altLang="en-US" sz="1000" i="1">
                          <a:latin typeface="Cambria Math" panose="02040503050406030204"/>
                        </a:rPr>
                        <m:t>当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)</m:t>
                      </m:r>
                    </m:oMath>
                  </m:oMathPara>
                </a14:m>
                <a:endParaRPr lang="zh-CN" altLang="en-US" sz="1000" dirty="0">
                  <a:latin typeface="+mn-ea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185" y="5054988"/>
                <a:ext cx="991169" cy="246221"/>
              </a:xfrm>
              <a:prstGeom prst="rect">
                <a:avLst/>
              </a:prstGeom>
              <a:blipFill rotWithShape="1">
                <a:blip r:embed="rId16"/>
                <a:stretch>
                  <a:fillRect l="-11" t="-158" r="4" b="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6168009" y="2822740"/>
                <a:ext cx="8595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/>
                        </a:rPr>
                        <m:t>𝑃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(</m:t>
                      </m:r>
                      <m:r>
                        <a:rPr lang="zh-CN" altLang="en-US" sz="1000" i="1">
                          <a:latin typeface="Cambria Math" panose="02040503050406030204"/>
                        </a:rPr>
                        <m:t>最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|</m:t>
                      </m:r>
                      <m:r>
                        <a:rPr lang="zh-CN" altLang="en-US" sz="1000" i="1">
                          <a:latin typeface="Cambria Math" panose="02040503050406030204"/>
                        </a:rPr>
                        <m:t>我们</m:t>
                      </m:r>
                      <m:r>
                        <a:rPr lang="en-US" altLang="zh-CN" sz="1000" i="1">
                          <a:latin typeface="Cambria Math" panose="02040503050406030204"/>
                        </a:rPr>
                        <m:t>)</m:t>
                      </m:r>
                    </m:oMath>
                  </m:oMathPara>
                </a14:m>
                <a:endParaRPr lang="zh-CN" altLang="en-US" sz="1000" dirty="0">
                  <a:latin typeface="+mn-ea"/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9" y="2822740"/>
                <a:ext cx="859531" cy="246221"/>
              </a:xfrm>
              <a:prstGeom prst="rect">
                <a:avLst/>
              </a:prstGeom>
              <a:blipFill rotWithShape="1">
                <a:blip r:embed="rId17"/>
                <a:stretch>
                  <a:fillRect l="-30" t="-67" r="73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3-gram</a:t>
            </a:r>
            <a:r>
              <a:rPr lang="zh-CN" altLang="en-US" dirty="0"/>
              <a:t>的训练：</a:t>
            </a:r>
            <a:r>
              <a:rPr lang="en-US" altLang="zh-CN" dirty="0"/>
              <a:t>Trigram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概率计算</a:t>
                </a:r>
                <a:endParaRPr lang="en-US" altLang="zh-CN" dirty="0"/>
              </a:p>
              <a:p>
                <a:pPr marL="1092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3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/>
                                  <a:ea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/>
                                  <a:ea typeface="Cambria Math" panose="02040503050406030204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/>
                        </a:rPr>
                        <m:t>𝑐𝑜𝑢𝑛𝑡</m:t>
                      </m:r>
                      <m:r>
                        <a:rPr lang="en-US" altLang="zh-CN" i="1">
                          <a:latin typeface="Cambria Math" panose="02040503050406030204"/>
                        </a:rPr>
                        <m:t>(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/>
                              <a:ea typeface="Cambria Math" panose="02040503050406030204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/>
                              <a:ea typeface="Cambria Math" panose="02040503050406030204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/>
                            </a:rPr>
                            <m:t>3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/>
                          <a:ea typeface="Cambria Math" panose="02040503050406030204"/>
                        </a:rPr>
                        <m:t>)/</m:t>
                      </m:r>
                      <m:r>
                        <a:rPr lang="en-US" altLang="zh-CN" i="1">
                          <a:latin typeface="Cambria Math" panose="02040503050406030204"/>
                        </a:rPr>
                        <m:t>𝑐𝑜𝑢𝑛𝑡</m:t>
                      </m:r>
                      <m:r>
                        <a:rPr lang="en-US" altLang="zh-CN" i="1">
                          <a:latin typeface="Cambria Math" panose="02040503050406030204"/>
                        </a:rPr>
                        <m:t>(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/>
                              <a:ea typeface="Cambria Math" panose="02040503050406030204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/>
                              <a:ea typeface="Cambria Math" panose="02040503050406030204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/>
                          <a:ea typeface="Cambria Math" panose="02040503050406030204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假设“我们 明天”出现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次，“我们 明天 开始”出现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次，则</a:t>
                </a:r>
                <a:endParaRPr lang="en-US" altLang="zh-CN" dirty="0"/>
              </a:p>
              <a:p>
                <a:pPr marL="109220" indent="0">
                  <a:buNone/>
                </a:pPr>
                <a:r>
                  <a:rPr lang="en-US" altLang="zh-CN" dirty="0"/>
                  <a:t>  P(</a:t>
                </a:r>
                <a:r>
                  <a:rPr lang="zh-CN" altLang="en-US" dirty="0"/>
                  <a:t>“开始”</a:t>
                </a:r>
                <a:r>
                  <a:rPr lang="en-US" altLang="zh-CN" dirty="0"/>
                  <a:t>|</a:t>
                </a:r>
                <a:r>
                  <a:rPr lang="zh-CN" altLang="en-US" dirty="0"/>
                  <a:t>“我们 明天”</a:t>
                </a:r>
                <a:r>
                  <a:rPr lang="en-US" altLang="zh-CN" dirty="0"/>
                  <a:t>) = 1/2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" t="-51" r="1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3-gram</a:t>
            </a:r>
            <a:r>
              <a:rPr lang="zh-CN" altLang="en-US" dirty="0"/>
              <a:t>语言模型：</a:t>
            </a:r>
            <a:r>
              <a:rPr lang="en-US" altLang="zh-CN" dirty="0"/>
              <a:t>Trigram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631504" y="1772817"/>
            <a:ext cx="8928992" cy="3990636"/>
            <a:chOff x="1631504" y="1772817"/>
            <a:chExt cx="8928992" cy="3990636"/>
          </a:xfrm>
        </p:grpSpPr>
        <p:sp>
          <p:nvSpPr>
            <p:cNvPr id="4" name="矩形 3"/>
            <p:cNvSpPr/>
            <p:nvPr/>
          </p:nvSpPr>
          <p:spPr>
            <a:xfrm>
              <a:off x="1631504" y="3675221"/>
              <a:ext cx="1368152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开始</a:t>
              </a:r>
              <a:r>
                <a:rPr lang="en-US" altLang="zh-CN" sz="2000" dirty="0"/>
                <a:t>&lt;s&gt;</a:t>
              </a:r>
              <a:endParaRPr lang="zh-CN" altLang="en-US" sz="20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9192344" y="3675221"/>
              <a:ext cx="1368152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结束</a:t>
              </a:r>
              <a:r>
                <a:rPr lang="en-US" altLang="zh-CN" sz="2000" dirty="0"/>
                <a:t>&lt;/s&gt;</a:t>
              </a:r>
              <a:endParaRPr lang="zh-CN" altLang="en-US" sz="2000" dirty="0"/>
            </a:p>
          </p:txBody>
        </p:sp>
        <p:cxnSp>
          <p:nvCxnSpPr>
            <p:cNvPr id="6" name="直接箭头连接符 5"/>
            <p:cNvCxnSpPr>
              <a:stCxn id="4" idx="3"/>
              <a:endCxn id="14" idx="2"/>
            </p:cNvCxnSpPr>
            <p:nvPr/>
          </p:nvCxnSpPr>
          <p:spPr>
            <a:xfrm flipV="1">
              <a:off x="2999657" y="2225013"/>
              <a:ext cx="816301" cy="16662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22" idx="2"/>
            </p:cNvCxnSpPr>
            <p:nvPr/>
          </p:nvCxnSpPr>
          <p:spPr>
            <a:xfrm>
              <a:off x="2999656" y="3891245"/>
              <a:ext cx="802136" cy="10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4" idx="3"/>
            </p:cNvCxnSpPr>
            <p:nvPr/>
          </p:nvCxnSpPr>
          <p:spPr>
            <a:xfrm>
              <a:off x="2999656" y="3891245"/>
              <a:ext cx="934198" cy="13894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endCxn id="5" idx="1"/>
            </p:cNvCxnSpPr>
            <p:nvPr/>
          </p:nvCxnSpPr>
          <p:spPr>
            <a:xfrm>
              <a:off x="8230356" y="2235061"/>
              <a:ext cx="961989" cy="16561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24" idx="6"/>
              <a:endCxn id="5" idx="1"/>
            </p:cNvCxnSpPr>
            <p:nvPr/>
          </p:nvCxnSpPr>
          <p:spPr>
            <a:xfrm>
              <a:off x="8256240" y="3017101"/>
              <a:ext cx="936104" cy="8741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25" idx="6"/>
              <a:endCxn id="5" idx="1"/>
            </p:cNvCxnSpPr>
            <p:nvPr/>
          </p:nvCxnSpPr>
          <p:spPr>
            <a:xfrm flipV="1">
              <a:off x="8256240" y="3891245"/>
              <a:ext cx="936104" cy="10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26" idx="6"/>
              <a:endCxn id="5" idx="1"/>
            </p:cNvCxnSpPr>
            <p:nvPr/>
          </p:nvCxnSpPr>
          <p:spPr>
            <a:xfrm flipV="1">
              <a:off x="8272220" y="3891245"/>
              <a:ext cx="920125" cy="15942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4335992" y="4293096"/>
              <a:ext cx="0" cy="864096"/>
            </a:xfrm>
            <a:prstGeom prst="line">
              <a:avLst/>
            </a:prstGeom>
            <a:ln w="25400" cmpd="sng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3815958" y="1947029"/>
              <a:ext cx="1096099" cy="5559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我们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5487979" y="1947029"/>
              <a:ext cx="1096099" cy="5559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明年</a:t>
              </a:r>
            </a:p>
          </p:txBody>
        </p:sp>
        <p:cxnSp>
          <p:nvCxnSpPr>
            <p:cNvPr id="16" name="直接箭头连接符 15"/>
            <p:cNvCxnSpPr>
              <a:stCxn id="14" idx="6"/>
              <a:endCxn id="15" idx="2"/>
            </p:cNvCxnSpPr>
            <p:nvPr/>
          </p:nvCxnSpPr>
          <p:spPr>
            <a:xfrm>
              <a:off x="4912056" y="2225013"/>
              <a:ext cx="5759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5503958" y="2747493"/>
              <a:ext cx="1096099" cy="5559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彼此</a:t>
              </a:r>
            </a:p>
          </p:txBody>
        </p:sp>
        <p:cxnSp>
          <p:nvCxnSpPr>
            <p:cNvPr id="18" name="直接箭头连接符 17"/>
            <p:cNvCxnSpPr>
              <a:stCxn id="14" idx="6"/>
              <a:endCxn id="17" idx="2"/>
            </p:cNvCxnSpPr>
            <p:nvPr/>
          </p:nvCxnSpPr>
          <p:spPr>
            <a:xfrm>
              <a:off x="4912057" y="2225013"/>
              <a:ext cx="591901" cy="8004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3791745" y="5207485"/>
              <a:ext cx="1096099" cy="5559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当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5503958" y="5207485"/>
              <a:ext cx="1096099" cy="5559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我</a:t>
              </a:r>
            </a:p>
          </p:txBody>
        </p:sp>
        <p:cxnSp>
          <p:nvCxnSpPr>
            <p:cNvPr id="21" name="直接箭头连接符 20"/>
            <p:cNvCxnSpPr>
              <a:stCxn id="19" idx="6"/>
              <a:endCxn id="20" idx="2"/>
            </p:cNvCxnSpPr>
            <p:nvPr/>
          </p:nvCxnSpPr>
          <p:spPr>
            <a:xfrm>
              <a:off x="4887843" y="5485469"/>
              <a:ext cx="6161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3801793" y="3623309"/>
              <a:ext cx="1096099" cy="5559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最</a:t>
              </a:r>
            </a:p>
          </p:txBody>
        </p:sp>
        <p:sp>
          <p:nvSpPr>
            <p:cNvPr id="23" name="椭圆 22"/>
            <p:cNvSpPr/>
            <p:nvPr/>
          </p:nvSpPr>
          <p:spPr>
            <a:xfrm>
              <a:off x="7134257" y="1947029"/>
              <a:ext cx="1096099" cy="5559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开始</a:t>
              </a:r>
            </a:p>
          </p:txBody>
        </p:sp>
        <p:sp>
          <p:nvSpPr>
            <p:cNvPr id="24" name="椭圆 23"/>
            <p:cNvSpPr/>
            <p:nvPr/>
          </p:nvSpPr>
          <p:spPr>
            <a:xfrm>
              <a:off x="7160142" y="2739117"/>
              <a:ext cx="1096099" cy="5559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天</a:t>
              </a:r>
            </a:p>
          </p:txBody>
        </p:sp>
        <p:sp>
          <p:nvSpPr>
            <p:cNvPr id="25" name="椭圆 24"/>
            <p:cNvSpPr/>
            <p:nvPr/>
          </p:nvSpPr>
          <p:spPr>
            <a:xfrm>
              <a:off x="7160142" y="3623309"/>
              <a:ext cx="1096099" cy="5559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了</a:t>
              </a:r>
            </a:p>
          </p:txBody>
        </p:sp>
        <p:sp>
          <p:nvSpPr>
            <p:cNvPr id="26" name="椭圆 25"/>
            <p:cNvSpPr/>
            <p:nvPr/>
          </p:nvSpPr>
          <p:spPr>
            <a:xfrm>
              <a:off x="7176121" y="5207485"/>
              <a:ext cx="1096099" cy="5559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世界</a:t>
              </a: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6641920" y="2225013"/>
              <a:ext cx="432048" cy="0"/>
            </a:xfrm>
            <a:prstGeom prst="line">
              <a:avLst/>
            </a:prstGeom>
            <a:ln w="25400" cmpd="sng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6650296" y="3027149"/>
              <a:ext cx="432048" cy="0"/>
            </a:xfrm>
            <a:prstGeom prst="line">
              <a:avLst/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6660344" y="5475421"/>
              <a:ext cx="432048" cy="0"/>
            </a:xfrm>
            <a:prstGeom prst="line">
              <a:avLst/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630200" y="3911341"/>
              <a:ext cx="432048" cy="0"/>
            </a:xfrm>
            <a:prstGeom prst="line">
              <a:avLst/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>
            <a:xfrm>
              <a:off x="5487979" y="3623309"/>
              <a:ext cx="1096099" cy="5559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难</a:t>
              </a:r>
            </a:p>
          </p:txBody>
        </p:sp>
        <p:cxnSp>
          <p:nvCxnSpPr>
            <p:cNvPr id="32" name="直接箭头连接符 31"/>
            <p:cNvCxnSpPr>
              <a:stCxn id="22" idx="6"/>
              <a:endCxn id="31" idx="2"/>
            </p:cNvCxnSpPr>
            <p:nvPr/>
          </p:nvCxnSpPr>
          <p:spPr>
            <a:xfrm>
              <a:off x="4897892" y="3901293"/>
              <a:ext cx="5900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061870" y="2451086"/>
                  <a:ext cx="108991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1000" i="1">
                            <a:latin typeface="Cambria Math" panose="02040503050406030204"/>
                          </a:rPr>
                          <m:t>我们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|&lt;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𝑠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&gt;)</m:t>
                        </m:r>
                      </m:oMath>
                    </m:oMathPara>
                  </a14:m>
                  <a:endParaRPr lang="zh-CN" altLang="en-US" sz="10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870" y="2451086"/>
                  <a:ext cx="1089914" cy="246221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583832" y="1772817"/>
                  <a:ext cx="138467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1000" i="1">
                            <a:latin typeface="Cambria Math" panose="02040503050406030204"/>
                          </a:rPr>
                          <m:t>明年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|&lt;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𝑠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&gt;</m:t>
                        </m:r>
                        <m:r>
                          <a:rPr lang="zh-CN" altLang="en-US" sz="1000" i="1">
                            <a:latin typeface="Cambria Math" panose="02040503050406030204"/>
                          </a:rPr>
                          <m:t>我们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)</m:t>
                        </m:r>
                      </m:oMath>
                    </m:oMathPara>
                  </a14:m>
                  <a:endParaRPr lang="zh-CN" altLang="en-US" sz="10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832" y="1772817"/>
                  <a:ext cx="1384674" cy="246221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583832" y="2595102"/>
                  <a:ext cx="138467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1000" i="1">
                            <a:latin typeface="Cambria Math" panose="02040503050406030204"/>
                          </a:rPr>
                          <m:t>彼此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|&lt;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𝑠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&gt;</m:t>
                        </m:r>
                        <m:r>
                          <a:rPr lang="zh-CN" altLang="en-US" sz="1000" i="1">
                            <a:latin typeface="Cambria Math" panose="02040503050406030204"/>
                          </a:rPr>
                          <m:t>我们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)</m:t>
                        </m:r>
                      </m:oMath>
                    </m:oMathPara>
                  </a14:m>
                  <a:endParaRPr lang="zh-CN" altLang="en-US" sz="10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832" y="2595102"/>
                  <a:ext cx="1384674" cy="246221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008040" y="3645025"/>
                  <a:ext cx="96167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1000" i="1">
                            <a:latin typeface="Cambria Math" panose="02040503050406030204"/>
                          </a:rPr>
                          <m:t>最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|&lt;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𝑠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&gt;)</m:t>
                        </m:r>
                      </m:oMath>
                    </m:oMathPara>
                  </a14:m>
                  <a:endParaRPr lang="zh-CN" altLang="en-US" sz="10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8040" y="3645025"/>
                  <a:ext cx="961674" cy="246221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999656" y="5013177"/>
                  <a:ext cx="96167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1000" i="1">
                            <a:latin typeface="Cambria Math" panose="02040503050406030204"/>
                          </a:rPr>
                          <m:t>当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|&lt;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𝑠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&gt;)</m:t>
                        </m:r>
                      </m:oMath>
                    </m:oMathPara>
                  </a14:m>
                  <a:endParaRPr lang="zh-CN" altLang="en-US" sz="10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9656" y="5013177"/>
                  <a:ext cx="961674" cy="246221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655840" y="3531206"/>
                  <a:ext cx="112819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1000" i="1">
                            <a:latin typeface="Cambria Math" panose="02040503050406030204"/>
                          </a:rPr>
                          <m:t>难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|&lt;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𝑠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&gt;</m:t>
                        </m:r>
                        <m:r>
                          <a:rPr lang="zh-CN" altLang="en-US" sz="1000" i="1">
                            <a:latin typeface="Cambria Math" panose="02040503050406030204"/>
                          </a:rPr>
                          <m:t>最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)</m:t>
                        </m:r>
                      </m:oMath>
                    </m:oMathPara>
                  </a14:m>
                  <a:endParaRPr lang="zh-CN" altLang="en-US" sz="10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5840" y="3531206"/>
                  <a:ext cx="1128194" cy="246221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655840" y="5115382"/>
                  <a:ext cx="112819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1000" i="1">
                            <a:latin typeface="Cambria Math" panose="02040503050406030204"/>
                          </a:rPr>
                          <m:t>我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|&lt;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𝑠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&gt;</m:t>
                        </m:r>
                        <m:r>
                          <a:rPr lang="zh-CN" altLang="en-US" sz="1000" i="1">
                            <a:latin typeface="Cambria Math" panose="02040503050406030204"/>
                          </a:rPr>
                          <m:t>当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)</m:t>
                        </m:r>
                      </m:oMath>
                    </m:oMathPara>
                  </a14:m>
                  <a:endParaRPr lang="zh-CN" altLang="en-US" sz="10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5840" y="5115382"/>
                  <a:ext cx="1128194" cy="246221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8184233" y="2071749"/>
                  <a:ext cx="127650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(&lt;/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𝑠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&gt;|</m:t>
                        </m:r>
                        <m:r>
                          <a:rPr lang="zh-CN" altLang="en-US" sz="1000" i="1">
                            <a:latin typeface="Cambria Math" panose="02040503050406030204"/>
                          </a:rPr>
                          <m:t>的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 </m:t>
                        </m:r>
                        <m:r>
                          <a:rPr lang="zh-CN" altLang="en-US" sz="1000" i="1" dirty="0">
                            <a:latin typeface="Cambria Math" panose="02040503050406030204"/>
                          </a:rPr>
                          <m:t>开始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)</m:t>
                        </m:r>
                      </m:oMath>
                    </m:oMathPara>
                  </a14:m>
                  <a:endParaRPr lang="zh-CN" altLang="en-US" sz="10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4233" y="2071749"/>
                  <a:ext cx="1276503" cy="246221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8184232" y="2955142"/>
                  <a:ext cx="11514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(&lt;/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𝑠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&gt;|</m:t>
                        </m:r>
                        <m:r>
                          <a:rPr lang="zh-CN" altLang="en-US" sz="1000" i="1">
                            <a:latin typeface="Cambria Math" panose="02040503050406030204"/>
                          </a:rPr>
                          <m:t>一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 </m:t>
                        </m:r>
                        <m:r>
                          <a:rPr lang="zh-CN" altLang="en-US" sz="1000" i="1" dirty="0">
                            <a:latin typeface="Cambria Math" panose="02040503050406030204"/>
                          </a:rPr>
                          <m:t>天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)</m:t>
                        </m:r>
                      </m:oMath>
                    </m:oMathPara>
                  </a14:m>
                  <a:endParaRPr lang="zh-CN" altLang="en-US" sz="10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4232" y="2955142"/>
                  <a:ext cx="1151404" cy="246221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8040217" y="3645025"/>
                  <a:ext cx="127964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(&lt;/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𝑠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&gt;|</m:t>
                        </m:r>
                        <m:r>
                          <a:rPr lang="zh-CN" altLang="en-US" sz="1000" i="1">
                            <a:latin typeface="Cambria Math" panose="02040503050406030204"/>
                          </a:rPr>
                          <m:t>过来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 </m:t>
                        </m:r>
                        <m:r>
                          <a:rPr lang="zh-CN" altLang="en-US" sz="1000" i="1" dirty="0">
                            <a:latin typeface="Cambria Math" panose="02040503050406030204"/>
                            <a:ea typeface="Cambria Math" panose="02040503050406030204"/>
                          </a:rPr>
                          <m:t>了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)</m:t>
                        </m:r>
                      </m:oMath>
                    </m:oMathPara>
                  </a14:m>
                  <a:endParaRPr lang="zh-CN" altLang="en-US" sz="10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0217" y="3645025"/>
                  <a:ext cx="1279645" cy="246221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8184233" y="5315635"/>
                  <a:ext cx="127964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(&lt;/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𝑠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&gt;|</m:t>
                        </m:r>
                        <m:r>
                          <a:rPr lang="zh-CN" altLang="en-US" sz="1000" i="1">
                            <a:latin typeface="Cambria Math" panose="02040503050406030204"/>
                          </a:rPr>
                          <m:t>全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 </m:t>
                        </m:r>
                        <m:r>
                          <a:rPr lang="zh-CN" altLang="en-US" sz="1000" i="1" dirty="0">
                            <a:latin typeface="Cambria Math" panose="02040503050406030204"/>
                            <a:ea typeface="Cambria Math" panose="02040503050406030204"/>
                          </a:rPr>
                          <m:t>世界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)</m:t>
                        </m:r>
                      </m:oMath>
                    </m:oMathPara>
                  </a14:m>
                  <a:endParaRPr lang="zh-CN" altLang="en-US" sz="10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4233" y="5315635"/>
                  <a:ext cx="1279645" cy="246221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/>
              <a:t>评价指标</a:t>
            </a:r>
            <a:r>
              <a:rPr lang="en-US" altLang="zh-CN" dirty="0"/>
              <a:t>—Perplexity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给定句子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/>
                      </a:rPr>
                      <m:t>𝑆</m:t>
                    </m:r>
                    <m:r>
                      <a:rPr lang="en-US" altLang="zh-CN" i="1">
                        <a:latin typeface="Cambria Math" panose="02040503050406030204"/>
                      </a:rPr>
                      <m:t> </m:t>
                    </m:r>
                  </m:oMath>
                </a14:m>
                <a:r>
                  <a:rPr lang="zh-CN" altLang="en-US" dirty="0"/>
                  <a:t>，包含词序列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/>
                        <a:ea typeface="Cambria Math" panose="02040503050406030204"/>
                      </a:rPr>
                      <m:t>⋯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/>
                            <a:ea typeface="Cambria Math" panose="02040503050406030204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/>
                      </a:rPr>
                      <m:t>𝑇</m:t>
                    </m:r>
                  </m:oMath>
                </a14:m>
                <a:r>
                  <a:rPr lang="zh-CN" altLang="en-US" dirty="0"/>
                  <a:t>是句子长度，则</a:t>
                </a:r>
                <a:r>
                  <a:rPr lang="en-US" altLang="zh-CN" dirty="0"/>
                  <a:t>Perplexity</a:t>
                </a:r>
                <a:r>
                  <a:rPr lang="zh-CN" altLang="en-US" dirty="0"/>
                  <a:t>表示为：</a:t>
                </a:r>
                <a:endParaRPr lang="en-US" altLang="zh-CN" dirty="0"/>
              </a:p>
              <a:p>
                <a:pPr marL="1092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PP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deg>
                        <m:e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rad>
                    </m:oMath>
                  </m:oMathPara>
                </a14:m>
                <a:endParaRPr lang="zh-CN" altLang="zh-CN" dirty="0"/>
              </a:p>
              <a:p>
                <a:r>
                  <a:rPr lang="en-US" altLang="zh-CN" dirty="0"/>
                  <a:t>Perplexity</a:t>
                </a:r>
                <a:r>
                  <a:rPr lang="zh-CN" altLang="en-US" dirty="0"/>
                  <a:t>又称</a:t>
                </a:r>
                <a:r>
                  <a:rPr lang="zh-CN" altLang="en-US" b="1" dirty="0"/>
                  <a:t>困惑度</a:t>
                </a:r>
                <a:r>
                  <a:rPr lang="en-US" altLang="zh-CN" b="1" dirty="0"/>
                  <a:t>(PPL)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PPL</a:t>
                </a:r>
                <a:r>
                  <a:rPr lang="zh-CN" altLang="en-US" dirty="0"/>
                  <a:t>越小，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则越大，句子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/>
                      </a:rPr>
                      <m:t>𝑆</m:t>
                    </m:r>
                  </m:oMath>
                </a14:m>
                <a:r>
                  <a:rPr lang="zh-CN" altLang="en-US" dirty="0"/>
                  <a:t>出现的概率就越高。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理论上，困惑度越小，语言模型越好，预测能力越强。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" t="-51" r="1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418652" y="5543970"/>
          <a:ext cx="56402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n-gram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Unigram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Bigram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Trigram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Perplexity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9568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1686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98474" y="382772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纲要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45288" y="1751391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dirty="0"/>
                  <a:t>8.1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b="1" dirty="0"/>
                  <a:t>-gram</a:t>
                </a:r>
                <a:r>
                  <a:rPr lang="zh-CN" altLang="zh-CN" b="1" dirty="0"/>
                  <a:t>模型</a:t>
                </a:r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b="1" dirty="0"/>
                  <a:t>8.2 </a:t>
                </a:r>
                <a:r>
                  <a:rPr lang="zh-CN" altLang="zh-CN" b="1" dirty="0"/>
                  <a:t>评价指标—</a:t>
                </a:r>
                <a:r>
                  <a:rPr lang="en-US" altLang="zh-CN" b="1" dirty="0"/>
                  <a:t>Perplexity</a:t>
                </a:r>
              </a:p>
              <a:p>
                <a:pPr marL="0" indent="0">
                  <a:buNone/>
                </a:pPr>
                <a:r>
                  <a:rPr lang="en-US" altLang="zh-CN" b="1" dirty="0"/>
                  <a:t>8.3 </a:t>
                </a:r>
                <a:r>
                  <a:rPr lang="zh-CN" altLang="zh-CN" b="1" dirty="0"/>
                  <a:t>平滑技术</a:t>
                </a:r>
              </a:p>
              <a:p>
                <a:pPr marL="0" indent="0">
                  <a:buNone/>
                </a:pPr>
                <a:r>
                  <a:rPr lang="en-US" altLang="zh-CN" b="1" dirty="0"/>
                  <a:t>8.4 </a:t>
                </a:r>
                <a:r>
                  <a:rPr lang="zh-CN" altLang="zh-CN" b="1" dirty="0"/>
                  <a:t>语言模型的训练</a:t>
                </a:r>
              </a:p>
              <a:p>
                <a:pPr marL="0" indent="0">
                  <a:buNone/>
                </a:pPr>
                <a:r>
                  <a:rPr lang="en-US" altLang="zh-CN" b="1" dirty="0"/>
                  <a:t>8.5 </a:t>
                </a:r>
                <a:r>
                  <a:rPr lang="zh-CN" altLang="zh-CN" b="1" dirty="0"/>
                  <a:t>神经网络语言模型（</a:t>
                </a:r>
                <a:r>
                  <a:rPr lang="en-US" altLang="zh-CN" b="1" dirty="0"/>
                  <a:t>NNLM</a:t>
                </a:r>
                <a:r>
                  <a:rPr lang="zh-CN" altLang="zh-CN" b="1" dirty="0"/>
                  <a:t>）</a:t>
                </a:r>
              </a:p>
              <a:p>
                <a:pPr marL="0" indent="0">
                  <a:buNone/>
                </a:pPr>
                <a:r>
                  <a:rPr lang="en-US" altLang="zh-CN" b="1" dirty="0"/>
                  <a:t>8.6 </a:t>
                </a:r>
                <a:r>
                  <a:rPr lang="zh-CN" altLang="zh-CN" b="1" dirty="0"/>
                  <a:t>本章小结</a:t>
                </a:r>
              </a:p>
            </p:txBody>
          </p:sp>
        </mc:Choice>
        <mc:Fallback xmlns="">
          <p:sp>
            <p:nvSpPr>
              <p:cNvPr id="7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288" y="1751391"/>
                <a:ext cx="10515600" cy="4351338"/>
              </a:xfrm>
              <a:blipFill rotWithShape="1">
                <a:blip r:embed="rId2"/>
                <a:stretch>
                  <a:fillRect l="-1" t="-1" r="1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 </a:t>
            </a:r>
            <a:r>
              <a:rPr lang="zh-CN" altLang="zh-CN" dirty="0"/>
              <a:t>平滑技术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统计语料有限，存在数据稀疏，导致零概率问题。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平滑方法</a:t>
            </a:r>
            <a:endParaRPr lang="en-US" altLang="zh-CN" dirty="0"/>
          </a:p>
          <a:p>
            <a:pPr lvl="1">
              <a:buFontTx/>
              <a:buChar char="-"/>
            </a:pPr>
            <a:r>
              <a:rPr lang="en-US" altLang="zh-CN" dirty="0"/>
              <a:t>-	</a:t>
            </a:r>
            <a:r>
              <a:rPr lang="zh-CN" altLang="en-US" b="1" dirty="0"/>
              <a:t>折扣法</a:t>
            </a:r>
            <a:r>
              <a:rPr lang="en-US" altLang="zh-CN" b="1" dirty="0"/>
              <a:t>(Discounting)</a:t>
            </a:r>
            <a:r>
              <a:rPr lang="zh-CN" altLang="en-US" dirty="0"/>
              <a:t>：从已有观察概率调配一点给未观察概率，例如</a:t>
            </a:r>
            <a:r>
              <a:rPr lang="en-US" altLang="zh-CN" dirty="0">
                <a:solidFill>
                  <a:srgbClr val="C00000"/>
                </a:solidFill>
              </a:rPr>
              <a:t>Good-Turing</a:t>
            </a:r>
            <a:r>
              <a:rPr lang="zh-CN" altLang="en-US" dirty="0">
                <a:solidFill>
                  <a:srgbClr val="C00000"/>
                </a:solidFill>
              </a:rPr>
              <a:t>折扣法、</a:t>
            </a:r>
            <a:r>
              <a:rPr lang="en-US" altLang="zh-CN" dirty="0">
                <a:solidFill>
                  <a:srgbClr val="C00000"/>
                </a:solidFill>
              </a:rPr>
              <a:t>Witten-Bell</a:t>
            </a:r>
            <a:r>
              <a:rPr lang="zh-CN" altLang="en-US" dirty="0">
                <a:solidFill>
                  <a:srgbClr val="C00000"/>
                </a:solidFill>
              </a:rPr>
              <a:t>折扣法</a:t>
            </a:r>
            <a:r>
              <a:rPr lang="zh-CN" altLang="en-US" dirty="0"/>
              <a:t>。</a:t>
            </a:r>
          </a:p>
          <a:p>
            <a:pPr lvl="1">
              <a:buFontTx/>
              <a:buChar char="-"/>
            </a:pPr>
            <a:r>
              <a:rPr lang="en-US" altLang="zh-CN" dirty="0"/>
              <a:t>-	</a:t>
            </a:r>
            <a:r>
              <a:rPr lang="zh-CN" altLang="en-US" b="1" dirty="0"/>
              <a:t>回退法</a:t>
            </a:r>
            <a:r>
              <a:rPr lang="en-US" altLang="zh-CN" b="1" dirty="0"/>
              <a:t>(Back-off)</a:t>
            </a:r>
            <a:r>
              <a:rPr lang="zh-CN" altLang="en-US" dirty="0"/>
              <a:t>：基于低阶模型估计未观察到的高阶模型，例如</a:t>
            </a:r>
            <a:r>
              <a:rPr lang="en-US" altLang="zh-CN" dirty="0">
                <a:solidFill>
                  <a:srgbClr val="C00000"/>
                </a:solidFill>
              </a:rPr>
              <a:t>Katz</a:t>
            </a:r>
            <a:r>
              <a:rPr lang="zh-CN" altLang="en-US" dirty="0">
                <a:solidFill>
                  <a:srgbClr val="C00000"/>
                </a:solidFill>
              </a:rPr>
              <a:t>回退法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Tx/>
              <a:buChar char="-"/>
            </a:pPr>
            <a:r>
              <a:rPr lang="en-US" altLang="zh-CN" dirty="0"/>
              <a:t>-	</a:t>
            </a:r>
            <a:r>
              <a:rPr lang="zh-CN" altLang="en-US" b="1" dirty="0"/>
              <a:t>插值法</a:t>
            </a:r>
            <a:r>
              <a:rPr lang="en-US" altLang="zh-CN" b="1" dirty="0"/>
              <a:t>(Interpolation)</a:t>
            </a:r>
            <a:r>
              <a:rPr lang="zh-CN" altLang="en-US" dirty="0"/>
              <a:t>：将高阶模型和低阶模型做线性组合，如</a:t>
            </a:r>
            <a:r>
              <a:rPr lang="en-US" altLang="zh-CN" dirty="0">
                <a:solidFill>
                  <a:srgbClr val="C00000"/>
                </a:solidFill>
              </a:rPr>
              <a:t>Jelinek-Mercer</a:t>
            </a:r>
            <a:r>
              <a:rPr lang="zh-CN" altLang="en-US" dirty="0">
                <a:solidFill>
                  <a:srgbClr val="C00000"/>
                </a:solidFill>
              </a:rPr>
              <a:t>插值法</a:t>
            </a:r>
            <a:r>
              <a:rPr lang="zh-CN" altLang="en-US" dirty="0"/>
              <a:t>，也可非线性组合，如</a:t>
            </a:r>
            <a:r>
              <a:rPr lang="en-US" altLang="zh-CN" dirty="0" err="1">
                <a:solidFill>
                  <a:srgbClr val="C00000"/>
                </a:solidFill>
              </a:rPr>
              <a:t>Kneser</a:t>
            </a:r>
            <a:r>
              <a:rPr lang="en-US" altLang="zh-CN" dirty="0">
                <a:solidFill>
                  <a:srgbClr val="C00000"/>
                </a:solidFill>
              </a:rPr>
              <a:t>-Ney</a:t>
            </a:r>
            <a:r>
              <a:rPr lang="zh-CN" altLang="en-US" dirty="0">
                <a:solidFill>
                  <a:srgbClr val="C00000"/>
                </a:solidFill>
              </a:rPr>
              <a:t>插值法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Good-Turing</a:t>
            </a:r>
            <a:r>
              <a:rPr lang="zh-CN" altLang="en-US" dirty="0"/>
              <a:t>折扣法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算法：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设总词数为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/>
                      </a:rPr>
                      <m:t>𝑁</m:t>
                    </m:r>
                  </m:oMath>
                </a14:m>
                <a:r>
                  <a:rPr lang="zh-CN" altLang="en-US" dirty="0"/>
                  <a:t>，平滑前出现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次的词数为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，出现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/>
                      </a:rPr>
                      <m:t>𝑐</m:t>
                    </m:r>
                  </m:oMath>
                </a14:m>
                <a:r>
                  <a:rPr lang="zh-CN" altLang="en-US" dirty="0"/>
                  <a:t>次的词数为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平滑后，概率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/>
                          </a:rPr>
                          <m:t>出现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0</m:t>
                        </m:r>
                        <m:r>
                          <a:rPr lang="zh-CN" altLang="en-US" b="0" i="1" smtClean="0">
                            <a:latin typeface="Cambria Math" panose="02040503050406030204"/>
                          </a:rPr>
                          <m:t>次的词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𝑁</m:t>
                        </m:r>
                      </m:den>
                    </m:f>
                  </m:oMath>
                </a14:m>
                <a:r>
                  <a:rPr lang="zh-CN" altLang="en-US" dirty="0"/>
                  <a:t>，出现次数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𝑐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∗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𝑐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+1)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/>
                              </a:rPr>
                              <m:t>𝑐</m:t>
                            </m:r>
                            <m:r>
                              <a:rPr lang="en-US" altLang="zh-CN" b="0" i="1" dirty="0" smtClean="0">
                                <a:latin typeface="Cambria Math" panose="02040503050406030204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例子：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分词后句子语料（假设只有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句）：</a:t>
                </a:r>
                <a:endParaRPr lang="en-US" altLang="zh-CN" dirty="0"/>
              </a:p>
              <a:p>
                <a:pPr lvl="2"/>
                <a:r>
                  <a:rPr lang="zh-CN" altLang="en-US" sz="1800" dirty="0"/>
                  <a:t>“我们 明年 会 有 全新 的 开始”</a:t>
                </a:r>
                <a:endParaRPr lang="en-US" altLang="zh-CN" sz="1800" dirty="0"/>
              </a:p>
              <a:p>
                <a:pPr lvl="2"/>
                <a:r>
                  <a:rPr lang="zh-CN" altLang="en-US" sz="1800" dirty="0"/>
                  <a:t>“我们 彼此 祝福 着 等待 再见 那 一 天”</a:t>
                </a:r>
                <a:endParaRPr lang="en-US" altLang="zh-CN" sz="1800" dirty="0"/>
              </a:p>
              <a:p>
                <a:pPr lvl="1"/>
                <a:r>
                  <a:rPr lang="zh-CN" altLang="en-US" sz="2000" dirty="0"/>
                  <a:t>词频数：“我们”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次，“明年”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次，</a:t>
                </a:r>
                <a:r>
                  <a:rPr lang="en-US" altLang="zh-CN" sz="2000" dirty="0"/>
                  <a:t>……</a:t>
                </a:r>
                <a:r>
                  <a:rPr lang="zh-CN" altLang="en-US" sz="2000" dirty="0"/>
                  <a:t>，“天”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次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折扣前：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/>
                      </a:rPr>
                      <m:t>𝑁</m:t>
                    </m:r>
                    <m:r>
                      <a:rPr lang="en-US" altLang="zh-CN" sz="2000" i="1" dirty="0">
                        <a:latin typeface="Cambria Math" panose="02040503050406030204"/>
                      </a:rPr>
                      <m:t>=16</m:t>
                    </m:r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/>
                          </a:rPr>
                          <m:t>𝑁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/>
                      </a:rPr>
                      <m:t>=1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/>
                          </a:rPr>
                          <m:t>𝑁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/>
                      </a:rPr>
                      <m:t>=1</m:t>
                    </m:r>
                  </m:oMath>
                </a14:m>
                <a:endParaRPr lang="en-US" altLang="zh-CN" sz="2000" dirty="0"/>
              </a:p>
              <a:p>
                <a:pPr lvl="1"/>
                <a:r>
                  <a:rPr lang="zh-CN" altLang="zh-CN" sz="2100" dirty="0"/>
                  <a:t>折扣后</a:t>
                </a:r>
                <a:r>
                  <a:rPr lang="zh-CN" altLang="en-US" sz="2100" dirty="0"/>
                  <a:t>：</a:t>
                </a:r>
                <a14:m>
                  <m:oMath xmlns:m="http://schemas.openxmlformats.org/officeDocument/2006/math">
                    <m:r>
                      <a:rPr lang="zh-CN" altLang="zh-CN" sz="210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zh-CN" altLang="zh-CN" sz="2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10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1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1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CN" altLang="zh-CN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100">
                                <a:latin typeface="Cambria Math" panose="02040503050406030204" pitchFamily="18" charset="0"/>
                              </a:rPr>
                              <m:t>1+1</m:t>
                            </m:r>
                          </m:e>
                        </m:d>
                        <m:sSub>
                          <m:sSubPr>
                            <m:ctrlPr>
                              <a:rPr lang="zh-CN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1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1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1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1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10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</m:oMath>
                </a14:m>
                <a:r>
                  <a:rPr lang="zh-CN" altLang="zh-CN" sz="2100" dirty="0"/>
                  <a:t>。为标识清楚，这里用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10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1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zh-CN" sz="2100" dirty="0"/>
                  <a:t>表示出现</a:t>
                </a:r>
                <a:r>
                  <a:rPr lang="en-US" altLang="zh-CN" sz="2100" dirty="0"/>
                  <a:t>1</a:t>
                </a:r>
                <a:r>
                  <a:rPr lang="zh-CN" altLang="zh-CN" sz="2100" dirty="0"/>
                  <a:t>次的折扣后次数。因为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1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1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zh-CN" sz="2100" dirty="0"/>
                  <a:t>，根据折扣公式，则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10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1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zh-CN" sz="2100" dirty="0"/>
                  <a:t>也变为</a:t>
                </a:r>
                <a:r>
                  <a:rPr lang="en-US" altLang="zh-CN" sz="2100" dirty="0"/>
                  <a:t>0</a:t>
                </a:r>
                <a:r>
                  <a:rPr lang="zh-CN" altLang="zh-CN" sz="2100" dirty="0"/>
                  <a:t>。</a:t>
                </a:r>
              </a:p>
              <a:p>
                <a:pPr lvl="1"/>
                <a:r>
                  <a:rPr lang="zh-CN" altLang="zh-CN" sz="2100" dirty="0"/>
                  <a:t>折扣后概率：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1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1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1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1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10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sz="21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100"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lang="en-US" altLang="zh-CN" sz="210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zh-CN" altLang="zh-CN" sz="2100" dirty="0"/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1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1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1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zh-CN" altLang="zh-CN" sz="21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10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1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10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r>
                          <a:rPr lang="en-US" altLang="zh-CN" sz="210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sz="21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1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100">
                            <a:latin typeface="Cambria Math" panose="02040503050406030204" pitchFamily="18" charset="0"/>
                          </a:rPr>
                          <m:t>14∗16</m:t>
                        </m:r>
                      </m:den>
                    </m:f>
                  </m:oMath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" t="-737" r="-1074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Good-Turing</a:t>
            </a:r>
            <a:r>
              <a:rPr lang="zh-CN" altLang="en-US" dirty="0"/>
              <a:t>折扣法（</a:t>
            </a:r>
            <a:r>
              <a:rPr lang="en-US" altLang="zh-CN" dirty="0"/>
              <a:t>2-gram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09778" y="1100834"/>
                <a:ext cx="10979768" cy="53887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zh-CN" sz="1600" dirty="0">
                    <a:latin typeface="等线 (正文)"/>
                  </a:rPr>
                  <a:t>在实际应用中，出现次数太少的词组合并不可靠，假定这种组合最小次数为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</a:rPr>
                      <m:t>𝑔𝑡𝑚𝑖𝑛</m:t>
                    </m:r>
                  </m:oMath>
                </a14:m>
                <a:r>
                  <a:rPr lang="zh-CN" altLang="zh-CN" sz="1600" dirty="0">
                    <a:latin typeface="等线 (正文)"/>
                  </a:rPr>
                  <a:t>，最大次数为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</a:rPr>
                      <m:t>𝑔𝑡𝑚𝑎𝑥</m:t>
                    </m:r>
                  </m:oMath>
                </a14:m>
                <a:r>
                  <a:rPr lang="zh-CN" altLang="zh-CN" sz="1600" dirty="0">
                    <a:latin typeface="等线 (正文)"/>
                  </a:rPr>
                  <a:t>，一种改进办法是把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</a:rPr>
                      <m:t>𝑔𝑡𝑚𝑖𝑛</m:t>
                    </m:r>
                    <m:r>
                      <a:rPr lang="en-US" altLang="zh-CN" sz="160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60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60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600">
                        <a:latin typeface="Cambria Math" panose="02040503050406030204" pitchFamily="18" charset="0"/>
                      </a:rPr>
                      <m:t>𝑔𝑡𝑚𝑎𝑥</m:t>
                    </m:r>
                  </m:oMath>
                </a14:m>
                <a:r>
                  <a:rPr lang="zh-CN" altLang="zh-CN" sz="1600" dirty="0">
                    <a:latin typeface="等线 (正文)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600" dirty="0">
                    <a:latin typeface="等线 (正文)"/>
                  </a:rPr>
                  <a:t>-gram</a:t>
                </a:r>
                <a:r>
                  <a:rPr lang="zh-CN" altLang="zh-CN" sz="1600" dirty="0">
                    <a:latin typeface="等线 (正文)"/>
                  </a:rPr>
                  <a:t>削减掉，并采用校正因子，分配给未出现的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600" dirty="0">
                    <a:latin typeface="等线 (正文)"/>
                  </a:rPr>
                  <a:t>-gram</a:t>
                </a:r>
                <a:r>
                  <a:rPr lang="zh-CN" altLang="zh-CN" sz="1600" dirty="0">
                    <a:latin typeface="等线 (正文)"/>
                  </a:rPr>
                  <a:t>。</a:t>
                </a:r>
                <a:endParaRPr lang="en-US" altLang="zh-CN" sz="1600" dirty="0">
                  <a:latin typeface="等线 (正文)"/>
                </a:endParaRPr>
              </a:p>
              <a:p>
                <a:pPr marL="0" indent="0">
                  <a:buNone/>
                </a:pPr>
                <a:r>
                  <a:rPr lang="en-US" altLang="zh-CN" sz="1600" dirty="0">
                    <a:latin typeface="等线 (正文)"/>
                  </a:rPr>
                  <a:t>1</a:t>
                </a:r>
                <a:r>
                  <a:rPr lang="zh-CN" altLang="en-US" sz="1600" dirty="0">
                    <a:latin typeface="等线 (正文)"/>
                  </a:rPr>
                  <a:t>）</a:t>
                </a:r>
                <a:r>
                  <a:rPr lang="en-US" altLang="zh-CN" sz="1600" dirty="0">
                    <a:latin typeface="等线 (正文)"/>
                  </a:rPr>
                  <a:t>Good-Turing</a:t>
                </a:r>
                <a:r>
                  <a:rPr lang="zh-CN" altLang="en-US" sz="1600" dirty="0">
                    <a:latin typeface="等线 (正文)"/>
                  </a:rPr>
                  <a:t>新计数</a:t>
                </a:r>
                <a:endParaRPr lang="en-US" altLang="zh-CN" sz="1600" dirty="0">
                  <a:latin typeface="等线 (正文)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f>
                        <m:f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1600" dirty="0">
                  <a:latin typeface="等线 (正文)"/>
                </a:endParaRPr>
              </a:p>
              <a:p>
                <a:pPr marL="0" indent="0">
                  <a:buNone/>
                </a:pPr>
                <a:r>
                  <a:rPr lang="en-US" altLang="zh-CN" sz="1600" dirty="0">
                    <a:latin typeface="等线 (正文)"/>
                  </a:rPr>
                  <a:t>2</a:t>
                </a:r>
                <a:r>
                  <a:rPr lang="zh-CN" altLang="en-US" sz="1600" dirty="0">
                    <a:latin typeface="等线 (正文)"/>
                  </a:rPr>
                  <a:t>）校正因子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sz="1600" dirty="0">
                  <a:latin typeface="等线 (正文)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𝑔𝑡𝑚𝑎𝑥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1600" dirty="0">
                    <a:latin typeface="等线 (正文)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𝑔𝑡𝑚𝑎𝑥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1600" dirty="0">
                  <a:latin typeface="等线 (正文)"/>
                </a:endParaRPr>
              </a:p>
              <a:p>
                <a:pPr marL="0" indent="0">
                  <a:buNone/>
                </a:pPr>
                <a:r>
                  <a:rPr lang="en-US" altLang="zh-CN" sz="1600" dirty="0">
                    <a:latin typeface="等线 (正文)"/>
                  </a:rPr>
                  <a:t>3</a:t>
                </a:r>
                <a:r>
                  <a:rPr lang="zh-CN" altLang="en-US" sz="1600" dirty="0">
                    <a:latin typeface="等线 (正文)"/>
                  </a:rPr>
                  <a:t>）折扣率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sz="1600" dirty="0">
                  <a:latin typeface="等线 (正文)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 dirty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CN" sz="1600" i="1" dirty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altLang="zh-CN" sz="1600" dirty="0">
                  <a:latin typeface="等线 (正文)"/>
                </a:endParaRPr>
              </a:p>
              <a:p>
                <a:pPr marL="0" indent="0">
                  <a:buNone/>
                </a:pPr>
                <a:r>
                  <a:rPr lang="en-US" altLang="zh-CN" sz="1600" dirty="0">
                    <a:latin typeface="等线 (正文)"/>
                  </a:rPr>
                  <a:t>4</a:t>
                </a:r>
                <a:r>
                  <a:rPr lang="zh-CN" altLang="en-US" sz="1600" dirty="0">
                    <a:latin typeface="等线 (正文)"/>
                  </a:rPr>
                  <a:t>）最大似然估计</a:t>
                </a:r>
                <a:endParaRPr lang="en-US" altLang="zh-CN" sz="1600" dirty="0">
                  <a:latin typeface="等线 (正文)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f>
                                <m:f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𝑔𝑡𝑚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r>
                            <a:rPr lang="zh-CN" alt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且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altLang="zh-CN" sz="1600" b="0" dirty="0">
                  <a:latin typeface="等线 (正文)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1600" dirty="0">
                    <a:latin typeface="等线 (正文)"/>
                  </a:rPr>
                  <a:t>利用上述四个公式来计算 </a:t>
                </a:r>
                <a:r>
                  <a:rPr lang="en-US" altLang="zh-CN" sz="1600" dirty="0">
                    <a:latin typeface="等线 (正文)"/>
                  </a:rPr>
                  <a:t>2-gram</a:t>
                </a:r>
                <a:r>
                  <a:rPr lang="zh-CN" altLang="en-US" sz="1600" dirty="0">
                    <a:latin typeface="等线 (正文)"/>
                  </a:rPr>
                  <a:t>。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等线 (正文)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sz="1600" dirty="0">
                    <a:solidFill>
                      <a:srgbClr val="FF0000"/>
                    </a:solidFill>
                    <a:latin typeface="等线 (正文)"/>
                  </a:rPr>
                  <a:t>时，采用简化计算公式，即分母加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等线 (正文)"/>
                  </a:rPr>
                  <a:t>1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等线 (正文)"/>
                  </a:rPr>
                  <a:t>。</a:t>
                </a:r>
                <a:endParaRPr lang="zh-CN" altLang="en-US" sz="1600" dirty="0">
                  <a:latin typeface="等线 (正文)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9778" y="1100834"/>
                <a:ext cx="10979768" cy="5388745"/>
              </a:xfrm>
              <a:blipFill rotWithShape="1">
                <a:blip r:embed="rId2"/>
                <a:stretch>
                  <a:fillRect l="-1" t="-7" r="1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Witten-Bell</a:t>
            </a:r>
            <a:r>
              <a:rPr lang="zh-CN" altLang="en-US" dirty="0"/>
              <a:t>折扣法（针对语料太少）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6603" y="1245870"/>
                <a:ext cx="11678793" cy="5149850"/>
              </a:xfrm>
            </p:spPr>
            <p:txBody>
              <a:bodyPr>
                <a:normAutofit fontScale="97500"/>
              </a:bodyPr>
              <a:lstStyle/>
              <a:p>
                <a:r>
                  <a:rPr lang="en-US" altLang="zh-CN" sz="2200" dirty="0"/>
                  <a:t>2-gram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</m:e>
                        </m:d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_∗]</m:t>
                        </m:r>
                      </m:den>
                    </m:f>
                  </m:oMath>
                </a14:m>
                <a:r>
                  <a:rPr lang="zh-CN" altLang="en-US" sz="2200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2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200" dirty="0"/>
                  <a:t>代表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200" dirty="0"/>
                  <a:t>后接不同词的</a:t>
                </a:r>
                <a:r>
                  <a:rPr lang="zh-CN" altLang="en-US" sz="2200" dirty="0">
                    <a:solidFill>
                      <a:srgbClr val="FF0000"/>
                    </a:solidFill>
                  </a:rPr>
                  <a:t>类数</a:t>
                </a:r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pPr marL="0" indent="0" algn="just">
                  <a:buNone/>
                </a:pPr>
                <a:r>
                  <a:rPr lang="zh-CN" altLang="en-US" sz="2200" dirty="0"/>
                  <a:t>例如：</a:t>
                </a:r>
                <a:endParaRPr lang="en-US" altLang="zh-CN" sz="2200" dirty="0"/>
              </a:p>
              <a:p>
                <a:pPr lvl="2"/>
                <a:r>
                  <a:rPr lang="zh-CN" altLang="en-US" sz="2200" dirty="0"/>
                  <a:t>“我们 明年 会 有 全新 的 开始”</a:t>
                </a:r>
                <a:endParaRPr lang="en-US" altLang="zh-CN" sz="2200" dirty="0"/>
              </a:p>
              <a:p>
                <a:pPr lvl="2"/>
                <a:r>
                  <a:rPr lang="zh-CN" altLang="en-US" sz="2200" dirty="0"/>
                  <a:t>“我们 彼此 祝福 着 等待 再见 那 一 天”</a:t>
                </a:r>
                <a:endParaRPr lang="en-US" altLang="zh-CN" sz="2200" dirty="0"/>
              </a:p>
              <a:p>
                <a:pPr marL="0" indent="0" algn="just">
                  <a:buNone/>
                </a:pPr>
                <a:r>
                  <a:rPr lang="zh-CN" altLang="en-US" sz="2200" dirty="0"/>
                  <a:t>包含“我们 明年”和“我们 彼此”各一次，即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200" dirty="0">
                            <a:latin typeface="Cambria Math" panose="02040503050406030204" pitchFamily="18" charset="0"/>
                          </a:rPr>
                          <m:t>“我们</m:t>
                        </m:r>
                        <m:r>
                          <m:rPr>
                            <m:nor/>
                          </m:rPr>
                          <a:rPr lang="zh-CN" altLang="en-US" sz="22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zh-CN" altLang="en-US" sz="2200" dirty="0">
                            <a:latin typeface="Cambria Math" panose="02040503050406030204" pitchFamily="18" charset="0"/>
                          </a:rPr>
                          <m:t>明年”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2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200" dirty="0">
                            <a:latin typeface="Cambria Math" panose="02040503050406030204" pitchFamily="18" charset="0"/>
                          </a:rPr>
                          <m:t>“我们</m:t>
                        </m:r>
                        <m:r>
                          <m:rPr>
                            <m:nor/>
                          </m:rPr>
                          <a:rPr lang="en-US" altLang="zh-CN" sz="22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zh-CN" altLang="en-US" sz="2200" dirty="0">
                            <a:latin typeface="Cambria Math" panose="02040503050406030204" pitchFamily="18" charset="0"/>
                          </a:rPr>
                          <m:t>彼此”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200" dirty="0"/>
                  <a:t>，则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200" dirty="0">
                            <a:latin typeface="Cambria Math" panose="02040503050406030204" pitchFamily="18" charset="0"/>
                          </a:rPr>
                          <m:t>“我们</m:t>
                        </m:r>
                        <m:r>
                          <m:rPr>
                            <m:nor/>
                          </m:rPr>
                          <a:rPr lang="en-US" altLang="zh-CN" sz="2200" b="0" i="0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zh-CN" altLang="en-US" sz="2200" dirty="0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</m:d>
                    <m:r>
                      <a:rPr lang="en-US" altLang="zh-CN" sz="220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22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200" dirty="0">
                            <a:latin typeface="Cambria Math" panose="02040503050406030204" pitchFamily="18" charset="0"/>
                          </a:rPr>
                          <m:t>“我们</m:t>
                        </m:r>
                        <m:r>
                          <m:rPr>
                            <m:nor/>
                          </m:rPr>
                          <a:rPr lang="en-US" altLang="zh-CN" sz="2200" b="0" i="0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zh-CN" altLang="en-US" sz="2200" dirty="0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</m:d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sz="2200" dirty="0"/>
              </a:p>
              <a:p>
                <a:pPr marL="0" indent="0" algn="just">
                  <a:buNone/>
                </a:pPr>
                <a:r>
                  <a:rPr lang="zh-CN" altLang="en-US" sz="2200" dirty="0"/>
                  <a:t>假如“我们 明年”多出现一次，则：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200" dirty="0">
                            <a:latin typeface="Cambria Math" panose="02040503050406030204" pitchFamily="18" charset="0"/>
                          </a:rPr>
                          <m:t>“我们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zh-CN" altLang="en-US" sz="2200" dirty="0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</m:d>
                    <m:r>
                      <a:rPr lang="en-US" altLang="zh-CN" sz="22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22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200" dirty="0">
                            <a:latin typeface="Cambria Math" panose="02040503050406030204" pitchFamily="18" charset="0"/>
                          </a:rPr>
                          <m:t>“我们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zh-CN" altLang="en-US" sz="2200" dirty="0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</m:d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更通用写法</a:t>
                </a:r>
                <a:endParaRPr lang="en-US" altLang="zh-CN" sz="2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</m:e>
                        </m:d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_∗]</m:t>
                        </m:r>
                      </m:den>
                    </m:f>
                  </m:oMath>
                </a14:m>
                <a:r>
                  <a:rPr lang="zh-CN" altLang="en-US" sz="2200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_∗</m:t>
                    </m:r>
                    <m:r>
                      <a:rPr lang="en-US" altLang="zh-CN" sz="22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200" dirty="0"/>
                  <a:t>代表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200" dirty="0"/>
                  <a:t>后接不同词的</a:t>
                </a:r>
                <a:r>
                  <a:rPr lang="zh-CN" altLang="en-US" sz="2200" dirty="0">
                    <a:solidFill>
                      <a:srgbClr val="FF0000"/>
                    </a:solidFill>
                  </a:rPr>
                  <a:t>类数</a:t>
                </a:r>
                <a:r>
                  <a:rPr lang="zh-CN" altLang="en-US" sz="2200" dirty="0"/>
                  <a:t>。</a:t>
                </a:r>
              </a:p>
              <a:p>
                <a:pPr marL="0" indent="0" algn="ctr">
                  <a:buNone/>
                </a:pPr>
                <a:endParaRPr lang="zh-CN" altLang="en-US" sz="2200" dirty="0"/>
              </a:p>
              <a:p>
                <a:pPr marL="0" indent="0">
                  <a:buNone/>
                </a:pPr>
                <a:endParaRPr lang="zh-CN" altLang="en-US" sz="2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6603" y="1245870"/>
                <a:ext cx="11678793" cy="5149850"/>
              </a:xfrm>
              <a:blipFill>
                <a:blip r:embed="rId2"/>
                <a:stretch>
                  <a:fillRect l="-626" t="-1302" r="-6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Katz</a:t>
            </a:r>
            <a:r>
              <a:rPr lang="zh-CN" altLang="en-US" dirty="0"/>
              <a:t>回退法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45288" y="1388423"/>
                <a:ext cx="10515600" cy="5338442"/>
              </a:xfrm>
            </p:spPr>
            <p:txBody>
              <a:bodyPr>
                <a:noAutofit/>
              </a:bodyPr>
              <a:lstStyle/>
              <a:p>
                <a:r>
                  <a:rPr lang="zh-CN" altLang="zh-CN" sz="2200" dirty="0"/>
                  <a:t>采用</a:t>
                </a:r>
                <a:r>
                  <a:rPr lang="en-US" altLang="zh-CN" sz="2200" dirty="0"/>
                  <a:t>Katz</a:t>
                </a:r>
                <a:r>
                  <a:rPr lang="zh-CN" altLang="zh-CN" sz="2200" dirty="0"/>
                  <a:t>平滑技术的概率估计公式如下：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zh-CN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zh-CN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zh-CN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zh-CN" altLang="zh-CN" sz="2200">
                                  <a:latin typeface="Cambria Math" panose="02040503050406030204" pitchFamily="18" charset="0"/>
                                </a:rPr>
                                <m:t>当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p>
                                <m:sSupPr>
                                  <m:ctrlPr>
                                    <a:rPr lang="zh-CN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f>
                                <m:fPr>
                                  <m:ctrlPr>
                                    <a:rPr lang="zh-CN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zh-CN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zh-CN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zh-CN" altLang="zh-CN" sz="2200">
                                  <a:latin typeface="Cambria Math" panose="02040503050406030204" pitchFamily="18" charset="0"/>
                                </a:rPr>
                                <m:t>当</m:t>
                              </m:r>
                              <m: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p>
                                <m:sSupPr>
                                  <m:ctrlPr>
                                    <a:rPr lang="zh-CN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𝑎𝑐𝑘𝑜𝑓𝑓</m:t>
                              </m:r>
                              <m:d>
                                <m:dPr>
                                  <m:ctrlPr>
                                    <a:rPr lang="zh-CN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zh-CN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zh-CN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200" dirty="0"/>
              </a:p>
              <a:p>
                <a:pPr marL="0" indent="0">
                  <a:buNone/>
                </a:pPr>
                <a:r>
                  <a:rPr lang="zh-CN" altLang="zh-CN" sz="22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zh-CN" sz="22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200" dirty="0"/>
                  <a:t>的简写，表示三个词同时出现的次数，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zh-CN" sz="2200" dirty="0"/>
                  <a:t>是一个计数阈值，当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zh-CN" sz="2200" dirty="0"/>
                  <a:t>时，直接采用最大似然方法估计概率；当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zh-CN" sz="2200" dirty="0"/>
                  <a:t>时，则采用</a:t>
                </a:r>
                <a:r>
                  <a:rPr lang="en-US" altLang="zh-CN" sz="2200" dirty="0"/>
                  <a:t>Good-Turing</a:t>
                </a:r>
                <a:r>
                  <a:rPr lang="zh-CN" altLang="zh-CN" sz="2200" dirty="0"/>
                  <a:t>折扣法，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zh-CN" sz="2200" dirty="0"/>
                  <a:t>是折扣系数</a:t>
                </a:r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𝑏𝑎𝑐𝑘𝑜𝑓𝑓</m:t>
                    </m:r>
                    <m:d>
                      <m:dPr>
                        <m:ctrlPr>
                          <a:rPr lang="zh-CN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200" dirty="0">
                    <a:solidFill>
                      <a:srgbClr val="C00000"/>
                    </a:solidFill>
                  </a:rPr>
                  <a:t>是回退权重</a:t>
                </a:r>
                <a:r>
                  <a:rPr lang="zh-CN" altLang="zh-CN" sz="2200" dirty="0"/>
                  <a:t>，回退权重的计算</a:t>
                </a:r>
                <a:r>
                  <a:rPr lang="zh-CN" altLang="en-US" sz="2200" dirty="0"/>
                  <a:t>如下：</a:t>
                </a:r>
                <a:endParaRPr lang="zh-CN" altLang="zh-CN" sz="2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𝑏𝑎𝑐𝑘𝑜𝑓𝑓</m:t>
                      </m:r>
                      <m:d>
                        <m:dPr>
                          <m:ctrlPr>
                            <a:rPr lang="zh-CN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zh-CN" altLang="zh-CN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CN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zh-CN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sz="220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zh-CN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zh-CN" altLang="zh-CN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CN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zh-CN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sz="220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zh-CN" altLang="zh-CN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zh-CN" sz="22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zh-CN" sz="2200" dirty="0"/>
                  <a:t>是在训练语料中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zh-CN" sz="2200" dirty="0"/>
                  <a:t>之后出现的词。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288" y="1388423"/>
                <a:ext cx="10515600" cy="5338442"/>
              </a:xfrm>
              <a:blipFill rotWithShape="1">
                <a:blip r:embed="rId2"/>
                <a:stretch>
                  <a:fillRect l="-1" t="-6" r="1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Bigram</a:t>
            </a:r>
            <a:r>
              <a:rPr lang="zh-CN" altLang="en-US" dirty="0"/>
              <a:t>计算过程</a:t>
            </a:r>
            <a:r>
              <a:rPr lang="en-US" altLang="zh-CN" dirty="0"/>
              <a:t>(</a:t>
            </a:r>
            <a:r>
              <a:rPr lang="en-US" altLang="zh-CN" dirty="0" err="1"/>
              <a:t>Good-Turing+Katz</a:t>
            </a:r>
            <a:r>
              <a:rPr lang="zh-CN" altLang="en-US" dirty="0"/>
              <a:t>回退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4442"/>
                <a:ext cx="10515600" cy="583355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zh-CN" sz="1400" dirty="0"/>
                  <a:t>1</a:t>
                </a:r>
                <a:r>
                  <a:rPr lang="zh-CN" altLang="en-US" sz="1400" dirty="0"/>
                  <a:t>）</a:t>
                </a:r>
                <a:r>
                  <a:rPr lang="en-US" altLang="zh-CN" sz="1400" dirty="0"/>
                  <a:t>Good-Turing</a:t>
                </a:r>
                <a:r>
                  <a:rPr lang="zh-CN" altLang="en-US" sz="1400" dirty="0"/>
                  <a:t>新计数</a:t>
                </a:r>
                <a:endParaRPr lang="en-US" altLang="zh-CN" sz="1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den>
                    </m:f>
                  </m:oMath>
                </a14:m>
                <a:endParaRPr lang="en-US" altLang="zh-CN" sz="1400" dirty="0"/>
              </a:p>
              <a:p>
                <a:pPr marL="0" indent="0">
                  <a:buNone/>
                </a:pPr>
                <a:r>
                  <a:rPr lang="en-US" altLang="zh-CN" sz="1400" dirty="0"/>
                  <a:t>2</a:t>
                </a:r>
                <a:r>
                  <a:rPr lang="zh-CN" altLang="en-US" sz="1400" dirty="0"/>
                  <a:t>）校正因子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sz="1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𝑔𝑡𝑚𝑎𝑥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𝑔𝑡𝑚𝑎𝑥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1400" dirty="0"/>
              </a:p>
              <a:p>
                <a:pPr marL="0" indent="0">
                  <a:buNone/>
                </a:pPr>
                <a:r>
                  <a:rPr lang="en-US" altLang="zh-CN" sz="1400" dirty="0"/>
                  <a:t>3</a:t>
                </a:r>
                <a:r>
                  <a:rPr lang="zh-CN" altLang="en-US" sz="1400" dirty="0"/>
                  <a:t>）折扣率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i="1" dirty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CN" sz="1400" i="1" dirty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altLang="zh-CN" sz="1400" dirty="0"/>
              </a:p>
              <a:p>
                <a:pPr marL="0" indent="0">
                  <a:buNone/>
                </a:pPr>
                <a:r>
                  <a:rPr lang="en-US" altLang="zh-CN" sz="1400" dirty="0"/>
                  <a:t>4</a:t>
                </a:r>
                <a:r>
                  <a:rPr lang="zh-CN" altLang="en-US" sz="1400" dirty="0"/>
                  <a:t>）</a:t>
                </a:r>
                <a:r>
                  <a:rPr lang="en-US" altLang="zh-CN" sz="1400" dirty="0"/>
                  <a:t>Katz</a:t>
                </a:r>
                <a:r>
                  <a:rPr lang="zh-CN" altLang="en-US" sz="1400" dirty="0"/>
                  <a:t>回退权重</a:t>
                </a:r>
                <a:endParaRPr lang="en-US" altLang="zh-CN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𝑏𝑎𝑐𝑘𝑜𝑓𝑓</m:t>
                      </m:r>
                      <m:d>
                        <m:d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1400" dirty="0"/>
              </a:p>
              <a:p>
                <a:pPr marL="0" indent="0">
                  <a:buNone/>
                </a:pPr>
                <a:r>
                  <a:rPr lang="en-US" altLang="zh-CN" sz="1400" dirty="0"/>
                  <a:t>5</a:t>
                </a:r>
                <a:r>
                  <a:rPr lang="zh-CN" altLang="en-US" sz="1400" dirty="0"/>
                  <a:t>）最大似然估计</a:t>
                </a:r>
                <a:endParaRPr lang="en-US" altLang="zh-CN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𝑔𝑡𝑚𝑎𝑥</m:t>
                              </m:r>
                            </m:e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𝑔𝑡𝑚𝑖𝑛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𝑔𝑡𝑚𝑎𝑥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且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𝑔𝑡𝑚𝑖𝑛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𝑔𝑡𝑚𝑎𝑥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且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𝑏𝑎𝑐𝑘𝑜𝑓𝑓</m:t>
                              </m:r>
                              <m:d>
                                <m:d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400" dirty="0"/>
              </a:p>
              <a:p>
                <a:pPr marL="0" indent="0">
                  <a:buNone/>
                </a:pPr>
                <a:r>
                  <a:rPr lang="zh-CN" altLang="en-US" sz="1400" kern="100" spc="30" dirty="0">
                    <a:effectLst/>
                    <a:latin typeface="Times New Roman" panose="02020603050405020304" pitchFamily="18" charset="0"/>
                    <a:ea typeface="方正书宋简体"/>
                    <a:cs typeface="Times New Roman" panose="02020603050405020304" pitchFamily="18" charset="0"/>
                  </a:rPr>
                  <a:t>注意：在计算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𝑏𝑎𝑐𝑘𝑜𝑓𝑓</m:t>
                    </m:r>
                  </m:oMath>
                </a14:m>
                <a:r>
                  <a:rPr lang="zh-CN" altLang="en-US" sz="1400" kern="100" spc="30" dirty="0">
                    <a:effectLst/>
                    <a:latin typeface="Times New Roman" panose="02020603050405020304" pitchFamily="18" charset="0"/>
                    <a:ea typeface="方正书宋简体"/>
                    <a:cs typeface="Times New Roman" panose="02020603050405020304" pitchFamily="18" charset="0"/>
                  </a:rPr>
                  <a:t>的时候，如果分⼦为</a:t>
                </a:r>
                <a:r>
                  <a:rPr lang="en-US" altLang="zh-CN" sz="1400" kern="100" spc="30" dirty="0">
                    <a:effectLst/>
                    <a:latin typeface="Times New Roman" panose="02020603050405020304" pitchFamily="18" charset="0"/>
                    <a:ea typeface="方正书宋简体"/>
                    <a:cs typeface="Times New Roman" panose="02020603050405020304" pitchFamily="18" charset="0"/>
                  </a:rPr>
                  <a:t>0</a:t>
                </a:r>
                <a:r>
                  <a:rPr lang="zh-CN" altLang="en-US" sz="1400" kern="100" spc="30" dirty="0">
                    <a:effectLst/>
                    <a:latin typeface="Times New Roman" panose="02020603050405020304" pitchFamily="18" charset="0"/>
                    <a:ea typeface="方正书宋简体"/>
                    <a:cs typeface="Times New Roman" panose="02020603050405020304" pitchFamily="18" charset="0"/>
                  </a:rPr>
                  <a:t>，对相关的概率值计算使分母</a:t>
                </a:r>
                <a:r>
                  <a:rPr lang="en-US" altLang="zh-CN" sz="1400" kern="100" spc="30" dirty="0">
                    <a:effectLst/>
                    <a:latin typeface="Times New Roman" panose="02020603050405020304" pitchFamily="18" charset="0"/>
                    <a:ea typeface="方正书宋简体"/>
                    <a:cs typeface="Times New Roman" panose="02020603050405020304" pitchFamily="18" charset="0"/>
                  </a:rPr>
                  <a:t>+1</a:t>
                </a:r>
                <a:r>
                  <a:rPr lang="zh-CN" altLang="en-US" sz="1400" kern="100" spc="30" dirty="0">
                    <a:effectLst/>
                    <a:latin typeface="Times New Roman" panose="02020603050405020304" pitchFamily="18" charset="0"/>
                    <a:ea typeface="方正书宋简体"/>
                    <a:cs typeface="Times New Roman" panose="02020603050405020304" pitchFamily="18" charset="0"/>
                  </a:rPr>
                  <a:t>，并修改对应的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400" kern="100" spc="30" dirty="0">
                    <a:effectLst/>
                    <a:latin typeface="Times New Roman" panose="02020603050405020304" pitchFamily="18" charset="0"/>
                    <a:ea typeface="方正书宋简体"/>
                    <a:cs typeface="Times New Roman" panose="02020603050405020304" pitchFamily="18" charset="0"/>
                  </a:rPr>
                  <a:t>-gram</a:t>
                </a:r>
                <a:r>
                  <a:rPr lang="zh-CN" altLang="en-US" sz="1400" kern="100" spc="30" dirty="0">
                    <a:effectLst/>
                    <a:latin typeface="Times New Roman" panose="02020603050405020304" pitchFamily="18" charset="0"/>
                    <a:ea typeface="方正书宋简体"/>
                    <a:cs typeface="Times New Roman" panose="02020603050405020304" pitchFamily="18" charset="0"/>
                  </a:rPr>
                  <a:t>的似然估计值（分母</a:t>
                </a:r>
                <a:r>
                  <a:rPr lang="en-US" altLang="zh-CN" sz="1400" kern="100" spc="30" dirty="0">
                    <a:effectLst/>
                    <a:latin typeface="Times New Roman" panose="02020603050405020304" pitchFamily="18" charset="0"/>
                    <a:ea typeface="方正书宋简体"/>
                    <a:cs typeface="Times New Roman" panose="02020603050405020304" pitchFamily="18" charset="0"/>
                  </a:rPr>
                  <a:t>+1</a:t>
                </a:r>
                <a:r>
                  <a:rPr lang="zh-CN" altLang="en-US" sz="1400" kern="100" spc="30" dirty="0">
                    <a:effectLst/>
                    <a:latin typeface="Times New Roman" panose="02020603050405020304" pitchFamily="18" charset="0"/>
                    <a:ea typeface="方正书宋简体"/>
                    <a:cs typeface="Times New Roman" panose="02020603050405020304" pitchFamily="18" charset="0"/>
                  </a:rPr>
                  <a:t>）。</a:t>
                </a:r>
                <a:endParaRPr lang="en-US" altLang="zh-CN" sz="1400" kern="100" spc="30" dirty="0">
                  <a:effectLst/>
                  <a:latin typeface="Times New Roman" panose="02020603050405020304" pitchFamily="18" charset="0"/>
                  <a:ea typeface="方正书宋简体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zh-CN" sz="1400" kern="100" spc="30" dirty="0">
                    <a:effectLst/>
                    <a:latin typeface="Times New Roman" panose="02020603050405020304" pitchFamily="18" charset="0"/>
                    <a:ea typeface="方正书宋简体"/>
                    <a:cs typeface="Times New Roman" panose="02020603050405020304" pitchFamily="18" charset="0"/>
                  </a:rPr>
                  <a:t>针对一元到五元模型，</a:t>
                </a:r>
                <a14:m>
                  <m:oMath xmlns:m="http://schemas.openxmlformats.org/officeDocument/2006/math">
                    <m:r>
                      <a:rPr lang="en-US" altLang="zh-CN" sz="1400" i="1" kern="100" spc="30">
                        <a:effectLst/>
                        <a:latin typeface="Cambria Math" panose="02040503050406030204" pitchFamily="18" charset="0"/>
                        <a:ea typeface="方正书宋简体"/>
                        <a:cs typeface="Times New Roman" panose="02020603050405020304" pitchFamily="18" charset="0"/>
                      </a:rPr>
                      <m:t>𝑔𝑡𝑚𝑖𝑛</m:t>
                    </m:r>
                  </m:oMath>
                </a14:m>
                <a:r>
                  <a:rPr lang="zh-CN" altLang="zh-CN" sz="1400" kern="100" spc="30" dirty="0">
                    <a:effectLst/>
                    <a:latin typeface="Times New Roman" panose="02020603050405020304" pitchFamily="18" charset="0"/>
                    <a:ea typeface="方正书宋简体"/>
                    <a:cs typeface="Times New Roman" panose="02020603050405020304" pitchFamily="18" charset="0"/>
                  </a:rPr>
                  <a:t>默认值</a:t>
                </a:r>
                <a:r>
                  <a:rPr lang="zh-CN" altLang="en-US" sz="1400" kern="100" spc="30" dirty="0">
                    <a:latin typeface="Times New Roman" panose="02020603050405020304" pitchFamily="18" charset="0"/>
                    <a:ea typeface="方正书宋简体"/>
                    <a:cs typeface="Times New Roman" panose="02020603050405020304" pitchFamily="18" charset="0"/>
                  </a:rPr>
                  <a:t>可设置</a:t>
                </a:r>
                <a:r>
                  <a:rPr lang="zh-CN" altLang="zh-CN" sz="1400" kern="100" spc="30" dirty="0">
                    <a:effectLst/>
                    <a:latin typeface="Times New Roman" panose="02020603050405020304" pitchFamily="18" charset="0"/>
                    <a:ea typeface="方正书宋简体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1400" kern="100" spc="30" dirty="0">
                    <a:effectLst/>
                    <a:latin typeface="Times New Roman" panose="02020603050405020304" pitchFamily="18" charset="0"/>
                    <a:ea typeface="方正书宋简体"/>
                  </a:rPr>
                  <a:t>1</a:t>
                </a:r>
                <a:r>
                  <a:rPr lang="zh-CN" altLang="zh-CN" sz="1400" kern="100" spc="30" dirty="0">
                    <a:effectLst/>
                    <a:latin typeface="Times New Roman" panose="02020603050405020304" pitchFamily="18" charset="0"/>
                    <a:ea typeface="方正书宋简体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1400" kern="100" spc="30" dirty="0">
                    <a:effectLst/>
                    <a:latin typeface="Times New Roman" panose="02020603050405020304" pitchFamily="18" charset="0"/>
                    <a:ea typeface="方正书宋简体"/>
                  </a:rPr>
                  <a:t>1</a:t>
                </a:r>
                <a:r>
                  <a:rPr lang="zh-CN" altLang="zh-CN" sz="1400" kern="100" spc="30" dirty="0">
                    <a:effectLst/>
                    <a:latin typeface="Times New Roman" panose="02020603050405020304" pitchFamily="18" charset="0"/>
                    <a:ea typeface="方正书宋简体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1400" kern="100" spc="30" dirty="0">
                    <a:effectLst/>
                    <a:latin typeface="Times New Roman" panose="02020603050405020304" pitchFamily="18" charset="0"/>
                    <a:ea typeface="方正书宋简体"/>
                  </a:rPr>
                  <a:t>2</a:t>
                </a:r>
                <a:r>
                  <a:rPr lang="zh-CN" altLang="zh-CN" sz="1400" kern="100" spc="30" dirty="0">
                    <a:effectLst/>
                    <a:latin typeface="Times New Roman" panose="02020603050405020304" pitchFamily="18" charset="0"/>
                    <a:ea typeface="方正书宋简体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1400" kern="100" spc="30" dirty="0">
                    <a:effectLst/>
                    <a:latin typeface="Times New Roman" panose="02020603050405020304" pitchFamily="18" charset="0"/>
                    <a:ea typeface="方正书宋简体"/>
                  </a:rPr>
                  <a:t>2</a:t>
                </a:r>
                <a:r>
                  <a:rPr lang="zh-CN" altLang="zh-CN" sz="1400" kern="100" spc="30" dirty="0">
                    <a:effectLst/>
                    <a:latin typeface="Times New Roman" panose="02020603050405020304" pitchFamily="18" charset="0"/>
                    <a:ea typeface="方正书宋简体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1400" kern="100" spc="30" dirty="0">
                    <a:effectLst/>
                    <a:latin typeface="Times New Roman" panose="02020603050405020304" pitchFamily="18" charset="0"/>
                    <a:ea typeface="方正书宋简体"/>
                  </a:rPr>
                  <a:t>2</a:t>
                </a:r>
                <a:r>
                  <a:rPr lang="zh-CN" altLang="zh-CN" sz="1400" kern="100" spc="30" dirty="0">
                    <a:effectLst/>
                    <a:latin typeface="Times New Roman" panose="02020603050405020304" pitchFamily="18" charset="0"/>
                    <a:ea typeface="方正书宋简体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400" i="1" kern="100" spc="30">
                        <a:effectLst/>
                        <a:latin typeface="Cambria Math" panose="02040503050406030204" pitchFamily="18" charset="0"/>
                        <a:ea typeface="方正书宋简体"/>
                        <a:cs typeface="Times New Roman" panose="02020603050405020304" pitchFamily="18" charset="0"/>
                      </a:rPr>
                      <m:t>𝑔𝑡𝑚𝑎𝑥</m:t>
                    </m:r>
                  </m:oMath>
                </a14:m>
                <a:r>
                  <a:rPr lang="zh-CN" altLang="zh-CN" sz="1400" kern="100" spc="30" dirty="0">
                    <a:effectLst/>
                    <a:latin typeface="Times New Roman" panose="02020603050405020304" pitchFamily="18" charset="0"/>
                    <a:ea typeface="方正书宋简体"/>
                    <a:cs typeface="Times New Roman" panose="02020603050405020304" pitchFamily="18" charset="0"/>
                  </a:rPr>
                  <a:t>则为</a:t>
                </a:r>
                <a:r>
                  <a:rPr lang="en-US" altLang="zh-CN" sz="1400" kern="100" spc="30" dirty="0">
                    <a:effectLst/>
                    <a:latin typeface="Times New Roman" panose="02020603050405020304" pitchFamily="18" charset="0"/>
                    <a:ea typeface="方正书宋简体"/>
                  </a:rPr>
                  <a:t>1</a:t>
                </a:r>
                <a:r>
                  <a:rPr lang="zh-CN" altLang="zh-CN" sz="1400" kern="100" spc="30" dirty="0">
                    <a:effectLst/>
                    <a:latin typeface="Times New Roman" panose="02020603050405020304" pitchFamily="18" charset="0"/>
                    <a:ea typeface="方正书宋简体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1400" kern="100" spc="30" dirty="0">
                    <a:effectLst/>
                    <a:latin typeface="Times New Roman" panose="02020603050405020304" pitchFamily="18" charset="0"/>
                    <a:ea typeface="方正书宋简体"/>
                  </a:rPr>
                  <a:t>7</a:t>
                </a:r>
                <a:r>
                  <a:rPr lang="zh-CN" altLang="zh-CN" sz="1400" kern="100" spc="30" dirty="0">
                    <a:effectLst/>
                    <a:latin typeface="Times New Roman" panose="02020603050405020304" pitchFamily="18" charset="0"/>
                    <a:ea typeface="方正书宋简体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1400" kern="100" spc="30" dirty="0">
                    <a:effectLst/>
                    <a:latin typeface="Times New Roman" panose="02020603050405020304" pitchFamily="18" charset="0"/>
                    <a:ea typeface="方正书宋简体"/>
                  </a:rPr>
                  <a:t>7</a:t>
                </a:r>
                <a:r>
                  <a:rPr lang="zh-CN" altLang="zh-CN" sz="1400" kern="100" spc="30" dirty="0">
                    <a:effectLst/>
                    <a:latin typeface="Times New Roman" panose="02020603050405020304" pitchFamily="18" charset="0"/>
                    <a:ea typeface="方正书宋简体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1400" kern="100" spc="30" dirty="0">
                    <a:effectLst/>
                    <a:latin typeface="Times New Roman" panose="02020603050405020304" pitchFamily="18" charset="0"/>
                    <a:ea typeface="方正书宋简体"/>
                  </a:rPr>
                  <a:t>7</a:t>
                </a:r>
                <a:r>
                  <a:rPr lang="zh-CN" altLang="zh-CN" sz="1400" kern="100" spc="30" dirty="0">
                    <a:effectLst/>
                    <a:latin typeface="Times New Roman" panose="02020603050405020304" pitchFamily="18" charset="0"/>
                    <a:ea typeface="方正书宋简体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1400" kern="100" spc="30" dirty="0">
                    <a:effectLst/>
                    <a:latin typeface="Times New Roman" panose="02020603050405020304" pitchFamily="18" charset="0"/>
                    <a:ea typeface="方正书宋简体"/>
                  </a:rPr>
                  <a:t>7</a:t>
                </a:r>
                <a:r>
                  <a:rPr lang="zh-CN" altLang="zh-CN" sz="1400" kern="100" spc="30" dirty="0">
                    <a:effectLst/>
                    <a:latin typeface="Times New Roman" panose="02020603050405020304" pitchFamily="18" charset="0"/>
                    <a:ea typeface="方正书宋简体"/>
                    <a:cs typeface="Times New Roman" panose="02020603050405020304" pitchFamily="18" charset="0"/>
                  </a:rPr>
                  <a:t>。当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kern="100" spc="30">
                            <a:effectLst/>
                            <a:latin typeface="Cambria Math" panose="02040503050406030204" pitchFamily="18" charset="0"/>
                            <a:ea typeface="方正书宋简体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400" i="1" kern="100" spc="30">
                            <a:effectLst/>
                            <a:latin typeface="Cambria Math" panose="02040503050406030204" pitchFamily="18" charset="0"/>
                            <a:ea typeface="方正书宋简体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400" i="1" kern="100" spc="30">
                            <a:effectLst/>
                            <a:latin typeface="Cambria Math" panose="02040503050406030204" pitchFamily="18" charset="0"/>
                            <a:ea typeface="方正书宋简体"/>
                            <a:cs typeface="Times New Roman" panose="02020603050405020304" pitchFamily="18" charset="0"/>
                          </a:rPr>
                          <m:t>𝑔𝑡𝑚𝑎𝑥</m:t>
                        </m:r>
                        <m:r>
                          <a:rPr lang="en-US" altLang="zh-CN" sz="1400" i="1" kern="100" spc="30">
                            <a:effectLst/>
                            <a:latin typeface="Cambria Math" panose="02040503050406030204" pitchFamily="18" charset="0"/>
                            <a:ea typeface="方正书宋简体"/>
                            <a:cs typeface="Times New Roman" panose="02020603050405020304" pitchFamily="18" charset="0"/>
                          </a:rPr>
                          <m:t>+1)</m:t>
                        </m:r>
                      </m:sub>
                    </m:sSub>
                    <m:r>
                      <a:rPr lang="en-US" altLang="zh-CN" sz="1400" i="1" kern="100" spc="30">
                        <a:effectLst/>
                        <a:latin typeface="Cambria Math" panose="02040503050406030204" pitchFamily="18" charset="0"/>
                        <a:ea typeface="方正书宋简体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zh-CN" sz="1400" kern="100" spc="30" dirty="0">
                    <a:effectLst/>
                    <a:latin typeface="Times New Roman" panose="02020603050405020304" pitchFamily="18" charset="0"/>
                    <a:ea typeface="方正书宋简体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1400" kern="100" spc="30" dirty="0">
                    <a:effectLst/>
                    <a:latin typeface="Times New Roman" panose="02020603050405020304" pitchFamily="18" charset="0"/>
                    <a:ea typeface="方正书宋简体"/>
                  </a:rPr>
                  <a:t>0</a:t>
                </a:r>
                <a:r>
                  <a:rPr lang="zh-CN" altLang="zh-CN" sz="1400" kern="100" spc="30" dirty="0">
                    <a:effectLst/>
                    <a:latin typeface="Times New Roman" panose="02020603050405020304" pitchFamily="18" charset="0"/>
                    <a:ea typeface="方正书宋简体"/>
                    <a:cs typeface="Times New Roman" panose="02020603050405020304" pitchFamily="18" charset="0"/>
                  </a:rPr>
                  <a:t>时，可再减小</a:t>
                </a:r>
                <a14:m>
                  <m:oMath xmlns:m="http://schemas.openxmlformats.org/officeDocument/2006/math">
                    <m:r>
                      <a:rPr lang="en-US" altLang="zh-CN" sz="1400" i="1" kern="100" spc="30">
                        <a:effectLst/>
                        <a:latin typeface="Cambria Math" panose="02040503050406030204" pitchFamily="18" charset="0"/>
                        <a:ea typeface="方正书宋简体"/>
                        <a:cs typeface="Times New Roman" panose="02020603050405020304" pitchFamily="18" charset="0"/>
                      </a:rPr>
                      <m:t>𝑔𝑡𝑚𝑎𝑥</m:t>
                    </m:r>
                  </m:oMath>
                </a14:m>
                <a:r>
                  <a:rPr lang="zh-CN" altLang="zh-CN" sz="1400" kern="100" spc="30" dirty="0">
                    <a:effectLst/>
                    <a:latin typeface="Times New Roman" panose="02020603050405020304" pitchFamily="18" charset="0"/>
                    <a:ea typeface="方正书宋简体"/>
                    <a:cs typeface="Times New Roman" panose="02020603050405020304" pitchFamily="18" charset="0"/>
                  </a:rPr>
                  <a:t>，直至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kern="100" spc="30">
                            <a:effectLst/>
                            <a:latin typeface="Cambria Math" panose="02040503050406030204" pitchFamily="18" charset="0"/>
                            <a:ea typeface="方正书宋简体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400" i="1" kern="100" spc="30">
                            <a:effectLst/>
                            <a:latin typeface="Cambria Math" panose="02040503050406030204" pitchFamily="18" charset="0"/>
                            <a:ea typeface="方正书宋简体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400" i="1" kern="100" spc="30">
                            <a:effectLst/>
                            <a:latin typeface="Cambria Math" panose="02040503050406030204" pitchFamily="18" charset="0"/>
                            <a:ea typeface="方正书宋简体"/>
                            <a:cs typeface="Times New Roman" panose="02020603050405020304" pitchFamily="18" charset="0"/>
                          </a:rPr>
                          <m:t>𝑔𝑡𝑚𝑎𝑥</m:t>
                        </m:r>
                        <m:r>
                          <a:rPr lang="en-US" altLang="zh-CN" sz="1400" i="1" kern="100" spc="30">
                            <a:effectLst/>
                            <a:latin typeface="Cambria Math" panose="02040503050406030204" pitchFamily="18" charset="0"/>
                            <a:ea typeface="方正书宋简体"/>
                            <a:cs typeface="Times New Roman" panose="02020603050405020304" pitchFamily="18" charset="0"/>
                          </a:rPr>
                          <m:t>+1)</m:t>
                        </m:r>
                      </m:sub>
                    </m:sSub>
                    <m:r>
                      <a:rPr lang="en-US" altLang="zh-CN" sz="1400" i="1" kern="100" spc="30">
                        <a:effectLst/>
                        <a:latin typeface="Cambria Math" panose="02040503050406030204" pitchFamily="18" charset="0"/>
                        <a:ea typeface="方正书宋简体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zh-CN" altLang="zh-CN" sz="1400" kern="100" spc="30" dirty="0">
                    <a:effectLst/>
                    <a:latin typeface="Times New Roman" panose="02020603050405020304" pitchFamily="18" charset="0"/>
                    <a:ea typeface="方正书宋简体"/>
                    <a:cs typeface="Times New Roman" panose="02020603050405020304" pitchFamily="18" charset="0"/>
                  </a:rPr>
                  <a:t>。</a:t>
                </a:r>
                <a:endParaRPr lang="en-US" altLang="zh-CN" sz="1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4442"/>
                <a:ext cx="10515600" cy="5833558"/>
              </a:xfrm>
              <a:blipFill rotWithShape="1">
                <a:blip r:embed="rId2"/>
                <a:stretch>
                  <a:fillRect t="-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对话气泡: 圆角矩形 3"/>
          <p:cNvSpPr/>
          <p:nvPr/>
        </p:nvSpPr>
        <p:spPr>
          <a:xfrm>
            <a:off x="9090734" y="4191189"/>
            <a:ext cx="2654424" cy="1642369"/>
          </a:xfrm>
          <a:prstGeom prst="wedgeRoundRectCallout">
            <a:avLst>
              <a:gd name="adj1" fmla="val -38224"/>
              <a:gd name="adj2" fmla="val 6358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当分子为</a:t>
            </a:r>
            <a:r>
              <a:rPr lang="en-US" altLang="zh-CN" sz="1200" dirty="0"/>
              <a:t>0</a:t>
            </a:r>
            <a:r>
              <a:rPr lang="zh-CN" altLang="en-US" sz="1200" dirty="0"/>
              <a:t>时，回退权重就为</a:t>
            </a:r>
            <a:r>
              <a:rPr lang="en-US" altLang="zh-CN" sz="1200" dirty="0"/>
              <a:t>0</a:t>
            </a:r>
            <a:r>
              <a:rPr lang="zh-CN" altLang="en-US" sz="1200" dirty="0"/>
              <a:t>，即回退概率为</a:t>
            </a:r>
            <a:r>
              <a:rPr lang="en-US" altLang="zh-CN" sz="1200" dirty="0"/>
              <a:t>0</a:t>
            </a:r>
            <a:r>
              <a:rPr lang="zh-CN" altLang="en-US" sz="1200" dirty="0"/>
              <a:t>，意味着我们看到了包含这个前缀的所有的组合，然而训练的文本不可能包含所有的组合，所以我们需要给回退概率分配一定的值，这时就需要对之前计算的概率进行分母修正，使得概率小一点，这样概率之和小于</a:t>
            </a:r>
            <a:r>
              <a:rPr lang="en-US" altLang="zh-CN" sz="1200" dirty="0"/>
              <a:t>1</a:t>
            </a:r>
            <a:r>
              <a:rPr lang="zh-CN" altLang="en-US" sz="1200" dirty="0"/>
              <a:t>，回退权重就会大于</a:t>
            </a:r>
            <a:r>
              <a:rPr lang="en-US" altLang="zh-CN" sz="1200" dirty="0"/>
              <a:t>0</a:t>
            </a:r>
            <a:r>
              <a:rPr lang="zh-CN" altLang="en-US" sz="1200" dirty="0"/>
              <a:t>，回退概率也会大于</a:t>
            </a:r>
            <a:r>
              <a:rPr lang="en-US" altLang="zh-CN" sz="1200" dirty="0"/>
              <a:t>0</a:t>
            </a:r>
            <a:r>
              <a:rPr lang="zh-CN" altLang="en-US" sz="1200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英文计算例子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83850" y="126513"/>
            <a:ext cx="3038476" cy="21979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/>
              <a:t>dogs chase cats</a:t>
            </a:r>
          </a:p>
          <a:p>
            <a:pPr marL="0" indent="0">
              <a:buNone/>
            </a:pPr>
            <a:r>
              <a:rPr lang="en-US" altLang="zh-CN" sz="1400" dirty="0"/>
              <a:t>dogs bark</a:t>
            </a:r>
          </a:p>
          <a:p>
            <a:pPr marL="0" indent="0">
              <a:buNone/>
            </a:pPr>
            <a:r>
              <a:rPr lang="en-US" altLang="zh-CN" sz="1400" dirty="0"/>
              <a:t>cats meow</a:t>
            </a:r>
          </a:p>
          <a:p>
            <a:pPr marL="0" indent="0">
              <a:buNone/>
            </a:pPr>
            <a:r>
              <a:rPr lang="en-US" altLang="zh-CN" sz="1400" dirty="0"/>
              <a:t>dogs chase birds</a:t>
            </a:r>
          </a:p>
          <a:p>
            <a:pPr marL="0" indent="0">
              <a:buNone/>
            </a:pPr>
            <a:r>
              <a:rPr lang="en-US" altLang="zh-CN" sz="1400" dirty="0"/>
              <a:t>cats chase birds</a:t>
            </a:r>
          </a:p>
          <a:p>
            <a:pPr marL="0" indent="0">
              <a:buNone/>
            </a:pPr>
            <a:r>
              <a:rPr lang="en-US" altLang="zh-CN" sz="1400" dirty="0"/>
              <a:t>dogs chase the cats</a:t>
            </a:r>
          </a:p>
          <a:p>
            <a:pPr marL="0" indent="0">
              <a:buNone/>
            </a:pPr>
            <a:r>
              <a:rPr lang="en-US" altLang="zh-CN" sz="1400" dirty="0"/>
              <a:t>the birds chirp</a:t>
            </a:r>
            <a:endParaRPr lang="zh-CN" altLang="en-US" sz="1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" y="2324437"/>
            <a:ext cx="12192000" cy="45145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921737" y="807658"/>
                <a:ext cx="3926221" cy="1027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𝑔𝑡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r>
                  <a:rPr lang="zh-CN" altLang="en-US" sz="1600" b="0" dirty="0">
                    <a:latin typeface="Cambria Math" panose="02040503050406030204" pitchFamily="18" charset="0"/>
                  </a:rPr>
                  <a:t>默认为</a:t>
                </a:r>
                <a:r>
                  <a:rPr lang="en-US" altLang="zh-CN" sz="1600" b="0" dirty="0">
                    <a:latin typeface="Cambria Math" panose="02040503050406030204" pitchFamily="18" charset="0"/>
                  </a:rPr>
                  <a:t>7</a:t>
                </a:r>
                <a:r>
                  <a:rPr lang="zh-CN" altLang="en-US" sz="1600" b="0" dirty="0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𝑔𝑡𝑚𝑎𝑥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+1)</m:t>
                        </m:r>
                      </m:sub>
                    </m:sSub>
                  </m:oMath>
                </a14:m>
                <a:r>
                  <a:rPr lang="zh-CN" altLang="en-US" sz="1600" b="0" dirty="0">
                    <a:latin typeface="Cambria Math" panose="02040503050406030204" pitchFamily="18" charset="0"/>
                  </a:rPr>
                  <a:t>为</a:t>
                </a:r>
                <a:r>
                  <a:rPr lang="en-US" altLang="zh-CN" sz="1600" b="0" dirty="0">
                    <a:latin typeface="Cambria Math" panose="02040503050406030204" pitchFamily="18" charset="0"/>
                  </a:rPr>
                  <a:t>0</a:t>
                </a:r>
              </a:p>
              <a:p>
                <a:pPr algn="just"/>
                <a:r>
                  <a:rPr lang="zh-CN" altLang="en-US" sz="1600" b="0" dirty="0">
                    <a:latin typeface="Cambria Math" panose="02040503050406030204" pitchFamily="18" charset="0"/>
                  </a:rPr>
                  <a:t>减小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𝑔𝑡𝑚𝑎𝑥</m:t>
                    </m:r>
                  </m:oMath>
                </a14:m>
                <a:r>
                  <a:rPr lang="zh-CN" altLang="en-US" sz="1600" b="0" dirty="0">
                    <a:latin typeface="Cambria Math" panose="02040503050406030204" pitchFamily="18" charset="0"/>
                  </a:rPr>
                  <a:t>到</a:t>
                </a:r>
                <a:r>
                  <a:rPr lang="en-US" altLang="zh-CN" sz="1600" b="0" dirty="0">
                    <a:latin typeface="Cambria Math" panose="02040503050406030204" pitchFamily="18" charset="0"/>
                  </a:rPr>
                  <a:t>3</a:t>
                </a:r>
                <a:r>
                  <a:rPr lang="zh-CN" altLang="en-US" sz="1600" b="0" dirty="0">
                    <a:latin typeface="Cambria Math" panose="02040503050406030204" pitchFamily="18" charset="0"/>
                  </a:rPr>
                  <a:t>，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𝑔𝑡𝑚𝑎𝑥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+1)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Cambria Math" panose="02040503050406030204" pitchFamily="18" charset="0"/>
                  </a:rPr>
                  <a:t>为</a:t>
                </a:r>
                <a:r>
                  <a:rPr lang="en-US" altLang="zh-CN" sz="1600" dirty="0">
                    <a:latin typeface="Cambria Math" panose="02040503050406030204" pitchFamily="18" charset="0"/>
                  </a:rPr>
                  <a:t>1</a:t>
                </a:r>
                <a:endParaRPr lang="en-US" altLang="zh-CN" sz="1600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𝑔𝑡𝑚𝑎𝑥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𝑔𝑡𝑚𝑎𝑥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600" dirty="0"/>
                  <a:t>=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737" y="807658"/>
                <a:ext cx="3926221" cy="1027974"/>
              </a:xfrm>
              <a:prstGeom prst="rect">
                <a:avLst/>
              </a:prstGeom>
              <a:blipFill rotWithShape="1">
                <a:blip r:embed="rId3"/>
                <a:stretch>
                  <a:fillRect l="-6" t="-56" r="6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Jelinek-Mercer</a:t>
            </a:r>
            <a:r>
              <a:rPr lang="zh-CN" altLang="en-US" dirty="0"/>
              <a:t>插值法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为了避免出现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/>
                      </a:rPr>
                      <m:t>=0</m:t>
                    </m:r>
                  </m:oMath>
                </a14:m>
                <a:r>
                  <a:rPr lang="zh-CN" altLang="en-US" dirty="0"/>
                  <a:t>或接近于零的情况，可以</a:t>
                </a:r>
                <a:r>
                  <a:rPr lang="zh-CN" altLang="en-US" dirty="0">
                    <a:latin typeface="宋体" panose="02010600030101010101" pitchFamily="2" charset="-122"/>
                  </a:rPr>
                  <a:t>用三元、二元和一元相对概率做插值</a:t>
                </a:r>
                <a:r>
                  <a:rPr lang="zh-CN" altLang="en-US" dirty="0"/>
                  <a:t> 。</a:t>
                </a:r>
                <a:endParaRPr lang="en-US" altLang="zh-CN" dirty="0"/>
              </a:p>
              <a:p>
                <a:pPr marL="109220" indent="0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1092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/>
                                </a:rPr>
                                <m:t>−2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/>
                            </a:rPr>
                            <m:t>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−2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/>
                            </a:rPr>
                            <m:t>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/>
                            </a:rPr>
                            <m:t>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109220" indent="0">
                  <a:buNone/>
                </a:pPr>
                <a:r>
                  <a:rPr lang="en-US" altLang="zh-CN" dirty="0"/>
                  <a:t> </a:t>
                </a: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/>
                          </a:rPr>
                          <m:t>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/>
                          </a:rPr>
                          <m:t>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/>
                          </a:rPr>
                          <m:t>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/>
                      </a:rPr>
                      <m:t>=1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" t="-51" r="1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Kneser</a:t>
            </a:r>
            <a:r>
              <a:rPr lang="en-US" altLang="zh-CN" dirty="0"/>
              <a:t>-Ney</a:t>
            </a:r>
            <a:r>
              <a:rPr lang="zh-CN" altLang="zh-CN" dirty="0"/>
              <a:t>插值法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45288" y="1388423"/>
                <a:ext cx="10515600" cy="5076172"/>
              </a:xfrm>
            </p:spPr>
            <p:txBody>
              <a:bodyPr>
                <a:noAutofit/>
              </a:bodyPr>
              <a:lstStyle/>
              <a:p>
                <a:r>
                  <a:rPr lang="zh-CN" altLang="zh-CN" dirty="0"/>
                  <a:t>当训练数据非常少的情况下，特别适合采用</a:t>
                </a:r>
                <a:r>
                  <a:rPr lang="en-US" altLang="zh-CN" dirty="0" err="1"/>
                  <a:t>Kneser</a:t>
                </a:r>
                <a:r>
                  <a:rPr lang="en-US" altLang="zh-CN" dirty="0"/>
                  <a:t>-Ney </a:t>
                </a:r>
                <a:r>
                  <a:rPr lang="zh-CN" altLang="zh-CN" dirty="0"/>
                  <a:t>插值法。</a:t>
                </a:r>
                <a:r>
                  <a:rPr lang="en-US" altLang="zh-CN" dirty="0" err="1"/>
                  <a:t>Kneser</a:t>
                </a:r>
                <a:r>
                  <a:rPr lang="en-US" altLang="zh-CN" dirty="0"/>
                  <a:t>-Ney </a:t>
                </a:r>
                <a:r>
                  <a:rPr lang="zh-CN" altLang="zh-CN" dirty="0"/>
                  <a:t>是一种非线性插值法，从</a:t>
                </a:r>
                <a:r>
                  <a:rPr lang="en-US" altLang="zh-CN" dirty="0"/>
                  <a:t>Absolute discounting</a:t>
                </a:r>
                <a:r>
                  <a:rPr lang="zh-CN" altLang="zh-CN" dirty="0"/>
                  <a:t>（绝对折扣）插值方法演变而来。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Absolute discounting</a:t>
                </a:r>
                <a:r>
                  <a:rPr lang="zh-CN" altLang="zh-CN" dirty="0"/>
                  <a:t>方法充分利用高阶和低阶语言模型。例如，针对二元语言模型，</a:t>
                </a:r>
                <a:r>
                  <a:rPr lang="en-US" altLang="zh-CN" dirty="0"/>
                  <a:t>Absolute discounting</a:t>
                </a:r>
                <a:r>
                  <a:rPr lang="zh-CN" altLang="zh-CN" dirty="0"/>
                  <a:t>平滑公式表示如下：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abs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abs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其中，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zh-CN" dirty="0"/>
                  <a:t>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zh-CN" dirty="0"/>
                  <a:t>的组合次数，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zh-CN" dirty="0"/>
                  <a:t>是任意一个词，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zh-CN" dirty="0"/>
                  <a:t>是一个固定的折扣值，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zh-CN" dirty="0"/>
                  <a:t>是一个规整系数，与折扣值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zh-CN" dirty="0"/>
                  <a:t>相关，确保概率分布总和为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288" y="1388423"/>
                <a:ext cx="10515600" cy="5076172"/>
              </a:xfrm>
              <a:blipFill>
                <a:blip r:embed="rId2"/>
                <a:stretch>
                  <a:fillRect l="-1217" t="-2284" r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Kneser</a:t>
            </a:r>
            <a:r>
              <a:rPr lang="en-US" altLang="zh-CN" dirty="0"/>
              <a:t>-Ney</a:t>
            </a:r>
            <a:r>
              <a:rPr lang="zh-CN" altLang="zh-CN" dirty="0"/>
              <a:t>插值法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𝑎𝑏𝑠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dirty="0"/>
                  <a:t>可能会存在异常偏大现象。比如“</a:t>
                </a:r>
                <a:r>
                  <a:rPr lang="zh-CN" altLang="en-US" dirty="0"/>
                  <a:t>杯子</a:t>
                </a:r>
                <a:r>
                  <a:rPr lang="zh-CN" altLang="zh-CN" dirty="0"/>
                  <a:t>”出现频次较高，因此单独的“</a:t>
                </a:r>
                <a:r>
                  <a:rPr lang="zh-CN" altLang="en-US" dirty="0"/>
                  <a:t>杯子</a:t>
                </a:r>
                <a:r>
                  <a:rPr lang="zh-CN" altLang="zh-CN" dirty="0"/>
                  <a:t>”按出现次数可能会比 “</a:t>
                </a:r>
                <a:r>
                  <a:rPr lang="zh-CN" altLang="en-US" dirty="0"/>
                  <a:t>茶</a:t>
                </a:r>
                <a:r>
                  <a:rPr lang="zh-CN" altLang="zh-CN" dirty="0"/>
                  <a:t>”多，即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𝑎𝑏𝑠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杯子</m:t>
                        </m:r>
                      </m:e>
                    </m:d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𝑎𝑏𝑠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茶</m:t>
                        </m:r>
                      </m:e>
                    </m:d>
                  </m:oMath>
                </a14:m>
                <a:r>
                  <a:rPr lang="zh-CN" altLang="zh-CN" dirty="0"/>
                  <a:t>，这样会使</a:t>
                </a:r>
                <a:r>
                  <a:rPr lang="en-US" altLang="zh-CN" dirty="0"/>
                  <a:t>Absolute discounting</a:t>
                </a:r>
                <a:r>
                  <a:rPr lang="zh-CN" altLang="zh-CN" dirty="0"/>
                  <a:t>平滑公式因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𝑎𝑏𝑠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dirty="0"/>
                  <a:t>值过大出现</a:t>
                </a:r>
                <a:r>
                  <a:rPr lang="zh-CN" altLang="zh-CN" dirty="0">
                    <a:solidFill>
                      <a:srgbClr val="C00000"/>
                    </a:solidFill>
                  </a:rPr>
                  <a:t>“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喝</a:t>
                </a:r>
                <a:r>
                  <a:rPr lang="zh-CN" altLang="en-US" u="sng" dirty="0">
                    <a:solidFill>
                      <a:srgbClr val="C00000"/>
                    </a:solidFill>
                  </a:rPr>
                  <a:t>杯子</a:t>
                </a:r>
                <a:r>
                  <a:rPr lang="zh-CN" altLang="zh-CN" dirty="0">
                    <a:solidFill>
                      <a:srgbClr val="C00000"/>
                    </a:solidFill>
                  </a:rPr>
                  <a:t>”比“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喝</a:t>
                </a:r>
                <a:r>
                  <a:rPr lang="zh-CN" altLang="en-US" u="sng" dirty="0">
                    <a:solidFill>
                      <a:srgbClr val="C00000"/>
                    </a:solidFill>
                  </a:rPr>
                  <a:t>茶</a:t>
                </a:r>
                <a:r>
                  <a:rPr lang="zh-CN" altLang="zh-CN" dirty="0">
                    <a:solidFill>
                      <a:srgbClr val="C00000"/>
                    </a:solidFill>
                  </a:rPr>
                  <a:t>”概率高</a:t>
                </a:r>
                <a:r>
                  <a:rPr lang="zh-CN" altLang="zh-CN" dirty="0"/>
                  <a:t>的奇怪现象。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" t="-51" r="1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8.1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-gram</a:t>
                </a:r>
                <a:r>
                  <a:rPr lang="zh-CN" altLang="zh-CN" dirty="0"/>
                  <a:t>模型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" t="-23" r="1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组合 51"/>
          <p:cNvGrpSpPr/>
          <p:nvPr/>
        </p:nvGrpSpPr>
        <p:grpSpPr>
          <a:xfrm>
            <a:off x="1271221" y="1567776"/>
            <a:ext cx="7894471" cy="5114862"/>
            <a:chOff x="1271221" y="1567776"/>
            <a:chExt cx="7894471" cy="5114862"/>
          </a:xfrm>
        </p:grpSpPr>
        <p:sp>
          <p:nvSpPr>
            <p:cNvPr id="4" name="矩形 3"/>
            <p:cNvSpPr/>
            <p:nvPr/>
          </p:nvSpPr>
          <p:spPr>
            <a:xfrm>
              <a:off x="5710636" y="2926411"/>
              <a:ext cx="1437780" cy="7192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解码器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3057831" y="2926411"/>
              <a:ext cx="1437780" cy="7192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特征提取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4669483" y="4364966"/>
              <a:ext cx="1437780" cy="7192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声学模型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6677251" y="4364966"/>
              <a:ext cx="1437780" cy="7192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语言模型</a:t>
              </a: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4495611" y="3302409"/>
              <a:ext cx="1222113" cy="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2446774" y="3281494"/>
              <a:ext cx="611057" cy="4556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V="1">
              <a:off x="7155504" y="3302407"/>
              <a:ext cx="1078335" cy="2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" descr="C:\Users\HQY\AppData\Roaming\Tencent\Users\644015787\QQ\WinTemp\RichOle\%LC}CRZ0]I}0{FA_TR(%J69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1221" y="2987442"/>
              <a:ext cx="1211424" cy="595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矩形 11"/>
            <p:cNvSpPr/>
            <p:nvPr/>
          </p:nvSpPr>
          <p:spPr>
            <a:xfrm>
              <a:off x="4639389" y="2606732"/>
              <a:ext cx="116807" cy="66132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83167" y="2606732"/>
              <a:ext cx="116807" cy="66132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926945" y="2607788"/>
              <a:ext cx="116807" cy="66132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5106668" y="2926411"/>
              <a:ext cx="251612" cy="0"/>
            </a:xfrm>
            <a:prstGeom prst="line">
              <a:avLst/>
            </a:prstGeom>
            <a:ln w="38100" cmpd="sng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3"/>
            <p:cNvSpPr txBox="1"/>
            <p:nvPr/>
          </p:nvSpPr>
          <p:spPr>
            <a:xfrm>
              <a:off x="8161950" y="3118179"/>
              <a:ext cx="1003742" cy="281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识别结果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709745" y="1567776"/>
              <a:ext cx="1437780" cy="7192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发音词典</a:t>
              </a:r>
            </a:p>
          </p:txBody>
        </p:sp>
        <p:sp>
          <p:nvSpPr>
            <p:cNvPr id="18" name="流程图: 磁盘 17"/>
            <p:cNvSpPr/>
            <p:nvPr/>
          </p:nvSpPr>
          <p:spPr>
            <a:xfrm>
              <a:off x="4669483" y="5643682"/>
              <a:ext cx="1437780" cy="799197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语音数据</a:t>
              </a:r>
            </a:p>
          </p:txBody>
        </p:sp>
        <p:sp>
          <p:nvSpPr>
            <p:cNvPr id="19" name="流程图: 磁盘 18"/>
            <p:cNvSpPr/>
            <p:nvPr/>
          </p:nvSpPr>
          <p:spPr>
            <a:xfrm>
              <a:off x="6682375" y="5643682"/>
              <a:ext cx="1437780" cy="799197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文本数据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4453816" y="4125207"/>
              <a:ext cx="3953895" cy="255743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箭头连接符 20"/>
            <p:cNvCxnSpPr>
              <a:stCxn id="20" idx="0"/>
              <a:endCxn id="4" idx="2"/>
            </p:cNvCxnSpPr>
            <p:nvPr/>
          </p:nvCxnSpPr>
          <p:spPr>
            <a:xfrm flipH="1" flipV="1">
              <a:off x="6429526" y="3645688"/>
              <a:ext cx="1238" cy="47951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7" idx="2"/>
              <a:endCxn id="4" idx="0"/>
            </p:cNvCxnSpPr>
            <p:nvPr/>
          </p:nvCxnSpPr>
          <p:spPr>
            <a:xfrm>
              <a:off x="6428635" y="2287053"/>
              <a:ext cx="891" cy="63935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8" idx="1"/>
              <a:endCxn id="6" idx="2"/>
            </p:cNvCxnSpPr>
            <p:nvPr/>
          </p:nvCxnSpPr>
          <p:spPr>
            <a:xfrm flipV="1">
              <a:off x="5388373" y="5084244"/>
              <a:ext cx="0" cy="55943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9" idx="1"/>
              <a:endCxn id="7" idx="2"/>
            </p:cNvCxnSpPr>
            <p:nvPr/>
          </p:nvCxnSpPr>
          <p:spPr>
            <a:xfrm flipH="1" flipV="1">
              <a:off x="7396141" y="5084244"/>
              <a:ext cx="5125" cy="55943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4639389" y="2681024"/>
              <a:ext cx="1168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4640718" y="2806046"/>
              <a:ext cx="1168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4640718" y="2929590"/>
              <a:ext cx="1168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640718" y="3061959"/>
              <a:ext cx="1168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783599" y="2682501"/>
              <a:ext cx="1168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784928" y="2807523"/>
              <a:ext cx="1168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784928" y="2931067"/>
              <a:ext cx="1168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4784928" y="3063436"/>
              <a:ext cx="1168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4926995" y="2682501"/>
              <a:ext cx="1168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4924098" y="2807523"/>
              <a:ext cx="1168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924098" y="2931067"/>
              <a:ext cx="1168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4924098" y="3063436"/>
              <a:ext cx="1168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4640718" y="2744273"/>
              <a:ext cx="1168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642047" y="2869295"/>
              <a:ext cx="1168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642047" y="2992839"/>
              <a:ext cx="1168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4642047" y="3129906"/>
              <a:ext cx="1168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4784928" y="2745751"/>
              <a:ext cx="1168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786257" y="2870772"/>
              <a:ext cx="1168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4786257" y="2994317"/>
              <a:ext cx="1168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786257" y="3131384"/>
              <a:ext cx="1168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928324" y="2745751"/>
              <a:ext cx="1168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4921201" y="2870772"/>
              <a:ext cx="1168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4921201" y="2994317"/>
              <a:ext cx="1168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4921201" y="3131384"/>
              <a:ext cx="1168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4646285" y="3195693"/>
              <a:ext cx="1168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4786269" y="3197170"/>
              <a:ext cx="1168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4925439" y="3197170"/>
              <a:ext cx="1168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Kneser</a:t>
            </a:r>
            <a:r>
              <a:rPr lang="en-US" altLang="zh-CN" dirty="0"/>
              <a:t>-Ney</a:t>
            </a:r>
            <a:r>
              <a:rPr lang="zh-CN" altLang="zh-CN" dirty="0"/>
              <a:t>插值法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45288" y="1388424"/>
                <a:ext cx="10515600" cy="5240976"/>
              </a:xfrm>
            </p:spPr>
            <p:txBody>
              <a:bodyPr>
                <a:normAutofit fontScale="85000" lnSpcReduction="10000"/>
              </a:bodyPr>
              <a:lstStyle/>
              <a:p>
                <a:pPr algn="just"/>
                <a:r>
                  <a:rPr lang="en-US" altLang="zh-CN" dirty="0"/>
                  <a:t>Kneser-Ney</a:t>
                </a:r>
                <a:r>
                  <a:rPr lang="zh-CN" altLang="zh-CN" dirty="0"/>
                  <a:t>插值法对此做了改进，平滑公式如下：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KN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 algn="just">
                  <a:buNone/>
                </a:pPr>
                <a:r>
                  <a:rPr lang="zh-CN" altLang="zh-CN" dirty="0"/>
                  <a:t>其中，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dirty="0"/>
                  <a:t>是与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dirty="0"/>
                  <a:t>相关的规整系数，也可认为是回退权重，即</a:t>
                </a:r>
                <a:r>
                  <a:rPr lang="en-US" altLang="zh-CN" dirty="0" err="1"/>
                  <a:t>Kneser</a:t>
                </a:r>
                <a:r>
                  <a:rPr lang="en-US" altLang="zh-CN" dirty="0"/>
                  <a:t>-Ney</a:t>
                </a:r>
                <a:r>
                  <a:rPr lang="zh-CN" altLang="zh-CN" dirty="0"/>
                  <a:t>平滑融合了插值和回退方法；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zh-CN" dirty="0"/>
                  <a:t>是任意两个词的组合，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zh-CN" dirty="0"/>
                  <a:t>代表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zh-CN" dirty="0"/>
                  <a:t>之前出现不同词的类数，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zh-CN" dirty="0"/>
                  <a:t>代表所有二元组合的类数。</a:t>
                </a:r>
                <a:endParaRPr lang="en-US" altLang="zh-CN" dirty="0"/>
              </a:p>
              <a:p>
                <a:pPr marL="0" indent="0" algn="just">
                  <a:buNone/>
                </a:pPr>
                <a:endParaRPr lang="en-US" altLang="zh-CN" dirty="0"/>
              </a:p>
              <a:p>
                <a:pPr marL="0" indent="0" algn="just">
                  <a:buNone/>
                </a:pPr>
                <a:r>
                  <a:rPr lang="zh-CN" altLang="zh-CN" dirty="0"/>
                  <a:t>第一部分的分母可进一步表示为一元模型统计，因此</a:t>
                </a:r>
                <a:r>
                  <a:rPr lang="en-US" altLang="zh-CN" dirty="0" err="1"/>
                  <a:t>Kneser</a:t>
                </a:r>
                <a:r>
                  <a:rPr lang="en-US" altLang="zh-CN" dirty="0"/>
                  <a:t>-Ney</a:t>
                </a:r>
                <a:r>
                  <a:rPr lang="zh-CN" altLang="zh-CN" dirty="0"/>
                  <a:t>平滑公式还可简化为：</a:t>
                </a:r>
                <a:endParaRPr lang="en-US" altLang="zh-CN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KN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288" y="1388424"/>
                <a:ext cx="10515600" cy="5240976"/>
              </a:xfrm>
              <a:blipFill>
                <a:blip r:embed="rId2"/>
                <a:stretch>
                  <a:fillRect l="-928" t="-2093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语言模型格式</a:t>
            </a:r>
            <a:r>
              <a:rPr lang="en-US" altLang="zh-CN" dirty="0"/>
              <a:t>(ARPA-MIT)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5735960" y="1484784"/>
            <a:ext cx="3538736" cy="4972198"/>
          </a:xfrm>
        </p:spPr>
        <p:txBody>
          <a:bodyPr>
            <a:normAutofit lnSpcReduction="10000"/>
          </a:bodyPr>
          <a:lstStyle/>
          <a:p>
            <a:pPr marL="10922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\data  </a:t>
            </a:r>
          </a:p>
          <a:p>
            <a:pPr marL="109220" indent="0">
              <a:buNone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ngram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1=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# 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一元语言模型  </a:t>
            </a:r>
          </a:p>
          <a:p>
            <a:pPr marL="109220" indent="0">
              <a:buNone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ngram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2=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# 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二元语言模型  </a:t>
            </a:r>
          </a:p>
          <a:p>
            <a:pPr marL="109220" indent="0">
              <a:buNone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ngram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3=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# 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三元语言模型  </a:t>
            </a:r>
          </a:p>
          <a:p>
            <a:pPr marL="109220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</a:t>
            </a:r>
          </a:p>
          <a:p>
            <a:pPr marL="10922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\1-grams:  </a:t>
            </a:r>
          </a:p>
          <a:p>
            <a:pPr marL="10922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pro_1 word1 back_pro1  </a:t>
            </a:r>
          </a:p>
          <a:p>
            <a:pPr marL="10922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</a:t>
            </a:r>
          </a:p>
          <a:p>
            <a:pPr marL="10922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\2-grams:  </a:t>
            </a:r>
          </a:p>
          <a:p>
            <a:pPr marL="10922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pro_2 word1 word2 back_pro2  </a:t>
            </a:r>
          </a:p>
          <a:p>
            <a:pPr marL="10922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</a:t>
            </a:r>
          </a:p>
          <a:p>
            <a:pPr marL="10922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\3-grams:  </a:t>
            </a:r>
          </a:p>
          <a:p>
            <a:pPr marL="10922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pro_3 word1 word2 word3  </a:t>
            </a:r>
          </a:p>
          <a:p>
            <a:pPr marL="10922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</a:t>
            </a:r>
          </a:p>
          <a:p>
            <a:pPr marL="10922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\end\  </a:t>
            </a:r>
          </a:p>
          <a:p>
            <a:pPr marL="109220" indent="0"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1417638"/>
            <a:ext cx="2016224" cy="502017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计算出现三个词出现的概率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42260" y="1481138"/>
            <a:ext cx="5553740" cy="624109"/>
          </a:xfrm>
        </p:spPr>
        <p:txBody>
          <a:bodyPr/>
          <a:lstStyle/>
          <a:p>
            <a:pPr marL="109220" indent="0">
              <a:buNone/>
            </a:pPr>
            <a:r>
              <a:rPr lang="en-US" altLang="zh-CN" dirty="0">
                <a:latin typeface="等线 (正文)"/>
                <a:ea typeface="微软雅黑" panose="020B0503020204020204" pitchFamily="34" charset="-122"/>
              </a:rPr>
              <a:t>P(word3|word1,word2)</a:t>
            </a:r>
          </a:p>
          <a:p>
            <a:pPr marL="0" indent="0">
              <a:buNone/>
            </a:pPr>
            <a:endParaRPr lang="en-US" altLang="zh-CN" dirty="0">
              <a:latin typeface="等线 (正文)"/>
              <a:ea typeface="微软雅黑" panose="020B0503020204020204" pitchFamily="34" charset="-122"/>
            </a:endParaRPr>
          </a:p>
        </p:txBody>
      </p:sp>
      <p:sp>
        <p:nvSpPr>
          <p:cNvPr id="4" name="文本框 348990"/>
          <p:cNvSpPr txBox="1">
            <a:spLocks noChangeArrowheads="1"/>
          </p:cNvSpPr>
          <p:nvPr/>
        </p:nvSpPr>
        <p:spPr bwMode="auto">
          <a:xfrm>
            <a:off x="755427" y="2239557"/>
            <a:ext cx="5900553" cy="375720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kern="100" dirty="0">
                <a:effectLst/>
                <a:latin typeface="等线 (正文)"/>
                <a:ea typeface="华文楷体" panose="02010600040101010101" pitchFamily="2" charset="-122"/>
                <a:cs typeface="Times New Roman" panose="02020603050405020304" pitchFamily="18" charset="0"/>
              </a:rPr>
              <a:t>if(</a:t>
            </a:r>
            <a:r>
              <a:rPr lang="zh-CN" kern="100" dirty="0">
                <a:effectLst/>
                <a:latin typeface="等线 (正文)"/>
                <a:ea typeface="华文楷体" panose="02010600040101010101" pitchFamily="2" charset="-122"/>
                <a:cs typeface="Times New Roman" panose="02020603050405020304" pitchFamily="18" charset="0"/>
              </a:rPr>
              <a:t>存在</a:t>
            </a:r>
            <a:r>
              <a:rPr lang="en-US" kern="100" dirty="0">
                <a:effectLst/>
                <a:latin typeface="等线 (正文)"/>
                <a:ea typeface="华文楷体" panose="02010600040101010101" pitchFamily="2" charset="-122"/>
                <a:cs typeface="Times New Roman" panose="02020603050405020304" pitchFamily="18" charset="0"/>
              </a:rPr>
              <a:t>(word1,word2,word3)</a:t>
            </a:r>
            <a:r>
              <a:rPr lang="zh-CN" kern="100" dirty="0">
                <a:effectLst/>
                <a:latin typeface="等线 (正文)"/>
                <a:ea typeface="华文楷体" panose="02010600040101010101" pitchFamily="2" charset="-122"/>
                <a:cs typeface="Times New Roman" panose="02020603050405020304" pitchFamily="18" charset="0"/>
              </a:rPr>
              <a:t>的三元模型</a:t>
            </a:r>
            <a:r>
              <a:rPr lang="en-US" kern="100" dirty="0">
                <a:effectLst/>
                <a:latin typeface="等线 (正文)"/>
                <a:ea typeface="华文楷体" panose="02010600040101010101" pitchFamily="2" charset="-122"/>
                <a:cs typeface="Times New Roman" panose="02020603050405020304" pitchFamily="18" charset="0"/>
              </a:rPr>
              <a:t>){  </a:t>
            </a:r>
            <a:endParaRPr lang="zh-CN" kern="100" dirty="0">
              <a:effectLst/>
              <a:latin typeface="等线 (正文)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kern="100" dirty="0">
                <a:effectLst/>
                <a:latin typeface="等线 (正文)"/>
                <a:ea typeface="华文楷体" panose="02010600040101010101" pitchFamily="2" charset="-122"/>
                <a:cs typeface="Times New Roman" panose="02020603050405020304" pitchFamily="18" charset="0"/>
              </a:rPr>
              <a:t>      return pro_3(word1,word2,word3) ;  </a:t>
            </a:r>
            <a:endParaRPr lang="zh-CN" kern="100" dirty="0">
              <a:effectLst/>
              <a:latin typeface="等线 (正文)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kern="100" dirty="0">
                <a:effectLst/>
                <a:latin typeface="等线 (正文)"/>
                <a:ea typeface="华文楷体" panose="02010600040101010101" pitchFamily="2" charset="-122"/>
                <a:cs typeface="Times New Roman" panose="02020603050405020304" pitchFamily="18" charset="0"/>
              </a:rPr>
              <a:t>}else if(</a:t>
            </a:r>
            <a:r>
              <a:rPr lang="zh-CN" kern="100" dirty="0">
                <a:effectLst/>
                <a:latin typeface="等线 (正文)"/>
                <a:ea typeface="华文楷体" panose="02010600040101010101" pitchFamily="2" charset="-122"/>
                <a:cs typeface="Times New Roman" panose="02020603050405020304" pitchFamily="18" charset="0"/>
              </a:rPr>
              <a:t>存在</a:t>
            </a:r>
            <a:r>
              <a:rPr lang="en-US" kern="100" dirty="0">
                <a:effectLst/>
                <a:latin typeface="等线 (正文)"/>
                <a:ea typeface="华文楷体" panose="02010600040101010101" pitchFamily="2" charset="-122"/>
                <a:cs typeface="Times New Roman" panose="02020603050405020304" pitchFamily="18" charset="0"/>
              </a:rPr>
              <a:t>(word1,word2)</a:t>
            </a:r>
            <a:r>
              <a:rPr lang="zh-CN" kern="100" dirty="0">
                <a:effectLst/>
                <a:latin typeface="等线 (正文)"/>
                <a:ea typeface="华文楷体" panose="02010600040101010101" pitchFamily="2" charset="-122"/>
                <a:cs typeface="Times New Roman" panose="02020603050405020304" pitchFamily="18" charset="0"/>
              </a:rPr>
              <a:t>二元模型</a:t>
            </a:r>
            <a:r>
              <a:rPr lang="en-US" kern="100" dirty="0">
                <a:effectLst/>
                <a:latin typeface="等线 (正文)"/>
                <a:ea typeface="华文楷体" panose="02010600040101010101" pitchFamily="2" charset="-122"/>
                <a:cs typeface="Times New Roman" panose="02020603050405020304" pitchFamily="18" charset="0"/>
              </a:rPr>
              <a:t>){  </a:t>
            </a:r>
            <a:endParaRPr lang="zh-CN" kern="100" dirty="0">
              <a:effectLst/>
              <a:latin typeface="等线 (正文)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kern="100" dirty="0">
                <a:effectLst/>
                <a:latin typeface="等线 (正文)"/>
                <a:ea typeface="华文楷体" panose="02010600040101010101" pitchFamily="2" charset="-122"/>
                <a:cs typeface="Times New Roman" panose="02020603050405020304" pitchFamily="18" charset="0"/>
              </a:rPr>
              <a:t>      return back_pro2(word1,word2)*P(word3|word2) ;  </a:t>
            </a:r>
            <a:endParaRPr lang="zh-CN" kern="100" dirty="0">
              <a:effectLst/>
              <a:latin typeface="等线 (正文)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kern="100" dirty="0">
                <a:effectLst/>
                <a:latin typeface="等线 (正文)"/>
                <a:ea typeface="华文楷体" panose="02010600040101010101" pitchFamily="2" charset="-122"/>
                <a:cs typeface="Times New Roman" panose="02020603050405020304" pitchFamily="18" charset="0"/>
              </a:rPr>
              <a:t>}else{  </a:t>
            </a:r>
            <a:endParaRPr lang="zh-CN" kern="100" dirty="0">
              <a:effectLst/>
              <a:latin typeface="等线 (正文)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kern="100" dirty="0">
                <a:effectLst/>
                <a:latin typeface="等线 (正文)"/>
                <a:ea typeface="华文楷体" panose="02010600040101010101" pitchFamily="2" charset="-122"/>
                <a:cs typeface="Times New Roman" panose="02020603050405020304" pitchFamily="18" charset="0"/>
              </a:rPr>
              <a:t>      return P(word3 | word2);  </a:t>
            </a:r>
            <a:endParaRPr lang="zh-CN" kern="100" dirty="0">
              <a:effectLst/>
              <a:latin typeface="等线 (正文)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kern="100" dirty="0">
                <a:effectLst/>
                <a:latin typeface="等线 (正文)"/>
                <a:ea typeface="华文楷体" panose="02010600040101010101" pitchFamily="2" charset="-122"/>
                <a:cs typeface="Times New Roman" panose="02020603050405020304" pitchFamily="18" charset="0"/>
              </a:rPr>
              <a:t>}  </a:t>
            </a:r>
            <a:endParaRPr lang="zh-CN" kern="100" dirty="0">
              <a:effectLst/>
              <a:latin typeface="等线 (正文)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kern="100" dirty="0">
                <a:effectLst/>
                <a:latin typeface="等线 (正文)"/>
                <a:ea typeface="华文楷体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kern="100" dirty="0">
              <a:effectLst/>
              <a:latin typeface="等线 (正文)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kern="100" dirty="0">
                <a:effectLst/>
                <a:latin typeface="等线 (正文)"/>
                <a:ea typeface="华文楷体" panose="02010600040101010101" pitchFamily="2" charset="-122"/>
                <a:cs typeface="Times New Roman" panose="02020603050405020304" pitchFamily="18" charset="0"/>
              </a:rPr>
              <a:t>if(</a:t>
            </a:r>
            <a:r>
              <a:rPr lang="zh-CN" kern="100" dirty="0">
                <a:effectLst/>
                <a:latin typeface="等线 (正文)"/>
                <a:ea typeface="华文楷体" panose="02010600040101010101" pitchFamily="2" charset="-122"/>
                <a:cs typeface="Times New Roman" panose="02020603050405020304" pitchFamily="18" charset="0"/>
              </a:rPr>
              <a:t>存在</a:t>
            </a:r>
            <a:r>
              <a:rPr lang="en-US" kern="100" dirty="0">
                <a:effectLst/>
                <a:latin typeface="等线 (正文)"/>
                <a:ea typeface="华文楷体" panose="02010600040101010101" pitchFamily="2" charset="-122"/>
                <a:cs typeface="Times New Roman" panose="02020603050405020304" pitchFamily="18" charset="0"/>
              </a:rPr>
              <a:t>(word1,word2)</a:t>
            </a:r>
            <a:r>
              <a:rPr lang="zh-CN" kern="100" dirty="0">
                <a:effectLst/>
                <a:latin typeface="等线 (正文)"/>
                <a:ea typeface="华文楷体" panose="02010600040101010101" pitchFamily="2" charset="-122"/>
                <a:cs typeface="Times New Roman" panose="02020603050405020304" pitchFamily="18" charset="0"/>
              </a:rPr>
              <a:t>的二元模型</a:t>
            </a:r>
            <a:r>
              <a:rPr lang="en-US" kern="100" dirty="0">
                <a:effectLst/>
                <a:latin typeface="等线 (正文)"/>
                <a:ea typeface="华文楷体" panose="02010600040101010101" pitchFamily="2" charset="-122"/>
                <a:cs typeface="Times New Roman" panose="02020603050405020304" pitchFamily="18" charset="0"/>
              </a:rPr>
              <a:t>){    </a:t>
            </a:r>
            <a:endParaRPr lang="zh-CN" kern="100" dirty="0">
              <a:effectLst/>
              <a:latin typeface="等线 (正文)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kern="100" dirty="0">
                <a:effectLst/>
                <a:latin typeface="等线 (正文)"/>
                <a:ea typeface="华文楷体" panose="02010600040101010101" pitchFamily="2" charset="-122"/>
                <a:cs typeface="Times New Roman" panose="02020603050405020304" pitchFamily="18" charset="0"/>
              </a:rPr>
              <a:t>    return pro_2(word1,word2);    </a:t>
            </a:r>
            <a:endParaRPr lang="zh-CN" kern="100" dirty="0">
              <a:effectLst/>
              <a:latin typeface="等线 (正文)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kern="100" dirty="0">
                <a:effectLst/>
                <a:latin typeface="等线 (正文)"/>
                <a:ea typeface="华文楷体" panose="02010600040101010101" pitchFamily="2" charset="-122"/>
                <a:cs typeface="Times New Roman" panose="02020603050405020304" pitchFamily="18" charset="0"/>
              </a:rPr>
              <a:t>}else{        </a:t>
            </a:r>
            <a:endParaRPr lang="zh-CN" kern="100" dirty="0">
              <a:effectLst/>
              <a:latin typeface="等线 (正文)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kern="100" dirty="0">
                <a:effectLst/>
                <a:latin typeface="等线 (正文)"/>
                <a:ea typeface="华文楷体" panose="02010600040101010101" pitchFamily="2" charset="-122"/>
                <a:cs typeface="Times New Roman" panose="02020603050405020304" pitchFamily="18" charset="0"/>
              </a:rPr>
              <a:t>    return back_pro2(word1)*pro_1(word2) ;    </a:t>
            </a:r>
            <a:endParaRPr lang="zh-CN" kern="100" dirty="0">
              <a:effectLst/>
              <a:latin typeface="等线 (正文)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kern="100" dirty="0">
                <a:effectLst/>
                <a:latin typeface="等线 (正文)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zh-CN" kern="100" dirty="0">
              <a:effectLst/>
              <a:latin typeface="等线 (正文)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6840280" y="2561813"/>
            <a:ext cx="5245395" cy="3112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例：</a:t>
            </a:r>
            <a:endParaRPr lang="en-US" altLang="zh-CN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-3.220352	</a:t>
            </a:r>
            <a:r>
              <a:rPr lang="zh-CN" altLang="zh-CN" sz="1600" dirty="0"/>
              <a:t>拨打 郑州</a:t>
            </a:r>
            <a:r>
              <a:rPr lang="en-US" altLang="zh-CN" sz="1600" dirty="0"/>
              <a:t>	-0.4072262</a:t>
            </a:r>
            <a:endParaRPr lang="zh-CN" altLang="zh-CN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-3.012735	</a:t>
            </a:r>
            <a:r>
              <a:rPr lang="zh-CN" altLang="zh-CN" sz="1600" dirty="0"/>
              <a:t>郑州 局</a:t>
            </a:r>
            <a:r>
              <a:rPr lang="en-US" altLang="zh-CN" sz="1600" dirty="0"/>
              <a:t>	-0.3083073</a:t>
            </a:r>
            <a:endParaRPr lang="zh-CN" altLang="zh-CN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CN" sz="1600" dirty="0"/>
              <a:t>则</a:t>
            </a:r>
            <a:r>
              <a:rPr lang="en-US" altLang="zh-CN" sz="1600" dirty="0"/>
              <a:t>P</a:t>
            </a:r>
            <a:r>
              <a:rPr lang="zh-CN" altLang="zh-CN" sz="1600" dirty="0"/>
              <a:t>（“拨打 郑州 局”）</a:t>
            </a:r>
            <a:r>
              <a:rPr lang="en-US" altLang="zh-CN" sz="1600" dirty="0"/>
              <a:t>= P</a:t>
            </a:r>
            <a:r>
              <a:rPr lang="zh-CN" altLang="zh-CN" sz="1600" dirty="0"/>
              <a:t>（“局</a:t>
            </a:r>
            <a:r>
              <a:rPr lang="en-US" altLang="zh-CN" sz="1600" dirty="0"/>
              <a:t> | </a:t>
            </a:r>
            <a:r>
              <a:rPr lang="zh-CN" altLang="zh-CN" sz="1600" dirty="0"/>
              <a:t>拨打 郑州”）</a:t>
            </a:r>
            <a:r>
              <a:rPr lang="en-US" altLang="zh-CN" sz="1600" dirty="0"/>
              <a:t>= back_pro2(</a:t>
            </a:r>
            <a:r>
              <a:rPr lang="zh-CN" altLang="zh-CN" sz="1600" dirty="0"/>
              <a:t>拨打</a:t>
            </a:r>
            <a:r>
              <a:rPr lang="en-US" altLang="zh-CN" sz="1600" dirty="0"/>
              <a:t>,</a:t>
            </a:r>
            <a:r>
              <a:rPr lang="zh-CN" altLang="zh-CN" sz="1600" dirty="0"/>
              <a:t>郑州</a:t>
            </a:r>
            <a:r>
              <a:rPr lang="en-US" altLang="zh-CN" sz="1600" dirty="0"/>
              <a:t>)*P(</a:t>
            </a:r>
            <a:r>
              <a:rPr lang="zh-CN" altLang="zh-CN" sz="1600" dirty="0"/>
              <a:t>局</a:t>
            </a:r>
            <a:r>
              <a:rPr lang="en-US" altLang="zh-CN" sz="1600" dirty="0"/>
              <a:t>|</a:t>
            </a:r>
            <a:r>
              <a:rPr lang="zh-CN" altLang="zh-CN" sz="1600" dirty="0"/>
              <a:t>郑州</a:t>
            </a:r>
            <a:r>
              <a:rPr lang="en-US" altLang="zh-CN" sz="1600" dirty="0"/>
              <a:t>)=ln(e</a:t>
            </a:r>
            <a:r>
              <a:rPr lang="en-US" altLang="zh-CN" sz="1600" baseline="30000" dirty="0"/>
              <a:t>-0.4072262</a:t>
            </a:r>
            <a:r>
              <a:rPr lang="en-US" altLang="zh-CN" sz="1600" dirty="0"/>
              <a:t>*e</a:t>
            </a:r>
            <a:r>
              <a:rPr lang="en-US" altLang="zh-CN" sz="1600" baseline="30000" dirty="0"/>
              <a:t>-3.012735</a:t>
            </a:r>
            <a:r>
              <a:rPr lang="en-US" altLang="zh-CN" sz="1600" dirty="0"/>
              <a:t>)= -3.4199612</a:t>
            </a:r>
            <a:r>
              <a:rPr lang="zh-CN" altLang="zh-CN" sz="1600" dirty="0"/>
              <a:t>。</a:t>
            </a:r>
            <a:endParaRPr lang="zh-CN" altLang="en-US" sz="16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8.4 </a:t>
            </a:r>
            <a:r>
              <a:rPr lang="zh-CN" altLang="zh-CN" dirty="0"/>
              <a:t>语言模型的训练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-gram</a:t>
                </a:r>
                <a:r>
                  <a:rPr lang="zh-CN" altLang="en-US" dirty="0"/>
                  <a:t>训练工具：</a:t>
                </a:r>
                <a:endParaRPr lang="en-US" altLang="zh-CN" dirty="0">
                  <a:hlinkClick r:id="rId2"/>
                </a:endParaRPr>
              </a:p>
              <a:p>
                <a:r>
                  <a:rPr lang="en-US" altLang="zh-CN" dirty="0">
                    <a:hlinkClick r:id="rId3"/>
                  </a:rPr>
                  <a:t>SRI LM Toolkit</a:t>
                </a:r>
                <a:r>
                  <a:rPr lang="en-US" altLang="zh-CN" dirty="0"/>
                  <a:t>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-gram, </a:t>
                </a:r>
                <a:r>
                  <a:rPr lang="zh-CN" altLang="en-US" dirty="0"/>
                  <a:t>支持</a:t>
                </a:r>
                <a:r>
                  <a:rPr lang="en-US" altLang="zh-CN" dirty="0"/>
                  <a:t>Unix/Windows</a:t>
                </a:r>
                <a:r>
                  <a:rPr lang="zh-CN" altLang="en-US" dirty="0"/>
                  <a:t>平台</a:t>
                </a:r>
                <a:r>
                  <a:rPr lang="en-US" altLang="zh-CN" dirty="0"/>
                  <a:t>)</a:t>
                </a:r>
              </a:p>
              <a:p>
                <a:r>
                  <a:rPr lang="en-US" altLang="zh-CN" dirty="0" err="1">
                    <a:hlinkClick r:id="rId4"/>
                  </a:rPr>
                  <a:t>KenLM</a:t>
                </a:r>
                <a:r>
                  <a:rPr lang="en-US" altLang="zh-CN" dirty="0"/>
                  <a:t>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-gram, </a:t>
                </a:r>
                <a:r>
                  <a:rPr lang="zh-CN" altLang="en-US" dirty="0"/>
                  <a:t>支持</a:t>
                </a:r>
                <a:r>
                  <a:rPr lang="en-US" altLang="zh-CN" dirty="0"/>
                  <a:t>Unix/OS X</a:t>
                </a:r>
                <a:r>
                  <a:rPr lang="zh-CN" altLang="en-US" dirty="0"/>
                  <a:t>平台</a:t>
                </a:r>
                <a:r>
                  <a:rPr lang="en-US" altLang="zh-CN" dirty="0"/>
                  <a:t>)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SRILM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SRILM</a:t>
            </a:r>
            <a:r>
              <a:rPr lang="zh-CN" altLang="zh-CN" dirty="0"/>
              <a:t>由</a:t>
            </a:r>
            <a:r>
              <a:rPr lang="en-US" altLang="zh-CN" dirty="0"/>
              <a:t>SRI</a:t>
            </a:r>
            <a:r>
              <a:rPr lang="zh-CN" altLang="zh-CN" dirty="0"/>
              <a:t>实验室开发，诞生于</a:t>
            </a:r>
            <a:r>
              <a:rPr lang="en-US" altLang="zh-CN" dirty="0"/>
              <a:t>1995</a:t>
            </a:r>
            <a:r>
              <a:rPr lang="zh-CN" altLang="zh-CN" dirty="0"/>
              <a:t>年，包括最大似然估计和平滑算法。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SRILM</a:t>
            </a:r>
            <a:r>
              <a:rPr lang="zh-CN" altLang="zh-CN" dirty="0"/>
              <a:t>主要有两个工具：</a:t>
            </a:r>
            <a:r>
              <a:rPr lang="en-US" altLang="zh-CN" dirty="0" err="1"/>
              <a:t>ngram</a:t>
            </a:r>
            <a:r>
              <a:rPr lang="en-US" altLang="zh-CN" dirty="0"/>
              <a:t>-count</a:t>
            </a:r>
            <a:r>
              <a:rPr lang="zh-CN" altLang="zh-CN" dirty="0"/>
              <a:t>和</a:t>
            </a:r>
            <a:r>
              <a:rPr lang="en-US" altLang="zh-CN" dirty="0" err="1"/>
              <a:t>ngram</a:t>
            </a:r>
            <a:r>
              <a:rPr lang="zh-CN" altLang="zh-CN" dirty="0"/>
              <a:t>，用来估计语言模型和计算困惑度。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分词和预处理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对于尚未分词的文本进行分词（采用分词工具，如斯坦福大学分词器）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处理已经分好词的文本</a:t>
            </a:r>
            <a:endParaRPr lang="en-US" altLang="zh-CN" dirty="0"/>
          </a:p>
          <a:p>
            <a:pPr lvl="1"/>
            <a:r>
              <a:rPr lang="zh-CN" altLang="zh-CN" dirty="0"/>
              <a:t>先根据标点符号</a:t>
            </a:r>
            <a:r>
              <a:rPr lang="en-US" altLang="zh-CN" dirty="0"/>
              <a:t>{</a:t>
            </a:r>
            <a:r>
              <a:rPr lang="zh-CN" altLang="zh-CN" dirty="0"/>
              <a:t>？。！</a:t>
            </a:r>
            <a:r>
              <a:rPr lang="en-US" altLang="zh-CN" dirty="0"/>
              <a:t>}</a:t>
            </a:r>
            <a:r>
              <a:rPr lang="zh-CN" altLang="zh-CN" dirty="0"/>
              <a:t>进行分句</a:t>
            </a:r>
          </a:p>
          <a:p>
            <a:pPr lvl="1"/>
            <a:r>
              <a:rPr lang="zh-CN" altLang="zh-CN" dirty="0"/>
              <a:t>去掉奇怪的符号，比如α</a:t>
            </a:r>
            <a:r>
              <a:rPr lang="en-US" altLang="zh-CN" dirty="0"/>
              <a:t> @</a:t>
            </a:r>
            <a:r>
              <a:rPr lang="zh-CN" altLang="zh-CN" dirty="0"/>
              <a:t>等</a:t>
            </a:r>
          </a:p>
          <a:p>
            <a:pPr lvl="1"/>
            <a:r>
              <a:rPr lang="zh-CN" altLang="zh-CN" dirty="0"/>
              <a:t>替换阿拉伯数字</a:t>
            </a:r>
            <a:r>
              <a:rPr lang="en-US" altLang="zh-CN" dirty="0"/>
              <a:t>0~9 </a:t>
            </a:r>
            <a:r>
              <a:rPr lang="zh-CN" altLang="zh-CN" dirty="0"/>
              <a:t>为 零</a:t>
            </a:r>
            <a:r>
              <a:rPr lang="en-US" altLang="zh-CN" dirty="0"/>
              <a:t>~</a:t>
            </a:r>
            <a:r>
              <a:rPr lang="zh-CN" altLang="zh-CN" dirty="0"/>
              <a:t>九</a:t>
            </a:r>
          </a:p>
          <a:p>
            <a:pPr lvl="1"/>
            <a:r>
              <a:rPr lang="zh-CN" altLang="zh-CN" dirty="0"/>
              <a:t>删除空白行</a:t>
            </a:r>
          </a:p>
          <a:p>
            <a:pPr lvl="1"/>
            <a:r>
              <a:rPr lang="zh-CN" altLang="zh-CN" dirty="0"/>
              <a:t>将连续的空格缩减为一个</a:t>
            </a:r>
          </a:p>
          <a:p>
            <a:pPr lvl="1"/>
            <a:r>
              <a:rPr lang="zh-CN" altLang="zh-CN" dirty="0"/>
              <a:t>删去每行开头的空格和</a:t>
            </a:r>
            <a:r>
              <a:rPr lang="en-US" altLang="zh-CN" dirty="0"/>
              <a:t>tab</a:t>
            </a:r>
            <a:r>
              <a:rPr lang="zh-CN" altLang="zh-CN" dirty="0"/>
              <a:t>键</a:t>
            </a:r>
            <a:endParaRPr lang="en-US" altLang="zh-C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分词和预处理完的句子示例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438940" y="1481138"/>
            <a:ext cx="8771860" cy="5332238"/>
          </a:xfrm>
        </p:spPr>
        <p:txBody>
          <a:bodyPr>
            <a:normAutofit fontScale="92500" lnSpcReduction="20000"/>
          </a:bodyPr>
          <a:lstStyle/>
          <a:p>
            <a:pPr marL="109220" indent="0">
              <a:buNone/>
            </a:pPr>
            <a:r>
              <a:rPr lang="zh-CN" altLang="en-US" sz="1600" dirty="0"/>
              <a:t>一一 体验 了 园 中 各项 运动 项目</a:t>
            </a:r>
          </a:p>
          <a:p>
            <a:pPr marL="109220" indent="0">
              <a:buNone/>
            </a:pPr>
            <a:r>
              <a:rPr lang="zh-CN" altLang="en-US" sz="1600" dirty="0"/>
              <a:t>一一 化 作 了 这 款 经典 手 包 动人 的 设计 细节</a:t>
            </a:r>
          </a:p>
          <a:p>
            <a:pPr marL="109220" indent="0">
              <a:buNone/>
            </a:pPr>
            <a:r>
              <a:rPr lang="zh-CN" altLang="en-US" sz="1600" dirty="0"/>
              <a:t>一一 回答 了 青瓷 自 播出 以来 获得 的 各界 反馈</a:t>
            </a:r>
          </a:p>
          <a:p>
            <a:pPr marL="109220" indent="0">
              <a:buNone/>
            </a:pPr>
            <a:r>
              <a:rPr lang="zh-CN" altLang="en-US" sz="1600" dirty="0"/>
              <a:t>一一 对比 并发 表 感慨 说</a:t>
            </a:r>
          </a:p>
          <a:p>
            <a:pPr marL="109220" indent="0">
              <a:buNone/>
            </a:pPr>
            <a:r>
              <a:rPr lang="zh-CN" altLang="en-US" sz="1600" dirty="0"/>
              <a:t>一一 拜倒 在 美女 石榴 裙 下</a:t>
            </a:r>
          </a:p>
          <a:p>
            <a:pPr marL="109220" indent="0">
              <a:buNone/>
            </a:pPr>
            <a:r>
              <a:rPr lang="zh-CN" altLang="en-US" sz="1600" dirty="0"/>
              <a:t>一一 查 摆 施工 生产 中 的 不足</a:t>
            </a:r>
          </a:p>
          <a:p>
            <a:pPr marL="109220" indent="0">
              <a:buNone/>
            </a:pPr>
            <a:r>
              <a:rPr lang="zh-CN" altLang="en-US" sz="1600" dirty="0"/>
              <a:t>一一 验证 那些 传闻 已 久 的 类 地球</a:t>
            </a:r>
          </a:p>
          <a:p>
            <a:pPr marL="109220" indent="0">
              <a:buNone/>
            </a:pPr>
            <a:r>
              <a:rPr lang="zh-CN" altLang="en-US" sz="1600" dirty="0"/>
              <a:t>一 丁 认为 爱 恨 妒 构成 了 马 晔 的 人物 性格 特征</a:t>
            </a:r>
          </a:p>
          <a:p>
            <a:pPr marL="109220" indent="0">
              <a:buNone/>
            </a:pPr>
            <a:r>
              <a:rPr lang="zh-CN" altLang="en-US" sz="1600" dirty="0"/>
              <a:t>一 七旬 老人 在 黔 灵山 公园 晨 练 时 不慎 摔 断 了 腿</a:t>
            </a:r>
          </a:p>
          <a:p>
            <a:pPr marL="109220" indent="0">
              <a:buNone/>
            </a:pPr>
            <a:r>
              <a:rPr lang="zh-CN" altLang="en-US" sz="1600" dirty="0"/>
              <a:t>一万 个 是 金融 产品 证券 化 产品</a:t>
            </a:r>
          </a:p>
          <a:p>
            <a:pPr marL="109220" indent="0">
              <a:buNone/>
            </a:pPr>
            <a:r>
              <a:rPr lang="zh-CN" altLang="en-US" sz="1600" dirty="0"/>
              <a:t>一万 个 美好 的 未来 抵 不 上 一个 温暖 的 现在</a:t>
            </a:r>
          </a:p>
          <a:p>
            <a:pPr marL="109220" indent="0">
              <a:buNone/>
            </a:pPr>
            <a:r>
              <a:rPr lang="zh-CN" altLang="en-US" sz="1600" dirty="0"/>
              <a:t>一万 余 榀 空心 板 梁 陆续 进行 吊装</a:t>
            </a:r>
          </a:p>
          <a:p>
            <a:pPr marL="109220" indent="0">
              <a:buNone/>
            </a:pPr>
            <a:r>
              <a:rPr lang="zh-CN" altLang="en-US" sz="1600" dirty="0"/>
              <a:t>一万元 为 租 牌 费 一万元 为 押金</a:t>
            </a:r>
          </a:p>
          <a:p>
            <a:pPr marL="109220" indent="0">
              <a:buNone/>
            </a:pPr>
            <a:r>
              <a:rPr lang="zh-CN" altLang="en-US" sz="1600" dirty="0"/>
              <a:t>一万元 也许 并不 是 最佳 的 出 手 时机</a:t>
            </a:r>
          </a:p>
          <a:p>
            <a:pPr marL="109220" indent="0">
              <a:buNone/>
            </a:pPr>
            <a:r>
              <a:rPr lang="zh-CN" altLang="en-US" sz="1600" dirty="0"/>
              <a:t>一万元 按 最低 贷款 利息</a:t>
            </a:r>
          </a:p>
          <a:p>
            <a:pPr marL="109220" indent="0">
              <a:buNone/>
            </a:pPr>
            <a:r>
              <a:rPr lang="zh-CN" altLang="en-US" sz="1600" dirty="0"/>
              <a:t>一万 八千 名 观众 集体 高喊 看</a:t>
            </a:r>
          </a:p>
          <a:p>
            <a:pPr marL="109220" indent="0">
              <a:buNone/>
            </a:pPr>
            <a:r>
              <a:rPr lang="zh-CN" altLang="en-US" sz="1600" dirty="0"/>
              <a:t>一万多 元 手术 费 和 其他 装 在 包 里面 的 东西 已经 找 不 着 了</a:t>
            </a:r>
          </a:p>
          <a:p>
            <a:pPr marL="109220" indent="0">
              <a:buNone/>
            </a:pPr>
            <a:r>
              <a:rPr lang="zh-CN" altLang="en-US" sz="1600" dirty="0"/>
              <a:t>一万多 元 的 这种 价 位 已经 很 便宜 了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SRILM</a:t>
            </a:r>
            <a:r>
              <a:rPr lang="zh-CN" altLang="en-US" dirty="0"/>
              <a:t>训练语言模型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45288" y="1198726"/>
                <a:ext cx="10882114" cy="5469577"/>
              </a:xfrm>
            </p:spPr>
            <p:txBody>
              <a:bodyPr>
                <a:noAutofit/>
              </a:bodyPr>
              <a:lstStyle/>
              <a:p>
                <a:pPr marL="109220" indent="0" algn="just">
                  <a:buNone/>
                </a:pPr>
                <a:r>
                  <a:rPr lang="en-US" altLang="zh-CN" sz="1600" b="1" dirty="0"/>
                  <a:t>1.</a:t>
                </a:r>
                <a:r>
                  <a:rPr lang="zh-CN" altLang="en-US" sz="1600" b="1" dirty="0"/>
                  <a:t> 词频统计</a:t>
                </a:r>
              </a:p>
              <a:p>
                <a:pPr marL="109220" indent="0" algn="just">
                  <a:buNone/>
                </a:pPr>
                <a:r>
                  <a:rPr lang="en-US" altLang="zh-CN" sz="1600" dirty="0"/>
                  <a:t>   </a:t>
                </a:r>
                <a:r>
                  <a:rPr lang="en-US" altLang="zh-CN" sz="1600" dirty="0" err="1"/>
                  <a:t>ngram</a:t>
                </a:r>
                <a:r>
                  <a:rPr lang="en-US" altLang="zh-CN" sz="1600" dirty="0"/>
                  <a:t>-count -text sample.txt -order 3 -write </a:t>
                </a:r>
                <a:r>
                  <a:rPr lang="en-US" altLang="zh-CN" sz="1600" dirty="0" err="1"/>
                  <a:t>sample.count</a:t>
                </a:r>
                <a:endParaRPr lang="en-US" altLang="zh-CN" sz="1600" dirty="0"/>
              </a:p>
              <a:p>
                <a:pPr marL="109220" indent="0" algn="just">
                  <a:buNone/>
                </a:pPr>
                <a:r>
                  <a:rPr lang="en-US" altLang="zh-CN" sz="1600" dirty="0"/>
                  <a:t>   </a:t>
                </a:r>
                <a:r>
                  <a:rPr lang="zh-CN" altLang="zh-CN" sz="1600" dirty="0"/>
                  <a:t>该步骤对分词后的语料进行计数，即统计词频数，其中参数</a:t>
                </a:r>
                <a:r>
                  <a:rPr lang="en-US" altLang="zh-CN" sz="1600" dirty="0"/>
                  <a:t>-text</a:t>
                </a:r>
                <a:r>
                  <a:rPr lang="zh-CN" altLang="zh-CN" sz="1600" dirty="0"/>
                  <a:t>表示输入文件</a:t>
                </a:r>
                <a:r>
                  <a:rPr lang="en-US" altLang="zh-CN" sz="1600" dirty="0"/>
                  <a:t>sample.txt</a:t>
                </a:r>
                <a:r>
                  <a:rPr lang="zh-CN" altLang="zh-CN" sz="1600" dirty="0"/>
                  <a:t>；</a:t>
                </a:r>
                <a:r>
                  <a:rPr lang="en-US" altLang="zh-CN" sz="1600" dirty="0"/>
                  <a:t>-order</a:t>
                </a:r>
                <a:r>
                  <a:rPr lang="zh-CN" altLang="zh-CN" sz="1600" dirty="0"/>
                  <a:t>表示生成几元的</a:t>
                </a:r>
                <a14:m>
                  <m:oMath xmlns:m="http://schemas.openxmlformats.org/officeDocument/2006/math">
                    <m:r>
                      <a:rPr lang="zh-CN" altLang="zh-CN" sz="1600">
                        <a:latin typeface="Cambria Math" panose="02040503050406030204" pitchFamily="18" charset="0"/>
                      </a:rPr>
                      <m:t>语言模型</m:t>
                    </m:r>
                  </m:oMath>
                </a14:m>
                <a:r>
                  <a:rPr lang="zh-CN" altLang="zh-CN" sz="1600" dirty="0"/>
                  <a:t>，此处为</a:t>
                </a:r>
                <a:r>
                  <a:rPr lang="en-US" altLang="zh-CN" sz="1600" dirty="0"/>
                  <a:t>3</a:t>
                </a:r>
                <a:r>
                  <a:rPr lang="zh-CN" altLang="zh-CN" sz="1600" dirty="0"/>
                  <a:t>元；</a:t>
                </a:r>
                <a:r>
                  <a:rPr lang="en-US" altLang="zh-CN" sz="1600" dirty="0"/>
                  <a:t>-write</a:t>
                </a:r>
                <a:r>
                  <a:rPr lang="zh-CN" altLang="zh-CN" sz="1600" dirty="0"/>
                  <a:t>表示输出文件</a:t>
                </a:r>
                <a:r>
                  <a:rPr lang="en-US" altLang="zh-CN" sz="1600" dirty="0" err="1"/>
                  <a:t>sample.count</a:t>
                </a:r>
                <a:r>
                  <a:rPr lang="zh-CN" altLang="zh-CN" sz="1600" dirty="0"/>
                  <a:t>。</a:t>
                </a:r>
                <a:endParaRPr lang="zh-CN" altLang="en-US" sz="1600" dirty="0"/>
              </a:p>
              <a:p>
                <a:pPr marL="109220" indent="0" algn="just">
                  <a:buNone/>
                </a:pPr>
                <a:endParaRPr lang="zh-CN" altLang="en-US" sz="1600" dirty="0"/>
              </a:p>
              <a:p>
                <a:pPr marL="109220" indent="0" algn="just">
                  <a:buNone/>
                </a:pPr>
                <a:r>
                  <a:rPr lang="en-US" altLang="zh-CN" sz="1600" b="1" dirty="0"/>
                  <a:t>2.</a:t>
                </a:r>
                <a:r>
                  <a:rPr lang="zh-CN" altLang="en-US" sz="1600" b="1" dirty="0"/>
                  <a:t> 模型训练</a:t>
                </a:r>
              </a:p>
              <a:p>
                <a:pPr indent="0" algn="just">
                  <a:lnSpc>
                    <a:spcPts val="1150"/>
                  </a:lnSpc>
                  <a:buNone/>
                </a:pPr>
                <a:r>
                  <a:rPr lang="en-US" altLang="zh-CN" sz="1600" dirty="0" err="1"/>
                  <a:t>ngram</a:t>
                </a:r>
                <a:r>
                  <a:rPr lang="en-US" altLang="zh-CN" sz="1600" dirty="0"/>
                  <a:t>-count -read </a:t>
                </a:r>
                <a:r>
                  <a:rPr lang="en-US" altLang="zh-CN" sz="1600" dirty="0" err="1"/>
                  <a:t>sample.count</a:t>
                </a:r>
                <a:r>
                  <a:rPr lang="en-US" altLang="zh-CN" sz="1600" dirty="0"/>
                  <a:t> -order 3 -</a:t>
                </a:r>
                <a:r>
                  <a:rPr lang="en-US" altLang="zh-CN" sz="1600" dirty="0" err="1"/>
                  <a:t>lm</a:t>
                </a:r>
                <a:r>
                  <a:rPr lang="en-US" altLang="zh-CN" sz="1600" dirty="0"/>
                  <a:t> </a:t>
                </a:r>
                <a:r>
                  <a:rPr lang="en-US" altLang="zh-CN" sz="1600" dirty="0" err="1"/>
                  <a:t>sample.lm</a:t>
                </a:r>
                <a:endParaRPr lang="zh-CN" altLang="zh-CN" sz="1600" dirty="0"/>
              </a:p>
              <a:p>
                <a:pPr indent="0" algn="just" hangingPunct="0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zh-CN" altLang="zh-CN" sz="1600" dirty="0"/>
                  <a:t>生成的语言模型</a:t>
                </a:r>
                <a:r>
                  <a:rPr lang="en-US" altLang="zh-CN" sz="1600" dirty="0" err="1"/>
                  <a:t>sample.lm</a:t>
                </a:r>
                <a:r>
                  <a:rPr lang="zh-CN" altLang="zh-CN" sz="1600" dirty="0"/>
                  <a:t>为</a:t>
                </a:r>
                <a:r>
                  <a:rPr lang="en-US" altLang="zh-CN" sz="1600" dirty="0"/>
                  <a:t>ARPA</a:t>
                </a:r>
                <a:r>
                  <a:rPr lang="zh-CN" altLang="zh-CN" sz="1600" dirty="0"/>
                  <a:t>文件格式。后面没再接参数，默认采用</a:t>
                </a:r>
                <a:r>
                  <a:rPr lang="en-US" altLang="zh-CN" sz="1600" dirty="0"/>
                  <a:t>Good-Turing</a:t>
                </a:r>
                <a:r>
                  <a:rPr lang="zh-CN" altLang="zh-CN" sz="1600" dirty="0"/>
                  <a:t>折扣法和</a:t>
                </a:r>
                <a:r>
                  <a:rPr lang="en-US" altLang="zh-CN" sz="1600" dirty="0"/>
                  <a:t>Katz</a:t>
                </a:r>
                <a:r>
                  <a:rPr lang="zh-CN" altLang="zh-CN" sz="1600" dirty="0"/>
                  <a:t>回退法。</a:t>
                </a:r>
              </a:p>
              <a:p>
                <a:pPr indent="0" algn="just" hangingPunct="0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zh-CN" altLang="zh-CN" sz="1600" dirty="0"/>
                  <a:t>如果语料太少，则可采用</a:t>
                </a:r>
                <a:r>
                  <a:rPr lang="en-US" altLang="zh-CN" sz="1600" dirty="0" err="1"/>
                  <a:t>Witten_Bell</a:t>
                </a:r>
                <a:r>
                  <a:rPr lang="zh-CN" altLang="zh-CN" sz="1600" dirty="0"/>
                  <a:t>折扣法，写法如下：</a:t>
                </a:r>
              </a:p>
              <a:p>
                <a:pPr indent="0" algn="just">
                  <a:lnSpc>
                    <a:spcPts val="1150"/>
                  </a:lnSpc>
                  <a:buNone/>
                </a:pPr>
                <a:r>
                  <a:rPr lang="en-US" altLang="zh-CN" sz="1600" dirty="0" err="1"/>
                  <a:t>ngram</a:t>
                </a:r>
                <a:r>
                  <a:rPr lang="en-US" altLang="zh-CN" sz="1600" dirty="0"/>
                  <a:t>-count -read </a:t>
                </a:r>
                <a:r>
                  <a:rPr lang="en-US" altLang="zh-CN" sz="1600" dirty="0" err="1"/>
                  <a:t>sample.count</a:t>
                </a:r>
                <a:r>
                  <a:rPr lang="en-US" altLang="zh-CN" sz="1600" dirty="0"/>
                  <a:t> -order 3 -</a:t>
                </a:r>
                <a:r>
                  <a:rPr lang="en-US" altLang="zh-CN" sz="1600" dirty="0" err="1"/>
                  <a:t>lm</a:t>
                </a:r>
                <a:r>
                  <a:rPr lang="en-US" altLang="zh-CN" sz="1600" dirty="0"/>
                  <a:t> </a:t>
                </a:r>
                <a:r>
                  <a:rPr lang="en-US" altLang="zh-CN" sz="1600" dirty="0" err="1"/>
                  <a:t>sample_wb.lm</a:t>
                </a:r>
                <a:r>
                  <a:rPr lang="en-US" altLang="zh-CN" sz="1600" dirty="0"/>
                  <a:t> -</a:t>
                </a:r>
                <a:r>
                  <a:rPr lang="en-US" altLang="zh-CN" sz="1600" dirty="0" err="1"/>
                  <a:t>wbdiscount</a:t>
                </a:r>
                <a:endParaRPr lang="zh-CN" altLang="zh-CN" sz="1600" dirty="0"/>
              </a:p>
              <a:p>
                <a:pPr indent="0" algn="just" hangingPunct="0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zh-CN" altLang="zh-CN" sz="1600" dirty="0"/>
                  <a:t>针对较多的语料，普遍采用的是</a:t>
                </a:r>
                <a:r>
                  <a:rPr lang="en-US" altLang="zh-CN" sz="1600" dirty="0"/>
                  <a:t>modified </a:t>
                </a:r>
                <a:r>
                  <a:rPr lang="en-US" altLang="zh-CN" sz="1600" dirty="0" err="1"/>
                  <a:t>Kneser</a:t>
                </a:r>
                <a:r>
                  <a:rPr lang="en-US" altLang="zh-CN" sz="1600" dirty="0"/>
                  <a:t>-Ney</a:t>
                </a:r>
                <a:r>
                  <a:rPr lang="zh-CN" altLang="zh-CN" sz="1600" dirty="0"/>
                  <a:t>平滑法，写法如下：</a:t>
                </a:r>
              </a:p>
              <a:p>
                <a:pPr indent="0" algn="just">
                  <a:lnSpc>
                    <a:spcPts val="1150"/>
                  </a:lnSpc>
                  <a:buNone/>
                </a:pPr>
                <a:r>
                  <a:rPr lang="en-US" altLang="zh-CN" sz="1600" dirty="0" err="1"/>
                  <a:t>ngram</a:t>
                </a:r>
                <a:r>
                  <a:rPr lang="en-US" altLang="zh-CN" sz="1600" dirty="0"/>
                  <a:t>-count -read </a:t>
                </a:r>
                <a:r>
                  <a:rPr lang="en-US" altLang="zh-CN" sz="1600" dirty="0" err="1"/>
                  <a:t>sample.count</a:t>
                </a:r>
                <a:r>
                  <a:rPr lang="en-US" altLang="zh-CN" sz="1600" dirty="0"/>
                  <a:t> -order 3 -</a:t>
                </a:r>
                <a:r>
                  <a:rPr lang="en-US" altLang="zh-CN" sz="1600" dirty="0" err="1"/>
                  <a:t>lm</a:t>
                </a:r>
                <a:r>
                  <a:rPr lang="en-US" altLang="zh-CN" sz="1600" dirty="0"/>
                  <a:t> </a:t>
                </a:r>
                <a:r>
                  <a:rPr lang="en-US" altLang="zh-CN" sz="1600" dirty="0" err="1"/>
                  <a:t>sample_kn.lm</a:t>
                </a:r>
                <a:r>
                  <a:rPr lang="en-US" altLang="zh-CN" sz="1600" dirty="0"/>
                  <a:t> -interpolate -</a:t>
                </a:r>
                <a:r>
                  <a:rPr lang="en-US" altLang="zh-CN" sz="1600" dirty="0" err="1"/>
                  <a:t>kndiscount</a:t>
                </a:r>
                <a:endParaRPr lang="zh-CN" altLang="zh-CN" sz="1600" dirty="0"/>
              </a:p>
              <a:p>
                <a:pPr marL="0" indent="0" algn="just">
                  <a:buNone/>
                </a:pPr>
                <a:r>
                  <a:rPr lang="en-US" altLang="zh-CN" sz="1600" dirty="0"/>
                  <a:t>    </a:t>
                </a:r>
                <a:r>
                  <a:rPr lang="zh-CN" altLang="zh-CN" sz="1600" dirty="0"/>
                  <a:t>最后两个参数表示平滑算法，其中，</a:t>
                </a:r>
                <a:r>
                  <a:rPr lang="en-US" altLang="zh-CN" sz="1600" dirty="0"/>
                  <a:t>-interpolate</a:t>
                </a:r>
                <a:r>
                  <a:rPr lang="zh-CN" altLang="zh-CN" sz="1600" dirty="0"/>
                  <a:t>表示插值平滑（去掉就不会用到低阶信息），</a:t>
                </a:r>
                <a:r>
                  <a:rPr lang="en-US" altLang="zh-CN" sz="1600" dirty="0"/>
                  <a:t>-</a:t>
                </a:r>
                <a:r>
                  <a:rPr lang="en-US" altLang="zh-CN" sz="1600" dirty="0" err="1"/>
                  <a:t>kndiscount</a:t>
                </a:r>
                <a:r>
                  <a:rPr lang="zh-CN" altLang="zh-CN" sz="1600" dirty="0"/>
                  <a:t>表示</a:t>
                </a:r>
                <a:r>
                  <a:rPr lang="en-US" altLang="zh-CN" sz="1600" dirty="0"/>
                  <a:t>modified </a:t>
                </a:r>
                <a:r>
                  <a:rPr lang="en-US" altLang="zh-CN" sz="1600" dirty="0" err="1"/>
                  <a:t>Kneser</a:t>
                </a:r>
                <a:r>
                  <a:rPr lang="en-US" altLang="zh-CN" sz="1600" dirty="0"/>
                  <a:t>-Ney</a:t>
                </a:r>
                <a:r>
                  <a:rPr lang="zh-CN" altLang="zh-CN" sz="1600" dirty="0"/>
                  <a:t>平滑法。如果语料太少，计算出来的折扣值可能为负，将导致</a:t>
                </a:r>
                <a:r>
                  <a:rPr lang="en-US" altLang="zh-CN" sz="1600" dirty="0"/>
                  <a:t>modified </a:t>
                </a:r>
                <a:r>
                  <a:rPr lang="en-US" altLang="zh-CN" sz="1600" dirty="0" err="1"/>
                  <a:t>Kneser</a:t>
                </a:r>
                <a:r>
                  <a:rPr lang="en-US" altLang="zh-CN" sz="1600" dirty="0"/>
                  <a:t>-Ney</a:t>
                </a:r>
                <a:r>
                  <a:rPr lang="zh-CN" altLang="zh-CN" sz="1600" dirty="0"/>
                  <a:t>平滑法无法采用。</a:t>
                </a:r>
                <a:endParaRPr lang="en-US" altLang="zh-CN" sz="1600" dirty="0"/>
              </a:p>
              <a:p>
                <a:pPr marL="0" indent="0" algn="just">
                  <a:buNone/>
                </a:pPr>
                <a:endParaRPr lang="zh-CN" altLang="en-US" sz="1600" dirty="0"/>
              </a:p>
              <a:p>
                <a:pPr marL="109220" indent="0" algn="just">
                  <a:buNone/>
                </a:pPr>
                <a:r>
                  <a:rPr lang="en-US" altLang="zh-CN" sz="1600" b="1" dirty="0"/>
                  <a:t>3. </a:t>
                </a:r>
                <a:r>
                  <a:rPr lang="zh-CN" altLang="en-US" sz="1600" b="1" dirty="0"/>
                  <a:t>测试（困惑度计算）</a:t>
                </a:r>
              </a:p>
              <a:p>
                <a:pPr marL="109220" indent="0" algn="just">
                  <a:buNone/>
                </a:pPr>
                <a:r>
                  <a:rPr lang="zh-CN" altLang="en-US" sz="1600" dirty="0"/>
                  <a:t>    </a:t>
                </a:r>
                <a:r>
                  <a:rPr lang="en-US" altLang="zh-CN" sz="1600" dirty="0" err="1"/>
                  <a:t>ngram</a:t>
                </a:r>
                <a:r>
                  <a:rPr lang="en-US" altLang="zh-CN" sz="1600" dirty="0"/>
                  <a:t> -ppl testfile.txt -order 3 -</a:t>
                </a:r>
                <a:r>
                  <a:rPr lang="en-US" altLang="zh-CN" sz="1600" dirty="0" err="1"/>
                  <a:t>lm</a:t>
                </a:r>
                <a:r>
                  <a:rPr lang="en-US" altLang="zh-CN" sz="1600" dirty="0"/>
                  <a:t> </a:t>
                </a:r>
                <a:r>
                  <a:rPr lang="en-US" altLang="zh-CN" sz="1600" dirty="0" err="1"/>
                  <a:t>sample.lm</a:t>
                </a:r>
                <a:r>
                  <a:rPr lang="en-US" altLang="zh-CN" sz="1600" dirty="0"/>
                  <a:t> -debug 2 &gt; </a:t>
                </a:r>
                <a:r>
                  <a:rPr lang="en-US" altLang="zh-CN" sz="1600" dirty="0" err="1"/>
                  <a:t>file.ppl</a:t>
                </a:r>
                <a:endParaRPr lang="zh-CN" altLang="en-US" sz="1600" dirty="0"/>
              </a:p>
              <a:p>
                <a:pPr marL="0" indent="0" algn="just">
                  <a:buNone/>
                </a:pPr>
                <a:endParaRPr lang="zh-CN" altLang="en-US" sz="1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288" y="1198726"/>
                <a:ext cx="10882114" cy="5469577"/>
              </a:xfrm>
              <a:blipFill>
                <a:blip r:embed="rId2"/>
                <a:stretch>
                  <a:fillRect l="-336" t="-780" r="-2185" b="-2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SRILM</a:t>
            </a:r>
            <a:r>
              <a:rPr lang="zh-CN" altLang="en-US" dirty="0"/>
              <a:t>训练语言模型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845288" y="11111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109220" indent="0">
                  <a:buNone/>
                </a:pPr>
                <a:r>
                  <a:rPr lang="en-US" altLang="zh-CN" sz="1600" b="1" dirty="0"/>
                  <a:t>4.</a:t>
                </a:r>
                <a:r>
                  <a:rPr lang="zh-CN" altLang="en-US" sz="1600" b="1" dirty="0"/>
                  <a:t> 模型融合</a:t>
                </a:r>
              </a:p>
              <a:p>
                <a:pPr indent="0" algn="just" hangingPunct="0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zh-CN" altLang="zh-CN" sz="1600" dirty="0"/>
                  <a:t>多个语言模型之间也可以插值合并，以改善模型的效果，特别是对于某些语料较少、难以合并训练的场景。插值合并用法如下：</a:t>
                </a:r>
              </a:p>
              <a:p>
                <a:pPr indent="0">
                  <a:lnSpc>
                    <a:spcPts val="1150"/>
                  </a:lnSpc>
                  <a:buNone/>
                </a:pPr>
                <a:r>
                  <a:rPr lang="en-US" altLang="zh-CN" sz="1600" dirty="0" err="1"/>
                  <a:t>ngram</a:t>
                </a:r>
                <a:r>
                  <a:rPr lang="en-US" altLang="zh-CN" sz="1600" dirty="0"/>
                  <a:t> -</a:t>
                </a:r>
                <a:r>
                  <a:rPr lang="en-US" altLang="zh-CN" sz="1600" dirty="0" err="1"/>
                  <a:t>lm</a:t>
                </a:r>
                <a:r>
                  <a:rPr lang="en-US" altLang="zh-CN" sz="1600" dirty="0"/>
                  <a:t> ${</a:t>
                </a:r>
                <a:r>
                  <a:rPr lang="en-US" altLang="zh-CN" sz="1600" dirty="0" err="1"/>
                  <a:t>mainlm</a:t>
                </a:r>
                <a:r>
                  <a:rPr lang="en-US" altLang="zh-CN" sz="1600" dirty="0"/>
                  <a:t>} -order 3 -mix-</a:t>
                </a:r>
                <a:r>
                  <a:rPr lang="en-US" altLang="zh-CN" sz="1600" dirty="0" err="1"/>
                  <a:t>lm</a:t>
                </a:r>
                <a:r>
                  <a:rPr lang="en-US" altLang="zh-CN" sz="1600" dirty="0"/>
                  <a:t> ${</a:t>
                </a:r>
                <a:r>
                  <a:rPr lang="en-US" altLang="zh-CN" sz="1600" dirty="0" err="1"/>
                  <a:t>mixlm</a:t>
                </a:r>
                <a:r>
                  <a:rPr lang="en-US" altLang="zh-CN" sz="1600" dirty="0"/>
                  <a:t>} -lambda 0.8 -write-</a:t>
                </a:r>
                <a:r>
                  <a:rPr lang="en-US" altLang="zh-CN" sz="1600" dirty="0" err="1"/>
                  <a:t>lm</a:t>
                </a:r>
                <a:r>
                  <a:rPr lang="en-US" altLang="zh-CN" sz="1600" dirty="0"/>
                  <a:t> ${</a:t>
                </a:r>
                <a:r>
                  <a:rPr lang="en-US" altLang="zh-CN" sz="1600" dirty="0" err="1"/>
                  <a:t>mergelm</a:t>
                </a:r>
                <a:r>
                  <a:rPr lang="en-US" altLang="zh-CN" sz="1600" dirty="0"/>
                  <a:t>}</a:t>
                </a:r>
                <a:endParaRPr lang="zh-CN" altLang="zh-CN" sz="1600" dirty="0"/>
              </a:p>
              <a:p>
                <a:pPr marL="0" indent="0">
                  <a:buNone/>
                </a:pPr>
                <a:r>
                  <a:rPr lang="en-US" altLang="zh-CN" sz="1600" dirty="0"/>
                  <a:t>    </a:t>
                </a:r>
                <a:r>
                  <a:rPr lang="zh-CN" altLang="zh-CN" sz="1600" dirty="0"/>
                  <a:t>其中，</a:t>
                </a:r>
                <a:r>
                  <a:rPr lang="en-US" altLang="zh-CN" sz="1600" dirty="0"/>
                  <a:t>-</a:t>
                </a:r>
                <a:r>
                  <a:rPr lang="en-US" altLang="zh-CN" sz="1600" dirty="0" err="1"/>
                  <a:t>lm</a:t>
                </a:r>
                <a:r>
                  <a:rPr lang="zh-CN" altLang="zh-CN" sz="1600" dirty="0"/>
                  <a:t>是第一个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600" dirty="0"/>
                  <a:t>-gram</a:t>
                </a:r>
                <a:r>
                  <a:rPr lang="zh-CN" altLang="zh-CN" sz="1600" dirty="0"/>
                  <a:t>模型，</a:t>
                </a:r>
                <a:r>
                  <a:rPr lang="en-US" altLang="zh-CN" sz="1600" dirty="0"/>
                  <a:t>-mix-</a:t>
                </a:r>
                <a:r>
                  <a:rPr lang="en-US" altLang="zh-CN" sz="1600" dirty="0" err="1"/>
                  <a:t>lm</a:t>
                </a:r>
                <a:r>
                  <a:rPr lang="zh-CN" altLang="zh-CN" sz="1600" dirty="0"/>
                  <a:t>是做插值的第二个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600" dirty="0"/>
                  <a:t>-gram</a:t>
                </a:r>
                <a:r>
                  <a:rPr lang="zh-CN" altLang="zh-CN" sz="1600" dirty="0"/>
                  <a:t>模型。</a:t>
                </a:r>
                <a:r>
                  <a:rPr lang="en-US" altLang="zh-CN" sz="1600" dirty="0"/>
                  <a:t>-lambda</a:t>
                </a:r>
                <a:r>
                  <a:rPr lang="zh-CN" altLang="zh-CN" sz="1600" dirty="0"/>
                  <a:t>是主模型（</a:t>
                </a:r>
                <a:r>
                  <a:rPr lang="en-US" altLang="zh-CN" sz="1600" dirty="0"/>
                  <a:t>-</a:t>
                </a:r>
                <a:r>
                  <a:rPr lang="en-US" altLang="zh-CN" sz="1600" dirty="0" err="1"/>
                  <a:t>lm</a:t>
                </a:r>
                <a:r>
                  <a:rPr lang="zh-CN" altLang="zh-CN" sz="1600" dirty="0"/>
                  <a:t>对应的模型）的插值比例，其取值范围为</a:t>
                </a:r>
                <a:r>
                  <a:rPr lang="en-US" altLang="zh-CN" sz="1600" dirty="0"/>
                  <a:t>0~1</a:t>
                </a:r>
                <a:r>
                  <a:rPr lang="zh-CN" altLang="zh-CN" sz="1600" dirty="0"/>
                  <a:t>，默认值是</a:t>
                </a:r>
                <a:r>
                  <a:rPr lang="en-US" altLang="zh-CN" sz="1600" dirty="0"/>
                  <a:t>0.5</a:t>
                </a:r>
                <a:r>
                  <a:rPr lang="zh-CN" altLang="zh-CN" sz="1600" dirty="0"/>
                  <a:t>。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288" y="1111188"/>
                <a:ext cx="10515600" cy="4351338"/>
              </a:xfrm>
              <a:blipFill>
                <a:blip r:embed="rId2"/>
                <a:stretch>
                  <a:fillRect l="-348" t="-980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3-gram</a:t>
            </a:r>
            <a:r>
              <a:rPr lang="zh-CN" altLang="zh-CN" dirty="0"/>
              <a:t>模型例子</a:t>
            </a:r>
            <a:endParaRPr lang="zh-CN" altLang="en-US" dirty="0"/>
          </a:p>
        </p:txBody>
      </p:sp>
      <p:sp>
        <p:nvSpPr>
          <p:cNvPr id="4" name="文本框 348989"/>
          <p:cNvSpPr txBox="1">
            <a:spLocks noChangeArrowheads="1"/>
          </p:cNvSpPr>
          <p:nvPr/>
        </p:nvSpPr>
        <p:spPr bwMode="auto">
          <a:xfrm>
            <a:off x="1532713" y="1346827"/>
            <a:ext cx="5270500" cy="54086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\data\</a:t>
            </a:r>
            <a:endParaRPr lang="zh-CN" sz="1400" kern="100" dirty="0">
              <a:effectLst/>
              <a:latin typeface="Calibri" panose="020F050202020403020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400" kern="100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ngram</a:t>
            </a:r>
            <a:r>
              <a:rPr lang="en-US" sz="1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1=110485</a:t>
            </a:r>
            <a:endParaRPr lang="zh-CN" sz="1400" kern="100" dirty="0">
              <a:effectLst/>
              <a:latin typeface="Calibri" panose="020F050202020403020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400" kern="100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ngram</a:t>
            </a:r>
            <a:r>
              <a:rPr lang="en-US" sz="1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2=1997917</a:t>
            </a:r>
            <a:endParaRPr lang="zh-CN" sz="1400" kern="100" dirty="0">
              <a:effectLst/>
              <a:latin typeface="Calibri" panose="020F050202020403020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400" kern="100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ngram</a:t>
            </a:r>
            <a:r>
              <a:rPr lang="en-US" sz="1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3=1130292</a:t>
            </a:r>
            <a:endParaRPr lang="zh-CN" sz="1400" kern="100" dirty="0">
              <a:effectLst/>
              <a:latin typeface="Calibri" panose="020F050202020403020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sz="1400" kern="100" dirty="0">
              <a:effectLst/>
              <a:latin typeface="Calibri" panose="020F050202020403020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\1-grams:</a:t>
            </a:r>
            <a:endParaRPr lang="zh-CN" sz="1400" kern="100" dirty="0">
              <a:effectLst/>
              <a:latin typeface="Calibri" panose="020F050202020403020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-1.933266	&lt;/s&gt;</a:t>
            </a:r>
            <a:endParaRPr lang="zh-CN" sz="1400" kern="100" dirty="0">
              <a:effectLst/>
              <a:latin typeface="Calibri" panose="020F050202020403020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-99     	&lt;s&gt; -0.4520341</a:t>
            </a:r>
            <a:endParaRPr lang="zh-CN" sz="1400" kern="100" dirty="0">
              <a:effectLst/>
              <a:latin typeface="Calibri" panose="020F050202020403020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-2.375182	</a:t>
            </a:r>
            <a:r>
              <a:rPr lang="zh-CN" sz="1400" kern="100" dirty="0">
                <a:effectLst/>
                <a:latin typeface="Calibri" panose="020F0502020204030204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</a:t>
            </a:r>
            <a:r>
              <a:rPr lang="en-US" sz="1400" kern="100" dirty="0">
                <a:effectLst/>
                <a:latin typeface="Calibri" panose="020F0502020204030204" charset="0"/>
                <a:ea typeface="华文楷体" panose="02010600040101010101" pitchFamily="2" charset="-122"/>
                <a:cs typeface="Times New Roman" panose="02020603050405020304" pitchFamily="18" charset="0"/>
              </a:rPr>
              <a:t>	-0.5861888</a:t>
            </a:r>
            <a:endParaRPr lang="zh-CN" sz="1400" kern="100" dirty="0">
              <a:effectLst/>
              <a:latin typeface="Calibri" panose="020F050202020403020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-6.134041	</a:t>
            </a:r>
            <a:r>
              <a:rPr lang="zh-CN" sz="1400" kern="100" dirty="0">
                <a:effectLst/>
                <a:latin typeface="Calibri" panose="020F0502020204030204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一一列举</a:t>
            </a:r>
            <a:r>
              <a:rPr lang="en-US" sz="1400" kern="100" dirty="0">
                <a:effectLst/>
                <a:latin typeface="Calibri" panose="020F0502020204030204" charset="0"/>
                <a:ea typeface="华文楷体" panose="02010600040101010101" pitchFamily="2" charset="-122"/>
                <a:cs typeface="Times New Roman" panose="02020603050405020304" pitchFamily="18" charset="0"/>
              </a:rPr>
              <a:t>	-0.1098689</a:t>
            </a:r>
            <a:endParaRPr lang="zh-CN" sz="1400" kern="100" dirty="0">
              <a:effectLst/>
              <a:latin typeface="Calibri" panose="020F050202020403020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......</a:t>
            </a:r>
            <a:endParaRPr lang="zh-CN" sz="1400" kern="100" dirty="0">
              <a:effectLst/>
              <a:latin typeface="Calibri" panose="020F050202020403020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sz="1400" kern="100" dirty="0">
              <a:effectLst/>
              <a:latin typeface="Calibri" panose="020F050202020403020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\2-grams:</a:t>
            </a:r>
            <a:endParaRPr lang="zh-CN" sz="1400" kern="100" dirty="0">
              <a:effectLst/>
              <a:latin typeface="Calibri" panose="020F050202020403020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-1.427358	&lt;s&gt; </a:t>
            </a:r>
            <a:r>
              <a:rPr lang="zh-CN" sz="1400" kern="100" dirty="0">
                <a:effectLst/>
                <a:latin typeface="Calibri" panose="020F0502020204030204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</a:t>
            </a:r>
            <a:r>
              <a:rPr lang="en-US" sz="1400" kern="100" dirty="0">
                <a:effectLst/>
                <a:latin typeface="Calibri" panose="020F0502020204030204" charset="0"/>
                <a:ea typeface="华文楷体" panose="02010600040101010101" pitchFamily="2" charset="-122"/>
                <a:cs typeface="Times New Roman" panose="02020603050405020304" pitchFamily="18" charset="0"/>
              </a:rPr>
              <a:t>	-0.4719597</a:t>
            </a:r>
            <a:endParaRPr lang="zh-CN" sz="1400" kern="100" dirty="0">
              <a:effectLst/>
              <a:latin typeface="Calibri" panose="020F050202020403020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-1.388696	</a:t>
            </a:r>
            <a:r>
              <a:rPr lang="zh-CN" sz="1400" kern="100" dirty="0">
                <a:effectLst/>
                <a:latin typeface="Calibri" panose="020F0502020204030204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 一</a:t>
            </a:r>
            <a:r>
              <a:rPr lang="en-US" sz="1400" kern="100" dirty="0">
                <a:effectLst/>
                <a:latin typeface="Calibri" panose="020F0502020204030204" charset="0"/>
                <a:ea typeface="华文楷体" panose="02010600040101010101" pitchFamily="2" charset="-122"/>
                <a:cs typeface="Times New Roman" panose="02020603050405020304" pitchFamily="18" charset="0"/>
              </a:rPr>
              <a:t>	-0.6863559</a:t>
            </a:r>
            <a:endParaRPr lang="zh-CN" sz="1400" kern="100" dirty="0">
              <a:effectLst/>
              <a:latin typeface="Calibri" panose="020F050202020403020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-3.069355	</a:t>
            </a:r>
            <a:r>
              <a:rPr lang="zh-CN" sz="1400" kern="100" dirty="0">
                <a:effectLst/>
                <a:latin typeface="Calibri" panose="020F0502020204030204" charset="0"/>
                <a:ea typeface="华文楷体" panose="02010600040101010101" pitchFamily="2" charset="-122"/>
                <a:cs typeface="Times New Roman" panose="02020603050405020304" pitchFamily="18" charset="0"/>
              </a:rPr>
              <a:t>新的 决议</a:t>
            </a:r>
            <a:r>
              <a:rPr lang="en-US" sz="1400" kern="100" dirty="0">
                <a:effectLst/>
                <a:latin typeface="Calibri" panose="020F0502020204030204" charset="0"/>
                <a:ea typeface="华文楷体" panose="02010600040101010101" pitchFamily="2" charset="-122"/>
                <a:cs typeface="Times New Roman" panose="02020603050405020304" pitchFamily="18" charset="0"/>
              </a:rPr>
              <a:t>	-0.1909096</a:t>
            </a:r>
            <a:endParaRPr lang="zh-CN" sz="1400" kern="100" dirty="0">
              <a:effectLst/>
              <a:latin typeface="Calibri" panose="020F050202020403020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......</a:t>
            </a:r>
            <a:endParaRPr lang="zh-CN" sz="1400" kern="100" dirty="0">
              <a:effectLst/>
              <a:latin typeface="Calibri" panose="020F050202020403020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sz="1400" kern="100" dirty="0">
              <a:effectLst/>
              <a:latin typeface="Calibri" panose="020F050202020403020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\3-grams:</a:t>
            </a:r>
            <a:endParaRPr lang="zh-CN" sz="1400" kern="100" dirty="0">
              <a:effectLst/>
              <a:latin typeface="Calibri" panose="020F050202020403020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-2.38712 	&lt;s&gt; </a:t>
            </a:r>
            <a:r>
              <a:rPr lang="zh-CN" sz="1400" kern="100" dirty="0">
                <a:effectLst/>
                <a:latin typeface="Calibri" panose="020F0502020204030204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</a:t>
            </a:r>
            <a:r>
              <a:rPr lang="en-US" sz="1400" kern="100" dirty="0">
                <a:effectLst/>
                <a:latin typeface="Calibri" panose="020F0502020204030204" charset="0"/>
                <a:ea typeface="华文楷体" panose="02010600040101010101" pitchFamily="2" charset="-122"/>
                <a:cs typeface="Times New Roman" panose="02020603050405020304" pitchFamily="18" charset="0"/>
              </a:rPr>
              <a:t> &lt;/s&gt;</a:t>
            </a:r>
            <a:endParaRPr lang="zh-CN" sz="1400" kern="100" dirty="0">
              <a:effectLst/>
              <a:latin typeface="Calibri" panose="020F050202020403020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-2.458638	&lt;s&gt; </a:t>
            </a:r>
            <a:r>
              <a:rPr lang="zh-CN" sz="1400" kern="100" dirty="0">
                <a:effectLst/>
                <a:latin typeface="Calibri" panose="020F0502020204030204" charset="0"/>
                <a:ea typeface="华文楷体" panose="02010600040101010101" pitchFamily="2" charset="-122"/>
                <a:cs typeface="Times New Roman" panose="02020603050405020304" pitchFamily="18" charset="0"/>
              </a:rPr>
              <a:t>好</a:t>
            </a:r>
            <a:r>
              <a:rPr lang="en-US" sz="1400" kern="100" dirty="0">
                <a:effectLst/>
                <a:latin typeface="Calibri" panose="020F0502020204030204" charset="0"/>
                <a:ea typeface="华文楷体" panose="02010600040101010101" pitchFamily="2" charset="-122"/>
                <a:cs typeface="Times New Roman" panose="02020603050405020304" pitchFamily="18" charset="0"/>
              </a:rPr>
              <a:t> &lt;/s&gt;</a:t>
            </a:r>
            <a:endParaRPr lang="zh-CN" sz="1400" kern="100" dirty="0">
              <a:effectLst/>
              <a:latin typeface="Calibri" panose="020F050202020403020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-1.922784	</a:t>
            </a:r>
            <a:r>
              <a:rPr lang="zh-CN" sz="1400" kern="100" dirty="0">
                <a:effectLst/>
                <a:latin typeface="Calibri" panose="020F0502020204030204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可以 根据 不同</a:t>
            </a:r>
          </a:p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-0.5802485	</a:t>
            </a:r>
            <a:r>
              <a:rPr lang="zh-CN" sz="1400" kern="100" dirty="0">
                <a:effectLst/>
                <a:latin typeface="Calibri" panose="020F0502020204030204" charset="0"/>
                <a:ea typeface="华文楷体" panose="02010600040101010101" pitchFamily="2" charset="-122"/>
                <a:cs typeface="Times New Roman" panose="02020603050405020304" pitchFamily="18" charset="0"/>
              </a:rPr>
              <a:t>也 采用 了</a:t>
            </a:r>
          </a:p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......   </a:t>
            </a:r>
            <a:endParaRPr lang="zh-CN" sz="1400" kern="100" dirty="0">
              <a:effectLst/>
              <a:latin typeface="Calibri" panose="020F050202020403020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\end\ </a:t>
            </a:r>
            <a:endParaRPr lang="zh-CN" sz="1400" kern="100" dirty="0">
              <a:effectLst/>
              <a:latin typeface="Calibri" panose="020F050202020403020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00163" y="1949303"/>
            <a:ext cx="36450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“</a:t>
            </a:r>
            <a:r>
              <a:rPr lang="en-US" altLang="zh-CN" dirty="0"/>
              <a:t>\data\</a:t>
            </a:r>
            <a:r>
              <a:rPr lang="zh-CN" altLang="zh-CN" dirty="0"/>
              <a:t>”下面部分表示</a:t>
            </a:r>
            <a:r>
              <a:rPr lang="en-US" altLang="zh-CN" dirty="0"/>
              <a:t>1</a:t>
            </a:r>
            <a:r>
              <a:rPr lang="zh-CN" altLang="zh-CN" dirty="0"/>
              <a:t>个词、</a:t>
            </a:r>
            <a:r>
              <a:rPr lang="en-US" altLang="zh-CN" dirty="0"/>
              <a:t>2</a:t>
            </a:r>
            <a:r>
              <a:rPr lang="zh-CN" altLang="zh-CN" dirty="0"/>
              <a:t>个词、</a:t>
            </a:r>
            <a:r>
              <a:rPr lang="en-US" altLang="zh-CN" dirty="0"/>
              <a:t>3</a:t>
            </a:r>
            <a:r>
              <a:rPr lang="zh-CN" altLang="zh-CN" dirty="0"/>
              <a:t>个词的组合次数。</a:t>
            </a:r>
            <a:endParaRPr lang="en-US" altLang="zh-CN" dirty="0"/>
          </a:p>
          <a:p>
            <a:r>
              <a:rPr lang="zh-CN" altLang="zh-CN" dirty="0"/>
              <a:t>“</a:t>
            </a:r>
            <a:r>
              <a:rPr lang="en-US" altLang="zh-CN" dirty="0"/>
              <a:t>\1-grams:</a:t>
            </a:r>
            <a:r>
              <a:rPr lang="zh-CN" altLang="zh-CN" dirty="0"/>
              <a:t>”表示</a:t>
            </a:r>
            <a:r>
              <a:rPr lang="en-US" altLang="zh-CN" dirty="0"/>
              <a:t>1</a:t>
            </a:r>
            <a:r>
              <a:rPr lang="zh-CN" altLang="zh-CN" dirty="0"/>
              <a:t>元模型部分，</a:t>
            </a:r>
            <a:r>
              <a:rPr lang="en-US" altLang="zh-CN" dirty="0"/>
              <a:t>&lt;/s&gt;</a:t>
            </a:r>
            <a:r>
              <a:rPr lang="zh-CN" altLang="zh-CN" dirty="0"/>
              <a:t>表示句子结尾，</a:t>
            </a:r>
            <a:r>
              <a:rPr lang="en-US" altLang="zh-CN" dirty="0"/>
              <a:t>&lt;s&gt;</a:t>
            </a:r>
            <a:r>
              <a:rPr lang="zh-CN" altLang="zh-CN" dirty="0"/>
              <a:t>表示句子开头。</a:t>
            </a:r>
            <a:endParaRPr lang="en-US" altLang="zh-CN" dirty="0"/>
          </a:p>
          <a:p>
            <a:r>
              <a:rPr lang="zh-CN" altLang="zh-CN" dirty="0"/>
              <a:t>在“</a:t>
            </a:r>
            <a:r>
              <a:rPr lang="en-US" altLang="zh-CN" dirty="0"/>
              <a:t>\3-grams:</a:t>
            </a:r>
            <a:r>
              <a:rPr lang="zh-CN" altLang="zh-CN" dirty="0"/>
              <a:t>”表示的</a:t>
            </a:r>
            <a:r>
              <a:rPr lang="en-US" altLang="zh-CN" dirty="0"/>
              <a:t>3</a:t>
            </a:r>
            <a:r>
              <a:rPr lang="zh-CN" altLang="zh-CN" dirty="0"/>
              <a:t>元模型部分，“</a:t>
            </a:r>
            <a:r>
              <a:rPr lang="en-US" altLang="zh-CN" dirty="0"/>
              <a:t>&lt;s&gt; </a:t>
            </a:r>
            <a:r>
              <a:rPr lang="zh-CN" altLang="zh-CN" dirty="0"/>
              <a:t>好</a:t>
            </a:r>
            <a:r>
              <a:rPr lang="en-US" altLang="zh-CN" dirty="0"/>
              <a:t> &lt;/s&gt;</a:t>
            </a:r>
            <a:r>
              <a:rPr lang="zh-CN" altLang="zh-CN" dirty="0"/>
              <a:t>”表示一句话只出现“好”的对数概率为</a:t>
            </a:r>
            <a:r>
              <a:rPr lang="en-US" altLang="zh-CN" dirty="0"/>
              <a:t>-2.458638</a:t>
            </a:r>
            <a:r>
              <a:rPr lang="zh-CN" altLang="zh-CN" dirty="0"/>
              <a:t>。如果单个字没有类似的组合出现，如“是”没有对应的“</a:t>
            </a:r>
            <a:r>
              <a:rPr lang="en-US" altLang="zh-CN" dirty="0"/>
              <a:t>&lt;s&gt; </a:t>
            </a:r>
            <a:r>
              <a:rPr lang="zh-CN" altLang="zh-CN" dirty="0"/>
              <a:t>是</a:t>
            </a:r>
            <a:r>
              <a:rPr lang="en-US" altLang="zh-CN" dirty="0"/>
              <a:t> &lt;/s&gt;</a:t>
            </a:r>
            <a:r>
              <a:rPr lang="zh-CN" altLang="zh-CN" dirty="0"/>
              <a:t>”，则单独说“是”，就识别不出来，除非通过回退权重寻找“</a:t>
            </a:r>
            <a:r>
              <a:rPr lang="en-US" altLang="zh-CN" dirty="0"/>
              <a:t>&lt;s&gt; </a:t>
            </a:r>
            <a:r>
              <a:rPr lang="zh-CN" altLang="zh-CN" dirty="0"/>
              <a:t>是”这样的组合，但概率也会很低。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8.1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-gram</a:t>
                </a:r>
                <a:r>
                  <a:rPr lang="zh-CN" altLang="zh-CN" dirty="0"/>
                  <a:t>模型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" t="-23" r="1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67316" y="1457030"/>
                <a:ext cx="10515600" cy="44759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语音识别的任务为，找到对应观察序列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/>
                      </a:rPr>
                      <m:t>𝑂</m:t>
                    </m:r>
                  </m:oMath>
                </a14:m>
                <a:r>
                  <a:rPr lang="zh-CN" altLang="en-US" dirty="0"/>
                  <a:t>的最可能的词序列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/>
                          </a:rPr>
                          <m:t>𝑊</m:t>
                        </m:r>
                      </m:e>
                    </m:acc>
                  </m:oMath>
                </a14:m>
                <a:r>
                  <a:rPr lang="zh-CN" altLang="en-US" dirty="0"/>
                  <a:t>。按贝叶斯准则：</a:t>
                </a:r>
                <a:endParaRPr lang="en-US" altLang="zh-CN" dirty="0"/>
              </a:p>
              <a:p>
                <a:pPr marL="1092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/>
                            </a:rPr>
                            <m:t>𝑊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/>
                        </a:rPr>
                        <m:t>𝑎𝑟𝑔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𝑊</m:t>
                              </m:r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|</m:t>
                              </m:r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𝑂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/>
                        </a:rPr>
                        <m:t>𝑎𝑟𝑔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/>
                        </a:rPr>
                        <m:t>max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𝑊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𝑂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𝑊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𝑂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1092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/>
                            </a:rPr>
                            <m:t>𝑊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/>
                        </a:rPr>
                        <m:t>𝑎𝑟𝑔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</a:rPr>
                                <m:t>𝑊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𝑂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𝑊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要找到最可能的词序列，必须使上式右侧两项的乘积最大。</a:t>
                </a:r>
                <a:r>
                  <a:rPr lang="zh-CN" altLang="zh-CN" dirty="0"/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由声学模型决定，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zh-CN" altLang="zh-CN" dirty="0"/>
                  <a:t>由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语言模型</a:t>
                </a:r>
                <a:r>
                  <a:rPr lang="zh-CN" altLang="zh-CN" dirty="0"/>
                  <a:t>决定。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zh-CN" dirty="0"/>
                  <a:t>语言模型用来表示词语序列出现的可能性，可以基于</a:t>
                </a:r>
                <a:r>
                  <a:rPr lang="zh-CN" altLang="en-US" dirty="0"/>
                  <a:t>语法</a:t>
                </a:r>
                <a:r>
                  <a:rPr lang="zh-CN" altLang="zh-CN" dirty="0"/>
                  <a:t>规则，也可以基于统计</a:t>
                </a:r>
                <a:r>
                  <a:rPr lang="zh-CN" altLang="en-US" dirty="0"/>
                  <a:t>方法</a:t>
                </a:r>
                <a:r>
                  <a:rPr lang="zh-CN" altLang="zh-CN" dirty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7316" y="1457030"/>
                <a:ext cx="10515600" cy="4475938"/>
              </a:xfrm>
              <a:blipFill rotWithShape="1">
                <a:blip r:embed="rId3"/>
                <a:stretch>
                  <a:fillRect l="-2" t="-64" r="2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8.5 </a:t>
            </a:r>
            <a:r>
              <a:rPr lang="zh-CN" altLang="en-US" dirty="0"/>
              <a:t>神经网络语言模型（</a:t>
            </a:r>
            <a:r>
              <a:rPr lang="en-US" altLang="zh-CN" dirty="0"/>
              <a:t>NNLM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-gram</a:t>
                </a:r>
                <a:r>
                  <a:rPr lang="zh-CN" altLang="zh-CN" dirty="0"/>
                  <a:t>语言模型一般只能对前</a:t>
                </a:r>
                <a:r>
                  <a:rPr lang="en-US" altLang="zh-CN" dirty="0"/>
                  <a:t>3-5</a:t>
                </a:r>
                <a:r>
                  <a:rPr lang="zh-CN" altLang="zh-CN" dirty="0"/>
                  <a:t>个词建模，存在局限性。</a:t>
                </a:r>
                <a:endParaRPr lang="en-US" altLang="zh-CN" dirty="0"/>
              </a:p>
              <a:p>
                <a:r>
                  <a:rPr lang="zh-CN" altLang="zh-CN" dirty="0"/>
                  <a:t>针对任意长度的句子，我们可采用神经网络（</a:t>
                </a:r>
                <a:r>
                  <a:rPr lang="en-US" altLang="zh-CN" dirty="0"/>
                  <a:t>NN</a:t>
                </a:r>
                <a:r>
                  <a:rPr lang="zh-CN" altLang="zh-CN" dirty="0"/>
                  <a:t>），</a:t>
                </a:r>
                <a:r>
                  <a:rPr lang="zh-CN" altLang="en-US" dirty="0"/>
                  <a:t>如循环神经网络（</a:t>
                </a:r>
                <a:r>
                  <a:rPr lang="en-US" altLang="zh-CN" dirty="0"/>
                  <a:t>RNN</a:t>
                </a:r>
                <a:r>
                  <a:rPr lang="zh-CN" altLang="en-US" dirty="0"/>
                  <a:t>），</a:t>
                </a:r>
                <a:r>
                  <a:rPr lang="zh-CN" altLang="zh-CN" dirty="0"/>
                  <a:t>使用循环连接对上下文依赖关系进行建模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" t="-51" r="1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RNNLM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762360" y="1464444"/>
                <a:ext cx="9794304" cy="939750"/>
              </a:xfrm>
            </p:spPr>
            <p:txBody>
              <a:bodyPr/>
              <a:lstStyle/>
              <a:p>
                <a:pPr marL="1092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/>
                              <a:ea typeface="Cambria Math" panose="02040503050406030204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/>
                                  <a:ea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  <m:t>𝑡</m:t>
                              </m:r>
                              <m:r>
                                <a:rPr lang="en-US" altLang="zh-CN" sz="2400" i="1" dirty="0">
                                  <a:latin typeface="Cambria Math" panose="02040503050406030204"/>
                                  <a:ea typeface="Cambria Math" panose="02040503050406030204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 dirty="0">
                          <a:latin typeface="Cambria Math" panose="02040503050406030204"/>
                          <a:ea typeface="Cambria Math" panose="02040503050406030204"/>
                        </a:rPr>
                        <m:t>⋯</m:t>
                      </m:r>
                      <m:r>
                        <a:rPr lang="en-US" altLang="zh-CN" sz="2400" i="1">
                          <a:latin typeface="Cambria Math" panose="02040503050406030204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/>
                              <a:ea typeface="Cambria Math" panose="02040503050406030204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/>
                                  <a:ea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  <m:t>𝑡</m:t>
                              </m:r>
                              <m:r>
                                <a:rPr lang="en-US" altLang="zh-CN" sz="2400" i="1" dirty="0">
                                  <a:latin typeface="Cambria Math" panose="02040503050406030204"/>
                                  <a:ea typeface="Cambria Math" panose="02040503050406030204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 marL="109220" indent="0"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4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360" y="1464444"/>
                <a:ext cx="9794304" cy="939750"/>
              </a:xfrm>
              <a:blipFill rotWithShape="1">
                <a:blip r:embed="rId2"/>
                <a:stretch>
                  <a:fillRect l="-4" t="-14" r="4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500326" y="5104660"/>
            <a:ext cx="1233996" cy="5060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00326" y="4037352"/>
            <a:ext cx="1233996" cy="5060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00326" y="2970044"/>
            <a:ext cx="1233996" cy="5060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 rot="16200000">
            <a:off x="1900819" y="4668656"/>
            <a:ext cx="450771" cy="31072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/>
          <p:cNvSpPr/>
          <p:nvPr/>
        </p:nvSpPr>
        <p:spPr>
          <a:xfrm rot="16200000">
            <a:off x="1900818" y="3601347"/>
            <a:ext cx="450771" cy="31072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41324" y="5104659"/>
            <a:ext cx="1233996" cy="5060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641324" y="4037351"/>
                <a:ext cx="1233996" cy="50602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324" y="4037351"/>
                <a:ext cx="1233996" cy="506027"/>
              </a:xfrm>
              <a:prstGeom prst="rect">
                <a:avLst/>
              </a:prstGeom>
              <a:blipFill rotWithShape="1">
                <a:blip r:embed="rId3"/>
                <a:stretch>
                  <a:fillRect l="-431" t="-1008" r="-377" b="-888"/>
                </a:stretch>
              </a:blip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3641324" y="2970043"/>
            <a:ext cx="1233996" cy="5060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/>
          <p:cNvSpPr/>
          <p:nvPr/>
        </p:nvSpPr>
        <p:spPr>
          <a:xfrm rot="16200000">
            <a:off x="4041817" y="4668655"/>
            <a:ext cx="450771" cy="31072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/>
          <p:cNvSpPr/>
          <p:nvPr/>
        </p:nvSpPr>
        <p:spPr>
          <a:xfrm rot="16200000">
            <a:off x="4041816" y="3601346"/>
            <a:ext cx="450771" cy="31072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/>
          <p:cNvSpPr/>
          <p:nvPr/>
        </p:nvSpPr>
        <p:spPr>
          <a:xfrm>
            <a:off x="2902998" y="4163627"/>
            <a:ext cx="621437" cy="284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776401" y="5086904"/>
            <a:ext cx="1233996" cy="5060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776401" y="4019596"/>
                <a:ext cx="1233996" cy="50602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401" y="4019596"/>
                <a:ext cx="1233996" cy="506027"/>
              </a:xfrm>
              <a:prstGeom prst="rect">
                <a:avLst/>
              </a:prstGeom>
              <a:blipFill rotWithShape="1">
                <a:blip r:embed="rId4"/>
                <a:stretch>
                  <a:fillRect l="-396" t="-1013" r="-360" b="-883"/>
                </a:stretch>
              </a:blip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5776401" y="2952288"/>
            <a:ext cx="1233996" cy="5060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/>
          <p:cNvSpPr/>
          <p:nvPr/>
        </p:nvSpPr>
        <p:spPr>
          <a:xfrm rot="16200000">
            <a:off x="6176894" y="4650900"/>
            <a:ext cx="450771" cy="31072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/>
          <p:cNvSpPr/>
          <p:nvPr/>
        </p:nvSpPr>
        <p:spPr>
          <a:xfrm rot="16200000">
            <a:off x="6176893" y="3583591"/>
            <a:ext cx="450771" cy="31072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/>
          <p:cNvSpPr/>
          <p:nvPr/>
        </p:nvSpPr>
        <p:spPr>
          <a:xfrm>
            <a:off x="5038075" y="4145872"/>
            <a:ext cx="621437" cy="284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911478" y="5086902"/>
            <a:ext cx="1233996" cy="5060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7911478" y="4019594"/>
                <a:ext cx="1233996" cy="50602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478" y="4019594"/>
                <a:ext cx="1233996" cy="506027"/>
              </a:xfrm>
              <a:prstGeom prst="rect">
                <a:avLst/>
              </a:prstGeom>
              <a:blipFill rotWithShape="1">
                <a:blip r:embed="rId5"/>
                <a:stretch>
                  <a:fillRect l="-413" t="-1013" r="-344" b="-883"/>
                </a:stretch>
              </a:blip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7911478" y="2952286"/>
            <a:ext cx="1233996" cy="5060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/>
          <p:cNvSpPr/>
          <p:nvPr/>
        </p:nvSpPr>
        <p:spPr>
          <a:xfrm rot="16200000">
            <a:off x="8311970" y="4650899"/>
            <a:ext cx="450771" cy="31072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/>
          <p:cNvSpPr/>
          <p:nvPr/>
        </p:nvSpPr>
        <p:spPr>
          <a:xfrm rot="16200000">
            <a:off x="8311970" y="3583589"/>
            <a:ext cx="450771" cy="31072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/>
          <p:cNvSpPr/>
          <p:nvPr/>
        </p:nvSpPr>
        <p:spPr>
          <a:xfrm>
            <a:off x="7173152" y="4145870"/>
            <a:ext cx="621437" cy="284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517110" y="2997563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……</a:t>
            </a:r>
            <a:endParaRPr lang="zh-CN" altLang="en-US" sz="2000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9515123" y="4072552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……</a:t>
            </a:r>
            <a:endParaRPr lang="zh-CN" altLang="en-US" sz="20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9511149" y="5132948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……</a:t>
            </a:r>
            <a:endParaRPr lang="zh-CN" altLang="en-US" sz="20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752542" y="580263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begin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4002611" y="5802635"/>
                <a:ext cx="51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611" y="5802635"/>
                <a:ext cx="511422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40" t="-1" r="89" b="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6190691" y="5802635"/>
                <a:ext cx="516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691" y="5802635"/>
                <a:ext cx="51674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5" t="-1" r="109" b="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8281643" y="5784878"/>
                <a:ext cx="516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643" y="5784878"/>
                <a:ext cx="51674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18" t="-8" r="89" b="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1725763" y="2545457"/>
                <a:ext cx="851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763" y="2545457"/>
                <a:ext cx="851323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55" t="-102" r="30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3680699" y="2540886"/>
                <a:ext cx="1194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699" y="2540886"/>
                <a:ext cx="1194621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0" t="-68" r="36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5670185" y="2540886"/>
                <a:ext cx="1464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185" y="2540886"/>
                <a:ext cx="1464183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8" t="-68" r="10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7686890" y="2554204"/>
                <a:ext cx="1726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890" y="2554204"/>
                <a:ext cx="1726755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2" t="-63" r="23" b="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RNNLM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9981" y="1690688"/>
            <a:ext cx="22236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词典（</a:t>
            </a:r>
            <a:r>
              <a:rPr lang="en-US" altLang="zh-CN" dirty="0"/>
              <a:t>N</a:t>
            </a:r>
            <a:r>
              <a:rPr lang="zh-CN" altLang="en-US" dirty="0"/>
              <a:t>个词）：</a:t>
            </a:r>
            <a:endParaRPr lang="en-US" altLang="zh-CN" dirty="0"/>
          </a:p>
          <a:p>
            <a:r>
              <a:rPr lang="zh-CN" altLang="en-US" dirty="0"/>
              <a:t>一个 </a:t>
            </a:r>
            <a:r>
              <a:rPr lang="en-US" altLang="zh-CN" dirty="0"/>
              <a:t>ii i2 g e4</a:t>
            </a:r>
          </a:p>
          <a:p>
            <a:r>
              <a:rPr lang="zh-CN" altLang="nn-NO" dirty="0"/>
              <a:t>北京 </a:t>
            </a:r>
            <a:r>
              <a:rPr lang="nn-NO" altLang="zh-CN" dirty="0"/>
              <a:t>b ei3 j ing1</a:t>
            </a:r>
          </a:p>
          <a:p>
            <a:r>
              <a:rPr lang="zh-CN" altLang="en-US" dirty="0"/>
              <a:t>长江 </a:t>
            </a:r>
            <a:r>
              <a:rPr lang="en-US" altLang="zh-CN" dirty="0" err="1"/>
              <a:t>ch</a:t>
            </a:r>
            <a:r>
              <a:rPr lang="en-US" altLang="zh-CN" dirty="0"/>
              <a:t> ang2 j iang1</a:t>
            </a:r>
          </a:p>
          <a:p>
            <a:r>
              <a:rPr lang="zh-CN" altLang="en-US" dirty="0"/>
              <a:t>黄河 </a:t>
            </a:r>
            <a:r>
              <a:rPr lang="en-US" altLang="zh-CN" dirty="0"/>
              <a:t>h uang2 h e2</a:t>
            </a:r>
          </a:p>
          <a:p>
            <a:r>
              <a:rPr lang="en-US" altLang="zh-CN" dirty="0"/>
              <a:t>……</a:t>
            </a:r>
          </a:p>
          <a:p>
            <a:r>
              <a:rPr lang="zh-CN" altLang="en-US" dirty="0"/>
              <a:t>中国 </a:t>
            </a:r>
            <a:r>
              <a:rPr lang="en-US" altLang="zh-CN" dirty="0" err="1"/>
              <a:t>zh</a:t>
            </a:r>
            <a:r>
              <a:rPr lang="en-US" altLang="zh-CN" dirty="0"/>
              <a:t> ong1 g uo2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流程图: 可选过程 3"/>
          <p:cNvSpPr/>
          <p:nvPr/>
        </p:nvSpPr>
        <p:spPr>
          <a:xfrm>
            <a:off x="4038303" y="4662495"/>
            <a:ext cx="1779181" cy="276447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 0 0 0 0 … 0 0</a:t>
            </a:r>
            <a:endParaRPr lang="zh-CN" altLang="en-US" dirty="0"/>
          </a:p>
        </p:txBody>
      </p:sp>
      <p:sp>
        <p:nvSpPr>
          <p:cNvPr id="8" name="流程图: 可选过程 7"/>
          <p:cNvSpPr/>
          <p:nvPr/>
        </p:nvSpPr>
        <p:spPr>
          <a:xfrm>
            <a:off x="6436753" y="4662495"/>
            <a:ext cx="1779181" cy="276447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 1 0 0 0 … 0 0</a:t>
            </a:r>
            <a:endParaRPr lang="zh-CN" altLang="en-US" dirty="0"/>
          </a:p>
        </p:txBody>
      </p:sp>
      <p:sp>
        <p:nvSpPr>
          <p:cNvPr id="9" name="流程图: 可选过程 8"/>
          <p:cNvSpPr/>
          <p:nvPr/>
        </p:nvSpPr>
        <p:spPr>
          <a:xfrm>
            <a:off x="10134466" y="4662495"/>
            <a:ext cx="1779181" cy="276447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 0 0 0 0 … 0 1</a:t>
            </a:r>
            <a:endParaRPr lang="zh-CN" altLang="en-US" dirty="0"/>
          </a:p>
        </p:txBody>
      </p:sp>
      <p:sp>
        <p:nvSpPr>
          <p:cNvPr id="10" name="流程图: 可选过程 9"/>
          <p:cNvSpPr/>
          <p:nvPr/>
        </p:nvSpPr>
        <p:spPr>
          <a:xfrm>
            <a:off x="7056022" y="2103725"/>
            <a:ext cx="1779181" cy="276447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3" name="流程图: 接点 12"/>
          <p:cNvSpPr/>
          <p:nvPr/>
        </p:nvSpPr>
        <p:spPr>
          <a:xfrm>
            <a:off x="7133092" y="2151947"/>
            <a:ext cx="180000" cy="180000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接点 13"/>
          <p:cNvSpPr/>
          <p:nvPr/>
        </p:nvSpPr>
        <p:spPr>
          <a:xfrm>
            <a:off x="7370094" y="2154668"/>
            <a:ext cx="180000" cy="18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接点 14"/>
          <p:cNvSpPr/>
          <p:nvPr/>
        </p:nvSpPr>
        <p:spPr>
          <a:xfrm>
            <a:off x="7612892" y="2151947"/>
            <a:ext cx="180000" cy="18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/>
          <p:cNvSpPr/>
          <p:nvPr/>
        </p:nvSpPr>
        <p:spPr>
          <a:xfrm>
            <a:off x="8092692" y="2161440"/>
            <a:ext cx="180000" cy="1800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接点 16"/>
          <p:cNvSpPr/>
          <p:nvPr/>
        </p:nvSpPr>
        <p:spPr>
          <a:xfrm>
            <a:off x="8342054" y="2161440"/>
            <a:ext cx="180000" cy="180000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/>
          <p:cNvSpPr/>
          <p:nvPr/>
        </p:nvSpPr>
        <p:spPr>
          <a:xfrm>
            <a:off x="8579750" y="2161440"/>
            <a:ext cx="180000" cy="18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835203" y="4616051"/>
                <a:ext cx="679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⋯⋯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203" y="4616051"/>
                <a:ext cx="67999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6" t="-64" r="53" b="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/>
          <p:cNvSpPr txBox="1"/>
          <p:nvPr/>
        </p:nvSpPr>
        <p:spPr>
          <a:xfrm>
            <a:off x="4679299" y="49853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043240" y="49853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北京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0768345" y="49853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中国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998171" y="20667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输出层</a:t>
            </a:r>
          </a:p>
        </p:txBody>
      </p:sp>
      <p:sp>
        <p:nvSpPr>
          <p:cNvPr id="11" name="右大括号 10"/>
          <p:cNvSpPr/>
          <p:nvPr/>
        </p:nvSpPr>
        <p:spPr>
          <a:xfrm rot="5400000">
            <a:off x="7776763" y="1813076"/>
            <a:ext cx="327002" cy="14576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252606" y="2749111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个输出节点</a:t>
            </a:r>
          </a:p>
        </p:txBody>
      </p:sp>
      <p:sp>
        <p:nvSpPr>
          <p:cNvPr id="36" name="右大括号 35"/>
          <p:cNvSpPr/>
          <p:nvPr/>
        </p:nvSpPr>
        <p:spPr>
          <a:xfrm rot="16200000">
            <a:off x="4753060" y="3804735"/>
            <a:ext cx="327002" cy="12956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174321" y="3919716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维输入向量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6365353" y="1345834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一个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7198793" y="1337962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北京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7970823" y="1330137"/>
                <a:ext cx="679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⋯⋯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823" y="1330137"/>
                <a:ext cx="67999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45" t="-121" r="31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/>
          <p:cNvSpPr txBox="1"/>
          <p:nvPr/>
        </p:nvSpPr>
        <p:spPr>
          <a:xfrm>
            <a:off x="8938431" y="1345834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中国</a:t>
            </a:r>
          </a:p>
        </p:txBody>
      </p:sp>
      <p:cxnSp>
        <p:nvCxnSpPr>
          <p:cNvPr id="43" name="直接箭头连接符 42"/>
          <p:cNvCxnSpPr>
            <a:stCxn id="13" idx="0"/>
            <a:endCxn id="38" idx="2"/>
          </p:cNvCxnSpPr>
          <p:nvPr/>
        </p:nvCxnSpPr>
        <p:spPr>
          <a:xfrm flipH="1" flipV="1">
            <a:off x="6688519" y="1715166"/>
            <a:ext cx="534573" cy="43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4" idx="0"/>
            <a:endCxn id="39" idx="2"/>
          </p:cNvCxnSpPr>
          <p:nvPr/>
        </p:nvCxnSpPr>
        <p:spPr>
          <a:xfrm flipV="1">
            <a:off x="7460094" y="1707294"/>
            <a:ext cx="61865" cy="44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8" idx="0"/>
            <a:endCxn id="41" idx="2"/>
          </p:cNvCxnSpPr>
          <p:nvPr/>
        </p:nvCxnSpPr>
        <p:spPr>
          <a:xfrm flipV="1">
            <a:off x="8669750" y="1715166"/>
            <a:ext cx="591847" cy="44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RNNLM</a:t>
            </a:r>
            <a:endParaRPr lang="zh-CN" altLang="en-US" dirty="0"/>
          </a:p>
        </p:txBody>
      </p:sp>
      <p:grpSp>
        <p:nvGrpSpPr>
          <p:cNvPr id="91" name="组合 90"/>
          <p:cNvGrpSpPr/>
          <p:nvPr/>
        </p:nvGrpSpPr>
        <p:grpSpPr>
          <a:xfrm>
            <a:off x="1500326" y="2033459"/>
            <a:ext cx="7940228" cy="4014015"/>
            <a:chOff x="1500326" y="2033459"/>
            <a:chExt cx="7940228" cy="4014015"/>
          </a:xfrm>
        </p:grpSpPr>
        <p:sp>
          <p:nvSpPr>
            <p:cNvPr id="5" name="矩形 4"/>
            <p:cNvSpPr/>
            <p:nvPr/>
          </p:nvSpPr>
          <p:spPr>
            <a:xfrm>
              <a:off x="1500326" y="5104660"/>
              <a:ext cx="1233996" cy="5060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00010…00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500326" y="4037352"/>
                  <a:ext cx="1233996" cy="506027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0326" y="4037352"/>
                  <a:ext cx="1233996" cy="506027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箭头: 右 7"/>
            <p:cNvSpPr/>
            <p:nvPr/>
          </p:nvSpPr>
          <p:spPr>
            <a:xfrm rot="16200000">
              <a:off x="1900819" y="4668656"/>
              <a:ext cx="450771" cy="310723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641324" y="5104659"/>
              <a:ext cx="1233996" cy="5060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00000…10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3641324" y="4037351"/>
                  <a:ext cx="1233996" cy="506027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1324" y="4037351"/>
                  <a:ext cx="1233996" cy="506027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箭头: 右 12"/>
            <p:cNvSpPr/>
            <p:nvPr/>
          </p:nvSpPr>
          <p:spPr>
            <a:xfrm rot="16200000">
              <a:off x="4041817" y="4668655"/>
              <a:ext cx="450771" cy="310723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箭头: 右 14"/>
            <p:cNvSpPr/>
            <p:nvPr/>
          </p:nvSpPr>
          <p:spPr>
            <a:xfrm>
              <a:off x="2902998" y="4163627"/>
              <a:ext cx="621437" cy="28408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776401" y="5086904"/>
              <a:ext cx="1233996" cy="5060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00010…00</a:t>
              </a:r>
              <a:endParaRPr lang="zh-CN" altLang="en-US" dirty="0"/>
            </a:p>
          </p:txBody>
        </p:sp>
        <p:sp>
          <p:nvSpPr>
            <p:cNvPr id="19" name="箭头: 右 18"/>
            <p:cNvSpPr/>
            <p:nvPr/>
          </p:nvSpPr>
          <p:spPr>
            <a:xfrm rot="16200000">
              <a:off x="6176894" y="4650900"/>
              <a:ext cx="450771" cy="310723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箭头: 右 20"/>
            <p:cNvSpPr/>
            <p:nvPr/>
          </p:nvSpPr>
          <p:spPr>
            <a:xfrm>
              <a:off x="5038075" y="4145872"/>
              <a:ext cx="621437" cy="28408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/>
                <p:cNvSpPr/>
                <p:nvPr/>
              </p:nvSpPr>
              <p:spPr>
                <a:xfrm>
                  <a:off x="5776401" y="4055106"/>
                  <a:ext cx="1233996" cy="506027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" name="矩形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6401" y="4055106"/>
                  <a:ext cx="1233996" cy="506027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矩形 39"/>
            <p:cNvSpPr/>
            <p:nvPr/>
          </p:nvSpPr>
          <p:spPr>
            <a:xfrm>
              <a:off x="7911478" y="5104659"/>
              <a:ext cx="1233996" cy="5060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01000…00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/>
                <p:cNvSpPr/>
                <p:nvPr/>
              </p:nvSpPr>
              <p:spPr>
                <a:xfrm>
                  <a:off x="7911478" y="4037351"/>
                  <a:ext cx="1233996" cy="506027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矩形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1478" y="4037351"/>
                  <a:ext cx="1233996" cy="506027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箭头: 右 42"/>
            <p:cNvSpPr/>
            <p:nvPr/>
          </p:nvSpPr>
          <p:spPr>
            <a:xfrm rot="16200000">
              <a:off x="8311971" y="4668655"/>
              <a:ext cx="450771" cy="310723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箭头: 右 43"/>
            <p:cNvSpPr/>
            <p:nvPr/>
          </p:nvSpPr>
          <p:spPr>
            <a:xfrm rot="16200000">
              <a:off x="8311970" y="3601346"/>
              <a:ext cx="450771" cy="310723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箭头: 右 44"/>
            <p:cNvSpPr/>
            <p:nvPr/>
          </p:nvSpPr>
          <p:spPr>
            <a:xfrm>
              <a:off x="7173152" y="4163627"/>
              <a:ext cx="621437" cy="28408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8288761" y="5665943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761" y="5665943"/>
                  <a:ext cx="497187" cy="36933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/>
                <p:cNvSpPr txBox="1"/>
                <p:nvPr/>
              </p:nvSpPr>
              <p:spPr>
                <a:xfrm>
                  <a:off x="8080160" y="4680070"/>
                  <a:ext cx="4103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7" name="文本框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0160" y="4680070"/>
                  <a:ext cx="410369" cy="369332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7238957" y="3921032"/>
                  <a:ext cx="475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8957" y="3921032"/>
                  <a:ext cx="475836" cy="369332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/>
                <p:cNvSpPr txBox="1"/>
                <p:nvPr/>
              </p:nvSpPr>
              <p:spPr>
                <a:xfrm>
                  <a:off x="8085962" y="3627299"/>
                  <a:ext cx="3987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5962" y="3627299"/>
                  <a:ext cx="398763" cy="369332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流程图: 可选过程 65"/>
            <p:cNvSpPr/>
            <p:nvPr/>
          </p:nvSpPr>
          <p:spPr>
            <a:xfrm>
              <a:off x="7648118" y="3198819"/>
              <a:ext cx="1779181" cy="276447"/>
            </a:xfrm>
            <a:prstGeom prst="flowChartAlternate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67" name="流程图: 接点 66"/>
            <p:cNvSpPr/>
            <p:nvPr/>
          </p:nvSpPr>
          <p:spPr>
            <a:xfrm>
              <a:off x="7725188" y="3247041"/>
              <a:ext cx="180000" cy="180000"/>
            </a:xfrm>
            <a:prstGeom prst="flowChartConnec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流程图: 接点 67"/>
            <p:cNvSpPr/>
            <p:nvPr/>
          </p:nvSpPr>
          <p:spPr>
            <a:xfrm>
              <a:off x="7962190" y="3249762"/>
              <a:ext cx="180000" cy="180000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流程图: 接点 68"/>
            <p:cNvSpPr/>
            <p:nvPr/>
          </p:nvSpPr>
          <p:spPr>
            <a:xfrm>
              <a:off x="8204988" y="3247041"/>
              <a:ext cx="180000" cy="18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流程图: 接点 69"/>
            <p:cNvSpPr/>
            <p:nvPr/>
          </p:nvSpPr>
          <p:spPr>
            <a:xfrm>
              <a:off x="8684788" y="3256534"/>
              <a:ext cx="180000" cy="180000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流程图: 接点 70"/>
            <p:cNvSpPr/>
            <p:nvPr/>
          </p:nvSpPr>
          <p:spPr>
            <a:xfrm>
              <a:off x="8934150" y="3256534"/>
              <a:ext cx="180000" cy="18000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流程图: 接点 71"/>
            <p:cNvSpPr/>
            <p:nvPr/>
          </p:nvSpPr>
          <p:spPr>
            <a:xfrm>
              <a:off x="9171846" y="3256534"/>
              <a:ext cx="180000" cy="18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/>
                <p:cNvSpPr txBox="1"/>
                <p:nvPr/>
              </p:nvSpPr>
              <p:spPr>
                <a:xfrm>
                  <a:off x="7175332" y="3104150"/>
                  <a:ext cx="4578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3" name="文本框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332" y="3104150"/>
                  <a:ext cx="457818" cy="369332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流程图: 可选过程 73"/>
            <p:cNvSpPr/>
            <p:nvPr/>
          </p:nvSpPr>
          <p:spPr>
            <a:xfrm>
              <a:off x="7661373" y="2454288"/>
              <a:ext cx="1779181" cy="276447"/>
            </a:xfrm>
            <a:prstGeom prst="flowChartAlternate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/>
                <a:t>0  1  0 …  0  0  0</a:t>
              </a:r>
              <a:endParaRPr lang="zh-CN" altLang="en-US" dirty="0"/>
            </a:p>
          </p:txBody>
        </p:sp>
        <p:cxnSp>
          <p:nvCxnSpPr>
            <p:cNvPr id="75" name="直接箭头连接符 74"/>
            <p:cNvCxnSpPr>
              <a:stCxn id="68" idx="0"/>
            </p:cNvCxnSpPr>
            <p:nvPr/>
          </p:nvCxnSpPr>
          <p:spPr>
            <a:xfrm flipV="1">
              <a:off x="8052190" y="2730735"/>
              <a:ext cx="0" cy="519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 flipV="1">
              <a:off x="7815188" y="2728014"/>
              <a:ext cx="0" cy="519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 flipV="1">
              <a:off x="8294988" y="2728013"/>
              <a:ext cx="0" cy="519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 flipV="1">
              <a:off x="8774788" y="2728012"/>
              <a:ext cx="0" cy="519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flipV="1">
              <a:off x="9024150" y="2728011"/>
              <a:ext cx="0" cy="519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 flipV="1">
              <a:off x="9261174" y="2728010"/>
              <a:ext cx="0" cy="519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/>
                <p:cNvSpPr txBox="1"/>
                <p:nvPr/>
              </p:nvSpPr>
              <p:spPr>
                <a:xfrm>
                  <a:off x="8052190" y="2033459"/>
                  <a:ext cx="1146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1" name="文本框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2190" y="2033459"/>
                  <a:ext cx="1146403" cy="369332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/>
                <p:cNvSpPr txBox="1"/>
                <p:nvPr/>
              </p:nvSpPr>
              <p:spPr>
                <a:xfrm>
                  <a:off x="7174988" y="2407845"/>
                  <a:ext cx="4680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2" name="文本框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88" y="2407845"/>
                  <a:ext cx="468013" cy="369332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/>
                <p:cNvSpPr txBox="1"/>
                <p:nvPr/>
              </p:nvSpPr>
              <p:spPr>
                <a:xfrm>
                  <a:off x="6096000" y="5646943"/>
                  <a:ext cx="7167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3" name="文本框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5646943"/>
                  <a:ext cx="716799" cy="369332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/>
                <p:cNvSpPr txBox="1"/>
                <p:nvPr/>
              </p:nvSpPr>
              <p:spPr>
                <a:xfrm>
                  <a:off x="4018608" y="5673175"/>
                  <a:ext cx="7167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4" name="文本框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8608" y="5673175"/>
                  <a:ext cx="716799" cy="369332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/>
                <p:cNvSpPr txBox="1"/>
                <p:nvPr/>
              </p:nvSpPr>
              <p:spPr>
                <a:xfrm>
                  <a:off x="1877610" y="5678142"/>
                  <a:ext cx="7167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5" name="文本框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7610" y="5678142"/>
                  <a:ext cx="716799" cy="369332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/>
                <p:cNvSpPr txBox="1"/>
                <p:nvPr/>
              </p:nvSpPr>
              <p:spPr>
                <a:xfrm>
                  <a:off x="5918060" y="4663143"/>
                  <a:ext cx="4103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6" name="文本框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8060" y="4663143"/>
                  <a:ext cx="410369" cy="369332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/>
                <p:cNvSpPr txBox="1"/>
                <p:nvPr/>
              </p:nvSpPr>
              <p:spPr>
                <a:xfrm>
                  <a:off x="5076857" y="3904105"/>
                  <a:ext cx="475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7" name="文本框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857" y="3904105"/>
                  <a:ext cx="475836" cy="369332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/>
                <p:cNvSpPr txBox="1"/>
                <p:nvPr/>
              </p:nvSpPr>
              <p:spPr>
                <a:xfrm>
                  <a:off x="3785932" y="4682687"/>
                  <a:ext cx="4103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8" name="文本框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932" y="4682687"/>
                  <a:ext cx="410369" cy="369332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/>
                <p:cNvSpPr txBox="1"/>
                <p:nvPr/>
              </p:nvSpPr>
              <p:spPr>
                <a:xfrm>
                  <a:off x="2944729" y="3923649"/>
                  <a:ext cx="475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9" name="文本框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4729" y="3923649"/>
                  <a:ext cx="475836" cy="369332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本框 89"/>
                <p:cNvSpPr txBox="1"/>
                <p:nvPr/>
              </p:nvSpPr>
              <p:spPr>
                <a:xfrm>
                  <a:off x="1644694" y="4701601"/>
                  <a:ext cx="4103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0" name="文本框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4694" y="4701601"/>
                  <a:ext cx="410369" cy="369332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45288" y="1388423"/>
                <a:ext cx="6144942" cy="2123157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RNN</a:t>
                </a:r>
                <a:r>
                  <a:rPr lang="zh-CN" altLang="zh-CN" dirty="0"/>
                  <a:t>隐藏层的输出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zh-CN" dirty="0"/>
                  <a:t>由当前词输入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zh-CN" dirty="0"/>
                  <a:t>和上一个隐藏层输出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zh-CN" dirty="0"/>
                  <a:t>联合得到：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𝑈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marL="0" indent="0">
                  <a:buNone/>
                </a:pPr>
                <a:r>
                  <a:rPr lang="zh-CN" altLang="zh-CN" dirty="0"/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zh-CN" dirty="0"/>
                  <a:t>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dirty="0"/>
                  <a:t>是权重矩阵。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zh-CN" dirty="0"/>
                  <a:t>为</a:t>
                </a:r>
                <a:r>
                  <a:rPr lang="en-US" altLang="zh-CN" dirty="0"/>
                  <a:t>Sigmoid</a:t>
                </a:r>
                <a:r>
                  <a:rPr lang="zh-CN" altLang="zh-CN" dirty="0"/>
                  <a:t>激活函数，函数值在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zh-CN" dirty="0"/>
                  <a:t>区间。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0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288" y="1388423"/>
                <a:ext cx="6144942" cy="2123157"/>
              </a:xfrm>
              <a:blipFill rotWithShape="1">
                <a:blip r:embed="rId16"/>
                <a:stretch>
                  <a:fillRect l="-2" t="-733" r="2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/>
          <p:cNvSpPr txBox="1"/>
          <p:nvPr/>
        </p:nvSpPr>
        <p:spPr>
          <a:xfrm>
            <a:off x="9508214" y="2196138"/>
            <a:ext cx="26773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词典（</a:t>
            </a:r>
            <a:r>
              <a:rPr lang="en-US" altLang="zh-CN" dirty="0"/>
              <a:t>N</a:t>
            </a:r>
            <a:r>
              <a:rPr lang="zh-CN" altLang="en-US" dirty="0"/>
              <a:t>个词）：</a:t>
            </a:r>
            <a:endParaRPr lang="en-US" altLang="zh-CN" dirty="0"/>
          </a:p>
          <a:p>
            <a:r>
              <a:rPr lang="en-US" altLang="zh-CN" dirty="0"/>
              <a:t>0:</a:t>
            </a:r>
            <a:r>
              <a:rPr lang="zh-CN" altLang="en-US" dirty="0"/>
              <a:t> 一个 </a:t>
            </a:r>
            <a:r>
              <a:rPr lang="en-US" altLang="zh-CN" dirty="0"/>
              <a:t>ii i2 g e4</a:t>
            </a:r>
          </a:p>
          <a:p>
            <a:r>
              <a:rPr lang="en-US" altLang="zh-CN" dirty="0"/>
              <a:t>1: </a:t>
            </a:r>
            <a:r>
              <a:rPr lang="zh-CN" altLang="nn-NO" dirty="0"/>
              <a:t>北京 </a:t>
            </a:r>
            <a:r>
              <a:rPr lang="nn-NO" altLang="zh-CN" dirty="0"/>
              <a:t>b ei3 j ing1</a:t>
            </a:r>
          </a:p>
          <a:p>
            <a:r>
              <a:rPr lang="en-US" altLang="zh-CN" dirty="0"/>
              <a:t>2: </a:t>
            </a:r>
            <a:r>
              <a:rPr lang="zh-CN" altLang="en-US" dirty="0"/>
              <a:t>长江 </a:t>
            </a:r>
            <a:r>
              <a:rPr lang="en-US" altLang="zh-CN" dirty="0" err="1"/>
              <a:t>ch</a:t>
            </a:r>
            <a:r>
              <a:rPr lang="en-US" altLang="zh-CN" dirty="0"/>
              <a:t> ang2 j iang1</a:t>
            </a:r>
          </a:p>
          <a:p>
            <a:r>
              <a:rPr lang="en-US" altLang="zh-CN" dirty="0"/>
              <a:t>3: </a:t>
            </a:r>
            <a:r>
              <a:rPr lang="zh-CN" altLang="en-US" dirty="0"/>
              <a:t>黄河 </a:t>
            </a:r>
            <a:r>
              <a:rPr lang="en-US" altLang="zh-CN" dirty="0"/>
              <a:t>h uang2 h e2</a:t>
            </a:r>
          </a:p>
          <a:p>
            <a:r>
              <a:rPr lang="en-US" altLang="zh-CN" dirty="0"/>
              <a:t>……</a:t>
            </a:r>
          </a:p>
          <a:p>
            <a:r>
              <a:rPr lang="en-US" altLang="zh-CN" dirty="0"/>
              <a:t>N-1: </a:t>
            </a:r>
            <a:r>
              <a:rPr lang="zh-CN" altLang="en-US" dirty="0"/>
              <a:t>中国 </a:t>
            </a:r>
            <a:r>
              <a:rPr lang="en-US" altLang="zh-CN" dirty="0" err="1"/>
              <a:t>zh</a:t>
            </a:r>
            <a:r>
              <a:rPr lang="en-US" altLang="zh-CN" dirty="0"/>
              <a:t> ong1 g uo2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RNNLM</a:t>
            </a:r>
            <a:r>
              <a:rPr lang="zh-CN" altLang="en-US" dirty="0"/>
              <a:t>错误代价反向传播</a:t>
            </a:r>
          </a:p>
        </p:txBody>
      </p:sp>
      <p:grpSp>
        <p:nvGrpSpPr>
          <p:cNvPr id="91" name="组合 90"/>
          <p:cNvGrpSpPr/>
          <p:nvPr/>
        </p:nvGrpSpPr>
        <p:grpSpPr>
          <a:xfrm>
            <a:off x="1500326" y="2033459"/>
            <a:ext cx="7940228" cy="4014015"/>
            <a:chOff x="1500326" y="2033459"/>
            <a:chExt cx="7940228" cy="4014015"/>
          </a:xfrm>
        </p:grpSpPr>
        <p:sp>
          <p:nvSpPr>
            <p:cNvPr id="5" name="矩形 4"/>
            <p:cNvSpPr/>
            <p:nvPr/>
          </p:nvSpPr>
          <p:spPr>
            <a:xfrm>
              <a:off x="1500326" y="5104660"/>
              <a:ext cx="1233996" cy="5060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00010…00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500326" y="4037352"/>
                  <a:ext cx="1233996" cy="506027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0326" y="4037352"/>
                  <a:ext cx="1233996" cy="506027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箭头: 右 7"/>
            <p:cNvSpPr/>
            <p:nvPr/>
          </p:nvSpPr>
          <p:spPr>
            <a:xfrm rot="16200000">
              <a:off x="1900819" y="4668656"/>
              <a:ext cx="450771" cy="310723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641324" y="5104659"/>
              <a:ext cx="1233996" cy="5060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00000…10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3641324" y="4037351"/>
                  <a:ext cx="1233996" cy="506027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1324" y="4037351"/>
                  <a:ext cx="1233996" cy="506027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箭头: 右 12"/>
            <p:cNvSpPr/>
            <p:nvPr/>
          </p:nvSpPr>
          <p:spPr>
            <a:xfrm rot="16200000">
              <a:off x="4041817" y="4668655"/>
              <a:ext cx="450771" cy="310723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箭头: 右 14"/>
            <p:cNvSpPr/>
            <p:nvPr/>
          </p:nvSpPr>
          <p:spPr>
            <a:xfrm>
              <a:off x="2902998" y="4163627"/>
              <a:ext cx="621437" cy="28408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776401" y="5086904"/>
              <a:ext cx="1233996" cy="5060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00010…00</a:t>
              </a:r>
              <a:endParaRPr lang="zh-CN" altLang="en-US" dirty="0"/>
            </a:p>
          </p:txBody>
        </p:sp>
        <p:sp>
          <p:nvSpPr>
            <p:cNvPr id="19" name="箭头: 右 18"/>
            <p:cNvSpPr/>
            <p:nvPr/>
          </p:nvSpPr>
          <p:spPr>
            <a:xfrm rot="16200000">
              <a:off x="6176894" y="4650900"/>
              <a:ext cx="450771" cy="310723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箭头: 右 20"/>
            <p:cNvSpPr/>
            <p:nvPr/>
          </p:nvSpPr>
          <p:spPr>
            <a:xfrm>
              <a:off x="5038075" y="4145872"/>
              <a:ext cx="621437" cy="28408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/>
                <p:cNvSpPr/>
                <p:nvPr/>
              </p:nvSpPr>
              <p:spPr>
                <a:xfrm>
                  <a:off x="5776401" y="4055106"/>
                  <a:ext cx="1233996" cy="506027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" name="矩形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6401" y="4055106"/>
                  <a:ext cx="1233996" cy="506027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矩形 39"/>
            <p:cNvSpPr/>
            <p:nvPr/>
          </p:nvSpPr>
          <p:spPr>
            <a:xfrm>
              <a:off x="7911478" y="5104659"/>
              <a:ext cx="1233996" cy="5060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01000…00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/>
                <p:cNvSpPr/>
                <p:nvPr/>
              </p:nvSpPr>
              <p:spPr>
                <a:xfrm>
                  <a:off x="7911478" y="4037351"/>
                  <a:ext cx="1233996" cy="506027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矩形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1478" y="4037351"/>
                  <a:ext cx="1233996" cy="506027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箭头: 右 42"/>
            <p:cNvSpPr/>
            <p:nvPr/>
          </p:nvSpPr>
          <p:spPr>
            <a:xfrm rot="16200000">
              <a:off x="8311971" y="4668655"/>
              <a:ext cx="450771" cy="310723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箭头: 右 43"/>
            <p:cNvSpPr/>
            <p:nvPr/>
          </p:nvSpPr>
          <p:spPr>
            <a:xfrm rot="16200000">
              <a:off x="8311970" y="3601346"/>
              <a:ext cx="450771" cy="310723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箭头: 右 44"/>
            <p:cNvSpPr/>
            <p:nvPr/>
          </p:nvSpPr>
          <p:spPr>
            <a:xfrm>
              <a:off x="7173152" y="4163627"/>
              <a:ext cx="621437" cy="28408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8288761" y="5665943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761" y="5665943"/>
                  <a:ext cx="497187" cy="36933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/>
                <p:cNvSpPr txBox="1"/>
                <p:nvPr/>
              </p:nvSpPr>
              <p:spPr>
                <a:xfrm>
                  <a:off x="8080160" y="4680070"/>
                  <a:ext cx="4103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7" name="文本框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0160" y="4680070"/>
                  <a:ext cx="410369" cy="369332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7238957" y="3921032"/>
                  <a:ext cx="475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8957" y="3921032"/>
                  <a:ext cx="475836" cy="369332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/>
                <p:cNvSpPr txBox="1"/>
                <p:nvPr/>
              </p:nvSpPr>
              <p:spPr>
                <a:xfrm>
                  <a:off x="8085962" y="3627299"/>
                  <a:ext cx="3987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5962" y="3627299"/>
                  <a:ext cx="398763" cy="369332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流程图: 可选过程 65"/>
            <p:cNvSpPr/>
            <p:nvPr/>
          </p:nvSpPr>
          <p:spPr>
            <a:xfrm>
              <a:off x="7648118" y="3198819"/>
              <a:ext cx="1779181" cy="276447"/>
            </a:xfrm>
            <a:prstGeom prst="flowChartAlternate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67" name="流程图: 接点 66"/>
            <p:cNvSpPr/>
            <p:nvPr/>
          </p:nvSpPr>
          <p:spPr>
            <a:xfrm>
              <a:off x="7725188" y="3247041"/>
              <a:ext cx="180000" cy="180000"/>
            </a:xfrm>
            <a:prstGeom prst="flowChartConnec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流程图: 接点 67"/>
            <p:cNvSpPr/>
            <p:nvPr/>
          </p:nvSpPr>
          <p:spPr>
            <a:xfrm>
              <a:off x="7962190" y="3249762"/>
              <a:ext cx="180000" cy="180000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流程图: 接点 68"/>
            <p:cNvSpPr/>
            <p:nvPr/>
          </p:nvSpPr>
          <p:spPr>
            <a:xfrm>
              <a:off x="8204988" y="3247041"/>
              <a:ext cx="180000" cy="18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流程图: 接点 69"/>
            <p:cNvSpPr/>
            <p:nvPr/>
          </p:nvSpPr>
          <p:spPr>
            <a:xfrm>
              <a:off x="8684788" y="3256534"/>
              <a:ext cx="180000" cy="180000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流程图: 接点 70"/>
            <p:cNvSpPr/>
            <p:nvPr/>
          </p:nvSpPr>
          <p:spPr>
            <a:xfrm>
              <a:off x="8934150" y="3256534"/>
              <a:ext cx="180000" cy="18000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流程图: 接点 71"/>
            <p:cNvSpPr/>
            <p:nvPr/>
          </p:nvSpPr>
          <p:spPr>
            <a:xfrm>
              <a:off x="9171846" y="3256534"/>
              <a:ext cx="180000" cy="18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/>
                <p:cNvSpPr txBox="1"/>
                <p:nvPr/>
              </p:nvSpPr>
              <p:spPr>
                <a:xfrm>
                  <a:off x="7175332" y="3104150"/>
                  <a:ext cx="4578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3" name="文本框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332" y="3104150"/>
                  <a:ext cx="457818" cy="369332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流程图: 可选过程 73"/>
            <p:cNvSpPr/>
            <p:nvPr/>
          </p:nvSpPr>
          <p:spPr>
            <a:xfrm>
              <a:off x="7661373" y="2454288"/>
              <a:ext cx="1779181" cy="276447"/>
            </a:xfrm>
            <a:prstGeom prst="flowChartAlternate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/>
                <a:t>0  1  0 …  0  0  0</a:t>
              </a:r>
              <a:endParaRPr lang="zh-CN" altLang="en-US" dirty="0"/>
            </a:p>
          </p:txBody>
        </p:sp>
        <p:cxnSp>
          <p:nvCxnSpPr>
            <p:cNvPr id="75" name="直接箭头连接符 74"/>
            <p:cNvCxnSpPr>
              <a:stCxn id="68" idx="0"/>
            </p:cNvCxnSpPr>
            <p:nvPr/>
          </p:nvCxnSpPr>
          <p:spPr>
            <a:xfrm flipV="1">
              <a:off x="8052190" y="2730735"/>
              <a:ext cx="0" cy="519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 flipV="1">
              <a:off x="7815188" y="2728014"/>
              <a:ext cx="0" cy="519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 flipV="1">
              <a:off x="8294988" y="2728013"/>
              <a:ext cx="0" cy="519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 flipV="1">
              <a:off x="8774788" y="2728012"/>
              <a:ext cx="0" cy="519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flipV="1">
              <a:off x="9024150" y="2728011"/>
              <a:ext cx="0" cy="519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 flipV="1">
              <a:off x="9261174" y="2728010"/>
              <a:ext cx="0" cy="519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/>
                <p:cNvSpPr txBox="1"/>
                <p:nvPr/>
              </p:nvSpPr>
              <p:spPr>
                <a:xfrm>
                  <a:off x="8052190" y="2033459"/>
                  <a:ext cx="1146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1" name="文本框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2190" y="2033459"/>
                  <a:ext cx="1146403" cy="369332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/>
                <p:cNvSpPr txBox="1"/>
                <p:nvPr/>
              </p:nvSpPr>
              <p:spPr>
                <a:xfrm>
                  <a:off x="7174988" y="2407845"/>
                  <a:ext cx="4680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2" name="文本框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88" y="2407845"/>
                  <a:ext cx="468013" cy="369332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/>
                <p:cNvSpPr txBox="1"/>
                <p:nvPr/>
              </p:nvSpPr>
              <p:spPr>
                <a:xfrm>
                  <a:off x="6096000" y="5646943"/>
                  <a:ext cx="7167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3" name="文本框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5646943"/>
                  <a:ext cx="716799" cy="369332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/>
                <p:cNvSpPr txBox="1"/>
                <p:nvPr/>
              </p:nvSpPr>
              <p:spPr>
                <a:xfrm>
                  <a:off x="4018608" y="5673175"/>
                  <a:ext cx="7167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4" name="文本框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8608" y="5673175"/>
                  <a:ext cx="716799" cy="369332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/>
                <p:cNvSpPr txBox="1"/>
                <p:nvPr/>
              </p:nvSpPr>
              <p:spPr>
                <a:xfrm>
                  <a:off x="1877610" y="5678142"/>
                  <a:ext cx="7167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5" name="文本框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7610" y="5678142"/>
                  <a:ext cx="716799" cy="369332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/>
                <p:cNvSpPr txBox="1"/>
                <p:nvPr/>
              </p:nvSpPr>
              <p:spPr>
                <a:xfrm>
                  <a:off x="5918060" y="4663143"/>
                  <a:ext cx="4103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6" name="文本框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8060" y="4663143"/>
                  <a:ext cx="410369" cy="369332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/>
                <p:cNvSpPr txBox="1"/>
                <p:nvPr/>
              </p:nvSpPr>
              <p:spPr>
                <a:xfrm>
                  <a:off x="5076857" y="3904105"/>
                  <a:ext cx="475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7" name="文本框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857" y="3904105"/>
                  <a:ext cx="475836" cy="369332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/>
                <p:cNvSpPr txBox="1"/>
                <p:nvPr/>
              </p:nvSpPr>
              <p:spPr>
                <a:xfrm>
                  <a:off x="3785932" y="4682687"/>
                  <a:ext cx="4103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8" name="文本框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932" y="4682687"/>
                  <a:ext cx="410369" cy="369332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/>
                <p:cNvSpPr txBox="1"/>
                <p:nvPr/>
              </p:nvSpPr>
              <p:spPr>
                <a:xfrm>
                  <a:off x="2944729" y="3923649"/>
                  <a:ext cx="475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9" name="文本框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4729" y="3923649"/>
                  <a:ext cx="475836" cy="369332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本框 89"/>
                <p:cNvSpPr txBox="1"/>
                <p:nvPr/>
              </p:nvSpPr>
              <p:spPr>
                <a:xfrm>
                  <a:off x="1644694" y="4701601"/>
                  <a:ext cx="4103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0" name="文本框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4694" y="4701601"/>
                  <a:ext cx="410369" cy="369332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45288" y="1388423"/>
                <a:ext cx="6144942" cy="214091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zh-CN" sz="2000" dirty="0"/>
                  <a:t>错误代价采用交叉熵标准</a:t>
                </a:r>
                <a:r>
                  <a:rPr lang="zh-CN" altLang="en-US" sz="2000" dirty="0"/>
                  <a:t>，简化完表示如下</a:t>
                </a:r>
                <a:r>
                  <a:rPr lang="zh-CN" altLang="zh-CN" sz="2000" dirty="0"/>
                  <a:t>：</a:t>
                </a:r>
                <a:endParaRPr lang="en-US" altLang="zh-CN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/>
                  <a:t>    </a:t>
                </a:r>
              </a:p>
              <a:p>
                <a:pPr marL="0" indent="0">
                  <a:buNone/>
                </a:pPr>
                <a:r>
                  <a:rPr lang="zh-CN" altLang="zh-CN" sz="20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zh-CN" sz="2000" dirty="0"/>
                  <a:t>是输出层与下一个词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zh-CN" sz="2000" dirty="0"/>
                  <a:t>对应的真实标签。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zh-CN" sz="2000" dirty="0"/>
                  <a:t>对应的真实标签为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0,1,0,0,⋯,0,0</m:t>
                        </m:r>
                      </m:e>
                    </m:d>
                  </m:oMath>
                </a14:m>
                <a:r>
                  <a:rPr lang="zh-CN" altLang="zh-CN" sz="2000" dirty="0"/>
                  <a:t>，即给定词典中的词“北京”，除了第</a:t>
                </a:r>
                <a:r>
                  <a:rPr lang="en-US" altLang="zh-CN" sz="2000" dirty="0"/>
                  <a:t>2</a:t>
                </a:r>
                <a:r>
                  <a:rPr lang="zh-CN" altLang="zh-CN" sz="2000" dirty="0"/>
                  <a:t>个元素为</a:t>
                </a:r>
                <a:r>
                  <a:rPr lang="en-US" altLang="zh-CN" sz="2000" dirty="0"/>
                  <a:t>1</a:t>
                </a:r>
                <a:r>
                  <a:rPr lang="zh-CN" altLang="zh-CN" sz="2000" dirty="0"/>
                  <a:t>外，其余为</a:t>
                </a:r>
                <a:r>
                  <a:rPr lang="en-US" altLang="zh-CN" sz="2000" dirty="0"/>
                  <a:t>0</a:t>
                </a:r>
                <a:r>
                  <a:rPr lang="zh-CN" altLang="zh-CN" sz="2000" dirty="0"/>
                  <a:t>。训练过程中，</a:t>
                </a:r>
                <a:r>
                  <a:rPr lang="en-US" altLang="zh-CN" sz="2000" dirty="0"/>
                  <a:t>RNN</a:t>
                </a:r>
                <a:r>
                  <a:rPr lang="zh-CN" altLang="zh-CN" sz="2000" dirty="0"/>
                  <a:t>的输出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zh-CN" sz="2000" dirty="0"/>
                  <a:t>的第</a:t>
                </a:r>
                <a:r>
                  <a:rPr lang="en-US" altLang="zh-CN" sz="2000" dirty="0"/>
                  <a:t>2</a:t>
                </a:r>
                <a:r>
                  <a:rPr lang="zh-CN" altLang="zh-CN" sz="2000" dirty="0"/>
                  <a:t>个元素越接近</a:t>
                </a:r>
                <a:r>
                  <a:rPr lang="en-US" altLang="zh-CN" sz="2000" dirty="0"/>
                  <a:t>1</a:t>
                </a:r>
                <a:r>
                  <a:rPr lang="zh-CN" altLang="zh-CN" sz="2000" dirty="0"/>
                  <a:t>越好。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50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288" y="1388423"/>
                <a:ext cx="6144942" cy="2140912"/>
              </a:xfrm>
              <a:blipFill rotWithShape="1">
                <a:blip r:embed="rId16"/>
                <a:stretch>
                  <a:fillRect l="-2" t="-15" r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本框 50"/>
          <p:cNvSpPr txBox="1"/>
          <p:nvPr/>
        </p:nvSpPr>
        <p:spPr>
          <a:xfrm>
            <a:off x="9508214" y="2196138"/>
            <a:ext cx="26773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词典（</a:t>
            </a:r>
            <a:r>
              <a:rPr lang="en-US" altLang="zh-CN" dirty="0"/>
              <a:t>N</a:t>
            </a:r>
            <a:r>
              <a:rPr lang="zh-CN" altLang="en-US" dirty="0"/>
              <a:t>个词）：</a:t>
            </a:r>
            <a:endParaRPr lang="en-US" altLang="zh-CN" dirty="0"/>
          </a:p>
          <a:p>
            <a:r>
              <a:rPr lang="en-US" altLang="zh-CN" dirty="0"/>
              <a:t>0:</a:t>
            </a:r>
            <a:r>
              <a:rPr lang="zh-CN" altLang="en-US" dirty="0"/>
              <a:t> 一个 </a:t>
            </a:r>
            <a:r>
              <a:rPr lang="en-US" altLang="zh-CN" dirty="0"/>
              <a:t>ii i2 g e4</a:t>
            </a:r>
          </a:p>
          <a:p>
            <a:r>
              <a:rPr lang="en-US" altLang="zh-CN" dirty="0"/>
              <a:t>1: </a:t>
            </a:r>
            <a:r>
              <a:rPr lang="zh-CN" altLang="nn-NO" dirty="0"/>
              <a:t>北京 </a:t>
            </a:r>
            <a:r>
              <a:rPr lang="nn-NO" altLang="zh-CN" dirty="0"/>
              <a:t>b ei3 j ing1</a:t>
            </a:r>
          </a:p>
          <a:p>
            <a:r>
              <a:rPr lang="en-US" altLang="zh-CN" dirty="0"/>
              <a:t>2: </a:t>
            </a:r>
            <a:r>
              <a:rPr lang="zh-CN" altLang="en-US" dirty="0"/>
              <a:t>长江 </a:t>
            </a:r>
            <a:r>
              <a:rPr lang="en-US" altLang="zh-CN" dirty="0" err="1"/>
              <a:t>ch</a:t>
            </a:r>
            <a:r>
              <a:rPr lang="en-US" altLang="zh-CN" dirty="0"/>
              <a:t> ang2 j iang1</a:t>
            </a:r>
          </a:p>
          <a:p>
            <a:r>
              <a:rPr lang="en-US" altLang="zh-CN" dirty="0"/>
              <a:t>3: </a:t>
            </a:r>
            <a:r>
              <a:rPr lang="zh-CN" altLang="en-US" dirty="0"/>
              <a:t>黄河 </a:t>
            </a:r>
            <a:r>
              <a:rPr lang="en-US" altLang="zh-CN" dirty="0"/>
              <a:t>h uang2 h e2</a:t>
            </a:r>
          </a:p>
          <a:p>
            <a:r>
              <a:rPr lang="en-US" altLang="zh-CN" dirty="0"/>
              <a:t>……</a:t>
            </a:r>
          </a:p>
          <a:p>
            <a:r>
              <a:rPr lang="en-US" altLang="zh-CN" dirty="0"/>
              <a:t>N-1: </a:t>
            </a:r>
            <a:r>
              <a:rPr lang="zh-CN" altLang="en-US" dirty="0"/>
              <a:t>中国 </a:t>
            </a:r>
            <a:r>
              <a:rPr lang="en-US" altLang="zh-CN" dirty="0" err="1"/>
              <a:t>zh</a:t>
            </a:r>
            <a:r>
              <a:rPr lang="en-US" altLang="zh-CN" dirty="0"/>
              <a:t> ong1 g uo2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RNNLM</a:t>
            </a:r>
            <a:r>
              <a:rPr lang="zh-CN" altLang="en-US" dirty="0"/>
              <a:t>错误代价反向传播</a:t>
            </a:r>
          </a:p>
        </p:txBody>
      </p:sp>
      <p:sp>
        <p:nvSpPr>
          <p:cNvPr id="5" name="矩形 4"/>
          <p:cNvSpPr/>
          <p:nvPr/>
        </p:nvSpPr>
        <p:spPr>
          <a:xfrm>
            <a:off x="1500326" y="5104660"/>
            <a:ext cx="1233996" cy="5060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00010…00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500326" y="4037352"/>
                <a:ext cx="1233996" cy="50602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326" y="4037352"/>
                <a:ext cx="1233996" cy="506027"/>
              </a:xfrm>
              <a:prstGeom prst="rect">
                <a:avLst/>
              </a:prstGeom>
              <a:blipFill rotWithShape="1">
                <a:blip r:embed="rId2"/>
                <a:stretch>
                  <a:fillRect l="-397" t="-1008" r="-359" b="-888"/>
                </a:stretch>
              </a:blip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箭头: 右 7"/>
          <p:cNvSpPr/>
          <p:nvPr/>
        </p:nvSpPr>
        <p:spPr>
          <a:xfrm rot="16200000">
            <a:off x="1900819" y="4668656"/>
            <a:ext cx="450771" cy="31072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641324" y="5104659"/>
            <a:ext cx="1233996" cy="5060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00000…10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641324" y="4037351"/>
                <a:ext cx="1233996" cy="50602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324" y="4037351"/>
                <a:ext cx="1233996" cy="506027"/>
              </a:xfrm>
              <a:prstGeom prst="rect">
                <a:avLst/>
              </a:prstGeom>
              <a:blipFill rotWithShape="1">
                <a:blip r:embed="rId3"/>
                <a:stretch>
                  <a:fillRect l="-431" t="-1008" r="-377" b="-888"/>
                </a:stretch>
              </a:blip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箭头: 右 12"/>
          <p:cNvSpPr/>
          <p:nvPr/>
        </p:nvSpPr>
        <p:spPr>
          <a:xfrm rot="16200000">
            <a:off x="4041817" y="4668655"/>
            <a:ext cx="450771" cy="31072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/>
          <p:cNvSpPr/>
          <p:nvPr/>
        </p:nvSpPr>
        <p:spPr>
          <a:xfrm>
            <a:off x="2902998" y="4163627"/>
            <a:ext cx="621437" cy="284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776401" y="5086904"/>
            <a:ext cx="1233996" cy="5060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00010…00</a:t>
            </a:r>
            <a:endParaRPr lang="zh-CN" altLang="en-US" dirty="0"/>
          </a:p>
        </p:txBody>
      </p:sp>
      <p:sp>
        <p:nvSpPr>
          <p:cNvPr id="19" name="箭头: 右 18"/>
          <p:cNvSpPr/>
          <p:nvPr/>
        </p:nvSpPr>
        <p:spPr>
          <a:xfrm rot="16200000">
            <a:off x="6176894" y="4650900"/>
            <a:ext cx="450771" cy="31072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/>
          <p:cNvSpPr/>
          <p:nvPr/>
        </p:nvSpPr>
        <p:spPr>
          <a:xfrm>
            <a:off x="5038075" y="4145872"/>
            <a:ext cx="621437" cy="284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5776401" y="4055106"/>
                <a:ext cx="1233996" cy="50602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401" y="4055106"/>
                <a:ext cx="1233996" cy="506027"/>
              </a:xfrm>
              <a:prstGeom prst="rect">
                <a:avLst/>
              </a:prstGeom>
              <a:blipFill rotWithShape="1">
                <a:blip r:embed="rId4"/>
                <a:stretch>
                  <a:fillRect l="-396" t="-1003" r="-360" b="-893"/>
                </a:stretch>
              </a:blip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/>
          <p:cNvSpPr/>
          <p:nvPr/>
        </p:nvSpPr>
        <p:spPr>
          <a:xfrm>
            <a:off x="7911478" y="5104659"/>
            <a:ext cx="1233996" cy="5060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01000…00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7911478" y="4037351"/>
                <a:ext cx="1233996" cy="50602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478" y="4037351"/>
                <a:ext cx="1233996" cy="506027"/>
              </a:xfrm>
              <a:prstGeom prst="rect">
                <a:avLst/>
              </a:prstGeom>
              <a:blipFill rotWithShape="1">
                <a:blip r:embed="rId5"/>
                <a:stretch>
                  <a:fillRect l="-413" t="-1008" r="-344" b="-888"/>
                </a:stretch>
              </a:blip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箭头: 右 42"/>
          <p:cNvSpPr/>
          <p:nvPr/>
        </p:nvSpPr>
        <p:spPr>
          <a:xfrm rot="16200000">
            <a:off x="8311971" y="4668655"/>
            <a:ext cx="450771" cy="31072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/>
          <p:cNvSpPr/>
          <p:nvPr/>
        </p:nvSpPr>
        <p:spPr>
          <a:xfrm rot="16200000">
            <a:off x="8311970" y="3601346"/>
            <a:ext cx="450771" cy="31072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/>
          <p:cNvSpPr/>
          <p:nvPr/>
        </p:nvSpPr>
        <p:spPr>
          <a:xfrm>
            <a:off x="7173152" y="4163627"/>
            <a:ext cx="621437" cy="284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8288761" y="5665943"/>
                <a:ext cx="497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761" y="5665943"/>
                <a:ext cx="49718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1" t="-128" r="18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8080160" y="4680070"/>
                <a:ext cx="410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160" y="4680070"/>
                <a:ext cx="41036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02" t="-32" r="141" b="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7238957" y="3921032"/>
                <a:ext cx="475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957" y="3921032"/>
                <a:ext cx="47583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24" t="-147" r="37" b="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8085962" y="3627299"/>
                <a:ext cx="398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962" y="3627299"/>
                <a:ext cx="398763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27" t="-48" r="123" b="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流程图: 可选过程 65"/>
          <p:cNvSpPr/>
          <p:nvPr/>
        </p:nvSpPr>
        <p:spPr>
          <a:xfrm>
            <a:off x="7648118" y="3198819"/>
            <a:ext cx="1779181" cy="276447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67" name="流程图: 接点 66"/>
          <p:cNvSpPr/>
          <p:nvPr/>
        </p:nvSpPr>
        <p:spPr>
          <a:xfrm>
            <a:off x="7725188" y="3247041"/>
            <a:ext cx="180000" cy="180000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接点 67"/>
          <p:cNvSpPr/>
          <p:nvPr/>
        </p:nvSpPr>
        <p:spPr>
          <a:xfrm>
            <a:off x="7962190" y="3249762"/>
            <a:ext cx="180000" cy="18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流程图: 接点 68"/>
          <p:cNvSpPr/>
          <p:nvPr/>
        </p:nvSpPr>
        <p:spPr>
          <a:xfrm>
            <a:off x="8204988" y="3247041"/>
            <a:ext cx="180000" cy="18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流程图: 接点 69"/>
          <p:cNvSpPr/>
          <p:nvPr/>
        </p:nvSpPr>
        <p:spPr>
          <a:xfrm>
            <a:off x="8684788" y="3256534"/>
            <a:ext cx="180000" cy="1800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流程图: 接点 70"/>
          <p:cNvSpPr/>
          <p:nvPr/>
        </p:nvSpPr>
        <p:spPr>
          <a:xfrm>
            <a:off x="8934150" y="3256534"/>
            <a:ext cx="180000" cy="180000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流程图: 接点 71"/>
          <p:cNvSpPr/>
          <p:nvPr/>
        </p:nvSpPr>
        <p:spPr>
          <a:xfrm>
            <a:off x="9171846" y="3256534"/>
            <a:ext cx="180000" cy="18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/>
              <p:cNvSpPr txBox="1"/>
              <p:nvPr/>
            </p:nvSpPr>
            <p:spPr>
              <a:xfrm>
                <a:off x="7515305" y="3366617"/>
                <a:ext cx="457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305" y="3366617"/>
                <a:ext cx="457818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7" t="-131" r="14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箭头连接符 74"/>
          <p:cNvCxnSpPr>
            <a:stCxn id="68" idx="0"/>
          </p:cNvCxnSpPr>
          <p:nvPr/>
        </p:nvCxnSpPr>
        <p:spPr>
          <a:xfrm flipV="1">
            <a:off x="8052190" y="2730735"/>
            <a:ext cx="0" cy="51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7815188" y="2728014"/>
            <a:ext cx="0" cy="51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8294988" y="2728013"/>
            <a:ext cx="0" cy="51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8774788" y="2728012"/>
            <a:ext cx="0" cy="51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9024150" y="2728011"/>
            <a:ext cx="0" cy="51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9261174" y="2728010"/>
            <a:ext cx="0" cy="51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/>
              <p:cNvSpPr txBox="1"/>
              <p:nvPr/>
            </p:nvSpPr>
            <p:spPr>
              <a:xfrm>
                <a:off x="6096000" y="5646943"/>
                <a:ext cx="716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3" name="文本框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646943"/>
                <a:ext cx="716799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142" r="72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/>
              <p:cNvSpPr txBox="1"/>
              <p:nvPr/>
            </p:nvSpPr>
            <p:spPr>
              <a:xfrm>
                <a:off x="4018608" y="5673175"/>
                <a:ext cx="716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4" name="文本框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608" y="5673175"/>
                <a:ext cx="716799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46" t="-23" r="30" b="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/>
              <p:cNvSpPr txBox="1"/>
              <p:nvPr/>
            </p:nvSpPr>
            <p:spPr>
              <a:xfrm>
                <a:off x="1877610" y="5678142"/>
                <a:ext cx="716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5" name="文本框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610" y="5678142"/>
                <a:ext cx="716799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77" t="-164" r="61" b="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/>
              <p:cNvSpPr txBox="1"/>
              <p:nvPr/>
            </p:nvSpPr>
            <p:spPr>
              <a:xfrm>
                <a:off x="5918060" y="4663143"/>
                <a:ext cx="410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6" name="文本框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060" y="4663143"/>
                <a:ext cx="41036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21" t="-92" r="5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/>
              <p:cNvSpPr txBox="1"/>
              <p:nvPr/>
            </p:nvSpPr>
            <p:spPr>
              <a:xfrm>
                <a:off x="5076857" y="3904105"/>
                <a:ext cx="475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7" name="文本框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857" y="3904105"/>
                <a:ext cx="47583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7" t="-34" r="53" b="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/>
              <p:cNvSpPr txBox="1"/>
              <p:nvPr/>
            </p:nvSpPr>
            <p:spPr>
              <a:xfrm>
                <a:off x="3785932" y="4682687"/>
                <a:ext cx="410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8" name="文本框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932" y="4682687"/>
                <a:ext cx="41036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5" t="-53" r="54" b="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/>
              <p:cNvSpPr txBox="1"/>
              <p:nvPr/>
            </p:nvSpPr>
            <p:spPr>
              <a:xfrm>
                <a:off x="2944729" y="3923649"/>
                <a:ext cx="475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9" name="文本框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729" y="3923649"/>
                <a:ext cx="47583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49" t="-168" r="96" b="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/>
              <p:cNvSpPr txBox="1"/>
              <p:nvPr/>
            </p:nvSpPr>
            <p:spPr>
              <a:xfrm>
                <a:off x="1644694" y="4701601"/>
                <a:ext cx="410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0" name="文本框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94" y="4701601"/>
                <a:ext cx="41036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1" t="-17" r="49" b="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箭头: 右 49"/>
          <p:cNvSpPr/>
          <p:nvPr/>
        </p:nvSpPr>
        <p:spPr>
          <a:xfrm rot="16200000">
            <a:off x="6181803" y="3591001"/>
            <a:ext cx="450771" cy="31072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5955795" y="3616954"/>
                <a:ext cx="398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795" y="3616954"/>
                <a:ext cx="398763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3" t="-170" r="28" b="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流程图: 可选过程 51"/>
          <p:cNvSpPr/>
          <p:nvPr/>
        </p:nvSpPr>
        <p:spPr>
          <a:xfrm>
            <a:off x="5517951" y="3188474"/>
            <a:ext cx="1779181" cy="276447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3" name="流程图: 接点 52"/>
          <p:cNvSpPr/>
          <p:nvPr/>
        </p:nvSpPr>
        <p:spPr>
          <a:xfrm>
            <a:off x="5595021" y="3236696"/>
            <a:ext cx="180000" cy="180000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流程图: 接点 53"/>
          <p:cNvSpPr/>
          <p:nvPr/>
        </p:nvSpPr>
        <p:spPr>
          <a:xfrm>
            <a:off x="5832023" y="3239417"/>
            <a:ext cx="180000" cy="18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接点 54"/>
          <p:cNvSpPr/>
          <p:nvPr/>
        </p:nvSpPr>
        <p:spPr>
          <a:xfrm>
            <a:off x="6074821" y="3236696"/>
            <a:ext cx="180000" cy="18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接点 55"/>
          <p:cNvSpPr/>
          <p:nvPr/>
        </p:nvSpPr>
        <p:spPr>
          <a:xfrm>
            <a:off x="6554621" y="3246189"/>
            <a:ext cx="180000" cy="1800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流程图: 接点 56"/>
          <p:cNvSpPr/>
          <p:nvPr/>
        </p:nvSpPr>
        <p:spPr>
          <a:xfrm>
            <a:off x="6803983" y="3246189"/>
            <a:ext cx="180000" cy="180000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/>
          <p:cNvSpPr/>
          <p:nvPr/>
        </p:nvSpPr>
        <p:spPr>
          <a:xfrm>
            <a:off x="7041679" y="3246189"/>
            <a:ext cx="180000" cy="18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/>
              <p:cNvSpPr txBox="1"/>
              <p:nvPr/>
            </p:nvSpPr>
            <p:spPr>
              <a:xfrm>
                <a:off x="5383699" y="3377974"/>
                <a:ext cx="677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699" y="3377974"/>
                <a:ext cx="677430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25" t="-111" r="8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/>
          <p:cNvCxnSpPr>
            <a:stCxn id="54" idx="0"/>
          </p:cNvCxnSpPr>
          <p:nvPr/>
        </p:nvCxnSpPr>
        <p:spPr>
          <a:xfrm flipV="1">
            <a:off x="5922023" y="2720390"/>
            <a:ext cx="0" cy="51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5685021" y="2717669"/>
            <a:ext cx="0" cy="51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V="1">
            <a:off x="6164821" y="2717668"/>
            <a:ext cx="0" cy="51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6644621" y="2717667"/>
            <a:ext cx="0" cy="51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6893983" y="2717666"/>
            <a:ext cx="0" cy="51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7131007" y="2717665"/>
            <a:ext cx="0" cy="51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箭头: 右 91"/>
          <p:cNvSpPr/>
          <p:nvPr/>
        </p:nvSpPr>
        <p:spPr>
          <a:xfrm rot="16200000">
            <a:off x="4061538" y="3596181"/>
            <a:ext cx="450771" cy="31072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/>
              <p:cNvSpPr txBox="1"/>
              <p:nvPr/>
            </p:nvSpPr>
            <p:spPr>
              <a:xfrm>
                <a:off x="3835530" y="3622134"/>
                <a:ext cx="398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3" name="文本框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530" y="3622134"/>
                <a:ext cx="398763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3" t="-25" r="28" b="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流程图: 可选过程 93"/>
          <p:cNvSpPr/>
          <p:nvPr/>
        </p:nvSpPr>
        <p:spPr>
          <a:xfrm>
            <a:off x="3397686" y="3193654"/>
            <a:ext cx="1779181" cy="276447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95" name="流程图: 接点 94"/>
          <p:cNvSpPr/>
          <p:nvPr/>
        </p:nvSpPr>
        <p:spPr>
          <a:xfrm>
            <a:off x="3474756" y="3241876"/>
            <a:ext cx="180000" cy="180000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流程图: 接点 95"/>
          <p:cNvSpPr/>
          <p:nvPr/>
        </p:nvSpPr>
        <p:spPr>
          <a:xfrm>
            <a:off x="3711758" y="3244597"/>
            <a:ext cx="180000" cy="18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流程图: 接点 96"/>
          <p:cNvSpPr/>
          <p:nvPr/>
        </p:nvSpPr>
        <p:spPr>
          <a:xfrm>
            <a:off x="3954556" y="3241876"/>
            <a:ext cx="180000" cy="18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流程图: 接点 97"/>
          <p:cNvSpPr/>
          <p:nvPr/>
        </p:nvSpPr>
        <p:spPr>
          <a:xfrm>
            <a:off x="4434356" y="3251369"/>
            <a:ext cx="180000" cy="1800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流程图: 接点 98"/>
          <p:cNvSpPr/>
          <p:nvPr/>
        </p:nvSpPr>
        <p:spPr>
          <a:xfrm>
            <a:off x="4683718" y="3251369"/>
            <a:ext cx="180000" cy="180000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流程图: 接点 99"/>
          <p:cNvSpPr/>
          <p:nvPr/>
        </p:nvSpPr>
        <p:spPr>
          <a:xfrm>
            <a:off x="4921414" y="3251369"/>
            <a:ext cx="180000" cy="18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/>
              <p:cNvSpPr txBox="1"/>
              <p:nvPr/>
            </p:nvSpPr>
            <p:spPr>
              <a:xfrm>
                <a:off x="3289005" y="3381153"/>
                <a:ext cx="624058" cy="369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1" name="文本框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005" y="3381153"/>
                <a:ext cx="624058" cy="369588"/>
              </a:xfrm>
              <a:prstGeom prst="rect">
                <a:avLst/>
              </a:prstGeom>
              <a:blipFill rotWithShape="1">
                <a:blip r:embed="rId15"/>
                <a:stretch>
                  <a:fillRect l="-54" t="-112" r="31" b="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接箭头连接符 101"/>
          <p:cNvCxnSpPr>
            <a:stCxn id="96" idx="0"/>
          </p:cNvCxnSpPr>
          <p:nvPr/>
        </p:nvCxnSpPr>
        <p:spPr>
          <a:xfrm flipV="1">
            <a:off x="3801758" y="2725570"/>
            <a:ext cx="0" cy="51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3564756" y="2722849"/>
            <a:ext cx="0" cy="51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4044556" y="2722848"/>
            <a:ext cx="0" cy="51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4524356" y="2722847"/>
            <a:ext cx="0" cy="51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4773718" y="2722846"/>
            <a:ext cx="0" cy="51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5010742" y="2722845"/>
            <a:ext cx="0" cy="51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箭头: 右 107"/>
          <p:cNvSpPr/>
          <p:nvPr/>
        </p:nvSpPr>
        <p:spPr>
          <a:xfrm rot="16200000">
            <a:off x="1921490" y="3596181"/>
            <a:ext cx="450771" cy="31072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/>
              <p:cNvSpPr txBox="1"/>
              <p:nvPr/>
            </p:nvSpPr>
            <p:spPr>
              <a:xfrm>
                <a:off x="1695482" y="3622134"/>
                <a:ext cx="398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9" name="文本框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482" y="3622134"/>
                <a:ext cx="398763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8" t="-25" r="4" b="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流程图: 可选过程 109"/>
          <p:cNvSpPr/>
          <p:nvPr/>
        </p:nvSpPr>
        <p:spPr>
          <a:xfrm>
            <a:off x="1257638" y="3193654"/>
            <a:ext cx="1779181" cy="276447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11" name="流程图: 接点 110"/>
          <p:cNvSpPr/>
          <p:nvPr/>
        </p:nvSpPr>
        <p:spPr>
          <a:xfrm>
            <a:off x="1334708" y="3241876"/>
            <a:ext cx="180000" cy="180000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流程图: 接点 111"/>
          <p:cNvSpPr/>
          <p:nvPr/>
        </p:nvSpPr>
        <p:spPr>
          <a:xfrm>
            <a:off x="1571710" y="3244597"/>
            <a:ext cx="180000" cy="18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流程图: 接点 112"/>
          <p:cNvSpPr/>
          <p:nvPr/>
        </p:nvSpPr>
        <p:spPr>
          <a:xfrm>
            <a:off x="1814508" y="3241876"/>
            <a:ext cx="180000" cy="18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流程图: 接点 113"/>
          <p:cNvSpPr/>
          <p:nvPr/>
        </p:nvSpPr>
        <p:spPr>
          <a:xfrm>
            <a:off x="2294308" y="3251369"/>
            <a:ext cx="180000" cy="1800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流程图: 接点 114"/>
          <p:cNvSpPr/>
          <p:nvPr/>
        </p:nvSpPr>
        <p:spPr>
          <a:xfrm>
            <a:off x="2543670" y="3251369"/>
            <a:ext cx="180000" cy="180000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流程图: 接点 115"/>
          <p:cNvSpPr/>
          <p:nvPr/>
        </p:nvSpPr>
        <p:spPr>
          <a:xfrm>
            <a:off x="2781366" y="3251369"/>
            <a:ext cx="180000" cy="18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/>
              <p:cNvSpPr txBox="1"/>
              <p:nvPr/>
            </p:nvSpPr>
            <p:spPr>
              <a:xfrm>
                <a:off x="1126256" y="3377030"/>
                <a:ext cx="677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7" name="文本框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256" y="3377030"/>
                <a:ext cx="677430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59" t="-27" r="42" b="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接箭头连接符 117"/>
          <p:cNvCxnSpPr>
            <a:stCxn id="112" idx="0"/>
          </p:cNvCxnSpPr>
          <p:nvPr/>
        </p:nvCxnSpPr>
        <p:spPr>
          <a:xfrm flipV="1">
            <a:off x="1661710" y="2725570"/>
            <a:ext cx="0" cy="51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1424708" y="2722849"/>
            <a:ext cx="0" cy="51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V="1">
            <a:off x="1904508" y="2722848"/>
            <a:ext cx="0" cy="51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 flipV="1">
            <a:off x="2384308" y="2722847"/>
            <a:ext cx="0" cy="51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2633670" y="2722846"/>
            <a:ext cx="0" cy="51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 flipV="1">
            <a:off x="2870694" y="2722845"/>
            <a:ext cx="0" cy="51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8785948" y="3616954"/>
            <a:ext cx="0" cy="354794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7173152" y="4543378"/>
            <a:ext cx="571062" cy="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>
            <a:off x="6642040" y="3634709"/>
            <a:ext cx="0" cy="354794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H="1">
            <a:off x="5029244" y="4561133"/>
            <a:ext cx="571062" cy="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4517887" y="3616954"/>
            <a:ext cx="0" cy="354794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 flipH="1">
            <a:off x="2905091" y="4543378"/>
            <a:ext cx="571062" cy="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2384308" y="3616954"/>
            <a:ext cx="0" cy="354794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轻量级的</a:t>
            </a:r>
            <a:r>
              <a:rPr lang="en-US" altLang="zh-CN" dirty="0"/>
              <a:t>NNLM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/>
                  <a:t>RNN</a:t>
                </a:r>
                <a:r>
                  <a:rPr lang="zh-CN" altLang="zh-CN" sz="2400" dirty="0"/>
                  <a:t>语言模型相对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-gram</a:t>
                </a:r>
                <a:r>
                  <a:rPr lang="zh-CN" altLang="zh-CN" sz="2400" dirty="0"/>
                  <a:t>有更强大的预测能力，取得更好的识别效果。</a:t>
                </a:r>
                <a:endParaRPr lang="en-US" altLang="zh-CN" sz="2400" dirty="0"/>
              </a:p>
              <a:p>
                <a:r>
                  <a:rPr lang="zh-CN" altLang="zh-CN" sz="2400" dirty="0"/>
                  <a:t>但由于</a:t>
                </a:r>
                <a:r>
                  <a:rPr lang="en-US" altLang="zh-CN" sz="2400" dirty="0"/>
                  <a:t>RNN</a:t>
                </a:r>
                <a:r>
                  <a:rPr lang="zh-CN" altLang="zh-CN" sz="2400" dirty="0"/>
                  <a:t>语言模型输出层的节点数目就是词典的大小，而词典动辄有十几万条甚至更多，计算其概率分布非常复杂，处理大量数据时训练速度将变得异常缓慢，这将极大限制</a:t>
                </a:r>
                <a:r>
                  <a:rPr lang="en-US" altLang="zh-CN" sz="2400" dirty="0"/>
                  <a:t>RNN</a:t>
                </a:r>
                <a:r>
                  <a:rPr lang="zh-CN" altLang="zh-CN" sz="2400" dirty="0"/>
                  <a:t>语言模型的使用。</a:t>
                </a:r>
              </a:p>
              <a:p>
                <a:r>
                  <a:rPr lang="zh-CN" altLang="zh-CN" sz="2400" dirty="0"/>
                  <a:t>为降低运算的复杂度，一种有效办法是对单词进行分类</a:t>
                </a:r>
                <a:r>
                  <a:rPr lang="zh-CN" altLang="en-US" sz="2400" dirty="0"/>
                  <a:t>；另一种方案是采用字符建模，减少输出节点数，但声学模型建模单元也要采用字符。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" t="-7" r="1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基于类别的语言模型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389321" y="2665228"/>
            <a:ext cx="8623005" cy="1757916"/>
            <a:chOff x="1389321" y="2665228"/>
            <a:chExt cx="8623005" cy="1757916"/>
          </a:xfrm>
        </p:grpSpPr>
        <p:sp>
          <p:nvSpPr>
            <p:cNvPr id="4" name="圆柱体 3"/>
            <p:cNvSpPr/>
            <p:nvPr/>
          </p:nvSpPr>
          <p:spPr>
            <a:xfrm>
              <a:off x="1389321" y="3218121"/>
              <a:ext cx="2098158" cy="120502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中国、北京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48147" y="2665228"/>
              <a:ext cx="1380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Class1: </a:t>
              </a:r>
              <a:r>
                <a:rPr lang="zh-CN" altLang="en-US" dirty="0"/>
                <a:t>名词</a:t>
              </a:r>
            </a:p>
          </p:txBody>
        </p:sp>
        <p:sp>
          <p:nvSpPr>
            <p:cNvPr id="6" name="圆柱体 5"/>
            <p:cNvSpPr/>
            <p:nvPr/>
          </p:nvSpPr>
          <p:spPr>
            <a:xfrm>
              <a:off x="4582633" y="3218121"/>
              <a:ext cx="2098158" cy="1205023"/>
            </a:xfrm>
            <a:prstGeom prst="ca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奔跑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941459" y="2665228"/>
              <a:ext cx="1380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Class2: </a:t>
              </a:r>
              <a:r>
                <a:rPr lang="zh-CN" altLang="en-US" dirty="0"/>
                <a:t>动词</a:t>
              </a:r>
            </a:p>
          </p:txBody>
        </p:sp>
        <p:sp>
          <p:nvSpPr>
            <p:cNvPr id="8" name="圆柱体 7"/>
            <p:cNvSpPr/>
            <p:nvPr/>
          </p:nvSpPr>
          <p:spPr>
            <a:xfrm>
              <a:off x="7914168" y="3218121"/>
              <a:ext cx="2098158" cy="1205023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一个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272994" y="2665228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Class3: </a:t>
              </a:r>
              <a:r>
                <a:rPr lang="zh-CN" altLang="en-US" dirty="0"/>
                <a:t>数量词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类别语言模型的训练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779099" y="2536624"/>
            <a:ext cx="5690179" cy="3307265"/>
            <a:chOff x="1615526" y="2479917"/>
            <a:chExt cx="5690179" cy="33072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1615526" y="3807013"/>
                  <a:ext cx="1233996" cy="506027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5526" y="3807013"/>
                  <a:ext cx="1233996" cy="506027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矩形 4"/>
            <p:cNvSpPr/>
            <p:nvPr/>
          </p:nvSpPr>
          <p:spPr>
            <a:xfrm>
              <a:off x="3750603" y="4856566"/>
              <a:ext cx="1233996" cy="5060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01000…00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3750603" y="3789258"/>
                  <a:ext cx="1233996" cy="506027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603" y="3789258"/>
                  <a:ext cx="1233996" cy="506027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箭头: 右 6"/>
            <p:cNvSpPr/>
            <p:nvPr/>
          </p:nvSpPr>
          <p:spPr>
            <a:xfrm rot="16200000">
              <a:off x="4151096" y="4420562"/>
              <a:ext cx="450771" cy="310723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箭头: 右 7"/>
            <p:cNvSpPr/>
            <p:nvPr/>
          </p:nvSpPr>
          <p:spPr>
            <a:xfrm rot="16200000">
              <a:off x="4151095" y="3353253"/>
              <a:ext cx="450771" cy="310723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箭头: 右 8"/>
            <p:cNvSpPr/>
            <p:nvPr/>
          </p:nvSpPr>
          <p:spPr>
            <a:xfrm>
              <a:off x="3012277" y="3915534"/>
              <a:ext cx="621437" cy="28408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4127886" y="5417850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886" y="5417850"/>
                  <a:ext cx="497187" cy="3693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3919285" y="4431977"/>
                  <a:ext cx="4103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285" y="4431977"/>
                  <a:ext cx="410369" cy="36933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3078082" y="3672939"/>
                  <a:ext cx="475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8082" y="3672939"/>
                  <a:ext cx="475836" cy="36933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3925087" y="3379206"/>
                  <a:ext cx="3987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5087" y="3379206"/>
                  <a:ext cx="398763" cy="369332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流程图: 可选过程 13"/>
            <p:cNvSpPr/>
            <p:nvPr/>
          </p:nvSpPr>
          <p:spPr>
            <a:xfrm>
              <a:off x="3487243" y="2950726"/>
              <a:ext cx="1779181" cy="276447"/>
            </a:xfrm>
            <a:prstGeom prst="flowChartAlternate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15" name="流程图: 接点 14"/>
            <p:cNvSpPr/>
            <p:nvPr/>
          </p:nvSpPr>
          <p:spPr>
            <a:xfrm>
              <a:off x="3564313" y="2998948"/>
              <a:ext cx="180000" cy="180000"/>
            </a:xfrm>
            <a:prstGeom prst="flowChartConnec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流程图: 接点 15"/>
            <p:cNvSpPr/>
            <p:nvPr/>
          </p:nvSpPr>
          <p:spPr>
            <a:xfrm>
              <a:off x="3801315" y="3001669"/>
              <a:ext cx="180000" cy="180000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流程图: 接点 16"/>
            <p:cNvSpPr/>
            <p:nvPr/>
          </p:nvSpPr>
          <p:spPr>
            <a:xfrm>
              <a:off x="4044113" y="2998948"/>
              <a:ext cx="180000" cy="18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流程图: 接点 17"/>
            <p:cNvSpPr/>
            <p:nvPr/>
          </p:nvSpPr>
          <p:spPr>
            <a:xfrm>
              <a:off x="4523913" y="3008441"/>
              <a:ext cx="180000" cy="180000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流程图: 接点 18"/>
            <p:cNvSpPr/>
            <p:nvPr/>
          </p:nvSpPr>
          <p:spPr>
            <a:xfrm>
              <a:off x="4773275" y="3008441"/>
              <a:ext cx="180000" cy="18000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流程图: 接点 19"/>
            <p:cNvSpPr/>
            <p:nvPr/>
          </p:nvSpPr>
          <p:spPr>
            <a:xfrm>
              <a:off x="5010971" y="3008441"/>
              <a:ext cx="180000" cy="18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3029460" y="2857841"/>
                  <a:ext cx="4578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9460" y="2857841"/>
                  <a:ext cx="457818" cy="369332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/>
            <p:cNvCxnSpPr>
              <a:stCxn id="16" idx="0"/>
            </p:cNvCxnSpPr>
            <p:nvPr/>
          </p:nvCxnSpPr>
          <p:spPr>
            <a:xfrm flipV="1">
              <a:off x="3891315" y="2482642"/>
              <a:ext cx="0" cy="519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1">
              <a:off x="3654313" y="2479921"/>
              <a:ext cx="0" cy="519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V="1">
              <a:off x="4134113" y="2479920"/>
              <a:ext cx="0" cy="519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4613913" y="2479919"/>
              <a:ext cx="0" cy="519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V="1">
              <a:off x="4863275" y="2479918"/>
              <a:ext cx="0" cy="519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V="1">
              <a:off x="5100299" y="2479917"/>
              <a:ext cx="0" cy="519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流程图: 可选过程 28"/>
            <p:cNvSpPr/>
            <p:nvPr/>
          </p:nvSpPr>
          <p:spPr>
            <a:xfrm>
              <a:off x="5587489" y="2951760"/>
              <a:ext cx="1238612" cy="275413"/>
            </a:xfrm>
            <a:prstGeom prst="flowChartAlternate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30" name="流程图: 接点 29"/>
            <p:cNvSpPr/>
            <p:nvPr/>
          </p:nvSpPr>
          <p:spPr>
            <a:xfrm>
              <a:off x="5664558" y="2999982"/>
              <a:ext cx="180000" cy="180000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流程图: 接点 30"/>
            <p:cNvSpPr/>
            <p:nvPr/>
          </p:nvSpPr>
          <p:spPr>
            <a:xfrm>
              <a:off x="5901560" y="3002703"/>
              <a:ext cx="180000" cy="180000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流程图: 接点 31"/>
            <p:cNvSpPr/>
            <p:nvPr/>
          </p:nvSpPr>
          <p:spPr>
            <a:xfrm>
              <a:off x="6591938" y="3008441"/>
              <a:ext cx="180000" cy="180000"/>
            </a:xfrm>
            <a:prstGeom prst="flowChartConnec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箭头连接符 32"/>
            <p:cNvCxnSpPr>
              <a:stCxn id="31" idx="0"/>
            </p:cNvCxnSpPr>
            <p:nvPr/>
          </p:nvCxnSpPr>
          <p:spPr>
            <a:xfrm flipV="1">
              <a:off x="5991560" y="2483676"/>
              <a:ext cx="0" cy="519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V="1">
              <a:off x="5754558" y="2480955"/>
              <a:ext cx="0" cy="519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V="1">
              <a:off x="6681938" y="2489413"/>
              <a:ext cx="0" cy="519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流程图: 接点 35"/>
            <p:cNvSpPr/>
            <p:nvPr/>
          </p:nvSpPr>
          <p:spPr>
            <a:xfrm>
              <a:off x="6359309" y="3008440"/>
              <a:ext cx="180000" cy="180000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箭头连接符 36"/>
            <p:cNvCxnSpPr>
              <a:stCxn id="36" idx="0"/>
            </p:cNvCxnSpPr>
            <p:nvPr/>
          </p:nvCxnSpPr>
          <p:spPr>
            <a:xfrm flipV="1">
              <a:off x="6449309" y="2489413"/>
              <a:ext cx="0" cy="519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箭头: 直角上 46"/>
            <p:cNvSpPr/>
            <p:nvPr/>
          </p:nvSpPr>
          <p:spPr>
            <a:xfrm>
              <a:off x="4451498" y="3282425"/>
              <a:ext cx="1850064" cy="407096"/>
            </a:xfrm>
            <a:prstGeom prst="bent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6846412" y="2857841"/>
                  <a:ext cx="4592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6412" y="2857841"/>
                  <a:ext cx="459293" cy="369332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674096" y="1932070"/>
                <a:ext cx="4728907" cy="3964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dirty="0"/>
                  <a:t>基于类别概率，词与词的组合概率可转化为三部分：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zh-CN" dirty="0"/>
                  <a:t>例如：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北京</m:t>
                        </m:r>
                      </m:e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中国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名词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名词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中国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名词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北京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名词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endParaRPr lang="en-US" altLang="zh-CN" dirty="0"/>
              </a:p>
              <a:p>
                <a:r>
                  <a:rPr lang="zh-CN" altLang="zh-CN" dirty="0"/>
                  <a:t>其中词与类别的组合概率可通过词频数统计得到。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zh-CN" dirty="0"/>
                  <a:t>这样，即使在训练语料里没有“中国 北京”的组合，通过类别间概率和词与类别的概率，也可间接计算出这两个词的组合概率，有效避免训练数据的稀疏。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096" y="1932070"/>
                <a:ext cx="4728907" cy="3964483"/>
              </a:xfrm>
              <a:prstGeom prst="rect">
                <a:avLst/>
              </a:prstGeom>
              <a:blipFill rotWithShape="1">
                <a:blip r:embed="rId10"/>
                <a:stretch>
                  <a:fillRect l="-5" t="-10" r="7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基于字符的语言模型</a:t>
            </a:r>
          </a:p>
        </p:txBody>
      </p:sp>
      <p:sp>
        <p:nvSpPr>
          <p:cNvPr id="4" name="流程图: 可选过程 3"/>
          <p:cNvSpPr/>
          <p:nvPr/>
        </p:nvSpPr>
        <p:spPr>
          <a:xfrm>
            <a:off x="2067461" y="5026480"/>
            <a:ext cx="1779181" cy="276447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 0 0 0 0 … 0 0</a:t>
            </a:r>
            <a:endParaRPr lang="zh-CN" altLang="en-US" dirty="0"/>
          </a:p>
        </p:txBody>
      </p:sp>
      <p:sp>
        <p:nvSpPr>
          <p:cNvPr id="5" name="流程图: 可选过程 4"/>
          <p:cNvSpPr/>
          <p:nvPr/>
        </p:nvSpPr>
        <p:spPr>
          <a:xfrm>
            <a:off x="4465911" y="5026480"/>
            <a:ext cx="1779181" cy="276447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 1 0 0 0 … 0 0</a:t>
            </a:r>
            <a:endParaRPr lang="zh-CN" altLang="en-US" dirty="0"/>
          </a:p>
        </p:txBody>
      </p:sp>
      <p:sp>
        <p:nvSpPr>
          <p:cNvPr id="6" name="流程图: 可选过程 5"/>
          <p:cNvSpPr/>
          <p:nvPr/>
        </p:nvSpPr>
        <p:spPr>
          <a:xfrm>
            <a:off x="8163624" y="5026480"/>
            <a:ext cx="1779181" cy="276447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 0 0 0 0 … 0 1</a:t>
            </a:r>
            <a:endParaRPr lang="zh-CN" altLang="en-US" dirty="0"/>
          </a:p>
        </p:txBody>
      </p:sp>
      <p:sp>
        <p:nvSpPr>
          <p:cNvPr id="7" name="流程图: 可选过程 6"/>
          <p:cNvSpPr/>
          <p:nvPr/>
        </p:nvSpPr>
        <p:spPr>
          <a:xfrm>
            <a:off x="5085180" y="2467710"/>
            <a:ext cx="1779181" cy="276447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8" name="流程图: 接点 7"/>
          <p:cNvSpPr/>
          <p:nvPr/>
        </p:nvSpPr>
        <p:spPr>
          <a:xfrm>
            <a:off x="5162250" y="2515932"/>
            <a:ext cx="180000" cy="180000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/>
          <p:cNvSpPr/>
          <p:nvPr/>
        </p:nvSpPr>
        <p:spPr>
          <a:xfrm>
            <a:off x="5399252" y="2518653"/>
            <a:ext cx="180000" cy="18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/>
          <p:cNvSpPr/>
          <p:nvPr/>
        </p:nvSpPr>
        <p:spPr>
          <a:xfrm>
            <a:off x="5642050" y="2515932"/>
            <a:ext cx="180000" cy="18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/>
          <p:cNvSpPr/>
          <p:nvPr/>
        </p:nvSpPr>
        <p:spPr>
          <a:xfrm>
            <a:off x="6121850" y="2525425"/>
            <a:ext cx="180000" cy="1800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/>
          <p:cNvSpPr/>
          <p:nvPr/>
        </p:nvSpPr>
        <p:spPr>
          <a:xfrm>
            <a:off x="6371212" y="2525425"/>
            <a:ext cx="180000" cy="180000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/>
          <p:cNvSpPr/>
          <p:nvPr/>
        </p:nvSpPr>
        <p:spPr>
          <a:xfrm>
            <a:off x="6608908" y="2525425"/>
            <a:ext cx="180000" cy="18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864361" y="4980036"/>
                <a:ext cx="679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⋯⋯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361" y="4980036"/>
                <a:ext cx="67999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" t="-99" r="82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2708457" y="53493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191503" y="53029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北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920820" y="53029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中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027329" y="24307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输出层</a:t>
            </a:r>
          </a:p>
        </p:txBody>
      </p:sp>
      <p:sp>
        <p:nvSpPr>
          <p:cNvPr id="19" name="右大括号 18"/>
          <p:cNvSpPr/>
          <p:nvPr/>
        </p:nvSpPr>
        <p:spPr>
          <a:xfrm rot="5400000">
            <a:off x="5805921" y="2177061"/>
            <a:ext cx="327002" cy="14576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281764" y="3113096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个输出节点</a:t>
            </a:r>
          </a:p>
        </p:txBody>
      </p:sp>
      <p:sp>
        <p:nvSpPr>
          <p:cNvPr id="21" name="右大括号 20"/>
          <p:cNvSpPr/>
          <p:nvPr/>
        </p:nvSpPr>
        <p:spPr>
          <a:xfrm rot="16200000">
            <a:off x="2782218" y="4168720"/>
            <a:ext cx="327002" cy="12956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203479" y="4283701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维输入向量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394511" y="1709819"/>
            <a:ext cx="4154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一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227951" y="1701947"/>
            <a:ext cx="4154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5999981" y="1694122"/>
                <a:ext cx="679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⋯⋯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981" y="1694122"/>
                <a:ext cx="67999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74" t="-156" r="60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/>
          <p:cNvSpPr txBox="1"/>
          <p:nvPr/>
        </p:nvSpPr>
        <p:spPr>
          <a:xfrm>
            <a:off x="6967589" y="1709819"/>
            <a:ext cx="4154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中</a:t>
            </a:r>
          </a:p>
        </p:txBody>
      </p:sp>
      <p:cxnSp>
        <p:nvCxnSpPr>
          <p:cNvPr id="27" name="直接箭头连接符 26"/>
          <p:cNvCxnSpPr>
            <a:stCxn id="8" idx="0"/>
            <a:endCxn id="23" idx="2"/>
          </p:cNvCxnSpPr>
          <p:nvPr/>
        </p:nvCxnSpPr>
        <p:spPr>
          <a:xfrm flipH="1" flipV="1">
            <a:off x="4602260" y="2079151"/>
            <a:ext cx="649990" cy="43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9" idx="0"/>
            <a:endCxn id="24" idx="2"/>
          </p:cNvCxnSpPr>
          <p:nvPr/>
        </p:nvCxnSpPr>
        <p:spPr>
          <a:xfrm flipH="1" flipV="1">
            <a:off x="5435700" y="2071279"/>
            <a:ext cx="53552" cy="44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0"/>
            <a:endCxn id="26" idx="2"/>
          </p:cNvCxnSpPr>
          <p:nvPr/>
        </p:nvCxnSpPr>
        <p:spPr>
          <a:xfrm flipV="1">
            <a:off x="6698908" y="2079151"/>
            <a:ext cx="476430" cy="44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78C4F77-2D85-0D81-2F6C-03D678E9CBF2}"/>
              </a:ext>
            </a:extLst>
          </p:cNvPr>
          <p:cNvSpPr txBox="1"/>
          <p:nvPr/>
        </p:nvSpPr>
        <p:spPr>
          <a:xfrm>
            <a:off x="1302356" y="6172200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可采用</a:t>
            </a:r>
            <a:r>
              <a:rPr lang="en-US" altLang="zh-CN" dirty="0"/>
              <a:t>Transformer</a:t>
            </a:r>
            <a:r>
              <a:rPr lang="zh-CN" altLang="en-US" dirty="0"/>
              <a:t>建模。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8.1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-gram</a:t>
                </a:r>
                <a:r>
                  <a:rPr lang="zh-CN" altLang="zh-CN" dirty="0"/>
                  <a:t>模型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" t="-23" r="1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基于规则的语言模型来源于语言学家掌握的语言学知识和领域知识，或者根据特定应用设定语法规则，一般仅能约束受限领域内的句子。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统计语言模型</a:t>
            </a:r>
            <a:r>
              <a:rPr lang="zh-CN" altLang="en-US" dirty="0"/>
              <a:t>，通过对大量文本语料进行处理，获取给定词序列的概率分布，从而能够客观描述隐含的规律，适合于处理大规模真实文本。</a:t>
            </a:r>
            <a:r>
              <a:rPr lang="zh-CN" altLang="zh-CN" dirty="0"/>
              <a:t>统计语言模型已被广泛应用于语音识别、机器翻译、文本校对等多个领域。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8.6 </a:t>
            </a:r>
            <a:r>
              <a:rPr lang="zh-CN" altLang="en-US" dirty="0"/>
              <a:t>本章小结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zh-CN" altLang="zh-CN" dirty="0"/>
                  <a:t>本章详细介绍了统计语言模型，用来预测词序列的组合概率，包括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-gram</a:t>
                </a:r>
                <a:r>
                  <a:rPr lang="zh-CN" altLang="zh-CN" dirty="0"/>
                  <a:t>和</a:t>
                </a:r>
                <a:r>
                  <a:rPr lang="en-US" altLang="zh-CN" dirty="0"/>
                  <a:t>NNLM</a:t>
                </a:r>
                <a:r>
                  <a:rPr lang="zh-CN" altLang="zh-CN" dirty="0"/>
                  <a:t>，这两种模型均需要基于大量的文本语料训练得到。</a:t>
                </a:r>
                <a:endParaRPr lang="en-US" altLang="zh-CN" dirty="0"/>
              </a:p>
              <a:p>
                <a:pPr algn="just"/>
                <a:endParaRPr lang="en-US" altLang="zh-CN" i="1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-gram</a:t>
                </a:r>
                <a:r>
                  <a:rPr lang="zh-CN" altLang="zh-CN" dirty="0"/>
                  <a:t>预测的词概率值依赖于前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zh-CN" dirty="0"/>
                  <a:t>个词，计算简单，效率高，目前仍是工业界主流的语言模型。而</a:t>
                </a:r>
                <a:r>
                  <a:rPr lang="en-US" altLang="zh-CN" dirty="0"/>
                  <a:t>NNLM</a:t>
                </a:r>
                <a:r>
                  <a:rPr lang="zh-CN" altLang="en-US" dirty="0"/>
                  <a:t>复杂度高，</a:t>
                </a:r>
                <a:r>
                  <a:rPr lang="zh-CN" altLang="zh-CN" dirty="0"/>
                  <a:t>更多的是用于后处理，在第一次解码之后做二次纠错。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" t="-51" r="1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8.1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-gram</a:t>
                </a:r>
                <a:r>
                  <a:rPr lang="zh-CN" altLang="zh-CN" dirty="0"/>
                  <a:t>模型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标题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" t="-23" r="1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1703512" y="1791260"/>
            <a:ext cx="8712968" cy="3653964"/>
            <a:chOff x="1703512" y="1791260"/>
            <a:chExt cx="8712968" cy="3653964"/>
          </a:xfrm>
        </p:grpSpPr>
        <p:sp>
          <p:nvSpPr>
            <p:cNvPr id="5" name="矩形 4"/>
            <p:cNvSpPr/>
            <p:nvPr/>
          </p:nvSpPr>
          <p:spPr>
            <a:xfrm>
              <a:off x="3977412" y="1791260"/>
              <a:ext cx="4320000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zh-CN" altLang="en-US" dirty="0"/>
                <a:t>我们明年会有全新的开始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3961645" y="2541037"/>
              <a:ext cx="4320000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zh-CN" altLang="en-US" dirty="0"/>
                <a:t>我们彼此祝福着等待再见那一天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3961645" y="3212976"/>
              <a:ext cx="4320000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zh-CN" altLang="en-US" dirty="0"/>
                <a:t>最难的日子你都撑过来了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4005862" y="5013176"/>
              <a:ext cx="4320000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zh-CN" altLang="en-US" dirty="0"/>
                <a:t>当我把自己的宏伟目标大声告诉全世界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703512" y="3623758"/>
              <a:ext cx="1368152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开始</a:t>
              </a:r>
              <a:r>
                <a:rPr lang="en-US" altLang="zh-CN" sz="2000" dirty="0"/>
                <a:t>&lt;s&gt;</a:t>
              </a:r>
              <a:endParaRPr lang="zh-CN" altLang="en-US" sz="20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9048328" y="3429000"/>
              <a:ext cx="1368152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结束</a:t>
              </a:r>
              <a:r>
                <a:rPr lang="en-US" altLang="zh-CN" sz="2000" dirty="0"/>
                <a:t>&lt;/s&gt;</a:t>
              </a:r>
              <a:endParaRPr lang="zh-CN" altLang="en-US" sz="2000" dirty="0"/>
            </a:p>
          </p:txBody>
        </p:sp>
        <p:cxnSp>
          <p:nvCxnSpPr>
            <p:cNvPr id="11" name="直接箭头连接符 10"/>
            <p:cNvCxnSpPr>
              <a:stCxn id="9" idx="3"/>
              <a:endCxn id="5" idx="1"/>
            </p:cNvCxnSpPr>
            <p:nvPr/>
          </p:nvCxnSpPr>
          <p:spPr>
            <a:xfrm flipV="1">
              <a:off x="3071664" y="2007284"/>
              <a:ext cx="905748" cy="18324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9" idx="3"/>
              <a:endCxn id="6" idx="1"/>
            </p:cNvCxnSpPr>
            <p:nvPr/>
          </p:nvCxnSpPr>
          <p:spPr>
            <a:xfrm flipV="1">
              <a:off x="3071665" y="2757062"/>
              <a:ext cx="889981" cy="10827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3"/>
              <a:endCxn id="7" idx="1"/>
            </p:cNvCxnSpPr>
            <p:nvPr/>
          </p:nvCxnSpPr>
          <p:spPr>
            <a:xfrm flipV="1">
              <a:off x="3071665" y="3429000"/>
              <a:ext cx="889981" cy="4107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9" idx="3"/>
              <a:endCxn id="8" idx="1"/>
            </p:cNvCxnSpPr>
            <p:nvPr/>
          </p:nvCxnSpPr>
          <p:spPr>
            <a:xfrm>
              <a:off x="3071664" y="3839782"/>
              <a:ext cx="934198" cy="13894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3"/>
              <a:endCxn id="10" idx="1"/>
            </p:cNvCxnSpPr>
            <p:nvPr/>
          </p:nvCxnSpPr>
          <p:spPr>
            <a:xfrm>
              <a:off x="8297412" y="2007284"/>
              <a:ext cx="750916" cy="16377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6" idx="3"/>
              <a:endCxn id="10" idx="1"/>
            </p:cNvCxnSpPr>
            <p:nvPr/>
          </p:nvCxnSpPr>
          <p:spPr>
            <a:xfrm>
              <a:off x="8281646" y="2757062"/>
              <a:ext cx="766683" cy="8879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0" idx="1"/>
            </p:cNvCxnSpPr>
            <p:nvPr/>
          </p:nvCxnSpPr>
          <p:spPr>
            <a:xfrm>
              <a:off x="8281646" y="3429000"/>
              <a:ext cx="766683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3"/>
              <a:endCxn id="10" idx="1"/>
            </p:cNvCxnSpPr>
            <p:nvPr/>
          </p:nvCxnSpPr>
          <p:spPr>
            <a:xfrm flipV="1">
              <a:off x="8325862" y="3645024"/>
              <a:ext cx="722466" cy="15841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4645721" y="3861048"/>
              <a:ext cx="0" cy="864096"/>
            </a:xfrm>
            <a:prstGeom prst="line">
              <a:avLst/>
            </a:prstGeom>
            <a:ln w="25400" cmpd="sng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4900131" y="5888350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不同句子：各种词序列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8.1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-gram</a:t>
                </a:r>
                <a:r>
                  <a:rPr lang="zh-CN" altLang="zh-CN" dirty="0"/>
                  <a:t>模型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标题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1" t="-23" r="1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886882" y="1213058"/>
                <a:ext cx="9794304" cy="939750"/>
              </a:xfrm>
            </p:spPr>
            <p:txBody>
              <a:bodyPr/>
              <a:lstStyle/>
              <a:p>
                <a:pPr marL="1092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/>
                              <a:ea typeface="Cambria Math" panose="02040503050406030204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/>
                                  <a:ea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  <m:t>𝑡</m:t>
                              </m:r>
                              <m:r>
                                <a:rPr lang="en-US" altLang="zh-CN" sz="2400" i="1" dirty="0">
                                  <a:latin typeface="Cambria Math" panose="02040503050406030204"/>
                                  <a:ea typeface="Cambria Math" panose="02040503050406030204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 dirty="0">
                          <a:latin typeface="Cambria Math" panose="02040503050406030204"/>
                          <a:ea typeface="Cambria Math" panose="02040503050406030204"/>
                        </a:rPr>
                        <m:t>⋯</m:t>
                      </m:r>
                      <m:r>
                        <a:rPr lang="en-US" altLang="zh-CN" sz="2400" i="1">
                          <a:latin typeface="Cambria Math" panose="02040503050406030204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−</m:t>
                              </m:r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𝑛</m:t>
                              </m:r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−</m:t>
                              </m:r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𝑛</m:t>
                              </m:r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/>
                              <a:ea typeface="Cambria Math" panose="02040503050406030204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/>
                                  <a:ea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  <m:t>𝑡</m:t>
                              </m:r>
                              <m:r>
                                <a:rPr lang="en-US" altLang="zh-CN" sz="2400" i="1" dirty="0">
                                  <a:latin typeface="Cambria Math" panose="02040503050406030204"/>
                                  <a:ea typeface="Cambria Math" panose="02040503050406030204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 marL="109220" indent="0"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6882" y="1213058"/>
                <a:ext cx="9794304" cy="939750"/>
              </a:xfrm>
              <a:blipFill rotWithShape="1">
                <a:blip r:embed="rId4"/>
                <a:stretch>
                  <a:fillRect l="-4" t="-22" r="5" b="-233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1510814" y="2152808"/>
            <a:ext cx="8928992" cy="3990636"/>
            <a:chOff x="1631504" y="2492897"/>
            <a:chExt cx="8928992" cy="3990636"/>
          </a:xfrm>
        </p:grpSpPr>
        <p:sp>
          <p:nvSpPr>
            <p:cNvPr id="8" name="矩形 7"/>
            <p:cNvSpPr/>
            <p:nvPr/>
          </p:nvSpPr>
          <p:spPr>
            <a:xfrm>
              <a:off x="1631504" y="4395301"/>
              <a:ext cx="1368152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开始</a:t>
              </a:r>
              <a:r>
                <a:rPr lang="en-US" altLang="zh-CN" sz="2000" dirty="0"/>
                <a:t>&lt;s&gt;</a:t>
              </a:r>
              <a:endParaRPr lang="zh-CN" altLang="en-US" sz="20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9192344" y="4395301"/>
              <a:ext cx="1368152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结束</a:t>
              </a:r>
              <a:r>
                <a:rPr lang="en-US" altLang="zh-CN" sz="2000" dirty="0"/>
                <a:t>&lt;/s&gt;</a:t>
              </a:r>
              <a:endParaRPr lang="zh-CN" altLang="en-US" sz="2000" dirty="0"/>
            </a:p>
          </p:txBody>
        </p:sp>
        <p:cxnSp>
          <p:nvCxnSpPr>
            <p:cNvPr id="10" name="直接箭头连接符 9"/>
            <p:cNvCxnSpPr>
              <a:stCxn id="8" idx="3"/>
              <a:endCxn id="19" idx="2"/>
            </p:cNvCxnSpPr>
            <p:nvPr/>
          </p:nvCxnSpPr>
          <p:spPr>
            <a:xfrm flipV="1">
              <a:off x="2999657" y="2945093"/>
              <a:ext cx="816301" cy="16662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8" idx="3"/>
              <a:endCxn id="30" idx="2"/>
            </p:cNvCxnSpPr>
            <p:nvPr/>
          </p:nvCxnSpPr>
          <p:spPr>
            <a:xfrm>
              <a:off x="2999656" y="4611325"/>
              <a:ext cx="802136" cy="10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8" idx="3"/>
            </p:cNvCxnSpPr>
            <p:nvPr/>
          </p:nvCxnSpPr>
          <p:spPr>
            <a:xfrm>
              <a:off x="2999656" y="4611325"/>
              <a:ext cx="934198" cy="13894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endCxn id="9" idx="1"/>
            </p:cNvCxnSpPr>
            <p:nvPr/>
          </p:nvCxnSpPr>
          <p:spPr>
            <a:xfrm>
              <a:off x="8230356" y="2955141"/>
              <a:ext cx="961989" cy="16561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34" idx="6"/>
              <a:endCxn id="9" idx="1"/>
            </p:cNvCxnSpPr>
            <p:nvPr/>
          </p:nvCxnSpPr>
          <p:spPr>
            <a:xfrm>
              <a:off x="8256240" y="3737181"/>
              <a:ext cx="936104" cy="8741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35" idx="6"/>
              <a:endCxn id="9" idx="1"/>
            </p:cNvCxnSpPr>
            <p:nvPr/>
          </p:nvCxnSpPr>
          <p:spPr>
            <a:xfrm flipV="1">
              <a:off x="8256240" y="4611325"/>
              <a:ext cx="936104" cy="10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36" idx="6"/>
              <a:endCxn id="9" idx="1"/>
            </p:cNvCxnSpPr>
            <p:nvPr/>
          </p:nvCxnSpPr>
          <p:spPr>
            <a:xfrm flipV="1">
              <a:off x="8272220" y="4611325"/>
              <a:ext cx="920125" cy="15942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335992" y="5013176"/>
              <a:ext cx="0" cy="864096"/>
            </a:xfrm>
            <a:prstGeom prst="line">
              <a:avLst/>
            </a:prstGeom>
            <a:ln w="25400" cmpd="sng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3815958" y="2667109"/>
              <a:ext cx="1096099" cy="5559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我们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5487979" y="2667109"/>
              <a:ext cx="1096099" cy="5559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明年</a:t>
              </a:r>
            </a:p>
          </p:txBody>
        </p:sp>
        <p:cxnSp>
          <p:nvCxnSpPr>
            <p:cNvPr id="22" name="直接箭头连接符 21"/>
            <p:cNvCxnSpPr>
              <a:stCxn id="19" idx="6"/>
              <a:endCxn id="20" idx="2"/>
            </p:cNvCxnSpPr>
            <p:nvPr/>
          </p:nvCxnSpPr>
          <p:spPr>
            <a:xfrm>
              <a:off x="4912056" y="2945093"/>
              <a:ext cx="5759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5503958" y="3467573"/>
              <a:ext cx="1096099" cy="5559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彼此</a:t>
              </a:r>
            </a:p>
          </p:txBody>
        </p:sp>
        <p:cxnSp>
          <p:nvCxnSpPr>
            <p:cNvPr id="25" name="直接箭头连接符 24"/>
            <p:cNvCxnSpPr>
              <a:stCxn id="19" idx="6"/>
              <a:endCxn id="23" idx="2"/>
            </p:cNvCxnSpPr>
            <p:nvPr/>
          </p:nvCxnSpPr>
          <p:spPr>
            <a:xfrm>
              <a:off x="4912057" y="2945093"/>
              <a:ext cx="591901" cy="8004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3791745" y="5927565"/>
              <a:ext cx="1096099" cy="5559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当</a:t>
              </a:r>
            </a:p>
          </p:txBody>
        </p:sp>
        <p:sp>
          <p:nvSpPr>
            <p:cNvPr id="27" name="椭圆 26"/>
            <p:cNvSpPr/>
            <p:nvPr/>
          </p:nvSpPr>
          <p:spPr>
            <a:xfrm>
              <a:off x="5503958" y="5927565"/>
              <a:ext cx="1096099" cy="5559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我</a:t>
              </a:r>
            </a:p>
          </p:txBody>
        </p:sp>
        <p:cxnSp>
          <p:nvCxnSpPr>
            <p:cNvPr id="29" name="直接箭头连接符 28"/>
            <p:cNvCxnSpPr>
              <a:stCxn id="26" idx="6"/>
              <a:endCxn id="27" idx="2"/>
            </p:cNvCxnSpPr>
            <p:nvPr/>
          </p:nvCxnSpPr>
          <p:spPr>
            <a:xfrm>
              <a:off x="4887843" y="6205549"/>
              <a:ext cx="6161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3801793" y="4343389"/>
              <a:ext cx="1096099" cy="5559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最</a:t>
              </a:r>
            </a:p>
          </p:txBody>
        </p:sp>
        <p:sp>
          <p:nvSpPr>
            <p:cNvPr id="33" name="椭圆 32"/>
            <p:cNvSpPr/>
            <p:nvPr/>
          </p:nvSpPr>
          <p:spPr>
            <a:xfrm>
              <a:off x="7134257" y="2667109"/>
              <a:ext cx="1096099" cy="5559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开始</a:t>
              </a:r>
            </a:p>
          </p:txBody>
        </p:sp>
        <p:sp>
          <p:nvSpPr>
            <p:cNvPr id="34" name="椭圆 33"/>
            <p:cNvSpPr/>
            <p:nvPr/>
          </p:nvSpPr>
          <p:spPr>
            <a:xfrm>
              <a:off x="7160142" y="3459197"/>
              <a:ext cx="1096099" cy="5559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天</a:t>
              </a:r>
            </a:p>
          </p:txBody>
        </p:sp>
        <p:sp>
          <p:nvSpPr>
            <p:cNvPr id="35" name="椭圆 34"/>
            <p:cNvSpPr/>
            <p:nvPr/>
          </p:nvSpPr>
          <p:spPr>
            <a:xfrm>
              <a:off x="7160142" y="4343389"/>
              <a:ext cx="1096099" cy="5559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了</a:t>
              </a:r>
            </a:p>
          </p:txBody>
        </p:sp>
        <p:sp>
          <p:nvSpPr>
            <p:cNvPr id="36" name="椭圆 35"/>
            <p:cNvSpPr/>
            <p:nvPr/>
          </p:nvSpPr>
          <p:spPr>
            <a:xfrm>
              <a:off x="7176121" y="5927565"/>
              <a:ext cx="1096099" cy="5559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世界</a:t>
              </a: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6641920" y="2945093"/>
              <a:ext cx="432048" cy="0"/>
            </a:xfrm>
            <a:prstGeom prst="line">
              <a:avLst/>
            </a:prstGeom>
            <a:ln w="25400" cmpd="sng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6650296" y="3747229"/>
              <a:ext cx="432048" cy="0"/>
            </a:xfrm>
            <a:prstGeom prst="line">
              <a:avLst/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660344" y="6195501"/>
              <a:ext cx="432048" cy="0"/>
            </a:xfrm>
            <a:prstGeom prst="line">
              <a:avLst/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630200" y="4631421"/>
              <a:ext cx="432048" cy="0"/>
            </a:xfrm>
            <a:prstGeom prst="line">
              <a:avLst/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5487979" y="4343389"/>
              <a:ext cx="1096099" cy="5559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难</a:t>
              </a:r>
            </a:p>
          </p:txBody>
        </p:sp>
        <p:cxnSp>
          <p:nvCxnSpPr>
            <p:cNvPr id="46" name="直接箭头连接符 45"/>
            <p:cNvCxnSpPr>
              <a:stCxn id="30" idx="6"/>
              <a:endCxn id="44" idx="2"/>
            </p:cNvCxnSpPr>
            <p:nvPr/>
          </p:nvCxnSpPr>
          <p:spPr>
            <a:xfrm>
              <a:off x="4897892" y="4621373"/>
              <a:ext cx="5900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061870" y="3171166"/>
                  <a:ext cx="108991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1000" i="1">
                            <a:latin typeface="Cambria Math" panose="02040503050406030204"/>
                          </a:rPr>
                          <m:t>我们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|&lt;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𝑠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&gt;)</m:t>
                        </m:r>
                      </m:oMath>
                    </m:oMathPara>
                  </a14:m>
                  <a:endParaRPr lang="zh-CN" altLang="en-US" sz="10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870" y="3171166"/>
                  <a:ext cx="1089914" cy="246221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583832" y="2492897"/>
                  <a:ext cx="138467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1000" i="1">
                            <a:latin typeface="Cambria Math" panose="02040503050406030204"/>
                          </a:rPr>
                          <m:t>明年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|&lt;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𝑠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&gt;</m:t>
                        </m:r>
                        <m:r>
                          <a:rPr lang="zh-CN" altLang="en-US" sz="1000" i="1">
                            <a:latin typeface="Cambria Math" panose="02040503050406030204"/>
                          </a:rPr>
                          <m:t>我们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)</m:t>
                        </m:r>
                      </m:oMath>
                    </m:oMathPara>
                  </a14:m>
                  <a:endParaRPr lang="zh-CN" altLang="en-US" sz="10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832" y="2492897"/>
                  <a:ext cx="1384674" cy="246221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4583832" y="3315182"/>
                  <a:ext cx="138467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1000" i="1">
                            <a:latin typeface="Cambria Math" panose="02040503050406030204"/>
                          </a:rPr>
                          <m:t>彼此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|&lt;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𝑠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&gt;</m:t>
                        </m:r>
                        <m:r>
                          <a:rPr lang="zh-CN" altLang="en-US" sz="1000" i="1">
                            <a:latin typeface="Cambria Math" panose="02040503050406030204"/>
                          </a:rPr>
                          <m:t>我们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)</m:t>
                        </m:r>
                      </m:oMath>
                    </m:oMathPara>
                  </a14:m>
                  <a:endParaRPr lang="zh-CN" altLang="en-US" sz="10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832" y="3315182"/>
                  <a:ext cx="1384674" cy="246221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008040" y="4365105"/>
                  <a:ext cx="96167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1000" i="1">
                            <a:latin typeface="Cambria Math" panose="02040503050406030204"/>
                          </a:rPr>
                          <m:t>最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|&lt;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𝑠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&gt;)</m:t>
                        </m:r>
                      </m:oMath>
                    </m:oMathPara>
                  </a14:m>
                  <a:endParaRPr lang="zh-CN" altLang="en-US" sz="10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8040" y="4365105"/>
                  <a:ext cx="961674" cy="246221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2999656" y="5733257"/>
                  <a:ext cx="96167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1000" i="1">
                            <a:latin typeface="Cambria Math" panose="02040503050406030204"/>
                          </a:rPr>
                          <m:t>当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|&lt;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𝑠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&gt;)</m:t>
                        </m:r>
                      </m:oMath>
                    </m:oMathPara>
                  </a14:m>
                  <a:endParaRPr lang="zh-CN" altLang="en-US" sz="10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9656" y="5733257"/>
                  <a:ext cx="961674" cy="246221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655840" y="4251286"/>
                  <a:ext cx="112819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1000" i="1">
                            <a:latin typeface="Cambria Math" panose="02040503050406030204"/>
                          </a:rPr>
                          <m:t>难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|&lt;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𝑠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&gt;</m:t>
                        </m:r>
                        <m:r>
                          <a:rPr lang="zh-CN" altLang="en-US" sz="1000" i="1">
                            <a:latin typeface="Cambria Math" panose="02040503050406030204"/>
                          </a:rPr>
                          <m:t>最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)</m:t>
                        </m:r>
                      </m:oMath>
                    </m:oMathPara>
                  </a14:m>
                  <a:endParaRPr lang="zh-CN" altLang="en-US" sz="10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5840" y="4251286"/>
                  <a:ext cx="1128194" cy="246221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655840" y="5835462"/>
                  <a:ext cx="112819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1000" i="1">
                            <a:latin typeface="Cambria Math" panose="02040503050406030204"/>
                          </a:rPr>
                          <m:t>我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|&lt;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𝑠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&gt;</m:t>
                        </m:r>
                        <m:r>
                          <a:rPr lang="zh-CN" altLang="en-US" sz="1000" i="1">
                            <a:latin typeface="Cambria Math" panose="02040503050406030204"/>
                          </a:rPr>
                          <m:t>当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)</m:t>
                        </m:r>
                      </m:oMath>
                    </m:oMathPara>
                  </a14:m>
                  <a:endParaRPr lang="zh-CN" altLang="en-US" sz="10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5840" y="5835462"/>
                  <a:ext cx="1128194" cy="246221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8184233" y="2791829"/>
                  <a:ext cx="127272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(&lt;/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𝑠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&gt;|⋯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开始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)</m:t>
                        </m:r>
                      </m:oMath>
                    </m:oMathPara>
                  </a14:m>
                  <a:endParaRPr lang="zh-CN" altLang="en-US" sz="10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4233" y="2791829"/>
                  <a:ext cx="1272721" cy="246221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8184232" y="3675222"/>
                  <a:ext cx="114448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(&lt;/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𝑠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&gt;|⋯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天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)</m:t>
                        </m:r>
                      </m:oMath>
                    </m:oMathPara>
                  </a14:m>
                  <a:endParaRPr lang="zh-CN" altLang="en-US" sz="10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4232" y="3675222"/>
                  <a:ext cx="1144480" cy="246221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8134810" y="4380557"/>
                  <a:ext cx="114448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(&lt;/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𝑠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&gt;|⋯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了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)</m:t>
                        </m:r>
                      </m:oMath>
                    </m:oMathPara>
                  </a14:m>
                  <a:endParaRPr lang="zh-CN" altLang="en-US" sz="10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4810" y="4380557"/>
                  <a:ext cx="1144480" cy="246221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8184233" y="6035715"/>
                  <a:ext cx="127272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(&lt;/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𝑠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&gt;|⋯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世界</m:t>
                        </m:r>
                        <m:r>
                          <a:rPr lang="en-US" altLang="zh-CN" sz="1000" i="1">
                            <a:latin typeface="Cambria Math" panose="02040503050406030204"/>
                          </a:rPr>
                          <m:t>)</m:t>
                        </m:r>
                      </m:oMath>
                    </m:oMathPara>
                  </a14:m>
                  <a:endParaRPr lang="zh-CN" altLang="en-US" sz="10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4233" y="6035715"/>
                  <a:ext cx="1272721" cy="246221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文本框 4"/>
          <p:cNvSpPr txBox="1"/>
          <p:nvPr/>
        </p:nvSpPr>
        <p:spPr>
          <a:xfrm>
            <a:off x="4438010" y="637713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词与词之间的组合概率关系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8.1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-gram</a:t>
                </a:r>
                <a:r>
                  <a:rPr lang="zh-CN" altLang="zh-CN" dirty="0"/>
                  <a:t>模型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标题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1" t="-23" r="1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845288" y="1388423"/>
                <a:ext cx="10515600" cy="46750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b="1" dirty="0">
                    <a:latin typeface="Cambria Math" panose="02040503050406030204" pitchFamily="18" charset="0"/>
                  </a:rPr>
                  <a:t>统计语言模型的分类</a:t>
                </a:r>
                <a:r>
                  <a:rPr lang="en-US" altLang="zh-CN" b="1" dirty="0">
                    <a:latin typeface="Cambria Math" panose="02040503050406030204" pitchFamily="18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-gram</a:t>
                </a:r>
              </a:p>
              <a:p>
                <a:pPr lvl="1"/>
                <a:r>
                  <a:rPr lang="zh-CN" altLang="en-US" dirty="0"/>
                  <a:t>预测的词概率值依赖于前</a:t>
                </a:r>
                <a:r>
                  <a:rPr lang="en-US" altLang="zh-CN" dirty="0"/>
                  <a:t>n-1</a:t>
                </a:r>
                <a:r>
                  <a:rPr lang="zh-CN" altLang="en-US" dirty="0"/>
                  <a:t>个词，更长距离上下文依赖被忽略。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效率高，目前仍是主流！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神经网络（</a:t>
                </a:r>
                <a:r>
                  <a:rPr lang="en-US" altLang="zh-CN" dirty="0"/>
                  <a:t>RNN/LSTM/Transformer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RNN/LSTM</a:t>
                </a:r>
                <a:r>
                  <a:rPr lang="zh-CN" altLang="en-US" dirty="0"/>
                  <a:t>将每个词映射到一个紧凑的连续向量空间，并使用循环连接来建模长距离上下文依赖。</a:t>
                </a:r>
                <a:endParaRPr lang="en-US" altLang="zh-CN" dirty="0"/>
              </a:p>
              <a:p>
                <a:pPr lvl="1"/>
                <a:r>
                  <a:rPr lang="zh-CN" altLang="zh-CN" dirty="0"/>
                  <a:t>输出层的节点数目就是词典的大小</a:t>
                </a:r>
                <a:r>
                  <a:rPr lang="zh-CN" altLang="en-US" dirty="0"/>
                  <a:t>，处理大量数据时缓慢的训练速度限制了</a:t>
                </a:r>
                <a:r>
                  <a:rPr lang="en-US" altLang="zh-CN" dirty="0"/>
                  <a:t>RNN/LSTM</a:t>
                </a:r>
                <a:r>
                  <a:rPr lang="zh-CN" altLang="en-US" dirty="0"/>
                  <a:t>的使用。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也可采用</a:t>
                </a:r>
                <a:r>
                  <a:rPr lang="en-US" altLang="zh-CN" dirty="0"/>
                  <a:t>Transformer</a:t>
                </a:r>
                <a:r>
                  <a:rPr lang="zh-CN" altLang="en-US" dirty="0"/>
                  <a:t>建模。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288" y="1388423"/>
                <a:ext cx="10515600" cy="4675025"/>
              </a:xfrm>
              <a:blipFill rotWithShape="1">
                <a:blip r:embed="rId4"/>
                <a:stretch>
                  <a:fillRect l="-1" t="-7" r="1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8.1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-gram</a:t>
                </a:r>
                <a:r>
                  <a:rPr lang="zh-CN" altLang="zh-CN" dirty="0"/>
                  <a:t>模型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标题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" t="-23" r="1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+mn-ea"/>
                  </a:rPr>
                  <a:t>1980</a:t>
                </a:r>
                <a:r>
                  <a:rPr lang="zh-CN" altLang="en-US" dirty="0">
                    <a:latin typeface="+mn-ea"/>
                  </a:rPr>
                  <a:t>年由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Fred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Jelinek</a:t>
                </a:r>
                <a:r>
                  <a:rPr lang="zh-CN" altLang="en-US" dirty="0">
                    <a:latin typeface="+mn-ea"/>
                  </a:rPr>
                  <a:t>和他的同事提出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-gram</a:t>
                </a:r>
                <a:r>
                  <a:rPr lang="zh-CN" altLang="en-US" dirty="0">
                    <a:latin typeface="+mn-ea"/>
                  </a:rPr>
                  <a:t>统计语言模型。每个预测变量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+mn-ea"/>
                  </a:rPr>
                  <a:t>只与长度为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𝑛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/>
                      </a:rPr>
                      <m:t>−1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的上下文有关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1092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/>
                              <a:ea typeface="Cambria Math" panose="02040503050406030204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/>
                                  <a:ea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  <m:t>𝑡</m:t>
                              </m:r>
                              <m:r>
                                <a:rPr lang="en-US" altLang="zh-CN" sz="2400" i="1" dirty="0">
                                  <a:latin typeface="Cambria Math" panose="02040503050406030204"/>
                                  <a:ea typeface="Cambria Math" panose="02040503050406030204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−</m:t>
                              </m:r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𝑛</m:t>
                              </m:r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−</m:t>
                              </m:r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𝑛</m:t>
                              </m:r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/>
                              <a:ea typeface="Cambria Math" panose="02040503050406030204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/>
                                  <a:ea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  <m:t>𝑡</m:t>
                              </m:r>
                              <m:r>
                                <a:rPr lang="en-US" altLang="zh-CN" sz="2400" i="1" dirty="0">
                                  <a:latin typeface="Cambria Math" panose="02040503050406030204"/>
                                  <a:ea typeface="Cambria Math" panose="02040503050406030204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 marL="109220" indent="0">
                  <a:buNone/>
                </a:pPr>
                <a:endParaRPr lang="en-US" altLang="zh-CN" dirty="0"/>
              </a:p>
              <a:p>
                <a:r>
                  <a:rPr lang="zh-CN" altLang="en-US" dirty="0">
                    <a:latin typeface="+mn-ea"/>
                  </a:rPr>
                  <a:t>实际应用中一般取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/>
                      </a:rPr>
                      <m:t>1</m:t>
                    </m:r>
                    <m:r>
                      <a:rPr lang="en-US" altLang="zh-CN" i="1">
                        <a:latin typeface="Cambria Math" panose="02040503050406030204"/>
                        <a:ea typeface="Cambria Math" panose="02040503050406030204"/>
                      </a:rPr>
                      <m:t>≤</m:t>
                    </m:r>
                    <m:r>
                      <a:rPr lang="en-US" altLang="zh-CN" i="1">
                        <a:latin typeface="Cambria Math" panose="02040503050406030204"/>
                        <a:ea typeface="Cambria Math" panose="02040503050406030204"/>
                      </a:rPr>
                      <m:t>𝑛</m:t>
                    </m:r>
                    <m:r>
                      <a:rPr lang="en-US" altLang="zh-CN" i="1">
                        <a:latin typeface="Cambria Math" panose="02040503050406030204"/>
                        <a:ea typeface="Cambria Math" panose="02040503050406030204"/>
                      </a:rPr>
                      <m:t>≤5</m:t>
                    </m:r>
                  </m:oMath>
                </a14:m>
                <a:r>
                  <a:rPr lang="zh-CN" altLang="en-US" dirty="0">
                    <a:latin typeface="+mn-ea"/>
                  </a:rPr>
                  <a:t>。当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/>
                      </a:rPr>
                      <m:t>=1,2,3</m:t>
                    </m:r>
                  </m:oMath>
                </a14:m>
                <a:r>
                  <a:rPr lang="zh-CN" altLang="en-US" dirty="0">
                    <a:latin typeface="+mn-ea"/>
                  </a:rPr>
                  <a:t>时，相应的模型分别称为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Unigram, Bigram, Trigram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语言</a:t>
                </a:r>
                <a:r>
                  <a:rPr lang="zh-CN" altLang="en-US" dirty="0">
                    <a:latin typeface="+mn-ea"/>
                  </a:rPr>
                  <a:t>模型。</a:t>
                </a:r>
                <a:endParaRPr lang="en-US" altLang="zh-CN" baseline="-25000" dirty="0">
                  <a:latin typeface="+mn-ea"/>
                </a:endParaRPr>
              </a:p>
              <a:p>
                <a:endParaRPr lang="en-US" altLang="zh-CN" dirty="0"/>
              </a:p>
              <a:p>
                <a:pPr marL="10922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" t="-7" r="1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4b9867d-cf12-4117-aa2b-8d5903a3d758"/>
  <p:tag name="COMMONDATA" val="eyJoZGlkIjoiNTE3MTc3ZGQ4OTI4ODA0NGEwNGNhZGMwYzU4MDdkMDA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8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5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4781</Words>
  <Application>Microsoft Office PowerPoint</Application>
  <PresentationFormat>宽屏</PresentationFormat>
  <Paragraphs>695</Paragraphs>
  <Slides>50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1" baseType="lpstr">
      <vt:lpstr>等线</vt:lpstr>
      <vt:lpstr>等线 (正文)</vt:lpstr>
      <vt:lpstr>等线 Light</vt:lpstr>
      <vt:lpstr>华文楷体</vt:lpstr>
      <vt:lpstr>宋体</vt:lpstr>
      <vt:lpstr>微软雅黑</vt:lpstr>
      <vt:lpstr>Arial</vt:lpstr>
      <vt:lpstr>Calibri</vt:lpstr>
      <vt:lpstr>Cambria Math</vt:lpstr>
      <vt:lpstr>Times New Roman</vt:lpstr>
      <vt:lpstr>1_Office 主题​​</vt:lpstr>
      <vt:lpstr>语言模型</vt:lpstr>
      <vt:lpstr>纲要</vt:lpstr>
      <vt:lpstr>8.1 n-gram模型</vt:lpstr>
      <vt:lpstr>8.1 n-gram模型</vt:lpstr>
      <vt:lpstr>8.1 n-gram模型</vt:lpstr>
      <vt:lpstr>8.1 n-gram模型</vt:lpstr>
      <vt:lpstr>8.1 n-gram模型</vt:lpstr>
      <vt:lpstr>8.1 n-gram模型</vt:lpstr>
      <vt:lpstr>8.1 n-gram模型</vt:lpstr>
      <vt:lpstr>8.1 n-gram模型</vt:lpstr>
      <vt:lpstr>1-gram的训练：Unigram</vt:lpstr>
      <vt:lpstr>1-gram语言模型：Unigram</vt:lpstr>
      <vt:lpstr>1-gram语言模型：Unigram</vt:lpstr>
      <vt:lpstr>2-gram的训练：Bigram</vt:lpstr>
      <vt:lpstr>2-gram语言模型：Bigram</vt:lpstr>
      <vt:lpstr>2-gram语言模型：Bigram</vt:lpstr>
      <vt:lpstr>3-gram的训练：Trigram</vt:lpstr>
      <vt:lpstr>3-gram语言模型：Trigram</vt:lpstr>
      <vt:lpstr>8.2 评价指标—Perplexity</vt:lpstr>
      <vt:lpstr>8.3 平滑技术</vt:lpstr>
      <vt:lpstr>Good-Turing折扣法</vt:lpstr>
      <vt:lpstr>Good-Turing折扣法（2-gram）</vt:lpstr>
      <vt:lpstr>Witten-Bell折扣法（针对语料太少）</vt:lpstr>
      <vt:lpstr>Katz回退法</vt:lpstr>
      <vt:lpstr>Bigram计算过程(Good-Turing+Katz回退)</vt:lpstr>
      <vt:lpstr>英文计算例子</vt:lpstr>
      <vt:lpstr>Jelinek-Mercer插值法</vt:lpstr>
      <vt:lpstr>Kneser-Ney插值法</vt:lpstr>
      <vt:lpstr>Kneser-Ney插值法</vt:lpstr>
      <vt:lpstr>Kneser-Ney插值法</vt:lpstr>
      <vt:lpstr>语言模型格式(ARPA-MIT)</vt:lpstr>
      <vt:lpstr>计算出现三个词出现的概率</vt:lpstr>
      <vt:lpstr>8.4 语言模型的训练</vt:lpstr>
      <vt:lpstr>SRILM</vt:lpstr>
      <vt:lpstr>分词和预处理</vt:lpstr>
      <vt:lpstr>分词和预处理完的句子示例</vt:lpstr>
      <vt:lpstr>用SRILM训练语言模型</vt:lpstr>
      <vt:lpstr>用SRILM训练语言模型</vt:lpstr>
      <vt:lpstr>3-gram模型例子</vt:lpstr>
      <vt:lpstr>8.5 神经网络语言模型（NNLM）</vt:lpstr>
      <vt:lpstr>RNNLM</vt:lpstr>
      <vt:lpstr>RNNLM</vt:lpstr>
      <vt:lpstr>RNNLM</vt:lpstr>
      <vt:lpstr>RNNLM错误代价反向传播</vt:lpstr>
      <vt:lpstr>RNNLM错误代价反向传播</vt:lpstr>
      <vt:lpstr>轻量级的NNLM</vt:lpstr>
      <vt:lpstr>基于类别的语言模型</vt:lpstr>
      <vt:lpstr>类别语言模型的训练</vt:lpstr>
      <vt:lpstr>基于字符的语言模型</vt:lpstr>
      <vt:lpstr>8.6 本章小结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语言模型</dc:title>
  <dc:creator>HQY</dc:creator>
  <cp:lastModifiedBy>Q.Y. Hong</cp:lastModifiedBy>
  <cp:revision>151</cp:revision>
  <dcterms:created xsi:type="dcterms:W3CDTF">2019-08-22T01:30:00Z</dcterms:created>
  <dcterms:modified xsi:type="dcterms:W3CDTF">2023-11-07T08:04:24Z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DDAA366745F14AED8812623EF5657AA7</vt:lpwstr>
  </property>
  <property fmtid="{D5CDD505-2E9C-101B-9397-08002B2CF9AE}" pid="3" name="KSOProductBuildVer">
    <vt:lpwstr>2052-11.1.0.12132</vt:lpwstr>
  </property>
</Properties>
</file>