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609" r:id="rId3"/>
    <p:sldId id="553" r:id="rId4"/>
    <p:sldId id="554" r:id="rId5"/>
    <p:sldId id="555" r:id="rId6"/>
    <p:sldId id="558" r:id="rId7"/>
    <p:sldId id="610" r:id="rId8"/>
    <p:sldId id="556" r:id="rId9"/>
    <p:sldId id="557" r:id="rId10"/>
    <p:sldId id="559" r:id="rId11"/>
    <p:sldId id="560" r:id="rId12"/>
    <p:sldId id="561" r:id="rId13"/>
    <p:sldId id="562" r:id="rId14"/>
    <p:sldId id="563" r:id="rId15"/>
    <p:sldId id="564" r:id="rId16"/>
    <p:sldId id="565" r:id="rId17"/>
    <p:sldId id="566" r:id="rId18"/>
    <p:sldId id="585" r:id="rId19"/>
    <p:sldId id="608" r:id="rId20"/>
    <p:sldId id="260" r:id="rId21"/>
    <p:sldId id="261" r:id="rId22"/>
    <p:sldId id="266" r:id="rId23"/>
    <p:sldId id="257" r:id="rId24"/>
    <p:sldId id="258" r:id="rId25"/>
    <p:sldId id="259" r:id="rId26"/>
    <p:sldId id="267" r:id="rId27"/>
    <p:sldId id="262" r:id="rId28"/>
    <p:sldId id="263" r:id="rId29"/>
    <p:sldId id="264" r:id="rId30"/>
    <p:sldId id="265" r:id="rId31"/>
    <p:sldId id="268" r:id="rId32"/>
    <p:sldId id="269" r:id="rId33"/>
    <p:sldId id="270" r:id="rId34"/>
    <p:sldId id="271" r:id="rId35"/>
    <p:sldId id="272" r:id="rId36"/>
    <p:sldId id="27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36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11.wmf"/><Relationship Id="rId3" Type="http://schemas.openxmlformats.org/officeDocument/2006/relationships/image" Target="../media/image38.wmf"/><Relationship Id="rId7" Type="http://schemas.openxmlformats.org/officeDocument/2006/relationships/image" Target="../media/image42.wmf"/><Relationship Id="rId12" Type="http://schemas.openxmlformats.org/officeDocument/2006/relationships/image" Target="../media/image10.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19.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29AA2-9184-4FD8-85F6-F3AB8DE8AA23}" type="datetimeFigureOut">
              <a:rPr lang="zh-CN" altLang="en-US" smtClean="0"/>
              <a:t>2023/10/6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BBFFC-21AA-48E1-BBEA-3CD4665B2D1F}" type="slidenum">
              <a:rPr lang="zh-CN" altLang="en-US" smtClean="0"/>
              <a:t>‹#›</a:t>
            </a:fld>
            <a:endParaRPr lang="zh-CN" altLang="en-US"/>
          </a:p>
        </p:txBody>
      </p:sp>
    </p:spTree>
    <p:extLst>
      <p:ext uri="{BB962C8B-B14F-4D97-AF65-F5344CB8AC3E}">
        <p14:creationId xmlns:p14="http://schemas.microsoft.com/office/powerpoint/2010/main" val="94170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y1 = </a:t>
            </a:r>
            <a:r>
              <a:rPr lang="en-US" altLang="zh-CN" sz="1200" b="0" i="0" u="none" strike="noStrike" kern="1200" baseline="0" dirty="0" err="1">
                <a:solidFill>
                  <a:schemeClr val="tx1"/>
                </a:solidFill>
                <a:latin typeface="+mn-lt"/>
                <a:ea typeface="+mn-ea"/>
                <a:cs typeface="+mn-cs"/>
              </a:rPr>
              <a:t>fft</a:t>
            </a:r>
            <a:r>
              <a:rPr lang="en-US" altLang="zh-CN" sz="1200" b="0" i="0" u="none" strike="noStrike" kern="1200" baseline="0" dirty="0">
                <a:solidFill>
                  <a:schemeClr val="tx1"/>
                </a:solidFill>
                <a:latin typeface="+mn-lt"/>
                <a:ea typeface="+mn-ea"/>
                <a:cs typeface="+mn-cs"/>
              </a:rPr>
              <a:t>(signal1,8);</a:t>
            </a:r>
          </a:p>
          <a:p>
            <a:r>
              <a:rPr lang="en-US" altLang="zh-CN" sz="1200" b="0" i="0" u="none" strike="noStrike" kern="1200" baseline="0" dirty="0">
                <a:solidFill>
                  <a:schemeClr val="tx1"/>
                </a:solidFill>
                <a:latin typeface="+mn-lt"/>
                <a:ea typeface="+mn-ea"/>
                <a:cs typeface="+mn-cs"/>
              </a:rPr>
              <a:t>y2 = </a:t>
            </a:r>
            <a:r>
              <a:rPr lang="en-US" altLang="zh-CN" sz="1200" b="0" i="0" u="none" strike="noStrike" kern="1200" baseline="0" dirty="0" err="1">
                <a:solidFill>
                  <a:schemeClr val="tx1"/>
                </a:solidFill>
                <a:latin typeface="+mn-lt"/>
                <a:ea typeface="+mn-ea"/>
                <a:cs typeface="+mn-cs"/>
              </a:rPr>
              <a:t>fft</a:t>
            </a:r>
            <a:r>
              <a:rPr lang="en-US" altLang="zh-CN" sz="1200" b="0" i="0" u="none" strike="noStrike" kern="1200" baseline="0" dirty="0">
                <a:solidFill>
                  <a:schemeClr val="tx1"/>
                </a:solidFill>
                <a:latin typeface="+mn-lt"/>
                <a:ea typeface="+mn-ea"/>
                <a:cs typeface="+mn-cs"/>
              </a:rPr>
              <a:t>(signal1,16);</a:t>
            </a:r>
          </a:p>
          <a:p>
            <a:r>
              <a:rPr lang="en-US" altLang="zh-CN" sz="1200" b="0" i="0" u="none" strike="noStrike" kern="1200" baseline="0" dirty="0">
                <a:solidFill>
                  <a:schemeClr val="tx1"/>
                </a:solidFill>
                <a:latin typeface="+mn-lt"/>
                <a:ea typeface="+mn-ea"/>
                <a:cs typeface="+mn-cs"/>
              </a:rPr>
              <a:t>y3 = </a:t>
            </a:r>
            <a:r>
              <a:rPr lang="en-US" altLang="zh-CN" sz="1200" b="0" i="0" u="none" strike="noStrike" kern="1200" baseline="0" dirty="0" err="1">
                <a:solidFill>
                  <a:schemeClr val="tx1"/>
                </a:solidFill>
                <a:latin typeface="+mn-lt"/>
                <a:ea typeface="+mn-ea"/>
                <a:cs typeface="+mn-cs"/>
              </a:rPr>
              <a:t>fft</a:t>
            </a:r>
            <a:r>
              <a:rPr lang="en-US" altLang="zh-CN" sz="1200" b="0" i="0" u="none" strike="noStrike" kern="1200" baseline="0" dirty="0">
                <a:solidFill>
                  <a:schemeClr val="tx1"/>
                </a:solidFill>
                <a:latin typeface="+mn-lt"/>
                <a:ea typeface="+mn-ea"/>
                <a:cs typeface="+mn-cs"/>
              </a:rPr>
              <a:t>(signal1,32);</a:t>
            </a:r>
          </a:p>
          <a:p>
            <a:r>
              <a:rPr lang="en-US" altLang="zh-CN" sz="1200" b="0" i="0" u="none" strike="noStrike" kern="1200" baseline="0" dirty="0">
                <a:solidFill>
                  <a:schemeClr val="tx1"/>
                </a:solidFill>
                <a:latin typeface="+mn-lt"/>
                <a:ea typeface="+mn-ea"/>
                <a:cs typeface="+mn-cs"/>
              </a:rPr>
              <a:t>y4 = </a:t>
            </a:r>
            <a:r>
              <a:rPr lang="en-US" altLang="zh-CN" sz="1200" b="0" i="0" u="none" strike="noStrike" kern="1200" baseline="0" dirty="0" err="1">
                <a:solidFill>
                  <a:schemeClr val="tx1"/>
                </a:solidFill>
                <a:latin typeface="+mn-lt"/>
                <a:ea typeface="+mn-ea"/>
                <a:cs typeface="+mn-cs"/>
              </a:rPr>
              <a:t>fft</a:t>
            </a:r>
            <a:r>
              <a:rPr lang="en-US" altLang="zh-CN" sz="1200" b="0" i="0" u="none" strike="noStrike" kern="1200" baseline="0" dirty="0">
                <a:solidFill>
                  <a:schemeClr val="tx1"/>
                </a:solidFill>
                <a:latin typeface="+mn-lt"/>
                <a:ea typeface="+mn-ea"/>
                <a:cs typeface="+mn-cs"/>
              </a:rPr>
              <a:t>(signal1,64);</a:t>
            </a:r>
          </a:p>
          <a:p>
            <a:endParaRPr lang="zh-CN" altLang="en-US" dirty="0"/>
          </a:p>
        </p:txBody>
      </p:sp>
      <p:sp>
        <p:nvSpPr>
          <p:cNvPr id="4" name="灯片编号占位符 3"/>
          <p:cNvSpPr>
            <a:spLocks noGrp="1"/>
          </p:cNvSpPr>
          <p:nvPr>
            <p:ph type="sldNum" sz="quarter" idx="10"/>
          </p:nvPr>
        </p:nvSpPr>
        <p:spPr/>
        <p:txBody>
          <a:bodyPr/>
          <a:lstStyle/>
          <a:p>
            <a:fld id="{443BBFFC-21AA-48E1-BBEA-3CD4665B2D1F}" type="slidenum">
              <a:rPr lang="zh-CN" altLang="en-US" smtClean="0"/>
              <a:t>23</a:t>
            </a:fld>
            <a:endParaRPr lang="zh-CN" altLang="en-US"/>
          </a:p>
        </p:txBody>
      </p:sp>
    </p:spTree>
    <p:extLst>
      <p:ext uri="{BB962C8B-B14F-4D97-AF65-F5344CB8AC3E}">
        <p14:creationId xmlns:p14="http://schemas.microsoft.com/office/powerpoint/2010/main" val="356998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fs=16000;</a:t>
            </a:r>
          </a:p>
          <a:p>
            <a:r>
              <a:rPr lang="en-US" altLang="zh-CN" sz="1200" b="0" i="0" u="none" strike="noStrike" kern="1200" baseline="0" dirty="0">
                <a:solidFill>
                  <a:schemeClr val="tx1"/>
                </a:solidFill>
                <a:latin typeface="+mn-lt"/>
                <a:ea typeface="+mn-ea"/>
                <a:cs typeface="+mn-cs"/>
              </a:rPr>
              <a:t>t1=0:1/fs:1-1/fs;</a:t>
            </a:r>
          </a:p>
          <a:p>
            <a:r>
              <a:rPr lang="en-US" altLang="zh-CN" sz="1200" b="0" i="0" u="none" strike="noStrike" kern="1200" baseline="0" dirty="0">
                <a:solidFill>
                  <a:schemeClr val="tx1"/>
                </a:solidFill>
                <a:latin typeface="+mn-lt"/>
                <a:ea typeface="+mn-ea"/>
                <a:cs typeface="+mn-cs"/>
              </a:rPr>
              <a:t>y1 = sin(2*pi*440*t1);</a:t>
            </a:r>
          </a:p>
          <a:p>
            <a:r>
              <a:rPr lang="en-US" altLang="zh-CN" sz="1200" b="0" i="0" u="none" strike="noStrike" kern="1200" baseline="0" dirty="0">
                <a:solidFill>
                  <a:schemeClr val="tx1"/>
                </a:solidFill>
                <a:latin typeface="+mn-lt"/>
                <a:ea typeface="+mn-ea"/>
                <a:cs typeface="+mn-cs"/>
              </a:rPr>
              <a:t>t2=0:1/fs:2-1/fs;</a:t>
            </a:r>
          </a:p>
          <a:p>
            <a:r>
              <a:rPr lang="en-US" altLang="zh-CN" sz="1200" b="0" i="0" u="none" strike="noStrike" kern="1200" baseline="0" dirty="0">
                <a:solidFill>
                  <a:schemeClr val="tx1"/>
                </a:solidFill>
                <a:latin typeface="+mn-lt"/>
                <a:ea typeface="+mn-ea"/>
                <a:cs typeface="+mn-cs"/>
              </a:rPr>
              <a:t>y2 = sin(2*pi*660*t2);</a:t>
            </a:r>
          </a:p>
          <a:p>
            <a:r>
              <a:rPr lang="en-US" altLang="zh-CN" sz="1200" b="0" i="0" u="none" strike="noStrike" kern="1200" baseline="0" dirty="0">
                <a:solidFill>
                  <a:schemeClr val="tx1"/>
                </a:solidFill>
                <a:latin typeface="+mn-lt"/>
                <a:ea typeface="+mn-ea"/>
                <a:cs typeface="+mn-cs"/>
              </a:rPr>
              <a:t>y3 = [y1 y2];</a:t>
            </a:r>
          </a:p>
          <a:p>
            <a:r>
              <a:rPr lang="en-US" altLang="zh-CN" sz="1200" b="0" i="0" u="none" strike="noStrike" kern="1200" baseline="0" dirty="0" err="1">
                <a:solidFill>
                  <a:schemeClr val="tx1"/>
                </a:solidFill>
                <a:latin typeface="+mn-lt"/>
                <a:ea typeface="+mn-ea"/>
                <a:cs typeface="+mn-cs"/>
              </a:rPr>
              <a:t>audiowrite</a:t>
            </a:r>
            <a:r>
              <a:rPr lang="en-US" altLang="zh-CN" sz="1200" b="0" i="0" u="none" strike="noStrike" kern="1200" baseline="0" dirty="0">
                <a:solidFill>
                  <a:schemeClr val="tx1"/>
                </a:solidFill>
                <a:latin typeface="+mn-lt"/>
                <a:ea typeface="+mn-ea"/>
                <a:cs typeface="+mn-cs"/>
              </a:rPr>
              <a:t>('440-660hz-sound.wav', y, fs);</a:t>
            </a:r>
          </a:p>
          <a:p>
            <a:r>
              <a:rPr lang="en-US" altLang="zh-CN" sz="1200" b="0" i="0" u="none" strike="noStrike" kern="1200" baseline="0" dirty="0">
                <a:solidFill>
                  <a:schemeClr val="tx1"/>
                </a:solidFill>
                <a:latin typeface="+mn-lt"/>
                <a:ea typeface="+mn-ea"/>
                <a:cs typeface="+mn-cs"/>
              </a:rPr>
              <a:t>spectrogram(y3,256,240,256,16000,'yaxis'); </a:t>
            </a:r>
          </a:p>
        </p:txBody>
      </p:sp>
      <p:sp>
        <p:nvSpPr>
          <p:cNvPr id="4" name="灯片编号占位符 3"/>
          <p:cNvSpPr>
            <a:spLocks noGrp="1"/>
          </p:cNvSpPr>
          <p:nvPr>
            <p:ph type="sldNum" sz="quarter" idx="10"/>
          </p:nvPr>
        </p:nvSpPr>
        <p:spPr/>
        <p:txBody>
          <a:bodyPr/>
          <a:lstStyle/>
          <a:p>
            <a:fld id="{443BBFFC-21AA-48E1-BBEA-3CD4665B2D1F}" type="slidenum">
              <a:rPr lang="zh-CN" altLang="en-US" smtClean="0"/>
              <a:t>32</a:t>
            </a:fld>
            <a:endParaRPr lang="zh-CN" altLang="en-US"/>
          </a:p>
        </p:txBody>
      </p:sp>
    </p:spTree>
    <p:extLst>
      <p:ext uri="{BB962C8B-B14F-4D97-AF65-F5344CB8AC3E}">
        <p14:creationId xmlns:p14="http://schemas.microsoft.com/office/powerpoint/2010/main" val="185005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3BBFFC-21AA-48E1-BBEA-3CD4665B2D1F}" type="slidenum">
              <a:rPr lang="zh-CN" altLang="en-US" smtClean="0"/>
              <a:t>35</a:t>
            </a:fld>
            <a:endParaRPr lang="zh-CN" altLang="en-US"/>
          </a:p>
        </p:txBody>
      </p:sp>
    </p:spTree>
    <p:extLst>
      <p:ext uri="{BB962C8B-B14F-4D97-AF65-F5344CB8AC3E}">
        <p14:creationId xmlns:p14="http://schemas.microsoft.com/office/powerpoint/2010/main" val="304113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If you specify </a:t>
            </a:r>
            <a:r>
              <a:rPr lang="en-US" altLang="zh-CN" dirty="0" err="1"/>
              <a:t>noverlap</a:t>
            </a:r>
            <a:r>
              <a:rPr lang="en-US" altLang="zh-CN" sz="1200" b="0" i="0" kern="1200" dirty="0">
                <a:solidFill>
                  <a:schemeClr val="tx1"/>
                </a:solidFill>
                <a:effectLst/>
                <a:latin typeface="+mn-lt"/>
                <a:ea typeface="+mn-ea"/>
                <a:cs typeface="+mn-cs"/>
              </a:rPr>
              <a:t> as empty, then </a:t>
            </a:r>
            <a:r>
              <a:rPr lang="en-US" altLang="zh-CN" dirty="0"/>
              <a:t>spectrogram</a:t>
            </a:r>
            <a:r>
              <a:rPr lang="en-US" altLang="zh-CN" sz="1200" b="0" i="0" kern="1200" dirty="0">
                <a:solidFill>
                  <a:schemeClr val="tx1"/>
                </a:solidFill>
                <a:effectLst/>
                <a:latin typeface="+mn-lt"/>
                <a:ea typeface="+mn-ea"/>
                <a:cs typeface="+mn-cs"/>
              </a:rPr>
              <a:t> uses a number that produces 50% overlap between segments. </a:t>
            </a:r>
            <a:endParaRPr lang="zh-CN" altLang="en-US" dirty="0"/>
          </a:p>
        </p:txBody>
      </p:sp>
      <p:sp>
        <p:nvSpPr>
          <p:cNvPr id="4" name="灯片编号占位符 3"/>
          <p:cNvSpPr>
            <a:spLocks noGrp="1"/>
          </p:cNvSpPr>
          <p:nvPr>
            <p:ph type="sldNum" sz="quarter" idx="5"/>
          </p:nvPr>
        </p:nvSpPr>
        <p:spPr/>
        <p:txBody>
          <a:bodyPr/>
          <a:lstStyle/>
          <a:p>
            <a:fld id="{443BBFFC-21AA-48E1-BBEA-3CD4665B2D1F}" type="slidenum">
              <a:rPr lang="zh-CN" altLang="en-US" smtClean="0"/>
              <a:t>36</a:t>
            </a:fld>
            <a:endParaRPr lang="zh-CN" altLang="en-US"/>
          </a:p>
        </p:txBody>
      </p:sp>
    </p:spTree>
    <p:extLst>
      <p:ext uri="{BB962C8B-B14F-4D97-AF65-F5344CB8AC3E}">
        <p14:creationId xmlns:p14="http://schemas.microsoft.com/office/powerpoint/2010/main" val="964667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6"/>
          <p:cNvSpPr/>
          <p:nvPr userDrawn="1"/>
        </p:nvSpPr>
        <p:spPr>
          <a:xfrm>
            <a:off x="3180" y="6459786"/>
            <a:ext cx="12188825"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8"/>
          <p:cNvSpPr/>
          <p:nvPr userDrawn="1"/>
        </p:nvSpPr>
        <p:spPr>
          <a:xfrm>
            <a:off x="4" y="6399635"/>
            <a:ext cx="12192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600" spc="-51"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0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fld id="{E7A7B787-18E2-44D7-B774-6CC54B389EB4}" type="datetime1">
              <a:rPr lang="en-US" altLang="zh-TW" smtClean="0"/>
              <a:pPr>
                <a:defRPr/>
              </a:pPr>
              <a:t>10/6/2023</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p:txBody>
          <a:bodyPr/>
          <a:lstStyle/>
          <a:p>
            <a:pPr>
              <a:defRPr/>
            </a:pPr>
            <a:fld id="{75B77AB6-A536-43F3-9826-6CD10DB7A8AC}" type="slidenum">
              <a:rPr lang="zh-TW" altLang="en-US" smtClean="0"/>
              <a:pPr>
                <a:defRPr/>
              </a:pPr>
              <a:t>‹#›</a:t>
            </a:fld>
            <a:endParaRPr lang="en-US" altLang="zh-TW"/>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06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C72A7EB-9AB4-4B30-988D-85F033EA7FD3}" type="datetime1">
              <a:rPr lang="en-US" altLang="zh-TW" smtClean="0"/>
              <a:pPr>
                <a:defRPr/>
              </a:pPr>
              <a:t>10/6/2023</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p:txBody>
          <a:bodyPr/>
          <a:lstStyle/>
          <a:p>
            <a:pPr>
              <a:defRPr/>
            </a:pPr>
            <a:fld id="{AAE49EC9-DD13-454A-BEC9-CFD8877B7E7E}" type="slidenum">
              <a:rPr lang="zh-TW" altLang="en-US" smtClean="0"/>
              <a:pPr>
                <a:defRPr/>
              </a:pPr>
              <a:t>‹#›</a:t>
            </a:fld>
            <a:endParaRPr lang="en-US" altLang="zh-TW"/>
          </a:p>
        </p:txBody>
      </p:sp>
    </p:spTree>
    <p:extLst>
      <p:ext uri="{BB962C8B-B14F-4D97-AF65-F5344CB8AC3E}">
        <p14:creationId xmlns:p14="http://schemas.microsoft.com/office/powerpoint/2010/main" val="1532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4"/>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414779"/>
            <a:ext cx="7734300"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9BFC6185-EF0B-4D5D-B802-CCFF3CBE2328}" type="datetime1">
              <a:rPr lang="en-US" altLang="zh-TW" smtClean="0"/>
              <a:pPr>
                <a:defRPr/>
              </a:pPr>
              <a:t>10/6/2023</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p:txBody>
          <a:bodyPr/>
          <a:lstStyle/>
          <a:p>
            <a:pPr>
              <a:defRPr/>
            </a:pPr>
            <a:fld id="{E9C2C3DE-445A-4A22-8308-9ED99E091616}" type="slidenum">
              <a:rPr lang="zh-TW" altLang="en-US" smtClean="0"/>
              <a:pPr>
                <a:defRPr/>
              </a:pPr>
              <a:t>‹#›</a:t>
            </a:fld>
            <a:endParaRPr lang="en-US" altLang="zh-TW"/>
          </a:p>
        </p:txBody>
      </p:sp>
    </p:spTree>
    <p:extLst>
      <p:ext uri="{BB962C8B-B14F-4D97-AF65-F5344CB8AC3E}">
        <p14:creationId xmlns:p14="http://schemas.microsoft.com/office/powerpoint/2010/main" val="3639126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600205"/>
            <a:ext cx="53848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600205"/>
            <a:ext cx="53848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灯片编号占位符 6"/>
          <p:cNvSpPr>
            <a:spLocks noGrp="1"/>
          </p:cNvSpPr>
          <p:nvPr>
            <p:ph type="sldNum" sz="quarter" idx="12"/>
          </p:nvPr>
        </p:nvSpPr>
        <p:spPr>
          <a:xfrm>
            <a:off x="8737600" y="6248400"/>
            <a:ext cx="2844800" cy="457200"/>
          </a:xfrm>
        </p:spPr>
        <p:txBody>
          <a:bodyPr/>
          <a:lstStyle>
            <a:lvl1pPr>
              <a:defRPr/>
            </a:lvl1pPr>
          </a:lstStyle>
          <a:p>
            <a:fld id="{C0FE1A20-854F-4752-8431-01006330E41B}" type="slidenum">
              <a:rPr lang="en-US" altLang="en-US" smtClean="0"/>
              <a:pPr/>
              <a:t>‹#›</a:t>
            </a:fld>
            <a:endParaRPr lang="en-US" altLang="en-US"/>
          </a:p>
        </p:txBody>
      </p:sp>
    </p:spTree>
    <p:extLst>
      <p:ext uri="{BB962C8B-B14F-4D97-AF65-F5344CB8AC3E}">
        <p14:creationId xmlns:p14="http://schemas.microsoft.com/office/powerpoint/2010/main" val="1290511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节标题">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gn="ctr">
              <a:lnSpc>
                <a:spcPct val="85000"/>
              </a:lnSpc>
              <a:defRPr sz="8000" b="0">
                <a:solidFill>
                  <a:schemeClr val="tx1">
                    <a:lumMod val="85000"/>
                    <a:lumOff val="15000"/>
                  </a:schemeClr>
                </a:solidFill>
              </a:defRPr>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p>
            <a:pPr>
              <a:defRPr/>
            </a:pPr>
            <a:fld id="{E27CB390-B355-4D3F-AD23-03B188E146A9}" type="datetime1">
              <a:rPr lang="en-US" altLang="zh-TW" smtClean="0"/>
              <a:pPr>
                <a:defRPr/>
              </a:pPr>
              <a:t>10/6/2023</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p:txBody>
          <a:bodyPr/>
          <a:lstStyle/>
          <a:p>
            <a:pPr>
              <a:defRPr/>
            </a:pPr>
            <a:fld id="{B2BC3B0A-9A00-4550-ACAD-06E36F744573}" type="slidenum">
              <a:rPr lang="zh-TW" altLang="en-US" smtClean="0"/>
              <a:pPr>
                <a:defRPr/>
              </a:pPr>
              <a:t>‹#›</a:t>
            </a:fld>
            <a:endParaRPr lang="en-US" altLang="zh-TW"/>
          </a:p>
        </p:txBody>
      </p:sp>
    </p:spTree>
    <p:extLst>
      <p:ext uri="{BB962C8B-B14F-4D97-AF65-F5344CB8AC3E}">
        <p14:creationId xmlns:p14="http://schemas.microsoft.com/office/powerpoint/2010/main" val="3209756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2pPr>
              <a:defRPr>
                <a:latin typeface="Arial" panose="020B0604020202020204" pitchFamily="34" charset="0"/>
                <a:cs typeface="Arial" panose="020B0604020202020204" pitchFamily="34" charset="0"/>
              </a:defRPr>
            </a:lvl2pPr>
            <a:lvl3pPr marL="723882" indent="-339717">
              <a:defRPr sz="2000">
                <a:latin typeface="Times New Roman" panose="02020603050405020304" pitchFamily="18" charset="0"/>
                <a:cs typeface="Times New Roman" panose="02020603050405020304" pitchFamily="18" charset="0"/>
              </a:defRPr>
            </a:lvl3pPr>
            <a:lvl4pPr marL="900091" indent="-333366">
              <a:buClr>
                <a:schemeClr val="bg2">
                  <a:lumMod val="75000"/>
                </a:schemeClr>
              </a:buClr>
              <a:buSzPct val="90000"/>
              <a:buFont typeface="Wingdings" panose="05000000000000000000" pitchFamily="2" charset="2"/>
              <a:buChar char="Ø"/>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p:txBody>
          <a:bodyPr/>
          <a:lstStyle/>
          <a:p>
            <a:pPr>
              <a:defRPr/>
            </a:pPr>
            <a:fld id="{B9CD4CCB-73CB-499F-9483-72A1F6A46DBE}" type="slidenum">
              <a:rPr lang="zh-TW" altLang="en-US" smtClean="0"/>
              <a:pPr>
                <a:defRPr/>
              </a:pPr>
              <a:t>‹#›</a:t>
            </a:fld>
            <a:endParaRPr lang="en-US" altLang="zh-TW"/>
          </a:p>
        </p:txBody>
      </p:sp>
    </p:spTree>
    <p:extLst>
      <p:ext uri="{BB962C8B-B14F-4D97-AF65-F5344CB8AC3E}">
        <p14:creationId xmlns:p14="http://schemas.microsoft.com/office/powerpoint/2010/main" val="210228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E27CB390-B355-4D3F-AD23-03B188E146A9}" type="datetime1">
              <a:rPr lang="en-US" altLang="zh-TW" smtClean="0"/>
              <a:pPr>
                <a:defRPr/>
              </a:pPr>
              <a:t>10/6/2023</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p:txBody>
          <a:bodyPr/>
          <a:lstStyle/>
          <a:p>
            <a:pPr>
              <a:defRPr/>
            </a:pPr>
            <a:fld id="{B2BC3B0A-9A00-4550-ACAD-06E36F744573}" type="slidenum">
              <a:rPr lang="zh-TW" altLang="en-US" smtClean="0"/>
              <a:pPr>
                <a:defRPr/>
              </a:pPr>
              <a:t>‹#›</a:t>
            </a:fld>
            <a:endParaRPr lang="en-US" altLang="zh-TW"/>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95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7"/>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41"/>
            <a:ext cx="493776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81A549EF-D2EE-4450-9E21-48E712CA21AE}" type="datetime1">
              <a:rPr lang="en-US" altLang="zh-TW" smtClean="0"/>
              <a:pPr>
                <a:defRPr/>
              </a:pPr>
              <a:t>10/6/2023</a:t>
            </a:fld>
            <a:endParaRPr lang="en-US" altLang="zh-TW"/>
          </a:p>
        </p:txBody>
      </p:sp>
      <p:sp>
        <p:nvSpPr>
          <p:cNvPr id="6" name="Footer Placeholder 5"/>
          <p:cNvSpPr>
            <a:spLocks noGrp="1"/>
          </p:cNvSpPr>
          <p:nvPr>
            <p:ph type="ftr" sz="quarter" idx="11"/>
          </p:nvPr>
        </p:nvSpPr>
        <p:spPr/>
        <p:txBody>
          <a:bodyPr/>
          <a:lstStyle/>
          <a:p>
            <a:pPr>
              <a:defRPr/>
            </a:pPr>
            <a:r>
              <a:rPr lang="en-US" altLang="zh-TW"/>
              <a:t>Human Computer Interaction</a:t>
            </a:r>
          </a:p>
        </p:txBody>
      </p:sp>
      <p:sp>
        <p:nvSpPr>
          <p:cNvPr id="7" name="Slide Number Placeholder 6"/>
          <p:cNvSpPr>
            <a:spLocks noGrp="1"/>
          </p:cNvSpPr>
          <p:nvPr>
            <p:ph type="sldNum" sz="quarter" idx="12"/>
          </p:nvPr>
        </p:nvSpPr>
        <p:spPr/>
        <p:txBody>
          <a:bodyPr/>
          <a:lstStyle/>
          <a:p>
            <a:pPr>
              <a:defRPr/>
            </a:pPr>
            <a:fld id="{CCD5E233-F18C-4DC5-93D6-052FE4DA490C}" type="slidenum">
              <a:rPr lang="zh-TW" altLang="en-US" smtClean="0"/>
              <a:pPr>
                <a:defRPr/>
              </a:pPr>
              <a:t>‹#›</a:t>
            </a:fld>
            <a:endParaRPr lang="en-US" altLang="zh-TW"/>
          </a:p>
        </p:txBody>
      </p:sp>
    </p:spTree>
    <p:extLst>
      <p:ext uri="{BB962C8B-B14F-4D97-AF65-F5344CB8AC3E}">
        <p14:creationId xmlns:p14="http://schemas.microsoft.com/office/powerpoint/2010/main" val="79384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7"/>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C9DC1D88-1914-415C-999F-BED9629D92A4}" type="datetime1">
              <a:rPr lang="en-US" altLang="zh-TW" smtClean="0"/>
              <a:pPr>
                <a:defRPr/>
              </a:pPr>
              <a:t>10/6/2023</a:t>
            </a:fld>
            <a:endParaRPr lang="en-US" altLang="zh-TW"/>
          </a:p>
        </p:txBody>
      </p:sp>
      <p:sp>
        <p:nvSpPr>
          <p:cNvPr id="8" name="Footer Placeholder 7"/>
          <p:cNvSpPr>
            <a:spLocks noGrp="1"/>
          </p:cNvSpPr>
          <p:nvPr>
            <p:ph type="ftr" sz="quarter" idx="11"/>
          </p:nvPr>
        </p:nvSpPr>
        <p:spPr/>
        <p:txBody>
          <a:bodyPr/>
          <a:lstStyle/>
          <a:p>
            <a:pPr>
              <a:defRPr/>
            </a:pPr>
            <a:r>
              <a:rPr lang="en-US" altLang="zh-TW"/>
              <a:t>Human Computer Interaction</a:t>
            </a:r>
          </a:p>
        </p:txBody>
      </p:sp>
      <p:sp>
        <p:nvSpPr>
          <p:cNvPr id="9" name="Slide Number Placeholder 8"/>
          <p:cNvSpPr>
            <a:spLocks noGrp="1"/>
          </p:cNvSpPr>
          <p:nvPr>
            <p:ph type="sldNum" sz="quarter" idx="12"/>
          </p:nvPr>
        </p:nvSpPr>
        <p:spPr/>
        <p:txBody>
          <a:bodyPr/>
          <a:lstStyle/>
          <a:p>
            <a:pPr>
              <a:defRPr/>
            </a:pPr>
            <a:fld id="{55CA789B-D082-4F85-A170-B06446C3BDF3}" type="slidenum">
              <a:rPr lang="zh-TW" altLang="en-US" smtClean="0"/>
              <a:pPr>
                <a:defRPr/>
              </a:pPr>
              <a:t>‹#›</a:t>
            </a:fld>
            <a:endParaRPr lang="en-US" altLang="zh-TW"/>
          </a:p>
        </p:txBody>
      </p:sp>
    </p:spTree>
    <p:extLst>
      <p:ext uri="{BB962C8B-B14F-4D97-AF65-F5344CB8AC3E}">
        <p14:creationId xmlns:p14="http://schemas.microsoft.com/office/powerpoint/2010/main" val="279972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2A4AF493-AAAA-4D62-AF42-1A8C95D49560}" type="datetime1">
              <a:rPr lang="en-US" altLang="zh-TW" smtClean="0"/>
              <a:pPr>
                <a:defRPr/>
              </a:pPr>
              <a:t>10/6/2023</a:t>
            </a:fld>
            <a:endParaRPr lang="en-US" altLang="zh-TW"/>
          </a:p>
        </p:txBody>
      </p:sp>
      <p:sp>
        <p:nvSpPr>
          <p:cNvPr id="4" name="Footer Placeholder 3"/>
          <p:cNvSpPr>
            <a:spLocks noGrp="1"/>
          </p:cNvSpPr>
          <p:nvPr>
            <p:ph type="ftr" sz="quarter" idx="11"/>
          </p:nvPr>
        </p:nvSpPr>
        <p:spPr/>
        <p:txBody>
          <a:bodyPr/>
          <a:lstStyle/>
          <a:p>
            <a:pPr>
              <a:defRPr/>
            </a:pPr>
            <a:r>
              <a:rPr lang="en-US" altLang="zh-TW"/>
              <a:t>Human Computer Interaction</a:t>
            </a:r>
          </a:p>
        </p:txBody>
      </p:sp>
      <p:sp>
        <p:nvSpPr>
          <p:cNvPr id="5" name="Slide Number Placeholder 4"/>
          <p:cNvSpPr>
            <a:spLocks noGrp="1"/>
          </p:cNvSpPr>
          <p:nvPr>
            <p:ph type="sldNum" sz="quarter" idx="12"/>
          </p:nvPr>
        </p:nvSpPr>
        <p:spPr/>
        <p:txBody>
          <a:bodyPr/>
          <a:lstStyle/>
          <a:p>
            <a:pPr>
              <a:defRPr/>
            </a:pPr>
            <a:fld id="{C5C527AC-74EB-4EE5-94EE-190C0152E5DA}" type="slidenum">
              <a:rPr lang="zh-TW" altLang="en-US" smtClean="0"/>
              <a:pPr>
                <a:defRPr/>
              </a:pPr>
              <a:t>‹#›</a:t>
            </a:fld>
            <a:endParaRPr lang="en-US" altLang="zh-TW"/>
          </a:p>
        </p:txBody>
      </p:sp>
    </p:spTree>
    <p:extLst>
      <p:ext uri="{BB962C8B-B14F-4D97-AF65-F5344CB8AC3E}">
        <p14:creationId xmlns:p14="http://schemas.microsoft.com/office/powerpoint/2010/main" val="148490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88AE7A52-1148-45C5-907D-D75BF38D5D27}" type="datetime1">
              <a:rPr lang="en-US" altLang="zh-TW" smtClean="0"/>
              <a:pPr>
                <a:defRPr/>
              </a:pPr>
              <a:t>10/6/2023</a:t>
            </a:fld>
            <a:endParaRPr lang="en-US" altLang="zh-TW"/>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ltLang="zh-TW"/>
              <a:t>Human Computer Interaction</a:t>
            </a:r>
          </a:p>
        </p:txBody>
      </p:sp>
      <p:sp>
        <p:nvSpPr>
          <p:cNvPr id="9" name="Slide Number Placeholder 8"/>
          <p:cNvSpPr>
            <a:spLocks noGrp="1"/>
          </p:cNvSpPr>
          <p:nvPr>
            <p:ph type="sldNum" sz="quarter" idx="12"/>
          </p:nvPr>
        </p:nvSpPr>
        <p:spPr/>
        <p:txBody>
          <a:bodyPr/>
          <a:lstStyle/>
          <a:p>
            <a:pPr>
              <a:defRPr/>
            </a:pPr>
            <a:fld id="{BE21F828-2D39-48F5-B4EE-EC7CCB58113D}" type="slidenum">
              <a:rPr lang="zh-TW" altLang="en-US" smtClean="0"/>
              <a:pPr>
                <a:defRPr/>
              </a:pPr>
              <a:t>‹#›</a:t>
            </a:fld>
            <a:endParaRPr lang="en-US" altLang="zh-TW"/>
          </a:p>
        </p:txBody>
      </p:sp>
    </p:spTree>
    <p:extLst>
      <p:ext uri="{BB962C8B-B14F-4D97-AF65-F5344CB8AC3E}">
        <p14:creationId xmlns:p14="http://schemas.microsoft.com/office/powerpoint/2010/main" val="176175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21"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13653" y="731520"/>
            <a:ext cx="6679191"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5" y="6459791"/>
            <a:ext cx="2618511" cy="365125"/>
          </a:xfrm>
        </p:spPr>
        <p:txBody>
          <a:bodyPr/>
          <a:lstStyle>
            <a:lvl1pPr algn="l">
              <a:defRPr/>
            </a:lvl1pPr>
          </a:lstStyle>
          <a:p>
            <a:pPr>
              <a:defRPr/>
            </a:pPr>
            <a:fld id="{3450C6C1-3A05-42C8-AA47-3709D3733B92}" type="datetime1">
              <a:rPr lang="en-US" altLang="zh-TW" smtClean="0"/>
              <a:pPr>
                <a:defRPr/>
              </a:pPr>
              <a:t>10/6/2023</a:t>
            </a:fld>
            <a:endParaRPr lang="en-US" altLang="zh-TW"/>
          </a:p>
        </p:txBody>
      </p:sp>
      <p:sp>
        <p:nvSpPr>
          <p:cNvPr id="6" name="Footer Placeholder 5"/>
          <p:cNvSpPr>
            <a:spLocks noGrp="1"/>
          </p:cNvSpPr>
          <p:nvPr>
            <p:ph type="ftr" sz="quarter" idx="11"/>
          </p:nvPr>
        </p:nvSpPr>
        <p:spPr>
          <a:xfrm>
            <a:off x="4800600" y="6459791"/>
            <a:ext cx="4648200" cy="365125"/>
          </a:xfrm>
        </p:spPr>
        <p:txBody>
          <a:bodyPr/>
          <a:lstStyle>
            <a:lvl1pPr algn="l">
              <a:defRPr>
                <a:solidFill>
                  <a:schemeClr val="tx2"/>
                </a:solidFill>
              </a:defRPr>
            </a:lvl1pPr>
          </a:lstStyle>
          <a:p>
            <a:pPr>
              <a:defRPr/>
            </a:pPr>
            <a:r>
              <a:rPr lang="en-US" altLang="zh-TW">
                <a:solidFill>
                  <a:srgbClr val="637052"/>
                </a:solidFill>
              </a:rPr>
              <a:t>Human Computer Interaction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82D47578-4A8C-4275-B392-43F1AAA4A0B6}" type="slidenum">
              <a:rPr lang="zh-TW" altLang="en-US" smtClean="0">
                <a:solidFill>
                  <a:srgbClr val="637052"/>
                </a:solidFill>
              </a:rPr>
              <a:pPr>
                <a:defRPr/>
              </a:pPr>
              <a:t>‹#›</a:t>
            </a:fld>
            <a:endParaRPr lang="en-US" altLang="zh-TW">
              <a:solidFill>
                <a:srgbClr val="637052"/>
              </a:solidFill>
            </a:endParaRPr>
          </a:p>
        </p:txBody>
      </p:sp>
    </p:spTree>
    <p:extLst>
      <p:ext uri="{BB962C8B-B14F-4D97-AF65-F5344CB8AC3E}">
        <p14:creationId xmlns:p14="http://schemas.microsoft.com/office/powerpoint/2010/main" val="326946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4"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0"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0"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ADFF93FE-6C95-482E-91CE-3B92E3250C70}" type="datetime1">
              <a:rPr lang="en-US" altLang="zh-TW" smtClean="0"/>
              <a:pPr>
                <a:defRPr/>
              </a:pPr>
              <a:t>10/6/2023</a:t>
            </a:fld>
            <a:endParaRPr lang="en-US" altLang="zh-TW"/>
          </a:p>
        </p:txBody>
      </p:sp>
      <p:sp>
        <p:nvSpPr>
          <p:cNvPr id="6" name="Footer Placeholder 5"/>
          <p:cNvSpPr>
            <a:spLocks noGrp="1"/>
          </p:cNvSpPr>
          <p:nvPr>
            <p:ph type="ftr" sz="quarter" idx="11"/>
          </p:nvPr>
        </p:nvSpPr>
        <p:spPr/>
        <p:txBody>
          <a:bodyPr/>
          <a:lstStyle/>
          <a:p>
            <a:pPr>
              <a:defRPr/>
            </a:pPr>
            <a:r>
              <a:rPr lang="en-US" altLang="zh-TW"/>
              <a:t>Human Computer Interaction</a:t>
            </a:r>
          </a:p>
        </p:txBody>
      </p:sp>
      <p:sp>
        <p:nvSpPr>
          <p:cNvPr id="7" name="Slide Number Placeholder 6"/>
          <p:cNvSpPr>
            <a:spLocks noGrp="1"/>
          </p:cNvSpPr>
          <p:nvPr>
            <p:ph type="sldNum" sz="quarter" idx="12"/>
          </p:nvPr>
        </p:nvSpPr>
        <p:spPr/>
        <p:txBody>
          <a:bodyPr/>
          <a:lstStyle/>
          <a:p>
            <a:pPr>
              <a:defRPr/>
            </a:pPr>
            <a:fld id="{B9D462DA-4C31-479E-96E8-20A498E018B2}" type="slidenum">
              <a:rPr lang="zh-TW" altLang="en-US" smtClean="0"/>
              <a:pPr>
                <a:defRPr/>
              </a:pPr>
              <a:t>‹#›</a:t>
            </a:fld>
            <a:endParaRPr lang="en-US" altLang="zh-TW"/>
          </a:p>
        </p:txBody>
      </p:sp>
    </p:spTree>
    <p:extLst>
      <p:ext uri="{BB962C8B-B14F-4D97-AF65-F5344CB8AC3E}">
        <p14:creationId xmlns:p14="http://schemas.microsoft.com/office/powerpoint/2010/main" val="422977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3772" y="116789"/>
            <a:ext cx="10694125" cy="68004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83772" y="856989"/>
            <a:ext cx="10694125" cy="5444238"/>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3"/>
            <a:r>
              <a:rPr lang="zh-CN" altLang="en-US" dirty="0"/>
              <a:t>第三级</a:t>
            </a:r>
          </a:p>
          <a:p>
            <a:pPr lvl="4"/>
            <a:r>
              <a:rPr lang="zh-CN" altLang="en-US" dirty="0"/>
              <a:t>第四级</a:t>
            </a:r>
          </a:p>
          <a:p>
            <a:pPr lvl="5"/>
            <a:r>
              <a:rPr lang="zh-CN" altLang="en-US" dirty="0"/>
              <a:t>第五级</a:t>
            </a:r>
            <a:endParaRPr lang="en-US" dirty="0"/>
          </a:p>
        </p:txBody>
      </p:sp>
      <p:sp>
        <p:nvSpPr>
          <p:cNvPr id="4" name="Date Placeholder 3"/>
          <p:cNvSpPr>
            <a:spLocks noGrp="1"/>
          </p:cNvSpPr>
          <p:nvPr>
            <p:ph type="dt" sz="half" idx="2"/>
          </p:nvPr>
        </p:nvSpPr>
        <p:spPr>
          <a:xfrm>
            <a:off x="1097285" y="6459791"/>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619D084F-7581-4643-A243-CF6CADA94DCC}" type="datetime1">
              <a:rPr lang="en-US" altLang="zh-TW" smtClean="0"/>
              <a:pPr>
                <a:defRPr/>
              </a:pPr>
              <a:t>10/6/2023</a:t>
            </a:fld>
            <a:endParaRPr lang="en-US" altLang="zh-TW"/>
          </a:p>
        </p:txBody>
      </p:sp>
      <p:sp>
        <p:nvSpPr>
          <p:cNvPr id="5" name="Footer Placeholder 4"/>
          <p:cNvSpPr>
            <a:spLocks noGrp="1"/>
          </p:cNvSpPr>
          <p:nvPr>
            <p:ph type="ftr" sz="quarter" idx="3"/>
          </p:nvPr>
        </p:nvSpPr>
        <p:spPr>
          <a:xfrm>
            <a:off x="3686187" y="6459791"/>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ltLang="zh-TW"/>
              <a:t>Human Computer Interaction</a:t>
            </a:r>
          </a:p>
        </p:txBody>
      </p:sp>
      <p:sp>
        <p:nvSpPr>
          <p:cNvPr id="6" name="Slide Number Placeholder 5"/>
          <p:cNvSpPr>
            <a:spLocks noGrp="1"/>
          </p:cNvSpPr>
          <p:nvPr>
            <p:ph type="sldNum" sz="quarter" idx="4"/>
          </p:nvPr>
        </p:nvSpPr>
        <p:spPr>
          <a:xfrm>
            <a:off x="9900462" y="6459791"/>
            <a:ext cx="1312025" cy="365125"/>
          </a:xfrm>
          <a:prstGeom prst="rect">
            <a:avLst/>
          </a:prstGeom>
        </p:spPr>
        <p:txBody>
          <a:bodyPr vert="horz" lIns="91440" tIns="45720" rIns="91440" bIns="45720" rtlCol="0" anchor="ctr"/>
          <a:lstStyle>
            <a:lvl1pPr algn="r">
              <a:defRPr sz="1051">
                <a:solidFill>
                  <a:srgbClr val="FFFFFF"/>
                </a:solidFill>
              </a:defRPr>
            </a:lvl1pPr>
          </a:lstStyle>
          <a:p>
            <a:pPr>
              <a:defRPr/>
            </a:pPr>
            <a:fld id="{E9C2C3DE-445A-4A22-8308-9ED99E091616}" type="slidenum">
              <a:rPr lang="zh-TW" altLang="en-US" smtClean="0"/>
              <a:pPr>
                <a:defRPr/>
              </a:pPr>
              <a:t>‹#›</a:t>
            </a:fld>
            <a:endParaRPr lang="en-US" altLang="zh-TW"/>
          </a:p>
        </p:txBody>
      </p:sp>
      <p:cxnSp>
        <p:nvCxnSpPr>
          <p:cNvPr id="10" name="Straight Connector 9"/>
          <p:cNvCxnSpPr/>
          <p:nvPr/>
        </p:nvCxnSpPr>
        <p:spPr>
          <a:xfrm>
            <a:off x="783772" y="796832"/>
            <a:ext cx="106941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32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defTabSz="914377" rtl="0" eaLnBrk="1" latinLnBrk="0" hangingPunct="1">
        <a:lnSpc>
          <a:spcPct val="85000"/>
        </a:lnSpc>
        <a:spcBef>
          <a:spcPct val="0"/>
        </a:spcBef>
        <a:buNone/>
        <a:defRPr sz="40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531800" indent="-331780" algn="l" defTabSz="914377"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14" indent="-182875" algn="l" defTabSz="914377"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900091" indent="-333366" algn="l" defTabSz="914377"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8.bin"/><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11" Type="http://schemas.openxmlformats.org/officeDocument/2006/relationships/oleObject" Target="../embeddings/oleObject8.bin"/><Relationship Id="rId5" Type="http://schemas.openxmlformats.org/officeDocument/2006/relationships/oleObject" Target="../embeddings/oleObject11.bin"/><Relationship Id="rId10" Type="http://schemas.openxmlformats.org/officeDocument/2006/relationships/image" Target="../media/image18.wmf"/><Relationship Id="rId4" Type="http://schemas.openxmlformats.org/officeDocument/2006/relationships/image" Target="../media/image21.wmf"/><Relationship Id="rId9"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14.bin"/><Relationship Id="rId4" Type="http://schemas.openxmlformats.org/officeDocument/2006/relationships/image" Target="../media/image2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6.png"/><Relationship Id="rId4" Type="http://schemas.openxmlformats.org/officeDocument/2006/relationships/image" Target="../media/image27.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35.png"/><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28.wmf"/><Relationship Id="rId4" Type="http://schemas.openxmlformats.org/officeDocument/2006/relationships/oleObject" Target="../embeddings/oleObject17.bin"/><Relationship Id="rId9" Type="http://schemas.openxmlformats.org/officeDocument/2006/relationships/image" Target="../media/image30.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5.wmf"/><Relationship Id="rId3" Type="http://schemas.openxmlformats.org/officeDocument/2006/relationships/image" Target="../media/image41.png"/><Relationship Id="rId7" Type="http://schemas.openxmlformats.org/officeDocument/2006/relationships/image" Target="../media/image32.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1.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3.wmf"/></Relationships>
</file>

<file path=ppt/slides/_rels/slide16.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0.bin"/><Relationship Id="rId18" Type="http://schemas.openxmlformats.org/officeDocument/2006/relationships/image" Target="../media/image43.wmf"/><Relationship Id="rId26" Type="http://schemas.openxmlformats.org/officeDocument/2006/relationships/image" Target="../media/image10.w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40.wmf"/><Relationship Id="rId17" Type="http://schemas.openxmlformats.org/officeDocument/2006/relationships/oleObject" Target="../embeddings/oleObject32.bin"/><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10.vml"/><Relationship Id="rId6" Type="http://schemas.openxmlformats.org/officeDocument/2006/relationships/image" Target="../media/image37.wmf"/><Relationship Id="rId11" Type="http://schemas.openxmlformats.org/officeDocument/2006/relationships/oleObject" Target="../embeddings/oleObject29.bin"/><Relationship Id="rId24" Type="http://schemas.openxmlformats.org/officeDocument/2006/relationships/image" Target="../media/image46.w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28" Type="http://schemas.openxmlformats.org/officeDocument/2006/relationships/image" Target="../media/image11.wmf"/><Relationship Id="rId10" Type="http://schemas.openxmlformats.org/officeDocument/2006/relationships/image" Target="../media/image39.wmf"/><Relationship Id="rId19" Type="http://schemas.openxmlformats.org/officeDocument/2006/relationships/oleObject" Target="../embeddings/oleObject33.bin"/><Relationship Id="rId4" Type="http://schemas.openxmlformats.org/officeDocument/2006/relationships/image" Target="../media/image36.wmf"/><Relationship Id="rId9" Type="http://schemas.openxmlformats.org/officeDocument/2006/relationships/oleObject" Target="../embeddings/oleObject28.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oleObject" Target="../embeddings/oleObject36.bin"/><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7.bin"/><Relationship Id="rId11" Type="http://schemas.openxmlformats.org/officeDocument/2006/relationships/image" Target="../media/image49.wmf"/><Relationship Id="rId5" Type="http://schemas.openxmlformats.org/officeDocument/2006/relationships/image" Target="../media/image104.png"/><Relationship Id="rId10" Type="http://schemas.openxmlformats.org/officeDocument/2006/relationships/oleObject" Target="../embeddings/oleObject39.bin"/><Relationship Id="rId4" Type="http://schemas.openxmlformats.org/officeDocument/2006/relationships/image" Target="../media/image46.wmf"/><Relationship Id="rId9" Type="http://schemas.openxmlformats.org/officeDocument/2006/relationships/image" Target="../media/image48.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oleObject" Target="../embeddings/oleObject40.bin"/><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1.bin"/><Relationship Id="rId11" Type="http://schemas.openxmlformats.org/officeDocument/2006/relationships/image" Target="../media/image53.wmf"/><Relationship Id="rId5" Type="http://schemas.openxmlformats.org/officeDocument/2006/relationships/image" Target="../media/image54.emf"/><Relationship Id="rId10" Type="http://schemas.openxmlformats.org/officeDocument/2006/relationships/oleObject" Target="../embeddings/oleObject43.bin"/><Relationship Id="rId4" Type="http://schemas.openxmlformats.org/officeDocument/2006/relationships/image" Target="../media/image50.wmf"/><Relationship Id="rId9" Type="http://schemas.openxmlformats.org/officeDocument/2006/relationships/image" Target="../media/image5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65.png"/><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5.bin"/><Relationship Id="rId5" Type="http://schemas.openxmlformats.org/officeDocument/2006/relationships/image" Target="../media/image55.wmf"/><Relationship Id="rId4" Type="http://schemas.openxmlformats.org/officeDocument/2006/relationships/oleObject" Target="../embeddings/oleObject44.bin"/><Relationship Id="rId9" Type="http://schemas.openxmlformats.org/officeDocument/2006/relationships/image" Target="../media/image57.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6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1.emf"/><Relationship Id="rId7" Type="http://schemas.openxmlformats.org/officeDocument/2006/relationships/image" Target="../media/image60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65.emf"/><Relationship Id="rId7" Type="http://schemas.openxmlformats.org/officeDocument/2006/relationships/image" Target="../media/image69.emf"/><Relationship Id="rId12" Type="http://schemas.openxmlformats.org/officeDocument/2006/relationships/image" Target="../media/image17.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image" Target="../media/image67.emf"/><Relationship Id="rId15" Type="http://schemas.openxmlformats.org/officeDocument/2006/relationships/image" Target="../media/image71.png"/><Relationship Id="rId10" Type="http://schemas.openxmlformats.org/officeDocument/2006/relationships/image" Target="../media/image150.png"/><Relationship Id="rId4" Type="http://schemas.openxmlformats.org/officeDocument/2006/relationships/image" Target="../media/image66.emf"/><Relationship Id="rId9" Type="http://schemas.openxmlformats.org/officeDocument/2006/relationships/image" Target="../media/image14.png"/><Relationship Id="rId1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75.emf"/><Relationship Id="rId4" Type="http://schemas.openxmlformats.org/officeDocument/2006/relationships/image" Target="../media/image7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76.emf"/></Relationships>
</file>

<file path=ppt/slides/_rels/slide28.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76.emf"/><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77.emf"/><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4.emf"/><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83.emf"/><Relationship Id="rId5" Type="http://schemas.openxmlformats.org/officeDocument/2006/relationships/image" Target="../media/image82.png"/><Relationship Id="rId4"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36.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3.emf"/><Relationship Id="rId4" Type="http://schemas.openxmlformats.org/officeDocument/2006/relationships/image" Target="../media/image92.emf"/></Relationships>
</file>

<file path=ppt/slides/_rels/slide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gi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image" Target="../media/image13.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21.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 Id="rId9"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Discrete Fourier Transform</a:t>
            </a:r>
          </a:p>
        </p:txBody>
      </p:sp>
      <p:sp>
        <p:nvSpPr>
          <p:cNvPr id="3" name="副标题 2"/>
          <p:cNvSpPr>
            <a:spLocks noGrp="1"/>
          </p:cNvSpPr>
          <p:nvPr>
            <p:ph type="subTitle" idx="1"/>
          </p:nvPr>
        </p:nvSpPr>
        <p:spPr/>
        <p:txBody>
          <a:bodyPr>
            <a:normAutofit fontScale="92500" lnSpcReduction="20000"/>
          </a:bodyPr>
          <a:lstStyle/>
          <a:p>
            <a:r>
              <a:rPr lang="en-US" dirty="0"/>
              <a:t>Ying </a:t>
            </a:r>
            <a:r>
              <a:rPr lang="en-US" dirty="0" err="1"/>
              <a:t>shen</a:t>
            </a:r>
            <a:endParaRPr lang="en-US" dirty="0"/>
          </a:p>
          <a:p>
            <a:r>
              <a:rPr lang="en-US" dirty="0"/>
              <a:t>School of software engineering</a:t>
            </a:r>
          </a:p>
          <a:p>
            <a:r>
              <a:rPr lang="en-US" dirty="0" err="1"/>
              <a:t>Tongji</a:t>
            </a:r>
            <a:r>
              <a:rPr lang="en-US" dirty="0"/>
              <a:t> university</a:t>
            </a:r>
          </a:p>
        </p:txBody>
      </p:sp>
    </p:spTree>
    <p:extLst>
      <p:ext uri="{BB962C8B-B14F-4D97-AF65-F5344CB8AC3E}">
        <p14:creationId xmlns:p14="http://schemas.microsoft.com/office/powerpoint/2010/main" val="367682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3F9B9C7-8E55-43C4-9727-0D15BDD30088}"/>
              </a:ext>
            </a:extLst>
          </p:cNvPr>
          <p:cNvSpPr>
            <a:spLocks noGrp="1" noChangeArrowheads="1"/>
          </p:cNvSpPr>
          <p:nvPr>
            <p:ph type="title"/>
          </p:nvPr>
        </p:nvSpPr>
        <p:spPr/>
        <p:txBody>
          <a:bodyPr>
            <a:normAutofit/>
          </a:bodyPr>
          <a:lstStyle/>
          <a:p>
            <a:r>
              <a:rPr lang="en-US" altLang="zh-CN" dirty="0">
                <a:ea typeface="宋体" panose="02010600030101010101" pitchFamily="2" charset="-122"/>
              </a:rPr>
              <a:t>From Fourier Series to Fourier Transforms</a:t>
            </a:r>
          </a:p>
        </p:txBody>
      </p:sp>
      <p:sp>
        <p:nvSpPr>
          <p:cNvPr id="3" name="内容占位符 2">
            <a:extLst>
              <a:ext uri="{FF2B5EF4-FFF2-40B4-BE49-F238E27FC236}">
                <a16:creationId xmlns:a16="http://schemas.microsoft.com/office/drawing/2014/main" id="{6E67AB6F-337A-4CBE-9670-3ED43D1FE89B}"/>
              </a:ext>
            </a:extLst>
          </p:cNvPr>
          <p:cNvSpPr>
            <a:spLocks noGrp="1"/>
          </p:cNvSpPr>
          <p:nvPr>
            <p:ph idx="1"/>
          </p:nvPr>
        </p:nvSpPr>
        <p:spPr/>
        <p:txBody>
          <a:bodyPr/>
          <a:lstStyle/>
          <a:p>
            <a:r>
              <a:rPr lang="en-US" altLang="zh-CN" dirty="0"/>
              <a:t>According to Euler formula </a:t>
            </a:r>
            <a:endParaRPr lang="en-US" altLang="zh-CN" i="1" dirty="0"/>
          </a:p>
          <a:p>
            <a:r>
              <a:rPr lang="en-US" altLang="zh-CN" dirty="0"/>
              <a:t>Easy to have</a:t>
            </a:r>
            <a:endParaRPr lang="en-US" altLang="zh-CN" i="1" dirty="0"/>
          </a:p>
          <a:p>
            <a:endParaRPr lang="en-US" altLang="zh-CN" dirty="0"/>
          </a:p>
          <a:p>
            <a:r>
              <a:rPr lang="en-US" altLang="zh-CN" dirty="0"/>
              <a:t>Then, Fourier series become</a:t>
            </a:r>
            <a:endParaRPr lang="en-US" altLang="zh-CN" i="1" dirty="0"/>
          </a:p>
          <a:p>
            <a:endParaRPr lang="zh-CN" altLang="en-US" dirty="0"/>
          </a:p>
        </p:txBody>
      </p:sp>
      <p:sp>
        <p:nvSpPr>
          <p:cNvPr id="11267" name="Rectangle 12">
            <a:extLst>
              <a:ext uri="{FF2B5EF4-FFF2-40B4-BE49-F238E27FC236}">
                <a16:creationId xmlns:a16="http://schemas.microsoft.com/office/drawing/2014/main" id="{133E799A-6188-4463-A56E-2DBDA37A4790}"/>
              </a:ext>
            </a:extLst>
          </p:cNvPr>
          <p:cNvSpPr>
            <a:spLocks noChangeArrowheads="1"/>
          </p:cNvSpPr>
          <p:nvPr/>
        </p:nvSpPr>
        <p:spPr bwMode="auto">
          <a:xfrm>
            <a:off x="2098675" y="9144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endParaRPr lang="en-US" altLang="zh-CN" sz="2400" i="1" dirty="0">
              <a:ea typeface="宋体" panose="02010600030101010101" pitchFamily="2" charset="-122"/>
            </a:endParaRPr>
          </a:p>
        </p:txBody>
      </p:sp>
      <p:graphicFrame>
        <p:nvGraphicFramePr>
          <p:cNvPr id="11268" name="Object 13">
            <a:extLst>
              <a:ext uri="{FF2B5EF4-FFF2-40B4-BE49-F238E27FC236}">
                <a16:creationId xmlns:a16="http://schemas.microsoft.com/office/drawing/2014/main" id="{AA977E1C-0778-4E2B-B9C5-D4E4F019C43D}"/>
              </a:ext>
            </a:extLst>
          </p:cNvPr>
          <p:cNvGraphicFramePr>
            <a:graphicFrameLocks noChangeAspect="1"/>
          </p:cNvGraphicFramePr>
          <p:nvPr>
            <p:extLst>
              <p:ext uri="{D42A27DB-BD31-4B8C-83A1-F6EECF244321}">
                <p14:modId xmlns:p14="http://schemas.microsoft.com/office/powerpoint/2010/main" val="3824241215"/>
              </p:ext>
            </p:extLst>
          </p:nvPr>
        </p:nvGraphicFramePr>
        <p:xfrm>
          <a:off x="4409385" y="796836"/>
          <a:ext cx="2584450" cy="490537"/>
        </p:xfrm>
        <a:graphic>
          <a:graphicData uri="http://schemas.openxmlformats.org/presentationml/2006/ole">
            <mc:AlternateContent xmlns:mc="http://schemas.openxmlformats.org/markup-compatibility/2006">
              <mc:Choice xmlns:v="urn:schemas-microsoft-com:vml" Requires="v">
                <p:oleObj spid="_x0000_s4347" name="Equation" r:id="rId3" imgW="1206500" imgH="228600" progId="Equation.DSMT4">
                  <p:embed/>
                </p:oleObj>
              </mc:Choice>
              <mc:Fallback>
                <p:oleObj name="Equation" r:id="rId3" imgW="1206500" imgH="228600" progId="Equation.DSMT4">
                  <p:embed/>
                  <p:pic>
                    <p:nvPicPr>
                      <p:cNvPr id="11268" name="Object 13">
                        <a:extLst>
                          <a:ext uri="{FF2B5EF4-FFF2-40B4-BE49-F238E27FC236}">
                            <a16:creationId xmlns:a16="http://schemas.microsoft.com/office/drawing/2014/main" id="{AA977E1C-0778-4E2B-B9C5-D4E4F019C4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9385" y="796836"/>
                        <a:ext cx="25844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9" name="Rectangle 14">
            <a:extLst>
              <a:ext uri="{FF2B5EF4-FFF2-40B4-BE49-F238E27FC236}">
                <a16:creationId xmlns:a16="http://schemas.microsoft.com/office/drawing/2014/main" id="{BEDD5EA7-9B1A-4AC7-947F-C84D37334934}"/>
              </a:ext>
            </a:extLst>
          </p:cNvPr>
          <p:cNvSpPr>
            <a:spLocks noChangeArrowheads="1"/>
          </p:cNvSpPr>
          <p:nvPr/>
        </p:nvSpPr>
        <p:spPr bwMode="auto">
          <a:xfrm>
            <a:off x="2098676" y="1295400"/>
            <a:ext cx="2244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endParaRPr lang="en-US" altLang="zh-CN" sz="2400" i="1" dirty="0">
              <a:ea typeface="宋体" panose="02010600030101010101" pitchFamily="2" charset="-122"/>
            </a:endParaRPr>
          </a:p>
        </p:txBody>
      </p:sp>
      <p:graphicFrame>
        <p:nvGraphicFramePr>
          <p:cNvPr id="11270" name="Object 15">
            <a:extLst>
              <a:ext uri="{FF2B5EF4-FFF2-40B4-BE49-F238E27FC236}">
                <a16:creationId xmlns:a16="http://schemas.microsoft.com/office/drawing/2014/main" id="{5117DA3E-2590-4883-9612-6A497FAB6DB0}"/>
              </a:ext>
            </a:extLst>
          </p:cNvPr>
          <p:cNvGraphicFramePr>
            <a:graphicFrameLocks noChangeAspect="1"/>
          </p:cNvGraphicFramePr>
          <p:nvPr/>
        </p:nvGraphicFramePr>
        <p:xfrm>
          <a:off x="2841625" y="1524001"/>
          <a:ext cx="6311900" cy="900113"/>
        </p:xfrm>
        <a:graphic>
          <a:graphicData uri="http://schemas.openxmlformats.org/presentationml/2006/ole">
            <mc:AlternateContent xmlns:mc="http://schemas.openxmlformats.org/markup-compatibility/2006">
              <mc:Choice xmlns:v="urn:schemas-microsoft-com:vml" Requires="v">
                <p:oleObj spid="_x0000_s4348" name="Equation" r:id="rId5" imgW="2946400" imgH="419100" progId="Equation.DSMT4">
                  <p:embed/>
                </p:oleObj>
              </mc:Choice>
              <mc:Fallback>
                <p:oleObj name="Equation" r:id="rId5" imgW="2946400" imgH="419100" progId="Equation.DSMT4">
                  <p:embed/>
                  <p:pic>
                    <p:nvPicPr>
                      <p:cNvPr id="11270" name="Object 15">
                        <a:extLst>
                          <a:ext uri="{FF2B5EF4-FFF2-40B4-BE49-F238E27FC236}">
                            <a16:creationId xmlns:a16="http://schemas.microsoft.com/office/drawing/2014/main" id="{5117DA3E-2590-4883-9612-6A497FAB6D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1625" y="1524001"/>
                        <a:ext cx="63119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1" name="Rectangle 16">
            <a:extLst>
              <a:ext uri="{FF2B5EF4-FFF2-40B4-BE49-F238E27FC236}">
                <a16:creationId xmlns:a16="http://schemas.microsoft.com/office/drawing/2014/main" id="{10DF20AE-9368-4F1A-8970-0164298088FA}"/>
              </a:ext>
            </a:extLst>
          </p:cNvPr>
          <p:cNvSpPr>
            <a:spLocks noChangeArrowheads="1"/>
          </p:cNvSpPr>
          <p:nvPr/>
        </p:nvSpPr>
        <p:spPr bwMode="auto">
          <a:xfrm>
            <a:off x="2057401" y="2295525"/>
            <a:ext cx="5673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endParaRPr lang="en-US" altLang="zh-CN" sz="2400" i="1" dirty="0">
              <a:ea typeface="宋体" panose="02010600030101010101" pitchFamily="2" charset="-122"/>
            </a:endParaRPr>
          </a:p>
        </p:txBody>
      </p:sp>
      <p:graphicFrame>
        <p:nvGraphicFramePr>
          <p:cNvPr id="11272" name="Object 17">
            <a:extLst>
              <a:ext uri="{FF2B5EF4-FFF2-40B4-BE49-F238E27FC236}">
                <a16:creationId xmlns:a16="http://schemas.microsoft.com/office/drawing/2014/main" id="{F13EA1EE-E599-418F-8EBC-040E44E6C1AC}"/>
              </a:ext>
            </a:extLst>
          </p:cNvPr>
          <p:cNvGraphicFramePr>
            <a:graphicFrameLocks noChangeAspect="1"/>
          </p:cNvGraphicFramePr>
          <p:nvPr>
            <p:extLst>
              <p:ext uri="{D42A27DB-BD31-4B8C-83A1-F6EECF244321}">
                <p14:modId xmlns:p14="http://schemas.microsoft.com/office/powerpoint/2010/main" val="145479"/>
              </p:ext>
            </p:extLst>
          </p:nvPr>
        </p:nvGraphicFramePr>
        <p:xfrm>
          <a:off x="3363913" y="2716697"/>
          <a:ext cx="5181600" cy="947738"/>
        </p:xfrm>
        <a:graphic>
          <a:graphicData uri="http://schemas.openxmlformats.org/presentationml/2006/ole">
            <mc:AlternateContent xmlns:mc="http://schemas.openxmlformats.org/markup-compatibility/2006">
              <mc:Choice xmlns:v="urn:schemas-microsoft-com:vml" Requires="v">
                <p:oleObj spid="_x0000_s4349" name="Equation" r:id="rId7" imgW="2374900" imgH="431800" progId="Equation.DSMT4">
                  <p:embed/>
                </p:oleObj>
              </mc:Choice>
              <mc:Fallback>
                <p:oleObj name="Equation" r:id="rId7" imgW="2374900" imgH="431800" progId="Equation.DSMT4">
                  <p:embed/>
                  <p:pic>
                    <p:nvPicPr>
                      <p:cNvPr id="11272" name="Object 17">
                        <a:extLst>
                          <a:ext uri="{FF2B5EF4-FFF2-40B4-BE49-F238E27FC236}">
                            <a16:creationId xmlns:a16="http://schemas.microsoft.com/office/drawing/2014/main" id="{F13EA1EE-E599-418F-8EBC-040E44E6C1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3913" y="2716697"/>
                        <a:ext cx="5181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24F4E6E-2B1F-41CF-B031-C09EC37D58AC}"/>
              </a:ext>
            </a:extLst>
          </p:cNvPr>
          <p:cNvSpPr>
            <a:spLocks noGrp="1" noChangeArrowheads="1"/>
          </p:cNvSpPr>
          <p:nvPr>
            <p:ph type="title"/>
          </p:nvPr>
        </p:nvSpPr>
        <p:spPr/>
        <p:txBody>
          <a:bodyPr>
            <a:normAutofit/>
          </a:bodyPr>
          <a:lstStyle/>
          <a:p>
            <a:r>
              <a:rPr lang="en-US" altLang="zh-CN" dirty="0">
                <a:ea typeface="宋体" panose="02010600030101010101" pitchFamily="2" charset="-122"/>
              </a:rPr>
              <a:t>From Fourier Series to Fourier Transforms</a:t>
            </a:r>
          </a:p>
        </p:txBody>
      </p:sp>
      <p:sp>
        <p:nvSpPr>
          <p:cNvPr id="2" name="内容占位符 1">
            <a:extLst>
              <a:ext uri="{FF2B5EF4-FFF2-40B4-BE49-F238E27FC236}">
                <a16:creationId xmlns:a16="http://schemas.microsoft.com/office/drawing/2014/main" id="{02B9D216-E64A-479F-9351-7EF1F47DD7AC}"/>
              </a:ext>
            </a:extLst>
          </p:cNvPr>
          <p:cNvSpPr>
            <a:spLocks noGrp="1"/>
          </p:cNvSpPr>
          <p:nvPr>
            <p:ph idx="1"/>
          </p:nvPr>
        </p:nvSpPr>
        <p:spPr/>
        <p:txBody>
          <a:bodyPr>
            <a:noAutofit/>
          </a:bodyPr>
          <a:lstStyle/>
          <a:p>
            <a:r>
              <a:rPr lang="en-US" altLang="zh-CN" dirty="0"/>
              <a:t>According to Euler formula </a:t>
            </a:r>
            <a:endParaRPr lang="en-US" altLang="zh-CN" i="1" dirty="0"/>
          </a:p>
          <a:p>
            <a:r>
              <a:rPr lang="en-US" altLang="zh-CN" dirty="0"/>
              <a:t>Easy to have</a:t>
            </a:r>
            <a:endParaRPr lang="en-US" altLang="zh-CN" i="1" dirty="0"/>
          </a:p>
          <a:p>
            <a:endParaRPr lang="en-US" altLang="zh-CN" dirty="0"/>
          </a:p>
          <a:p>
            <a:r>
              <a:rPr lang="en-US" altLang="zh-CN" dirty="0"/>
              <a:t>Then, Fourier series become</a:t>
            </a:r>
            <a:endParaRPr lang="en-US" altLang="zh-CN" i="1" dirty="0"/>
          </a:p>
          <a:p>
            <a:endParaRPr lang="zh-CN" altLang="en-US" dirty="0"/>
          </a:p>
          <a:p>
            <a:endParaRPr lang="en-US" altLang="zh-CN" dirty="0"/>
          </a:p>
          <a:p>
            <a:endParaRPr lang="en-US" altLang="zh-CN" dirty="0"/>
          </a:p>
          <a:p>
            <a:endParaRPr lang="en-US" altLang="zh-CN" dirty="0"/>
          </a:p>
          <a:p>
            <a:r>
              <a:rPr lang="en-US" altLang="zh-CN" dirty="0"/>
              <a:t>Then, let</a:t>
            </a:r>
          </a:p>
          <a:p>
            <a:endParaRPr lang="en-US" altLang="zh-CN" i="1" dirty="0"/>
          </a:p>
          <a:p>
            <a:r>
              <a:rPr lang="en-US" altLang="zh-CN" dirty="0"/>
              <a:t>Then,</a:t>
            </a:r>
            <a:endParaRPr lang="en-US" altLang="zh-CN" i="1" dirty="0"/>
          </a:p>
          <a:p>
            <a:endParaRPr lang="en-US" altLang="zh-CN" i="1" dirty="0"/>
          </a:p>
          <a:p>
            <a:endParaRPr lang="zh-CN" altLang="en-US" dirty="0"/>
          </a:p>
        </p:txBody>
      </p:sp>
      <p:graphicFrame>
        <p:nvGraphicFramePr>
          <p:cNvPr id="12296" name="Object 15">
            <a:extLst>
              <a:ext uri="{FF2B5EF4-FFF2-40B4-BE49-F238E27FC236}">
                <a16:creationId xmlns:a16="http://schemas.microsoft.com/office/drawing/2014/main" id="{6ED852F0-17B8-45E6-9393-FB580B6BF328}"/>
              </a:ext>
            </a:extLst>
          </p:cNvPr>
          <p:cNvGraphicFramePr>
            <a:graphicFrameLocks noChangeAspect="1"/>
          </p:cNvGraphicFramePr>
          <p:nvPr/>
        </p:nvGraphicFramePr>
        <p:xfrm>
          <a:off x="2833688" y="2667000"/>
          <a:ext cx="6775450" cy="1995488"/>
        </p:xfrm>
        <a:graphic>
          <a:graphicData uri="http://schemas.openxmlformats.org/presentationml/2006/ole">
            <mc:AlternateContent xmlns:mc="http://schemas.openxmlformats.org/markup-compatibility/2006">
              <mc:Choice xmlns:v="urn:schemas-microsoft-com:vml" Requires="v">
                <p:oleObj spid="_x0000_s5537" name="Equation" r:id="rId3" imgW="3086100" imgH="914400" progId="Equation.DSMT4">
                  <p:embed/>
                </p:oleObj>
              </mc:Choice>
              <mc:Fallback>
                <p:oleObj name="Equation" r:id="rId3" imgW="3086100" imgH="914400" progId="Equation.DSMT4">
                  <p:embed/>
                  <p:pic>
                    <p:nvPicPr>
                      <p:cNvPr id="12296" name="Object 15">
                        <a:extLst>
                          <a:ext uri="{FF2B5EF4-FFF2-40B4-BE49-F238E27FC236}">
                            <a16:creationId xmlns:a16="http://schemas.microsoft.com/office/drawing/2014/main" id="{6ED852F0-17B8-45E6-9393-FB580B6BF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3688" y="2667000"/>
                        <a:ext cx="6775450"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066" name="Object 18">
            <a:extLst>
              <a:ext uri="{FF2B5EF4-FFF2-40B4-BE49-F238E27FC236}">
                <a16:creationId xmlns:a16="http://schemas.microsoft.com/office/drawing/2014/main" id="{EBDD570E-563D-42BE-97F5-2956D0D1CAAF}"/>
              </a:ext>
            </a:extLst>
          </p:cNvPr>
          <p:cNvGraphicFramePr>
            <a:graphicFrameLocks noChangeAspect="1"/>
          </p:cNvGraphicFramePr>
          <p:nvPr>
            <p:extLst>
              <p:ext uri="{D42A27DB-BD31-4B8C-83A1-F6EECF244321}">
                <p14:modId xmlns:p14="http://schemas.microsoft.com/office/powerpoint/2010/main" val="2399997737"/>
              </p:ext>
            </p:extLst>
          </p:nvPr>
        </p:nvGraphicFramePr>
        <p:xfrm>
          <a:off x="3498850" y="4868332"/>
          <a:ext cx="4737100" cy="858838"/>
        </p:xfrm>
        <a:graphic>
          <a:graphicData uri="http://schemas.openxmlformats.org/presentationml/2006/ole">
            <mc:AlternateContent xmlns:mc="http://schemas.openxmlformats.org/markup-compatibility/2006">
              <mc:Choice xmlns:v="urn:schemas-microsoft-com:vml" Requires="v">
                <p:oleObj spid="_x0000_s5538" name="Equation" r:id="rId5" imgW="2184400" imgH="393700" progId="Equation.DSMT4">
                  <p:embed/>
                </p:oleObj>
              </mc:Choice>
              <mc:Fallback>
                <p:oleObj name="Equation" r:id="rId5" imgW="2184400" imgH="393700" progId="Equation.DSMT4">
                  <p:embed/>
                  <p:pic>
                    <p:nvPicPr>
                      <p:cNvPr id="2050066" name="Object 18">
                        <a:extLst>
                          <a:ext uri="{FF2B5EF4-FFF2-40B4-BE49-F238E27FC236}">
                            <a16:creationId xmlns:a16="http://schemas.microsoft.com/office/drawing/2014/main" id="{EBDD570E-563D-42BE-97F5-2956D0D1CA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8850" y="4868332"/>
                        <a:ext cx="47371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068" name="Object 20">
            <a:extLst>
              <a:ext uri="{FF2B5EF4-FFF2-40B4-BE49-F238E27FC236}">
                <a16:creationId xmlns:a16="http://schemas.microsoft.com/office/drawing/2014/main" id="{56DFB829-1B3E-4EF9-A5F0-481446929EA4}"/>
              </a:ext>
            </a:extLst>
          </p:cNvPr>
          <p:cNvGraphicFramePr>
            <a:graphicFrameLocks noChangeAspect="1"/>
          </p:cNvGraphicFramePr>
          <p:nvPr>
            <p:extLst>
              <p:ext uri="{D42A27DB-BD31-4B8C-83A1-F6EECF244321}">
                <p14:modId xmlns:p14="http://schemas.microsoft.com/office/powerpoint/2010/main" val="2416254931"/>
              </p:ext>
            </p:extLst>
          </p:nvPr>
        </p:nvGraphicFramePr>
        <p:xfrm>
          <a:off x="3048001" y="5893903"/>
          <a:ext cx="4938713" cy="971550"/>
        </p:xfrm>
        <a:graphic>
          <a:graphicData uri="http://schemas.openxmlformats.org/presentationml/2006/ole">
            <mc:AlternateContent xmlns:mc="http://schemas.openxmlformats.org/markup-compatibility/2006">
              <mc:Choice xmlns:v="urn:schemas-microsoft-com:vml" Requires="v">
                <p:oleObj spid="_x0000_s5539" name="Equation" r:id="rId7" imgW="2209800" imgH="431800" progId="Equation.DSMT4">
                  <p:embed/>
                </p:oleObj>
              </mc:Choice>
              <mc:Fallback>
                <p:oleObj name="Equation" r:id="rId7" imgW="2209800" imgH="431800" progId="Equation.DSMT4">
                  <p:embed/>
                  <p:pic>
                    <p:nvPicPr>
                      <p:cNvPr id="2050068" name="Object 20">
                        <a:extLst>
                          <a:ext uri="{FF2B5EF4-FFF2-40B4-BE49-F238E27FC236}">
                            <a16:creationId xmlns:a16="http://schemas.microsoft.com/office/drawing/2014/main" id="{56DFB829-1B3E-4EF9-A5F0-481446929E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1" y="5893903"/>
                        <a:ext cx="4938713"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3">
            <a:extLst>
              <a:ext uri="{FF2B5EF4-FFF2-40B4-BE49-F238E27FC236}">
                <a16:creationId xmlns:a16="http://schemas.microsoft.com/office/drawing/2014/main" id="{17E39F0B-FBB8-4C44-AA31-F6FE95FFE757}"/>
              </a:ext>
            </a:extLst>
          </p:cNvPr>
          <p:cNvGraphicFramePr>
            <a:graphicFrameLocks noChangeAspect="1"/>
          </p:cNvGraphicFramePr>
          <p:nvPr>
            <p:extLst>
              <p:ext uri="{D42A27DB-BD31-4B8C-83A1-F6EECF244321}">
                <p14:modId xmlns:p14="http://schemas.microsoft.com/office/powerpoint/2010/main" val="3977204869"/>
              </p:ext>
            </p:extLst>
          </p:nvPr>
        </p:nvGraphicFramePr>
        <p:xfrm>
          <a:off x="4409385" y="796836"/>
          <a:ext cx="2584450" cy="490537"/>
        </p:xfrm>
        <a:graphic>
          <a:graphicData uri="http://schemas.openxmlformats.org/presentationml/2006/ole">
            <mc:AlternateContent xmlns:mc="http://schemas.openxmlformats.org/markup-compatibility/2006">
              <mc:Choice xmlns:v="urn:schemas-microsoft-com:vml" Requires="v">
                <p:oleObj spid="_x0000_s5540" name="Equation" r:id="rId9" imgW="1206500" imgH="228600" progId="Equation.DSMT4">
                  <p:embed/>
                </p:oleObj>
              </mc:Choice>
              <mc:Fallback>
                <p:oleObj name="Equation" r:id="rId9" imgW="1206500" imgH="228600" progId="Equation.DSMT4">
                  <p:embed/>
                  <p:pic>
                    <p:nvPicPr>
                      <p:cNvPr id="11268" name="Object 13">
                        <a:extLst>
                          <a:ext uri="{FF2B5EF4-FFF2-40B4-BE49-F238E27FC236}">
                            <a16:creationId xmlns:a16="http://schemas.microsoft.com/office/drawing/2014/main" id="{AA977E1C-0778-4E2B-B9C5-D4E4F019C4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9385" y="796836"/>
                        <a:ext cx="25844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5">
            <a:extLst>
              <a:ext uri="{FF2B5EF4-FFF2-40B4-BE49-F238E27FC236}">
                <a16:creationId xmlns:a16="http://schemas.microsoft.com/office/drawing/2014/main" id="{4E997A4A-678D-420F-9FC3-B2FAA2F63C26}"/>
              </a:ext>
            </a:extLst>
          </p:cNvPr>
          <p:cNvGraphicFramePr>
            <a:graphicFrameLocks noChangeAspect="1"/>
          </p:cNvGraphicFramePr>
          <p:nvPr/>
        </p:nvGraphicFramePr>
        <p:xfrm>
          <a:off x="2841625" y="1524001"/>
          <a:ext cx="6311900" cy="900113"/>
        </p:xfrm>
        <a:graphic>
          <a:graphicData uri="http://schemas.openxmlformats.org/presentationml/2006/ole">
            <mc:AlternateContent xmlns:mc="http://schemas.openxmlformats.org/markup-compatibility/2006">
              <mc:Choice xmlns:v="urn:schemas-microsoft-com:vml" Requires="v">
                <p:oleObj spid="_x0000_s5541" name="Equation" r:id="rId11" imgW="2946400" imgH="419100" progId="Equation.DSMT4">
                  <p:embed/>
                </p:oleObj>
              </mc:Choice>
              <mc:Fallback>
                <p:oleObj name="Equation" r:id="rId11" imgW="2946400" imgH="419100" progId="Equation.DSMT4">
                  <p:embed/>
                  <p:pic>
                    <p:nvPicPr>
                      <p:cNvPr id="11270" name="Object 15">
                        <a:extLst>
                          <a:ext uri="{FF2B5EF4-FFF2-40B4-BE49-F238E27FC236}">
                            <a16:creationId xmlns:a16="http://schemas.microsoft.com/office/drawing/2014/main" id="{5117DA3E-2590-4883-9612-6A497FAB6DB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1625" y="1524001"/>
                        <a:ext cx="63119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0066"/>
                                        </p:tgtEl>
                                        <p:attrNameLst>
                                          <p:attrName>style.visibility</p:attrName>
                                        </p:attrNameLst>
                                      </p:cBhvr>
                                      <p:to>
                                        <p:strVal val="visible"/>
                                      </p:to>
                                    </p:set>
                                    <p:animEffect transition="in" filter="blinds(horizontal)">
                                      <p:cBhvr>
                                        <p:cTn id="7" dur="500"/>
                                        <p:tgtEl>
                                          <p:spTgt spid="2050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50068"/>
                                        </p:tgtEl>
                                        <p:attrNameLst>
                                          <p:attrName>style.visibility</p:attrName>
                                        </p:attrNameLst>
                                      </p:cBhvr>
                                      <p:to>
                                        <p:strVal val="visible"/>
                                      </p:to>
                                    </p:set>
                                    <p:animEffect transition="in" filter="blinds(horizontal)">
                                      <p:cBhvr>
                                        <p:cTn id="12" dur="500"/>
                                        <p:tgtEl>
                                          <p:spTgt spid="2050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1E4BB9F-2555-4709-B6E5-E4684650DC6C}"/>
              </a:ext>
            </a:extLst>
          </p:cNvPr>
          <p:cNvSpPr>
            <a:spLocks noGrp="1" noChangeArrowheads="1"/>
          </p:cNvSpPr>
          <p:nvPr>
            <p:ph type="title"/>
          </p:nvPr>
        </p:nvSpPr>
        <p:spPr/>
        <p:txBody>
          <a:bodyPr>
            <a:normAutofit/>
          </a:bodyPr>
          <a:lstStyle/>
          <a:p>
            <a:r>
              <a:rPr lang="en-US" altLang="zh-CN" dirty="0">
                <a:ea typeface="宋体" panose="02010600030101010101" pitchFamily="2" charset="-122"/>
              </a:rPr>
              <a:t>From Fourier Series to Fourier Transforms</a:t>
            </a:r>
          </a:p>
        </p:txBody>
      </p:sp>
      <p:sp>
        <p:nvSpPr>
          <p:cNvPr id="2" name="内容占位符 1">
            <a:extLst>
              <a:ext uri="{FF2B5EF4-FFF2-40B4-BE49-F238E27FC236}">
                <a16:creationId xmlns:a16="http://schemas.microsoft.com/office/drawing/2014/main" id="{1D534FCE-50A3-449B-B2A7-C89BCC972DF2}"/>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We can see that</a:t>
            </a:r>
          </a:p>
          <a:p>
            <a:endParaRPr lang="en-US" altLang="zh-CN" i="1" dirty="0">
              <a:latin typeface="Times New Roman" panose="02020603050405020304" pitchFamily="18" charset="0"/>
            </a:endParaRPr>
          </a:p>
          <a:p>
            <a:r>
              <a:rPr lang="en-US" altLang="zh-CN" dirty="0"/>
              <a:t>Thus,</a:t>
            </a:r>
            <a:endParaRPr lang="en-US" altLang="zh-CN" i="1" dirty="0">
              <a:latin typeface="Times New Roman" panose="02020603050405020304" pitchFamily="18" charset="0"/>
            </a:endParaRPr>
          </a:p>
          <a:p>
            <a:endParaRPr lang="en-US" altLang="zh-CN" i="1" dirty="0">
              <a:latin typeface="Times New Roman" panose="02020603050405020304" pitchFamily="18" charset="0"/>
            </a:endParaRPr>
          </a:p>
          <a:p>
            <a:endParaRPr lang="zh-CN" altLang="en-US" dirty="0"/>
          </a:p>
        </p:txBody>
      </p:sp>
      <p:sp>
        <p:nvSpPr>
          <p:cNvPr id="13315" name="Rectangle 16">
            <a:extLst>
              <a:ext uri="{FF2B5EF4-FFF2-40B4-BE49-F238E27FC236}">
                <a16:creationId xmlns:a16="http://schemas.microsoft.com/office/drawing/2014/main" id="{05285B74-B416-42B0-83A9-95BE4E78A235}"/>
              </a:ext>
            </a:extLst>
          </p:cNvPr>
          <p:cNvSpPr>
            <a:spLocks noChangeArrowheads="1"/>
          </p:cNvSpPr>
          <p:nvPr/>
        </p:nvSpPr>
        <p:spPr bwMode="auto">
          <a:xfrm>
            <a:off x="1524001" y="2958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sp>
        <p:nvSpPr>
          <p:cNvPr id="13316" name="Rectangle 17">
            <a:extLst>
              <a:ext uri="{FF2B5EF4-FFF2-40B4-BE49-F238E27FC236}">
                <a16:creationId xmlns:a16="http://schemas.microsoft.com/office/drawing/2014/main" id="{4FBD9332-F6FF-4EBA-96DE-BB10369245A5}"/>
              </a:ext>
            </a:extLst>
          </p:cNvPr>
          <p:cNvSpPr>
            <a:spLocks noChangeArrowheads="1"/>
          </p:cNvSpPr>
          <p:nvPr/>
        </p:nvSpPr>
        <p:spPr bwMode="auto">
          <a:xfrm>
            <a:off x="1524001"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sp>
        <p:nvSpPr>
          <p:cNvPr id="13317" name="Rectangle 18">
            <a:extLst>
              <a:ext uri="{FF2B5EF4-FFF2-40B4-BE49-F238E27FC236}">
                <a16:creationId xmlns:a16="http://schemas.microsoft.com/office/drawing/2014/main" id="{DF25EA9B-5856-46E5-BF4C-3C0E96CA9BED}"/>
              </a:ext>
            </a:extLst>
          </p:cNvPr>
          <p:cNvSpPr>
            <a:spLocks noChangeArrowheads="1"/>
          </p:cNvSpPr>
          <p:nvPr/>
        </p:nvSpPr>
        <p:spPr bwMode="auto">
          <a:xfrm>
            <a:off x="1524001" y="2980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graphicFrame>
        <p:nvGraphicFramePr>
          <p:cNvPr id="13318" name="Object 19">
            <a:extLst>
              <a:ext uri="{FF2B5EF4-FFF2-40B4-BE49-F238E27FC236}">
                <a16:creationId xmlns:a16="http://schemas.microsoft.com/office/drawing/2014/main" id="{81F3D171-6331-4CB5-AA37-FB68CBE05E46}"/>
              </a:ext>
            </a:extLst>
          </p:cNvPr>
          <p:cNvGraphicFramePr>
            <a:graphicFrameLocks noChangeAspect="1"/>
          </p:cNvGraphicFramePr>
          <p:nvPr/>
        </p:nvGraphicFramePr>
        <p:xfrm>
          <a:off x="2082801" y="838200"/>
          <a:ext cx="7427913" cy="2770188"/>
        </p:xfrm>
        <a:graphic>
          <a:graphicData uri="http://schemas.openxmlformats.org/presentationml/2006/ole">
            <mc:AlternateContent xmlns:mc="http://schemas.openxmlformats.org/markup-compatibility/2006">
              <mc:Choice xmlns:v="urn:schemas-microsoft-com:vml" Requires="v">
                <p:oleObj spid="_x0000_s6395" name="Equation" r:id="rId3" imgW="3733800" imgH="1397000" progId="Equation.DSMT4">
                  <p:embed/>
                </p:oleObj>
              </mc:Choice>
              <mc:Fallback>
                <p:oleObj name="Equation" r:id="rId3" imgW="3733800" imgH="1397000" progId="Equation.DSMT4">
                  <p:embed/>
                  <p:pic>
                    <p:nvPicPr>
                      <p:cNvPr id="13318" name="Object 19">
                        <a:extLst>
                          <a:ext uri="{FF2B5EF4-FFF2-40B4-BE49-F238E27FC236}">
                            <a16:creationId xmlns:a16="http://schemas.microsoft.com/office/drawing/2014/main" id="{81F3D171-6331-4CB5-AA37-FB68CBE05E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1" y="838200"/>
                        <a:ext cx="7427913"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1092" name="Rectangle 20">
            <a:extLst>
              <a:ext uri="{FF2B5EF4-FFF2-40B4-BE49-F238E27FC236}">
                <a16:creationId xmlns:a16="http://schemas.microsoft.com/office/drawing/2014/main" id="{7C920567-BD8F-4C3D-A1C7-B81CB1D4CF83}"/>
              </a:ext>
            </a:extLst>
          </p:cNvPr>
          <p:cNvSpPr>
            <a:spLocks noChangeArrowheads="1"/>
          </p:cNvSpPr>
          <p:nvPr/>
        </p:nvSpPr>
        <p:spPr bwMode="auto">
          <a:xfrm>
            <a:off x="2057401" y="4093631"/>
            <a:ext cx="5673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endParaRPr lang="en-US" altLang="zh-CN" sz="2400" i="1" dirty="0">
              <a:latin typeface="Times New Roman" panose="02020603050405020304" pitchFamily="18" charset="0"/>
              <a:ea typeface="宋体" panose="02010600030101010101" pitchFamily="2" charset="-122"/>
            </a:endParaRPr>
          </a:p>
        </p:txBody>
      </p:sp>
      <p:sp>
        <p:nvSpPr>
          <p:cNvPr id="13320" name="Rectangle 21">
            <a:extLst>
              <a:ext uri="{FF2B5EF4-FFF2-40B4-BE49-F238E27FC236}">
                <a16:creationId xmlns:a16="http://schemas.microsoft.com/office/drawing/2014/main" id="{9A3CFDC3-A406-44F9-8F5E-EFCF6D6F2B5D}"/>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graphicFrame>
        <p:nvGraphicFramePr>
          <p:cNvPr id="2051094" name="Object 22">
            <a:extLst>
              <a:ext uri="{FF2B5EF4-FFF2-40B4-BE49-F238E27FC236}">
                <a16:creationId xmlns:a16="http://schemas.microsoft.com/office/drawing/2014/main" id="{BFCEA7B9-441C-4A62-BC66-900F2E2EC8A7}"/>
              </a:ext>
            </a:extLst>
          </p:cNvPr>
          <p:cNvGraphicFramePr>
            <a:graphicFrameLocks noChangeAspect="1"/>
          </p:cNvGraphicFramePr>
          <p:nvPr>
            <p:extLst>
              <p:ext uri="{D42A27DB-BD31-4B8C-83A1-F6EECF244321}">
                <p14:modId xmlns:p14="http://schemas.microsoft.com/office/powerpoint/2010/main" val="1558651628"/>
              </p:ext>
            </p:extLst>
          </p:nvPr>
        </p:nvGraphicFramePr>
        <p:xfrm>
          <a:off x="4800600" y="4322231"/>
          <a:ext cx="1219200" cy="546100"/>
        </p:xfrm>
        <a:graphic>
          <a:graphicData uri="http://schemas.openxmlformats.org/presentationml/2006/ole">
            <mc:AlternateContent xmlns:mc="http://schemas.openxmlformats.org/markup-compatibility/2006">
              <mc:Choice xmlns:v="urn:schemas-microsoft-com:vml" Requires="v">
                <p:oleObj spid="_x0000_s6396" name="Equation" r:id="rId5" imgW="508000" imgH="228600" progId="Equation.DSMT4">
                  <p:embed/>
                </p:oleObj>
              </mc:Choice>
              <mc:Fallback>
                <p:oleObj name="Equation" r:id="rId5" imgW="508000" imgH="228600" progId="Equation.DSMT4">
                  <p:embed/>
                  <p:pic>
                    <p:nvPicPr>
                      <p:cNvPr id="2051094" name="Object 22">
                        <a:extLst>
                          <a:ext uri="{FF2B5EF4-FFF2-40B4-BE49-F238E27FC236}">
                            <a16:creationId xmlns:a16="http://schemas.microsoft.com/office/drawing/2014/main" id="{BFCEA7B9-441C-4A62-BC66-900F2E2EC8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4322231"/>
                        <a:ext cx="12192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1095" name="Rectangle 23">
            <a:extLst>
              <a:ext uri="{FF2B5EF4-FFF2-40B4-BE49-F238E27FC236}">
                <a16:creationId xmlns:a16="http://schemas.microsoft.com/office/drawing/2014/main" id="{56A6D455-0F6A-4238-8E68-A0856B7ECAEA}"/>
              </a:ext>
            </a:extLst>
          </p:cNvPr>
          <p:cNvSpPr>
            <a:spLocks noChangeArrowheads="1"/>
          </p:cNvSpPr>
          <p:nvPr/>
        </p:nvSpPr>
        <p:spPr bwMode="auto">
          <a:xfrm>
            <a:off x="2057400" y="5063063"/>
            <a:ext cx="155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endParaRPr lang="en-US" altLang="zh-CN" sz="2400" i="1" dirty="0">
              <a:latin typeface="Times New Roman" panose="02020603050405020304" pitchFamily="18" charset="0"/>
              <a:ea typeface="宋体" panose="02010600030101010101" pitchFamily="2" charset="-122"/>
            </a:endParaRPr>
          </a:p>
        </p:txBody>
      </p:sp>
      <p:graphicFrame>
        <p:nvGraphicFramePr>
          <p:cNvPr id="2051097" name="Object 25">
            <a:extLst>
              <a:ext uri="{FF2B5EF4-FFF2-40B4-BE49-F238E27FC236}">
                <a16:creationId xmlns:a16="http://schemas.microsoft.com/office/drawing/2014/main" id="{CF2944B4-5A41-44BB-B9BC-3CB9521FC012}"/>
              </a:ext>
            </a:extLst>
          </p:cNvPr>
          <p:cNvGraphicFramePr>
            <a:graphicFrameLocks noChangeAspect="1"/>
          </p:cNvGraphicFramePr>
          <p:nvPr>
            <p:extLst>
              <p:ext uri="{D42A27DB-BD31-4B8C-83A1-F6EECF244321}">
                <p14:modId xmlns:p14="http://schemas.microsoft.com/office/powerpoint/2010/main" val="877628640"/>
              </p:ext>
            </p:extLst>
          </p:nvPr>
        </p:nvGraphicFramePr>
        <p:xfrm>
          <a:off x="3055938" y="5367863"/>
          <a:ext cx="5383212" cy="939800"/>
        </p:xfrm>
        <a:graphic>
          <a:graphicData uri="http://schemas.openxmlformats.org/presentationml/2006/ole">
            <mc:AlternateContent xmlns:mc="http://schemas.openxmlformats.org/markup-compatibility/2006">
              <mc:Choice xmlns:v="urn:schemas-microsoft-com:vml" Requires="v">
                <p:oleObj spid="_x0000_s6397" name="Equation" r:id="rId7" imgW="2489200" imgH="431800" progId="Equation.DSMT4">
                  <p:embed/>
                </p:oleObj>
              </mc:Choice>
              <mc:Fallback>
                <p:oleObj name="Equation" r:id="rId7" imgW="2489200" imgH="431800" progId="Equation.DSMT4">
                  <p:embed/>
                  <p:pic>
                    <p:nvPicPr>
                      <p:cNvPr id="2051097" name="Object 25">
                        <a:extLst>
                          <a:ext uri="{FF2B5EF4-FFF2-40B4-BE49-F238E27FC236}">
                            <a16:creationId xmlns:a16="http://schemas.microsoft.com/office/drawing/2014/main" id="{CF2944B4-5A41-44BB-B9BC-3CB9521FC0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5938" y="5367863"/>
                        <a:ext cx="53832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2051092"/>
                                        </p:tgtEl>
                                        <p:attrNameLst>
                                          <p:attrName>style.visibility</p:attrName>
                                        </p:attrNameLst>
                                      </p:cBhvr>
                                      <p:to>
                                        <p:strVal val="visible"/>
                                      </p:to>
                                    </p:set>
                                    <p:animEffect transition="in" filter="blinds(horizontal)">
                                      <p:cBhvr>
                                        <p:cTn id="7" dur="500"/>
                                        <p:tgtEl>
                                          <p:spTgt spid="2051092"/>
                                        </p:tgtEl>
                                      </p:cBhvr>
                                    </p:animEffect>
                                  </p:childTnLst>
                                </p:cTn>
                              </p:par>
                              <p:par>
                                <p:cTn id="8" presetID="3" presetClass="entr" presetSubtype="10" fill="hold" nodeType="withEffect">
                                  <p:stCondLst>
                                    <p:cond delay="0"/>
                                  </p:stCondLst>
                                  <p:childTnLst>
                                    <p:set>
                                      <p:cBhvr>
                                        <p:cTn id="9" dur="1" fill="hold">
                                          <p:stCondLst>
                                            <p:cond delay="0"/>
                                          </p:stCondLst>
                                        </p:cTn>
                                        <p:tgtEl>
                                          <p:spTgt spid="2051094"/>
                                        </p:tgtEl>
                                        <p:attrNameLst>
                                          <p:attrName>style.visibility</p:attrName>
                                        </p:attrNameLst>
                                      </p:cBhvr>
                                      <p:to>
                                        <p:strVal val="visible"/>
                                      </p:to>
                                    </p:set>
                                    <p:animEffect transition="in" filter="blinds(horizontal)">
                                      <p:cBhvr>
                                        <p:cTn id="10" dur="500"/>
                                        <p:tgtEl>
                                          <p:spTgt spid="205109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nodePh="1">
                                  <p:stCondLst>
                                    <p:cond delay="0"/>
                                  </p:stCondLst>
                                  <p:endCondLst>
                                    <p:cond evt="begin" delay="0">
                                      <p:tn val="13"/>
                                    </p:cond>
                                  </p:endCondLst>
                                  <p:childTnLst>
                                    <p:set>
                                      <p:cBhvr>
                                        <p:cTn id="14" dur="1" fill="hold">
                                          <p:stCondLst>
                                            <p:cond delay="0"/>
                                          </p:stCondLst>
                                        </p:cTn>
                                        <p:tgtEl>
                                          <p:spTgt spid="2051095"/>
                                        </p:tgtEl>
                                        <p:attrNameLst>
                                          <p:attrName>style.visibility</p:attrName>
                                        </p:attrNameLst>
                                      </p:cBhvr>
                                      <p:to>
                                        <p:strVal val="visible"/>
                                      </p:to>
                                    </p:set>
                                    <p:animEffect transition="in" filter="blinds(horizontal)">
                                      <p:cBhvr>
                                        <p:cTn id="15" dur="500"/>
                                        <p:tgtEl>
                                          <p:spTgt spid="2051095"/>
                                        </p:tgtEl>
                                      </p:cBhvr>
                                    </p:animEffect>
                                  </p:childTnLst>
                                </p:cTn>
                              </p:par>
                              <p:par>
                                <p:cTn id="16" presetID="3" presetClass="entr" presetSubtype="10" fill="hold" nodeType="withEffect">
                                  <p:stCondLst>
                                    <p:cond delay="0"/>
                                  </p:stCondLst>
                                  <p:childTnLst>
                                    <p:set>
                                      <p:cBhvr>
                                        <p:cTn id="17" dur="1" fill="hold">
                                          <p:stCondLst>
                                            <p:cond delay="0"/>
                                          </p:stCondLst>
                                        </p:cTn>
                                        <p:tgtEl>
                                          <p:spTgt spid="2051097"/>
                                        </p:tgtEl>
                                        <p:attrNameLst>
                                          <p:attrName>style.visibility</p:attrName>
                                        </p:attrNameLst>
                                      </p:cBhvr>
                                      <p:to>
                                        <p:strVal val="visible"/>
                                      </p:to>
                                    </p:set>
                                    <p:animEffect transition="in" filter="blinds(horizontal)">
                                      <p:cBhvr>
                                        <p:cTn id="18" dur="500"/>
                                        <p:tgtEl>
                                          <p:spTgt spid="2051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092" grpId="0"/>
      <p:bldP spid="205109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8FF9CD3-D6F3-4E17-81CC-1362C675A315}"/>
              </a:ext>
            </a:extLst>
          </p:cNvPr>
          <p:cNvSpPr>
            <a:spLocks noGrp="1" noChangeArrowheads="1"/>
          </p:cNvSpPr>
          <p:nvPr>
            <p:ph type="title"/>
          </p:nvPr>
        </p:nvSpPr>
        <p:spPr/>
        <p:txBody>
          <a:bodyPr>
            <a:normAutofit/>
          </a:bodyPr>
          <a:lstStyle/>
          <a:p>
            <a:r>
              <a:rPr lang="en-US" altLang="zh-CN" dirty="0">
                <a:ea typeface="宋体" panose="02010600030101010101" pitchFamily="2" charset="-122"/>
              </a:rPr>
              <a:t>From Fourier Series to Fourier Transforms</a:t>
            </a:r>
          </a:p>
        </p:txBody>
      </p:sp>
      <p:sp>
        <p:nvSpPr>
          <p:cNvPr id="2" name="内容占位符 1">
            <a:extLst>
              <a:ext uri="{FF2B5EF4-FFF2-40B4-BE49-F238E27FC236}">
                <a16:creationId xmlns:a16="http://schemas.microsoft.com/office/drawing/2014/main" id="{1E54ED57-09F4-4B19-8134-99CE338EBBD0}"/>
              </a:ext>
            </a:extLst>
          </p:cNvPr>
          <p:cNvSpPr>
            <a:spLocks noGrp="1"/>
          </p:cNvSpPr>
          <p:nvPr>
            <p:ph idx="1"/>
          </p:nvPr>
        </p:nvSpPr>
        <p:spPr/>
        <p:txBody>
          <a:bodyPr/>
          <a:lstStyle/>
          <a:p>
            <a:endParaRPr lang="zh-CN" altLang="en-US"/>
          </a:p>
        </p:txBody>
      </p:sp>
      <p:graphicFrame>
        <p:nvGraphicFramePr>
          <p:cNvPr id="14339" name="Object 12">
            <a:extLst>
              <a:ext uri="{FF2B5EF4-FFF2-40B4-BE49-F238E27FC236}">
                <a16:creationId xmlns:a16="http://schemas.microsoft.com/office/drawing/2014/main" id="{27E3662A-0EF3-4C11-BD33-F3287CCB3035}"/>
              </a:ext>
            </a:extLst>
          </p:cNvPr>
          <p:cNvGraphicFramePr>
            <a:graphicFrameLocks noChangeAspect="1"/>
          </p:cNvGraphicFramePr>
          <p:nvPr/>
        </p:nvGraphicFramePr>
        <p:xfrm>
          <a:off x="2362201" y="838200"/>
          <a:ext cx="6983413" cy="4000500"/>
        </p:xfrm>
        <a:graphic>
          <a:graphicData uri="http://schemas.openxmlformats.org/presentationml/2006/ole">
            <mc:AlternateContent xmlns:mc="http://schemas.openxmlformats.org/markup-compatibility/2006">
              <mc:Choice xmlns:v="urn:schemas-microsoft-com:vml" Requires="v">
                <p:oleObj spid="_x0000_s7269" name="Equation" r:id="rId3" imgW="3124200" imgH="1778000" progId="Equation.DSMT4">
                  <p:embed/>
                </p:oleObj>
              </mc:Choice>
              <mc:Fallback>
                <p:oleObj name="Equation" r:id="rId3" imgW="3124200" imgH="1778000" progId="Equation.DSMT4">
                  <p:embed/>
                  <p:pic>
                    <p:nvPicPr>
                      <p:cNvPr id="14339" name="Object 12">
                        <a:extLst>
                          <a:ext uri="{FF2B5EF4-FFF2-40B4-BE49-F238E27FC236}">
                            <a16:creationId xmlns:a16="http://schemas.microsoft.com/office/drawing/2014/main" id="{27E3662A-0EF3-4C11-BD33-F3287CCB30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1" y="838200"/>
                        <a:ext cx="6983413"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4340" name="Rectangle 13">
                <a:extLst>
                  <a:ext uri="{FF2B5EF4-FFF2-40B4-BE49-F238E27FC236}">
                    <a16:creationId xmlns:a16="http://schemas.microsoft.com/office/drawing/2014/main" id="{40946166-8B27-465B-ACF0-39D9C348F04B}"/>
                  </a:ext>
                </a:extLst>
              </p:cNvPr>
              <p:cNvSpPr>
                <a:spLocks noChangeArrowheads="1"/>
              </p:cNvSpPr>
              <p:nvPr/>
            </p:nvSpPr>
            <p:spPr bwMode="auto">
              <a:xfrm>
                <a:off x="4038601" y="4114800"/>
                <a:ext cx="5673725" cy="457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r>
                  <a:rPr lang="en-US" altLang="zh-CN" sz="2400" dirty="0">
                    <a:ea typeface="宋体" panose="02010600030101010101" pitchFamily="2" charset="-122"/>
                  </a:rPr>
                  <a:t>,where </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𝐶</m:t>
                        </m:r>
                      </m:e>
                      <m:sub>
                        <m:r>
                          <a:rPr lang="en-US" altLang="zh-CN" sz="2400" b="0" i="1" smtClean="0">
                            <a:latin typeface="Cambria Math" panose="02040503050406030204" pitchFamily="18" charset="0"/>
                            <a:ea typeface="宋体" panose="02010600030101010101" pitchFamily="2" charset="-122"/>
                          </a:rPr>
                          <m:t>𝑛</m:t>
                        </m:r>
                      </m:sub>
                    </m:sSub>
                  </m:oMath>
                </a14:m>
                <a:r>
                  <a:rPr lang="en-US" altLang="zh-CN" sz="2400" dirty="0">
                    <a:ea typeface="宋体" panose="02010600030101010101" pitchFamily="2" charset="-122"/>
                  </a:rPr>
                  <a:t> is defined by (2)</a:t>
                </a:r>
                <a:endParaRPr lang="en-US" altLang="zh-CN" sz="2400" i="1" dirty="0">
                  <a:latin typeface="Times New Roman" panose="02020603050405020304" pitchFamily="18" charset="0"/>
                  <a:ea typeface="宋体" panose="02010600030101010101" pitchFamily="2" charset="-122"/>
                </a:endParaRPr>
              </a:p>
            </p:txBody>
          </p:sp>
        </mc:Choice>
        <mc:Fallback xmlns="">
          <p:sp>
            <p:nvSpPr>
              <p:cNvPr id="14340" name="Rectangle 13">
                <a:extLst>
                  <a:ext uri="{FF2B5EF4-FFF2-40B4-BE49-F238E27FC236}">
                    <a16:creationId xmlns:a16="http://schemas.microsoft.com/office/drawing/2014/main" id="{40946166-8B27-465B-ACF0-39D9C348F04B}"/>
                  </a:ext>
                </a:extLst>
              </p:cNvPr>
              <p:cNvSpPr>
                <a:spLocks noRot="1" noChangeAspect="1" noMove="1" noResize="1" noEditPoints="1" noAdjustHandles="1" noChangeArrowheads="1" noChangeShapeType="1" noTextEdit="1"/>
              </p:cNvSpPr>
              <p:nvPr/>
            </p:nvSpPr>
            <p:spPr bwMode="auto">
              <a:xfrm>
                <a:off x="4038601" y="4114800"/>
                <a:ext cx="5673725" cy="457200"/>
              </a:xfrm>
              <a:prstGeom prst="rect">
                <a:avLst/>
              </a:prstGeom>
              <a:blipFill>
                <a:blip r:embed="rId5"/>
                <a:stretch>
                  <a:fillRect l="-1720" t="-10667" b="-30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052111" name="Rectangle 15">
            <a:extLst>
              <a:ext uri="{FF2B5EF4-FFF2-40B4-BE49-F238E27FC236}">
                <a16:creationId xmlns:a16="http://schemas.microsoft.com/office/drawing/2014/main" id="{2FD1D9F5-8BE9-4AB6-8D3C-DF1C282E2C75}"/>
              </a:ext>
            </a:extLst>
          </p:cNvPr>
          <p:cNvSpPr>
            <a:spLocks noChangeArrowheads="1"/>
          </p:cNvSpPr>
          <p:nvPr/>
        </p:nvSpPr>
        <p:spPr bwMode="auto">
          <a:xfrm>
            <a:off x="2438400" y="4953000"/>
            <a:ext cx="5791200" cy="457200"/>
          </a:xfrm>
          <a:prstGeom prst="rect">
            <a:avLst/>
          </a:prstGeom>
          <a:noFill/>
          <a:ln w="222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r>
              <a:rPr lang="en-US" altLang="zh-CN" sz="2400">
                <a:ea typeface="宋体" panose="02010600030101010101" pitchFamily="2" charset="-122"/>
              </a:rPr>
              <a:t>This is the Fourier series in complex form</a:t>
            </a:r>
            <a:endParaRPr lang="en-US" altLang="zh-CN" sz="2400" i="1">
              <a:latin typeface="Times New Roman" panose="02020603050405020304" pitchFamily="18" charset="0"/>
              <a:ea typeface="宋体" panose="02010600030101010101" pitchFamily="2" charset="-122"/>
            </a:endParaRPr>
          </a:p>
        </p:txBody>
      </p:sp>
      <p:sp>
        <p:nvSpPr>
          <p:cNvPr id="2052112" name="Rectangle 16">
            <a:extLst>
              <a:ext uri="{FF2B5EF4-FFF2-40B4-BE49-F238E27FC236}">
                <a16:creationId xmlns:a16="http://schemas.microsoft.com/office/drawing/2014/main" id="{5C34FB6A-EBE1-406A-90EE-532848A94BD4}"/>
              </a:ext>
            </a:extLst>
          </p:cNvPr>
          <p:cNvSpPr>
            <a:spLocks noChangeArrowheads="1"/>
          </p:cNvSpPr>
          <p:nvPr/>
        </p:nvSpPr>
        <p:spPr bwMode="auto">
          <a:xfrm>
            <a:off x="3352800" y="56388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r>
              <a:rPr lang="en-US" altLang="zh-CN" sz="2400" i="1">
                <a:latin typeface="Times New Roman" panose="02020603050405020304" pitchFamily="18" charset="0"/>
                <a:ea typeface="宋体" panose="02010600030101010101" pitchFamily="2" charset="-122"/>
              </a:rPr>
              <a:t>How about a non-periodic function?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2111"/>
                                        </p:tgtEl>
                                        <p:attrNameLst>
                                          <p:attrName>style.visibility</p:attrName>
                                        </p:attrNameLst>
                                      </p:cBhvr>
                                      <p:to>
                                        <p:strVal val="visible"/>
                                      </p:to>
                                    </p:set>
                                    <p:animEffect transition="in" filter="blinds(horizontal)">
                                      <p:cBhvr>
                                        <p:cTn id="7" dur="500"/>
                                        <p:tgtEl>
                                          <p:spTgt spid="20521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2112"/>
                                        </p:tgtEl>
                                        <p:attrNameLst>
                                          <p:attrName>style.visibility</p:attrName>
                                        </p:attrNameLst>
                                      </p:cBhvr>
                                      <p:to>
                                        <p:strVal val="visible"/>
                                      </p:to>
                                    </p:set>
                                    <p:animEffect transition="in" filter="blinds(horizontal)">
                                      <p:cBhvr>
                                        <p:cTn id="12" dur="500"/>
                                        <p:tgtEl>
                                          <p:spTgt spid="2052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111" grpId="0" animBg="1"/>
      <p:bldP spid="20521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978E04A-6FC2-47C0-96EE-041DC30FD272}"/>
              </a:ext>
            </a:extLst>
          </p:cNvPr>
          <p:cNvSpPr>
            <a:spLocks noGrp="1" noChangeArrowheads="1"/>
          </p:cNvSpPr>
          <p:nvPr>
            <p:ph type="title"/>
          </p:nvPr>
        </p:nvSpPr>
        <p:spPr/>
        <p:txBody>
          <a:bodyPr>
            <a:normAutofit/>
          </a:bodyPr>
          <a:lstStyle/>
          <a:p>
            <a:r>
              <a:rPr lang="en-US" altLang="zh-CN" dirty="0">
                <a:ea typeface="宋体" panose="02010600030101010101" pitchFamily="2" charset="-122"/>
              </a:rPr>
              <a:t>From Fourier Series to Fourier Transforms</a:t>
            </a:r>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5AAC3DB-B363-4FE6-B6E4-3CEBF8CA7ADD}"/>
                  </a:ext>
                </a:extLst>
              </p:cNvPr>
              <p:cNvSpPr>
                <a:spLocks noGrp="1"/>
              </p:cNvSpPr>
              <p:nvPr>
                <p:ph idx="1"/>
              </p:nvPr>
            </p:nvSpPr>
            <p:spPr/>
            <p:txBody>
              <a:bodyPr/>
              <a:lstStyle/>
              <a:p>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m:t>
                    </m:r>
                  </m:oMath>
                </a14:m>
                <a:r>
                  <a:rPr lang="en-US" altLang="zh-CN" dirty="0"/>
                  <a:t> is a non-periodic function</a:t>
                </a:r>
                <a:endParaRPr lang="en-US" altLang="zh-CN" i="1" dirty="0">
                  <a:latin typeface="Times New Roman" panose="02020603050405020304" pitchFamily="18" charset="0"/>
                </a:endParaRPr>
              </a:p>
              <a:p>
                <a:r>
                  <a:rPr lang="en-US" altLang="zh-CN" dirty="0"/>
                  <a:t>We make a new function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𝑇</m:t>
                        </m:r>
                      </m:sub>
                    </m:sSub>
                    <m:r>
                      <a:rPr lang="en-US" altLang="zh-CN" i="1" dirty="0">
                        <a:latin typeface="Cambria Math" panose="02040503050406030204" pitchFamily="18" charset="0"/>
                      </a:rPr>
                      <m:t>(</m:t>
                    </m:r>
                    <m:r>
                      <a:rPr lang="en-US" altLang="zh-CN" i="1" dirty="0">
                        <a:latin typeface="Cambria Math" panose="02040503050406030204" pitchFamily="18" charset="0"/>
                      </a:rPr>
                      <m:t>𝑡</m:t>
                    </m:r>
                    <m:r>
                      <a:rPr lang="en-US" altLang="zh-CN" i="1" dirty="0">
                        <a:latin typeface="Cambria Math" panose="02040503050406030204" pitchFamily="18" charset="0"/>
                      </a:rPr>
                      <m:t>)</m:t>
                    </m:r>
                  </m:oMath>
                </a14:m>
                <a:r>
                  <a:rPr lang="en-US" altLang="zh-CN" dirty="0"/>
                  <a:t> which is periodic and the period is </a:t>
                </a:r>
                <a14:m>
                  <m:oMath xmlns:m="http://schemas.openxmlformats.org/officeDocument/2006/math">
                    <m:r>
                      <a:rPr lang="en-US" altLang="zh-CN" i="1" dirty="0">
                        <a:latin typeface="Cambria Math" panose="02040503050406030204" pitchFamily="18" charset="0"/>
                      </a:rPr>
                      <m:t>𝑇</m:t>
                    </m:r>
                  </m:oMath>
                </a14:m>
                <a:endParaRPr lang="en-US" altLang="zh-CN" i="1" dirty="0">
                  <a:latin typeface="Times New Roman" panose="02020603050405020304" pitchFamily="18" charset="0"/>
                </a:endParaRPr>
              </a:p>
              <a:p>
                <a:endParaRPr lang="en-US" altLang="zh-CN" dirty="0"/>
              </a:p>
              <a:p>
                <a:endParaRPr lang="en-US" altLang="zh-CN" dirty="0"/>
              </a:p>
              <a:p>
                <a:r>
                  <a:rPr lang="en-US" altLang="zh-CN" dirty="0"/>
                  <a:t>If </a:t>
                </a:r>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𝑇</m:t>
                        </m:r>
                      </m:sub>
                    </m:sSub>
                    <m:r>
                      <a:rPr lang="en-US" altLang="zh-CN" i="1" dirty="0">
                        <a:latin typeface="Cambria Math" panose="02040503050406030204" pitchFamily="18" charset="0"/>
                      </a:rPr>
                      <m:t>(</m:t>
                    </m:r>
                    <m:r>
                      <a:rPr lang="en-US" altLang="zh-CN" i="1" dirty="0">
                        <a:latin typeface="Cambria Math" panose="02040503050406030204" pitchFamily="18" charset="0"/>
                      </a:rPr>
                      <m:t>𝑡</m:t>
                    </m:r>
                    <m:r>
                      <a:rPr lang="en-US" altLang="zh-CN" i="1" dirty="0">
                        <a:latin typeface="Cambria Math" panose="02040503050406030204" pitchFamily="18" charset="0"/>
                      </a:rPr>
                      <m:t>)</m:t>
                    </m:r>
                  </m:oMath>
                </a14:m>
                <a:r>
                  <a:rPr lang="en-US" altLang="zh-CN" dirty="0"/>
                  <a:t> becomes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𝑡</m:t>
                        </m:r>
                      </m:e>
                    </m:d>
                  </m:oMath>
                </a14:m>
                <a:r>
                  <a:rPr lang="en-US" altLang="zh-CN" dirty="0"/>
                  <a:t> </a:t>
                </a:r>
              </a:p>
              <a:p>
                <a:r>
                  <a:rPr lang="en-US" altLang="zh-CN" dirty="0"/>
                  <a:t>According to Fourier series</a:t>
                </a:r>
              </a:p>
              <a:p>
                <a:endParaRPr lang="en-US" altLang="zh-CN" i="1" dirty="0">
                  <a:latin typeface="Times New Roman" panose="02020603050405020304" pitchFamily="18" charset="0"/>
                </a:endParaRPr>
              </a:p>
              <a:p>
                <a:endParaRPr lang="en-US" altLang="zh-CN" i="1" dirty="0">
                  <a:latin typeface="Times New Roman" panose="02020603050405020304" pitchFamily="18" charset="0"/>
                </a:endParaRPr>
              </a:p>
              <a:p>
                <a:r>
                  <a:rPr lang="en-US" altLang="zh-CN" dirty="0"/>
                  <a:t>Let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𝜔</m:t>
                    </m:r>
                  </m:oMath>
                </a14:m>
                <a:endParaRPr lang="en-US" altLang="zh-CN" i="1" dirty="0">
                  <a:latin typeface="Times New Roman" panose="02020603050405020304" pitchFamily="18" charset="0"/>
                </a:endParaRPr>
              </a:p>
              <a:p>
                <a:endParaRPr lang="en-US" altLang="zh-CN" i="1" dirty="0">
                  <a:latin typeface="Times New Roman" panose="02020603050405020304" pitchFamily="18" charset="0"/>
                </a:endParaRPr>
              </a:p>
              <a:p>
                <a:endParaRPr lang="en-US" altLang="zh-CN" i="1" dirty="0">
                  <a:latin typeface="Times New Roman" panose="02020603050405020304" pitchFamily="18" charset="0"/>
                </a:endParaRPr>
              </a:p>
              <a:p>
                <a:endParaRPr lang="zh-CN" altLang="en-US" dirty="0"/>
              </a:p>
            </p:txBody>
          </p:sp>
        </mc:Choice>
        <mc:Fallback xmlns="">
          <p:sp>
            <p:nvSpPr>
              <p:cNvPr id="2" name="内容占位符 1">
                <a:extLst>
                  <a:ext uri="{FF2B5EF4-FFF2-40B4-BE49-F238E27FC236}">
                    <a16:creationId xmlns:a16="http://schemas.microsoft.com/office/drawing/2014/main" id="{15AAC3DB-B363-4FE6-B6E4-3CEBF8CA7ADD}"/>
                  </a:ext>
                </a:extLst>
              </p:cNvPr>
              <p:cNvSpPr>
                <a:spLocks noGrp="1" noRot="1" noChangeAspect="1" noMove="1" noResize="1" noEditPoints="1" noAdjustHandles="1" noChangeArrowheads="1" noChangeShapeType="1" noTextEdit="1"/>
              </p:cNvSpPr>
              <p:nvPr>
                <p:ph idx="1"/>
              </p:nvPr>
            </p:nvSpPr>
            <p:spPr>
              <a:blipFill>
                <a:blip r:embed="rId3"/>
                <a:stretch>
                  <a:fillRect l="-1767" t="-1792"/>
                </a:stretch>
              </a:blipFill>
            </p:spPr>
            <p:txBody>
              <a:bodyPr/>
              <a:lstStyle/>
              <a:p>
                <a:r>
                  <a:rPr lang="zh-CN" altLang="en-US">
                    <a:noFill/>
                  </a:rPr>
                  <a:t> </a:t>
                </a:r>
              </a:p>
            </p:txBody>
          </p:sp>
        </mc:Fallback>
      </mc:AlternateContent>
      <p:sp>
        <p:nvSpPr>
          <p:cNvPr id="15364" name="Rectangle 9">
            <a:extLst>
              <a:ext uri="{FF2B5EF4-FFF2-40B4-BE49-F238E27FC236}">
                <a16:creationId xmlns:a16="http://schemas.microsoft.com/office/drawing/2014/main" id="{CC199188-6D44-443C-B670-C5E5CD68041B}"/>
              </a:ext>
            </a:extLst>
          </p:cNvPr>
          <p:cNvSpPr>
            <a:spLocks noChangeArrowheads="1"/>
          </p:cNvSpPr>
          <p:nvPr/>
        </p:nvSpPr>
        <p:spPr bwMode="auto">
          <a:xfrm>
            <a:off x="2133600" y="990600"/>
            <a:ext cx="5673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endParaRPr lang="en-US" altLang="zh-CN" sz="2400" i="1" dirty="0">
              <a:latin typeface="Times New Roman" panose="02020603050405020304" pitchFamily="18" charset="0"/>
              <a:ea typeface="宋体" panose="02010600030101010101" pitchFamily="2" charset="-122"/>
            </a:endParaRPr>
          </a:p>
        </p:txBody>
      </p:sp>
      <p:graphicFrame>
        <p:nvGraphicFramePr>
          <p:cNvPr id="15365" name="Object 10">
            <a:extLst>
              <a:ext uri="{FF2B5EF4-FFF2-40B4-BE49-F238E27FC236}">
                <a16:creationId xmlns:a16="http://schemas.microsoft.com/office/drawing/2014/main" id="{EDC9944B-37ED-4791-A732-843D8A39EA35}"/>
              </a:ext>
            </a:extLst>
          </p:cNvPr>
          <p:cNvGraphicFramePr>
            <a:graphicFrameLocks noChangeAspect="1"/>
          </p:cNvGraphicFramePr>
          <p:nvPr>
            <p:extLst>
              <p:ext uri="{D42A27DB-BD31-4B8C-83A1-F6EECF244321}">
                <p14:modId xmlns:p14="http://schemas.microsoft.com/office/powerpoint/2010/main" val="1601016204"/>
              </p:ext>
            </p:extLst>
          </p:nvPr>
        </p:nvGraphicFramePr>
        <p:xfrm>
          <a:off x="3363119" y="2012950"/>
          <a:ext cx="4732338" cy="546100"/>
        </p:xfrm>
        <a:graphic>
          <a:graphicData uri="http://schemas.openxmlformats.org/presentationml/2006/ole">
            <mc:AlternateContent xmlns:mc="http://schemas.openxmlformats.org/markup-compatibility/2006">
              <mc:Choice xmlns:v="urn:schemas-microsoft-com:vml" Requires="v">
                <p:oleObj spid="_x0000_s8638" name="Equation" r:id="rId4" imgW="1968500" imgH="228600" progId="Equation.DSMT4">
                  <p:embed/>
                </p:oleObj>
              </mc:Choice>
              <mc:Fallback>
                <p:oleObj name="Equation" r:id="rId4" imgW="1968500" imgH="228600" progId="Equation.DSMT4">
                  <p:embed/>
                  <p:pic>
                    <p:nvPicPr>
                      <p:cNvPr id="15365" name="Object 10">
                        <a:extLst>
                          <a:ext uri="{FF2B5EF4-FFF2-40B4-BE49-F238E27FC236}">
                            <a16:creationId xmlns:a16="http://schemas.microsoft.com/office/drawing/2014/main" id="{EDC9944B-37ED-4791-A732-843D8A39EA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3119" y="2012950"/>
                        <a:ext cx="473233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Rectangle 11">
            <a:extLst>
              <a:ext uri="{FF2B5EF4-FFF2-40B4-BE49-F238E27FC236}">
                <a16:creationId xmlns:a16="http://schemas.microsoft.com/office/drawing/2014/main" id="{AED9B633-B395-4BE4-AD24-AA7C5E75E34B}"/>
              </a:ext>
            </a:extLst>
          </p:cNvPr>
          <p:cNvSpPr>
            <a:spLocks noChangeArrowheads="1"/>
          </p:cNvSpPr>
          <p:nvPr/>
        </p:nvSpPr>
        <p:spPr bwMode="auto">
          <a:xfrm>
            <a:off x="2133600" y="1447800"/>
            <a:ext cx="878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800">
                <a:solidFill>
                  <a:schemeClr val="tx1"/>
                </a:solidFill>
                <a:latin typeface="Calibri" panose="020F0502020204030204" pitchFamily="34" charset="0"/>
              </a:defRPr>
            </a:lvl1pPr>
            <a:lvl2pPr marL="823913" indent="-285750">
              <a:spcBef>
                <a:spcPct val="20000"/>
              </a:spcBef>
              <a:buChar char="•"/>
              <a:defRPr sz="2000">
                <a:solidFill>
                  <a:schemeClr val="tx1"/>
                </a:solidFill>
                <a:latin typeface="Calibri" panose="020F0502020204030204" pitchFamily="34" charset="0"/>
              </a:defRPr>
            </a:lvl2pPr>
            <a:lvl3pPr marL="1231900" indent="-228600">
              <a:spcBef>
                <a:spcPct val="20000"/>
              </a:spcBef>
              <a:buChar char="–"/>
              <a:defRPr>
                <a:solidFill>
                  <a:schemeClr val="tx1"/>
                </a:solidFill>
                <a:latin typeface="Calibri" panose="020F0502020204030204" pitchFamily="34" charset="0"/>
              </a:defRPr>
            </a:lvl3pPr>
            <a:lvl4pPr marL="1639888"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endParaRPr lang="en-US" altLang="zh-CN" sz="2400" i="1" dirty="0">
              <a:latin typeface="Times New Roman" panose="02020603050405020304" pitchFamily="18" charset="0"/>
              <a:ea typeface="宋体" panose="02010600030101010101" pitchFamily="2" charset="-122"/>
            </a:endParaRPr>
          </a:p>
        </p:txBody>
      </p:sp>
      <p:sp>
        <p:nvSpPr>
          <p:cNvPr id="15368" name="Rectangle 13">
            <a:extLst>
              <a:ext uri="{FF2B5EF4-FFF2-40B4-BE49-F238E27FC236}">
                <a16:creationId xmlns:a16="http://schemas.microsoft.com/office/drawing/2014/main" id="{BFCC98B3-F545-42DD-BF94-B68BD494AB02}"/>
              </a:ext>
            </a:extLst>
          </p:cNvPr>
          <p:cNvSpPr>
            <a:spLocks noChangeArrowheads="1"/>
          </p:cNvSpPr>
          <p:nvPr/>
        </p:nvSpPr>
        <p:spPr bwMode="auto">
          <a:xfrm>
            <a:off x="2133600" y="2819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800">
                <a:solidFill>
                  <a:schemeClr val="tx1"/>
                </a:solidFill>
                <a:latin typeface="Calibri" panose="020F0502020204030204" pitchFamily="34" charset="0"/>
              </a:defRPr>
            </a:lvl1pPr>
            <a:lvl2pPr marL="823913" indent="-285750">
              <a:spcBef>
                <a:spcPct val="20000"/>
              </a:spcBef>
              <a:buChar char="•"/>
              <a:defRPr sz="2000">
                <a:solidFill>
                  <a:schemeClr val="tx1"/>
                </a:solidFill>
                <a:latin typeface="Calibri" panose="020F0502020204030204" pitchFamily="34" charset="0"/>
              </a:defRPr>
            </a:lvl2pPr>
            <a:lvl3pPr marL="1231900" indent="-228600">
              <a:spcBef>
                <a:spcPct val="20000"/>
              </a:spcBef>
              <a:buChar char="–"/>
              <a:defRPr>
                <a:solidFill>
                  <a:schemeClr val="tx1"/>
                </a:solidFill>
                <a:latin typeface="Calibri" panose="020F0502020204030204" pitchFamily="34" charset="0"/>
              </a:defRPr>
            </a:lvl3pPr>
            <a:lvl4pPr marL="1639888"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endParaRPr lang="en-US" altLang="zh-CN" sz="2400" i="1" dirty="0">
              <a:latin typeface="Times New Roman" panose="02020603050405020304" pitchFamily="18" charset="0"/>
              <a:ea typeface="宋体" panose="02010600030101010101" pitchFamily="2" charset="-122"/>
            </a:endParaRPr>
          </a:p>
        </p:txBody>
      </p:sp>
      <p:sp>
        <p:nvSpPr>
          <p:cNvPr id="2053137" name="Rectangle 17">
            <a:extLst>
              <a:ext uri="{FF2B5EF4-FFF2-40B4-BE49-F238E27FC236}">
                <a16:creationId xmlns:a16="http://schemas.microsoft.com/office/drawing/2014/main" id="{745BF629-0A17-49A0-8D7D-4B7BA84EF1C0}"/>
              </a:ext>
            </a:extLst>
          </p:cNvPr>
          <p:cNvSpPr>
            <a:spLocks noChangeArrowheads="1"/>
          </p:cNvSpPr>
          <p:nvPr/>
        </p:nvSpPr>
        <p:spPr bwMode="auto">
          <a:xfrm>
            <a:off x="2133600" y="3276600"/>
            <a:ext cx="495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800">
                <a:solidFill>
                  <a:schemeClr val="tx1"/>
                </a:solidFill>
                <a:latin typeface="Calibri" panose="020F0502020204030204" pitchFamily="34" charset="0"/>
              </a:defRPr>
            </a:lvl1pPr>
            <a:lvl2pPr marL="823913" indent="-285750">
              <a:spcBef>
                <a:spcPct val="20000"/>
              </a:spcBef>
              <a:buChar char="•"/>
              <a:defRPr sz="2000">
                <a:solidFill>
                  <a:schemeClr val="tx1"/>
                </a:solidFill>
                <a:latin typeface="Calibri" panose="020F0502020204030204" pitchFamily="34" charset="0"/>
              </a:defRPr>
            </a:lvl2pPr>
            <a:lvl3pPr marL="1231900" indent="-228600">
              <a:spcBef>
                <a:spcPct val="20000"/>
              </a:spcBef>
              <a:buChar char="–"/>
              <a:defRPr>
                <a:solidFill>
                  <a:schemeClr val="tx1"/>
                </a:solidFill>
                <a:latin typeface="Calibri" panose="020F0502020204030204" pitchFamily="34" charset="0"/>
              </a:defRPr>
            </a:lvl3pPr>
            <a:lvl4pPr marL="1639888"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endParaRPr lang="en-US" altLang="zh-CN" sz="2400" i="1" dirty="0">
              <a:latin typeface="Times New Roman" panose="02020603050405020304" pitchFamily="18" charset="0"/>
              <a:ea typeface="宋体" panose="02010600030101010101" pitchFamily="2" charset="-122"/>
            </a:endParaRPr>
          </a:p>
        </p:txBody>
      </p:sp>
      <p:graphicFrame>
        <p:nvGraphicFramePr>
          <p:cNvPr id="2053138" name="Object 18">
            <a:extLst>
              <a:ext uri="{FF2B5EF4-FFF2-40B4-BE49-F238E27FC236}">
                <a16:creationId xmlns:a16="http://schemas.microsoft.com/office/drawing/2014/main" id="{D3099E42-270B-448F-9846-E490E9F9B7AB}"/>
              </a:ext>
            </a:extLst>
          </p:cNvPr>
          <p:cNvGraphicFramePr>
            <a:graphicFrameLocks noChangeAspect="1"/>
          </p:cNvGraphicFramePr>
          <p:nvPr>
            <p:extLst>
              <p:ext uri="{D42A27DB-BD31-4B8C-83A1-F6EECF244321}">
                <p14:modId xmlns:p14="http://schemas.microsoft.com/office/powerpoint/2010/main" val="1680305319"/>
              </p:ext>
            </p:extLst>
          </p:nvPr>
        </p:nvGraphicFramePr>
        <p:xfrm>
          <a:off x="2819401" y="3674161"/>
          <a:ext cx="5819775" cy="1028700"/>
        </p:xfrm>
        <a:graphic>
          <a:graphicData uri="http://schemas.openxmlformats.org/presentationml/2006/ole">
            <mc:AlternateContent xmlns:mc="http://schemas.openxmlformats.org/markup-compatibility/2006">
              <mc:Choice xmlns:v="urn:schemas-microsoft-com:vml" Requires="v">
                <p:oleObj spid="_x0000_s8639" name="Equation" r:id="rId6" imgW="2603500" imgH="457200" progId="Equation.DSMT4">
                  <p:embed/>
                </p:oleObj>
              </mc:Choice>
              <mc:Fallback>
                <p:oleObj name="Equation" r:id="rId6" imgW="2603500" imgH="457200" progId="Equation.DSMT4">
                  <p:embed/>
                  <p:pic>
                    <p:nvPicPr>
                      <p:cNvPr id="2053138" name="Object 18">
                        <a:extLst>
                          <a:ext uri="{FF2B5EF4-FFF2-40B4-BE49-F238E27FC236}">
                            <a16:creationId xmlns:a16="http://schemas.microsoft.com/office/drawing/2014/main" id="{D3099E42-270B-448F-9846-E490E9F9B7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1" y="3674161"/>
                        <a:ext cx="58197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3139" name="Rectangle 19">
            <a:extLst>
              <a:ext uri="{FF2B5EF4-FFF2-40B4-BE49-F238E27FC236}">
                <a16:creationId xmlns:a16="http://schemas.microsoft.com/office/drawing/2014/main" id="{9FA7E5B2-35A8-49AE-88CD-2D5715703F5F}"/>
              </a:ext>
            </a:extLst>
          </p:cNvPr>
          <p:cNvSpPr>
            <a:spLocks noChangeArrowheads="1"/>
          </p:cNvSpPr>
          <p:nvPr/>
        </p:nvSpPr>
        <p:spPr bwMode="auto">
          <a:xfrm>
            <a:off x="2133601" y="4592638"/>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800">
                <a:solidFill>
                  <a:schemeClr val="tx1"/>
                </a:solidFill>
                <a:latin typeface="Calibri" panose="020F0502020204030204" pitchFamily="34" charset="0"/>
              </a:defRPr>
            </a:lvl1pPr>
            <a:lvl2pPr marL="823913" indent="-285750">
              <a:spcBef>
                <a:spcPct val="20000"/>
              </a:spcBef>
              <a:buChar char="•"/>
              <a:defRPr sz="2000">
                <a:solidFill>
                  <a:schemeClr val="tx1"/>
                </a:solidFill>
                <a:latin typeface="Calibri" panose="020F0502020204030204" pitchFamily="34" charset="0"/>
              </a:defRPr>
            </a:lvl2pPr>
            <a:lvl3pPr marL="1231900" indent="-228600">
              <a:spcBef>
                <a:spcPct val="20000"/>
              </a:spcBef>
              <a:buChar char="–"/>
              <a:defRPr>
                <a:solidFill>
                  <a:schemeClr val="tx1"/>
                </a:solidFill>
                <a:latin typeface="Calibri" panose="020F0502020204030204" pitchFamily="34" charset="0"/>
              </a:defRPr>
            </a:lvl3pPr>
            <a:lvl4pPr marL="1639888"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endParaRPr lang="en-US" altLang="zh-CN" sz="2400" i="1" dirty="0">
              <a:latin typeface="Times New Roman" panose="02020603050405020304" pitchFamily="18" charset="0"/>
              <a:ea typeface="宋体" panose="02010600030101010101" pitchFamily="2" charset="-122"/>
            </a:endParaRPr>
          </a:p>
        </p:txBody>
      </p:sp>
      <p:graphicFrame>
        <p:nvGraphicFramePr>
          <p:cNvPr id="2053141" name="Object 21">
            <a:extLst>
              <a:ext uri="{FF2B5EF4-FFF2-40B4-BE49-F238E27FC236}">
                <a16:creationId xmlns:a16="http://schemas.microsoft.com/office/drawing/2014/main" id="{5F701B84-101B-4D3A-9A8A-3935B8F32B9F}"/>
              </a:ext>
            </a:extLst>
          </p:cNvPr>
          <p:cNvGraphicFramePr>
            <a:graphicFrameLocks noChangeAspect="1"/>
          </p:cNvGraphicFramePr>
          <p:nvPr/>
        </p:nvGraphicFramePr>
        <p:xfrm>
          <a:off x="1622425" y="5181600"/>
          <a:ext cx="8947150" cy="1085850"/>
        </p:xfrm>
        <a:graphic>
          <a:graphicData uri="http://schemas.openxmlformats.org/presentationml/2006/ole">
            <mc:AlternateContent xmlns:mc="http://schemas.openxmlformats.org/markup-compatibility/2006">
              <mc:Choice xmlns:v="urn:schemas-microsoft-com:vml" Requires="v">
                <p:oleObj spid="_x0000_s8640" name="Equation" r:id="rId8" imgW="4051300" imgH="482600" progId="Equation.DSMT4">
                  <p:embed/>
                </p:oleObj>
              </mc:Choice>
              <mc:Fallback>
                <p:oleObj name="Equation" r:id="rId8" imgW="4051300" imgH="482600" progId="Equation.DSMT4">
                  <p:embed/>
                  <p:pic>
                    <p:nvPicPr>
                      <p:cNvPr id="2053141" name="Object 21">
                        <a:extLst>
                          <a:ext uri="{FF2B5EF4-FFF2-40B4-BE49-F238E27FC236}">
                            <a16:creationId xmlns:a16="http://schemas.microsoft.com/office/drawing/2014/main" id="{5F701B84-101B-4D3A-9A8A-3935B8F32B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2425" y="5181600"/>
                        <a:ext cx="89471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2053137"/>
                                        </p:tgtEl>
                                        <p:attrNameLst>
                                          <p:attrName>style.visibility</p:attrName>
                                        </p:attrNameLst>
                                      </p:cBhvr>
                                      <p:to>
                                        <p:strVal val="visible"/>
                                      </p:to>
                                    </p:set>
                                    <p:animEffect transition="in" filter="blinds(horizontal)">
                                      <p:cBhvr>
                                        <p:cTn id="7" dur="500"/>
                                        <p:tgtEl>
                                          <p:spTgt spid="2053137"/>
                                        </p:tgtEl>
                                      </p:cBhvr>
                                    </p:animEffect>
                                  </p:childTnLst>
                                </p:cTn>
                              </p:par>
                              <p:par>
                                <p:cTn id="8" presetID="3" presetClass="entr" presetSubtype="10" fill="hold" nodeType="withEffect">
                                  <p:stCondLst>
                                    <p:cond delay="0"/>
                                  </p:stCondLst>
                                  <p:childTnLst>
                                    <p:set>
                                      <p:cBhvr>
                                        <p:cTn id="9" dur="1" fill="hold">
                                          <p:stCondLst>
                                            <p:cond delay="0"/>
                                          </p:stCondLst>
                                        </p:cTn>
                                        <p:tgtEl>
                                          <p:spTgt spid="2053138"/>
                                        </p:tgtEl>
                                        <p:attrNameLst>
                                          <p:attrName>style.visibility</p:attrName>
                                        </p:attrNameLst>
                                      </p:cBhvr>
                                      <p:to>
                                        <p:strVal val="visible"/>
                                      </p:to>
                                    </p:set>
                                    <p:animEffect transition="in" filter="blinds(horizontal)">
                                      <p:cBhvr>
                                        <p:cTn id="10" dur="500"/>
                                        <p:tgtEl>
                                          <p:spTgt spid="205313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nodePh="1">
                                  <p:stCondLst>
                                    <p:cond delay="0"/>
                                  </p:stCondLst>
                                  <p:endCondLst>
                                    <p:cond evt="begin" delay="0">
                                      <p:tn val="13"/>
                                    </p:cond>
                                  </p:endCondLst>
                                  <p:childTnLst>
                                    <p:set>
                                      <p:cBhvr>
                                        <p:cTn id="14" dur="1" fill="hold">
                                          <p:stCondLst>
                                            <p:cond delay="0"/>
                                          </p:stCondLst>
                                        </p:cTn>
                                        <p:tgtEl>
                                          <p:spTgt spid="2053139"/>
                                        </p:tgtEl>
                                        <p:attrNameLst>
                                          <p:attrName>style.visibility</p:attrName>
                                        </p:attrNameLst>
                                      </p:cBhvr>
                                      <p:to>
                                        <p:strVal val="visible"/>
                                      </p:to>
                                    </p:set>
                                    <p:animEffect transition="in" filter="blinds(horizontal)">
                                      <p:cBhvr>
                                        <p:cTn id="15" dur="500"/>
                                        <p:tgtEl>
                                          <p:spTgt spid="2053139"/>
                                        </p:tgtEl>
                                      </p:cBhvr>
                                    </p:animEffect>
                                  </p:childTnLst>
                                </p:cTn>
                              </p:par>
                              <p:par>
                                <p:cTn id="16" presetID="3" presetClass="entr" presetSubtype="10" fill="hold" nodeType="withEffect">
                                  <p:stCondLst>
                                    <p:cond delay="0"/>
                                  </p:stCondLst>
                                  <p:childTnLst>
                                    <p:set>
                                      <p:cBhvr>
                                        <p:cTn id="17" dur="1" fill="hold">
                                          <p:stCondLst>
                                            <p:cond delay="0"/>
                                          </p:stCondLst>
                                        </p:cTn>
                                        <p:tgtEl>
                                          <p:spTgt spid="2053141"/>
                                        </p:tgtEl>
                                        <p:attrNameLst>
                                          <p:attrName>style.visibility</p:attrName>
                                        </p:attrNameLst>
                                      </p:cBhvr>
                                      <p:to>
                                        <p:strVal val="visible"/>
                                      </p:to>
                                    </p:set>
                                    <p:animEffect transition="in" filter="blinds(horizontal)">
                                      <p:cBhvr>
                                        <p:cTn id="18" dur="500"/>
                                        <p:tgtEl>
                                          <p:spTgt spid="2053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137" grpId="0"/>
      <p:bldP spid="20531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E0F2E71-08BB-4776-9E27-C9C9B72B987A}"/>
              </a:ext>
            </a:extLst>
          </p:cNvPr>
          <p:cNvSpPr>
            <a:spLocks noGrp="1" noChangeArrowheads="1"/>
          </p:cNvSpPr>
          <p:nvPr>
            <p:ph type="title"/>
          </p:nvPr>
        </p:nvSpPr>
        <p:spPr/>
        <p:txBody>
          <a:bodyPr>
            <a:normAutofit/>
          </a:bodyPr>
          <a:lstStyle/>
          <a:p>
            <a:r>
              <a:rPr lang="en-US" altLang="zh-CN" dirty="0">
                <a:ea typeface="宋体" panose="02010600030101010101" pitchFamily="2" charset="-122"/>
              </a:rPr>
              <a:t>From Fourier Series to Fourier Transforms</a:t>
            </a:r>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D95AAA96-4622-426C-9306-B6C7D4ECD13E}"/>
                  </a:ext>
                </a:extLst>
              </p:cNvPr>
              <p:cNvSpPr>
                <a:spLocks noGrp="1"/>
              </p:cNvSpPr>
              <p:nvPr>
                <p:ph idx="1"/>
              </p:nvPr>
            </p:nvSpPr>
            <p:spPr/>
            <p:txBody>
              <a:bodyPr/>
              <a:lstStyle/>
              <a:p>
                <a:endParaRPr lang="en-US" altLang="zh-CN" dirty="0"/>
              </a:p>
              <a:p>
                <a:endParaRPr lang="en-US" altLang="zh-CN" dirty="0"/>
              </a:p>
              <a:p>
                <a:r>
                  <a:rPr lang="en-US" altLang="zh-CN" dirty="0"/>
                  <a:t>when </a:t>
                </a:r>
                <a14:m>
                  <m:oMath xmlns:m="http://schemas.openxmlformats.org/officeDocument/2006/math">
                    <m:r>
                      <a:rPr lang="en-US" altLang="zh-CN" i="1">
                        <a:latin typeface="Cambria Math" panose="02040503050406030204" pitchFamily="18" charset="0"/>
                      </a:rPr>
                      <m:t>𝑇</m:t>
                    </m:r>
                    <m:r>
                      <a:rPr lang="en-US" altLang="zh-CN" i="1">
                        <a:latin typeface="Cambria Math" panose="02040503050406030204" pitchFamily="18" charset="0"/>
                      </a:rPr>
                      <m:t>→+∞</m:t>
                    </m:r>
                  </m:oMath>
                </a14:m>
                <a:endParaRPr lang="en-US" altLang="zh-CN" i="1" dirty="0">
                  <a:latin typeface="Times New Roman" panose="02020603050405020304" pitchFamily="18" charset="0"/>
                </a:endParaRPr>
              </a:p>
              <a:p>
                <a:endParaRPr lang="zh-CN" altLang="en-US" dirty="0"/>
              </a:p>
            </p:txBody>
          </p:sp>
        </mc:Choice>
        <mc:Fallback xmlns="">
          <p:sp>
            <p:nvSpPr>
              <p:cNvPr id="2" name="内容占位符 1">
                <a:extLst>
                  <a:ext uri="{FF2B5EF4-FFF2-40B4-BE49-F238E27FC236}">
                    <a16:creationId xmlns:a16="http://schemas.microsoft.com/office/drawing/2014/main" id="{D95AAA96-4622-426C-9306-B6C7D4ECD13E}"/>
                  </a:ext>
                </a:extLst>
              </p:cNvPr>
              <p:cNvSpPr>
                <a:spLocks noGrp="1" noRot="1" noChangeAspect="1" noMove="1" noResize="1" noEditPoints="1" noAdjustHandles="1" noChangeArrowheads="1" noChangeShapeType="1" noTextEdit="1"/>
              </p:cNvSpPr>
              <p:nvPr>
                <p:ph idx="1"/>
              </p:nvPr>
            </p:nvSpPr>
            <p:spPr>
              <a:blipFill>
                <a:blip r:embed="rId3"/>
                <a:stretch>
                  <a:fillRect l="-912"/>
                </a:stretch>
              </a:blipFill>
            </p:spPr>
            <p:txBody>
              <a:bodyPr/>
              <a:lstStyle/>
              <a:p>
                <a:r>
                  <a:rPr lang="zh-CN" altLang="en-US">
                    <a:noFill/>
                  </a:rPr>
                  <a:t> </a:t>
                </a:r>
              </a:p>
            </p:txBody>
          </p:sp>
        </mc:Fallback>
      </mc:AlternateContent>
      <p:graphicFrame>
        <p:nvGraphicFramePr>
          <p:cNvPr id="16387" name="Object 17">
            <a:extLst>
              <a:ext uri="{FF2B5EF4-FFF2-40B4-BE49-F238E27FC236}">
                <a16:creationId xmlns:a16="http://schemas.microsoft.com/office/drawing/2014/main" id="{CEC9940F-7091-4481-AD09-7C00F5809B56}"/>
              </a:ext>
            </a:extLst>
          </p:cNvPr>
          <p:cNvGraphicFramePr>
            <a:graphicFrameLocks noChangeAspect="1"/>
          </p:cNvGraphicFramePr>
          <p:nvPr/>
        </p:nvGraphicFramePr>
        <p:xfrm>
          <a:off x="3394076" y="838200"/>
          <a:ext cx="4879975" cy="1085850"/>
        </p:xfrm>
        <a:graphic>
          <a:graphicData uri="http://schemas.openxmlformats.org/presentationml/2006/ole">
            <mc:AlternateContent xmlns:mc="http://schemas.openxmlformats.org/markup-compatibility/2006">
              <mc:Choice xmlns:v="urn:schemas-microsoft-com:vml" Requires="v">
                <p:oleObj spid="_x0000_s9695" name="Equation" r:id="rId4" imgW="2209800" imgH="482600" progId="Equation.DSMT4">
                  <p:embed/>
                </p:oleObj>
              </mc:Choice>
              <mc:Fallback>
                <p:oleObj name="Equation" r:id="rId4" imgW="2209800" imgH="482600" progId="Equation.DSMT4">
                  <p:embed/>
                  <p:pic>
                    <p:nvPicPr>
                      <p:cNvPr id="16387" name="Object 17">
                        <a:extLst>
                          <a:ext uri="{FF2B5EF4-FFF2-40B4-BE49-F238E27FC236}">
                            <a16:creationId xmlns:a16="http://schemas.microsoft.com/office/drawing/2014/main" id="{CEC9940F-7091-4481-AD09-7C00F5809B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4076" y="838200"/>
                        <a:ext cx="48799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4162" name="Rectangle 18">
            <a:extLst>
              <a:ext uri="{FF2B5EF4-FFF2-40B4-BE49-F238E27FC236}">
                <a16:creationId xmlns:a16="http://schemas.microsoft.com/office/drawing/2014/main" id="{7DA5C476-2313-4FA2-BFEC-9C6A942BE3D7}"/>
              </a:ext>
            </a:extLst>
          </p:cNvPr>
          <p:cNvSpPr>
            <a:spLocks noChangeArrowheads="1"/>
          </p:cNvSpPr>
          <p:nvPr/>
        </p:nvSpPr>
        <p:spPr bwMode="auto">
          <a:xfrm>
            <a:off x="2133600" y="1676400"/>
            <a:ext cx="2667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800">
                <a:solidFill>
                  <a:schemeClr val="tx1"/>
                </a:solidFill>
                <a:latin typeface="Calibri" panose="020F0502020204030204" pitchFamily="34" charset="0"/>
              </a:defRPr>
            </a:lvl1pPr>
            <a:lvl2pPr marL="823913" indent="-285750">
              <a:spcBef>
                <a:spcPct val="20000"/>
              </a:spcBef>
              <a:buChar char="•"/>
              <a:defRPr sz="2000">
                <a:solidFill>
                  <a:schemeClr val="tx1"/>
                </a:solidFill>
                <a:latin typeface="Calibri" panose="020F0502020204030204" pitchFamily="34" charset="0"/>
              </a:defRPr>
            </a:lvl2pPr>
            <a:lvl3pPr marL="1231900" indent="-228600">
              <a:spcBef>
                <a:spcPct val="20000"/>
              </a:spcBef>
              <a:buChar char="–"/>
              <a:defRPr>
                <a:solidFill>
                  <a:schemeClr val="tx1"/>
                </a:solidFill>
                <a:latin typeface="Calibri" panose="020F0502020204030204" pitchFamily="34" charset="0"/>
              </a:defRPr>
            </a:lvl3pPr>
            <a:lvl4pPr marL="1639888"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endParaRPr lang="en-US" altLang="zh-CN" sz="2400" i="1" dirty="0">
              <a:latin typeface="Times New Roman" panose="02020603050405020304" pitchFamily="18" charset="0"/>
              <a:ea typeface="宋体" panose="02010600030101010101" pitchFamily="2" charset="-122"/>
            </a:endParaRPr>
          </a:p>
        </p:txBody>
      </p:sp>
      <p:graphicFrame>
        <p:nvGraphicFramePr>
          <p:cNvPr id="2054164" name="Object 20">
            <a:extLst>
              <a:ext uri="{FF2B5EF4-FFF2-40B4-BE49-F238E27FC236}">
                <a16:creationId xmlns:a16="http://schemas.microsoft.com/office/drawing/2014/main" id="{EAA39ED5-DDB9-4212-B933-F7E7A8370746}"/>
              </a:ext>
            </a:extLst>
          </p:cNvPr>
          <p:cNvGraphicFramePr>
            <a:graphicFrameLocks noChangeAspect="1"/>
          </p:cNvGraphicFramePr>
          <p:nvPr>
            <p:extLst>
              <p:ext uri="{D42A27DB-BD31-4B8C-83A1-F6EECF244321}">
                <p14:modId xmlns:p14="http://schemas.microsoft.com/office/powerpoint/2010/main" val="1684187121"/>
              </p:ext>
            </p:extLst>
          </p:nvPr>
        </p:nvGraphicFramePr>
        <p:xfrm>
          <a:off x="3317875" y="2108195"/>
          <a:ext cx="7069138" cy="1085850"/>
        </p:xfrm>
        <a:graphic>
          <a:graphicData uri="http://schemas.openxmlformats.org/presentationml/2006/ole">
            <mc:AlternateContent xmlns:mc="http://schemas.openxmlformats.org/markup-compatibility/2006">
              <mc:Choice xmlns:v="urn:schemas-microsoft-com:vml" Requires="v">
                <p:oleObj spid="_x0000_s9696" name="Equation" r:id="rId6" imgW="3200400" imgH="482600" progId="Equation.DSMT4">
                  <p:embed/>
                </p:oleObj>
              </mc:Choice>
              <mc:Fallback>
                <p:oleObj name="Equation" r:id="rId6" imgW="3200400" imgH="482600" progId="Equation.DSMT4">
                  <p:embed/>
                  <p:pic>
                    <p:nvPicPr>
                      <p:cNvPr id="2054164" name="Object 20">
                        <a:extLst>
                          <a:ext uri="{FF2B5EF4-FFF2-40B4-BE49-F238E27FC236}">
                            <a16:creationId xmlns:a16="http://schemas.microsoft.com/office/drawing/2014/main" id="{EAA39ED5-DDB9-4212-B933-F7E7A83707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7875" y="2108195"/>
                        <a:ext cx="7069138"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4165" name="Object 21">
            <a:extLst>
              <a:ext uri="{FF2B5EF4-FFF2-40B4-BE49-F238E27FC236}">
                <a16:creationId xmlns:a16="http://schemas.microsoft.com/office/drawing/2014/main" id="{8F3E054C-1878-4502-9655-313E1B0703A7}"/>
              </a:ext>
            </a:extLst>
          </p:cNvPr>
          <p:cNvGraphicFramePr>
            <a:graphicFrameLocks noChangeAspect="1"/>
          </p:cNvGraphicFramePr>
          <p:nvPr>
            <p:extLst>
              <p:ext uri="{D42A27DB-BD31-4B8C-83A1-F6EECF244321}">
                <p14:modId xmlns:p14="http://schemas.microsoft.com/office/powerpoint/2010/main" val="1042135981"/>
              </p:ext>
            </p:extLst>
          </p:nvPr>
        </p:nvGraphicFramePr>
        <p:xfrm>
          <a:off x="3398838" y="3174996"/>
          <a:ext cx="3452812" cy="942975"/>
        </p:xfrm>
        <a:graphic>
          <a:graphicData uri="http://schemas.openxmlformats.org/presentationml/2006/ole">
            <mc:AlternateContent xmlns:mc="http://schemas.openxmlformats.org/markup-compatibility/2006">
              <mc:Choice xmlns:v="urn:schemas-microsoft-com:vml" Requires="v">
                <p:oleObj spid="_x0000_s9697" name="Equation" r:id="rId8" imgW="1435100" imgH="393700" progId="Equation.DSMT4">
                  <p:embed/>
                </p:oleObj>
              </mc:Choice>
              <mc:Fallback>
                <p:oleObj name="Equation" r:id="rId8" imgW="1435100" imgH="393700" progId="Equation.DSMT4">
                  <p:embed/>
                  <p:pic>
                    <p:nvPicPr>
                      <p:cNvPr id="2054165" name="Object 21">
                        <a:extLst>
                          <a:ext uri="{FF2B5EF4-FFF2-40B4-BE49-F238E27FC236}">
                            <a16:creationId xmlns:a16="http://schemas.microsoft.com/office/drawing/2014/main" id="{8F3E054C-1878-4502-9655-313E1B0703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8838" y="3174996"/>
                        <a:ext cx="345281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4166" name="Object 22">
            <a:extLst>
              <a:ext uri="{FF2B5EF4-FFF2-40B4-BE49-F238E27FC236}">
                <a16:creationId xmlns:a16="http://schemas.microsoft.com/office/drawing/2014/main" id="{70C185CE-C75B-43CB-A1BE-681848E9C972}"/>
              </a:ext>
            </a:extLst>
          </p:cNvPr>
          <p:cNvGraphicFramePr>
            <a:graphicFrameLocks noChangeAspect="1"/>
          </p:cNvGraphicFramePr>
          <p:nvPr>
            <p:extLst>
              <p:ext uri="{D42A27DB-BD31-4B8C-83A1-F6EECF244321}">
                <p14:modId xmlns:p14="http://schemas.microsoft.com/office/powerpoint/2010/main" val="1260678363"/>
              </p:ext>
            </p:extLst>
          </p:nvPr>
        </p:nvGraphicFramePr>
        <p:xfrm>
          <a:off x="7788276" y="3205159"/>
          <a:ext cx="1190625" cy="941387"/>
        </p:xfrm>
        <a:graphic>
          <a:graphicData uri="http://schemas.openxmlformats.org/presentationml/2006/ole">
            <mc:AlternateContent xmlns:mc="http://schemas.openxmlformats.org/markup-compatibility/2006">
              <mc:Choice xmlns:v="urn:schemas-microsoft-com:vml" Requires="v">
                <p:oleObj spid="_x0000_s9698" name="Equation" r:id="rId10" imgW="495085" imgH="393529" progId="Equation.DSMT4">
                  <p:embed/>
                </p:oleObj>
              </mc:Choice>
              <mc:Fallback>
                <p:oleObj name="Equation" r:id="rId10" imgW="495085" imgH="393529" progId="Equation.DSMT4">
                  <p:embed/>
                  <p:pic>
                    <p:nvPicPr>
                      <p:cNvPr id="2054166" name="Object 22">
                        <a:extLst>
                          <a:ext uri="{FF2B5EF4-FFF2-40B4-BE49-F238E27FC236}">
                            <a16:creationId xmlns:a16="http://schemas.microsoft.com/office/drawing/2014/main" id="{70C185CE-C75B-43CB-A1BE-681848E9C97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88276" y="3205159"/>
                        <a:ext cx="119062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4167" name="AutoShape 23">
            <a:extLst>
              <a:ext uri="{FF2B5EF4-FFF2-40B4-BE49-F238E27FC236}">
                <a16:creationId xmlns:a16="http://schemas.microsoft.com/office/drawing/2014/main" id="{E28ACECE-BE16-4297-A02A-838FE4B613B0}"/>
              </a:ext>
            </a:extLst>
          </p:cNvPr>
          <p:cNvSpPr>
            <a:spLocks noChangeArrowheads="1"/>
          </p:cNvSpPr>
          <p:nvPr/>
        </p:nvSpPr>
        <p:spPr bwMode="auto">
          <a:xfrm>
            <a:off x="7086600" y="3555995"/>
            <a:ext cx="533400" cy="228600"/>
          </a:xfrm>
          <a:prstGeom prst="rightArrow">
            <a:avLst>
              <a:gd name="adj1" fmla="val 50000"/>
              <a:gd name="adj2" fmla="val 58333"/>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graphicFrame>
        <p:nvGraphicFramePr>
          <p:cNvPr id="2054168" name="Object 24">
            <a:extLst>
              <a:ext uri="{FF2B5EF4-FFF2-40B4-BE49-F238E27FC236}">
                <a16:creationId xmlns:a16="http://schemas.microsoft.com/office/drawing/2014/main" id="{0E021F13-864F-4BB2-8996-7B40593A559A}"/>
              </a:ext>
            </a:extLst>
          </p:cNvPr>
          <p:cNvGraphicFramePr>
            <a:graphicFrameLocks noChangeAspect="1"/>
          </p:cNvGraphicFramePr>
          <p:nvPr>
            <p:extLst>
              <p:ext uri="{D42A27DB-BD31-4B8C-83A1-F6EECF244321}">
                <p14:modId xmlns:p14="http://schemas.microsoft.com/office/powerpoint/2010/main" val="217704638"/>
              </p:ext>
            </p:extLst>
          </p:nvPr>
        </p:nvGraphicFramePr>
        <p:xfrm>
          <a:off x="3284539" y="4165595"/>
          <a:ext cx="5470525" cy="2228850"/>
        </p:xfrm>
        <a:graphic>
          <a:graphicData uri="http://schemas.openxmlformats.org/presentationml/2006/ole">
            <mc:AlternateContent xmlns:mc="http://schemas.openxmlformats.org/markup-compatibility/2006">
              <mc:Choice xmlns:v="urn:schemas-microsoft-com:vml" Requires="v">
                <p:oleObj spid="_x0000_s9699" name="Equation" r:id="rId12" imgW="2476500" imgH="990600" progId="Equation.DSMT4">
                  <p:embed/>
                </p:oleObj>
              </mc:Choice>
              <mc:Fallback>
                <p:oleObj name="Equation" r:id="rId12" imgW="2476500" imgH="990600" progId="Equation.DSMT4">
                  <p:embed/>
                  <p:pic>
                    <p:nvPicPr>
                      <p:cNvPr id="2054168" name="Object 24">
                        <a:extLst>
                          <a:ext uri="{FF2B5EF4-FFF2-40B4-BE49-F238E27FC236}">
                            <a16:creationId xmlns:a16="http://schemas.microsoft.com/office/drawing/2014/main" id="{0E021F13-864F-4BB2-8996-7B40593A55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84539" y="4165595"/>
                        <a:ext cx="5470525"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4169" name="Rectangle 25">
            <a:extLst>
              <a:ext uri="{FF2B5EF4-FFF2-40B4-BE49-F238E27FC236}">
                <a16:creationId xmlns:a16="http://schemas.microsoft.com/office/drawing/2014/main" id="{DB5FA118-A8A9-4059-91BB-8D1F6392D60B}"/>
              </a:ext>
            </a:extLst>
          </p:cNvPr>
          <p:cNvSpPr>
            <a:spLocks noChangeArrowheads="1"/>
          </p:cNvSpPr>
          <p:nvPr/>
        </p:nvSpPr>
        <p:spPr bwMode="auto">
          <a:xfrm>
            <a:off x="2514600" y="2565395"/>
            <a:ext cx="838200" cy="1524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sp>
        <p:nvSpPr>
          <p:cNvPr id="2054170" name="Rectangle 26">
            <a:extLst>
              <a:ext uri="{FF2B5EF4-FFF2-40B4-BE49-F238E27FC236}">
                <a16:creationId xmlns:a16="http://schemas.microsoft.com/office/drawing/2014/main" id="{E9B407F4-E900-40C0-BB15-FC153F8A8DD3}"/>
              </a:ext>
            </a:extLst>
          </p:cNvPr>
          <p:cNvSpPr>
            <a:spLocks noChangeArrowheads="1"/>
          </p:cNvSpPr>
          <p:nvPr/>
        </p:nvSpPr>
        <p:spPr bwMode="auto">
          <a:xfrm rot="5400000">
            <a:off x="1333500" y="3594095"/>
            <a:ext cx="2209800" cy="1524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sp>
        <p:nvSpPr>
          <p:cNvPr id="2054171" name="AutoShape 27">
            <a:extLst>
              <a:ext uri="{FF2B5EF4-FFF2-40B4-BE49-F238E27FC236}">
                <a16:creationId xmlns:a16="http://schemas.microsoft.com/office/drawing/2014/main" id="{34FE71CA-E864-4E2A-8545-F86927DE8E81}"/>
              </a:ext>
            </a:extLst>
          </p:cNvPr>
          <p:cNvSpPr>
            <a:spLocks noChangeArrowheads="1"/>
          </p:cNvSpPr>
          <p:nvPr/>
        </p:nvSpPr>
        <p:spPr bwMode="auto">
          <a:xfrm>
            <a:off x="2362200" y="4624383"/>
            <a:ext cx="685800" cy="228600"/>
          </a:xfrm>
          <a:prstGeom prst="rightArrow">
            <a:avLst>
              <a:gd name="adj1" fmla="val 50000"/>
              <a:gd name="adj2" fmla="val 75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nodePh="1">
                                  <p:stCondLst>
                                    <p:cond delay="0"/>
                                  </p:stCondLst>
                                  <p:endCondLst>
                                    <p:cond evt="begin" delay="0">
                                      <p:tn val="5"/>
                                    </p:cond>
                                  </p:endCondLst>
                                  <p:childTnLst>
                                    <p:set>
                                      <p:cBhvr>
                                        <p:cTn id="6" dur="1" fill="hold">
                                          <p:stCondLst>
                                            <p:cond delay="0"/>
                                          </p:stCondLst>
                                        </p:cTn>
                                        <p:tgtEl>
                                          <p:spTgt spid="2054162"/>
                                        </p:tgtEl>
                                        <p:attrNameLst>
                                          <p:attrName>style.visibility</p:attrName>
                                        </p:attrNameLst>
                                      </p:cBhvr>
                                      <p:to>
                                        <p:strVal val="visible"/>
                                      </p:to>
                                    </p:set>
                                    <p:animEffect transition="in" filter="blinds(horizontal)">
                                      <p:cBhvr>
                                        <p:cTn id="7" dur="500"/>
                                        <p:tgtEl>
                                          <p:spTgt spid="2054162"/>
                                        </p:tgtEl>
                                      </p:cBhvr>
                                    </p:animEffect>
                                  </p:childTnLst>
                                </p:cTn>
                              </p:par>
                              <p:par>
                                <p:cTn id="8" presetID="3" presetClass="entr" presetSubtype="10" fill="hold" nodeType="withEffect">
                                  <p:stCondLst>
                                    <p:cond delay="0"/>
                                  </p:stCondLst>
                                  <p:childTnLst>
                                    <p:set>
                                      <p:cBhvr>
                                        <p:cTn id="9" dur="1" fill="hold">
                                          <p:stCondLst>
                                            <p:cond delay="0"/>
                                          </p:stCondLst>
                                        </p:cTn>
                                        <p:tgtEl>
                                          <p:spTgt spid="2054164"/>
                                        </p:tgtEl>
                                        <p:attrNameLst>
                                          <p:attrName>style.visibility</p:attrName>
                                        </p:attrNameLst>
                                      </p:cBhvr>
                                      <p:to>
                                        <p:strVal val="visible"/>
                                      </p:to>
                                    </p:set>
                                    <p:animEffect transition="in" filter="blinds(horizontal)">
                                      <p:cBhvr>
                                        <p:cTn id="10" dur="500"/>
                                        <p:tgtEl>
                                          <p:spTgt spid="205416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54165"/>
                                        </p:tgtEl>
                                        <p:attrNameLst>
                                          <p:attrName>style.visibility</p:attrName>
                                        </p:attrNameLst>
                                      </p:cBhvr>
                                      <p:to>
                                        <p:strVal val="visible"/>
                                      </p:to>
                                    </p:set>
                                    <p:animEffect transition="in" filter="blinds(horizontal)">
                                      <p:cBhvr>
                                        <p:cTn id="15" dur="500"/>
                                        <p:tgtEl>
                                          <p:spTgt spid="20541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054166"/>
                                        </p:tgtEl>
                                        <p:attrNameLst>
                                          <p:attrName>style.visibility</p:attrName>
                                        </p:attrNameLst>
                                      </p:cBhvr>
                                      <p:to>
                                        <p:strVal val="visible"/>
                                      </p:to>
                                    </p:set>
                                    <p:animEffect transition="in" filter="blinds(horizontal)">
                                      <p:cBhvr>
                                        <p:cTn id="20" dur="500"/>
                                        <p:tgtEl>
                                          <p:spTgt spid="2054166"/>
                                        </p:tgtEl>
                                      </p:cBhvr>
                                    </p:animEffect>
                                  </p:childTnLst>
                                </p:cTn>
                              </p:par>
                              <p:par>
                                <p:cTn id="21" presetID="3" presetClass="entr" presetSubtype="10" fill="hold" nodeType="withEffect">
                                  <p:stCondLst>
                                    <p:cond delay="0"/>
                                  </p:stCondLst>
                                  <p:childTnLst>
                                    <p:set>
                                      <p:cBhvr>
                                        <p:cTn id="22" dur="1" fill="hold">
                                          <p:stCondLst>
                                            <p:cond delay="0"/>
                                          </p:stCondLst>
                                        </p:cTn>
                                        <p:tgtEl>
                                          <p:spTgt spid="2054167"/>
                                        </p:tgtEl>
                                        <p:attrNameLst>
                                          <p:attrName>style.visibility</p:attrName>
                                        </p:attrNameLst>
                                      </p:cBhvr>
                                      <p:to>
                                        <p:strVal val="visible"/>
                                      </p:to>
                                    </p:set>
                                    <p:animEffect transition="in" filter="blinds(horizontal)">
                                      <p:cBhvr>
                                        <p:cTn id="23" dur="500"/>
                                        <p:tgtEl>
                                          <p:spTgt spid="205416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054169"/>
                                        </p:tgtEl>
                                        <p:attrNameLst>
                                          <p:attrName>style.visibility</p:attrName>
                                        </p:attrNameLst>
                                      </p:cBhvr>
                                      <p:to>
                                        <p:strVal val="visible"/>
                                      </p:to>
                                    </p:set>
                                    <p:animEffect transition="in" filter="blinds(horizontal)">
                                      <p:cBhvr>
                                        <p:cTn id="28" dur="500"/>
                                        <p:tgtEl>
                                          <p:spTgt spid="2054169"/>
                                        </p:tgtEl>
                                      </p:cBhvr>
                                    </p:animEffect>
                                  </p:childTnLst>
                                </p:cTn>
                              </p:par>
                              <p:par>
                                <p:cTn id="29" presetID="3" presetClass="entr" presetSubtype="10" fill="hold" nodeType="withEffect">
                                  <p:stCondLst>
                                    <p:cond delay="0"/>
                                  </p:stCondLst>
                                  <p:childTnLst>
                                    <p:set>
                                      <p:cBhvr>
                                        <p:cTn id="30" dur="1" fill="hold">
                                          <p:stCondLst>
                                            <p:cond delay="0"/>
                                          </p:stCondLst>
                                        </p:cTn>
                                        <p:tgtEl>
                                          <p:spTgt spid="2054170"/>
                                        </p:tgtEl>
                                        <p:attrNameLst>
                                          <p:attrName>style.visibility</p:attrName>
                                        </p:attrNameLst>
                                      </p:cBhvr>
                                      <p:to>
                                        <p:strVal val="visible"/>
                                      </p:to>
                                    </p:set>
                                    <p:animEffect transition="in" filter="blinds(horizontal)">
                                      <p:cBhvr>
                                        <p:cTn id="31" dur="500"/>
                                        <p:tgtEl>
                                          <p:spTgt spid="2054170"/>
                                        </p:tgtEl>
                                      </p:cBhvr>
                                    </p:animEffect>
                                  </p:childTnLst>
                                </p:cTn>
                              </p:par>
                              <p:par>
                                <p:cTn id="32" presetID="3" presetClass="entr" presetSubtype="10" fill="hold" nodeType="withEffect">
                                  <p:stCondLst>
                                    <p:cond delay="0"/>
                                  </p:stCondLst>
                                  <p:childTnLst>
                                    <p:set>
                                      <p:cBhvr>
                                        <p:cTn id="33" dur="1" fill="hold">
                                          <p:stCondLst>
                                            <p:cond delay="0"/>
                                          </p:stCondLst>
                                        </p:cTn>
                                        <p:tgtEl>
                                          <p:spTgt spid="2054171"/>
                                        </p:tgtEl>
                                        <p:attrNameLst>
                                          <p:attrName>style.visibility</p:attrName>
                                        </p:attrNameLst>
                                      </p:cBhvr>
                                      <p:to>
                                        <p:strVal val="visible"/>
                                      </p:to>
                                    </p:set>
                                    <p:animEffect transition="in" filter="blinds(horizontal)">
                                      <p:cBhvr>
                                        <p:cTn id="34" dur="500"/>
                                        <p:tgtEl>
                                          <p:spTgt spid="205417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054168"/>
                                        </p:tgtEl>
                                        <p:attrNameLst>
                                          <p:attrName>style.visibility</p:attrName>
                                        </p:attrNameLst>
                                      </p:cBhvr>
                                      <p:to>
                                        <p:strVal val="visible"/>
                                      </p:to>
                                    </p:set>
                                    <p:animEffect transition="in" filter="blinds(horizontal)">
                                      <p:cBhvr>
                                        <p:cTn id="39" dur="500"/>
                                        <p:tgtEl>
                                          <p:spTgt spid="2054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1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6384E7B-8E9A-40B2-A91A-6EC3FC8B7294}"/>
              </a:ext>
            </a:extLst>
          </p:cNvPr>
          <p:cNvSpPr>
            <a:spLocks noGrp="1" noChangeArrowheads="1"/>
          </p:cNvSpPr>
          <p:nvPr>
            <p:ph type="title"/>
          </p:nvPr>
        </p:nvSpPr>
        <p:spPr/>
        <p:txBody>
          <a:bodyPr>
            <a:normAutofit/>
          </a:bodyPr>
          <a:lstStyle/>
          <a:p>
            <a:r>
              <a:rPr lang="en-US" altLang="zh-CN" dirty="0">
                <a:ea typeface="宋体" panose="02010600030101010101" pitchFamily="2" charset="-122"/>
              </a:rPr>
              <a:t>From Fourier Series to Fourier Transforms</a:t>
            </a:r>
          </a:p>
        </p:txBody>
      </p:sp>
      <p:sp>
        <p:nvSpPr>
          <p:cNvPr id="4" name="内容占位符 3">
            <a:extLst>
              <a:ext uri="{FF2B5EF4-FFF2-40B4-BE49-F238E27FC236}">
                <a16:creationId xmlns:a16="http://schemas.microsoft.com/office/drawing/2014/main" id="{3D105927-F5EB-4601-AB45-4BB821699C96}"/>
              </a:ext>
            </a:extLst>
          </p:cNvPr>
          <p:cNvSpPr>
            <a:spLocks noGrp="1"/>
          </p:cNvSpPr>
          <p:nvPr>
            <p:ph idx="1"/>
          </p:nvPr>
        </p:nvSpPr>
        <p:spPr/>
        <p:txBody>
          <a:bodyPr/>
          <a:lstStyle/>
          <a:p>
            <a:endParaRPr lang="zh-CN" altLang="en-US"/>
          </a:p>
        </p:txBody>
      </p:sp>
      <p:graphicFrame>
        <p:nvGraphicFramePr>
          <p:cNvPr id="17411" name="Object 14">
            <a:extLst>
              <a:ext uri="{FF2B5EF4-FFF2-40B4-BE49-F238E27FC236}">
                <a16:creationId xmlns:a16="http://schemas.microsoft.com/office/drawing/2014/main" id="{1D738F19-6358-49D0-BA45-4977A7329324}"/>
              </a:ext>
            </a:extLst>
          </p:cNvPr>
          <p:cNvGraphicFramePr>
            <a:graphicFrameLocks noChangeAspect="1"/>
          </p:cNvGraphicFramePr>
          <p:nvPr>
            <p:extLst>
              <p:ext uri="{D42A27DB-BD31-4B8C-83A1-F6EECF244321}">
                <p14:modId xmlns:p14="http://schemas.microsoft.com/office/powerpoint/2010/main" val="773412823"/>
              </p:ext>
            </p:extLst>
          </p:nvPr>
        </p:nvGraphicFramePr>
        <p:xfrm>
          <a:off x="1392771" y="838200"/>
          <a:ext cx="5805488" cy="1085850"/>
        </p:xfrm>
        <a:graphic>
          <a:graphicData uri="http://schemas.openxmlformats.org/presentationml/2006/ole">
            <mc:AlternateContent xmlns:mc="http://schemas.openxmlformats.org/markup-compatibility/2006">
              <mc:Choice xmlns:v="urn:schemas-microsoft-com:vml" Requires="v">
                <p:oleObj spid="_x0000_s11243" name="Equation" r:id="rId3" imgW="2628900" imgH="482600" progId="Equation.DSMT4">
                  <p:embed/>
                </p:oleObj>
              </mc:Choice>
              <mc:Fallback>
                <p:oleObj name="Equation" r:id="rId3" imgW="2628900" imgH="482600" progId="Equation.DSMT4">
                  <p:embed/>
                  <p:pic>
                    <p:nvPicPr>
                      <p:cNvPr id="17411" name="Object 14">
                        <a:extLst>
                          <a:ext uri="{FF2B5EF4-FFF2-40B4-BE49-F238E27FC236}">
                            <a16:creationId xmlns:a16="http://schemas.microsoft.com/office/drawing/2014/main" id="{1D738F19-6358-49D0-BA45-4977A73293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771" y="838200"/>
                        <a:ext cx="5805488"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183" name="Rectangle 15">
            <a:extLst>
              <a:ext uri="{FF2B5EF4-FFF2-40B4-BE49-F238E27FC236}">
                <a16:creationId xmlns:a16="http://schemas.microsoft.com/office/drawing/2014/main" id="{8AC25795-93CD-4CD0-A6F1-E28123C3F1F7}"/>
              </a:ext>
            </a:extLst>
          </p:cNvPr>
          <p:cNvSpPr>
            <a:spLocks noChangeArrowheads="1"/>
          </p:cNvSpPr>
          <p:nvPr/>
        </p:nvSpPr>
        <p:spPr bwMode="auto">
          <a:xfrm>
            <a:off x="1303869" y="1839913"/>
            <a:ext cx="2667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800">
                <a:solidFill>
                  <a:schemeClr val="tx1"/>
                </a:solidFill>
                <a:latin typeface="Calibri" panose="020F0502020204030204" pitchFamily="34" charset="0"/>
              </a:defRPr>
            </a:lvl1pPr>
            <a:lvl2pPr marL="823913" indent="-285750">
              <a:spcBef>
                <a:spcPct val="20000"/>
              </a:spcBef>
              <a:buChar char="•"/>
              <a:defRPr sz="2000">
                <a:solidFill>
                  <a:schemeClr val="tx1"/>
                </a:solidFill>
                <a:latin typeface="Calibri" panose="020F0502020204030204" pitchFamily="34" charset="0"/>
              </a:defRPr>
            </a:lvl2pPr>
            <a:lvl3pPr marL="1231900" indent="-228600">
              <a:spcBef>
                <a:spcPct val="20000"/>
              </a:spcBef>
              <a:buChar char="–"/>
              <a:defRPr>
                <a:solidFill>
                  <a:schemeClr val="tx1"/>
                </a:solidFill>
                <a:latin typeface="Calibri" panose="020F0502020204030204" pitchFamily="34" charset="0"/>
              </a:defRPr>
            </a:lvl3pPr>
            <a:lvl4pPr marL="1639888"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r>
              <a:rPr lang="en-US" altLang="zh-CN" sz="2400">
                <a:ea typeface="宋体" panose="02010600030101010101" pitchFamily="2" charset="-122"/>
              </a:rPr>
              <a:t>when</a:t>
            </a:r>
            <a:endParaRPr lang="en-US" altLang="zh-CN" sz="2400" i="1">
              <a:latin typeface="Times New Roman" panose="02020603050405020304" pitchFamily="18" charset="0"/>
              <a:ea typeface="宋体" panose="02010600030101010101" pitchFamily="2" charset="-122"/>
            </a:endParaRPr>
          </a:p>
        </p:txBody>
      </p:sp>
      <p:graphicFrame>
        <p:nvGraphicFramePr>
          <p:cNvPr id="2055184" name="Object 16">
            <a:extLst>
              <a:ext uri="{FF2B5EF4-FFF2-40B4-BE49-F238E27FC236}">
                <a16:creationId xmlns:a16="http://schemas.microsoft.com/office/drawing/2014/main" id="{1A86D206-8FB4-4FAE-BF3B-AE4D9D8FA22A}"/>
              </a:ext>
            </a:extLst>
          </p:cNvPr>
          <p:cNvGraphicFramePr>
            <a:graphicFrameLocks noChangeAspect="1"/>
          </p:cNvGraphicFramePr>
          <p:nvPr>
            <p:extLst>
              <p:ext uri="{D42A27DB-BD31-4B8C-83A1-F6EECF244321}">
                <p14:modId xmlns:p14="http://schemas.microsoft.com/office/powerpoint/2010/main" val="1090202476"/>
              </p:ext>
            </p:extLst>
          </p:nvPr>
        </p:nvGraphicFramePr>
        <p:xfrm>
          <a:off x="2177788" y="1879602"/>
          <a:ext cx="2659062" cy="487363"/>
        </p:xfrm>
        <a:graphic>
          <a:graphicData uri="http://schemas.openxmlformats.org/presentationml/2006/ole">
            <mc:AlternateContent xmlns:mc="http://schemas.openxmlformats.org/markup-compatibility/2006">
              <mc:Choice xmlns:v="urn:schemas-microsoft-com:vml" Requires="v">
                <p:oleObj spid="_x0000_s11244" name="Equation" r:id="rId5" imgW="1104900" imgH="203200" progId="Equation.DSMT4">
                  <p:embed/>
                </p:oleObj>
              </mc:Choice>
              <mc:Fallback>
                <p:oleObj name="Equation" r:id="rId5" imgW="1104900" imgH="203200" progId="Equation.DSMT4">
                  <p:embed/>
                  <p:pic>
                    <p:nvPicPr>
                      <p:cNvPr id="2055184" name="Object 16">
                        <a:extLst>
                          <a:ext uri="{FF2B5EF4-FFF2-40B4-BE49-F238E27FC236}">
                            <a16:creationId xmlns:a16="http://schemas.microsoft.com/office/drawing/2014/main" id="{1A86D206-8FB4-4FAE-BF3B-AE4D9D8FA2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7788" y="1879602"/>
                        <a:ext cx="265906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5185" name="Object 17">
            <a:extLst>
              <a:ext uri="{FF2B5EF4-FFF2-40B4-BE49-F238E27FC236}">
                <a16:creationId xmlns:a16="http://schemas.microsoft.com/office/drawing/2014/main" id="{5429EE4F-CAD3-41F1-A517-CADB02A5D05D}"/>
              </a:ext>
            </a:extLst>
          </p:cNvPr>
          <p:cNvGraphicFramePr>
            <a:graphicFrameLocks noChangeAspect="1"/>
          </p:cNvGraphicFramePr>
          <p:nvPr>
            <p:extLst>
              <p:ext uri="{D42A27DB-BD31-4B8C-83A1-F6EECF244321}">
                <p14:modId xmlns:p14="http://schemas.microsoft.com/office/powerpoint/2010/main" val="2498836167"/>
              </p:ext>
            </p:extLst>
          </p:nvPr>
        </p:nvGraphicFramePr>
        <p:xfrm>
          <a:off x="2827870" y="2219325"/>
          <a:ext cx="366713" cy="547688"/>
        </p:xfrm>
        <a:graphic>
          <a:graphicData uri="http://schemas.openxmlformats.org/presentationml/2006/ole">
            <mc:AlternateContent xmlns:mc="http://schemas.openxmlformats.org/markup-compatibility/2006">
              <mc:Choice xmlns:v="urn:schemas-microsoft-com:vml" Requires="v">
                <p:oleObj spid="_x0000_s11245" name="Equation" r:id="rId7" imgW="152334" imgH="228501" progId="Equation.DSMT4">
                  <p:embed/>
                </p:oleObj>
              </mc:Choice>
              <mc:Fallback>
                <p:oleObj name="Equation" r:id="rId7" imgW="152334" imgH="228501" progId="Equation.DSMT4">
                  <p:embed/>
                  <p:pic>
                    <p:nvPicPr>
                      <p:cNvPr id="2055185" name="Object 17">
                        <a:extLst>
                          <a:ext uri="{FF2B5EF4-FFF2-40B4-BE49-F238E27FC236}">
                            <a16:creationId xmlns:a16="http://schemas.microsoft.com/office/drawing/2014/main" id="{5429EE4F-CAD3-41F1-A517-CADB02A5D0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7870" y="2219325"/>
                        <a:ext cx="36671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5186" name="Object 18">
            <a:extLst>
              <a:ext uri="{FF2B5EF4-FFF2-40B4-BE49-F238E27FC236}">
                <a16:creationId xmlns:a16="http://schemas.microsoft.com/office/drawing/2014/main" id="{6B39930E-F209-4B4D-AC8F-271FCA2F2175}"/>
              </a:ext>
            </a:extLst>
          </p:cNvPr>
          <p:cNvGraphicFramePr>
            <a:graphicFrameLocks noChangeAspect="1"/>
          </p:cNvGraphicFramePr>
          <p:nvPr>
            <p:extLst>
              <p:ext uri="{D42A27DB-BD31-4B8C-83A1-F6EECF244321}">
                <p14:modId xmlns:p14="http://schemas.microsoft.com/office/powerpoint/2010/main" val="1652032755"/>
              </p:ext>
            </p:extLst>
          </p:nvPr>
        </p:nvGraphicFramePr>
        <p:xfrm>
          <a:off x="4459819" y="2346325"/>
          <a:ext cx="488950" cy="427038"/>
        </p:xfrm>
        <a:graphic>
          <a:graphicData uri="http://schemas.openxmlformats.org/presentationml/2006/ole">
            <mc:AlternateContent xmlns:mc="http://schemas.openxmlformats.org/markup-compatibility/2006">
              <mc:Choice xmlns:v="urn:schemas-microsoft-com:vml" Requires="v">
                <p:oleObj spid="_x0000_s11246" name="Equation" r:id="rId9" imgW="202936" imgH="177569" progId="Equation.DSMT4">
                  <p:embed/>
                </p:oleObj>
              </mc:Choice>
              <mc:Fallback>
                <p:oleObj name="Equation" r:id="rId9" imgW="202936" imgH="177569" progId="Equation.DSMT4">
                  <p:embed/>
                  <p:pic>
                    <p:nvPicPr>
                      <p:cNvPr id="2055186" name="Object 18">
                        <a:extLst>
                          <a:ext uri="{FF2B5EF4-FFF2-40B4-BE49-F238E27FC236}">
                            <a16:creationId xmlns:a16="http://schemas.microsoft.com/office/drawing/2014/main" id="{6B39930E-F209-4B4D-AC8F-271FCA2F217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9819" y="2346325"/>
                        <a:ext cx="4889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187" name="AutoShape 19">
            <a:extLst>
              <a:ext uri="{FF2B5EF4-FFF2-40B4-BE49-F238E27FC236}">
                <a16:creationId xmlns:a16="http://schemas.microsoft.com/office/drawing/2014/main" id="{7EA0162F-D732-44EE-BD5D-5A3CCC1873A3}"/>
              </a:ext>
            </a:extLst>
          </p:cNvPr>
          <p:cNvSpPr>
            <a:spLocks noChangeArrowheads="1"/>
          </p:cNvSpPr>
          <p:nvPr/>
        </p:nvSpPr>
        <p:spPr bwMode="auto">
          <a:xfrm>
            <a:off x="3285069" y="2417763"/>
            <a:ext cx="533400" cy="228600"/>
          </a:xfrm>
          <a:prstGeom prst="rightArrow">
            <a:avLst>
              <a:gd name="adj1" fmla="val 50000"/>
              <a:gd name="adj2" fmla="val 58333"/>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graphicFrame>
        <p:nvGraphicFramePr>
          <p:cNvPr id="2055188" name="Object 20">
            <a:extLst>
              <a:ext uri="{FF2B5EF4-FFF2-40B4-BE49-F238E27FC236}">
                <a16:creationId xmlns:a16="http://schemas.microsoft.com/office/drawing/2014/main" id="{7435F8C1-4042-4F28-8254-1F5ECAACC7F3}"/>
              </a:ext>
            </a:extLst>
          </p:cNvPr>
          <p:cNvGraphicFramePr>
            <a:graphicFrameLocks noChangeAspect="1"/>
          </p:cNvGraphicFramePr>
          <p:nvPr>
            <p:extLst>
              <p:ext uri="{D42A27DB-BD31-4B8C-83A1-F6EECF244321}">
                <p14:modId xmlns:p14="http://schemas.microsoft.com/office/powerpoint/2010/main" val="4043865637"/>
              </p:ext>
            </p:extLst>
          </p:nvPr>
        </p:nvGraphicFramePr>
        <p:xfrm>
          <a:off x="3894670" y="2362200"/>
          <a:ext cx="276225" cy="336550"/>
        </p:xfrm>
        <a:graphic>
          <a:graphicData uri="http://schemas.openxmlformats.org/presentationml/2006/ole">
            <mc:AlternateContent xmlns:mc="http://schemas.openxmlformats.org/markup-compatibility/2006">
              <mc:Choice xmlns:v="urn:schemas-microsoft-com:vml" Requires="v">
                <p:oleObj spid="_x0000_s11247" name="Equation" r:id="rId11" imgW="114201" imgH="139579" progId="Equation.DSMT4">
                  <p:embed/>
                </p:oleObj>
              </mc:Choice>
              <mc:Fallback>
                <p:oleObj name="Equation" r:id="rId11" imgW="114201" imgH="139579" progId="Equation.DSMT4">
                  <p:embed/>
                  <p:pic>
                    <p:nvPicPr>
                      <p:cNvPr id="2055188" name="Object 20">
                        <a:extLst>
                          <a:ext uri="{FF2B5EF4-FFF2-40B4-BE49-F238E27FC236}">
                            <a16:creationId xmlns:a16="http://schemas.microsoft.com/office/drawing/2014/main" id="{7435F8C1-4042-4F28-8254-1F5ECAACC7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94670" y="2362200"/>
                        <a:ext cx="276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189" name="AutoShape 21">
            <a:extLst>
              <a:ext uri="{FF2B5EF4-FFF2-40B4-BE49-F238E27FC236}">
                <a16:creationId xmlns:a16="http://schemas.microsoft.com/office/drawing/2014/main" id="{27CB74ED-DCCC-482B-90E6-5A655FF8DE40}"/>
              </a:ext>
            </a:extLst>
          </p:cNvPr>
          <p:cNvSpPr>
            <a:spLocks noChangeArrowheads="1"/>
          </p:cNvSpPr>
          <p:nvPr/>
        </p:nvSpPr>
        <p:spPr bwMode="auto">
          <a:xfrm>
            <a:off x="5037669" y="2438400"/>
            <a:ext cx="533400" cy="228600"/>
          </a:xfrm>
          <a:prstGeom prst="rightArrow">
            <a:avLst>
              <a:gd name="adj1" fmla="val 50000"/>
              <a:gd name="adj2" fmla="val 58333"/>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spcBef>
                <a:spcPct val="0"/>
              </a:spcBef>
            </a:pPr>
            <a:endParaRPr lang="zh-CN" altLang="en-US" sz="2400">
              <a:latin typeface="Times New Roman" panose="02020603050405020304" pitchFamily="18" charset="0"/>
              <a:ea typeface="宋体" panose="02010600030101010101" pitchFamily="2" charset="-122"/>
            </a:endParaRPr>
          </a:p>
        </p:txBody>
      </p:sp>
      <p:graphicFrame>
        <p:nvGraphicFramePr>
          <p:cNvPr id="2055190" name="Object 22">
            <a:extLst>
              <a:ext uri="{FF2B5EF4-FFF2-40B4-BE49-F238E27FC236}">
                <a16:creationId xmlns:a16="http://schemas.microsoft.com/office/drawing/2014/main" id="{57BAF19D-2371-493A-A897-98B6BF86520A}"/>
              </a:ext>
            </a:extLst>
          </p:cNvPr>
          <p:cNvGraphicFramePr>
            <a:graphicFrameLocks noChangeAspect="1"/>
          </p:cNvGraphicFramePr>
          <p:nvPr>
            <p:extLst>
              <p:ext uri="{D42A27DB-BD31-4B8C-83A1-F6EECF244321}">
                <p14:modId xmlns:p14="http://schemas.microsoft.com/office/powerpoint/2010/main" val="1078433592"/>
              </p:ext>
            </p:extLst>
          </p:nvPr>
        </p:nvGraphicFramePr>
        <p:xfrm>
          <a:off x="5631395" y="2316164"/>
          <a:ext cx="460375" cy="427037"/>
        </p:xfrm>
        <a:graphic>
          <a:graphicData uri="http://schemas.openxmlformats.org/presentationml/2006/ole">
            <mc:AlternateContent xmlns:mc="http://schemas.openxmlformats.org/markup-compatibility/2006">
              <mc:Choice xmlns:v="urn:schemas-microsoft-com:vml" Requires="v">
                <p:oleObj spid="_x0000_s11248" name="Equation" r:id="rId13" imgW="190335" imgH="177646" progId="Equation.DSMT4">
                  <p:embed/>
                </p:oleObj>
              </mc:Choice>
              <mc:Fallback>
                <p:oleObj name="Equation" r:id="rId13" imgW="190335" imgH="177646" progId="Equation.DSMT4">
                  <p:embed/>
                  <p:pic>
                    <p:nvPicPr>
                      <p:cNvPr id="2055190" name="Object 22">
                        <a:extLst>
                          <a:ext uri="{FF2B5EF4-FFF2-40B4-BE49-F238E27FC236}">
                            <a16:creationId xmlns:a16="http://schemas.microsoft.com/office/drawing/2014/main" id="{57BAF19D-2371-493A-A897-98B6BF8652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31395" y="2316164"/>
                        <a:ext cx="4603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191" name="Rectangle 23">
            <a:extLst>
              <a:ext uri="{FF2B5EF4-FFF2-40B4-BE49-F238E27FC236}">
                <a16:creationId xmlns:a16="http://schemas.microsoft.com/office/drawing/2014/main" id="{1E2C2E18-9C2D-4B0C-94EB-6FC570CB6FE1}"/>
              </a:ext>
            </a:extLst>
          </p:cNvPr>
          <p:cNvSpPr>
            <a:spLocks noChangeArrowheads="1"/>
          </p:cNvSpPr>
          <p:nvPr/>
        </p:nvSpPr>
        <p:spPr bwMode="auto">
          <a:xfrm>
            <a:off x="4123269" y="22860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800">
                <a:solidFill>
                  <a:schemeClr val="tx1"/>
                </a:solidFill>
                <a:latin typeface="Calibri" panose="020F0502020204030204" pitchFamily="34" charset="0"/>
              </a:defRPr>
            </a:lvl1pPr>
            <a:lvl2pPr marL="823913" indent="-285750">
              <a:spcBef>
                <a:spcPct val="20000"/>
              </a:spcBef>
              <a:buChar char="•"/>
              <a:defRPr sz="2000">
                <a:solidFill>
                  <a:schemeClr val="tx1"/>
                </a:solidFill>
                <a:latin typeface="Calibri" panose="020F0502020204030204" pitchFamily="34" charset="0"/>
              </a:defRPr>
            </a:lvl2pPr>
            <a:lvl3pPr marL="1231900" indent="-228600">
              <a:spcBef>
                <a:spcPct val="20000"/>
              </a:spcBef>
              <a:buChar char="–"/>
              <a:defRPr>
                <a:solidFill>
                  <a:schemeClr val="tx1"/>
                </a:solidFill>
                <a:latin typeface="Calibri" panose="020F0502020204030204" pitchFamily="34" charset="0"/>
              </a:defRPr>
            </a:lvl3pPr>
            <a:lvl4pPr marL="1639888"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r>
              <a:rPr lang="en-US" altLang="zh-CN" sz="2400">
                <a:ea typeface="宋体" panose="02010600030101010101" pitchFamily="2" charset="-122"/>
              </a:rPr>
              <a:t>,</a:t>
            </a:r>
            <a:endParaRPr lang="en-US" altLang="zh-CN" sz="2400" i="1">
              <a:latin typeface="Times New Roman" panose="02020603050405020304" pitchFamily="18" charset="0"/>
              <a:ea typeface="宋体" panose="02010600030101010101" pitchFamily="2" charset="-122"/>
            </a:endParaRPr>
          </a:p>
        </p:txBody>
      </p:sp>
      <p:sp>
        <p:nvSpPr>
          <p:cNvPr id="2055192" name="Rectangle 24">
            <a:extLst>
              <a:ext uri="{FF2B5EF4-FFF2-40B4-BE49-F238E27FC236}">
                <a16:creationId xmlns:a16="http://schemas.microsoft.com/office/drawing/2014/main" id="{EC3EA90A-F362-4599-84EE-7C7B8901B503}"/>
              </a:ext>
            </a:extLst>
          </p:cNvPr>
          <p:cNvSpPr>
            <a:spLocks noChangeArrowheads="1"/>
          </p:cNvSpPr>
          <p:nvPr/>
        </p:nvSpPr>
        <p:spPr bwMode="auto">
          <a:xfrm>
            <a:off x="6050494" y="2233613"/>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800">
                <a:solidFill>
                  <a:schemeClr val="tx1"/>
                </a:solidFill>
                <a:latin typeface="Calibri" panose="020F0502020204030204" pitchFamily="34" charset="0"/>
              </a:defRPr>
            </a:lvl1pPr>
            <a:lvl2pPr marL="823913" indent="-285750">
              <a:spcBef>
                <a:spcPct val="20000"/>
              </a:spcBef>
              <a:buChar char="•"/>
              <a:defRPr sz="2000">
                <a:solidFill>
                  <a:schemeClr val="tx1"/>
                </a:solidFill>
                <a:latin typeface="Calibri" panose="020F0502020204030204" pitchFamily="34" charset="0"/>
              </a:defRPr>
            </a:lvl2pPr>
            <a:lvl3pPr marL="1231900" indent="-228600">
              <a:spcBef>
                <a:spcPct val="20000"/>
              </a:spcBef>
              <a:buChar char="–"/>
              <a:defRPr>
                <a:solidFill>
                  <a:schemeClr val="tx1"/>
                </a:solidFill>
                <a:latin typeface="Calibri" panose="020F0502020204030204" pitchFamily="34" charset="0"/>
              </a:defRPr>
            </a:lvl3pPr>
            <a:lvl4pPr marL="1639888"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r>
              <a:rPr lang="en-US" altLang="zh-CN" sz="2400">
                <a:ea typeface="宋体" panose="02010600030101010101" pitchFamily="2" charset="-122"/>
              </a:rPr>
              <a:t>,</a:t>
            </a:r>
            <a:endParaRPr lang="en-US" altLang="zh-CN" sz="2400" i="1">
              <a:latin typeface="Times New Roman" panose="02020603050405020304" pitchFamily="18" charset="0"/>
              <a:ea typeface="宋体" panose="02010600030101010101" pitchFamily="2" charset="-122"/>
            </a:endParaRPr>
          </a:p>
        </p:txBody>
      </p:sp>
      <p:graphicFrame>
        <p:nvGraphicFramePr>
          <p:cNvPr id="2055193" name="Object 25">
            <a:extLst>
              <a:ext uri="{FF2B5EF4-FFF2-40B4-BE49-F238E27FC236}">
                <a16:creationId xmlns:a16="http://schemas.microsoft.com/office/drawing/2014/main" id="{6C35481E-EF4C-4905-90AF-64313100E579}"/>
              </a:ext>
            </a:extLst>
          </p:cNvPr>
          <p:cNvGraphicFramePr>
            <a:graphicFrameLocks noChangeAspect="1"/>
          </p:cNvGraphicFramePr>
          <p:nvPr>
            <p:extLst>
              <p:ext uri="{D42A27DB-BD31-4B8C-83A1-F6EECF244321}">
                <p14:modId xmlns:p14="http://schemas.microsoft.com/office/powerpoint/2010/main" val="1710401953"/>
              </p:ext>
            </p:extLst>
          </p:nvPr>
        </p:nvGraphicFramePr>
        <p:xfrm>
          <a:off x="6409269" y="2189163"/>
          <a:ext cx="704850" cy="609600"/>
        </p:xfrm>
        <a:graphic>
          <a:graphicData uri="http://schemas.openxmlformats.org/presentationml/2006/ole">
            <mc:AlternateContent xmlns:mc="http://schemas.openxmlformats.org/markup-compatibility/2006">
              <mc:Choice xmlns:v="urn:schemas-microsoft-com:vml" Requires="v">
                <p:oleObj spid="_x0000_s11249" name="Equation" r:id="rId15" imgW="291973" imgH="253890" progId="Equation.DSMT4">
                  <p:embed/>
                </p:oleObj>
              </mc:Choice>
              <mc:Fallback>
                <p:oleObj name="Equation" r:id="rId15" imgW="291973" imgH="253890" progId="Equation.DSMT4">
                  <p:embed/>
                  <p:pic>
                    <p:nvPicPr>
                      <p:cNvPr id="2055193" name="Object 25">
                        <a:extLst>
                          <a:ext uri="{FF2B5EF4-FFF2-40B4-BE49-F238E27FC236}">
                            <a16:creationId xmlns:a16="http://schemas.microsoft.com/office/drawing/2014/main" id="{6C35481E-EF4C-4905-90AF-64313100E57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09269" y="2189163"/>
                        <a:ext cx="7048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194" name="AutoShape 26">
            <a:extLst>
              <a:ext uri="{FF2B5EF4-FFF2-40B4-BE49-F238E27FC236}">
                <a16:creationId xmlns:a16="http://schemas.microsoft.com/office/drawing/2014/main" id="{C5CF51F1-C072-42E2-A625-B7FD8CB80042}"/>
              </a:ext>
            </a:extLst>
          </p:cNvPr>
          <p:cNvSpPr>
            <a:spLocks noChangeArrowheads="1"/>
          </p:cNvSpPr>
          <p:nvPr/>
        </p:nvSpPr>
        <p:spPr bwMode="auto">
          <a:xfrm>
            <a:off x="6942669" y="2417763"/>
            <a:ext cx="533400" cy="228600"/>
          </a:xfrm>
          <a:prstGeom prst="rightArrow">
            <a:avLst>
              <a:gd name="adj1" fmla="val 50000"/>
              <a:gd name="adj2" fmla="val 58333"/>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spcBef>
                <a:spcPct val="0"/>
              </a:spcBef>
            </a:pPr>
            <a:endParaRPr lang="zh-CN" altLang="en-US" sz="2400">
              <a:latin typeface="Times New Roman" panose="02020603050405020304" pitchFamily="18" charset="0"/>
              <a:ea typeface="宋体" panose="02010600030101010101" pitchFamily="2" charset="-122"/>
            </a:endParaRPr>
          </a:p>
        </p:txBody>
      </p:sp>
      <p:graphicFrame>
        <p:nvGraphicFramePr>
          <p:cNvPr id="2055195" name="Object 27">
            <a:extLst>
              <a:ext uri="{FF2B5EF4-FFF2-40B4-BE49-F238E27FC236}">
                <a16:creationId xmlns:a16="http://schemas.microsoft.com/office/drawing/2014/main" id="{B9532B6A-3FB6-4F65-9CE2-09DF9D57F73E}"/>
              </a:ext>
            </a:extLst>
          </p:cNvPr>
          <p:cNvGraphicFramePr>
            <a:graphicFrameLocks noChangeAspect="1"/>
          </p:cNvGraphicFramePr>
          <p:nvPr>
            <p:extLst>
              <p:ext uri="{D42A27DB-BD31-4B8C-83A1-F6EECF244321}">
                <p14:modId xmlns:p14="http://schemas.microsoft.com/office/powerpoint/2010/main" val="1631545677"/>
              </p:ext>
            </p:extLst>
          </p:nvPr>
        </p:nvGraphicFramePr>
        <p:xfrm>
          <a:off x="7552270" y="2111376"/>
          <a:ext cx="612775" cy="792163"/>
        </p:xfrm>
        <a:graphic>
          <a:graphicData uri="http://schemas.openxmlformats.org/presentationml/2006/ole">
            <mc:AlternateContent xmlns:mc="http://schemas.openxmlformats.org/markup-compatibility/2006">
              <mc:Choice xmlns:v="urn:schemas-microsoft-com:vml" Requires="v">
                <p:oleObj spid="_x0000_s11250" name="Equation" r:id="rId17" imgW="253890" imgH="330057" progId="Equation.DSMT4">
                  <p:embed/>
                </p:oleObj>
              </mc:Choice>
              <mc:Fallback>
                <p:oleObj name="Equation" r:id="rId17" imgW="253890" imgH="330057" progId="Equation.DSMT4">
                  <p:embed/>
                  <p:pic>
                    <p:nvPicPr>
                      <p:cNvPr id="2055195" name="Object 27">
                        <a:extLst>
                          <a:ext uri="{FF2B5EF4-FFF2-40B4-BE49-F238E27FC236}">
                            <a16:creationId xmlns:a16="http://schemas.microsoft.com/office/drawing/2014/main" id="{B9532B6A-3FB6-4F65-9CE2-09DF9D57F73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52270" y="2111376"/>
                        <a:ext cx="6127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5196" name="Object 28">
            <a:extLst>
              <a:ext uri="{FF2B5EF4-FFF2-40B4-BE49-F238E27FC236}">
                <a16:creationId xmlns:a16="http://schemas.microsoft.com/office/drawing/2014/main" id="{55672916-52E3-412F-8FD3-EABA5C73769B}"/>
              </a:ext>
            </a:extLst>
          </p:cNvPr>
          <p:cNvGraphicFramePr>
            <a:graphicFrameLocks noChangeAspect="1"/>
          </p:cNvGraphicFramePr>
          <p:nvPr>
            <p:extLst>
              <p:ext uri="{D42A27DB-BD31-4B8C-83A1-F6EECF244321}">
                <p14:modId xmlns:p14="http://schemas.microsoft.com/office/powerpoint/2010/main" val="3911403060"/>
              </p:ext>
            </p:extLst>
          </p:nvPr>
        </p:nvGraphicFramePr>
        <p:xfrm>
          <a:off x="2342094" y="2946401"/>
          <a:ext cx="5340350" cy="987425"/>
        </p:xfrm>
        <a:graphic>
          <a:graphicData uri="http://schemas.openxmlformats.org/presentationml/2006/ole">
            <mc:AlternateContent xmlns:mc="http://schemas.openxmlformats.org/markup-compatibility/2006">
              <mc:Choice xmlns:v="urn:schemas-microsoft-com:vml" Requires="v">
                <p:oleObj spid="_x0000_s11251" name="Equation" r:id="rId19" imgW="2171700" imgH="393700" progId="Equation.DSMT4">
                  <p:embed/>
                </p:oleObj>
              </mc:Choice>
              <mc:Fallback>
                <p:oleObj name="Equation" r:id="rId19" imgW="2171700" imgH="393700" progId="Equation.DSMT4">
                  <p:embed/>
                  <p:pic>
                    <p:nvPicPr>
                      <p:cNvPr id="2055196" name="Object 28">
                        <a:extLst>
                          <a:ext uri="{FF2B5EF4-FFF2-40B4-BE49-F238E27FC236}">
                            <a16:creationId xmlns:a16="http://schemas.microsoft.com/office/drawing/2014/main" id="{55672916-52E3-412F-8FD3-EABA5C73769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42094" y="2946401"/>
                        <a:ext cx="534035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197" name="Rectangle 29">
            <a:extLst>
              <a:ext uri="{FF2B5EF4-FFF2-40B4-BE49-F238E27FC236}">
                <a16:creationId xmlns:a16="http://schemas.microsoft.com/office/drawing/2014/main" id="{6A5D0C74-7729-4266-A56B-5792A87DD7DC}"/>
              </a:ext>
            </a:extLst>
          </p:cNvPr>
          <p:cNvSpPr>
            <a:spLocks noChangeArrowheads="1"/>
          </p:cNvSpPr>
          <p:nvPr/>
        </p:nvSpPr>
        <p:spPr bwMode="auto">
          <a:xfrm>
            <a:off x="4429657" y="2946400"/>
            <a:ext cx="2438400" cy="990600"/>
          </a:xfrm>
          <a:prstGeom prst="rect">
            <a:avLst/>
          </a:prstGeom>
          <a:solidFill>
            <a:srgbClr val="FF0000">
              <a:alpha val="25098"/>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graphicFrame>
        <p:nvGraphicFramePr>
          <p:cNvPr id="2055198" name="Object 30">
            <a:extLst>
              <a:ext uri="{FF2B5EF4-FFF2-40B4-BE49-F238E27FC236}">
                <a16:creationId xmlns:a16="http://schemas.microsoft.com/office/drawing/2014/main" id="{EDEBC1A4-AFFF-4F0C-BB53-961DB9B7D432}"/>
              </a:ext>
            </a:extLst>
          </p:cNvPr>
          <p:cNvGraphicFramePr>
            <a:graphicFrameLocks noChangeAspect="1"/>
          </p:cNvGraphicFramePr>
          <p:nvPr>
            <p:extLst>
              <p:ext uri="{D42A27DB-BD31-4B8C-83A1-F6EECF244321}">
                <p14:modId xmlns:p14="http://schemas.microsoft.com/office/powerpoint/2010/main" val="3960181911"/>
              </p:ext>
            </p:extLst>
          </p:nvPr>
        </p:nvGraphicFramePr>
        <p:xfrm>
          <a:off x="5952069" y="3962400"/>
          <a:ext cx="844550" cy="509588"/>
        </p:xfrm>
        <a:graphic>
          <a:graphicData uri="http://schemas.openxmlformats.org/presentationml/2006/ole">
            <mc:AlternateContent xmlns:mc="http://schemas.openxmlformats.org/markup-compatibility/2006">
              <mc:Choice xmlns:v="urn:schemas-microsoft-com:vml" Requires="v">
                <p:oleObj spid="_x0000_s11252" name="Equation" r:id="rId21" imgW="342751" imgH="203112" progId="Equation.DSMT4">
                  <p:embed/>
                </p:oleObj>
              </mc:Choice>
              <mc:Fallback>
                <p:oleObj name="Equation" r:id="rId21" imgW="342751" imgH="203112" progId="Equation.DSMT4">
                  <p:embed/>
                  <p:pic>
                    <p:nvPicPr>
                      <p:cNvPr id="2055198" name="Object 30">
                        <a:extLst>
                          <a:ext uri="{FF2B5EF4-FFF2-40B4-BE49-F238E27FC236}">
                            <a16:creationId xmlns:a16="http://schemas.microsoft.com/office/drawing/2014/main" id="{EDEBC1A4-AFFF-4F0C-BB53-961DB9B7D43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52069" y="3962400"/>
                        <a:ext cx="84455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5199" name="Object 31">
            <a:extLst>
              <a:ext uri="{FF2B5EF4-FFF2-40B4-BE49-F238E27FC236}">
                <a16:creationId xmlns:a16="http://schemas.microsoft.com/office/drawing/2014/main" id="{666FD881-D3DB-441B-BA4F-B8554025E3B9}"/>
              </a:ext>
            </a:extLst>
          </p:cNvPr>
          <p:cNvGraphicFramePr>
            <a:graphicFrameLocks noChangeAspect="1"/>
          </p:cNvGraphicFramePr>
          <p:nvPr>
            <p:extLst>
              <p:ext uri="{D42A27DB-BD31-4B8C-83A1-F6EECF244321}">
                <p14:modId xmlns:p14="http://schemas.microsoft.com/office/powerpoint/2010/main" val="553332896"/>
              </p:ext>
            </p:extLst>
          </p:nvPr>
        </p:nvGraphicFramePr>
        <p:xfrm>
          <a:off x="1380070" y="4419600"/>
          <a:ext cx="3903663" cy="1911350"/>
        </p:xfrm>
        <a:graphic>
          <a:graphicData uri="http://schemas.openxmlformats.org/presentationml/2006/ole">
            <mc:AlternateContent xmlns:mc="http://schemas.openxmlformats.org/markup-compatibility/2006">
              <mc:Choice xmlns:v="urn:schemas-microsoft-com:vml" Requires="v">
                <p:oleObj spid="_x0000_s11253" name="Equation" r:id="rId23" imgW="1587500" imgH="762000" progId="Equation.DSMT4">
                  <p:embed/>
                </p:oleObj>
              </mc:Choice>
              <mc:Fallback>
                <p:oleObj name="Equation" r:id="rId23" imgW="1587500" imgH="762000" progId="Equation.DSMT4">
                  <p:embed/>
                  <p:pic>
                    <p:nvPicPr>
                      <p:cNvPr id="2055199" name="Object 31">
                        <a:extLst>
                          <a:ext uri="{FF2B5EF4-FFF2-40B4-BE49-F238E27FC236}">
                            <a16:creationId xmlns:a16="http://schemas.microsoft.com/office/drawing/2014/main" id="{666FD881-D3DB-441B-BA4F-B8554025E3B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80070" y="4419600"/>
                        <a:ext cx="3903663"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200" name="Rectangle 32">
            <a:extLst>
              <a:ext uri="{FF2B5EF4-FFF2-40B4-BE49-F238E27FC236}">
                <a16:creationId xmlns:a16="http://schemas.microsoft.com/office/drawing/2014/main" id="{8B8FAB26-AA72-4143-A7CE-D94986EA3CD3}"/>
              </a:ext>
            </a:extLst>
          </p:cNvPr>
          <p:cNvSpPr>
            <a:spLocks noChangeArrowheads="1"/>
          </p:cNvSpPr>
          <p:nvPr/>
        </p:nvSpPr>
        <p:spPr bwMode="auto">
          <a:xfrm>
            <a:off x="4439182" y="3929063"/>
            <a:ext cx="2438400" cy="5334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800">
                <a:solidFill>
                  <a:schemeClr val="tx1"/>
                </a:solidFill>
                <a:latin typeface="Calibri" panose="020F0502020204030204" pitchFamily="34" charset="0"/>
              </a:defRPr>
            </a:lvl1pPr>
            <a:lvl2pPr marL="823913" indent="-285750">
              <a:spcBef>
                <a:spcPct val="20000"/>
              </a:spcBef>
              <a:buChar char="•"/>
              <a:defRPr sz="2000">
                <a:solidFill>
                  <a:schemeClr val="tx1"/>
                </a:solidFill>
                <a:latin typeface="Calibri" panose="020F0502020204030204" pitchFamily="34" charset="0"/>
              </a:defRPr>
            </a:lvl2pPr>
            <a:lvl3pPr marL="1231900" indent="-228600">
              <a:spcBef>
                <a:spcPct val="20000"/>
              </a:spcBef>
              <a:buChar char="–"/>
              <a:defRPr>
                <a:solidFill>
                  <a:schemeClr val="tx1"/>
                </a:solidFill>
                <a:latin typeface="Calibri" panose="020F0502020204030204" pitchFamily="34" charset="0"/>
              </a:defRPr>
            </a:lvl3pPr>
            <a:lvl4pPr marL="1639888"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r>
              <a:rPr lang="en-US" altLang="zh-CN" sz="2400">
                <a:ea typeface="宋体" panose="02010600030101010101" pitchFamily="2" charset="-122"/>
              </a:rPr>
              <a:t>Denote by</a:t>
            </a:r>
            <a:endParaRPr lang="en-US" altLang="zh-CN" sz="2400" i="1">
              <a:latin typeface="Times New Roman" panose="02020603050405020304" pitchFamily="18" charset="0"/>
              <a:ea typeface="宋体" panose="02010600030101010101" pitchFamily="2" charset="-122"/>
            </a:endParaRPr>
          </a:p>
        </p:txBody>
      </p:sp>
      <p:sp>
        <p:nvSpPr>
          <p:cNvPr id="2055201" name="Rectangle 33">
            <a:extLst>
              <a:ext uri="{FF2B5EF4-FFF2-40B4-BE49-F238E27FC236}">
                <a16:creationId xmlns:a16="http://schemas.microsoft.com/office/drawing/2014/main" id="{8976A6B8-37FA-4F28-A975-0F9BFAD8A280}"/>
              </a:ext>
            </a:extLst>
          </p:cNvPr>
          <p:cNvSpPr>
            <a:spLocks noChangeArrowheads="1"/>
          </p:cNvSpPr>
          <p:nvPr/>
        </p:nvSpPr>
        <p:spPr bwMode="auto">
          <a:xfrm>
            <a:off x="5558369" y="4648200"/>
            <a:ext cx="281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800">
                <a:solidFill>
                  <a:schemeClr val="tx1"/>
                </a:solidFill>
                <a:latin typeface="Calibri" panose="020F0502020204030204" pitchFamily="34" charset="0"/>
              </a:defRPr>
            </a:lvl1pPr>
            <a:lvl2pPr marL="823913" indent="-285750">
              <a:spcBef>
                <a:spcPct val="20000"/>
              </a:spcBef>
              <a:buChar char="•"/>
              <a:defRPr sz="2000">
                <a:solidFill>
                  <a:schemeClr val="tx1"/>
                </a:solidFill>
                <a:latin typeface="Calibri" panose="020F0502020204030204" pitchFamily="34" charset="0"/>
              </a:defRPr>
            </a:lvl2pPr>
            <a:lvl3pPr marL="1231900" indent="-228600">
              <a:spcBef>
                <a:spcPct val="20000"/>
              </a:spcBef>
              <a:buChar char="–"/>
              <a:defRPr>
                <a:solidFill>
                  <a:schemeClr val="tx1"/>
                </a:solidFill>
                <a:latin typeface="Calibri" panose="020F0502020204030204" pitchFamily="34" charset="0"/>
              </a:defRPr>
            </a:lvl3pPr>
            <a:lvl4pPr marL="1639888"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r>
              <a:rPr lang="en-US" altLang="zh-CN" sz="2400">
                <a:ea typeface="宋体" panose="02010600030101010101" pitchFamily="2" charset="-122"/>
              </a:rPr>
              <a:t>Fourier transform</a:t>
            </a:r>
            <a:endParaRPr lang="en-US" altLang="zh-CN" sz="2400" i="1">
              <a:latin typeface="Times New Roman" panose="02020603050405020304" pitchFamily="18" charset="0"/>
              <a:ea typeface="宋体" panose="02010600030101010101" pitchFamily="2" charset="-122"/>
            </a:endParaRPr>
          </a:p>
        </p:txBody>
      </p:sp>
      <p:sp>
        <p:nvSpPr>
          <p:cNvPr id="2055202" name="Rectangle 34">
            <a:extLst>
              <a:ext uri="{FF2B5EF4-FFF2-40B4-BE49-F238E27FC236}">
                <a16:creationId xmlns:a16="http://schemas.microsoft.com/office/drawing/2014/main" id="{54516653-D06A-4728-AE75-35A13582845F}"/>
              </a:ext>
            </a:extLst>
          </p:cNvPr>
          <p:cNvSpPr>
            <a:spLocks noChangeArrowheads="1"/>
          </p:cNvSpPr>
          <p:nvPr/>
        </p:nvSpPr>
        <p:spPr bwMode="auto">
          <a:xfrm>
            <a:off x="5558370" y="5562600"/>
            <a:ext cx="36687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800">
                <a:solidFill>
                  <a:schemeClr val="tx1"/>
                </a:solidFill>
                <a:latin typeface="Calibri" panose="020F0502020204030204" pitchFamily="34" charset="0"/>
              </a:defRPr>
            </a:lvl1pPr>
            <a:lvl2pPr marL="823913" indent="-285750">
              <a:spcBef>
                <a:spcPct val="20000"/>
              </a:spcBef>
              <a:buChar char="•"/>
              <a:defRPr sz="2000">
                <a:solidFill>
                  <a:schemeClr val="tx1"/>
                </a:solidFill>
                <a:latin typeface="Calibri" panose="020F0502020204030204" pitchFamily="34" charset="0"/>
              </a:defRPr>
            </a:lvl2pPr>
            <a:lvl3pPr marL="1231900" indent="-228600">
              <a:spcBef>
                <a:spcPct val="20000"/>
              </a:spcBef>
              <a:buChar char="–"/>
              <a:defRPr>
                <a:solidFill>
                  <a:schemeClr val="tx1"/>
                </a:solidFill>
                <a:latin typeface="Calibri" panose="020F0502020204030204" pitchFamily="34" charset="0"/>
              </a:defRPr>
            </a:lvl3pPr>
            <a:lvl4pPr marL="1639888"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r>
              <a:rPr lang="en-US" altLang="zh-CN" sz="2400">
                <a:ea typeface="宋体" panose="02010600030101010101" pitchFamily="2" charset="-122"/>
              </a:rPr>
              <a:t>Inverse Fourier transform</a:t>
            </a:r>
            <a:endParaRPr lang="en-US" altLang="zh-CN" sz="2400" i="1">
              <a:latin typeface="Times New Roman" panose="02020603050405020304" pitchFamily="18" charset="0"/>
              <a:ea typeface="宋体" panose="02010600030101010101" pitchFamily="2" charset="-122"/>
            </a:endParaRPr>
          </a:p>
        </p:txBody>
      </p:sp>
      <p:grpSp>
        <p:nvGrpSpPr>
          <p:cNvPr id="3" name="组合 2">
            <a:extLst>
              <a:ext uri="{FF2B5EF4-FFF2-40B4-BE49-F238E27FC236}">
                <a16:creationId xmlns:a16="http://schemas.microsoft.com/office/drawing/2014/main" id="{907EC103-2E76-4BC5-9974-920B8D2461C1}"/>
              </a:ext>
            </a:extLst>
          </p:cNvPr>
          <p:cNvGrpSpPr/>
          <p:nvPr/>
        </p:nvGrpSpPr>
        <p:grpSpPr>
          <a:xfrm>
            <a:off x="8191500" y="935567"/>
            <a:ext cx="3729567" cy="1502833"/>
            <a:chOff x="8191500" y="935567"/>
            <a:chExt cx="3729567" cy="1502833"/>
          </a:xfrm>
        </p:grpSpPr>
        <p:sp>
          <p:nvSpPr>
            <p:cNvPr id="2" name="矩形: 圆角 1">
              <a:extLst>
                <a:ext uri="{FF2B5EF4-FFF2-40B4-BE49-F238E27FC236}">
                  <a16:creationId xmlns:a16="http://schemas.microsoft.com/office/drawing/2014/main" id="{AA758DCE-2EEE-41B2-A509-23E0C14330F7}"/>
                </a:ext>
              </a:extLst>
            </p:cNvPr>
            <p:cNvSpPr/>
            <p:nvPr/>
          </p:nvSpPr>
          <p:spPr>
            <a:xfrm>
              <a:off x="8191500" y="935567"/>
              <a:ext cx="3729567" cy="15028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Object 14">
              <a:extLst>
                <a:ext uri="{FF2B5EF4-FFF2-40B4-BE49-F238E27FC236}">
                  <a16:creationId xmlns:a16="http://schemas.microsoft.com/office/drawing/2014/main" id="{3E35E4BA-E6F3-40D4-A0B7-F3DD69A561FF}"/>
                </a:ext>
              </a:extLst>
            </p:cNvPr>
            <p:cNvGraphicFramePr>
              <a:graphicFrameLocks noChangeAspect="1"/>
            </p:cNvGraphicFramePr>
            <p:nvPr>
              <p:extLst>
                <p:ext uri="{D42A27DB-BD31-4B8C-83A1-F6EECF244321}">
                  <p14:modId xmlns:p14="http://schemas.microsoft.com/office/powerpoint/2010/main" val="1480613629"/>
                </p:ext>
              </p:extLst>
            </p:nvPr>
          </p:nvGraphicFramePr>
          <p:xfrm>
            <a:off x="8454763" y="985570"/>
            <a:ext cx="3276600" cy="722313"/>
          </p:xfrm>
          <a:graphic>
            <a:graphicData uri="http://schemas.openxmlformats.org/presentationml/2006/ole">
              <mc:AlternateContent xmlns:mc="http://schemas.openxmlformats.org/markup-compatibility/2006">
                <mc:Choice xmlns:v="urn:schemas-microsoft-com:vml" Requires="v">
                  <p:oleObj spid="_x0000_s11254" name="Equation" r:id="rId25" imgW="1498600" imgH="330200" progId="Equation.DSMT4">
                    <p:embed/>
                  </p:oleObj>
                </mc:Choice>
                <mc:Fallback>
                  <p:oleObj name="Equation" r:id="rId25" imgW="1498600" imgH="330200" progId="Equation.DSMT4">
                    <p:embed/>
                    <p:pic>
                      <p:nvPicPr>
                        <p:cNvPr id="10243" name="Object 14">
                          <a:extLst>
                            <a:ext uri="{FF2B5EF4-FFF2-40B4-BE49-F238E27FC236}">
                              <a16:creationId xmlns:a16="http://schemas.microsoft.com/office/drawing/2014/main" id="{DAE40E41-69B9-419A-AC96-502FAC37FBB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454763" y="985570"/>
                          <a:ext cx="32766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18">
              <a:extLst>
                <a:ext uri="{FF2B5EF4-FFF2-40B4-BE49-F238E27FC236}">
                  <a16:creationId xmlns:a16="http://schemas.microsoft.com/office/drawing/2014/main" id="{0DC3B700-8AC1-41C2-9A71-745E24556D27}"/>
                </a:ext>
              </a:extLst>
            </p:cNvPr>
            <p:cNvGraphicFramePr>
              <a:graphicFrameLocks noChangeAspect="1"/>
            </p:cNvGraphicFramePr>
            <p:nvPr>
              <p:extLst>
                <p:ext uri="{D42A27DB-BD31-4B8C-83A1-F6EECF244321}">
                  <p14:modId xmlns:p14="http://schemas.microsoft.com/office/powerpoint/2010/main" val="2686044743"/>
                </p:ext>
              </p:extLst>
            </p:nvPr>
          </p:nvGraphicFramePr>
          <p:xfrm>
            <a:off x="8407673" y="1631155"/>
            <a:ext cx="3305175" cy="722313"/>
          </p:xfrm>
          <a:graphic>
            <a:graphicData uri="http://schemas.openxmlformats.org/presentationml/2006/ole">
              <mc:AlternateContent xmlns:mc="http://schemas.openxmlformats.org/markup-compatibility/2006">
                <mc:Choice xmlns:v="urn:schemas-microsoft-com:vml" Requires="v">
                  <p:oleObj spid="_x0000_s11255" name="Equation" r:id="rId27" imgW="1511300" imgH="330200" progId="Equation.DSMT4">
                    <p:embed/>
                  </p:oleObj>
                </mc:Choice>
                <mc:Fallback>
                  <p:oleObj name="Equation" r:id="rId27" imgW="1511300" imgH="330200" progId="Equation.DSMT4">
                    <p:embed/>
                    <p:pic>
                      <p:nvPicPr>
                        <p:cNvPr id="2048018" name="Object 18">
                          <a:extLst>
                            <a:ext uri="{FF2B5EF4-FFF2-40B4-BE49-F238E27FC236}">
                              <a16:creationId xmlns:a16="http://schemas.microsoft.com/office/drawing/2014/main" id="{DDAEBB9C-9B54-42C7-9737-508ED8241BA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407673" y="1631155"/>
                          <a:ext cx="3305175"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5183"/>
                                        </p:tgtEl>
                                        <p:attrNameLst>
                                          <p:attrName>style.visibility</p:attrName>
                                        </p:attrNameLst>
                                      </p:cBhvr>
                                      <p:to>
                                        <p:strVal val="visible"/>
                                      </p:to>
                                    </p:set>
                                    <p:animEffect transition="in" filter="blinds(horizontal)">
                                      <p:cBhvr>
                                        <p:cTn id="7" dur="500"/>
                                        <p:tgtEl>
                                          <p:spTgt spid="2055183"/>
                                        </p:tgtEl>
                                      </p:cBhvr>
                                    </p:animEffect>
                                  </p:childTnLst>
                                </p:cTn>
                              </p:par>
                              <p:par>
                                <p:cTn id="8" presetID="3" presetClass="entr" presetSubtype="10" fill="hold" nodeType="withEffect">
                                  <p:stCondLst>
                                    <p:cond delay="0"/>
                                  </p:stCondLst>
                                  <p:childTnLst>
                                    <p:set>
                                      <p:cBhvr>
                                        <p:cTn id="9" dur="1" fill="hold">
                                          <p:stCondLst>
                                            <p:cond delay="0"/>
                                          </p:stCondLst>
                                        </p:cTn>
                                        <p:tgtEl>
                                          <p:spTgt spid="2055184"/>
                                        </p:tgtEl>
                                        <p:attrNameLst>
                                          <p:attrName>style.visibility</p:attrName>
                                        </p:attrNameLst>
                                      </p:cBhvr>
                                      <p:to>
                                        <p:strVal val="visible"/>
                                      </p:to>
                                    </p:set>
                                    <p:animEffect transition="in" filter="blinds(horizontal)">
                                      <p:cBhvr>
                                        <p:cTn id="10" dur="500"/>
                                        <p:tgtEl>
                                          <p:spTgt spid="2055184"/>
                                        </p:tgtEl>
                                      </p:cBhvr>
                                    </p:animEffect>
                                  </p:childTnLst>
                                </p:cTn>
                              </p:par>
                              <p:par>
                                <p:cTn id="11" presetID="3" presetClass="entr" presetSubtype="10" fill="hold" nodeType="withEffect">
                                  <p:stCondLst>
                                    <p:cond delay="0"/>
                                  </p:stCondLst>
                                  <p:childTnLst>
                                    <p:set>
                                      <p:cBhvr>
                                        <p:cTn id="12" dur="1" fill="hold">
                                          <p:stCondLst>
                                            <p:cond delay="0"/>
                                          </p:stCondLst>
                                        </p:cTn>
                                        <p:tgtEl>
                                          <p:spTgt spid="2055185"/>
                                        </p:tgtEl>
                                        <p:attrNameLst>
                                          <p:attrName>style.visibility</p:attrName>
                                        </p:attrNameLst>
                                      </p:cBhvr>
                                      <p:to>
                                        <p:strVal val="visible"/>
                                      </p:to>
                                    </p:set>
                                    <p:animEffect transition="in" filter="blinds(horizontal)">
                                      <p:cBhvr>
                                        <p:cTn id="13" dur="500"/>
                                        <p:tgtEl>
                                          <p:spTgt spid="2055185"/>
                                        </p:tgtEl>
                                      </p:cBhvr>
                                    </p:animEffect>
                                  </p:childTnLst>
                                </p:cTn>
                              </p:par>
                              <p:par>
                                <p:cTn id="14" presetID="3" presetClass="entr" presetSubtype="10" fill="hold" nodeType="withEffect">
                                  <p:stCondLst>
                                    <p:cond delay="0"/>
                                  </p:stCondLst>
                                  <p:childTnLst>
                                    <p:set>
                                      <p:cBhvr>
                                        <p:cTn id="15" dur="1" fill="hold">
                                          <p:stCondLst>
                                            <p:cond delay="0"/>
                                          </p:stCondLst>
                                        </p:cTn>
                                        <p:tgtEl>
                                          <p:spTgt spid="2055186"/>
                                        </p:tgtEl>
                                        <p:attrNameLst>
                                          <p:attrName>style.visibility</p:attrName>
                                        </p:attrNameLst>
                                      </p:cBhvr>
                                      <p:to>
                                        <p:strVal val="visible"/>
                                      </p:to>
                                    </p:set>
                                    <p:animEffect transition="in" filter="blinds(horizontal)">
                                      <p:cBhvr>
                                        <p:cTn id="16" dur="500"/>
                                        <p:tgtEl>
                                          <p:spTgt spid="2055186"/>
                                        </p:tgtEl>
                                      </p:cBhvr>
                                    </p:animEffect>
                                  </p:childTnLst>
                                </p:cTn>
                              </p:par>
                              <p:par>
                                <p:cTn id="17" presetID="3" presetClass="entr" presetSubtype="10" fill="hold" nodeType="withEffect">
                                  <p:stCondLst>
                                    <p:cond delay="0"/>
                                  </p:stCondLst>
                                  <p:childTnLst>
                                    <p:set>
                                      <p:cBhvr>
                                        <p:cTn id="18" dur="1" fill="hold">
                                          <p:stCondLst>
                                            <p:cond delay="0"/>
                                          </p:stCondLst>
                                        </p:cTn>
                                        <p:tgtEl>
                                          <p:spTgt spid="2055187"/>
                                        </p:tgtEl>
                                        <p:attrNameLst>
                                          <p:attrName>style.visibility</p:attrName>
                                        </p:attrNameLst>
                                      </p:cBhvr>
                                      <p:to>
                                        <p:strVal val="visible"/>
                                      </p:to>
                                    </p:set>
                                    <p:animEffect transition="in" filter="blinds(horizontal)">
                                      <p:cBhvr>
                                        <p:cTn id="19" dur="500"/>
                                        <p:tgtEl>
                                          <p:spTgt spid="2055187"/>
                                        </p:tgtEl>
                                      </p:cBhvr>
                                    </p:animEffect>
                                  </p:childTnLst>
                                </p:cTn>
                              </p:par>
                              <p:par>
                                <p:cTn id="20" presetID="3" presetClass="entr" presetSubtype="10" fill="hold" nodeType="withEffect">
                                  <p:stCondLst>
                                    <p:cond delay="0"/>
                                  </p:stCondLst>
                                  <p:childTnLst>
                                    <p:set>
                                      <p:cBhvr>
                                        <p:cTn id="21" dur="1" fill="hold">
                                          <p:stCondLst>
                                            <p:cond delay="0"/>
                                          </p:stCondLst>
                                        </p:cTn>
                                        <p:tgtEl>
                                          <p:spTgt spid="2055188"/>
                                        </p:tgtEl>
                                        <p:attrNameLst>
                                          <p:attrName>style.visibility</p:attrName>
                                        </p:attrNameLst>
                                      </p:cBhvr>
                                      <p:to>
                                        <p:strVal val="visible"/>
                                      </p:to>
                                    </p:set>
                                    <p:animEffect transition="in" filter="blinds(horizontal)">
                                      <p:cBhvr>
                                        <p:cTn id="22" dur="500"/>
                                        <p:tgtEl>
                                          <p:spTgt spid="205518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055189"/>
                                        </p:tgtEl>
                                        <p:attrNameLst>
                                          <p:attrName>style.visibility</p:attrName>
                                        </p:attrNameLst>
                                      </p:cBhvr>
                                      <p:to>
                                        <p:strVal val="visible"/>
                                      </p:to>
                                    </p:set>
                                    <p:animEffect transition="in" filter="blinds(horizontal)">
                                      <p:cBhvr>
                                        <p:cTn id="25" dur="500"/>
                                        <p:tgtEl>
                                          <p:spTgt spid="2055189"/>
                                        </p:tgtEl>
                                      </p:cBhvr>
                                    </p:animEffect>
                                  </p:childTnLst>
                                </p:cTn>
                              </p:par>
                              <p:par>
                                <p:cTn id="26" presetID="3" presetClass="entr" presetSubtype="10" fill="hold" nodeType="withEffect">
                                  <p:stCondLst>
                                    <p:cond delay="0"/>
                                  </p:stCondLst>
                                  <p:childTnLst>
                                    <p:set>
                                      <p:cBhvr>
                                        <p:cTn id="27" dur="1" fill="hold">
                                          <p:stCondLst>
                                            <p:cond delay="0"/>
                                          </p:stCondLst>
                                        </p:cTn>
                                        <p:tgtEl>
                                          <p:spTgt spid="2055190"/>
                                        </p:tgtEl>
                                        <p:attrNameLst>
                                          <p:attrName>style.visibility</p:attrName>
                                        </p:attrNameLst>
                                      </p:cBhvr>
                                      <p:to>
                                        <p:strVal val="visible"/>
                                      </p:to>
                                    </p:set>
                                    <p:animEffect transition="in" filter="blinds(horizontal)">
                                      <p:cBhvr>
                                        <p:cTn id="28" dur="500"/>
                                        <p:tgtEl>
                                          <p:spTgt spid="205519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55191"/>
                                        </p:tgtEl>
                                        <p:attrNameLst>
                                          <p:attrName>style.visibility</p:attrName>
                                        </p:attrNameLst>
                                      </p:cBhvr>
                                      <p:to>
                                        <p:strVal val="visible"/>
                                      </p:to>
                                    </p:set>
                                    <p:animEffect transition="in" filter="blinds(horizontal)">
                                      <p:cBhvr>
                                        <p:cTn id="31" dur="500"/>
                                        <p:tgtEl>
                                          <p:spTgt spid="205519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055192"/>
                                        </p:tgtEl>
                                        <p:attrNameLst>
                                          <p:attrName>style.visibility</p:attrName>
                                        </p:attrNameLst>
                                      </p:cBhvr>
                                      <p:to>
                                        <p:strVal val="visible"/>
                                      </p:to>
                                    </p:set>
                                    <p:animEffect transition="in" filter="blinds(horizontal)">
                                      <p:cBhvr>
                                        <p:cTn id="34" dur="500"/>
                                        <p:tgtEl>
                                          <p:spTgt spid="2055192"/>
                                        </p:tgtEl>
                                      </p:cBhvr>
                                    </p:animEffect>
                                  </p:childTnLst>
                                </p:cTn>
                              </p:par>
                              <p:par>
                                <p:cTn id="35" presetID="3" presetClass="entr" presetSubtype="10" fill="hold" nodeType="withEffect">
                                  <p:stCondLst>
                                    <p:cond delay="0"/>
                                  </p:stCondLst>
                                  <p:childTnLst>
                                    <p:set>
                                      <p:cBhvr>
                                        <p:cTn id="36" dur="1" fill="hold">
                                          <p:stCondLst>
                                            <p:cond delay="0"/>
                                          </p:stCondLst>
                                        </p:cTn>
                                        <p:tgtEl>
                                          <p:spTgt spid="2055193"/>
                                        </p:tgtEl>
                                        <p:attrNameLst>
                                          <p:attrName>style.visibility</p:attrName>
                                        </p:attrNameLst>
                                      </p:cBhvr>
                                      <p:to>
                                        <p:strVal val="visible"/>
                                      </p:to>
                                    </p:set>
                                    <p:animEffect transition="in" filter="blinds(horizontal)">
                                      <p:cBhvr>
                                        <p:cTn id="37" dur="500"/>
                                        <p:tgtEl>
                                          <p:spTgt spid="205519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055194"/>
                                        </p:tgtEl>
                                        <p:attrNameLst>
                                          <p:attrName>style.visibility</p:attrName>
                                        </p:attrNameLst>
                                      </p:cBhvr>
                                      <p:to>
                                        <p:strVal val="visible"/>
                                      </p:to>
                                    </p:set>
                                    <p:animEffect transition="in" filter="blinds(horizontal)">
                                      <p:cBhvr>
                                        <p:cTn id="40" dur="500"/>
                                        <p:tgtEl>
                                          <p:spTgt spid="2055194"/>
                                        </p:tgtEl>
                                      </p:cBhvr>
                                    </p:animEffect>
                                  </p:childTnLst>
                                </p:cTn>
                              </p:par>
                              <p:par>
                                <p:cTn id="41" presetID="3" presetClass="entr" presetSubtype="10" fill="hold" nodeType="withEffect">
                                  <p:stCondLst>
                                    <p:cond delay="0"/>
                                  </p:stCondLst>
                                  <p:childTnLst>
                                    <p:set>
                                      <p:cBhvr>
                                        <p:cTn id="42" dur="1" fill="hold">
                                          <p:stCondLst>
                                            <p:cond delay="0"/>
                                          </p:stCondLst>
                                        </p:cTn>
                                        <p:tgtEl>
                                          <p:spTgt spid="2055195"/>
                                        </p:tgtEl>
                                        <p:attrNameLst>
                                          <p:attrName>style.visibility</p:attrName>
                                        </p:attrNameLst>
                                      </p:cBhvr>
                                      <p:to>
                                        <p:strVal val="visible"/>
                                      </p:to>
                                    </p:set>
                                    <p:animEffect transition="in" filter="blinds(horizontal)">
                                      <p:cBhvr>
                                        <p:cTn id="43" dur="500"/>
                                        <p:tgtEl>
                                          <p:spTgt spid="205519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2055196"/>
                                        </p:tgtEl>
                                        <p:attrNameLst>
                                          <p:attrName>style.visibility</p:attrName>
                                        </p:attrNameLst>
                                      </p:cBhvr>
                                      <p:to>
                                        <p:strVal val="visible"/>
                                      </p:to>
                                    </p:set>
                                    <p:animEffect transition="in" filter="blinds(horizontal)">
                                      <p:cBhvr>
                                        <p:cTn id="48" dur="500"/>
                                        <p:tgtEl>
                                          <p:spTgt spid="205519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055197"/>
                                        </p:tgtEl>
                                        <p:attrNameLst>
                                          <p:attrName>style.visibility</p:attrName>
                                        </p:attrNameLst>
                                      </p:cBhvr>
                                      <p:to>
                                        <p:strVal val="visible"/>
                                      </p:to>
                                    </p:set>
                                    <p:animEffect transition="in" filter="blinds(horizontal)">
                                      <p:cBhvr>
                                        <p:cTn id="53" dur="500"/>
                                        <p:tgtEl>
                                          <p:spTgt spid="2055197"/>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055200"/>
                                        </p:tgtEl>
                                        <p:attrNameLst>
                                          <p:attrName>style.visibility</p:attrName>
                                        </p:attrNameLst>
                                      </p:cBhvr>
                                      <p:to>
                                        <p:strVal val="visible"/>
                                      </p:to>
                                    </p:set>
                                    <p:animEffect transition="in" filter="blinds(horizontal)">
                                      <p:cBhvr>
                                        <p:cTn id="56" dur="500"/>
                                        <p:tgtEl>
                                          <p:spTgt spid="2055200"/>
                                        </p:tgtEl>
                                      </p:cBhvr>
                                    </p:animEffect>
                                  </p:childTnLst>
                                </p:cTn>
                              </p:par>
                              <p:par>
                                <p:cTn id="57" presetID="3" presetClass="entr" presetSubtype="10" fill="hold" nodeType="withEffect">
                                  <p:stCondLst>
                                    <p:cond delay="0"/>
                                  </p:stCondLst>
                                  <p:childTnLst>
                                    <p:set>
                                      <p:cBhvr>
                                        <p:cTn id="58" dur="1" fill="hold">
                                          <p:stCondLst>
                                            <p:cond delay="0"/>
                                          </p:stCondLst>
                                        </p:cTn>
                                        <p:tgtEl>
                                          <p:spTgt spid="2055198"/>
                                        </p:tgtEl>
                                        <p:attrNameLst>
                                          <p:attrName>style.visibility</p:attrName>
                                        </p:attrNameLst>
                                      </p:cBhvr>
                                      <p:to>
                                        <p:strVal val="visible"/>
                                      </p:to>
                                    </p:set>
                                    <p:animEffect transition="in" filter="blinds(horizontal)">
                                      <p:cBhvr>
                                        <p:cTn id="59" dur="500"/>
                                        <p:tgtEl>
                                          <p:spTgt spid="205519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2055199"/>
                                        </p:tgtEl>
                                        <p:attrNameLst>
                                          <p:attrName>style.visibility</p:attrName>
                                        </p:attrNameLst>
                                      </p:cBhvr>
                                      <p:to>
                                        <p:strVal val="visible"/>
                                      </p:to>
                                    </p:set>
                                    <p:animEffect transition="in" filter="blinds(horizontal)">
                                      <p:cBhvr>
                                        <p:cTn id="64" dur="500"/>
                                        <p:tgtEl>
                                          <p:spTgt spid="205519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055202"/>
                                        </p:tgtEl>
                                        <p:attrNameLst>
                                          <p:attrName>style.visibility</p:attrName>
                                        </p:attrNameLst>
                                      </p:cBhvr>
                                      <p:to>
                                        <p:strVal val="visible"/>
                                      </p:to>
                                    </p:set>
                                    <p:animEffect transition="in" filter="blinds(horizontal)">
                                      <p:cBhvr>
                                        <p:cTn id="69" dur="500"/>
                                        <p:tgtEl>
                                          <p:spTgt spid="2055202"/>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055201"/>
                                        </p:tgtEl>
                                        <p:attrNameLst>
                                          <p:attrName>style.visibility</p:attrName>
                                        </p:attrNameLst>
                                      </p:cBhvr>
                                      <p:to>
                                        <p:strVal val="visible"/>
                                      </p:to>
                                    </p:set>
                                    <p:animEffect transition="in" filter="blinds(horizontal)">
                                      <p:cBhvr>
                                        <p:cTn id="72" dur="500"/>
                                        <p:tgtEl>
                                          <p:spTgt spid="205520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183" grpId="0"/>
      <p:bldP spid="2055189" grpId="0" animBg="1"/>
      <p:bldP spid="2055191" grpId="0"/>
      <p:bldP spid="2055192" grpId="0"/>
      <p:bldP spid="2055194" grpId="0" animBg="1"/>
      <p:bldP spid="2055200" grpId="0" animBg="1"/>
      <p:bldP spid="2055201" grpId="0"/>
      <p:bldP spid="20552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8BA026D-EE14-4196-A8C0-FFC07DAEDD3B}"/>
              </a:ext>
            </a:extLst>
          </p:cNvPr>
          <p:cNvSpPr>
            <a:spLocks noGrp="1" noChangeArrowheads="1"/>
          </p:cNvSpPr>
          <p:nvPr>
            <p:ph type="title"/>
          </p:nvPr>
        </p:nvSpPr>
        <p:spPr/>
        <p:txBody>
          <a:bodyPr>
            <a:normAutofit/>
          </a:bodyPr>
          <a:lstStyle/>
          <a:p>
            <a:r>
              <a:rPr lang="en-US" altLang="zh-CN" dirty="0">
                <a:ea typeface="宋体" panose="02010600030101010101" pitchFamily="2" charset="-122"/>
              </a:rPr>
              <a:t>From Fourier Series to Fourier Transforms</a:t>
            </a:r>
          </a:p>
        </p:txBody>
      </p:sp>
      <p:sp>
        <p:nvSpPr>
          <p:cNvPr id="2" name="内容占位符 1">
            <a:extLst>
              <a:ext uri="{FF2B5EF4-FFF2-40B4-BE49-F238E27FC236}">
                <a16:creationId xmlns:a16="http://schemas.microsoft.com/office/drawing/2014/main" id="{D59EC097-CCBA-4F75-9CFF-1D2ED1A47EDB}"/>
              </a:ext>
            </a:extLst>
          </p:cNvPr>
          <p:cNvSpPr>
            <a:spLocks noGrp="1"/>
          </p:cNvSpPr>
          <p:nvPr>
            <p:ph idx="1"/>
          </p:nvPr>
        </p:nvSpPr>
        <p:spPr/>
        <p:txBody>
          <a:bodyPr/>
          <a:lstStyle/>
          <a:p>
            <a:endParaRPr lang="zh-CN" altLang="en-US"/>
          </a:p>
        </p:txBody>
      </p:sp>
      <p:graphicFrame>
        <p:nvGraphicFramePr>
          <p:cNvPr id="18435" name="Object 20">
            <a:extLst>
              <a:ext uri="{FF2B5EF4-FFF2-40B4-BE49-F238E27FC236}">
                <a16:creationId xmlns:a16="http://schemas.microsoft.com/office/drawing/2014/main" id="{A4327410-5E9B-46ED-8399-0A60644B78D1}"/>
              </a:ext>
            </a:extLst>
          </p:cNvPr>
          <p:cNvGraphicFramePr>
            <a:graphicFrameLocks noChangeAspect="1"/>
          </p:cNvGraphicFramePr>
          <p:nvPr/>
        </p:nvGraphicFramePr>
        <p:xfrm>
          <a:off x="2209801" y="914400"/>
          <a:ext cx="3903663" cy="1911350"/>
        </p:xfrm>
        <a:graphic>
          <a:graphicData uri="http://schemas.openxmlformats.org/presentationml/2006/ole">
            <mc:AlternateContent xmlns:mc="http://schemas.openxmlformats.org/markup-compatibility/2006">
              <mc:Choice xmlns:v="urn:schemas-microsoft-com:vml" Requires="v">
                <p:oleObj spid="_x0000_s11598" name="Equation" r:id="rId3" imgW="1587500" imgH="762000" progId="Equation.DSMT4">
                  <p:embed/>
                </p:oleObj>
              </mc:Choice>
              <mc:Fallback>
                <p:oleObj name="Equation" r:id="rId3" imgW="1587500" imgH="762000" progId="Equation.DSMT4">
                  <p:embed/>
                  <p:pic>
                    <p:nvPicPr>
                      <p:cNvPr id="18435" name="Object 20">
                        <a:extLst>
                          <a:ext uri="{FF2B5EF4-FFF2-40B4-BE49-F238E27FC236}">
                            <a16:creationId xmlns:a16="http://schemas.microsoft.com/office/drawing/2014/main" id="{A4327410-5E9B-46ED-8399-0A60644B78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1" y="914400"/>
                        <a:ext cx="3903663"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8436" name="Rectangle 24">
                <a:extLst>
                  <a:ext uri="{FF2B5EF4-FFF2-40B4-BE49-F238E27FC236}">
                    <a16:creationId xmlns:a16="http://schemas.microsoft.com/office/drawing/2014/main" id="{1904C31E-7ADB-47ED-89BD-9A035F96DDED}"/>
                  </a:ext>
                </a:extLst>
              </p:cNvPr>
              <p:cNvSpPr>
                <a:spLocks noChangeArrowheads="1"/>
              </p:cNvSpPr>
              <p:nvPr/>
            </p:nvSpPr>
            <p:spPr bwMode="auto">
              <a:xfrm>
                <a:off x="2328863" y="2794000"/>
                <a:ext cx="5149850" cy="533400"/>
              </a:xfrm>
              <a:prstGeom prst="rect">
                <a:avLst/>
              </a:prstGeom>
              <a:noFill/>
              <a:ln>
                <a:noFill/>
              </a:ln>
              <a:effectLst/>
              <a:extLst>
                <a:ext uri="{909E8E84-426E-40DD-AFC4-6F175D3DCCD1}">
                  <a14:hiddenFill>
                    <a:solidFill>
                      <a:schemeClr val="accent1"/>
                    </a:solidFill>
                  </a14:hiddenFill>
                </a:ext>
                <a:ext uri="{91240B29-F687-4F45-9708-019B960494DF}">
                  <a14:hiddenLine w="19050">
                    <a:solidFill>
                      <a:srgbClr val="FF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a:spcBef>
                    <a:spcPct val="20000"/>
                  </a:spcBef>
                  <a:defRPr sz="2800">
                    <a:solidFill>
                      <a:schemeClr val="tx1"/>
                    </a:solidFill>
                    <a:latin typeface="Calibri" panose="020F0502020204030204" pitchFamily="34" charset="0"/>
                  </a:defRPr>
                </a:lvl1pPr>
                <a:lvl2pPr marL="823913" indent="-285750">
                  <a:spcBef>
                    <a:spcPct val="20000"/>
                  </a:spcBef>
                  <a:buChar char="•"/>
                  <a:defRPr sz="2000">
                    <a:solidFill>
                      <a:schemeClr val="tx1"/>
                    </a:solidFill>
                    <a:latin typeface="Calibri" panose="020F0502020204030204" pitchFamily="34" charset="0"/>
                  </a:defRPr>
                </a:lvl2pPr>
                <a:lvl3pPr marL="1231900" indent="-228600">
                  <a:spcBef>
                    <a:spcPct val="20000"/>
                  </a:spcBef>
                  <a:buChar char="–"/>
                  <a:defRPr>
                    <a:solidFill>
                      <a:schemeClr val="tx1"/>
                    </a:solidFill>
                    <a:latin typeface="Calibri" panose="020F0502020204030204" pitchFamily="34" charset="0"/>
                  </a:defRPr>
                </a:lvl3pPr>
                <a:lvl4pPr marL="1639888"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𝑠</m:t>
                    </m:r>
                  </m:oMath>
                </a14:m>
                <a:r>
                  <a:rPr lang="en-US" altLang="zh-CN" sz="2400" dirty="0">
                    <a:ea typeface="宋体" panose="02010600030101010101" pitchFamily="2" charset="-122"/>
                  </a:rPr>
                  <a:t> here actually is the angular frequency</a:t>
                </a:r>
                <a:endParaRPr lang="en-US" altLang="zh-CN" sz="2400" i="1" dirty="0">
                  <a:latin typeface="Times New Roman" panose="02020603050405020304" pitchFamily="18" charset="0"/>
                  <a:ea typeface="宋体" panose="02010600030101010101" pitchFamily="2" charset="-122"/>
                </a:endParaRPr>
              </a:p>
            </p:txBody>
          </p:sp>
        </mc:Choice>
        <mc:Fallback xmlns="">
          <p:sp>
            <p:nvSpPr>
              <p:cNvPr id="18436" name="Rectangle 24">
                <a:extLst>
                  <a:ext uri="{FF2B5EF4-FFF2-40B4-BE49-F238E27FC236}">
                    <a16:creationId xmlns:a16="http://schemas.microsoft.com/office/drawing/2014/main" id="{1904C31E-7ADB-47ED-89BD-9A035F96DDED}"/>
                  </a:ext>
                </a:extLst>
              </p:cNvPr>
              <p:cNvSpPr>
                <a:spLocks noRot="1" noChangeAspect="1" noMove="1" noResize="1" noEditPoints="1" noAdjustHandles="1" noChangeArrowheads="1" noChangeShapeType="1" noTextEdit="1"/>
              </p:cNvSpPr>
              <p:nvPr/>
            </p:nvSpPr>
            <p:spPr bwMode="auto">
              <a:xfrm>
                <a:off x="2328863" y="2794000"/>
                <a:ext cx="5149850" cy="533400"/>
              </a:xfrm>
              <a:prstGeom prst="rect">
                <a:avLst/>
              </a:prstGeom>
              <a:blipFill>
                <a:blip r:embed="rId5"/>
                <a:stretch>
                  <a:fillRect t="-9091" b="-1136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056228" name="Group 36">
            <a:extLst>
              <a:ext uri="{FF2B5EF4-FFF2-40B4-BE49-F238E27FC236}">
                <a16:creationId xmlns:a16="http://schemas.microsoft.com/office/drawing/2014/main" id="{78F6FE07-54AD-4D27-9CF2-210ADE3C3B8C}"/>
              </a:ext>
            </a:extLst>
          </p:cNvPr>
          <p:cNvGrpSpPr>
            <a:grpSpLocks/>
          </p:cNvGrpSpPr>
          <p:nvPr/>
        </p:nvGrpSpPr>
        <p:grpSpPr bwMode="auto">
          <a:xfrm>
            <a:off x="2328863" y="3441701"/>
            <a:ext cx="8208962" cy="2816225"/>
            <a:chOff x="507" y="2168"/>
            <a:chExt cx="5171" cy="1774"/>
          </a:xfrm>
        </p:grpSpPr>
        <p:sp>
          <p:nvSpPr>
            <p:cNvPr id="18438" name="Rectangle 25">
              <a:extLst>
                <a:ext uri="{FF2B5EF4-FFF2-40B4-BE49-F238E27FC236}">
                  <a16:creationId xmlns:a16="http://schemas.microsoft.com/office/drawing/2014/main" id="{9A70328F-2F1B-4386-B08F-F42DFA5A4ED2}"/>
                </a:ext>
              </a:extLst>
            </p:cNvPr>
            <p:cNvSpPr>
              <a:spLocks noChangeArrowheads="1"/>
            </p:cNvSpPr>
            <p:nvPr/>
          </p:nvSpPr>
          <p:spPr bwMode="auto">
            <a:xfrm>
              <a:off x="507" y="2220"/>
              <a:ext cx="5171"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800">
                  <a:solidFill>
                    <a:schemeClr val="tx1"/>
                  </a:solidFill>
                  <a:latin typeface="Calibri" panose="020F0502020204030204" pitchFamily="34" charset="0"/>
                </a:defRPr>
              </a:lvl1pPr>
              <a:lvl2pPr marL="823913" indent="-285750">
                <a:spcBef>
                  <a:spcPct val="20000"/>
                </a:spcBef>
                <a:buChar char="•"/>
                <a:defRPr sz="2000">
                  <a:solidFill>
                    <a:schemeClr val="tx1"/>
                  </a:solidFill>
                  <a:latin typeface="Calibri" panose="020F0502020204030204" pitchFamily="34" charset="0"/>
                </a:defRPr>
              </a:lvl2pPr>
              <a:lvl3pPr marL="1231900" indent="-228600">
                <a:spcBef>
                  <a:spcPct val="20000"/>
                </a:spcBef>
                <a:buChar char="–"/>
                <a:defRPr>
                  <a:solidFill>
                    <a:schemeClr val="tx1"/>
                  </a:solidFill>
                  <a:latin typeface="Calibri" panose="020F0502020204030204" pitchFamily="34" charset="0"/>
                </a:defRPr>
              </a:lvl3pPr>
              <a:lvl4pPr marL="1639888"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r>
                <a:rPr lang="en-US" altLang="zh-CN" sz="2400">
                  <a:ea typeface="宋体" panose="02010600030101010101" pitchFamily="2" charset="-122"/>
                </a:rPr>
                <a:t>In the signal processing domain, we usually use another form by substituting </a:t>
              </a:r>
              <a:r>
                <a:rPr lang="en-US" altLang="zh-CN" sz="2400" i="1">
                  <a:latin typeface="Times New Roman" panose="02020603050405020304" pitchFamily="18" charset="0"/>
                  <a:ea typeface="宋体" panose="02010600030101010101" pitchFamily="2" charset="-122"/>
                </a:rPr>
                <a:t>s</a:t>
              </a:r>
              <a:r>
                <a:rPr lang="en-US" altLang="zh-CN" sz="2400">
                  <a:ea typeface="宋体" panose="02010600030101010101" pitchFamily="2" charset="-122"/>
                </a:rPr>
                <a:t> by                  , where      is the frequency (measured by Herz)</a:t>
              </a:r>
              <a:endParaRPr lang="en-US" altLang="zh-CN" sz="2400" i="1">
                <a:latin typeface="Times New Roman" panose="02020603050405020304" pitchFamily="18" charset="0"/>
                <a:ea typeface="宋体" panose="02010600030101010101" pitchFamily="2" charset="-122"/>
              </a:endParaRPr>
            </a:p>
          </p:txBody>
        </p:sp>
        <p:graphicFrame>
          <p:nvGraphicFramePr>
            <p:cNvPr id="18439" name="Object 26">
              <a:extLst>
                <a:ext uri="{FF2B5EF4-FFF2-40B4-BE49-F238E27FC236}">
                  <a16:creationId xmlns:a16="http://schemas.microsoft.com/office/drawing/2014/main" id="{D38D625C-F84C-4047-ACCF-072B71432462}"/>
                </a:ext>
              </a:extLst>
            </p:cNvPr>
            <p:cNvGraphicFramePr>
              <a:graphicFrameLocks noChangeAspect="1"/>
            </p:cNvGraphicFramePr>
            <p:nvPr/>
          </p:nvGraphicFramePr>
          <p:xfrm>
            <a:off x="1837" y="2455"/>
            <a:ext cx="760" cy="296"/>
          </p:xfrm>
          <a:graphic>
            <a:graphicData uri="http://schemas.openxmlformats.org/presentationml/2006/ole">
              <mc:AlternateContent xmlns:mc="http://schemas.openxmlformats.org/markup-compatibility/2006">
                <mc:Choice xmlns:v="urn:schemas-microsoft-com:vml" Requires="v">
                  <p:oleObj spid="_x0000_s11599" name="Equation" r:id="rId6" imgW="520474" imgH="203112" progId="Equation.DSMT4">
                    <p:embed/>
                  </p:oleObj>
                </mc:Choice>
                <mc:Fallback>
                  <p:oleObj name="Equation" r:id="rId6" imgW="520474" imgH="203112" progId="Equation.DSMT4">
                    <p:embed/>
                    <p:pic>
                      <p:nvPicPr>
                        <p:cNvPr id="18439" name="Object 26">
                          <a:extLst>
                            <a:ext uri="{FF2B5EF4-FFF2-40B4-BE49-F238E27FC236}">
                              <a16:creationId xmlns:a16="http://schemas.microsoft.com/office/drawing/2014/main" id="{D38D625C-F84C-4047-ACCF-072B714324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7" y="2455"/>
                          <a:ext cx="760"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30">
              <a:extLst>
                <a:ext uri="{FF2B5EF4-FFF2-40B4-BE49-F238E27FC236}">
                  <a16:creationId xmlns:a16="http://schemas.microsoft.com/office/drawing/2014/main" id="{B17DB5F0-83B1-413B-99E5-0AC359FA8611}"/>
                </a:ext>
              </a:extLst>
            </p:cNvPr>
            <p:cNvGraphicFramePr>
              <a:graphicFrameLocks noChangeAspect="1"/>
            </p:cNvGraphicFramePr>
            <p:nvPr/>
          </p:nvGraphicFramePr>
          <p:xfrm>
            <a:off x="3209" y="2511"/>
            <a:ext cx="223" cy="241"/>
          </p:xfrm>
          <a:graphic>
            <a:graphicData uri="http://schemas.openxmlformats.org/presentationml/2006/ole">
              <mc:AlternateContent xmlns:mc="http://schemas.openxmlformats.org/markup-compatibility/2006">
                <mc:Choice xmlns:v="urn:schemas-microsoft-com:vml" Requires="v">
                  <p:oleObj spid="_x0000_s11600" name="Equation" r:id="rId8" imgW="152268" imgH="164957" progId="Equation.DSMT4">
                    <p:embed/>
                  </p:oleObj>
                </mc:Choice>
                <mc:Fallback>
                  <p:oleObj name="Equation" r:id="rId8" imgW="152268" imgH="164957" progId="Equation.DSMT4">
                    <p:embed/>
                    <p:pic>
                      <p:nvPicPr>
                        <p:cNvPr id="18440" name="Object 30">
                          <a:extLst>
                            <a:ext uri="{FF2B5EF4-FFF2-40B4-BE49-F238E27FC236}">
                              <a16:creationId xmlns:a16="http://schemas.microsoft.com/office/drawing/2014/main" id="{B17DB5F0-83B1-413B-99E5-0AC359FA86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9" y="2511"/>
                          <a:ext cx="223"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33">
              <a:extLst>
                <a:ext uri="{FF2B5EF4-FFF2-40B4-BE49-F238E27FC236}">
                  <a16:creationId xmlns:a16="http://schemas.microsoft.com/office/drawing/2014/main" id="{9ABD10BF-D077-494B-A30B-1CB48E711BBE}"/>
                </a:ext>
              </a:extLst>
            </p:cNvPr>
            <p:cNvGraphicFramePr>
              <a:graphicFrameLocks noChangeAspect="1"/>
            </p:cNvGraphicFramePr>
            <p:nvPr/>
          </p:nvGraphicFramePr>
          <p:xfrm>
            <a:off x="1612" y="2819"/>
            <a:ext cx="2459" cy="1123"/>
          </p:xfrm>
          <a:graphic>
            <a:graphicData uri="http://schemas.openxmlformats.org/presentationml/2006/ole">
              <mc:AlternateContent xmlns:mc="http://schemas.openxmlformats.org/markup-compatibility/2006">
                <mc:Choice xmlns:v="urn:schemas-microsoft-com:vml" Requires="v">
                  <p:oleObj spid="_x0000_s11601" name="Equation" r:id="rId10" imgW="1587500" imgH="711200" progId="Equation.DSMT4">
                    <p:embed/>
                  </p:oleObj>
                </mc:Choice>
                <mc:Fallback>
                  <p:oleObj name="Equation" r:id="rId10" imgW="1587500" imgH="711200" progId="Equation.DSMT4">
                    <p:embed/>
                    <p:pic>
                      <p:nvPicPr>
                        <p:cNvPr id="18441" name="Object 33">
                          <a:extLst>
                            <a:ext uri="{FF2B5EF4-FFF2-40B4-BE49-F238E27FC236}">
                              <a16:creationId xmlns:a16="http://schemas.microsoft.com/office/drawing/2014/main" id="{9ABD10BF-D077-494B-A30B-1CB48E711B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2" y="2819"/>
                          <a:ext cx="2459" cy="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2" name="Rectangle 35">
              <a:extLst>
                <a:ext uri="{FF2B5EF4-FFF2-40B4-BE49-F238E27FC236}">
                  <a16:creationId xmlns:a16="http://schemas.microsoft.com/office/drawing/2014/main" id="{842E030E-F31D-4C5C-8DF1-53C58191F5DB}"/>
                </a:ext>
              </a:extLst>
            </p:cNvPr>
            <p:cNvSpPr>
              <a:spLocks noChangeArrowheads="1"/>
            </p:cNvSpPr>
            <p:nvPr/>
          </p:nvSpPr>
          <p:spPr bwMode="auto">
            <a:xfrm>
              <a:off x="507" y="2168"/>
              <a:ext cx="5171" cy="1774"/>
            </a:xfrm>
            <a:prstGeom prst="rect">
              <a:avLst/>
            </a:prstGeom>
            <a:solidFill>
              <a:srgbClr val="FF0000">
                <a:alpha val="25098"/>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056228"/>
                                        </p:tgtEl>
                                        <p:attrNameLst>
                                          <p:attrName>style.visibility</p:attrName>
                                        </p:attrNameLst>
                                      </p:cBhvr>
                                      <p:to>
                                        <p:strVal val="visible"/>
                                      </p:to>
                                    </p:set>
                                    <p:anim calcmode="lin" valueType="num">
                                      <p:cBhvr>
                                        <p:cTn id="7" dur="500" fill="hold"/>
                                        <p:tgtEl>
                                          <p:spTgt spid="2056228"/>
                                        </p:tgtEl>
                                        <p:attrNameLst>
                                          <p:attrName>ppt_w</p:attrName>
                                        </p:attrNameLst>
                                      </p:cBhvr>
                                      <p:tavLst>
                                        <p:tav tm="0">
                                          <p:val>
                                            <p:strVal val="#ppt_w*0.05"/>
                                          </p:val>
                                        </p:tav>
                                        <p:tav tm="100000">
                                          <p:val>
                                            <p:strVal val="#ppt_w"/>
                                          </p:val>
                                        </p:tav>
                                      </p:tavLst>
                                    </p:anim>
                                    <p:anim calcmode="lin" valueType="num">
                                      <p:cBhvr>
                                        <p:cTn id="8" dur="500" fill="hold"/>
                                        <p:tgtEl>
                                          <p:spTgt spid="2056228"/>
                                        </p:tgtEl>
                                        <p:attrNameLst>
                                          <p:attrName>ppt_h</p:attrName>
                                        </p:attrNameLst>
                                      </p:cBhvr>
                                      <p:tavLst>
                                        <p:tav tm="0">
                                          <p:val>
                                            <p:strVal val="#ppt_h"/>
                                          </p:val>
                                        </p:tav>
                                        <p:tav tm="100000">
                                          <p:val>
                                            <p:strVal val="#ppt_h"/>
                                          </p:val>
                                        </p:tav>
                                      </p:tavLst>
                                    </p:anim>
                                    <p:anim calcmode="lin" valueType="num">
                                      <p:cBhvr>
                                        <p:cTn id="9" dur="500" fill="hold"/>
                                        <p:tgtEl>
                                          <p:spTgt spid="2056228"/>
                                        </p:tgtEl>
                                        <p:attrNameLst>
                                          <p:attrName>ppt_x</p:attrName>
                                        </p:attrNameLst>
                                      </p:cBhvr>
                                      <p:tavLst>
                                        <p:tav tm="0">
                                          <p:val>
                                            <p:strVal val="#ppt_x-.2"/>
                                          </p:val>
                                        </p:tav>
                                        <p:tav tm="100000">
                                          <p:val>
                                            <p:strVal val="#ppt_x"/>
                                          </p:val>
                                        </p:tav>
                                      </p:tavLst>
                                    </p:anim>
                                    <p:anim calcmode="lin" valueType="num">
                                      <p:cBhvr>
                                        <p:cTn id="10" dur="500" fill="hold"/>
                                        <p:tgtEl>
                                          <p:spTgt spid="2056228"/>
                                        </p:tgtEl>
                                        <p:attrNameLst>
                                          <p:attrName>ppt_y</p:attrName>
                                        </p:attrNameLst>
                                      </p:cBhvr>
                                      <p:tavLst>
                                        <p:tav tm="0">
                                          <p:val>
                                            <p:strVal val="#ppt_y"/>
                                          </p:val>
                                        </p:tav>
                                        <p:tav tm="100000">
                                          <p:val>
                                            <p:strVal val="#ppt_y"/>
                                          </p:val>
                                        </p:tav>
                                      </p:tavLst>
                                    </p:anim>
                                    <p:animEffect transition="in" filter="fade">
                                      <p:cBhvr>
                                        <p:cTn id="11" dur="500"/>
                                        <p:tgtEl>
                                          <p:spTgt spid="2056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0D893F2-C47B-4750-855D-7998CBF53E89}"/>
              </a:ext>
            </a:extLst>
          </p:cNvPr>
          <p:cNvSpPr>
            <a:spLocks noGrp="1" noChangeArrowheads="1"/>
          </p:cNvSpPr>
          <p:nvPr>
            <p:ph type="title"/>
          </p:nvPr>
        </p:nvSpPr>
        <p:spPr/>
        <p:txBody>
          <a:bodyPr>
            <a:normAutofit/>
          </a:bodyPr>
          <a:lstStyle/>
          <a:p>
            <a:r>
              <a:rPr lang="en-US" altLang="zh-CN" dirty="0">
                <a:ea typeface="宋体" panose="02010600030101010101" pitchFamily="2" charset="-122"/>
              </a:rPr>
              <a:t>Discrete Fourier Transform (DFT) in 1D Case</a:t>
            </a:r>
          </a:p>
        </p:txBody>
      </p:sp>
      <p:sp>
        <p:nvSpPr>
          <p:cNvPr id="2" name="内容占位符 1">
            <a:extLst>
              <a:ext uri="{FF2B5EF4-FFF2-40B4-BE49-F238E27FC236}">
                <a16:creationId xmlns:a16="http://schemas.microsoft.com/office/drawing/2014/main" id="{197230B4-ED24-4105-BB5D-4C0F9C214080}"/>
              </a:ext>
            </a:extLst>
          </p:cNvPr>
          <p:cNvSpPr>
            <a:spLocks noGrp="1"/>
          </p:cNvSpPr>
          <p:nvPr>
            <p:ph idx="1"/>
          </p:nvPr>
        </p:nvSpPr>
        <p:spPr/>
        <p:txBody>
          <a:bodyPr>
            <a:normAutofit/>
          </a:bodyPr>
          <a:lstStyle/>
          <a:p>
            <a:r>
              <a:rPr lang="en-US" altLang="zh-CN" dirty="0"/>
              <a:t>Given a discrete sequence with </a:t>
            </a:r>
            <a:r>
              <a:rPr lang="en-US" altLang="zh-CN" i="1" dirty="0">
                <a:latin typeface="Times New Roman" panose="02020603050405020304" pitchFamily="18" charset="0"/>
              </a:rPr>
              <a:t>M</a:t>
            </a:r>
            <a:r>
              <a:rPr lang="en-US" altLang="zh-CN" dirty="0"/>
              <a:t> points</a:t>
            </a:r>
          </a:p>
          <a:p>
            <a:endParaRPr lang="en-US" altLang="zh-CN" dirty="0"/>
          </a:p>
          <a:p>
            <a:r>
              <a:rPr lang="en-US" altLang="zh-CN" dirty="0"/>
              <a:t>Regard it as a periodic signal, thus its basis frequency is</a:t>
            </a:r>
          </a:p>
          <a:p>
            <a:r>
              <a:rPr lang="en-US" altLang="zh-CN" dirty="0"/>
              <a:t>For its frequency components, the frequencies are,</a:t>
            </a:r>
          </a:p>
          <a:p>
            <a:endParaRPr lang="en-US" altLang="zh-CN" dirty="0"/>
          </a:p>
          <a:p>
            <a:endParaRPr lang="en-US" altLang="zh-CN" dirty="0">
              <a:solidFill>
                <a:srgbClr val="000000"/>
              </a:solidFill>
            </a:endParaRPr>
          </a:p>
          <a:p>
            <a:r>
              <a:rPr lang="en-US" altLang="zh-CN" dirty="0">
                <a:solidFill>
                  <a:srgbClr val="000000"/>
                </a:solidFill>
              </a:rPr>
              <a:t>Its DFT is computed as</a:t>
            </a:r>
          </a:p>
          <a:p>
            <a:endParaRPr lang="en-US" altLang="zh-CN" dirty="0">
              <a:solidFill>
                <a:srgbClr val="000000"/>
              </a:solidFill>
            </a:endParaRPr>
          </a:p>
          <a:p>
            <a:r>
              <a:rPr lang="en-US" altLang="zh-CN" dirty="0">
                <a:solidFill>
                  <a:srgbClr val="000000"/>
                </a:solidFill>
              </a:rPr>
              <a:t>Usually, we write it as, </a:t>
            </a:r>
          </a:p>
          <a:p>
            <a:endParaRPr lang="en-US" altLang="zh-CN" dirty="0"/>
          </a:p>
          <a:p>
            <a:endParaRPr lang="zh-CN" altLang="en-US" dirty="0"/>
          </a:p>
        </p:txBody>
      </p:sp>
      <p:sp>
        <p:nvSpPr>
          <p:cNvPr id="19459" name="Rectangle 5">
            <a:extLst>
              <a:ext uri="{FF2B5EF4-FFF2-40B4-BE49-F238E27FC236}">
                <a16:creationId xmlns:a16="http://schemas.microsoft.com/office/drawing/2014/main" id="{D69ECB22-44AA-43F6-B743-7492D71B5CCC}"/>
              </a:ext>
            </a:extLst>
          </p:cNvPr>
          <p:cNvSpPr>
            <a:spLocks noChangeArrowheads="1"/>
          </p:cNvSpPr>
          <p:nvPr/>
        </p:nvSpPr>
        <p:spPr bwMode="auto">
          <a:xfrm>
            <a:off x="2209800" y="914400"/>
            <a:ext cx="7772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endParaRPr lang="en-US" altLang="zh-CN" sz="2600" dirty="0">
              <a:ea typeface="宋体" panose="02010600030101010101" pitchFamily="2" charset="-122"/>
            </a:endParaRPr>
          </a:p>
        </p:txBody>
      </p:sp>
      <p:graphicFrame>
        <p:nvGraphicFramePr>
          <p:cNvPr id="19460" name="Object 6">
            <a:extLst>
              <a:ext uri="{FF2B5EF4-FFF2-40B4-BE49-F238E27FC236}">
                <a16:creationId xmlns:a16="http://schemas.microsoft.com/office/drawing/2014/main" id="{85F7E8CE-8B2C-4596-BE50-3BBC088067CA}"/>
              </a:ext>
            </a:extLst>
          </p:cNvPr>
          <p:cNvGraphicFramePr>
            <a:graphicFrameLocks noChangeAspect="1"/>
          </p:cNvGraphicFramePr>
          <p:nvPr/>
        </p:nvGraphicFramePr>
        <p:xfrm>
          <a:off x="4191000" y="1401763"/>
          <a:ext cx="2749550" cy="500062"/>
        </p:xfrm>
        <a:graphic>
          <a:graphicData uri="http://schemas.openxmlformats.org/presentationml/2006/ole">
            <mc:AlternateContent xmlns:mc="http://schemas.openxmlformats.org/markup-compatibility/2006">
              <mc:Choice xmlns:v="urn:schemas-microsoft-com:vml" Requires="v">
                <p:oleObj spid="_x0000_s12622" name="Equation" r:id="rId3" imgW="1257300" imgH="228600" progId="Equation.DSMT4">
                  <p:embed/>
                </p:oleObj>
              </mc:Choice>
              <mc:Fallback>
                <p:oleObj name="Equation" r:id="rId3" imgW="1257300" imgH="228600" progId="Equation.DSMT4">
                  <p:embed/>
                  <p:pic>
                    <p:nvPicPr>
                      <p:cNvPr id="19460" name="Object 6">
                        <a:extLst>
                          <a:ext uri="{FF2B5EF4-FFF2-40B4-BE49-F238E27FC236}">
                            <a16:creationId xmlns:a16="http://schemas.microsoft.com/office/drawing/2014/main" id="{85F7E8CE-8B2C-4596-BE50-3BBC088067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401763"/>
                        <a:ext cx="274955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9461" name="图片 3">
            <a:extLst>
              <a:ext uri="{FF2B5EF4-FFF2-40B4-BE49-F238E27FC236}">
                <a16:creationId xmlns:a16="http://schemas.microsoft.com/office/drawing/2014/main" id="{BBBF2200-18AE-4F9A-84D7-51790DC294F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02354" y="1652588"/>
            <a:ext cx="4635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62" name="Object 8">
            <a:extLst>
              <a:ext uri="{FF2B5EF4-FFF2-40B4-BE49-F238E27FC236}">
                <a16:creationId xmlns:a16="http://schemas.microsoft.com/office/drawing/2014/main" id="{71D6309F-0167-4CB8-805D-20A037586BFE}"/>
              </a:ext>
            </a:extLst>
          </p:cNvPr>
          <p:cNvGraphicFramePr>
            <a:graphicFrameLocks noChangeAspect="1"/>
          </p:cNvGraphicFramePr>
          <p:nvPr/>
        </p:nvGraphicFramePr>
        <p:xfrm>
          <a:off x="4013201" y="2740026"/>
          <a:ext cx="4056063" cy="862013"/>
        </p:xfrm>
        <a:graphic>
          <a:graphicData uri="http://schemas.openxmlformats.org/presentationml/2006/ole">
            <mc:AlternateContent xmlns:mc="http://schemas.openxmlformats.org/markup-compatibility/2006">
              <mc:Choice xmlns:v="urn:schemas-microsoft-com:vml" Requires="v">
                <p:oleObj spid="_x0000_s12623" name="Equation" r:id="rId6" imgW="1854200" imgH="393700" progId="Equation.DSMT4">
                  <p:embed/>
                </p:oleObj>
              </mc:Choice>
              <mc:Fallback>
                <p:oleObj name="Equation" r:id="rId6" imgW="1854200" imgH="393700" progId="Equation.DSMT4">
                  <p:embed/>
                  <p:pic>
                    <p:nvPicPr>
                      <p:cNvPr id="19462" name="Object 8">
                        <a:extLst>
                          <a:ext uri="{FF2B5EF4-FFF2-40B4-BE49-F238E27FC236}">
                            <a16:creationId xmlns:a16="http://schemas.microsoft.com/office/drawing/2014/main" id="{71D6309F-0167-4CB8-805D-20A037586B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3201" y="2740026"/>
                        <a:ext cx="4056063"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3" name="Object 8">
            <a:extLst>
              <a:ext uri="{FF2B5EF4-FFF2-40B4-BE49-F238E27FC236}">
                <a16:creationId xmlns:a16="http://schemas.microsoft.com/office/drawing/2014/main" id="{575627D3-DF2D-4152-BFD4-CEE0D2E5318C}"/>
              </a:ext>
            </a:extLst>
          </p:cNvPr>
          <p:cNvGraphicFramePr>
            <a:graphicFrameLocks noChangeAspect="1"/>
          </p:cNvGraphicFramePr>
          <p:nvPr>
            <p:extLst>
              <p:ext uri="{D42A27DB-BD31-4B8C-83A1-F6EECF244321}">
                <p14:modId xmlns:p14="http://schemas.microsoft.com/office/powerpoint/2010/main" val="1339284563"/>
              </p:ext>
            </p:extLst>
          </p:nvPr>
        </p:nvGraphicFramePr>
        <p:xfrm>
          <a:off x="3595689" y="4135302"/>
          <a:ext cx="5083175" cy="973137"/>
        </p:xfrm>
        <a:graphic>
          <a:graphicData uri="http://schemas.openxmlformats.org/presentationml/2006/ole">
            <mc:AlternateContent xmlns:mc="http://schemas.openxmlformats.org/markup-compatibility/2006">
              <mc:Choice xmlns:v="urn:schemas-microsoft-com:vml" Requires="v">
                <p:oleObj spid="_x0000_s12624" name="Equation" r:id="rId8" imgW="2324100" imgH="444500" progId="Equation.DSMT4">
                  <p:embed/>
                </p:oleObj>
              </mc:Choice>
              <mc:Fallback>
                <p:oleObj name="Equation" r:id="rId8" imgW="2324100" imgH="444500" progId="Equation.DSMT4">
                  <p:embed/>
                  <p:pic>
                    <p:nvPicPr>
                      <p:cNvPr id="19463" name="Object 8">
                        <a:extLst>
                          <a:ext uri="{FF2B5EF4-FFF2-40B4-BE49-F238E27FC236}">
                            <a16:creationId xmlns:a16="http://schemas.microsoft.com/office/drawing/2014/main" id="{575627D3-DF2D-4152-BFD4-CEE0D2E531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95689" y="4135302"/>
                        <a:ext cx="5083175" cy="97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6" name="Object 8">
            <a:extLst>
              <a:ext uri="{FF2B5EF4-FFF2-40B4-BE49-F238E27FC236}">
                <a16:creationId xmlns:a16="http://schemas.microsoft.com/office/drawing/2014/main" id="{9D4CF967-37EC-4AB5-BD9B-A2FB42427365}"/>
              </a:ext>
            </a:extLst>
          </p:cNvPr>
          <p:cNvGraphicFramePr>
            <a:graphicFrameLocks noChangeAspect="1"/>
          </p:cNvGraphicFramePr>
          <p:nvPr>
            <p:extLst>
              <p:ext uri="{D42A27DB-BD31-4B8C-83A1-F6EECF244321}">
                <p14:modId xmlns:p14="http://schemas.microsoft.com/office/powerpoint/2010/main" val="685721215"/>
              </p:ext>
            </p:extLst>
          </p:nvPr>
        </p:nvGraphicFramePr>
        <p:xfrm>
          <a:off x="3275014" y="5519602"/>
          <a:ext cx="5749925" cy="973137"/>
        </p:xfrm>
        <a:graphic>
          <a:graphicData uri="http://schemas.openxmlformats.org/presentationml/2006/ole">
            <mc:AlternateContent xmlns:mc="http://schemas.openxmlformats.org/markup-compatibility/2006">
              <mc:Choice xmlns:v="urn:schemas-microsoft-com:vml" Requires="v">
                <p:oleObj spid="_x0000_s12625" name="Equation" r:id="rId10" imgW="2628900" imgH="444500" progId="Equation.DSMT4">
                  <p:embed/>
                </p:oleObj>
              </mc:Choice>
              <mc:Fallback>
                <p:oleObj name="Equation" r:id="rId10" imgW="2628900" imgH="444500" progId="Equation.DSMT4">
                  <p:embed/>
                  <p:pic>
                    <p:nvPicPr>
                      <p:cNvPr id="19466" name="Object 8">
                        <a:extLst>
                          <a:ext uri="{FF2B5EF4-FFF2-40B4-BE49-F238E27FC236}">
                            <a16:creationId xmlns:a16="http://schemas.microsoft.com/office/drawing/2014/main" id="{9D4CF967-37EC-4AB5-BD9B-A2FB424273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5014" y="5519602"/>
                        <a:ext cx="5749925" cy="97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495A4B3-9DAA-436A-967C-DB761E7C0E8F}"/>
              </a:ext>
            </a:extLst>
          </p:cNvPr>
          <p:cNvSpPr>
            <a:spLocks noGrp="1" noChangeArrowheads="1"/>
          </p:cNvSpPr>
          <p:nvPr>
            <p:ph type="title"/>
          </p:nvPr>
        </p:nvSpPr>
        <p:spPr/>
        <p:txBody>
          <a:bodyPr>
            <a:normAutofit/>
          </a:bodyPr>
          <a:lstStyle/>
          <a:p>
            <a:r>
              <a:rPr lang="en-US" altLang="zh-CN" dirty="0">
                <a:ea typeface="宋体" panose="02010600030101010101" pitchFamily="2" charset="-122"/>
              </a:rPr>
              <a:t>Discrete Fourier Transform (DFT) in 1D Case</a:t>
            </a:r>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42DDF648-D2EB-43EE-9C19-F27F94E3B2B7}"/>
                  </a:ext>
                </a:extLst>
              </p:cNvPr>
              <p:cNvSpPr>
                <a:spLocks noGrp="1"/>
              </p:cNvSpPr>
              <p:nvPr>
                <p:ph idx="1"/>
              </p:nvPr>
            </p:nvSpPr>
            <p:spPr/>
            <p:txBody>
              <a:bodyPr/>
              <a:lstStyle/>
              <a:p>
                <a:r>
                  <a:rPr lang="en-US" altLang="zh-CN" dirty="0"/>
                  <a:t>Thus,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𝑓</m:t>
                    </m:r>
                  </m:oMath>
                </a14:m>
                <a:r>
                  <a:rPr lang="en-US" altLang="zh-CN" dirty="0"/>
                  <a:t>’s DFT also has </a:t>
                </a:r>
                <a:r>
                  <a:rPr lang="en-US" altLang="zh-CN" i="1" dirty="0">
                    <a:latin typeface="Times New Roman" panose="02020603050405020304" pitchFamily="18" charset="0"/>
                  </a:rPr>
                  <a:t>M</a:t>
                </a:r>
                <a:r>
                  <a:rPr lang="en-US" altLang="zh-CN" dirty="0"/>
                  <a:t> points</a:t>
                </a:r>
              </a:p>
              <a:p>
                <a:endParaRPr lang="en-US" altLang="zh-CN" dirty="0"/>
              </a:p>
              <a:p>
                <a:r>
                  <a:rPr lang="en-US" altLang="zh-CN" dirty="0"/>
                  <a:t>and</a:t>
                </a:r>
              </a:p>
              <a:p>
                <a:endParaRPr lang="en-US" altLang="zh-CN" dirty="0"/>
              </a:p>
              <a:p>
                <a:endParaRPr lang="en-US" altLang="zh-CN" dirty="0"/>
              </a:p>
              <a:p>
                <a:r>
                  <a:rPr lang="en-US" altLang="zh-CN" dirty="0">
                    <a:solidFill>
                      <a:schemeClr val="tx1">
                        <a:lumMod val="85000"/>
                        <a:lumOff val="15000"/>
                      </a:schemeClr>
                    </a:solidFill>
                  </a:rPr>
                  <a:t>IDFT</a:t>
                </a:r>
              </a:p>
              <a:p>
                <a:endParaRPr lang="zh-CN" altLang="en-US" dirty="0"/>
              </a:p>
            </p:txBody>
          </p:sp>
        </mc:Choice>
        <mc:Fallback xmlns="">
          <p:sp>
            <p:nvSpPr>
              <p:cNvPr id="2" name="内容占位符 1">
                <a:extLst>
                  <a:ext uri="{FF2B5EF4-FFF2-40B4-BE49-F238E27FC236}">
                    <a16:creationId xmlns:a16="http://schemas.microsoft.com/office/drawing/2014/main" id="{42DDF648-D2EB-43EE-9C19-F27F94E3B2B7}"/>
                  </a:ext>
                </a:extLst>
              </p:cNvPr>
              <p:cNvSpPr>
                <a:spLocks noGrp="1" noRot="1" noChangeAspect="1" noMove="1" noResize="1" noEditPoints="1" noAdjustHandles="1" noChangeArrowheads="1" noChangeShapeType="1" noTextEdit="1"/>
              </p:cNvSpPr>
              <p:nvPr>
                <p:ph idx="1"/>
              </p:nvPr>
            </p:nvSpPr>
            <p:spPr>
              <a:blipFill>
                <a:blip r:embed="rId3"/>
                <a:stretch>
                  <a:fillRect l="-912" t="-1680"/>
                </a:stretch>
              </a:blipFill>
            </p:spPr>
            <p:txBody>
              <a:bodyPr/>
              <a:lstStyle/>
              <a:p>
                <a:r>
                  <a:rPr lang="zh-CN" altLang="en-US">
                    <a:noFill/>
                  </a:rPr>
                  <a:t> </a:t>
                </a:r>
              </a:p>
            </p:txBody>
          </p:sp>
        </mc:Fallback>
      </mc:AlternateContent>
      <p:sp>
        <p:nvSpPr>
          <p:cNvPr id="20483" name="Rectangle 5">
            <a:extLst>
              <a:ext uri="{FF2B5EF4-FFF2-40B4-BE49-F238E27FC236}">
                <a16:creationId xmlns:a16="http://schemas.microsoft.com/office/drawing/2014/main" id="{F58D513C-8CB9-4BD5-906F-44324DFE87ED}"/>
              </a:ext>
            </a:extLst>
          </p:cNvPr>
          <p:cNvSpPr>
            <a:spLocks noChangeArrowheads="1"/>
          </p:cNvSpPr>
          <p:nvPr/>
        </p:nvSpPr>
        <p:spPr bwMode="auto">
          <a:xfrm>
            <a:off x="2209800" y="914400"/>
            <a:ext cx="7772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endParaRPr lang="en-US" altLang="zh-CN" sz="2600" dirty="0">
              <a:ea typeface="宋体" panose="02010600030101010101" pitchFamily="2" charset="-122"/>
            </a:endParaRPr>
          </a:p>
        </p:txBody>
      </p:sp>
      <p:graphicFrame>
        <p:nvGraphicFramePr>
          <p:cNvPr id="20484" name="Object 7">
            <a:extLst>
              <a:ext uri="{FF2B5EF4-FFF2-40B4-BE49-F238E27FC236}">
                <a16:creationId xmlns:a16="http://schemas.microsoft.com/office/drawing/2014/main" id="{098D1188-08C1-4198-9B8F-5CD129FA1D76}"/>
              </a:ext>
            </a:extLst>
          </p:cNvPr>
          <p:cNvGraphicFramePr>
            <a:graphicFrameLocks noChangeAspect="1"/>
          </p:cNvGraphicFramePr>
          <p:nvPr/>
        </p:nvGraphicFramePr>
        <p:xfrm>
          <a:off x="4191001" y="1381126"/>
          <a:ext cx="2805113" cy="500063"/>
        </p:xfrm>
        <a:graphic>
          <a:graphicData uri="http://schemas.openxmlformats.org/presentationml/2006/ole">
            <mc:AlternateContent xmlns:mc="http://schemas.openxmlformats.org/markup-compatibility/2006">
              <mc:Choice xmlns:v="urn:schemas-microsoft-com:vml" Requires="v">
                <p:oleObj spid="_x0000_s13563" name="Equation" r:id="rId4" imgW="1282700" imgH="228600" progId="Equation.DSMT4">
                  <p:embed/>
                </p:oleObj>
              </mc:Choice>
              <mc:Fallback>
                <p:oleObj name="Equation" r:id="rId4" imgW="1282700" imgH="228600" progId="Equation.DSMT4">
                  <p:embed/>
                  <p:pic>
                    <p:nvPicPr>
                      <p:cNvPr id="20484" name="Object 7">
                        <a:extLst>
                          <a:ext uri="{FF2B5EF4-FFF2-40B4-BE49-F238E27FC236}">
                            <a16:creationId xmlns:a16="http://schemas.microsoft.com/office/drawing/2014/main" id="{098D1188-08C1-4198-9B8F-5CD129FA1D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1" y="1381126"/>
                        <a:ext cx="280511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5" name="Object 8">
            <a:extLst>
              <a:ext uri="{FF2B5EF4-FFF2-40B4-BE49-F238E27FC236}">
                <a16:creationId xmlns:a16="http://schemas.microsoft.com/office/drawing/2014/main" id="{1E9DE60A-9F3F-41A1-8838-325BD9CF8241}"/>
              </a:ext>
            </a:extLst>
          </p:cNvPr>
          <p:cNvGraphicFramePr>
            <a:graphicFrameLocks noChangeAspect="1"/>
          </p:cNvGraphicFramePr>
          <p:nvPr/>
        </p:nvGraphicFramePr>
        <p:xfrm>
          <a:off x="3136901" y="2179638"/>
          <a:ext cx="5832475" cy="944562"/>
        </p:xfrm>
        <a:graphic>
          <a:graphicData uri="http://schemas.openxmlformats.org/presentationml/2006/ole">
            <mc:AlternateContent xmlns:mc="http://schemas.openxmlformats.org/markup-compatibility/2006">
              <mc:Choice xmlns:v="urn:schemas-microsoft-com:vml" Requires="v">
                <p:oleObj spid="_x0000_s13564" name="Equation" r:id="rId6" imgW="2667000" imgH="431800" progId="Equation.DSMT4">
                  <p:embed/>
                </p:oleObj>
              </mc:Choice>
              <mc:Fallback>
                <p:oleObj name="Equation" r:id="rId6" imgW="2667000" imgH="431800" progId="Equation.DSMT4">
                  <p:embed/>
                  <p:pic>
                    <p:nvPicPr>
                      <p:cNvPr id="20485" name="Object 8">
                        <a:extLst>
                          <a:ext uri="{FF2B5EF4-FFF2-40B4-BE49-F238E27FC236}">
                            <a16:creationId xmlns:a16="http://schemas.microsoft.com/office/drawing/2014/main" id="{1E9DE60A-9F3F-41A1-8838-325BD9CF82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6901" y="2179638"/>
                        <a:ext cx="5832475"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0777" name="Rectangle 9">
            <a:extLst>
              <a:ext uri="{FF2B5EF4-FFF2-40B4-BE49-F238E27FC236}">
                <a16:creationId xmlns:a16="http://schemas.microsoft.com/office/drawing/2014/main" id="{FCC6BAC1-21FA-4FA3-818D-AB97B0FFA991}"/>
              </a:ext>
            </a:extLst>
          </p:cNvPr>
          <p:cNvSpPr>
            <a:spLocks noChangeArrowheads="1"/>
          </p:cNvSpPr>
          <p:nvPr/>
        </p:nvSpPr>
        <p:spPr bwMode="auto">
          <a:xfrm>
            <a:off x="2057400" y="4340225"/>
            <a:ext cx="8229600" cy="9144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800">
                <a:solidFill>
                  <a:schemeClr val="tx1"/>
                </a:solidFill>
                <a:latin typeface="Calibri" panose="020F0502020204030204" pitchFamily="34" charset="0"/>
              </a:defRPr>
            </a:lvl1pPr>
            <a:lvl2pPr marL="823913" indent="-285750">
              <a:spcBef>
                <a:spcPct val="20000"/>
              </a:spcBef>
              <a:buChar char="•"/>
              <a:defRPr sz="2000">
                <a:solidFill>
                  <a:schemeClr val="tx1"/>
                </a:solidFill>
                <a:latin typeface="Calibri" panose="020F0502020204030204" pitchFamily="34" charset="0"/>
              </a:defRPr>
            </a:lvl2pPr>
            <a:lvl3pPr marL="1231900" indent="-228600">
              <a:spcBef>
                <a:spcPct val="20000"/>
              </a:spcBef>
              <a:buChar char="–"/>
              <a:defRPr>
                <a:solidFill>
                  <a:schemeClr val="tx1"/>
                </a:solidFill>
                <a:latin typeface="Calibri" panose="020F0502020204030204" pitchFamily="34" charset="0"/>
              </a:defRPr>
            </a:lvl3pPr>
            <a:lvl4pPr marL="1639888"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r>
              <a:rPr lang="en-US" altLang="zh-CN" sz="2600" dirty="0">
                <a:ea typeface="宋体" panose="02010600030101010101" pitchFamily="2" charset="-122"/>
              </a:rPr>
              <a:t>For DFT, there is a fast algorithm for computation, FFT (Fast Fourier Transform)</a:t>
            </a:r>
          </a:p>
        </p:txBody>
      </p:sp>
      <p:graphicFrame>
        <p:nvGraphicFramePr>
          <p:cNvPr id="20487" name="Object 10">
            <a:extLst>
              <a:ext uri="{FF2B5EF4-FFF2-40B4-BE49-F238E27FC236}">
                <a16:creationId xmlns:a16="http://schemas.microsoft.com/office/drawing/2014/main" id="{7FADE7F1-17FC-461C-96A4-062D514E904A}"/>
              </a:ext>
            </a:extLst>
          </p:cNvPr>
          <p:cNvGraphicFramePr>
            <a:graphicFrameLocks noChangeAspect="1"/>
          </p:cNvGraphicFramePr>
          <p:nvPr/>
        </p:nvGraphicFramePr>
        <p:xfrm>
          <a:off x="2971801" y="3273426"/>
          <a:ext cx="6164263" cy="944563"/>
        </p:xfrm>
        <a:graphic>
          <a:graphicData uri="http://schemas.openxmlformats.org/presentationml/2006/ole">
            <mc:AlternateContent xmlns:mc="http://schemas.openxmlformats.org/markup-compatibility/2006">
              <mc:Choice xmlns:v="urn:schemas-microsoft-com:vml" Requires="v">
                <p:oleObj spid="_x0000_s13565" name="Equation" r:id="rId8" imgW="2819400" imgH="431800" progId="Equation.DSMT4">
                  <p:embed/>
                </p:oleObj>
              </mc:Choice>
              <mc:Fallback>
                <p:oleObj name="Equation" r:id="rId8" imgW="2819400" imgH="431800" progId="Equation.DSMT4">
                  <p:embed/>
                  <p:pic>
                    <p:nvPicPr>
                      <p:cNvPr id="20487" name="Object 10">
                        <a:extLst>
                          <a:ext uri="{FF2B5EF4-FFF2-40B4-BE49-F238E27FC236}">
                            <a16:creationId xmlns:a16="http://schemas.microsoft.com/office/drawing/2014/main" id="{7FADE7F1-17FC-461C-96A4-062D514E90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1" y="3273426"/>
                        <a:ext cx="6164263"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8" name="Rectangle 11">
            <a:extLst>
              <a:ext uri="{FF2B5EF4-FFF2-40B4-BE49-F238E27FC236}">
                <a16:creationId xmlns:a16="http://schemas.microsoft.com/office/drawing/2014/main" id="{6FCAF75C-2A69-4D9F-A85E-29C5AE7F429B}"/>
              </a:ext>
            </a:extLst>
          </p:cNvPr>
          <p:cNvSpPr>
            <a:spLocks noChangeArrowheads="1"/>
          </p:cNvSpPr>
          <p:nvPr/>
        </p:nvSpPr>
        <p:spPr bwMode="auto">
          <a:xfrm>
            <a:off x="2235200" y="3306763"/>
            <a:ext cx="1066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en-US" altLang="zh-CN" sz="2600" dirty="0">
              <a:solidFill>
                <a:schemeClr val="tx1">
                  <a:lumMod val="85000"/>
                  <a:lumOff val="15000"/>
                </a:schemeClr>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0777"/>
                                        </p:tgtEl>
                                        <p:attrNameLst>
                                          <p:attrName>style.visibility</p:attrName>
                                        </p:attrNameLst>
                                      </p:cBhvr>
                                      <p:to>
                                        <p:strVal val="visible"/>
                                      </p:to>
                                    </p:set>
                                    <p:animEffect transition="in" filter="wipe(left)">
                                      <p:cBhvr>
                                        <p:cTn id="7" dur="500"/>
                                        <p:tgtEl>
                                          <p:spTgt spid="2080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07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does DFT do?</a:t>
            </a:r>
            <a:endParaRPr lang="zh-CN" altLang="en-US" dirty="0"/>
          </a:p>
        </p:txBody>
      </p:sp>
      <p:sp>
        <p:nvSpPr>
          <p:cNvPr id="3" name="内容占位符 2"/>
          <p:cNvSpPr>
            <a:spLocks noGrp="1"/>
          </p:cNvSpPr>
          <p:nvPr>
            <p:ph idx="1"/>
          </p:nvPr>
        </p:nvSpPr>
        <p:spPr/>
        <p:txBody>
          <a:bodyPr/>
          <a:lstStyle/>
          <a:p>
            <a:r>
              <a:rPr lang="en-US" altLang="zh-CN" dirty="0"/>
              <a:t>Fourier analysis told us:</a:t>
            </a:r>
          </a:p>
          <a:p>
            <a:r>
              <a:rPr lang="en-US" altLang="zh-CN" dirty="0"/>
              <a:t>Any periodical signal can be expressed as linear combinations of sine and cosine functions</a:t>
            </a:r>
          </a:p>
          <a:p>
            <a:endParaRPr lang="zh-CN" altLang="en-US" dirty="0"/>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a:t>
            </a:fld>
            <a:endParaRPr lang="en-US" altLang="zh-TW"/>
          </a:p>
        </p:txBody>
      </p:sp>
      <mc:AlternateContent xmlns:mc="http://schemas.openxmlformats.org/markup-compatibility/2006" xmlns:a14="http://schemas.microsoft.com/office/drawing/2010/main">
        <mc:Choice Requires="a14">
          <p:sp>
            <p:nvSpPr>
              <p:cNvPr id="7" name="文本框 6"/>
              <p:cNvSpPr txBox="1"/>
              <p:nvPr/>
            </p:nvSpPr>
            <p:spPr>
              <a:xfrm>
                <a:off x="828752" y="2123771"/>
                <a:ext cx="2000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m:rPr>
                          <m:sty m:val="p"/>
                        </m:rPr>
                        <a:rPr lang="en-US" altLang="zh-CN" sz="2000">
                          <a:latin typeface="Cambria Math" panose="02040503050406030204" pitchFamily="18" charset="0"/>
                        </a:rPr>
                        <m:t>cos</m:t>
                      </m:r>
                      <m:r>
                        <a:rPr lang="en-US" altLang="zh-CN" sz="2000" i="1">
                          <a:latin typeface="Cambria Math" panose="02040503050406030204" pitchFamily="18" charset="0"/>
                        </a:rPr>
                        <m:t>⁡(2</m:t>
                      </m:r>
                      <m:r>
                        <a:rPr lang="en-US" altLang="zh-CN" sz="2000" i="1">
                          <a:latin typeface="Cambria Math" panose="02040503050406030204" pitchFamily="18" charset="0"/>
                        </a:rPr>
                        <m:t>𝜋</m:t>
                      </m:r>
                      <m:r>
                        <a:rPr lang="en-US" altLang="zh-CN" sz="2000" i="1">
                          <a:latin typeface="Cambria Math" panose="02040503050406030204" pitchFamily="18" charset="0"/>
                        </a:rPr>
                        <m:t>∗2</m:t>
                      </m:r>
                      <m:r>
                        <a:rPr lang="en-US" altLang="zh-CN" sz="2000" i="1">
                          <a:latin typeface="Cambria Math" panose="02040503050406030204" pitchFamily="18" charset="0"/>
                        </a:rPr>
                        <m:t>𝑡</m:t>
                      </m:r>
                      <m:r>
                        <a:rPr lang="en-US" altLang="zh-CN" sz="2000" i="1">
                          <a:latin typeface="Cambria Math" panose="02040503050406030204" pitchFamily="18" charset="0"/>
                        </a:rPr>
                        <m:t>)</m:t>
                      </m:r>
                    </m:oMath>
                  </m:oMathPara>
                </a14:m>
                <a:endParaRPr lang="zh-CN" altLang="en-US"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828752" y="2123771"/>
                <a:ext cx="2000098" cy="307777"/>
              </a:xfrm>
              <a:prstGeom prst="rect">
                <a:avLst/>
              </a:prstGeom>
              <a:blipFill>
                <a:blip r:embed="rId2"/>
                <a:stretch>
                  <a:fillRect l="-1524" t="-1961" r="-4268"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828753" y="3438687"/>
                <a:ext cx="36751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cos</m:t>
                          </m:r>
                        </m:fName>
                        <m:e>
                          <m:d>
                            <m:dPr>
                              <m:ctrlPr>
                                <a:rPr lang="en-US" altLang="zh-CN" sz="2000" i="1">
                                  <a:latin typeface="Cambria Math" panose="02040503050406030204" pitchFamily="18" charset="0"/>
                                </a:rPr>
                              </m:ctrlPr>
                            </m:dPr>
                            <m:e>
                              <m:r>
                                <a:rPr lang="en-US" altLang="zh-CN" sz="2000" i="1">
                                  <a:latin typeface="Cambria Math" panose="02040503050406030204" pitchFamily="18" charset="0"/>
                                </a:rPr>
                                <m:t>2</m:t>
                              </m:r>
                              <m:r>
                                <a:rPr lang="en-US" altLang="zh-CN" sz="2000" i="1">
                                  <a:latin typeface="Cambria Math" panose="02040503050406030204" pitchFamily="18" charset="0"/>
                                </a:rPr>
                                <m:t>𝜋</m:t>
                              </m:r>
                              <m:r>
                                <a:rPr lang="en-US" altLang="zh-CN" sz="2000" i="1">
                                  <a:latin typeface="Cambria Math" panose="02040503050406030204" pitchFamily="18" charset="0"/>
                                </a:rPr>
                                <m:t>∗2</m:t>
                              </m:r>
                              <m:r>
                                <a:rPr lang="en-US" altLang="zh-CN" sz="2000" i="1">
                                  <a:latin typeface="Cambria Math" panose="02040503050406030204" pitchFamily="18" charset="0"/>
                                </a:rPr>
                                <m:t>𝑡</m:t>
                              </m:r>
                            </m:e>
                          </m:d>
                        </m:e>
                      </m:func>
                      <m:r>
                        <a:rPr lang="en-US" altLang="zh-CN" sz="2000" i="1">
                          <a:latin typeface="Cambria Math" panose="02040503050406030204" pitchFamily="18" charset="0"/>
                        </a:rPr>
                        <m:t>+</m:t>
                      </m:r>
                      <m:func>
                        <m:funcPr>
                          <m:ctrlPr>
                            <a:rPr lang="en-US" altLang="zh-CN" sz="2000" i="1">
                              <a:solidFill>
                                <a:srgbClr val="000000"/>
                              </a:solidFill>
                              <a:latin typeface="Cambria Math" panose="02040503050406030204" pitchFamily="18" charset="0"/>
                            </a:rPr>
                          </m:ctrlPr>
                        </m:funcPr>
                        <m:fName>
                          <m:r>
                            <m:rPr>
                              <m:sty m:val="p"/>
                            </m:rPr>
                            <a:rPr lang="en-US" altLang="zh-CN" sz="2000">
                              <a:solidFill>
                                <a:srgbClr val="000000"/>
                              </a:solidFill>
                              <a:latin typeface="Cambria Math" panose="02040503050406030204" pitchFamily="18" charset="0"/>
                            </a:rPr>
                            <m:t>cos</m:t>
                          </m:r>
                        </m:fName>
                        <m:e>
                          <m:d>
                            <m:dPr>
                              <m:ctrlPr>
                                <a:rPr lang="en-US"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𝜋</m:t>
                              </m:r>
                              <m:r>
                                <a:rPr lang="en-US" altLang="zh-CN" sz="2000" i="1">
                                  <a:solidFill>
                                    <a:srgbClr val="000000"/>
                                  </a:solidFill>
                                  <a:latin typeface="Cambria Math" panose="02040503050406030204" pitchFamily="18" charset="0"/>
                                </a:rPr>
                                <m:t>∗5</m:t>
                              </m:r>
                              <m:r>
                                <a:rPr lang="en-US" altLang="zh-CN" sz="2000" i="1">
                                  <a:solidFill>
                                    <a:srgbClr val="000000"/>
                                  </a:solidFill>
                                  <a:latin typeface="Cambria Math" panose="02040503050406030204" pitchFamily="18" charset="0"/>
                                </a:rPr>
                                <m:t>𝑡</m:t>
                              </m:r>
                            </m:e>
                          </m:d>
                        </m:e>
                      </m:func>
                    </m:oMath>
                  </m:oMathPara>
                </a14:m>
                <a:endParaRPr lang="zh-CN" altLang="en-US" sz="16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28753" y="3438687"/>
                <a:ext cx="3675109" cy="307777"/>
              </a:xfrm>
              <a:prstGeom prst="rect">
                <a:avLst/>
              </a:prstGeom>
              <a:blipFill>
                <a:blip r:embed="rId3"/>
                <a:stretch>
                  <a:fillRect l="-498"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828753" y="4768350"/>
                <a:ext cx="641669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cos</m:t>
                          </m:r>
                        </m:fName>
                        <m:e>
                          <m:d>
                            <m:dPr>
                              <m:ctrlPr>
                                <a:rPr lang="en-US" altLang="zh-CN" sz="2000" i="1">
                                  <a:latin typeface="Cambria Math" panose="02040503050406030204" pitchFamily="18" charset="0"/>
                                </a:rPr>
                              </m:ctrlPr>
                            </m:dPr>
                            <m:e>
                              <m:r>
                                <a:rPr lang="en-US" altLang="zh-CN" sz="2000" i="1">
                                  <a:latin typeface="Cambria Math" panose="02040503050406030204" pitchFamily="18" charset="0"/>
                                </a:rPr>
                                <m:t>2</m:t>
                              </m:r>
                              <m:r>
                                <a:rPr lang="en-US" altLang="zh-CN" sz="2000" i="1">
                                  <a:latin typeface="Cambria Math" panose="02040503050406030204" pitchFamily="18" charset="0"/>
                                </a:rPr>
                                <m:t>𝜋</m:t>
                              </m:r>
                              <m:r>
                                <a:rPr lang="en-US" altLang="zh-CN" sz="2000" i="1">
                                  <a:latin typeface="Cambria Math" panose="02040503050406030204" pitchFamily="18" charset="0"/>
                                </a:rPr>
                                <m:t>∗2</m:t>
                              </m:r>
                              <m:r>
                                <a:rPr lang="en-US" altLang="zh-CN" sz="2000" i="1">
                                  <a:latin typeface="Cambria Math" panose="02040503050406030204" pitchFamily="18" charset="0"/>
                                </a:rPr>
                                <m:t>𝑡</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𝜋</m:t>
                                  </m:r>
                                </m:num>
                                <m:den>
                                  <m:r>
                                    <a:rPr lang="en-US" altLang="zh-CN" sz="2000" i="1">
                                      <a:latin typeface="Cambria Math" panose="02040503050406030204" pitchFamily="18" charset="0"/>
                                    </a:rPr>
                                    <m:t>3</m:t>
                                  </m:r>
                                </m:den>
                              </m:f>
                            </m:e>
                          </m:d>
                        </m:e>
                      </m:func>
                      <m:r>
                        <a:rPr lang="en-US" altLang="zh-CN" sz="2000" i="1">
                          <a:latin typeface="Cambria Math" panose="02040503050406030204" pitchFamily="18" charset="0"/>
                        </a:rPr>
                        <m:t>+2</m:t>
                      </m:r>
                      <m:func>
                        <m:funcPr>
                          <m:ctrlPr>
                            <a:rPr lang="en-US" altLang="zh-CN" sz="2000" i="1">
                              <a:solidFill>
                                <a:srgbClr val="000000"/>
                              </a:solidFill>
                              <a:latin typeface="Cambria Math" panose="02040503050406030204" pitchFamily="18" charset="0"/>
                            </a:rPr>
                          </m:ctrlPr>
                        </m:funcPr>
                        <m:fName>
                          <m:r>
                            <m:rPr>
                              <m:sty m:val="p"/>
                            </m:rPr>
                            <a:rPr lang="en-US" altLang="zh-CN" sz="2000">
                              <a:solidFill>
                                <a:srgbClr val="000000"/>
                              </a:solidFill>
                              <a:latin typeface="Cambria Math" panose="02040503050406030204" pitchFamily="18" charset="0"/>
                            </a:rPr>
                            <m:t>sin</m:t>
                          </m:r>
                        </m:fName>
                        <m:e>
                          <m:d>
                            <m:dPr>
                              <m:ctrlPr>
                                <a:rPr lang="en-US"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𝜋</m:t>
                              </m:r>
                              <m:r>
                                <a:rPr lang="en-US" altLang="zh-CN" sz="2000" i="1">
                                  <a:solidFill>
                                    <a:srgbClr val="000000"/>
                                  </a:solidFill>
                                  <a:latin typeface="Cambria Math" panose="02040503050406030204" pitchFamily="18" charset="0"/>
                                </a:rPr>
                                <m:t>∗4</m:t>
                              </m:r>
                              <m:r>
                                <a:rPr lang="en-US" altLang="zh-CN" sz="2000" i="1">
                                  <a:solidFill>
                                    <a:srgbClr val="000000"/>
                                  </a:solidFill>
                                  <a:latin typeface="Cambria Math" panose="02040503050406030204" pitchFamily="18" charset="0"/>
                                </a:rPr>
                                <m:t>𝑡</m:t>
                              </m:r>
                            </m:e>
                          </m:d>
                        </m:e>
                      </m:func>
                      <m:r>
                        <a:rPr lang="en-US" altLang="zh-CN" sz="2000" i="1">
                          <a:solidFill>
                            <a:srgbClr val="000000"/>
                          </a:solidFill>
                          <a:latin typeface="Cambria Math" panose="02040503050406030204" pitchFamily="18" charset="0"/>
                        </a:rPr>
                        <m:t>+0.5</m:t>
                      </m:r>
                      <m:func>
                        <m:funcPr>
                          <m:ctrlPr>
                            <a:rPr lang="en-US" altLang="zh-CN" sz="2000" i="1">
                              <a:solidFill>
                                <a:srgbClr val="000000"/>
                              </a:solidFill>
                              <a:latin typeface="Cambria Math" panose="02040503050406030204" pitchFamily="18" charset="0"/>
                            </a:rPr>
                          </m:ctrlPr>
                        </m:funcPr>
                        <m:fName>
                          <m:r>
                            <m:rPr>
                              <m:sty m:val="p"/>
                            </m:rPr>
                            <a:rPr lang="en-US" altLang="zh-CN" sz="2000">
                              <a:solidFill>
                                <a:srgbClr val="000000"/>
                              </a:solidFill>
                              <a:latin typeface="Cambria Math" panose="02040503050406030204" pitchFamily="18" charset="0"/>
                            </a:rPr>
                            <m:t>cos</m:t>
                          </m:r>
                        </m:fName>
                        <m:e>
                          <m:r>
                            <a:rPr lang="en-US" altLang="zh-CN"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𝜋</m:t>
                          </m:r>
                          <m:r>
                            <a:rPr lang="en-US" altLang="zh-CN" sz="2000" i="1">
                              <a:solidFill>
                                <a:srgbClr val="000000"/>
                              </a:solidFill>
                              <a:latin typeface="Cambria Math" panose="02040503050406030204" pitchFamily="18" charset="0"/>
                            </a:rPr>
                            <m:t>∗5</m:t>
                          </m:r>
                          <m:r>
                            <a:rPr lang="en-US" altLang="zh-CN" sz="2000" i="1">
                              <a:solidFill>
                                <a:srgbClr val="000000"/>
                              </a:solidFill>
                              <a:latin typeface="Cambria Math" panose="02040503050406030204" pitchFamily="18" charset="0"/>
                            </a:rPr>
                            <m:t>𝑡</m:t>
                          </m:r>
                          <m:r>
                            <a:rPr lang="en-US" altLang="zh-CN" sz="2000" i="1">
                              <a:solidFill>
                                <a:srgbClr val="000000"/>
                              </a:solidFill>
                              <a:latin typeface="Cambria Math" panose="02040503050406030204" pitchFamily="18" charset="0"/>
                            </a:rPr>
                            <m:t>)</m:t>
                          </m:r>
                        </m:e>
                      </m:func>
                    </m:oMath>
                  </m:oMathPara>
                </a14:m>
                <a:endParaRPr lang="zh-CN" altLang="en-US" sz="1600" dirty="0"/>
              </a:p>
            </p:txBody>
          </p:sp>
        </mc:Choice>
        <mc:Fallback xmlns="">
          <p:sp>
            <p:nvSpPr>
              <p:cNvPr id="9" name="文本框 8"/>
              <p:cNvSpPr txBox="1">
                <a:spLocks noRot="1" noChangeAspect="1" noMove="1" noResize="1" noEditPoints="1" noAdjustHandles="1" noChangeArrowheads="1" noChangeShapeType="1" noTextEdit="1"/>
              </p:cNvSpPr>
              <p:nvPr/>
            </p:nvSpPr>
            <p:spPr>
              <a:xfrm>
                <a:off x="828753" y="4768350"/>
                <a:ext cx="6416693" cy="525016"/>
              </a:xfrm>
              <a:prstGeom prst="rect">
                <a:avLst/>
              </a:prstGeom>
              <a:blipFill>
                <a:blip r:embed="rId4"/>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923" y="2398387"/>
            <a:ext cx="4560352" cy="1005563"/>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923" y="3728051"/>
            <a:ext cx="4560352" cy="1005563"/>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923" y="5304936"/>
            <a:ext cx="4560352" cy="997453"/>
          </a:xfrm>
          <a:prstGeom prst="rect">
            <a:avLst/>
          </a:prstGeom>
        </p:spPr>
      </p:pic>
      <p:sp>
        <p:nvSpPr>
          <p:cNvPr id="13" name="右箭头 12"/>
          <p:cNvSpPr/>
          <p:nvPr/>
        </p:nvSpPr>
        <p:spPr>
          <a:xfrm>
            <a:off x="5376472" y="3950611"/>
            <a:ext cx="766916" cy="678425"/>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DFT</a:t>
            </a:r>
            <a:endParaRPr lang="zh-CN" altLang="en-US" dirty="0"/>
          </a:p>
        </p:txBody>
      </p:sp>
      <p:grpSp>
        <p:nvGrpSpPr>
          <p:cNvPr id="17" name="组合 16"/>
          <p:cNvGrpSpPr/>
          <p:nvPr/>
        </p:nvGrpSpPr>
        <p:grpSpPr>
          <a:xfrm>
            <a:off x="6744010" y="2123771"/>
            <a:ext cx="1689186" cy="1200330"/>
            <a:chOff x="5736161" y="2182761"/>
            <a:chExt cx="1689186" cy="1200330"/>
          </a:xfrm>
        </p:grpSpPr>
        <p:sp>
          <p:nvSpPr>
            <p:cNvPr id="14" name="矩形 13"/>
            <p:cNvSpPr/>
            <p:nvPr/>
          </p:nvSpPr>
          <p:spPr>
            <a:xfrm>
              <a:off x="5736161" y="2182761"/>
              <a:ext cx="1689186" cy="120032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15"/>
            <p:cNvSpPr txBox="1"/>
            <p:nvPr/>
          </p:nvSpPr>
          <p:spPr>
            <a:xfrm>
              <a:off x="5736161" y="2182762"/>
              <a:ext cx="1689186" cy="1200329"/>
            </a:xfrm>
            <a:prstGeom prst="rect">
              <a:avLst/>
            </a:prstGeom>
            <a:noFill/>
          </p:spPr>
          <p:txBody>
            <a:bodyPr wrap="square" rtlCol="0">
              <a:spAutoFit/>
            </a:bodyPr>
            <a:lstStyle/>
            <a:p>
              <a:r>
                <a:rPr lang="en-US" altLang="zh-CN" dirty="0">
                  <a:solidFill>
                    <a:srgbClr val="FF0000"/>
                  </a:solidFill>
                </a:rPr>
                <a:t>Component1</a:t>
              </a:r>
            </a:p>
            <a:p>
              <a:r>
                <a:rPr lang="en-US" altLang="zh-CN" dirty="0"/>
                <a:t>Frequency: 2</a:t>
              </a:r>
              <a:r>
                <a:rPr lang="en-US" altLang="zh-CN" i="1" dirty="0"/>
                <a:t>HZ</a:t>
              </a:r>
            </a:p>
            <a:p>
              <a:r>
                <a:rPr lang="en-US" altLang="zh-CN" dirty="0"/>
                <a:t>Amplitude: 1</a:t>
              </a:r>
            </a:p>
            <a:p>
              <a:r>
                <a:rPr lang="en-US" altLang="zh-CN" dirty="0"/>
                <a:t>Phase: 0</a:t>
              </a:r>
              <a:endParaRPr lang="zh-CN" altLang="en-US" dirty="0"/>
            </a:p>
          </p:txBody>
        </p:sp>
      </p:grpSp>
      <p:grpSp>
        <p:nvGrpSpPr>
          <p:cNvPr id="18" name="组合 17"/>
          <p:cNvGrpSpPr/>
          <p:nvPr/>
        </p:nvGrpSpPr>
        <p:grpSpPr>
          <a:xfrm>
            <a:off x="6744010" y="3654309"/>
            <a:ext cx="1689186" cy="1200330"/>
            <a:chOff x="5736161" y="2182761"/>
            <a:chExt cx="1689186" cy="1200330"/>
          </a:xfrm>
        </p:grpSpPr>
        <p:sp>
          <p:nvSpPr>
            <p:cNvPr id="19" name="矩形 18"/>
            <p:cNvSpPr/>
            <p:nvPr/>
          </p:nvSpPr>
          <p:spPr>
            <a:xfrm>
              <a:off x="5736161" y="2182761"/>
              <a:ext cx="1689186" cy="120032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文本框 19"/>
            <p:cNvSpPr txBox="1"/>
            <p:nvPr/>
          </p:nvSpPr>
          <p:spPr>
            <a:xfrm>
              <a:off x="5736161" y="2182762"/>
              <a:ext cx="1689186" cy="1200329"/>
            </a:xfrm>
            <a:prstGeom prst="rect">
              <a:avLst/>
            </a:prstGeom>
            <a:noFill/>
          </p:spPr>
          <p:txBody>
            <a:bodyPr wrap="square" rtlCol="0">
              <a:spAutoFit/>
            </a:bodyPr>
            <a:lstStyle/>
            <a:p>
              <a:r>
                <a:rPr lang="en-US" altLang="zh-CN" dirty="0">
                  <a:solidFill>
                    <a:srgbClr val="FF0000"/>
                  </a:solidFill>
                </a:rPr>
                <a:t>Component1</a:t>
              </a:r>
            </a:p>
            <a:p>
              <a:r>
                <a:rPr lang="en-US" altLang="zh-CN" dirty="0"/>
                <a:t>Frequency: 2</a:t>
              </a:r>
              <a:r>
                <a:rPr lang="en-US" altLang="zh-CN" i="1" dirty="0"/>
                <a:t>HZ</a:t>
              </a:r>
            </a:p>
            <a:p>
              <a:r>
                <a:rPr lang="en-US" altLang="zh-CN" dirty="0"/>
                <a:t>Amplitude: 1</a:t>
              </a:r>
            </a:p>
            <a:p>
              <a:r>
                <a:rPr lang="en-US" altLang="zh-CN" dirty="0"/>
                <a:t>Phase: 0</a:t>
              </a:r>
              <a:endParaRPr lang="zh-CN" altLang="en-US" dirty="0"/>
            </a:p>
          </p:txBody>
        </p:sp>
      </p:grpSp>
      <p:grpSp>
        <p:nvGrpSpPr>
          <p:cNvPr id="21" name="组合 20"/>
          <p:cNvGrpSpPr/>
          <p:nvPr/>
        </p:nvGrpSpPr>
        <p:grpSpPr>
          <a:xfrm>
            <a:off x="8433196" y="3654308"/>
            <a:ext cx="1689186" cy="1200330"/>
            <a:chOff x="5736161" y="2182761"/>
            <a:chExt cx="1689186" cy="1200330"/>
          </a:xfrm>
        </p:grpSpPr>
        <p:sp>
          <p:nvSpPr>
            <p:cNvPr id="22" name="矩形 21"/>
            <p:cNvSpPr/>
            <p:nvPr/>
          </p:nvSpPr>
          <p:spPr>
            <a:xfrm>
              <a:off x="5736161" y="2182761"/>
              <a:ext cx="1689186" cy="120032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文本框 22"/>
            <p:cNvSpPr txBox="1"/>
            <p:nvPr/>
          </p:nvSpPr>
          <p:spPr>
            <a:xfrm>
              <a:off x="5736161" y="2182762"/>
              <a:ext cx="1689186" cy="1200329"/>
            </a:xfrm>
            <a:prstGeom prst="rect">
              <a:avLst/>
            </a:prstGeom>
            <a:noFill/>
          </p:spPr>
          <p:txBody>
            <a:bodyPr wrap="square" rtlCol="0">
              <a:spAutoFit/>
            </a:bodyPr>
            <a:lstStyle/>
            <a:p>
              <a:r>
                <a:rPr lang="en-US" altLang="zh-CN" dirty="0">
                  <a:solidFill>
                    <a:srgbClr val="FF0000"/>
                  </a:solidFill>
                </a:rPr>
                <a:t>Component2</a:t>
              </a:r>
            </a:p>
            <a:p>
              <a:r>
                <a:rPr lang="en-US" altLang="zh-CN" dirty="0"/>
                <a:t>Frequency: 5</a:t>
              </a:r>
              <a:r>
                <a:rPr lang="en-US" altLang="zh-CN" i="1" dirty="0"/>
                <a:t>HZ</a:t>
              </a:r>
            </a:p>
            <a:p>
              <a:r>
                <a:rPr lang="en-US" altLang="zh-CN" dirty="0"/>
                <a:t>Amplitude: 1</a:t>
              </a:r>
            </a:p>
            <a:p>
              <a:r>
                <a:rPr lang="en-US" altLang="zh-CN" dirty="0"/>
                <a:t>Phase: 0</a:t>
              </a:r>
              <a:endParaRPr lang="zh-CN" altLang="en-US" dirty="0"/>
            </a:p>
          </p:txBody>
        </p:sp>
      </p:grpSp>
      <p:grpSp>
        <p:nvGrpSpPr>
          <p:cNvPr id="24" name="组合 23"/>
          <p:cNvGrpSpPr/>
          <p:nvPr/>
        </p:nvGrpSpPr>
        <p:grpSpPr>
          <a:xfrm>
            <a:off x="6744010" y="5236505"/>
            <a:ext cx="1689186" cy="1200330"/>
            <a:chOff x="5736161" y="2182761"/>
            <a:chExt cx="1689186" cy="1200330"/>
          </a:xfrm>
        </p:grpSpPr>
        <p:sp>
          <p:nvSpPr>
            <p:cNvPr id="25" name="矩形 24"/>
            <p:cNvSpPr/>
            <p:nvPr/>
          </p:nvSpPr>
          <p:spPr>
            <a:xfrm>
              <a:off x="5736161" y="2182761"/>
              <a:ext cx="1689186" cy="120032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文本框 25"/>
            <p:cNvSpPr txBox="1"/>
            <p:nvPr/>
          </p:nvSpPr>
          <p:spPr>
            <a:xfrm>
              <a:off x="5736161" y="2182762"/>
              <a:ext cx="1689186" cy="1200329"/>
            </a:xfrm>
            <a:prstGeom prst="rect">
              <a:avLst/>
            </a:prstGeom>
            <a:noFill/>
          </p:spPr>
          <p:txBody>
            <a:bodyPr wrap="square" rtlCol="0">
              <a:spAutoFit/>
            </a:bodyPr>
            <a:lstStyle/>
            <a:p>
              <a:r>
                <a:rPr lang="en-US" altLang="zh-CN" dirty="0">
                  <a:solidFill>
                    <a:srgbClr val="FF0000"/>
                  </a:solidFill>
                </a:rPr>
                <a:t>Component1</a:t>
              </a:r>
            </a:p>
            <a:p>
              <a:r>
                <a:rPr lang="en-US" altLang="zh-CN" dirty="0"/>
                <a:t>Frequency: 2</a:t>
              </a:r>
              <a:r>
                <a:rPr lang="en-US" altLang="zh-CN" i="1" dirty="0"/>
                <a:t>HZ</a:t>
              </a:r>
            </a:p>
            <a:p>
              <a:r>
                <a:rPr lang="en-US" altLang="zh-CN" dirty="0"/>
                <a:t>Amplitude: 1</a:t>
              </a:r>
            </a:p>
            <a:p>
              <a:r>
                <a:rPr lang="en-US" altLang="zh-CN" dirty="0"/>
                <a:t>Phase: </a:t>
              </a:r>
              <a:r>
                <a:rPr lang="el-GR" altLang="zh-CN" dirty="0"/>
                <a:t>π</a:t>
              </a:r>
              <a:r>
                <a:rPr lang="en-US" altLang="zh-CN" dirty="0"/>
                <a:t>/3</a:t>
              </a:r>
              <a:endParaRPr lang="zh-CN" altLang="en-US" dirty="0"/>
            </a:p>
          </p:txBody>
        </p:sp>
      </p:grpSp>
      <p:grpSp>
        <p:nvGrpSpPr>
          <p:cNvPr id="27" name="组合 26"/>
          <p:cNvGrpSpPr/>
          <p:nvPr/>
        </p:nvGrpSpPr>
        <p:grpSpPr>
          <a:xfrm>
            <a:off x="8433196" y="5236504"/>
            <a:ext cx="1689186" cy="1200330"/>
            <a:chOff x="5736161" y="2182761"/>
            <a:chExt cx="1689186" cy="1200330"/>
          </a:xfrm>
        </p:grpSpPr>
        <p:sp>
          <p:nvSpPr>
            <p:cNvPr id="28" name="矩形 27"/>
            <p:cNvSpPr/>
            <p:nvPr/>
          </p:nvSpPr>
          <p:spPr>
            <a:xfrm>
              <a:off x="5736161" y="2182761"/>
              <a:ext cx="1689186" cy="120032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文本框 28"/>
            <p:cNvSpPr txBox="1"/>
            <p:nvPr/>
          </p:nvSpPr>
          <p:spPr>
            <a:xfrm>
              <a:off x="5736161" y="2182762"/>
              <a:ext cx="1689186" cy="1200329"/>
            </a:xfrm>
            <a:prstGeom prst="rect">
              <a:avLst/>
            </a:prstGeom>
            <a:noFill/>
          </p:spPr>
          <p:txBody>
            <a:bodyPr wrap="square" rtlCol="0">
              <a:spAutoFit/>
            </a:bodyPr>
            <a:lstStyle/>
            <a:p>
              <a:r>
                <a:rPr lang="en-US" altLang="zh-CN" dirty="0">
                  <a:solidFill>
                    <a:srgbClr val="FF0000"/>
                  </a:solidFill>
                </a:rPr>
                <a:t>Component2</a:t>
              </a:r>
            </a:p>
            <a:p>
              <a:r>
                <a:rPr lang="en-US" altLang="zh-CN" dirty="0"/>
                <a:t>Frequency: 4</a:t>
              </a:r>
              <a:r>
                <a:rPr lang="en-US" altLang="zh-CN" i="1" dirty="0"/>
                <a:t>HZ</a:t>
              </a:r>
            </a:p>
            <a:p>
              <a:r>
                <a:rPr lang="en-US" altLang="zh-CN" dirty="0"/>
                <a:t>Amplitude: 2</a:t>
              </a:r>
            </a:p>
            <a:p>
              <a:r>
                <a:rPr lang="en-US" altLang="zh-CN" dirty="0"/>
                <a:t>Phase: 0</a:t>
              </a:r>
              <a:endParaRPr lang="zh-CN" altLang="en-US" dirty="0"/>
            </a:p>
          </p:txBody>
        </p:sp>
      </p:grpSp>
      <p:grpSp>
        <p:nvGrpSpPr>
          <p:cNvPr id="30" name="组合 29"/>
          <p:cNvGrpSpPr/>
          <p:nvPr/>
        </p:nvGrpSpPr>
        <p:grpSpPr>
          <a:xfrm>
            <a:off x="10122382" y="5236503"/>
            <a:ext cx="1689186" cy="1200330"/>
            <a:chOff x="5736161" y="2182761"/>
            <a:chExt cx="1689186" cy="1200330"/>
          </a:xfrm>
        </p:grpSpPr>
        <p:sp>
          <p:nvSpPr>
            <p:cNvPr id="31" name="矩形 30"/>
            <p:cNvSpPr/>
            <p:nvPr/>
          </p:nvSpPr>
          <p:spPr>
            <a:xfrm>
              <a:off x="5736161" y="2182761"/>
              <a:ext cx="1689186" cy="120032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文本框 31"/>
            <p:cNvSpPr txBox="1"/>
            <p:nvPr/>
          </p:nvSpPr>
          <p:spPr>
            <a:xfrm>
              <a:off x="5736161" y="2182762"/>
              <a:ext cx="1689186" cy="1200329"/>
            </a:xfrm>
            <a:prstGeom prst="rect">
              <a:avLst/>
            </a:prstGeom>
            <a:noFill/>
          </p:spPr>
          <p:txBody>
            <a:bodyPr wrap="square" rtlCol="0">
              <a:spAutoFit/>
            </a:bodyPr>
            <a:lstStyle/>
            <a:p>
              <a:r>
                <a:rPr lang="en-US" altLang="zh-CN" dirty="0">
                  <a:solidFill>
                    <a:srgbClr val="FF0000"/>
                  </a:solidFill>
                </a:rPr>
                <a:t>Component3</a:t>
              </a:r>
            </a:p>
            <a:p>
              <a:r>
                <a:rPr lang="en-US" altLang="zh-CN" dirty="0"/>
                <a:t>Frequency: 5</a:t>
              </a:r>
              <a:r>
                <a:rPr lang="en-US" altLang="zh-CN" i="1" dirty="0"/>
                <a:t>HZ</a:t>
              </a:r>
            </a:p>
            <a:p>
              <a:r>
                <a:rPr lang="en-US" altLang="zh-CN" dirty="0"/>
                <a:t>Amplitude: 0.5</a:t>
              </a:r>
            </a:p>
            <a:p>
              <a:r>
                <a:rPr lang="en-US" altLang="zh-CN" dirty="0"/>
                <a:t>Phase: 0</a:t>
              </a:r>
              <a:endParaRPr lang="zh-CN" altLang="en-US" dirty="0"/>
            </a:p>
          </p:txBody>
        </p:sp>
      </p:grpSp>
    </p:spTree>
    <p:extLst>
      <p:ext uri="{BB962C8B-B14F-4D97-AF65-F5344CB8AC3E}">
        <p14:creationId xmlns:p14="http://schemas.microsoft.com/office/powerpoint/2010/main" val="1148675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FFT (Fast-Fourier-Transform)?</a:t>
            </a:r>
            <a:endParaRPr lang="zh-CN" altLang="en-US" dirty="0"/>
          </a:p>
        </p:txBody>
      </p:sp>
      <p:sp>
        <p:nvSpPr>
          <p:cNvPr id="3" name="内容占位符 2"/>
          <p:cNvSpPr>
            <a:spLocks noGrp="1"/>
          </p:cNvSpPr>
          <p:nvPr>
            <p:ph idx="1"/>
          </p:nvPr>
        </p:nvSpPr>
        <p:spPr/>
        <p:txBody>
          <a:bodyPr/>
          <a:lstStyle/>
          <a:p>
            <a:r>
              <a:rPr lang="en-US" altLang="zh-CN" dirty="0"/>
              <a:t>FFT is not one algorithm, many scientists have invented different FFTs</a:t>
            </a:r>
          </a:p>
          <a:p>
            <a:r>
              <a:rPr lang="en-US" altLang="zh-CN" dirty="0"/>
              <a:t>However, today it mostly refers to the algorithm published by </a:t>
            </a:r>
            <a:r>
              <a:rPr lang="en-US" altLang="zh-CN" i="1" dirty="0"/>
              <a:t>James Cooley </a:t>
            </a:r>
            <a:r>
              <a:rPr lang="en-US" altLang="zh-CN" dirty="0"/>
              <a:t>and </a:t>
            </a:r>
            <a:r>
              <a:rPr lang="en-US" altLang="zh-CN" i="1" dirty="0"/>
              <a:t>John Tukey</a:t>
            </a:r>
            <a:r>
              <a:rPr lang="en-US" altLang="zh-CN" dirty="0"/>
              <a:t> in 1965 for the purpose of detecting the Soviet Union nuclear test from offshore sensors</a:t>
            </a:r>
            <a:endParaRPr lang="zh-CN" altLang="en-US" dirty="0"/>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20</a:t>
            </a:fld>
            <a:endParaRPr lang="en-US" altLang="zh-TW"/>
          </a:p>
        </p:txBody>
      </p:sp>
      <p:pic>
        <p:nvPicPr>
          <p:cNvPr id="1026" name="Picture 2" descr="F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829" y="2985738"/>
            <a:ext cx="4204899" cy="2943430"/>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1961" y="3113972"/>
            <a:ext cx="3831153" cy="2873365"/>
          </a:xfrm>
          <a:prstGeom prst="rect">
            <a:avLst/>
          </a:prstGeom>
        </p:spPr>
      </p:pic>
    </p:spTree>
    <p:extLst>
      <p:ext uri="{BB962C8B-B14F-4D97-AF65-F5344CB8AC3E}">
        <p14:creationId xmlns:p14="http://schemas.microsoft.com/office/powerpoint/2010/main" val="1441904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FFT (Fast-Fourier-Transform)?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en-US" altLang="zh-CN" dirty="0"/>
                  <a:t>If we choose </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sup>
                    </m:sSup>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Sub>
                  </m:oMath>
                </a14:m>
                <a:r>
                  <a:rPr lang="zh-CN" altLang="en-US" dirty="0"/>
                  <a:t> </a:t>
                </a:r>
                <a:r>
                  <a:rPr lang="en-US" altLang="zh-CN" dirty="0"/>
                  <a:t>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oMath>
                </a14:m>
                <a:r>
                  <a:rPr lang="zh-CN" altLang="en-US" dirty="0"/>
                  <a:t> </a:t>
                </a:r>
                <a:r>
                  <a:rPr lang="en-US" altLang="zh-CN" dirty="0"/>
                  <a:t>can be decomposed until length 2 DFTs!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21</a:t>
            </a:fld>
            <a:endParaRPr lang="en-US" altLang="zh-TW"/>
          </a:p>
        </p:txBody>
      </p:sp>
      <p:sp>
        <p:nvSpPr>
          <p:cNvPr id="8" name="文本框 7"/>
          <p:cNvSpPr txBox="1"/>
          <p:nvPr/>
        </p:nvSpPr>
        <p:spPr>
          <a:xfrm>
            <a:off x="864519" y="1468412"/>
            <a:ext cx="2245522" cy="400110"/>
          </a:xfrm>
          <a:prstGeom prst="rect">
            <a:avLst/>
          </a:prstGeom>
          <a:noFill/>
          <a:ln>
            <a:solidFill>
              <a:schemeClr val="tx1"/>
            </a:solidFill>
          </a:ln>
        </p:spPr>
        <p:txBody>
          <a:bodyPr wrap="square" rtlCol="0">
            <a:spAutoFit/>
          </a:bodyPr>
          <a:lstStyle/>
          <a:p>
            <a:r>
              <a:rPr lang="en-US" altLang="zh-CN" sz="2000" dirty="0">
                <a:latin typeface="Arial" panose="020B0604020202020204" pitchFamily="34" charset="0"/>
                <a:cs typeface="Arial" panose="020B0604020202020204" pitchFamily="34" charset="0"/>
              </a:rPr>
              <a:t>DFT with length </a:t>
            </a:r>
            <a:r>
              <a:rPr lang="en-US" altLang="zh-CN" sz="2000" i="1" dirty="0">
                <a:latin typeface="Arial" panose="020B0604020202020204" pitchFamily="34" charset="0"/>
                <a:cs typeface="Arial" panose="020B0604020202020204" pitchFamily="34" charset="0"/>
              </a:rPr>
              <a:t>N</a:t>
            </a:r>
            <a:endParaRPr lang="zh-CN" altLang="en-US" sz="2000" i="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p:cNvSpPr txBox="1"/>
              <p:nvPr/>
            </p:nvSpPr>
            <p:spPr>
              <a:xfrm>
                <a:off x="1602303" y="1081353"/>
                <a:ext cx="76995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FF0000"/>
                          </a:solidFill>
                          <a:latin typeface="Cambria Math" panose="02040503050406030204" pitchFamily="18" charset="0"/>
                        </a:rPr>
                        <m:t>𝑂</m:t>
                      </m:r>
                      <m:r>
                        <a:rPr lang="en-US" altLang="zh-CN" sz="2000" b="0" i="1" smtClean="0">
                          <a:solidFill>
                            <a:srgbClr val="FF0000"/>
                          </a:solidFill>
                          <a:latin typeface="Cambria Math" panose="02040503050406030204" pitchFamily="18" charset="0"/>
                        </a:rPr>
                        <m:t>(</m:t>
                      </m:r>
                      <m:sSup>
                        <m:sSupPr>
                          <m:ctrlPr>
                            <a:rPr lang="en-US" altLang="zh-CN" sz="2000" b="0" i="1" smtClean="0">
                              <a:solidFill>
                                <a:srgbClr val="FF0000"/>
                              </a:solidFill>
                              <a:latin typeface="Cambria Math" panose="02040503050406030204" pitchFamily="18" charset="0"/>
                            </a:rPr>
                          </m:ctrlPr>
                        </m:sSupPr>
                        <m:e>
                          <m:r>
                            <a:rPr lang="en-US" altLang="zh-CN" sz="2000" b="0" i="1" smtClean="0">
                              <a:solidFill>
                                <a:srgbClr val="FF0000"/>
                              </a:solidFill>
                              <a:latin typeface="Cambria Math" panose="02040503050406030204" pitchFamily="18" charset="0"/>
                            </a:rPr>
                            <m:t>𝑁</m:t>
                          </m:r>
                        </m:e>
                        <m:sup>
                          <m:r>
                            <a:rPr lang="en-US" altLang="zh-CN" sz="2000" b="0" i="1" smtClean="0">
                              <a:solidFill>
                                <a:srgbClr val="FF0000"/>
                              </a:solidFill>
                              <a:latin typeface="Cambria Math" panose="02040503050406030204" pitchFamily="18" charset="0"/>
                            </a:rPr>
                            <m:t>2</m:t>
                          </m:r>
                        </m:sup>
                      </m:sSup>
                      <m:r>
                        <a:rPr lang="en-US" altLang="zh-CN" sz="2000" b="0" i="1" smtClean="0">
                          <a:solidFill>
                            <a:srgbClr val="FF0000"/>
                          </a:solidFill>
                          <a:latin typeface="Cambria Math" panose="02040503050406030204" pitchFamily="18" charset="0"/>
                        </a:rPr>
                        <m:t>)</m:t>
                      </m:r>
                    </m:oMath>
                  </m:oMathPara>
                </a14:m>
                <a:endParaRPr lang="zh-CN" altLang="en-US" sz="2000" dirty="0">
                  <a:solidFill>
                    <a:srgbClr val="FF0000"/>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602303" y="1081353"/>
                <a:ext cx="769954" cy="307777"/>
              </a:xfrm>
              <a:prstGeom prst="rect">
                <a:avLst/>
              </a:prstGeom>
              <a:blipFill>
                <a:blip r:embed="rId3"/>
                <a:stretch>
                  <a:fillRect l="-7937" t="-1961" r="-12698"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7170801" y="1028230"/>
                <a:ext cx="2332964" cy="400110"/>
              </a:xfrm>
              <a:prstGeom prst="rect">
                <a:avLst/>
              </a:prstGeom>
              <a:noFill/>
              <a:ln>
                <a:solidFill>
                  <a:schemeClr val="tx1"/>
                </a:solidFill>
              </a:ln>
            </p:spPr>
            <p:txBody>
              <a:bodyPr wrap="square" rtlCol="0">
                <a:spAutoFit/>
              </a:bodyPr>
              <a:lstStyle/>
              <a:p>
                <a:r>
                  <a:rPr lang="en-US" altLang="zh-CN" sz="2000" dirty="0">
                    <a:latin typeface="Arial" panose="020B0604020202020204" pitchFamily="34" charset="0"/>
                    <a:cs typeface="Arial" panose="020B0604020202020204" pitchFamily="34" charset="0"/>
                  </a:rPr>
                  <a:t>DFT with length </a:t>
                </a:r>
                <a14:m>
                  <m:oMath xmlns:m="http://schemas.openxmlformats.org/officeDocument/2006/math">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𝑛</m:t>
                        </m:r>
                      </m:e>
                      <m:sub>
                        <m:r>
                          <a:rPr lang="en-US" altLang="zh-CN" sz="2000" b="0" i="1" smtClean="0">
                            <a:latin typeface="Cambria Math" panose="02040503050406030204" pitchFamily="18" charset="0"/>
                            <a:cs typeface="Arial" panose="020B0604020202020204" pitchFamily="34" charset="0"/>
                          </a:rPr>
                          <m:t>1</m:t>
                        </m:r>
                      </m:sub>
                    </m:sSub>
                  </m:oMath>
                </a14:m>
                <a:endParaRPr lang="zh-CN" altLang="en-US" sz="2000" i="1" dirty="0">
                  <a:latin typeface="Arial" panose="020B0604020202020204" pitchFamily="34" charset="0"/>
                  <a:cs typeface="Arial" panose="020B0604020202020204" pitchFamily="34"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7170801" y="1028230"/>
                <a:ext cx="2332964" cy="400110"/>
              </a:xfrm>
              <a:prstGeom prst="rect">
                <a:avLst/>
              </a:prstGeom>
              <a:blipFill>
                <a:blip r:embed="rId4"/>
                <a:stretch>
                  <a:fillRect l="-2338" t="-5970" b="-26866"/>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7170801" y="1954131"/>
                <a:ext cx="2332964" cy="400110"/>
              </a:xfrm>
              <a:prstGeom prst="rect">
                <a:avLst/>
              </a:prstGeom>
              <a:noFill/>
              <a:ln>
                <a:solidFill>
                  <a:schemeClr val="tx1"/>
                </a:solidFill>
              </a:ln>
            </p:spPr>
            <p:txBody>
              <a:bodyPr wrap="square" rtlCol="0">
                <a:spAutoFit/>
              </a:bodyPr>
              <a:lstStyle/>
              <a:p>
                <a:r>
                  <a:rPr lang="en-US" altLang="zh-CN" sz="2000" dirty="0">
                    <a:latin typeface="Arial" panose="020B0604020202020204" pitchFamily="34" charset="0"/>
                    <a:cs typeface="Arial" panose="020B0604020202020204" pitchFamily="34" charset="0"/>
                  </a:rPr>
                  <a:t>DFT with length </a:t>
                </a:r>
                <a14:m>
                  <m:oMath xmlns:m="http://schemas.openxmlformats.org/officeDocument/2006/math">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𝑛</m:t>
                        </m:r>
                      </m:e>
                      <m:sub>
                        <m:r>
                          <a:rPr lang="en-US" altLang="zh-CN" sz="2000" b="0" i="1" smtClean="0">
                            <a:latin typeface="Cambria Math" panose="02040503050406030204" pitchFamily="18" charset="0"/>
                            <a:cs typeface="Arial" panose="020B0604020202020204" pitchFamily="34" charset="0"/>
                          </a:rPr>
                          <m:t>2</m:t>
                        </m:r>
                      </m:sub>
                    </m:sSub>
                  </m:oMath>
                </a14:m>
                <a:endParaRPr lang="zh-CN" altLang="en-US" sz="2000" i="1" dirty="0">
                  <a:latin typeface="Arial" panose="020B0604020202020204" pitchFamily="34" charset="0"/>
                  <a:cs typeface="Arial" panose="020B0604020202020204" pitchFamily="34"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7170801" y="1954131"/>
                <a:ext cx="2332964" cy="400110"/>
              </a:xfrm>
              <a:prstGeom prst="rect">
                <a:avLst/>
              </a:prstGeom>
              <a:blipFill>
                <a:blip r:embed="rId5"/>
                <a:stretch>
                  <a:fillRect l="-2338" t="-5970" b="-26866"/>
                </a:stretch>
              </a:blipFill>
              <a:ln>
                <a:solidFill>
                  <a:schemeClr val="tx1"/>
                </a:solidFill>
              </a:ln>
            </p:spPr>
            <p:txBody>
              <a:bodyPr/>
              <a:lstStyle/>
              <a:p>
                <a:r>
                  <a:rPr lang="zh-CN" altLang="en-US">
                    <a:noFill/>
                  </a:rPr>
                  <a:t> </a:t>
                </a:r>
              </a:p>
            </p:txBody>
          </p:sp>
        </mc:Fallback>
      </mc:AlternateContent>
      <p:cxnSp>
        <p:nvCxnSpPr>
          <p:cNvPr id="16" name="直接连接符 15"/>
          <p:cNvCxnSpPr>
            <a:stCxn id="8" idx="3"/>
          </p:cNvCxnSpPr>
          <p:nvPr/>
        </p:nvCxnSpPr>
        <p:spPr>
          <a:xfrm flipV="1">
            <a:off x="3110041" y="1665517"/>
            <a:ext cx="1963609" cy="295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endCxn id="10" idx="1"/>
          </p:cNvCxnSpPr>
          <p:nvPr/>
        </p:nvCxnSpPr>
        <p:spPr>
          <a:xfrm flipV="1">
            <a:off x="5073650" y="1228285"/>
            <a:ext cx="2097151" cy="437232"/>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endCxn id="11" idx="1"/>
          </p:cNvCxnSpPr>
          <p:nvPr/>
        </p:nvCxnSpPr>
        <p:spPr>
          <a:xfrm>
            <a:off x="5073650" y="1665517"/>
            <a:ext cx="2097151" cy="488669"/>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3" name="文本框 22"/>
              <p:cNvSpPr txBox="1"/>
              <p:nvPr/>
            </p:nvSpPr>
            <p:spPr>
              <a:xfrm>
                <a:off x="3387777" y="1147584"/>
                <a:ext cx="168587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If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𝑁</m:t>
                    </m:r>
                    <m:r>
                      <a:rPr lang="en-US" altLang="zh-CN" sz="2000" b="0" i="1" smtClean="0">
                        <a:latin typeface="Cambria Math" panose="02040503050406030204" pitchFamily="18" charset="0"/>
                        <a:cs typeface="Arial" panose="020B0604020202020204" pitchFamily="34" charset="0"/>
                      </a:rPr>
                      <m:t>=</m:t>
                    </m:r>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𝑛</m:t>
                        </m:r>
                      </m:e>
                      <m:sub>
                        <m:r>
                          <a:rPr lang="en-US" altLang="zh-CN" sz="2000" b="0" i="1" smtClean="0">
                            <a:latin typeface="Cambria Math" panose="02040503050406030204" pitchFamily="18" charset="0"/>
                            <a:cs typeface="Arial" panose="020B0604020202020204" pitchFamily="34" charset="0"/>
                          </a:rPr>
                          <m:t>1</m:t>
                        </m:r>
                      </m:sub>
                    </m:sSub>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𝑛</m:t>
                        </m:r>
                      </m:e>
                      <m:sub>
                        <m:r>
                          <a:rPr lang="en-US" altLang="zh-CN" sz="2000" b="0" i="1" smtClean="0">
                            <a:latin typeface="Cambria Math" panose="02040503050406030204" pitchFamily="18" charset="0"/>
                            <a:cs typeface="Arial" panose="020B0604020202020204" pitchFamily="34" charset="0"/>
                          </a:rPr>
                          <m:t>2</m:t>
                        </m:r>
                      </m:sub>
                    </m:sSub>
                  </m:oMath>
                </a14:m>
                <a:endParaRPr lang="zh-CN" altLang="en-US" sz="2000" dirty="0">
                  <a:latin typeface="Arial" panose="020B0604020202020204" pitchFamily="34" charset="0"/>
                  <a:cs typeface="Arial" panose="020B0604020202020204" pitchFamily="34"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3387777" y="1147584"/>
                <a:ext cx="1685873" cy="400110"/>
              </a:xfrm>
              <a:prstGeom prst="rect">
                <a:avLst/>
              </a:prstGeom>
              <a:blipFill>
                <a:blip r:embed="rId6"/>
                <a:stretch>
                  <a:fillRect l="-3986" t="-6061"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9720877" y="1120563"/>
                <a:ext cx="720197" cy="3113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FF0000"/>
                          </a:solidFill>
                          <a:latin typeface="Cambria Math" panose="02040503050406030204" pitchFamily="18" charset="0"/>
                        </a:rPr>
                        <m:t>𝑂</m:t>
                      </m:r>
                      <m:r>
                        <a:rPr lang="en-US" altLang="zh-CN" sz="2000" b="0" i="1" smtClean="0">
                          <a:solidFill>
                            <a:srgbClr val="FF0000"/>
                          </a:solidFill>
                          <a:latin typeface="Cambria Math" panose="02040503050406030204" pitchFamily="18" charset="0"/>
                        </a:rPr>
                        <m:t>(</m:t>
                      </m:r>
                      <m:sSubSup>
                        <m:sSubSupPr>
                          <m:ctrlPr>
                            <a:rPr lang="en-US" altLang="zh-CN" sz="2000" b="0" i="1" smtClean="0">
                              <a:solidFill>
                                <a:srgbClr val="FF0000"/>
                              </a:solidFill>
                              <a:latin typeface="Cambria Math" panose="02040503050406030204" pitchFamily="18" charset="0"/>
                            </a:rPr>
                          </m:ctrlPr>
                        </m:sSubSupPr>
                        <m:e>
                          <m:r>
                            <a:rPr lang="en-US" altLang="zh-CN" sz="2000" b="0" i="1" smtClean="0">
                              <a:solidFill>
                                <a:srgbClr val="FF0000"/>
                              </a:solidFill>
                              <a:latin typeface="Cambria Math" panose="02040503050406030204" pitchFamily="18" charset="0"/>
                            </a:rPr>
                            <m:t>𝑛</m:t>
                          </m:r>
                        </m:e>
                        <m:sub>
                          <m:r>
                            <a:rPr lang="en-US" altLang="zh-CN" sz="2000" b="0" i="1" smtClean="0">
                              <a:solidFill>
                                <a:srgbClr val="FF0000"/>
                              </a:solidFill>
                              <a:latin typeface="Cambria Math" panose="02040503050406030204" pitchFamily="18" charset="0"/>
                            </a:rPr>
                            <m:t>1</m:t>
                          </m:r>
                        </m:sub>
                        <m:sup>
                          <m:r>
                            <a:rPr lang="en-US" altLang="zh-CN" sz="2000" b="0" i="1" smtClean="0">
                              <a:solidFill>
                                <a:srgbClr val="FF0000"/>
                              </a:solidFill>
                              <a:latin typeface="Cambria Math" panose="02040503050406030204" pitchFamily="18" charset="0"/>
                            </a:rPr>
                            <m:t>2</m:t>
                          </m:r>
                        </m:sup>
                      </m:sSubSup>
                      <m:r>
                        <a:rPr lang="en-US" altLang="zh-CN" sz="2000" b="0" i="1" smtClean="0">
                          <a:solidFill>
                            <a:srgbClr val="FF0000"/>
                          </a:solidFill>
                          <a:latin typeface="Cambria Math" panose="02040503050406030204" pitchFamily="18" charset="0"/>
                        </a:rPr>
                        <m:t>)</m:t>
                      </m:r>
                    </m:oMath>
                  </m:oMathPara>
                </a14:m>
                <a:endParaRPr lang="zh-CN" altLang="en-US" sz="2000" dirty="0">
                  <a:solidFill>
                    <a:srgbClr val="FF0000"/>
                  </a:solidFill>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9720877" y="1120563"/>
                <a:ext cx="720197" cy="311367"/>
              </a:xfrm>
              <a:prstGeom prst="rect">
                <a:avLst/>
              </a:prstGeom>
              <a:blipFill>
                <a:blip r:embed="rId7"/>
                <a:stretch>
                  <a:fillRect l="-8475" t="-3922" r="-13559" b="-352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9720876" y="1998502"/>
                <a:ext cx="720197" cy="3113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FF0000"/>
                          </a:solidFill>
                          <a:latin typeface="Cambria Math" panose="02040503050406030204" pitchFamily="18" charset="0"/>
                        </a:rPr>
                        <m:t>𝑂</m:t>
                      </m:r>
                      <m:r>
                        <a:rPr lang="en-US" altLang="zh-CN" sz="2000" b="0" i="1" smtClean="0">
                          <a:solidFill>
                            <a:srgbClr val="FF0000"/>
                          </a:solidFill>
                          <a:latin typeface="Cambria Math" panose="02040503050406030204" pitchFamily="18" charset="0"/>
                        </a:rPr>
                        <m:t>(</m:t>
                      </m:r>
                      <m:sSubSup>
                        <m:sSubSupPr>
                          <m:ctrlPr>
                            <a:rPr lang="en-US" altLang="zh-CN" sz="2000" b="0" i="1" smtClean="0">
                              <a:solidFill>
                                <a:srgbClr val="FF0000"/>
                              </a:solidFill>
                              <a:latin typeface="Cambria Math" panose="02040503050406030204" pitchFamily="18" charset="0"/>
                            </a:rPr>
                          </m:ctrlPr>
                        </m:sSubSupPr>
                        <m:e>
                          <m:r>
                            <a:rPr lang="en-US" altLang="zh-CN" sz="2000" b="0" i="1" smtClean="0">
                              <a:solidFill>
                                <a:srgbClr val="FF0000"/>
                              </a:solidFill>
                              <a:latin typeface="Cambria Math" panose="02040503050406030204" pitchFamily="18" charset="0"/>
                            </a:rPr>
                            <m:t>𝑛</m:t>
                          </m:r>
                        </m:e>
                        <m:sub>
                          <m:r>
                            <a:rPr lang="en-US" altLang="zh-CN" sz="2000" b="0" i="1" smtClean="0">
                              <a:solidFill>
                                <a:srgbClr val="FF0000"/>
                              </a:solidFill>
                              <a:latin typeface="Cambria Math" panose="02040503050406030204" pitchFamily="18" charset="0"/>
                            </a:rPr>
                            <m:t>2</m:t>
                          </m:r>
                        </m:sub>
                        <m:sup>
                          <m:r>
                            <a:rPr lang="en-US" altLang="zh-CN" sz="2000" b="0" i="1" smtClean="0">
                              <a:solidFill>
                                <a:srgbClr val="FF0000"/>
                              </a:solidFill>
                              <a:latin typeface="Cambria Math" panose="02040503050406030204" pitchFamily="18" charset="0"/>
                            </a:rPr>
                            <m:t>2</m:t>
                          </m:r>
                        </m:sup>
                      </m:sSubSup>
                      <m:r>
                        <a:rPr lang="en-US" altLang="zh-CN" sz="2000" b="0" i="1" smtClean="0">
                          <a:solidFill>
                            <a:srgbClr val="FF0000"/>
                          </a:solidFill>
                          <a:latin typeface="Cambria Math" panose="02040503050406030204" pitchFamily="18" charset="0"/>
                        </a:rPr>
                        <m:t>)</m:t>
                      </m:r>
                    </m:oMath>
                  </m:oMathPara>
                </a14:m>
                <a:endParaRPr lang="zh-CN" altLang="en-US" sz="2000" dirty="0">
                  <a:solidFill>
                    <a:srgbClr val="FF0000"/>
                  </a:solidFill>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9720876" y="1998502"/>
                <a:ext cx="720197" cy="311367"/>
              </a:xfrm>
              <a:prstGeom prst="rect">
                <a:avLst/>
              </a:prstGeom>
              <a:blipFill>
                <a:blip r:embed="rId8"/>
                <a:stretch>
                  <a:fillRect l="-8475" t="-3922" r="-13559" b="-35294"/>
                </a:stretch>
              </a:blipFill>
            </p:spPr>
            <p:txBody>
              <a:bodyPr/>
              <a:lstStyle/>
              <a:p>
                <a:r>
                  <a:rPr lang="zh-CN" altLang="en-US">
                    <a:noFill/>
                  </a:rPr>
                  <a:t> </a:t>
                </a:r>
              </a:p>
            </p:txBody>
          </p:sp>
        </mc:Fallback>
      </mc:AlternateContent>
      <p:sp>
        <p:nvSpPr>
          <p:cNvPr id="30" name="文本框 29"/>
          <p:cNvSpPr txBox="1"/>
          <p:nvPr/>
        </p:nvSpPr>
        <p:spPr>
          <a:xfrm>
            <a:off x="9923036" y="1508326"/>
            <a:ext cx="540611" cy="400110"/>
          </a:xfrm>
          <a:prstGeom prst="rect">
            <a:avLst/>
          </a:prstGeom>
          <a:noFill/>
        </p:spPr>
        <p:txBody>
          <a:bodyPr wrap="square" rtlCol="0">
            <a:spAutoFit/>
          </a:bodyPr>
          <a:lstStyle/>
          <a:p>
            <a:r>
              <a:rPr lang="en-US" altLang="zh-CN" sz="2000" dirty="0">
                <a:solidFill>
                  <a:srgbClr val="FF0000"/>
                </a:solidFill>
                <a:latin typeface="Arial" panose="020B0604020202020204" pitchFamily="34" charset="0"/>
                <a:cs typeface="Arial" panose="020B0604020202020204" pitchFamily="34" charset="0"/>
              </a:rPr>
              <a:t>+</a:t>
            </a:r>
            <a:endParaRPr lang="zh-CN" altLang="en-US" sz="2000" dirty="0">
              <a:solidFill>
                <a:srgbClr val="FF0000"/>
              </a:solidFill>
              <a:latin typeface="Arial" panose="020B0604020202020204" pitchFamily="34" charset="0"/>
              <a:cs typeface="Arial" panose="020B0604020202020204" pitchFamily="34" charset="0"/>
            </a:endParaRPr>
          </a:p>
        </p:txBody>
      </p:sp>
      <p:pic>
        <p:nvPicPr>
          <p:cNvPr id="2050" name="Picture 2" descr="Accelerate clusters with flattened butterflies | Data Science ..."/>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3772" y="3579108"/>
            <a:ext cx="3810000" cy="30956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4" name="矩形 33"/>
              <p:cNvSpPr/>
              <p:nvPr/>
            </p:nvSpPr>
            <p:spPr>
              <a:xfrm>
                <a:off x="6130834" y="3915256"/>
                <a:ext cx="4310240" cy="82495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88900"/>
                <a:r>
                  <a:rPr lang="en-US" altLang="zh-CN" sz="2000"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rPr>
                  <a:t>When</a:t>
                </a:r>
                <a:r>
                  <a:rPr lang="en-US" altLang="zh-CN" sz="2000" dirty="0">
                    <a:solidFill>
                      <a:schemeClr val="tx1">
                        <a:lumMod val="95000"/>
                        <a:lumOff val="5000"/>
                      </a:schemeClr>
                    </a:solidFill>
                    <a:ea typeface="微软雅黑" panose="020B0503020204020204" pitchFamily="34" charset="-122"/>
                    <a:cs typeface="Arial" panose="020B0604020202020204" pitchFamily="34" charset="0"/>
                  </a:rPr>
                  <a:t> </a:t>
                </a:r>
                <a14:m>
                  <m:oMath xmlns:m="http://schemas.openxmlformats.org/officeDocument/2006/math">
                    <m:r>
                      <a:rPr lang="en-US" altLang="zh-CN" sz="20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𝑁</m:t>
                    </m:r>
                    <m:r>
                      <a:rPr lang="en-US" altLang="zh-CN" sz="20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m:t>
                    </m:r>
                    <m:sSup>
                      <m:sSupPr>
                        <m:ctrlPr>
                          <a:rPr lang="en-US" altLang="zh-CN" sz="20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0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2</m:t>
                        </m:r>
                      </m:e>
                      <m:sup>
                        <m:r>
                          <a:rPr lang="en-US" altLang="zh-CN" sz="20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𝑘</m:t>
                        </m:r>
                      </m:sup>
                    </m:sSup>
                  </m:oMath>
                </a14:m>
                <a:r>
                  <a:rPr lang="en-US" altLang="zh-CN" sz="2000"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rPr>
                  <a:t>, the time complexity of the algorithm is </a:t>
                </a:r>
                <a14:m>
                  <m:oMath xmlns:m="http://schemas.openxmlformats.org/officeDocument/2006/math">
                    <m:r>
                      <a:rPr lang="en-US" altLang="zh-CN" sz="20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𝑂</m:t>
                    </m:r>
                    <m:r>
                      <a:rPr lang="en-US" altLang="zh-CN" sz="20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0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𝑛</m:t>
                    </m:r>
                    <m:func>
                      <m:funcPr>
                        <m:ctrlPr>
                          <a:rPr lang="en-US" altLang="zh-CN" sz="20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ctrlPr>
                      </m:funcPr>
                      <m:fName>
                        <m:r>
                          <m:rPr>
                            <m:sty m:val="p"/>
                          </m:rPr>
                          <a:rPr lang="en-US" altLang="zh-CN" sz="2000" b="0" i="0"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log</m:t>
                        </m:r>
                      </m:fName>
                      <m:e>
                        <m:r>
                          <a:rPr lang="en-US" altLang="zh-CN" sz="20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𝑛</m:t>
                        </m:r>
                      </m:e>
                    </m:func>
                    <m:r>
                      <a:rPr lang="en-US" altLang="zh-CN" sz="20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000" dirty="0">
                    <a:solidFill>
                      <a:srgbClr val="FF0000"/>
                    </a:solidFill>
                    <a:ea typeface="微软雅黑" panose="020B0503020204020204" pitchFamily="34" charset="-122"/>
                    <a:cs typeface="Arial" panose="020B0604020202020204" pitchFamily="34" charset="0"/>
                  </a:rPr>
                  <a:t> </a:t>
                </a:r>
                <a:endParaRPr lang="zh-CN" altLang="en-US" sz="2000" dirty="0">
                  <a:solidFill>
                    <a:schemeClr val="tx1">
                      <a:lumMod val="95000"/>
                      <a:lumOff val="5000"/>
                    </a:schemeClr>
                  </a:solidFill>
                  <a:ea typeface="微软雅黑" panose="020B0503020204020204" pitchFamily="34" charset="-122"/>
                  <a:cs typeface="Arial" panose="020B0604020202020204" pitchFamily="34" charset="0"/>
                </a:endParaRPr>
              </a:p>
            </p:txBody>
          </p:sp>
        </mc:Choice>
        <mc:Fallback xmlns="">
          <p:sp>
            <p:nvSpPr>
              <p:cNvPr id="34" name="矩形 33"/>
              <p:cNvSpPr>
                <a:spLocks noRot="1" noChangeAspect="1" noMove="1" noResize="1" noEditPoints="1" noAdjustHandles="1" noChangeArrowheads="1" noChangeShapeType="1" noTextEdit="1"/>
              </p:cNvSpPr>
              <p:nvPr/>
            </p:nvSpPr>
            <p:spPr>
              <a:xfrm>
                <a:off x="6130834" y="3915256"/>
                <a:ext cx="4310240" cy="824955"/>
              </a:xfrm>
              <a:prstGeom prst="rect">
                <a:avLst/>
              </a:prstGeom>
              <a:blipFill>
                <a:blip r:embed="rId10"/>
                <a:stretch>
                  <a:fillRect b="-35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8957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ctr"/>
            <a:r>
              <a:rPr lang="en-US" altLang="zh-CN" dirty="0"/>
              <a:t>Zero Padding</a:t>
            </a:r>
            <a:endParaRPr lang="zh-CN" altLang="en-US" dirty="0"/>
          </a:p>
        </p:txBody>
      </p:sp>
      <p:sp>
        <p:nvSpPr>
          <p:cNvPr id="8" name="文本占位符 7"/>
          <p:cNvSpPr>
            <a:spLocks noGrp="1"/>
          </p:cNvSpPr>
          <p:nvPr>
            <p:ph type="body" idx="4294967295"/>
          </p:nvPr>
        </p:nvSpPr>
        <p:spPr>
          <a:xfrm>
            <a:off x="1097280" y="4453128"/>
            <a:ext cx="10058400" cy="1143000"/>
          </a:xfrm>
        </p:spPr>
        <p:txBody>
          <a:bodyPr/>
          <a:lstStyle/>
          <a:p>
            <a:endParaRPr lang="zh-CN" altLang="en-US"/>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22</a:t>
            </a:fld>
            <a:endParaRPr lang="en-US" altLang="zh-TW"/>
          </a:p>
        </p:txBody>
      </p:sp>
    </p:spTree>
    <p:extLst>
      <p:ext uri="{BB962C8B-B14F-4D97-AF65-F5344CB8AC3E}">
        <p14:creationId xmlns:p14="http://schemas.microsoft.com/office/powerpoint/2010/main" val="3031438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Zero padding</a:t>
            </a:r>
            <a:endParaRPr lang="zh-CN" altLang="en-US" dirty="0"/>
          </a:p>
        </p:txBody>
      </p:sp>
      <p:pic>
        <p:nvPicPr>
          <p:cNvPr id="7" name="内容占位符 6"/>
          <p:cNvPicPr>
            <a:picLocks noGrp="1" noChangeAspect="1"/>
          </p:cNvPicPr>
          <p:nvPr>
            <p:ph idx="1"/>
          </p:nvPr>
        </p:nvPicPr>
        <p:blipFill rotWithShape="1">
          <a:blip r:embed="rId3">
            <a:extLst>
              <a:ext uri="{28A0092B-C50C-407E-A947-70E740481C1C}">
                <a14:useLocalDpi xmlns:a14="http://schemas.microsoft.com/office/drawing/2010/main" val="0"/>
              </a:ext>
            </a:extLst>
          </a:blip>
          <a:srcRect r="7042"/>
          <a:stretch/>
        </p:blipFill>
        <p:spPr>
          <a:xfrm>
            <a:off x="4783747" y="812139"/>
            <a:ext cx="7283333" cy="1327184"/>
          </a:xfrm>
        </p:spPr>
      </p:pic>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23</a:t>
            </a:fld>
            <a:endParaRPr lang="en-US" altLang="zh-TW"/>
          </a:p>
        </p:txBody>
      </p:sp>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r="7807"/>
          <a:stretch/>
        </p:blipFill>
        <p:spPr>
          <a:xfrm>
            <a:off x="4783747" y="2154626"/>
            <a:ext cx="7223373" cy="1325476"/>
          </a:xfrm>
          <a:prstGeom prst="rect">
            <a:avLst/>
          </a:prstGeom>
        </p:spPr>
      </p:pic>
      <p:pic>
        <p:nvPicPr>
          <p:cNvPr id="9" name="图片 8"/>
          <p:cNvPicPr>
            <a:picLocks noChangeAspect="1"/>
          </p:cNvPicPr>
          <p:nvPr/>
        </p:nvPicPr>
        <p:blipFill rotWithShape="1">
          <a:blip r:embed="rId5">
            <a:extLst>
              <a:ext uri="{28A0092B-C50C-407E-A947-70E740481C1C}">
                <a14:useLocalDpi xmlns:a14="http://schemas.microsoft.com/office/drawing/2010/main" val="0"/>
              </a:ext>
            </a:extLst>
          </a:blip>
          <a:srcRect r="6850"/>
          <a:stretch/>
        </p:blipFill>
        <p:spPr>
          <a:xfrm>
            <a:off x="4783747" y="3480102"/>
            <a:ext cx="7298324" cy="1335517"/>
          </a:xfrm>
          <a:prstGeom prst="rect">
            <a:avLst/>
          </a:prstGeom>
        </p:spPr>
      </p:pic>
      <p:pic>
        <p:nvPicPr>
          <p:cNvPr id="10" name="图片 9"/>
          <p:cNvPicPr>
            <a:picLocks noChangeAspect="1"/>
          </p:cNvPicPr>
          <p:nvPr/>
        </p:nvPicPr>
        <p:blipFill rotWithShape="1">
          <a:blip r:embed="rId6">
            <a:extLst>
              <a:ext uri="{28A0092B-C50C-407E-A947-70E740481C1C}">
                <a14:useLocalDpi xmlns:a14="http://schemas.microsoft.com/office/drawing/2010/main" val="0"/>
              </a:ext>
            </a:extLst>
          </a:blip>
          <a:srcRect r="6850"/>
          <a:stretch/>
        </p:blipFill>
        <p:spPr>
          <a:xfrm>
            <a:off x="4783745" y="4828009"/>
            <a:ext cx="7298325" cy="1335517"/>
          </a:xfrm>
          <a:prstGeom prst="rect">
            <a:avLst/>
          </a:prstGeom>
        </p:spPr>
      </p:pic>
      <p:sp>
        <p:nvSpPr>
          <p:cNvPr id="11" name="文本框 10"/>
          <p:cNvSpPr txBox="1"/>
          <p:nvPr/>
        </p:nvSpPr>
        <p:spPr>
          <a:xfrm>
            <a:off x="4578784" y="1200643"/>
            <a:ext cx="1002948"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=8</a:t>
            </a:r>
            <a:endParaRPr lang="zh-CN" altLang="en-US" sz="24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4578784" y="2543130"/>
            <a:ext cx="1002948"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=16</a:t>
            </a:r>
            <a:endParaRPr lang="zh-CN" altLang="en-US" sz="2400"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4578784" y="3847705"/>
            <a:ext cx="1002948"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=32</a:t>
            </a:r>
            <a:endParaRPr lang="zh-CN" altLang="en-US" sz="2400"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4578784" y="5188484"/>
            <a:ext cx="1002948"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=64</a:t>
            </a: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矩形 16"/>
              <p:cNvSpPr/>
              <p:nvPr/>
            </p:nvSpPr>
            <p:spPr>
              <a:xfrm>
                <a:off x="200885" y="5242744"/>
                <a:ext cx="4187661" cy="13996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20000"/>
                  </a:lnSpc>
                </a:pP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By padding zeros, we increase N</a:t>
                </a:r>
              </a:p>
              <a:p>
                <a:pPr>
                  <a:lnSpc>
                    <a:spcPct val="120000"/>
                  </a:lnSpc>
                </a:pP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Since 1 bin =</a:t>
                </a:r>
                <a14:m>
                  <m:oMath xmlns:m="http://schemas.openxmlformats.org/officeDocument/2006/math">
                    <m:sSub>
                      <m:sSubPr>
                        <m:ctrlPr>
                          <a:rPr lang="en-US" altLang="zh-CN" sz="2000" b="0" i="1" smtClean="0">
                            <a:solidFill>
                              <a:schemeClr val="tx1">
                                <a:lumMod val="95000"/>
                                <a:lumOff val="5000"/>
                              </a:scheme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b="0" i="1" smtClean="0">
                            <a:solidFill>
                              <a:schemeClr val="tx1">
                                <a:lumMod val="95000"/>
                                <a:lumOff val="5000"/>
                              </a:schemeClr>
                            </a:solidFill>
                            <a:latin typeface="Cambria Math" panose="02040503050406030204" pitchFamily="18" charset="0"/>
                            <a:ea typeface="微软雅黑" panose="020B0503020204020204" pitchFamily="34" charset="-122"/>
                            <a:cs typeface="Arial" panose="020B0604020202020204" pitchFamily="34" charset="0"/>
                          </a:rPr>
                          <m:t>𝑓</m:t>
                        </m:r>
                      </m:e>
                      <m:sub>
                        <m:r>
                          <a:rPr lang="en-US" altLang="zh-CN" sz="2000" b="0" i="1" smtClean="0">
                            <a:solidFill>
                              <a:schemeClr val="tx1">
                                <a:lumMod val="95000"/>
                                <a:lumOff val="5000"/>
                              </a:schemeClr>
                            </a:solidFill>
                            <a:latin typeface="Cambria Math" panose="02040503050406030204" pitchFamily="18" charset="0"/>
                            <a:ea typeface="微软雅黑" panose="020B0503020204020204" pitchFamily="34" charset="-122"/>
                            <a:cs typeface="Arial" panose="020B0604020202020204" pitchFamily="34" charset="0"/>
                          </a:rPr>
                          <m:t>𝑠</m:t>
                        </m:r>
                      </m:sub>
                    </m:sSub>
                    <m:r>
                      <a:rPr lang="en-US" altLang="zh-CN" sz="2000" b="0" i="1" smtClean="0">
                        <a:solidFill>
                          <a:schemeClr val="tx1">
                            <a:lumMod val="95000"/>
                            <a:lumOff val="5000"/>
                          </a:schemeClr>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000" b="0" i="1" smtClean="0">
                        <a:solidFill>
                          <a:schemeClr val="tx1">
                            <a:lumMod val="95000"/>
                            <a:lumOff val="5000"/>
                          </a:schemeClr>
                        </a:solidFill>
                        <a:latin typeface="Cambria Math" panose="02040503050406030204" pitchFamily="18" charset="0"/>
                        <a:ea typeface="微软雅黑" panose="020B0503020204020204" pitchFamily="34" charset="-122"/>
                        <a:cs typeface="Arial" panose="020B0604020202020204" pitchFamily="34" charset="0"/>
                      </a:rPr>
                      <m:t>𝑁</m:t>
                    </m:r>
                  </m:oMath>
                </a14:m>
                <a:r>
                  <a:rPr lang="zh-CN" altLang="en-US" sz="2000"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sz="2000"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rPr>
                  <a:t>HZ, we</a:t>
                </a:r>
              </a:p>
              <a:p>
                <a:pPr>
                  <a:lnSpc>
                    <a:spcPct val="120000"/>
                  </a:lnSpc>
                </a:pPr>
                <a:r>
                  <a:rPr lang="en-US" altLang="zh-CN" sz="2000" dirty="0">
                    <a:solidFill>
                      <a:srgbClr val="FF0000"/>
                    </a:solidFill>
                    <a:latin typeface="Arial" panose="020B0604020202020204" pitchFamily="34" charset="0"/>
                    <a:ea typeface="微软雅黑" panose="020B0503020204020204" pitchFamily="34" charset="-122"/>
                    <a:cs typeface="Arial" panose="020B0604020202020204" pitchFamily="34" charset="0"/>
                  </a:rPr>
                  <a:t>increase the frequency resolution</a:t>
                </a:r>
                <a:endPar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200885" y="5242744"/>
                <a:ext cx="4187661" cy="1399609"/>
              </a:xfrm>
              <a:prstGeom prst="rect">
                <a:avLst/>
              </a:prstGeom>
              <a:blipFill>
                <a:blip r:embed="rId7"/>
                <a:stretch>
                  <a:fillRect l="-14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166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Zero padding</a:t>
            </a:r>
            <a:endParaRPr lang="zh-CN" altLang="en-US" dirty="0"/>
          </a:p>
        </p:txBody>
      </p:sp>
      <mc:AlternateContent xmlns:mc="http://schemas.openxmlformats.org/markup-compatibility/2006" xmlns:a14="http://schemas.microsoft.com/office/drawing/2010/main">
        <mc:Choice Requires="a14">
          <p:sp>
            <p:nvSpPr>
              <p:cNvPr id="11" name="文本框 10"/>
              <p:cNvSpPr txBox="1"/>
              <p:nvPr/>
            </p:nvSpPr>
            <p:spPr>
              <a:xfrm>
                <a:off x="783772" y="1020712"/>
                <a:ext cx="4455259"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𝑥</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cos</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r>
                                <a:rPr lang="en-US" altLang="zh-CN" sz="2000" b="0" i="1" smtClean="0">
                                  <a:latin typeface="Cambria Math" panose="02040503050406030204" pitchFamily="18" charset="0"/>
                                </a:rPr>
                                <m:t>∗440</m:t>
                              </m:r>
                              <m:r>
                                <a:rPr lang="en-US" altLang="zh-CN" sz="2000" b="0" i="1" smtClean="0">
                                  <a:latin typeface="Cambria Math" panose="02040503050406030204" pitchFamily="18" charset="0"/>
                                </a:rPr>
                                <m:t>𝑡</m:t>
                              </m:r>
                            </m:e>
                          </m:d>
                        </m:e>
                      </m:func>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cos</m:t>
                          </m:r>
                        </m:fName>
                        <m:e>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2</m:t>
                              </m:r>
                              <m:r>
                                <a:rPr lang="en-US" altLang="zh-CN" sz="2000" i="1">
                                  <a:latin typeface="Cambria Math" panose="02040503050406030204" pitchFamily="18" charset="0"/>
                                </a:rPr>
                                <m:t>𝜋</m:t>
                              </m:r>
                              <m:r>
                                <a:rPr lang="en-US" altLang="zh-CN" sz="2000" i="1">
                                  <a:latin typeface="Cambria Math" panose="02040503050406030204" pitchFamily="18" charset="0"/>
                                </a:rPr>
                                <m:t>∗441</m:t>
                              </m:r>
                              <m:r>
                                <a:rPr lang="en-US" altLang="zh-CN" sz="2000" b="0" i="1" smtClean="0">
                                  <a:latin typeface="Cambria Math" panose="02040503050406030204" pitchFamily="18" charset="0"/>
                                </a:rPr>
                                <m:t>𝑡</m:t>
                              </m:r>
                            </m:e>
                          </m:d>
                        </m:e>
                      </m:func>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783772" y="1020712"/>
                <a:ext cx="4455259" cy="307777"/>
              </a:xfrm>
              <a:prstGeom prst="rect">
                <a:avLst/>
              </a:prstGeom>
              <a:blipFill>
                <a:blip r:embed="rId2"/>
                <a:stretch>
                  <a:fillRect l="-1507" b="-5882"/>
                </a:stretch>
              </a:blipFill>
            </p:spPr>
            <p:txBody>
              <a:bodyPr/>
              <a:lstStyle/>
              <a:p>
                <a:r>
                  <a:rPr lang="zh-CN" altLang="en-US">
                    <a:noFill/>
                  </a:rPr>
                  <a:t> </a:t>
                </a:r>
              </a:p>
            </p:txBody>
          </p:sp>
        </mc:Fallback>
      </mc:AlternateContent>
      <p:pic>
        <p:nvPicPr>
          <p:cNvPr id="13" name="内容占位符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3772" y="2877861"/>
            <a:ext cx="4560352" cy="1759734"/>
          </a:xfr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343" y="2877861"/>
            <a:ext cx="4560352" cy="1759734"/>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772" y="5030586"/>
            <a:ext cx="4560352" cy="1767844"/>
          </a:xfrm>
          <a:prstGeom prst="rect">
            <a:avLst/>
          </a:prstGeom>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9343" y="5030586"/>
            <a:ext cx="4560352" cy="1767844"/>
          </a:xfrm>
          <a:prstGeom prst="rect">
            <a:avLst/>
          </a:prstGeom>
        </p:spPr>
      </p:pic>
      <p:pic>
        <p:nvPicPr>
          <p:cNvPr id="17" name="图片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9343" y="5030586"/>
            <a:ext cx="4560352" cy="1767844"/>
          </a:xfrm>
          <a:prstGeom prst="rect">
            <a:avLst/>
          </a:prstGeom>
        </p:spPr>
      </p:pic>
      <mc:AlternateContent xmlns:mc="http://schemas.openxmlformats.org/markup-compatibility/2006" xmlns:a14="http://schemas.microsoft.com/office/drawing/2010/main">
        <mc:Choice Requires="a14">
          <p:sp>
            <p:nvSpPr>
              <p:cNvPr id="18" name="文本框 17"/>
              <p:cNvSpPr txBox="1"/>
              <p:nvPr/>
            </p:nvSpPr>
            <p:spPr>
              <a:xfrm>
                <a:off x="783772" y="1446071"/>
                <a:ext cx="3567580" cy="307777"/>
              </a:xfrm>
              <a:prstGeom prst="rect">
                <a:avLst/>
              </a:prstGeom>
              <a:noFill/>
            </p:spPr>
            <p:txBody>
              <a:bodyPr wrap="none" lIns="0" tIns="0" rIns="0" bIns="0" rtlCol="0">
                <a:spAutoFit/>
              </a:bodyPr>
              <a:lstStyle/>
              <a:p>
                <a:r>
                  <a:rPr lang="en-US" altLang="zh-CN" sz="2000" b="0" dirty="0"/>
                  <a:t>Given a sample rate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𝑠</m:t>
                        </m:r>
                      </m:sub>
                    </m:sSub>
                    <m:r>
                      <a:rPr lang="en-US" altLang="zh-CN" sz="2000" b="0" i="1" smtClean="0">
                        <a:latin typeface="Cambria Math" panose="02040503050406030204" pitchFamily="18" charset="0"/>
                      </a:rPr>
                      <m:t>=4410</m:t>
                    </m:r>
                    <m:r>
                      <a:rPr lang="en-US" altLang="zh-CN" sz="2000" b="0" i="1" smtClean="0">
                        <a:latin typeface="Cambria Math" panose="02040503050406030204" pitchFamily="18" charset="0"/>
                      </a:rPr>
                      <m:t>𝐻𝑍</m:t>
                    </m:r>
                  </m:oMath>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783772" y="1446071"/>
                <a:ext cx="3567580" cy="307777"/>
              </a:xfrm>
              <a:prstGeom prst="rect">
                <a:avLst/>
              </a:prstGeom>
              <a:blipFill>
                <a:blip r:embed="rId8"/>
                <a:stretch>
                  <a:fillRect l="-4444" t="-25490" r="-1368" b="-490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716924" y="1920648"/>
                <a:ext cx="8072595" cy="5271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𝑥</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cos</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r>
                                <a:rPr lang="en-US" altLang="zh-CN" sz="2000" b="0" i="1" smtClean="0">
                                  <a:latin typeface="Cambria Math" panose="02040503050406030204" pitchFamily="18" charset="0"/>
                                </a:rPr>
                                <m:t>∗440∗</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num>
                                <m:den>
                                  <m:r>
                                    <a:rPr lang="en-US" altLang="zh-CN" sz="2000" b="0" i="1" smtClean="0">
                                      <a:latin typeface="Cambria Math" panose="02040503050406030204" pitchFamily="18" charset="0"/>
                                    </a:rPr>
                                    <m:t>4410</m:t>
                                  </m:r>
                                </m:den>
                              </m:f>
                            </m:e>
                          </m:d>
                        </m:e>
                      </m:func>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cos</m:t>
                          </m:r>
                        </m:fName>
                        <m:e>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2</m:t>
                              </m:r>
                              <m:r>
                                <a:rPr lang="en-US" altLang="zh-CN" sz="2000" i="1">
                                  <a:latin typeface="Cambria Math" panose="02040503050406030204" pitchFamily="18" charset="0"/>
                                </a:rPr>
                                <m:t>𝜋</m:t>
                              </m:r>
                              <m:r>
                                <a:rPr lang="en-US" altLang="zh-CN" sz="2000" i="1">
                                  <a:latin typeface="Cambria Math" panose="02040503050406030204" pitchFamily="18" charset="0"/>
                                </a:rPr>
                                <m:t>∗441</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num>
                                <m:den>
                                  <m:r>
                                    <a:rPr lang="en-US" altLang="zh-CN" sz="2000" i="1">
                                      <a:latin typeface="Cambria Math" panose="02040503050406030204" pitchFamily="18" charset="0"/>
                                    </a:rPr>
                                    <m:t>4410</m:t>
                                  </m:r>
                                </m:den>
                              </m:f>
                            </m:e>
                          </m:d>
                        </m:e>
                      </m:func>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=0,…,4409</m:t>
                      </m:r>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16924" y="1920648"/>
                <a:ext cx="8072595" cy="5271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2483576" y="2682892"/>
                <a:ext cx="11570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dirty="0" smtClean="0">
                          <a:latin typeface="Cambria Math" panose="02040503050406030204" pitchFamily="18" charset="0"/>
                        </a:rPr>
                        <m:t>𝑁</m:t>
                      </m:r>
                      <m:r>
                        <a:rPr lang="en-US" altLang="zh-CN" sz="2000" b="0" i="1" dirty="0" smtClean="0">
                          <a:latin typeface="Cambria Math" panose="02040503050406030204" pitchFamily="18" charset="0"/>
                        </a:rPr>
                        <m:t>=4410</m:t>
                      </m:r>
                    </m:oMath>
                  </m:oMathPara>
                </a14:m>
                <a:endParaRPr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2483576" y="2682892"/>
                <a:ext cx="1157048" cy="307777"/>
              </a:xfrm>
              <a:prstGeom prst="rect">
                <a:avLst/>
              </a:prstGeom>
              <a:blipFill>
                <a:blip r:embed="rId10"/>
                <a:stretch>
                  <a:fillRect l="-4737" r="-4211"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8210995" y="2682893"/>
                <a:ext cx="11570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dirty="0" smtClean="0">
                          <a:latin typeface="Cambria Math" panose="02040503050406030204" pitchFamily="18" charset="0"/>
                        </a:rPr>
                        <m:t>𝑁</m:t>
                      </m:r>
                      <m:r>
                        <a:rPr lang="en-US" altLang="zh-CN" sz="2000" b="0" i="1" dirty="0" smtClean="0">
                          <a:latin typeface="Cambria Math" panose="02040503050406030204" pitchFamily="18" charset="0"/>
                        </a:rPr>
                        <m:t>=8192</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8210995" y="2682893"/>
                <a:ext cx="1157048" cy="307777"/>
              </a:xfrm>
              <a:prstGeom prst="rect">
                <a:avLst/>
              </a:prstGeom>
              <a:blipFill>
                <a:blip r:embed="rId12"/>
                <a:stretch>
                  <a:fillRect l="-5263" r="-3684"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2485424" y="4832562"/>
                <a:ext cx="129971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dirty="0" smtClean="0">
                          <a:latin typeface="Cambria Math" panose="02040503050406030204" pitchFamily="18" charset="0"/>
                        </a:rPr>
                        <m:t>𝑁</m:t>
                      </m:r>
                      <m:r>
                        <a:rPr lang="en-US" altLang="zh-CN" sz="2000" b="0" i="1" dirty="0" smtClean="0">
                          <a:latin typeface="Cambria Math" panose="02040503050406030204" pitchFamily="18" charset="0"/>
                        </a:rPr>
                        <m:t>=16384</m:t>
                      </m:r>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2485424" y="4832562"/>
                <a:ext cx="1299715" cy="307777"/>
              </a:xfrm>
              <a:prstGeom prst="rect">
                <a:avLst/>
              </a:prstGeom>
              <a:blipFill>
                <a:blip r:embed="rId13"/>
                <a:stretch>
                  <a:fillRect l="-4225" r="-3756" b="-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8210995" y="4759899"/>
                <a:ext cx="129971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dirty="0" smtClean="0">
                          <a:latin typeface="Cambria Math" panose="02040503050406030204" pitchFamily="18" charset="0"/>
                        </a:rPr>
                        <m:t>𝑁</m:t>
                      </m:r>
                      <m:r>
                        <a:rPr lang="en-US" altLang="zh-CN" sz="2000" b="0" i="1" dirty="0" smtClean="0">
                          <a:latin typeface="Cambria Math" panose="02040503050406030204" pitchFamily="18" charset="0"/>
                        </a:rPr>
                        <m:t>=32768</m:t>
                      </m:r>
                    </m:oMath>
                  </m:oMathPara>
                </a14:m>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8210995" y="4759899"/>
                <a:ext cx="1299715" cy="307777"/>
              </a:xfrm>
              <a:prstGeom prst="rect">
                <a:avLst/>
              </a:prstGeom>
              <a:blipFill>
                <a:blip r:embed="rId14"/>
                <a:stretch>
                  <a:fillRect l="-4225" r="-3756" b="-6000"/>
                </a:stretch>
              </a:blipFill>
            </p:spPr>
            <p:txBody>
              <a:bodyPr/>
              <a:lstStyle/>
              <a:p>
                <a:r>
                  <a:rPr lang="zh-CN" altLang="en-US">
                    <a:noFill/>
                  </a:rPr>
                  <a:t> </a:t>
                </a:r>
              </a:p>
            </p:txBody>
          </p:sp>
        </mc:Fallback>
      </mc:AlternateContent>
      <p:sp>
        <p:nvSpPr>
          <p:cNvPr id="26" name="文本框 25"/>
          <p:cNvSpPr txBox="1"/>
          <p:nvPr/>
        </p:nvSpPr>
        <p:spPr>
          <a:xfrm>
            <a:off x="5036735" y="4329818"/>
            <a:ext cx="824460" cy="307777"/>
          </a:xfrm>
          <a:prstGeom prst="rect">
            <a:avLst/>
          </a:prstGeom>
          <a:noFill/>
        </p:spPr>
        <p:txBody>
          <a:bodyPr wrap="square" rtlCol="0">
            <a:spAutoFit/>
          </a:bodyPr>
          <a:lstStyle/>
          <a:p>
            <a:r>
              <a:rPr lang="en-US" altLang="zh-CN" sz="1400" i="1" dirty="0">
                <a:cs typeface="Times New Roman" panose="02020603050405020304" pitchFamily="18" charset="0"/>
              </a:rPr>
              <a:t>HZ</a:t>
            </a:r>
            <a:endParaRPr lang="zh-CN" altLang="en-US" sz="1600" i="1" dirty="0">
              <a:cs typeface="Times New Roman" panose="02020603050405020304" pitchFamily="18" charset="0"/>
            </a:endParaRPr>
          </a:p>
        </p:txBody>
      </p:sp>
      <p:sp>
        <p:nvSpPr>
          <p:cNvPr id="27" name="文本框 26"/>
          <p:cNvSpPr txBox="1"/>
          <p:nvPr/>
        </p:nvSpPr>
        <p:spPr>
          <a:xfrm>
            <a:off x="8682831" y="4561180"/>
            <a:ext cx="824460" cy="307777"/>
          </a:xfrm>
          <a:prstGeom prst="rect">
            <a:avLst/>
          </a:prstGeom>
          <a:noFill/>
        </p:spPr>
        <p:txBody>
          <a:bodyPr wrap="square" rtlCol="0">
            <a:spAutoFit/>
          </a:bodyPr>
          <a:lstStyle/>
          <a:p>
            <a:r>
              <a:rPr lang="en-US" altLang="zh-CN" sz="1400" i="1" dirty="0">
                <a:cs typeface="Times New Roman" panose="02020603050405020304" pitchFamily="18" charset="0"/>
              </a:rPr>
              <a:t>HZ</a:t>
            </a:r>
            <a:endParaRPr lang="zh-CN" altLang="en-US" sz="1600" i="1" dirty="0">
              <a:cs typeface="Times New Roman" panose="02020603050405020304" pitchFamily="18" charset="0"/>
            </a:endParaRPr>
          </a:p>
        </p:txBody>
      </p:sp>
      <p:sp>
        <p:nvSpPr>
          <p:cNvPr id="29" name="文本框 28"/>
          <p:cNvSpPr txBox="1"/>
          <p:nvPr/>
        </p:nvSpPr>
        <p:spPr>
          <a:xfrm>
            <a:off x="5036735" y="6490653"/>
            <a:ext cx="824460" cy="307777"/>
          </a:xfrm>
          <a:prstGeom prst="rect">
            <a:avLst/>
          </a:prstGeom>
          <a:noFill/>
        </p:spPr>
        <p:txBody>
          <a:bodyPr wrap="square" rtlCol="0">
            <a:spAutoFit/>
          </a:bodyPr>
          <a:lstStyle/>
          <a:p>
            <a:r>
              <a:rPr lang="en-US" altLang="zh-CN" sz="1400" i="1" dirty="0">
                <a:cs typeface="Times New Roman" panose="02020603050405020304" pitchFamily="18" charset="0"/>
              </a:rPr>
              <a:t>HZ</a:t>
            </a:r>
            <a:endParaRPr lang="zh-CN" altLang="en-US" sz="1600" i="1" dirty="0">
              <a:cs typeface="Times New Roman" panose="02020603050405020304" pitchFamily="18" charset="0"/>
            </a:endParaRPr>
          </a:p>
        </p:txBody>
      </p:sp>
      <p:sp>
        <p:nvSpPr>
          <p:cNvPr id="30" name="文本框 29"/>
          <p:cNvSpPr txBox="1"/>
          <p:nvPr/>
        </p:nvSpPr>
        <p:spPr>
          <a:xfrm>
            <a:off x="10713017" y="4329817"/>
            <a:ext cx="824460" cy="307777"/>
          </a:xfrm>
          <a:prstGeom prst="rect">
            <a:avLst/>
          </a:prstGeom>
          <a:noFill/>
        </p:spPr>
        <p:txBody>
          <a:bodyPr wrap="square" rtlCol="0">
            <a:spAutoFit/>
          </a:bodyPr>
          <a:lstStyle/>
          <a:p>
            <a:r>
              <a:rPr lang="en-US" altLang="zh-CN" sz="1400" i="1" dirty="0">
                <a:cs typeface="Times New Roman" panose="02020603050405020304" pitchFamily="18" charset="0"/>
              </a:rPr>
              <a:t>HZ</a:t>
            </a:r>
            <a:endParaRPr lang="zh-CN" altLang="en-US" sz="1600" i="1" dirty="0">
              <a:cs typeface="Times New Roman" panose="02020603050405020304" pitchFamily="18" charset="0"/>
            </a:endParaRPr>
          </a:p>
        </p:txBody>
      </p:sp>
      <p:sp>
        <p:nvSpPr>
          <p:cNvPr id="31" name="文本框 30"/>
          <p:cNvSpPr txBox="1"/>
          <p:nvPr/>
        </p:nvSpPr>
        <p:spPr>
          <a:xfrm>
            <a:off x="10713017" y="6490653"/>
            <a:ext cx="824460" cy="307777"/>
          </a:xfrm>
          <a:prstGeom prst="rect">
            <a:avLst/>
          </a:prstGeom>
          <a:noFill/>
        </p:spPr>
        <p:txBody>
          <a:bodyPr wrap="square" rtlCol="0">
            <a:spAutoFit/>
          </a:bodyPr>
          <a:lstStyle/>
          <a:p>
            <a:r>
              <a:rPr lang="en-US" altLang="zh-CN" sz="1400" i="1" dirty="0">
                <a:cs typeface="Times New Roman" panose="02020603050405020304" pitchFamily="18" charset="0"/>
              </a:rPr>
              <a:t>HZ</a:t>
            </a:r>
            <a:endParaRPr lang="zh-CN" altLang="en-US" sz="1600" i="1" dirty="0">
              <a:cs typeface="Times New Roman" panose="02020603050405020304" pitchFamily="18" charset="0"/>
            </a:endParaRPr>
          </a:p>
        </p:txBody>
      </p:sp>
      <p:pic>
        <p:nvPicPr>
          <p:cNvPr id="4" name="图片 3">
            <a:extLst>
              <a:ext uri="{FF2B5EF4-FFF2-40B4-BE49-F238E27FC236}">
                <a16:creationId xmlns:a16="http://schemas.microsoft.com/office/drawing/2014/main" id="{1FEBBF7D-A722-4F8E-BBF8-A50A0E7F93C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626222" y="804748"/>
            <a:ext cx="2357253" cy="1876617"/>
          </a:xfrm>
          <a:prstGeom prst="rect">
            <a:avLst/>
          </a:prstGeom>
        </p:spPr>
      </p:pic>
    </p:spTree>
    <p:extLst>
      <p:ext uri="{BB962C8B-B14F-4D97-AF65-F5344CB8AC3E}">
        <p14:creationId xmlns:p14="http://schemas.microsoft.com/office/powerpoint/2010/main" val="309651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Zero padding</a:t>
            </a:r>
            <a:endParaRPr lang="zh-CN" altLang="en-US" dirty="0"/>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25</a:t>
            </a:fld>
            <a:endParaRPr lang="en-US" altLang="zh-TW"/>
          </a:p>
        </p:txBody>
      </p:sp>
      <p:pic>
        <p:nvPicPr>
          <p:cNvPr id="18" name="内容占位符 1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02" y="1898281"/>
            <a:ext cx="6037904" cy="2029257"/>
          </a:xfr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854" y="1902335"/>
            <a:ext cx="6037904" cy="2018521"/>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902" y="4251620"/>
            <a:ext cx="6037904" cy="2029257"/>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2855" y="4251620"/>
            <a:ext cx="6037904" cy="2029257"/>
          </a:xfrm>
          <a:prstGeom prst="rect">
            <a:avLst/>
          </a:prstGeom>
        </p:spPr>
      </p:pic>
      <mc:AlternateContent xmlns:mc="http://schemas.openxmlformats.org/markup-compatibility/2006" xmlns:a14="http://schemas.microsoft.com/office/drawing/2010/main">
        <mc:Choice Requires="a14">
          <p:sp>
            <p:nvSpPr>
              <p:cNvPr id="22" name="文本框 21"/>
              <p:cNvSpPr txBox="1"/>
              <p:nvPr/>
            </p:nvSpPr>
            <p:spPr>
              <a:xfrm>
                <a:off x="5105929" y="1081558"/>
                <a:ext cx="175384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=16384</m:t>
                      </m:r>
                    </m:oMath>
                  </m:oMathPara>
                </a14:m>
                <a:endParaRPr lang="zh-CN" altLang="en-US" sz="2000" dirty="0"/>
              </a:p>
            </p:txBody>
          </p:sp>
        </mc:Choice>
        <mc:Fallback xmlns="">
          <p:sp>
            <p:nvSpPr>
              <p:cNvPr id="22" name="文本框 21"/>
              <p:cNvSpPr txBox="1">
                <a:spLocks noRot="1" noChangeAspect="1" noMove="1" noResize="1" noEditPoints="1" noAdjustHandles="1" noChangeArrowheads="1" noChangeShapeType="1" noTextEdit="1"/>
              </p:cNvSpPr>
              <p:nvPr/>
            </p:nvSpPr>
            <p:spPr>
              <a:xfrm>
                <a:off x="5105929" y="1081558"/>
                <a:ext cx="1753849" cy="40011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5013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Windowing</a:t>
            </a:r>
            <a:endParaRPr lang="zh-CN" altLang="en-US" dirty="0"/>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26</a:t>
            </a:fld>
            <a:endParaRPr lang="en-US" altLang="zh-TW"/>
          </a:p>
        </p:txBody>
      </p:sp>
    </p:spTree>
    <p:extLst>
      <p:ext uri="{BB962C8B-B14F-4D97-AF65-F5344CB8AC3E}">
        <p14:creationId xmlns:p14="http://schemas.microsoft.com/office/powerpoint/2010/main" val="990091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Windowing</a:t>
            </a:r>
            <a:endParaRPr lang="zh-CN" altLang="en-US" dirty="0"/>
          </a:p>
        </p:txBody>
      </p:sp>
      <p:sp>
        <p:nvSpPr>
          <p:cNvPr id="3" name="内容占位符 2"/>
          <p:cNvSpPr>
            <a:spLocks noGrp="1"/>
          </p:cNvSpPr>
          <p:nvPr>
            <p:ph idx="1"/>
          </p:nvPr>
        </p:nvSpPr>
        <p:spPr/>
        <p:txBody>
          <a:bodyPr/>
          <a:lstStyle/>
          <a:p>
            <a:r>
              <a:rPr lang="en-US" altLang="zh-CN" dirty="0"/>
              <a:t>Up to now, we assume that the signal oscillates </a:t>
            </a:r>
            <a:r>
              <a:rPr lang="en-US" altLang="zh-CN" i="1" dirty="0">
                <a:latin typeface="Times New Roman" panose="02020603050405020304" pitchFamily="18" charset="0"/>
                <a:cs typeface="Times New Roman" panose="02020603050405020304" pitchFamily="18" charset="0"/>
              </a:rPr>
              <a:t>k</a:t>
            </a:r>
            <a:r>
              <a:rPr lang="en-US" altLang="zh-CN" dirty="0"/>
              <a:t> periods, where </a:t>
            </a:r>
            <a:r>
              <a:rPr lang="en-US" altLang="zh-CN" i="1" dirty="0">
                <a:latin typeface="Times New Roman" panose="02020603050405020304" pitchFamily="18" charset="0"/>
                <a:cs typeface="Times New Roman" panose="02020603050405020304" pitchFamily="18" charset="0"/>
              </a:rPr>
              <a:t>k</a:t>
            </a:r>
            <a:r>
              <a:rPr lang="en-US" altLang="zh-CN" dirty="0"/>
              <a:t> is an integer</a:t>
            </a:r>
          </a:p>
          <a:p>
            <a:r>
              <a:rPr lang="en-US" altLang="zh-CN" dirty="0"/>
              <a:t>Problem with non-integer periods:</a:t>
            </a:r>
            <a:endParaRPr lang="zh-CN" altLang="en-US" dirty="0"/>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27</a:t>
            </a:fld>
            <a:endParaRPr lang="en-US" altLang="zh-TW"/>
          </a:p>
        </p:txBody>
      </p:sp>
      <mc:AlternateContent xmlns:mc="http://schemas.openxmlformats.org/markup-compatibility/2006" xmlns:a14="http://schemas.microsoft.com/office/drawing/2010/main">
        <mc:Choice Requires="a14">
          <p:sp>
            <p:nvSpPr>
              <p:cNvPr id="7" name="文本框 6"/>
              <p:cNvSpPr txBox="1"/>
              <p:nvPr/>
            </p:nvSpPr>
            <p:spPr>
              <a:xfrm>
                <a:off x="6547623" y="2590882"/>
                <a:ext cx="5166671" cy="54425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cos</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r>
                                <a:rPr lang="en-US" altLang="zh-CN" sz="2000" b="0" i="1" smtClean="0">
                                  <a:latin typeface="Cambria Math" panose="02040503050406030204" pitchFamily="18" charset="0"/>
                                </a:rPr>
                                <m:t>∗4∗</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num>
                                <m:den>
                                  <m:r>
                                    <a:rPr lang="en-US" altLang="zh-CN" sz="2000" b="0" i="1" smtClean="0">
                                      <a:latin typeface="Cambria Math" panose="02040503050406030204" pitchFamily="18" charset="0"/>
                                    </a:rPr>
                                    <m:t>256</m:t>
                                  </m:r>
                                </m:den>
                              </m:f>
                            </m:e>
                          </m:d>
                        </m:e>
                      </m:func>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=0,1,…255</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6547623" y="2590882"/>
                <a:ext cx="5166671" cy="54425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547623" y="4690453"/>
                <a:ext cx="5172634" cy="54425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cos</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r>
                                <a:rPr lang="en-US" altLang="zh-CN" sz="2000" b="0" i="1" smtClean="0">
                                  <a:latin typeface="Cambria Math" panose="02040503050406030204" pitchFamily="18" charset="0"/>
                                </a:rPr>
                                <m:t>∗4∗</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num>
                                <m:den>
                                  <m:r>
                                    <a:rPr lang="en-US" altLang="zh-CN" sz="2000" b="0" i="1" smtClean="0">
                                      <a:latin typeface="Cambria Math" panose="02040503050406030204" pitchFamily="18" charset="0"/>
                                    </a:rPr>
                                    <m:t>256</m:t>
                                  </m:r>
                                </m:den>
                              </m:f>
                            </m:e>
                          </m:d>
                        </m:e>
                      </m:func>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=0,1,…219</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6547623" y="4690453"/>
                <a:ext cx="5172634" cy="544252"/>
              </a:xfrm>
              <a:prstGeom prst="rect">
                <a:avLst/>
              </a:prstGeom>
              <a:blipFill>
                <a:blip r:embed="rId3"/>
                <a:stretch>
                  <a:fillRect/>
                </a:stretch>
              </a:blipFill>
            </p:spPr>
            <p:txBody>
              <a:bodyPr/>
              <a:lstStyle/>
              <a:p>
                <a:r>
                  <a:rPr lang="zh-CN" altLang="en-US">
                    <a:noFill/>
                  </a:rPr>
                  <a:t> </a:t>
                </a:r>
              </a:p>
            </p:txBody>
          </p:sp>
        </mc:Fallback>
      </mc:AlternateContent>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132" y="1876138"/>
            <a:ext cx="5842954" cy="4363860"/>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6377339" y="5827520"/>
                <a:ext cx="5158874" cy="82495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88900"/>
                <a:r>
                  <a:rPr lang="en-US" altLang="zh-CN" sz="2000"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rPr>
                  <a:t>If we sample 256 points and do FFT, the peak should appear at </a:t>
                </a:r>
                <a14:m>
                  <m:oMath xmlns:m="http://schemas.openxmlformats.org/officeDocument/2006/math">
                    <m:r>
                      <a:rPr lang="en-US" altLang="zh-CN" sz="2000" i="1" dirty="0"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𝑋</m:t>
                    </m:r>
                    <m:r>
                      <a:rPr lang="en-US" altLang="zh-CN" sz="2000" i="1" dirty="0"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[4]</m:t>
                    </m:r>
                  </m:oMath>
                </a14:m>
                <a:r>
                  <a:rPr lang="en-US" altLang="zh-CN" sz="2000"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rPr>
                  <a:t> for both signals </a:t>
                </a:r>
                <a:endParaRPr lang="zh-CN" altLang="en-US" sz="2000" dirty="0">
                  <a:solidFill>
                    <a:schemeClr val="tx1">
                      <a:lumMod val="95000"/>
                      <a:lumOff val="5000"/>
                    </a:schemeClr>
                  </a:solidFill>
                  <a:ea typeface="微软雅黑" panose="020B0503020204020204" pitchFamily="34" charset="-122"/>
                  <a:cs typeface="Arial" panose="020B0604020202020204" pitchFamily="34"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6377339" y="5827520"/>
                <a:ext cx="5158874" cy="824955"/>
              </a:xfrm>
              <a:prstGeom prst="rect">
                <a:avLst/>
              </a:prstGeom>
              <a:blipFill>
                <a:blip r:embed="rId5"/>
                <a:stretch>
                  <a:fillRect r="-2002" b="-3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9153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Windowing</a:t>
            </a:r>
            <a:endParaRPr lang="zh-CN" altLang="en-US" dirty="0"/>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28</a:t>
            </a:fld>
            <a:endParaRPr lang="en-US" altLang="zh-TW"/>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16" y="845628"/>
            <a:ext cx="5842954" cy="4363860"/>
          </a:xfrm>
          <a:prstGeom prst="rect">
            <a:avLst/>
          </a:prstGeom>
        </p:spPr>
      </p:pic>
      <p:sp>
        <p:nvSpPr>
          <p:cNvPr id="8" name="文本框 7"/>
          <p:cNvSpPr txBox="1"/>
          <p:nvPr/>
        </p:nvSpPr>
        <p:spPr>
          <a:xfrm>
            <a:off x="2946400" y="785475"/>
            <a:ext cx="1756229"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Time domain</a:t>
            </a:r>
            <a:endParaRPr lang="zh-CN"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p:cNvSpPr txBox="1"/>
              <p:nvPr/>
            </p:nvSpPr>
            <p:spPr>
              <a:xfrm>
                <a:off x="0" y="1692618"/>
                <a:ext cx="13353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Arial" panose="020B0604020202020204" pitchFamily="34" charset="0"/>
                        </a:rPr>
                        <m:t>𝑁</m:t>
                      </m:r>
                      <m:r>
                        <a:rPr lang="en-US" altLang="zh-CN" b="0" i="1" smtClean="0">
                          <a:latin typeface="Cambria Math" panose="02040503050406030204" pitchFamily="18" charset="0"/>
                          <a:cs typeface="Arial" panose="020B0604020202020204" pitchFamily="34" charset="0"/>
                        </a:rPr>
                        <m:t>=256</m:t>
                      </m:r>
                    </m:oMath>
                  </m:oMathPara>
                </a14:m>
                <a:endParaRPr lang="zh-CN" altLang="en-US" dirty="0">
                  <a:latin typeface="Arial" panose="020B0604020202020204" pitchFamily="34" charset="0"/>
                  <a:cs typeface="Arial" panose="020B0604020202020204" pitchFamily="34"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0" y="1692618"/>
                <a:ext cx="133531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 y="3842758"/>
                <a:ext cx="1335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Arial" panose="020B0604020202020204" pitchFamily="34" charset="0"/>
                        </a:rPr>
                        <m:t>𝑁</m:t>
                      </m:r>
                      <m:r>
                        <a:rPr lang="en-US" altLang="zh-CN" b="0" i="1" smtClean="0">
                          <a:latin typeface="Cambria Math" panose="02040503050406030204" pitchFamily="18" charset="0"/>
                          <a:cs typeface="Arial" panose="020B0604020202020204" pitchFamily="34" charset="0"/>
                        </a:rPr>
                        <m:t>=220</m:t>
                      </m:r>
                    </m:oMath>
                  </m:oMathPara>
                </a14:m>
                <a:endParaRPr lang="zh-CN" altLang="en-US" dirty="0">
                  <a:latin typeface="Arial" panose="020B0604020202020204" pitchFamily="34" charset="0"/>
                  <a:cs typeface="Arial" panose="020B0604020202020204" pitchFamily="34"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1" y="3842758"/>
                <a:ext cx="1335314" cy="369332"/>
              </a:xfrm>
              <a:prstGeom prst="rect">
                <a:avLst/>
              </a:prstGeom>
              <a:blipFill>
                <a:blip r:embed="rId4"/>
                <a:stretch>
                  <a:fillRect/>
                </a:stretch>
              </a:blipFill>
            </p:spPr>
            <p:txBody>
              <a:bodyPr/>
              <a:lstStyle/>
              <a:p>
                <a:r>
                  <a:rPr lang="zh-CN" altLang="en-US">
                    <a:noFill/>
                  </a:rPr>
                  <a:t> </a:t>
                </a:r>
              </a:p>
            </p:txBody>
          </p:sp>
        </mc:Fallback>
      </mc:AlternateContent>
      <p:pic>
        <p:nvPicPr>
          <p:cNvPr id="13" name="内容占位符 12"/>
          <p:cNvPicPr>
            <a:picLocks noGrp="1" noChangeAspect="1"/>
          </p:cNvPicPr>
          <p:nvPr>
            <p:ph idx="1"/>
          </p:nvPr>
        </p:nvPicPr>
        <p:blipFill rotWithShape="1">
          <a:blip r:embed="rId5">
            <a:extLst>
              <a:ext uri="{28A0092B-C50C-407E-A947-70E740481C1C}">
                <a14:useLocalDpi xmlns:a14="http://schemas.microsoft.com/office/drawing/2010/main" val="0"/>
              </a:ext>
            </a:extLst>
          </a:blip>
          <a:srcRect l="7282"/>
          <a:stretch/>
        </p:blipFill>
        <p:spPr>
          <a:xfrm>
            <a:off x="6429826" y="845628"/>
            <a:ext cx="5341214" cy="4363860"/>
          </a:xfrm>
        </p:spPr>
      </p:pic>
      <mc:AlternateContent xmlns:mc="http://schemas.openxmlformats.org/markup-compatibility/2006" xmlns:a14="http://schemas.microsoft.com/office/drawing/2010/main">
        <mc:Choice Requires="a14">
          <p:sp>
            <p:nvSpPr>
              <p:cNvPr id="14" name="文本框 13"/>
              <p:cNvSpPr txBox="1"/>
              <p:nvPr/>
            </p:nvSpPr>
            <p:spPr>
              <a:xfrm>
                <a:off x="8222318" y="785475"/>
                <a:ext cx="1756229" cy="400110"/>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FFT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𝑁</m:t>
                    </m:r>
                    <m:r>
                      <a:rPr lang="en-US" altLang="zh-CN" sz="2000" b="0" i="1" smtClean="0">
                        <a:latin typeface="Cambria Math" panose="02040503050406030204" pitchFamily="18" charset="0"/>
                        <a:cs typeface="Arial" panose="020B0604020202020204" pitchFamily="34" charset="0"/>
                      </a:rPr>
                      <m:t>=256</m:t>
                    </m:r>
                  </m:oMath>
                </a14:m>
                <a:endParaRPr lang="zh-CN" altLang="en-US" sz="2000" dirty="0">
                  <a:latin typeface="Arial" panose="020B0604020202020204" pitchFamily="34" charset="0"/>
                  <a:cs typeface="Arial" panose="020B0604020202020204" pitchFamily="34"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8222318" y="785475"/>
                <a:ext cx="1756229" cy="400110"/>
              </a:xfrm>
              <a:prstGeom prst="rect">
                <a:avLst/>
              </a:prstGeom>
              <a:blipFill>
                <a:blip r:embed="rId6"/>
                <a:stretch>
                  <a:fillRect l="-3125" t="-1538" b="-24615"/>
                </a:stretch>
              </a:blipFill>
            </p:spPr>
            <p:txBody>
              <a:bodyPr/>
              <a:lstStyle/>
              <a:p>
                <a:r>
                  <a:rPr lang="zh-CN" altLang="en-US">
                    <a:noFill/>
                  </a:rPr>
                  <a:t> </a:t>
                </a:r>
              </a:p>
            </p:txBody>
          </p:sp>
        </mc:Fallback>
      </mc:AlternateContent>
      <p:cxnSp>
        <p:nvCxnSpPr>
          <p:cNvPr id="16" name="直接连接符 15"/>
          <p:cNvCxnSpPr/>
          <p:nvPr/>
        </p:nvCxnSpPr>
        <p:spPr>
          <a:xfrm>
            <a:off x="7866743" y="3410857"/>
            <a:ext cx="1378857"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文本框 16"/>
          <p:cNvSpPr txBox="1"/>
          <p:nvPr/>
        </p:nvSpPr>
        <p:spPr>
          <a:xfrm>
            <a:off x="9216126" y="3226191"/>
            <a:ext cx="1756229" cy="369332"/>
          </a:xfrm>
          <a:prstGeom prst="rect">
            <a:avLst/>
          </a:prstGeom>
          <a:noFill/>
        </p:spPr>
        <p:txBody>
          <a:bodyPr wrap="square" rtlCol="0">
            <a:spAutoFit/>
          </a:bodyPr>
          <a:lstStyle/>
          <a:p>
            <a:r>
              <a:rPr lang="en-US" altLang="zh-CN" dirty="0">
                <a:solidFill>
                  <a:srgbClr val="FF0000"/>
                </a:solidFill>
                <a:latin typeface="Arial" panose="020B0604020202020204" pitchFamily="34" charset="0"/>
                <a:cs typeface="Arial" panose="020B0604020202020204" pitchFamily="34" charset="0"/>
              </a:rPr>
              <a:t>lower</a:t>
            </a:r>
            <a:endParaRPr lang="zh-CN" altLang="en-US" dirty="0">
              <a:solidFill>
                <a:srgbClr val="FF0000"/>
              </a:solidFill>
              <a:latin typeface="Arial" panose="020B0604020202020204" pitchFamily="34" charset="0"/>
              <a:cs typeface="Arial" panose="020B0604020202020204" pitchFamily="34" charset="0"/>
            </a:endParaRPr>
          </a:p>
        </p:txBody>
      </p:sp>
      <p:sp>
        <p:nvSpPr>
          <p:cNvPr id="18" name="矩形 17"/>
          <p:cNvSpPr/>
          <p:nvPr/>
        </p:nvSpPr>
        <p:spPr>
          <a:xfrm>
            <a:off x="6429825" y="4328203"/>
            <a:ext cx="5048071" cy="5921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8843553" y="3953087"/>
            <a:ext cx="2230847" cy="369332"/>
          </a:xfrm>
          <a:prstGeom prst="rect">
            <a:avLst/>
          </a:prstGeom>
          <a:noFill/>
        </p:spPr>
        <p:txBody>
          <a:bodyPr wrap="square" rtlCol="0">
            <a:spAutoFit/>
          </a:bodyPr>
          <a:lstStyle/>
          <a:p>
            <a:r>
              <a:rPr lang="en-US" altLang="zh-CN" dirty="0">
                <a:solidFill>
                  <a:srgbClr val="FF0000"/>
                </a:solidFill>
                <a:latin typeface="Arial" panose="020B0604020202020204" pitchFamily="34" charset="0"/>
                <a:cs typeface="Arial" panose="020B0604020202020204" pitchFamily="34" charset="0"/>
              </a:rPr>
              <a:t>Spectral  Leakage</a:t>
            </a:r>
            <a:endParaRPr lang="zh-CN" altLang="en-US" dirty="0">
              <a:solidFill>
                <a:srgbClr val="FF0000"/>
              </a:solidFill>
              <a:latin typeface="Arial" panose="020B0604020202020204" pitchFamily="34" charset="0"/>
              <a:cs typeface="Arial" panose="020B0604020202020204" pitchFamily="34" charset="0"/>
            </a:endParaRPr>
          </a:p>
        </p:txBody>
      </p:sp>
      <p:sp>
        <p:nvSpPr>
          <p:cNvPr id="20" name="矩形 19"/>
          <p:cNvSpPr/>
          <p:nvPr/>
        </p:nvSpPr>
        <p:spPr>
          <a:xfrm>
            <a:off x="1423750" y="5567052"/>
            <a:ext cx="9414167" cy="82495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31800" indent="-342900">
              <a:buFont typeface="Arial" panose="020B0604020202020204" pitchFamily="34" charset="0"/>
              <a:buChar char="•"/>
            </a:pPr>
            <a:r>
              <a:rPr lang="en-US" altLang="zh-CN" sz="2000"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rPr>
              <a:t>It seems less harmless if we only want to identify the frequency</a:t>
            </a:r>
          </a:p>
          <a:p>
            <a:pPr marL="431800" indent="-342900">
              <a:buFont typeface="Arial" panose="020B0604020202020204" pitchFamily="34" charset="0"/>
              <a:buChar char="•"/>
            </a:pPr>
            <a:r>
              <a:rPr lang="en-US" altLang="zh-CN" sz="2000"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rPr>
              <a:t>But if we want to reconstruct the signal with the frequency representation</a:t>
            </a:r>
            <a:endParaRPr lang="zh-CN" altLang="en-US" sz="2000" dirty="0">
              <a:solidFill>
                <a:schemeClr val="tx1">
                  <a:lumMod val="95000"/>
                  <a:lumOff val="5000"/>
                </a:schemeClr>
              </a:solidFill>
              <a:ea typeface="微软雅黑" panose="020B0503020204020204" pitchFamily="34" charset="-122"/>
              <a:cs typeface="Arial" panose="020B0604020202020204" pitchFamily="34" charset="0"/>
            </a:endParaRPr>
          </a:p>
        </p:txBody>
      </p:sp>
      <p:pic>
        <p:nvPicPr>
          <p:cNvPr id="22" name="图片 21"/>
          <p:cNvPicPr>
            <a:picLocks noChangeAspect="1"/>
          </p:cNvPicPr>
          <p:nvPr/>
        </p:nvPicPr>
        <p:blipFill rotWithShape="1">
          <a:blip r:embed="rId2">
            <a:extLst>
              <a:ext uri="{28A0092B-C50C-407E-A947-70E740481C1C}">
                <a14:useLocalDpi xmlns:a14="http://schemas.microsoft.com/office/drawing/2010/main" val="0"/>
              </a:ext>
            </a:extLst>
          </a:blip>
          <a:srcRect l="13017" t="52461" r="19544" b="9427"/>
          <a:stretch/>
        </p:blipFill>
        <p:spPr>
          <a:xfrm>
            <a:off x="5405925" y="3138212"/>
            <a:ext cx="3927305" cy="1657626"/>
          </a:xfrm>
          <a:prstGeom prst="rect">
            <a:avLst/>
          </a:prstGeom>
        </p:spPr>
      </p:pic>
    </p:spTree>
    <p:extLst>
      <p:ext uri="{BB962C8B-B14F-4D97-AF65-F5344CB8AC3E}">
        <p14:creationId xmlns:p14="http://schemas.microsoft.com/office/powerpoint/2010/main" val="178001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Windowing</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720" y="1426107"/>
            <a:ext cx="5235194" cy="3909950"/>
          </a:xfrm>
        </p:spPr>
      </p:pic>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29</a:t>
            </a:fld>
            <a:endParaRPr lang="en-US" altLang="zh-TW"/>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878" y="2263147"/>
            <a:ext cx="4560352" cy="2092219"/>
          </a:xfrm>
          <a:prstGeom prst="rect">
            <a:avLst/>
          </a:prstGeom>
        </p:spPr>
      </p:pic>
      <p:cxnSp>
        <p:nvCxnSpPr>
          <p:cNvPr id="11" name="直接箭头连接符 10"/>
          <p:cNvCxnSpPr/>
          <p:nvPr/>
        </p:nvCxnSpPr>
        <p:spPr>
          <a:xfrm>
            <a:off x="5708706" y="3309257"/>
            <a:ext cx="982380" cy="0"/>
          </a:xfrm>
          <a:prstGeom prst="straightConnector1">
            <a:avLst/>
          </a:prstGeom>
          <a:ln w="38100">
            <a:solidFill>
              <a:srgbClr val="3333FF"/>
            </a:solidFill>
            <a:tailEnd type="triangle"/>
          </a:ln>
        </p:spPr>
        <p:style>
          <a:lnRef idx="1">
            <a:schemeClr val="accent6"/>
          </a:lnRef>
          <a:fillRef idx="0">
            <a:schemeClr val="accent6"/>
          </a:fillRef>
          <a:effectRef idx="0">
            <a:schemeClr val="accent6"/>
          </a:effectRef>
          <a:fontRef idx="minor">
            <a:schemeClr val="tx1"/>
          </a:fontRef>
        </p:style>
      </p:cxnSp>
      <p:sp>
        <p:nvSpPr>
          <p:cNvPr id="13" name="文本框 12"/>
          <p:cNvSpPr txBox="1"/>
          <p:nvPr/>
        </p:nvSpPr>
        <p:spPr>
          <a:xfrm>
            <a:off x="1803150" y="1129881"/>
            <a:ext cx="2160333" cy="400110"/>
          </a:xfrm>
          <a:prstGeom prst="rect">
            <a:avLst/>
          </a:prstGeom>
          <a:noFill/>
        </p:spPr>
        <p:txBody>
          <a:bodyPr wrap="square" rtlCol="0">
            <a:spAutoFit/>
          </a:bodyPr>
          <a:lstStyle/>
          <a:p>
            <a:r>
              <a:rPr lang="en-US" altLang="zh-CN" sz="2000" dirty="0" err="1">
                <a:latin typeface="Arial" panose="020B0604020202020204" pitchFamily="34" charset="0"/>
                <a:cs typeface="Arial" panose="020B0604020202020204" pitchFamily="34" charset="0"/>
              </a:rPr>
              <a:t>Hanning</a:t>
            </a:r>
            <a:r>
              <a:rPr lang="en-US" altLang="zh-CN" sz="2000" dirty="0">
                <a:latin typeface="Arial" panose="020B0604020202020204" pitchFamily="34" charset="0"/>
                <a:cs typeface="Arial" panose="020B0604020202020204" pitchFamily="34" charset="0"/>
              </a:rPr>
              <a:t> Window</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731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EE5686F-A834-480B-BFB9-42BAFC398747}"/>
              </a:ext>
            </a:extLst>
          </p:cNvPr>
          <p:cNvSpPr>
            <a:spLocks noGrp="1" noChangeArrowheads="1"/>
          </p:cNvSpPr>
          <p:nvPr>
            <p:ph type="title"/>
          </p:nvPr>
        </p:nvSpPr>
        <p:spPr/>
        <p:txBody>
          <a:bodyPr>
            <a:normAutofit/>
          </a:bodyPr>
          <a:lstStyle/>
          <a:p>
            <a:r>
              <a:rPr lang="en-US" altLang="zh-CN" dirty="0"/>
              <a:t>Fourier Series</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ADB8727-980F-4BAE-9549-5EB43BE01AAF}"/>
                  </a:ext>
                </a:extLst>
              </p:cNvPr>
              <p:cNvSpPr>
                <a:spLocks noGrp="1"/>
              </p:cNvSpPr>
              <p:nvPr>
                <p:ph idx="1"/>
              </p:nvPr>
            </p:nvSpPr>
            <p:spPr/>
            <p:txBody>
              <a:bodyPr/>
              <a:lstStyle/>
              <a:p>
                <a:r>
                  <a:rPr lang="en-US" altLang="zh-CN" dirty="0">
                    <a:ea typeface="ＭＳ Ｐゴシック" panose="020B0600070205080204" pitchFamily="34" charset="-128"/>
                  </a:rPr>
                  <a:t>For any periodic function </a:t>
                </a:r>
                <a14:m>
                  <m:oMath xmlns:m="http://schemas.openxmlformats.org/officeDocument/2006/math">
                    <m:r>
                      <a:rPr lang="en-US" altLang="zh-CN" i="1" dirty="0">
                        <a:latin typeface="Cambria Math" panose="02040503050406030204" pitchFamily="18" charset="0"/>
                        <a:ea typeface="ＭＳ Ｐゴシック" panose="020B0600070205080204" pitchFamily="34" charset="-128"/>
                      </a:rPr>
                      <m:t>𝑓</m:t>
                    </m:r>
                    <m:r>
                      <a:rPr lang="en-US" altLang="zh-CN" i="1" dirty="0">
                        <a:latin typeface="Cambria Math" panose="02040503050406030204" pitchFamily="18" charset="0"/>
                        <a:ea typeface="ＭＳ Ｐゴシック" panose="020B0600070205080204" pitchFamily="34" charset="-128"/>
                      </a:rPr>
                      <m:t>(</m:t>
                    </m:r>
                    <m:r>
                      <a:rPr lang="en-US" altLang="zh-CN" i="1" dirty="0">
                        <a:latin typeface="Cambria Math" panose="02040503050406030204" pitchFamily="18" charset="0"/>
                        <a:ea typeface="ＭＳ Ｐゴシック" panose="020B0600070205080204" pitchFamily="34" charset="-128"/>
                      </a:rPr>
                      <m:t>𝑡</m:t>
                    </m:r>
                    <m:r>
                      <a:rPr lang="en-US" altLang="zh-CN" i="1" dirty="0">
                        <a:latin typeface="Cambria Math" panose="02040503050406030204" pitchFamily="18" charset="0"/>
                        <a:ea typeface="ＭＳ Ｐゴシック" panose="020B0600070205080204" pitchFamily="34" charset="-128"/>
                      </a:rPr>
                      <m:t>)</m:t>
                    </m:r>
                  </m:oMath>
                </a14:m>
                <a:r>
                  <a:rPr lang="en-US" altLang="zh-CN" dirty="0">
                    <a:ea typeface="ＭＳ Ｐゴシック" panose="020B0600070205080204" pitchFamily="34" charset="-128"/>
                  </a:rPr>
                  <a:t>, how to extract the component of </a:t>
                </a:r>
                <a14:m>
                  <m:oMath xmlns:m="http://schemas.openxmlformats.org/officeDocument/2006/math">
                    <m:r>
                      <a:rPr lang="en-US" altLang="zh-CN" i="1" dirty="0">
                        <a:latin typeface="Cambria Math" panose="02040503050406030204" pitchFamily="18" charset="0"/>
                        <a:ea typeface="ＭＳ Ｐゴシック" panose="020B0600070205080204" pitchFamily="34" charset="-128"/>
                      </a:rPr>
                      <m:t>𝑓</m:t>
                    </m:r>
                  </m:oMath>
                </a14:m>
                <a:r>
                  <a:rPr lang="en-US" altLang="zh-CN" dirty="0">
                    <a:ea typeface="ＭＳ Ｐゴシック" panose="020B0600070205080204" pitchFamily="34" charset="-128"/>
                  </a:rPr>
                  <a:t> at a specific frequency?</a:t>
                </a:r>
              </a:p>
              <a:p>
                <a:endParaRPr lang="en-US" altLang="zh-CN" dirty="0"/>
              </a:p>
              <a:p>
                <a:endParaRPr lang="en-US" altLang="zh-CN" dirty="0"/>
              </a:p>
              <a:p>
                <a:endParaRPr lang="en-US" altLang="zh-CN" dirty="0"/>
              </a:p>
              <a:p>
                <a:endParaRPr lang="en-US" altLang="zh-CN" dirty="0"/>
              </a:p>
              <a:p>
                <a:r>
                  <a:rPr lang="en-US" altLang="zh-CN" dirty="0">
                    <a:solidFill>
                      <a:schemeClr val="tx1">
                        <a:lumMod val="85000"/>
                        <a:lumOff val="15000"/>
                      </a:schemeClr>
                    </a:solidFill>
                  </a:rPr>
                  <a:t>is composed of the following components</a:t>
                </a:r>
              </a:p>
              <a:p>
                <a:endParaRPr lang="zh-CN" altLang="en-US" dirty="0"/>
              </a:p>
            </p:txBody>
          </p:sp>
        </mc:Choice>
        <mc:Fallback xmlns="">
          <p:sp>
            <p:nvSpPr>
              <p:cNvPr id="3" name="内容占位符 2">
                <a:extLst>
                  <a:ext uri="{FF2B5EF4-FFF2-40B4-BE49-F238E27FC236}">
                    <a16:creationId xmlns:a16="http://schemas.microsoft.com/office/drawing/2014/main" id="{2ADB8727-980F-4BAE-9549-5EB43BE01AAF}"/>
                  </a:ext>
                </a:extLst>
              </p:cNvPr>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pic>
        <p:nvPicPr>
          <p:cNvPr id="5125" name="Picture 5">
            <a:extLst>
              <a:ext uri="{FF2B5EF4-FFF2-40B4-BE49-F238E27FC236}">
                <a16:creationId xmlns:a16="http://schemas.microsoft.com/office/drawing/2014/main" id="{5149C120-996B-4775-9014-8015DFFD6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826" y="1935163"/>
            <a:ext cx="2557463" cy="174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a:extLst>
              <a:ext uri="{FF2B5EF4-FFF2-40B4-BE49-F238E27FC236}">
                <a16:creationId xmlns:a16="http://schemas.microsoft.com/office/drawing/2014/main" id="{915DD610-385C-497C-AE7C-97F681030C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150" y="4489450"/>
            <a:ext cx="8763000"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Windowing</a:t>
            </a:r>
            <a:endParaRPr lang="zh-CN" altLang="en-US"/>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63" y="1135821"/>
            <a:ext cx="5731554" cy="4280660"/>
          </a:xfrm>
        </p:spPr>
      </p:pic>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30</a:t>
            </a:fld>
            <a:endParaRPr lang="en-US" altLang="zh-TW"/>
          </a:p>
        </p:txBody>
      </p:sp>
      <p:sp>
        <p:nvSpPr>
          <p:cNvPr id="3" name="文本框 2"/>
          <p:cNvSpPr txBox="1"/>
          <p:nvPr/>
        </p:nvSpPr>
        <p:spPr>
          <a:xfrm>
            <a:off x="4062334" y="3276151"/>
            <a:ext cx="1454046" cy="369332"/>
          </a:xfrm>
          <a:prstGeom prst="rect">
            <a:avLst/>
          </a:prstGeom>
          <a:noFill/>
        </p:spPr>
        <p:txBody>
          <a:bodyPr wrap="square" rtlCol="0">
            <a:spAutoFit/>
          </a:bodyPr>
          <a:lstStyle/>
          <a:p>
            <a:r>
              <a:rPr lang="en-US" altLang="zh-CN" dirty="0"/>
              <a:t>Blackman</a:t>
            </a:r>
            <a:endParaRPr lang="zh-CN" altLang="en-US" dirty="0"/>
          </a:p>
        </p:txBody>
      </p:sp>
      <p:sp>
        <p:nvSpPr>
          <p:cNvPr id="9" name="文本框 8"/>
          <p:cNvSpPr txBox="1"/>
          <p:nvPr/>
        </p:nvSpPr>
        <p:spPr>
          <a:xfrm>
            <a:off x="4062334" y="4564087"/>
            <a:ext cx="1454046" cy="369332"/>
          </a:xfrm>
          <a:prstGeom prst="rect">
            <a:avLst/>
          </a:prstGeom>
          <a:noFill/>
        </p:spPr>
        <p:txBody>
          <a:bodyPr wrap="square" rtlCol="0">
            <a:spAutoFit/>
          </a:bodyPr>
          <a:lstStyle/>
          <a:p>
            <a:r>
              <a:rPr lang="en-US" altLang="zh-CN" dirty="0" err="1"/>
              <a:t>Hanning</a:t>
            </a:r>
            <a:endParaRPr lang="zh-CN" altLang="en-US" dirty="0"/>
          </a:p>
        </p:txBody>
      </p:sp>
      <p:cxnSp>
        <p:nvCxnSpPr>
          <p:cNvPr id="10" name="直接箭头连接符 9"/>
          <p:cNvCxnSpPr/>
          <p:nvPr/>
        </p:nvCxnSpPr>
        <p:spPr>
          <a:xfrm>
            <a:off x="5516380" y="3257592"/>
            <a:ext cx="989208" cy="0"/>
          </a:xfrm>
          <a:prstGeom prst="straightConnector1">
            <a:avLst/>
          </a:prstGeom>
          <a:ln w="38100">
            <a:solidFill>
              <a:srgbClr val="3333FF"/>
            </a:solidFill>
            <a:tailEnd type="triangle"/>
          </a:ln>
        </p:spPr>
        <p:style>
          <a:lnRef idx="1">
            <a:schemeClr val="accent6"/>
          </a:lnRef>
          <a:fillRef idx="0">
            <a:schemeClr val="accent6"/>
          </a:fillRef>
          <a:effectRef idx="0">
            <a:schemeClr val="accent6"/>
          </a:effectRef>
          <a:fontRef idx="minor">
            <a:schemeClr val="tx1"/>
          </a:fontRef>
        </p:style>
      </p:cxnSp>
      <p:sp>
        <p:nvSpPr>
          <p:cNvPr id="11" name="文本框 10"/>
          <p:cNvSpPr txBox="1"/>
          <p:nvPr/>
        </p:nvSpPr>
        <p:spPr>
          <a:xfrm>
            <a:off x="5756079" y="2718552"/>
            <a:ext cx="749509"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FFT</a:t>
            </a:r>
            <a:endParaRPr lang="zh-CN" altLang="en-US" sz="2000" dirty="0">
              <a:latin typeface="Arial" panose="020B0604020202020204" pitchFamily="34" charset="0"/>
              <a:cs typeface="Arial" panose="020B0604020202020204" pitchFamily="34" charset="0"/>
            </a:endParaRPr>
          </a:p>
        </p:txBody>
      </p:sp>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6226"/>
          <a:stretch/>
        </p:blipFill>
        <p:spPr>
          <a:xfrm>
            <a:off x="6505588" y="1135821"/>
            <a:ext cx="5374707" cy="4280660"/>
          </a:xfrm>
          <a:prstGeom prst="rect">
            <a:avLst/>
          </a:prstGeom>
        </p:spPr>
      </p:pic>
    </p:spTree>
    <p:extLst>
      <p:ext uri="{BB962C8B-B14F-4D97-AF65-F5344CB8AC3E}">
        <p14:creationId xmlns:p14="http://schemas.microsoft.com/office/powerpoint/2010/main" val="3839996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en-US" altLang="zh-CN" sz="6000" dirty="0"/>
              <a:t>Analyzing Long Signals by Short-Time Fourier Transform (STFT) </a:t>
            </a:r>
            <a:endParaRPr lang="zh-CN" altLang="en-US" sz="6000" dirty="0"/>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31</a:t>
            </a:fld>
            <a:endParaRPr lang="en-US" altLang="zh-TW"/>
          </a:p>
        </p:txBody>
      </p:sp>
    </p:spTree>
    <p:extLst>
      <p:ext uri="{BB962C8B-B14F-4D97-AF65-F5344CB8AC3E}">
        <p14:creationId xmlns:p14="http://schemas.microsoft.com/office/powerpoint/2010/main" val="512150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What does STFT do?</a:t>
            </a:r>
            <a:endParaRPr lang="zh-CN" altLang="en-US" dirty="0"/>
          </a:p>
        </p:txBody>
      </p:sp>
      <p:sp>
        <p:nvSpPr>
          <p:cNvPr id="7" name="内容占位符 6"/>
          <p:cNvSpPr>
            <a:spLocks noGrp="1"/>
          </p:cNvSpPr>
          <p:nvPr>
            <p:ph idx="1"/>
          </p:nvPr>
        </p:nvSpPr>
        <p:spPr/>
        <p:txBody>
          <a:bodyPr/>
          <a:lstStyle/>
          <a:p>
            <a:r>
              <a:rPr lang="en-US" altLang="zh-CN" dirty="0"/>
              <a:t>Producing a </a:t>
            </a:r>
            <a:r>
              <a:rPr lang="en-US" altLang="zh-CN" dirty="0">
                <a:solidFill>
                  <a:srgbClr val="FF0000"/>
                </a:solidFill>
              </a:rPr>
              <a:t>spectrogram</a:t>
            </a:r>
            <a:r>
              <a:rPr lang="en-US" altLang="zh-CN" dirty="0"/>
              <a:t> for a long, non-stationary audio signal</a:t>
            </a:r>
            <a:endParaRPr lang="zh-CN" altLang="en-US" dirty="0"/>
          </a:p>
        </p:txBody>
      </p:sp>
      <p:sp>
        <p:nvSpPr>
          <p:cNvPr id="3" name="日期占位符 2"/>
          <p:cNvSpPr>
            <a:spLocks noGrp="1"/>
          </p:cNvSpPr>
          <p:nvPr>
            <p:ph type="dt" sz="half" idx="10"/>
          </p:nvPr>
        </p:nvSpPr>
        <p:spPr/>
        <p:txBody>
          <a:bodyPr/>
          <a:lstStyle/>
          <a:p>
            <a:pPr>
              <a:defRPr/>
            </a:pPr>
            <a:fld id="{E27CB390-B355-4D3F-AD23-03B188E146A9}" type="datetime1">
              <a:rPr lang="en-US" altLang="zh-TW" smtClean="0"/>
              <a:pPr>
                <a:defRPr/>
              </a:pPr>
              <a:t>10/6/2023</a:t>
            </a:fld>
            <a:endParaRPr lang="en-US" altLang="zh-TW"/>
          </a:p>
        </p:txBody>
      </p:sp>
      <p:sp>
        <p:nvSpPr>
          <p:cNvPr id="4" name="页脚占位符 3"/>
          <p:cNvSpPr>
            <a:spLocks noGrp="1"/>
          </p:cNvSpPr>
          <p:nvPr>
            <p:ph type="ftr" sz="quarter" idx="11"/>
          </p:nvPr>
        </p:nvSpPr>
        <p:spPr/>
        <p:txBody>
          <a:bodyPr/>
          <a:lstStyle/>
          <a:p>
            <a:pPr>
              <a:defRPr/>
            </a:pPr>
            <a:r>
              <a:rPr lang="en-US" altLang="zh-TW"/>
              <a:t>Human Computer Interaction</a:t>
            </a:r>
          </a:p>
        </p:txBody>
      </p:sp>
      <p:sp>
        <p:nvSpPr>
          <p:cNvPr id="5" name="灯片编号占位符 4"/>
          <p:cNvSpPr>
            <a:spLocks noGrp="1"/>
          </p:cNvSpPr>
          <p:nvPr>
            <p:ph type="sldNum" sz="quarter" idx="12"/>
          </p:nvPr>
        </p:nvSpPr>
        <p:spPr/>
        <p:txBody>
          <a:bodyPr/>
          <a:lstStyle/>
          <a:p>
            <a:pPr>
              <a:defRPr/>
            </a:pPr>
            <a:fld id="{B2BC3B0A-9A00-4550-ACAD-06E36F744573}" type="slidenum">
              <a:rPr lang="zh-TW" altLang="en-US" smtClean="0"/>
              <a:pPr>
                <a:defRPr/>
              </a:pPr>
              <a:t>32</a:t>
            </a:fld>
            <a:endParaRPr lang="en-US" altLang="zh-TW"/>
          </a:p>
        </p:txBody>
      </p:sp>
      <p:pic>
        <p:nvPicPr>
          <p:cNvPr id="8" name="440-660hz-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64761" y="1820056"/>
            <a:ext cx="609600" cy="609600"/>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5" y="1820056"/>
            <a:ext cx="5694454" cy="4252951"/>
          </a:xfrm>
          <a:prstGeom prst="rect">
            <a:avLst/>
          </a:prstGeom>
        </p:spPr>
      </p:pic>
      <p:sp>
        <p:nvSpPr>
          <p:cNvPr id="10" name="文本框 9"/>
          <p:cNvSpPr txBox="1"/>
          <p:nvPr/>
        </p:nvSpPr>
        <p:spPr>
          <a:xfrm>
            <a:off x="1852572" y="4193628"/>
            <a:ext cx="961696" cy="369332"/>
          </a:xfrm>
          <a:prstGeom prst="rect">
            <a:avLst/>
          </a:prstGeom>
          <a:noFill/>
        </p:spPr>
        <p:txBody>
          <a:bodyPr wrap="square" rtlCol="0">
            <a:spAutoFit/>
          </a:bodyPr>
          <a:lstStyle/>
          <a:p>
            <a:r>
              <a:rPr lang="en-US" altLang="zh-CN" dirty="0"/>
              <a:t>440HZ</a:t>
            </a:r>
            <a:endParaRPr lang="zh-CN" altLang="en-US" dirty="0"/>
          </a:p>
        </p:txBody>
      </p:sp>
      <p:sp>
        <p:nvSpPr>
          <p:cNvPr id="11" name="文本框 10"/>
          <p:cNvSpPr txBox="1"/>
          <p:nvPr/>
        </p:nvSpPr>
        <p:spPr>
          <a:xfrm>
            <a:off x="3686187" y="4051739"/>
            <a:ext cx="961696" cy="369332"/>
          </a:xfrm>
          <a:prstGeom prst="rect">
            <a:avLst/>
          </a:prstGeom>
          <a:noFill/>
        </p:spPr>
        <p:txBody>
          <a:bodyPr wrap="square" rtlCol="0">
            <a:spAutoFit/>
          </a:bodyPr>
          <a:lstStyle/>
          <a:p>
            <a:r>
              <a:rPr lang="en-US" altLang="zh-CN" dirty="0"/>
              <a:t>660HZ</a:t>
            </a:r>
            <a:endParaRPr lang="zh-CN" altLang="en-US" dirty="0"/>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1738" y="2664372"/>
            <a:ext cx="5102717" cy="3175839"/>
          </a:xfrm>
          <a:prstGeom prst="rect">
            <a:avLst/>
          </a:prstGeom>
        </p:spPr>
      </p:pic>
      <p:sp>
        <p:nvSpPr>
          <p:cNvPr id="12" name="文本框 11"/>
          <p:cNvSpPr txBox="1"/>
          <p:nvPr/>
        </p:nvSpPr>
        <p:spPr>
          <a:xfrm>
            <a:off x="7360817" y="2204109"/>
            <a:ext cx="4267147"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FFT spectrum on the entire signal</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85939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0" fill="hold"/>
                                        <p:tgtEl>
                                          <p:spTgt spid="8"/>
                                        </p:tgtEl>
                                      </p:cBhvr>
                                    </p:cmd>
                                  </p:childTnLst>
                                </p:cTn>
                              </p:par>
                            </p:childTnLst>
                          </p:cTn>
                        </p:par>
                      </p:childTnLst>
                    </p:cTn>
                  </p:par>
                </p:childTnLst>
              </p:cTn>
              <p:nextCondLst>
                <p:cond evt="onClick" delay="0">
                  <p:tgtEl>
                    <p:spTgt spid="8"/>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内容占位符 72"/>
          <p:cNvSpPr>
            <a:spLocks noGrp="1"/>
          </p:cNvSpPr>
          <p:nvPr>
            <p:ph idx="1"/>
          </p:nvPr>
        </p:nvSpPr>
        <p:spPr/>
        <p:txBody>
          <a:bodyPr/>
          <a:lstStyle/>
          <a:p>
            <a:endParaRPr lang="zh-CN" altLang="en-US" dirty="0"/>
          </a:p>
        </p:txBody>
      </p:sp>
      <p:pic>
        <p:nvPicPr>
          <p:cNvPr id="72" name="图片 7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39" y="1454482"/>
            <a:ext cx="5055673" cy="3775873"/>
          </a:xfrm>
          <a:prstGeom prst="rect">
            <a:avLst/>
          </a:prstGeom>
        </p:spPr>
      </p:pic>
      <p:sp>
        <p:nvSpPr>
          <p:cNvPr id="2" name="标题 1"/>
          <p:cNvSpPr>
            <a:spLocks noGrp="1"/>
          </p:cNvSpPr>
          <p:nvPr>
            <p:ph type="title"/>
          </p:nvPr>
        </p:nvSpPr>
        <p:spPr/>
        <p:txBody>
          <a:bodyPr/>
          <a:lstStyle/>
          <a:p>
            <a:r>
              <a:rPr lang="en-US" altLang="zh-CN" dirty="0"/>
              <a:t>STFT steps</a:t>
            </a:r>
            <a:endParaRPr lang="zh-CN" altLang="en-US" dirty="0"/>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33</a:t>
            </a:fld>
            <a:endParaRPr lang="en-US" altLang="zh-TW"/>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255" y="996748"/>
            <a:ext cx="4560352" cy="1459688"/>
          </a:xfrm>
          <a:prstGeom prst="rect">
            <a:avLst/>
          </a:prstGeom>
        </p:spPr>
      </p:pic>
      <p:sp>
        <p:nvSpPr>
          <p:cNvPr id="9" name="矩形 8"/>
          <p:cNvSpPr/>
          <p:nvPr/>
        </p:nvSpPr>
        <p:spPr>
          <a:xfrm>
            <a:off x="838200" y="1663701"/>
            <a:ext cx="476250" cy="9906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大括号 9"/>
          <p:cNvSpPr/>
          <p:nvPr/>
        </p:nvSpPr>
        <p:spPr>
          <a:xfrm rot="5400000">
            <a:off x="1013038" y="1335001"/>
            <a:ext cx="126572" cy="456947"/>
          </a:xfrm>
          <a:prstGeom prst="leftBrace">
            <a:avLst>
              <a:gd name="adj1" fmla="val 49722"/>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11" name="文本框 10"/>
          <p:cNvSpPr txBox="1"/>
          <p:nvPr/>
        </p:nvSpPr>
        <p:spPr>
          <a:xfrm>
            <a:off x="571499" y="1054522"/>
            <a:ext cx="4016267" cy="400110"/>
          </a:xfrm>
          <a:prstGeom prst="rect">
            <a:avLst/>
          </a:prstGeom>
          <a:noFill/>
        </p:spPr>
        <p:txBody>
          <a:bodyPr wrap="square" rtlCol="0">
            <a:spAutoFit/>
          </a:bodyPr>
          <a:lstStyle/>
          <a:p>
            <a:r>
              <a:rPr lang="en-US" altLang="zh-CN" sz="2000" dirty="0">
                <a:solidFill>
                  <a:srgbClr val="FF0000"/>
                </a:solidFill>
                <a:latin typeface="Arial" panose="020B0604020202020204" pitchFamily="34" charset="0"/>
                <a:cs typeface="Arial" panose="020B0604020202020204" pitchFamily="34" charset="0"/>
              </a:rPr>
              <a:t>frame length (typically 10-25ms)</a:t>
            </a:r>
            <a:endParaRPr lang="zh-CN" altLang="en-US" sz="2000" dirty="0">
              <a:solidFill>
                <a:srgbClr val="FF0000"/>
              </a:solidFill>
              <a:latin typeface="Arial" panose="020B0604020202020204" pitchFamily="34" charset="0"/>
              <a:cs typeface="Arial" panose="020B0604020202020204" pitchFamily="34" charset="0"/>
            </a:endParaRPr>
          </a:p>
        </p:txBody>
      </p:sp>
      <p:cxnSp>
        <p:nvCxnSpPr>
          <p:cNvPr id="14" name="曲线连接符 13"/>
          <p:cNvCxnSpPr>
            <a:stCxn id="8" idx="2"/>
          </p:cNvCxnSpPr>
          <p:nvPr/>
        </p:nvCxnSpPr>
        <p:spPr>
          <a:xfrm rot="5400000">
            <a:off x="6318748" y="1089595"/>
            <a:ext cx="828843" cy="3562524"/>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曲线连接符 20"/>
          <p:cNvCxnSpPr>
            <a:endCxn id="8" idx="0"/>
          </p:cNvCxnSpPr>
          <p:nvPr/>
        </p:nvCxnSpPr>
        <p:spPr>
          <a:xfrm rot="16200000" flipH="1">
            <a:off x="4691821" y="-2825861"/>
            <a:ext cx="117414" cy="7527805"/>
          </a:xfrm>
          <a:prstGeom prst="curvedConnector3">
            <a:avLst>
              <a:gd name="adj1" fmla="val -33538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8508991" y="3194435"/>
            <a:ext cx="3111053" cy="707886"/>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Multiplied by the window function values</a:t>
            </a:r>
            <a:endParaRPr lang="zh-CN" altLang="en-US" sz="2000" dirty="0">
              <a:latin typeface="Arial" panose="020B0604020202020204" pitchFamily="34" charset="0"/>
              <a:cs typeface="Arial" panose="020B0604020202020204" pitchFamily="34" charset="0"/>
            </a:endParaRPr>
          </a:p>
        </p:txBody>
      </p:sp>
      <p:cxnSp>
        <p:nvCxnSpPr>
          <p:cNvPr id="61" name="曲线连接符 60"/>
          <p:cNvCxnSpPr/>
          <p:nvPr/>
        </p:nvCxnSpPr>
        <p:spPr>
          <a:xfrm>
            <a:off x="4939207" y="3372033"/>
            <a:ext cx="12700" cy="1070872"/>
          </a:xfrm>
          <a:prstGeom prst="curvedConnector3">
            <a:avLst>
              <a:gd name="adj1" fmla="val 396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5538840" y="3749241"/>
            <a:ext cx="31110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Calculate FFT spectrum</a:t>
            </a:r>
            <a:endParaRPr lang="zh-CN" altLang="en-US" sz="2000" dirty="0">
              <a:latin typeface="Arial" panose="020B0604020202020204" pitchFamily="34" charset="0"/>
              <a:cs typeface="Arial" panose="020B0604020202020204" pitchFamily="34" charset="0"/>
            </a:endParaRPr>
          </a:p>
        </p:txBody>
      </p:sp>
      <p:sp>
        <p:nvSpPr>
          <p:cNvPr id="74" name="矩形 73"/>
          <p:cNvSpPr/>
          <p:nvPr/>
        </p:nvSpPr>
        <p:spPr>
          <a:xfrm>
            <a:off x="5507693" y="4362486"/>
            <a:ext cx="4664555" cy="82495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88900"/>
            <a:r>
              <a:rPr lang="en-US" altLang="zh-CN" sz="2000" dirty="0">
                <a:solidFill>
                  <a:schemeClr val="tx1">
                    <a:lumMod val="95000"/>
                    <a:lumOff val="5000"/>
                  </a:schemeClr>
                </a:solidFill>
                <a:ea typeface="微软雅黑" panose="020B0503020204020204" pitchFamily="34" charset="-122"/>
                <a:cs typeface="Arial" panose="020B0604020202020204" pitchFamily="34" charset="0"/>
              </a:rPr>
              <a:t>Get the spectrum array for the 1</a:t>
            </a:r>
            <a:r>
              <a:rPr lang="en-US" altLang="zh-CN" sz="2000" baseline="30000" dirty="0">
                <a:solidFill>
                  <a:schemeClr val="tx1">
                    <a:lumMod val="95000"/>
                    <a:lumOff val="5000"/>
                  </a:schemeClr>
                </a:solidFill>
                <a:ea typeface="微软雅黑" panose="020B0503020204020204" pitchFamily="34" charset="-122"/>
                <a:cs typeface="Arial" panose="020B0604020202020204" pitchFamily="34" charset="0"/>
              </a:rPr>
              <a:t>st</a:t>
            </a:r>
            <a:r>
              <a:rPr lang="en-US" altLang="zh-CN" sz="2000" dirty="0">
                <a:solidFill>
                  <a:schemeClr val="tx1">
                    <a:lumMod val="95000"/>
                    <a:lumOff val="5000"/>
                  </a:schemeClr>
                </a:solidFill>
                <a:ea typeface="微软雅黑" panose="020B0503020204020204" pitchFamily="34" charset="-122"/>
                <a:cs typeface="Arial" panose="020B0604020202020204" pitchFamily="34" charset="0"/>
              </a:rPr>
              <a:t> frame:</a:t>
            </a:r>
          </a:p>
          <a:p>
            <a:pPr marL="88900"/>
            <a:r>
              <a:rPr lang="en-US" altLang="zh-CN" sz="2000" dirty="0">
                <a:solidFill>
                  <a:schemeClr val="tx1">
                    <a:lumMod val="95000"/>
                    <a:lumOff val="5000"/>
                  </a:schemeClr>
                </a:solidFill>
                <a:ea typeface="微软雅黑" panose="020B0503020204020204" pitchFamily="34" charset="-122"/>
                <a:cs typeface="Arial" panose="020B0604020202020204" pitchFamily="34" charset="0"/>
              </a:rPr>
              <a:t>[0 0 … 29.9 33.2 36.6 40.0 …] </a:t>
            </a:r>
            <a:endParaRPr lang="zh-CN" altLang="en-US" sz="2000" dirty="0">
              <a:solidFill>
                <a:schemeClr val="tx1">
                  <a:lumMod val="95000"/>
                  <a:lumOff val="5000"/>
                </a:schemeClr>
              </a:solidFill>
              <a:ea typeface="微软雅黑" panose="020B0503020204020204" pitchFamily="34" charset="-122"/>
              <a:cs typeface="Arial" panose="020B0604020202020204" pitchFamily="34" charset="0"/>
            </a:endParaRPr>
          </a:p>
        </p:txBody>
      </p:sp>
      <p:sp>
        <p:nvSpPr>
          <p:cNvPr id="101" name="矩形 100"/>
          <p:cNvSpPr/>
          <p:nvPr/>
        </p:nvSpPr>
        <p:spPr>
          <a:xfrm>
            <a:off x="983323" y="1663701"/>
            <a:ext cx="476250" cy="9906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1500880" y="2454246"/>
            <a:ext cx="4016267" cy="400110"/>
          </a:xfrm>
          <a:prstGeom prst="rect">
            <a:avLst/>
          </a:prstGeom>
          <a:noFill/>
        </p:spPr>
        <p:txBody>
          <a:bodyPr wrap="square" rtlCol="0">
            <a:spAutoFit/>
          </a:bodyPr>
          <a:lstStyle/>
          <a:p>
            <a:r>
              <a:rPr lang="en-US" altLang="zh-CN" sz="2000" dirty="0">
                <a:solidFill>
                  <a:srgbClr val="FF0000"/>
                </a:solidFill>
                <a:latin typeface="Arial" panose="020B0604020202020204" pitchFamily="34" charset="0"/>
                <a:cs typeface="Arial" panose="020B0604020202020204" pitchFamily="34" charset="0"/>
              </a:rPr>
              <a:t>hop size</a:t>
            </a:r>
            <a:endParaRPr lang="zh-CN" altLang="en-US" sz="2000" dirty="0">
              <a:solidFill>
                <a:srgbClr val="FF0000"/>
              </a:solidFill>
              <a:latin typeface="Arial" panose="020B0604020202020204" pitchFamily="34" charset="0"/>
              <a:cs typeface="Arial" panose="020B0604020202020204" pitchFamily="34" charset="0"/>
            </a:endParaRPr>
          </a:p>
        </p:txBody>
      </p:sp>
      <p:sp>
        <p:nvSpPr>
          <p:cNvPr id="103" name="矩形 102"/>
          <p:cNvSpPr/>
          <p:nvPr/>
        </p:nvSpPr>
        <p:spPr>
          <a:xfrm>
            <a:off x="5507692" y="5333001"/>
            <a:ext cx="4664555" cy="5948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88900"/>
            <a:r>
              <a:rPr lang="en-US" altLang="zh-CN" sz="2000" dirty="0">
                <a:solidFill>
                  <a:schemeClr val="tx1">
                    <a:lumMod val="95000"/>
                    <a:lumOff val="5000"/>
                  </a:schemeClr>
                </a:solidFill>
                <a:ea typeface="微软雅黑" panose="020B0503020204020204" pitchFamily="34" charset="-122"/>
                <a:cs typeface="Arial" panose="020B0604020202020204" pitchFamily="34" charset="0"/>
              </a:rPr>
              <a:t>Get the spectrum array for the 2</a:t>
            </a:r>
            <a:r>
              <a:rPr lang="en-US" altLang="zh-CN" sz="2000" baseline="30000" dirty="0">
                <a:solidFill>
                  <a:schemeClr val="tx1">
                    <a:lumMod val="95000"/>
                    <a:lumOff val="5000"/>
                  </a:schemeClr>
                </a:solidFill>
                <a:ea typeface="微软雅黑" panose="020B0503020204020204" pitchFamily="34" charset="-122"/>
                <a:cs typeface="Arial" panose="020B0604020202020204" pitchFamily="34" charset="0"/>
              </a:rPr>
              <a:t>nd</a:t>
            </a:r>
            <a:r>
              <a:rPr lang="en-US" altLang="zh-CN" sz="2000" dirty="0">
                <a:solidFill>
                  <a:schemeClr val="tx1">
                    <a:lumMod val="95000"/>
                    <a:lumOff val="5000"/>
                  </a:schemeClr>
                </a:solidFill>
                <a:ea typeface="微软雅黑" panose="020B0503020204020204" pitchFamily="34" charset="-122"/>
                <a:cs typeface="Arial" panose="020B0604020202020204" pitchFamily="34" charset="0"/>
              </a:rPr>
              <a:t> frame:</a:t>
            </a:r>
          </a:p>
        </p:txBody>
      </p:sp>
      <p:sp>
        <p:nvSpPr>
          <p:cNvPr id="104" name="文本框 103"/>
          <p:cNvSpPr txBox="1"/>
          <p:nvPr/>
        </p:nvSpPr>
        <p:spPr>
          <a:xfrm>
            <a:off x="7474149" y="6007685"/>
            <a:ext cx="487437"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721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25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left)">
                                      <p:cBhvr>
                                        <p:cTn id="17" dur="500"/>
                                        <p:tgtEl>
                                          <p:spTgt spid="10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02"/>
                                        </p:tgtEl>
                                        <p:attrNameLst>
                                          <p:attrName>style.visibility</p:attrName>
                                        </p:attrNameLst>
                                      </p:cBhvr>
                                      <p:to>
                                        <p:strVal val="visible"/>
                                      </p:to>
                                    </p:set>
                                    <p:animEffect transition="in" filter="fade">
                                      <p:cBhvr>
                                        <p:cTn id="21" dur="500"/>
                                        <p:tgtEl>
                                          <p:spTgt spid="10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fade">
                                      <p:cBhvr>
                                        <p:cTn id="26" dur="250"/>
                                        <p:tgtEl>
                                          <p:spTgt spid="103"/>
                                        </p:tgtEl>
                                      </p:cBhvr>
                                    </p:animEffect>
                                  </p:childTnLst>
                                </p:cTn>
                              </p:par>
                            </p:childTnLst>
                          </p:cTn>
                        </p:par>
                        <p:par>
                          <p:cTn id="27" fill="hold">
                            <p:stCondLst>
                              <p:cond delay="250"/>
                            </p:stCondLst>
                            <p:childTnLst>
                              <p:par>
                                <p:cTn id="28" presetID="10"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2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4" grpId="0" animBg="1"/>
      <p:bldP spid="101" grpId="0" animBg="1"/>
      <p:bldP spid="102" grpId="0"/>
      <p:bldP spid="103" grpId="0" animBg="1"/>
      <p:bldP spid="10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STFT steps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34</a:t>
            </a:fld>
            <a:endParaRPr lang="en-US" altLang="zh-TW"/>
          </a:p>
        </p:txBody>
      </p:sp>
      <p:pic>
        <p:nvPicPr>
          <p:cNvPr id="7" name="图片 6"/>
          <p:cNvPicPr>
            <a:picLocks noChangeAspect="1"/>
          </p:cNvPicPr>
          <p:nvPr/>
        </p:nvPicPr>
        <p:blipFill>
          <a:blip r:embed="rId2"/>
          <a:stretch>
            <a:fillRect/>
          </a:stretch>
        </p:blipFill>
        <p:spPr>
          <a:xfrm>
            <a:off x="901591" y="1008409"/>
            <a:ext cx="9505950" cy="5372100"/>
          </a:xfrm>
          <a:prstGeom prst="rect">
            <a:avLst/>
          </a:prstGeom>
        </p:spPr>
      </p:pic>
      <p:sp>
        <p:nvSpPr>
          <p:cNvPr id="8" name="矩形 7"/>
          <p:cNvSpPr/>
          <p:nvPr/>
        </p:nvSpPr>
        <p:spPr>
          <a:xfrm>
            <a:off x="4561762" y="5103436"/>
            <a:ext cx="7033954" cy="14356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88900"/>
            <a:r>
              <a:rPr lang="en-US" altLang="zh-CN" sz="2000" dirty="0">
                <a:solidFill>
                  <a:srgbClr val="FF0000"/>
                </a:solidFill>
                <a:ea typeface="微软雅黑" panose="020B0503020204020204" pitchFamily="34" charset="-122"/>
                <a:cs typeface="Arial" panose="020B0604020202020204" pitchFamily="34" charset="0"/>
              </a:rPr>
              <a:t>Questions</a:t>
            </a:r>
          </a:p>
          <a:p>
            <a:pPr marL="431800" indent="-342900">
              <a:buFont typeface="Arial" panose="020B0604020202020204" pitchFamily="34" charset="0"/>
              <a:buChar char="•"/>
            </a:pPr>
            <a:r>
              <a:rPr lang="en-US" altLang="zh-CN" sz="2000" dirty="0">
                <a:solidFill>
                  <a:schemeClr val="tx1">
                    <a:lumMod val="95000"/>
                    <a:lumOff val="5000"/>
                  </a:schemeClr>
                </a:solidFill>
                <a:ea typeface="微软雅黑" panose="020B0503020204020204" pitchFamily="34" charset="-122"/>
                <a:cs typeface="Arial" panose="020B0604020202020204" pitchFamily="34" charset="0"/>
              </a:rPr>
              <a:t>What is the unit of the horizontal/vertical axis?</a:t>
            </a:r>
          </a:p>
          <a:p>
            <a:pPr marL="431800" indent="-342900">
              <a:buFont typeface="Arial" panose="020B0604020202020204" pitchFamily="34" charset="0"/>
              <a:buChar char="•"/>
            </a:pPr>
            <a:r>
              <a:rPr lang="en-US" altLang="zh-CN" sz="2000" dirty="0">
                <a:solidFill>
                  <a:schemeClr val="tx1">
                    <a:lumMod val="95000"/>
                    <a:lumOff val="5000"/>
                  </a:schemeClr>
                </a:solidFill>
                <a:ea typeface="微软雅黑" panose="020B0503020204020204" pitchFamily="34" charset="-122"/>
                <a:cs typeface="Arial" panose="020B0604020202020204" pitchFamily="34" charset="0"/>
              </a:rPr>
              <a:t>What will happen if we increase/decrease the frame length?</a:t>
            </a:r>
          </a:p>
          <a:p>
            <a:pPr marL="431800" indent="-342900">
              <a:buFont typeface="Arial" panose="020B0604020202020204" pitchFamily="34" charset="0"/>
              <a:buChar char="•"/>
            </a:pPr>
            <a:r>
              <a:rPr lang="en-US" altLang="zh-CN" sz="2000" dirty="0">
                <a:solidFill>
                  <a:schemeClr val="tx1">
                    <a:lumMod val="95000"/>
                    <a:lumOff val="5000"/>
                  </a:schemeClr>
                </a:solidFill>
                <a:ea typeface="微软雅黑" panose="020B0503020204020204" pitchFamily="34" charset="-122"/>
                <a:cs typeface="Arial" panose="020B0604020202020204" pitchFamily="34" charset="0"/>
              </a:rPr>
              <a:t>What will happen if we change </a:t>
            </a:r>
            <a:r>
              <a:rPr lang="en-US" altLang="zh-CN" sz="2000">
                <a:solidFill>
                  <a:schemeClr val="tx1">
                    <a:lumMod val="95000"/>
                    <a:lumOff val="5000"/>
                  </a:schemeClr>
                </a:solidFill>
                <a:ea typeface="微软雅黑" panose="020B0503020204020204" pitchFamily="34" charset="-122"/>
                <a:cs typeface="Arial" panose="020B0604020202020204" pitchFamily="34" charset="0"/>
              </a:rPr>
              <a:t>the hop size</a:t>
            </a:r>
            <a:r>
              <a:rPr lang="en-US" altLang="zh-CN" sz="2000" dirty="0">
                <a:solidFill>
                  <a:schemeClr val="tx1">
                    <a:lumMod val="95000"/>
                    <a:lumOff val="5000"/>
                  </a:schemeClr>
                </a:solidFill>
                <a:ea typeface="微软雅黑" panose="020B0503020204020204" pitchFamily="34" charset="-122"/>
                <a:cs typeface="Arial" panose="020B0604020202020204" pitchFamily="34" charset="0"/>
              </a:rPr>
              <a:t>?</a:t>
            </a:r>
            <a:endParaRPr lang="zh-CN" altLang="en-US" sz="2000" dirty="0">
              <a:solidFill>
                <a:schemeClr val="tx1">
                  <a:lumMod val="95000"/>
                  <a:lumOff val="5000"/>
                </a:schemeClr>
              </a:solidFill>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1611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Changing window size </a:t>
            </a:r>
            <a:endParaRPr lang="zh-CN" altLang="en-US" dirty="0"/>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35</a:t>
            </a:fld>
            <a:endParaRPr lang="en-US" altLang="zh-TW"/>
          </a:p>
        </p:txBody>
      </p:sp>
      <p:sp>
        <p:nvSpPr>
          <p:cNvPr id="13" name="内容占位符 12">
            <a:extLst>
              <a:ext uri="{FF2B5EF4-FFF2-40B4-BE49-F238E27FC236}">
                <a16:creationId xmlns:a16="http://schemas.microsoft.com/office/drawing/2014/main" id="{F22FF031-B572-4C35-9F02-6B93745F3794}"/>
              </a:ext>
            </a:extLst>
          </p:cNvPr>
          <p:cNvSpPr>
            <a:spLocks noGrp="1"/>
          </p:cNvSpPr>
          <p:nvPr>
            <p:ph idx="1"/>
          </p:nvPr>
        </p:nvSpPr>
        <p:spPr/>
        <p:txBody>
          <a:bodyPr/>
          <a:lstStyle/>
          <a:p>
            <a:endParaRPr lang="zh-CN" altLang="en-US" dirty="0"/>
          </a:p>
        </p:txBody>
      </p:sp>
      <p:pic>
        <p:nvPicPr>
          <p:cNvPr id="14" name="图片 13">
            <a:extLst>
              <a:ext uri="{FF2B5EF4-FFF2-40B4-BE49-F238E27FC236}">
                <a16:creationId xmlns:a16="http://schemas.microsoft.com/office/drawing/2014/main" id="{76C084AF-BE75-4A67-8E63-805BA4A4CA30}"/>
              </a:ext>
            </a:extLst>
          </p:cNvPr>
          <p:cNvPicPr>
            <a:picLocks noChangeAspect="1"/>
          </p:cNvPicPr>
          <p:nvPr/>
        </p:nvPicPr>
        <p:blipFill>
          <a:blip r:embed="rId3"/>
          <a:stretch>
            <a:fillRect/>
          </a:stretch>
        </p:blipFill>
        <p:spPr>
          <a:xfrm>
            <a:off x="152410" y="1388763"/>
            <a:ext cx="3705358" cy="2844254"/>
          </a:xfrm>
          <a:prstGeom prst="rect">
            <a:avLst/>
          </a:prstGeom>
        </p:spPr>
      </p:pic>
      <p:pic>
        <p:nvPicPr>
          <p:cNvPr id="15" name="图片 14">
            <a:extLst>
              <a:ext uri="{FF2B5EF4-FFF2-40B4-BE49-F238E27FC236}">
                <a16:creationId xmlns:a16="http://schemas.microsoft.com/office/drawing/2014/main" id="{EE57AB11-5417-4571-A47E-B6EDD4DC4783}"/>
              </a:ext>
            </a:extLst>
          </p:cNvPr>
          <p:cNvPicPr>
            <a:picLocks noChangeAspect="1"/>
          </p:cNvPicPr>
          <p:nvPr/>
        </p:nvPicPr>
        <p:blipFill>
          <a:blip r:embed="rId4"/>
          <a:stretch>
            <a:fillRect/>
          </a:stretch>
        </p:blipFill>
        <p:spPr>
          <a:xfrm>
            <a:off x="3977979" y="1388762"/>
            <a:ext cx="3651119" cy="2844255"/>
          </a:xfrm>
          <a:prstGeom prst="rect">
            <a:avLst/>
          </a:prstGeom>
        </p:spPr>
      </p:pic>
      <p:pic>
        <p:nvPicPr>
          <p:cNvPr id="16" name="图片 15">
            <a:extLst>
              <a:ext uri="{FF2B5EF4-FFF2-40B4-BE49-F238E27FC236}">
                <a16:creationId xmlns:a16="http://schemas.microsoft.com/office/drawing/2014/main" id="{112377A2-B1C5-4405-AD7B-C7552EBA9A3A}"/>
              </a:ext>
            </a:extLst>
          </p:cNvPr>
          <p:cNvPicPr>
            <a:picLocks noChangeAspect="1"/>
          </p:cNvPicPr>
          <p:nvPr/>
        </p:nvPicPr>
        <p:blipFill>
          <a:blip r:embed="rId5"/>
          <a:stretch>
            <a:fillRect/>
          </a:stretch>
        </p:blipFill>
        <p:spPr>
          <a:xfrm>
            <a:off x="7944737" y="1388762"/>
            <a:ext cx="3689012" cy="2844254"/>
          </a:xfrm>
          <a:prstGeom prst="rect">
            <a:avLst/>
          </a:prstGeom>
        </p:spPr>
      </p:pic>
      <p:sp>
        <p:nvSpPr>
          <p:cNvPr id="10" name="文本框 9"/>
          <p:cNvSpPr txBox="1"/>
          <p:nvPr/>
        </p:nvSpPr>
        <p:spPr>
          <a:xfrm>
            <a:off x="1099348" y="4532402"/>
            <a:ext cx="1671064" cy="707886"/>
          </a:xfrm>
          <a:prstGeom prst="rect">
            <a:avLst/>
          </a:prstGeom>
          <a:noFill/>
        </p:spPr>
        <p:txBody>
          <a:bodyPr wrap="square" rtlCol="0">
            <a:spAutoFit/>
          </a:bodyPr>
          <a:lstStyle/>
          <a:p>
            <a:pPr algn="ctr"/>
            <a:r>
              <a:rPr lang="en-US" altLang="zh-CN" sz="2000" dirty="0">
                <a:latin typeface="Arial" panose="020B0604020202020204" pitchFamily="34" charset="0"/>
                <a:cs typeface="Arial" panose="020B0604020202020204" pitchFamily="34" charset="0"/>
              </a:rPr>
              <a:t>W= 256, overlap= 160</a:t>
            </a:r>
            <a:endParaRPr lang="zh-CN" altLang="en-US" sz="2000" dirty="0">
              <a:latin typeface="Arial" panose="020B0604020202020204" pitchFamily="34" charset="0"/>
              <a:cs typeface="Arial" panose="020B0604020202020204" pitchFamily="34" charset="0"/>
            </a:endParaRPr>
          </a:p>
        </p:txBody>
      </p:sp>
      <p:sp>
        <p:nvSpPr>
          <p:cNvPr id="11" name="文本框 10"/>
          <p:cNvSpPr txBox="1"/>
          <p:nvPr/>
        </p:nvSpPr>
        <p:spPr>
          <a:xfrm>
            <a:off x="4799460" y="4532402"/>
            <a:ext cx="1779437" cy="707886"/>
          </a:xfrm>
          <a:prstGeom prst="rect">
            <a:avLst/>
          </a:prstGeom>
          <a:noFill/>
        </p:spPr>
        <p:txBody>
          <a:bodyPr wrap="square" rtlCol="0">
            <a:spAutoFit/>
          </a:bodyPr>
          <a:lstStyle/>
          <a:p>
            <a:pPr algn="ctr"/>
            <a:r>
              <a:rPr lang="en-US" altLang="zh-CN" sz="2000" dirty="0">
                <a:latin typeface="Arial" panose="020B0604020202020204" pitchFamily="34" charset="0"/>
                <a:cs typeface="Arial" panose="020B0604020202020204" pitchFamily="34" charset="0"/>
              </a:rPr>
              <a:t>W= 512, overlap= 160</a:t>
            </a:r>
            <a:endParaRPr lang="zh-CN" altLang="en-US" sz="2000" dirty="0">
              <a:latin typeface="Arial" panose="020B0604020202020204" pitchFamily="34" charset="0"/>
              <a:cs typeface="Arial" panose="020B0604020202020204" pitchFamily="34" charset="0"/>
            </a:endParaRPr>
          </a:p>
        </p:txBody>
      </p:sp>
      <p:sp>
        <p:nvSpPr>
          <p:cNvPr id="12" name="文本框 11"/>
          <p:cNvSpPr txBox="1"/>
          <p:nvPr/>
        </p:nvSpPr>
        <p:spPr>
          <a:xfrm>
            <a:off x="8892859" y="4532402"/>
            <a:ext cx="1867570" cy="707886"/>
          </a:xfrm>
          <a:prstGeom prst="rect">
            <a:avLst/>
          </a:prstGeom>
          <a:noFill/>
        </p:spPr>
        <p:txBody>
          <a:bodyPr wrap="square" rtlCol="0">
            <a:spAutoFit/>
          </a:bodyPr>
          <a:lstStyle/>
          <a:p>
            <a:pPr algn="ctr"/>
            <a:r>
              <a:rPr lang="en-US" altLang="zh-CN" sz="2000" dirty="0">
                <a:latin typeface="Arial" panose="020B0604020202020204" pitchFamily="34" charset="0"/>
                <a:cs typeface="Arial" panose="020B0604020202020204" pitchFamily="34" charset="0"/>
              </a:rPr>
              <a:t>W= 1024, overlap= 160</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2506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Changing hop size </a:t>
            </a:r>
            <a:endParaRPr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77416"/>
            <a:ext cx="4560352" cy="3405938"/>
          </a:xfrm>
        </p:spPr>
      </p:pic>
      <p:sp>
        <p:nvSpPr>
          <p:cNvPr id="4" name="日期占位符 3"/>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36</a:t>
            </a:fld>
            <a:endParaRPr lang="en-US" altLang="zh-TW"/>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485" y="977397"/>
            <a:ext cx="4560352" cy="3405938"/>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5687" y="977397"/>
            <a:ext cx="4560352" cy="3405938"/>
          </a:xfrm>
          <a:prstGeom prst="rect">
            <a:avLst/>
          </a:prstGeom>
        </p:spPr>
      </p:pic>
      <p:sp>
        <p:nvSpPr>
          <p:cNvPr id="10" name="文本框 9"/>
          <p:cNvSpPr txBox="1"/>
          <p:nvPr/>
        </p:nvSpPr>
        <p:spPr>
          <a:xfrm>
            <a:off x="1414618" y="4532402"/>
            <a:ext cx="1719844" cy="707886"/>
          </a:xfrm>
          <a:prstGeom prst="rect">
            <a:avLst/>
          </a:prstGeom>
          <a:noFill/>
        </p:spPr>
        <p:txBody>
          <a:bodyPr wrap="square" rtlCol="0">
            <a:spAutoFit/>
          </a:bodyPr>
          <a:lstStyle/>
          <a:p>
            <a:pPr algn="ctr"/>
            <a:r>
              <a:rPr lang="en-US" altLang="zh-CN" sz="2000" dirty="0">
                <a:latin typeface="Arial" panose="020B0604020202020204" pitchFamily="34" charset="0"/>
                <a:cs typeface="Arial" panose="020B0604020202020204" pitchFamily="34" charset="0"/>
              </a:rPr>
              <a:t>W=1024, overlap= 10</a:t>
            </a:r>
            <a:endParaRPr lang="zh-CN" altLang="en-US" sz="2000" dirty="0">
              <a:latin typeface="Arial" panose="020B0604020202020204" pitchFamily="34" charset="0"/>
              <a:cs typeface="Arial" panose="020B0604020202020204" pitchFamily="34" charset="0"/>
            </a:endParaRPr>
          </a:p>
        </p:txBody>
      </p:sp>
      <p:sp>
        <p:nvSpPr>
          <p:cNvPr id="11" name="文本框 10"/>
          <p:cNvSpPr txBox="1"/>
          <p:nvPr/>
        </p:nvSpPr>
        <p:spPr>
          <a:xfrm>
            <a:off x="5084765" y="4532402"/>
            <a:ext cx="1857791" cy="707886"/>
          </a:xfrm>
          <a:prstGeom prst="rect">
            <a:avLst/>
          </a:prstGeom>
          <a:noFill/>
        </p:spPr>
        <p:txBody>
          <a:bodyPr wrap="square" rtlCol="0">
            <a:spAutoFit/>
          </a:bodyPr>
          <a:lstStyle/>
          <a:p>
            <a:pPr algn="ctr"/>
            <a:r>
              <a:rPr lang="en-US" altLang="zh-CN" sz="2000" dirty="0">
                <a:latin typeface="Arial" panose="020B0604020202020204" pitchFamily="34" charset="0"/>
                <a:cs typeface="Arial" panose="020B0604020202020204" pitchFamily="34" charset="0"/>
              </a:rPr>
              <a:t>W=1024, overlap=512</a:t>
            </a:r>
            <a:endParaRPr lang="zh-CN" altLang="en-US" sz="2000" dirty="0">
              <a:latin typeface="Arial" panose="020B0604020202020204" pitchFamily="34" charset="0"/>
              <a:cs typeface="Arial" panose="020B0604020202020204" pitchFamily="34" charset="0"/>
            </a:endParaRPr>
          </a:p>
        </p:txBody>
      </p:sp>
      <p:sp>
        <p:nvSpPr>
          <p:cNvPr id="12" name="文本框 11"/>
          <p:cNvSpPr txBox="1"/>
          <p:nvPr/>
        </p:nvSpPr>
        <p:spPr>
          <a:xfrm>
            <a:off x="8892859" y="4532402"/>
            <a:ext cx="1867570" cy="707886"/>
          </a:xfrm>
          <a:prstGeom prst="rect">
            <a:avLst/>
          </a:prstGeom>
          <a:noFill/>
        </p:spPr>
        <p:txBody>
          <a:bodyPr wrap="square" rtlCol="0">
            <a:spAutoFit/>
          </a:bodyPr>
          <a:lstStyle/>
          <a:p>
            <a:pPr algn="ctr"/>
            <a:r>
              <a:rPr lang="en-US" altLang="zh-CN" sz="2000" dirty="0">
                <a:latin typeface="Arial" panose="020B0604020202020204" pitchFamily="34" charset="0"/>
                <a:cs typeface="Arial" panose="020B0604020202020204" pitchFamily="34" charset="0"/>
              </a:rPr>
              <a:t>W=1024, overlap=960</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21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17D754A-455B-44F3-B0B5-D57AEFB048EA}"/>
              </a:ext>
            </a:extLst>
          </p:cNvPr>
          <p:cNvSpPr>
            <a:spLocks noGrp="1" noChangeArrowheads="1"/>
          </p:cNvSpPr>
          <p:nvPr>
            <p:ph type="title"/>
          </p:nvPr>
        </p:nvSpPr>
        <p:spPr/>
        <p:txBody>
          <a:bodyPr/>
          <a:lstStyle/>
          <a:p>
            <a:r>
              <a:rPr lang="en-US" altLang="zh-CN" dirty="0"/>
              <a:t>Fourier Series</a:t>
            </a:r>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2AE664E7-78D4-453A-B418-B5B40DFFCCCC}"/>
                  </a:ext>
                </a:extLst>
              </p:cNvPr>
              <p:cNvSpPr>
                <a:spLocks noGrp="1"/>
              </p:cNvSpPr>
              <p:nvPr>
                <p:ph idx="1"/>
              </p:nvPr>
            </p:nvSpPr>
            <p:spPr/>
            <p:txBody>
              <a:bodyPr/>
              <a:lstStyle/>
              <a:p>
                <a:r>
                  <a:rPr lang="en-US" altLang="zh-CN" dirty="0">
                    <a:ea typeface="ＭＳ Ｐゴシック" panose="020B0600070205080204" pitchFamily="34" charset="-128"/>
                  </a:rPr>
                  <a:t>For any periodic function </a:t>
                </a:r>
                <a14:m>
                  <m:oMath xmlns:m="http://schemas.openxmlformats.org/officeDocument/2006/math">
                    <m:r>
                      <a:rPr lang="en-US" altLang="zh-CN" i="1" dirty="0">
                        <a:latin typeface="Cambria Math" panose="02040503050406030204" pitchFamily="18" charset="0"/>
                        <a:ea typeface="ＭＳ Ｐゴシック" panose="020B0600070205080204" pitchFamily="34" charset="-128"/>
                      </a:rPr>
                      <m:t>𝑓</m:t>
                    </m:r>
                    <m:r>
                      <a:rPr lang="en-US" altLang="zh-CN" i="1" dirty="0">
                        <a:latin typeface="Cambria Math" panose="02040503050406030204" pitchFamily="18" charset="0"/>
                        <a:ea typeface="ＭＳ Ｐゴシック" panose="020B0600070205080204" pitchFamily="34" charset="-128"/>
                      </a:rPr>
                      <m:t>(</m:t>
                    </m:r>
                    <m:r>
                      <a:rPr lang="en-US" altLang="zh-CN" i="1" dirty="0">
                        <a:latin typeface="Cambria Math" panose="02040503050406030204" pitchFamily="18" charset="0"/>
                        <a:ea typeface="ＭＳ Ｐゴシック" panose="020B0600070205080204" pitchFamily="34" charset="-128"/>
                      </a:rPr>
                      <m:t>𝑡</m:t>
                    </m:r>
                    <m:r>
                      <a:rPr lang="en-US" altLang="zh-CN" i="1" dirty="0">
                        <a:latin typeface="Cambria Math" panose="02040503050406030204" pitchFamily="18" charset="0"/>
                        <a:ea typeface="ＭＳ Ｐゴシック" panose="020B0600070205080204" pitchFamily="34" charset="-128"/>
                      </a:rPr>
                      <m:t>)</m:t>
                    </m:r>
                  </m:oMath>
                </a14:m>
                <a:r>
                  <a:rPr lang="en-US" altLang="zh-CN" dirty="0">
                    <a:ea typeface="ＭＳ Ｐゴシック" panose="020B0600070205080204" pitchFamily="34" charset="-128"/>
                  </a:rPr>
                  <a:t>, how to extract the component of </a:t>
                </a:r>
                <a14:m>
                  <m:oMath xmlns:m="http://schemas.openxmlformats.org/officeDocument/2006/math">
                    <m:r>
                      <a:rPr lang="en-US" altLang="zh-CN" i="1" dirty="0">
                        <a:latin typeface="Cambria Math" panose="02040503050406030204" pitchFamily="18" charset="0"/>
                        <a:ea typeface="ＭＳ Ｐゴシック" panose="020B0600070205080204" pitchFamily="34" charset="-128"/>
                      </a:rPr>
                      <m:t>𝑓</m:t>
                    </m:r>
                  </m:oMath>
                </a14:m>
                <a:r>
                  <a:rPr lang="en-US" altLang="zh-CN" dirty="0">
                    <a:ea typeface="ＭＳ Ｐゴシック" panose="020B0600070205080204" pitchFamily="34" charset="-128"/>
                  </a:rPr>
                  <a:t> at a specific frequency?</a:t>
                </a:r>
              </a:p>
              <a:p>
                <a:endParaRPr lang="zh-CN" altLang="en-US" dirty="0"/>
              </a:p>
            </p:txBody>
          </p:sp>
        </mc:Choice>
        <mc:Fallback xmlns="">
          <p:sp>
            <p:nvSpPr>
              <p:cNvPr id="2" name="内容占位符 1">
                <a:extLst>
                  <a:ext uri="{FF2B5EF4-FFF2-40B4-BE49-F238E27FC236}">
                    <a16:creationId xmlns:a16="http://schemas.microsoft.com/office/drawing/2014/main" id="{2AE664E7-78D4-453A-B418-B5B40DFFCCCC}"/>
                  </a:ext>
                </a:extLst>
              </p:cNvPr>
              <p:cNvSpPr>
                <a:spLocks noGrp="1" noRot="1" noChangeAspect="1" noMove="1" noResize="1" noEditPoints="1" noAdjustHandles="1" noChangeArrowheads="1" noChangeShapeType="1" noTextEdit="1"/>
              </p:cNvSpPr>
              <p:nvPr>
                <p:ph idx="1"/>
              </p:nvPr>
            </p:nvSpPr>
            <p:spPr>
              <a:blipFill>
                <a:blip r:embed="rId3"/>
                <a:stretch>
                  <a:fillRect l="-912" t="-1568"/>
                </a:stretch>
              </a:blipFill>
            </p:spPr>
            <p:txBody>
              <a:bodyPr/>
              <a:lstStyle/>
              <a:p>
                <a:r>
                  <a:rPr lang="zh-CN" altLang="en-US">
                    <a:noFill/>
                  </a:rPr>
                  <a:t> </a:t>
                </a:r>
              </a:p>
            </p:txBody>
          </p:sp>
        </mc:Fallback>
      </mc:AlternateContent>
      <p:pic>
        <p:nvPicPr>
          <p:cNvPr id="6147" name="Picture 8">
            <a:extLst>
              <a:ext uri="{FF2B5EF4-FFF2-40B4-BE49-F238E27FC236}">
                <a16:creationId xmlns:a16="http://schemas.microsoft.com/office/drawing/2014/main" id="{7107E3E9-4E1A-422E-ADFB-942202EF4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822"/>
          <a:stretch>
            <a:fillRect/>
          </a:stretch>
        </p:blipFill>
        <p:spPr bwMode="auto">
          <a:xfrm>
            <a:off x="2332039" y="1808164"/>
            <a:ext cx="7413625"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33FCE0C-4902-4A4B-A95B-BAB306BD0F19}"/>
              </a:ext>
            </a:extLst>
          </p:cNvPr>
          <p:cNvSpPr>
            <a:spLocks noGrp="1" noChangeArrowheads="1"/>
          </p:cNvSpPr>
          <p:nvPr>
            <p:ph type="title"/>
          </p:nvPr>
        </p:nvSpPr>
        <p:spPr/>
        <p:txBody>
          <a:bodyPr/>
          <a:lstStyle/>
          <a:p>
            <a:r>
              <a:rPr lang="en-US" altLang="zh-CN" dirty="0"/>
              <a:t>Fourier Series</a:t>
            </a:r>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E38982CC-A4FD-4794-A26A-46F6C666734D}"/>
                  </a:ext>
                </a:extLst>
              </p:cNvPr>
              <p:cNvSpPr>
                <a:spLocks noGrp="1"/>
              </p:cNvSpPr>
              <p:nvPr>
                <p:ph idx="1"/>
              </p:nvPr>
            </p:nvSpPr>
            <p:spPr/>
            <p:txBody>
              <a:bodyPr/>
              <a:lstStyle/>
              <a:p>
                <a:r>
                  <a:rPr lang="en-US" altLang="zh-CN" dirty="0">
                    <a:ea typeface="ＭＳ Ｐゴシック" panose="020B0600070205080204" pitchFamily="34" charset="-128"/>
                  </a:rPr>
                  <a:t>For any periodic function </a:t>
                </a:r>
                <a14:m>
                  <m:oMath xmlns:m="http://schemas.openxmlformats.org/officeDocument/2006/math">
                    <m:r>
                      <a:rPr lang="en-US" altLang="zh-CN" i="1" dirty="0">
                        <a:latin typeface="Cambria Math" panose="02040503050406030204" pitchFamily="18" charset="0"/>
                        <a:ea typeface="ＭＳ Ｐゴシック" panose="020B0600070205080204" pitchFamily="34" charset="-128"/>
                      </a:rPr>
                      <m:t>𝑓</m:t>
                    </m:r>
                    <m:r>
                      <a:rPr lang="en-US" altLang="zh-CN" i="1" dirty="0">
                        <a:latin typeface="Cambria Math" panose="02040503050406030204" pitchFamily="18" charset="0"/>
                        <a:ea typeface="ＭＳ Ｐゴシック" panose="020B0600070205080204" pitchFamily="34" charset="-128"/>
                      </a:rPr>
                      <m:t>(</m:t>
                    </m:r>
                    <m:r>
                      <a:rPr lang="en-US" altLang="zh-CN" i="1" dirty="0">
                        <a:latin typeface="Cambria Math" panose="02040503050406030204" pitchFamily="18" charset="0"/>
                        <a:ea typeface="ＭＳ Ｐゴシック" panose="020B0600070205080204" pitchFamily="34" charset="-128"/>
                      </a:rPr>
                      <m:t>𝑡</m:t>
                    </m:r>
                    <m:r>
                      <a:rPr lang="en-US" altLang="zh-CN" i="1" dirty="0">
                        <a:latin typeface="Cambria Math" panose="02040503050406030204" pitchFamily="18" charset="0"/>
                        <a:ea typeface="ＭＳ Ｐゴシック" panose="020B0600070205080204" pitchFamily="34" charset="-128"/>
                      </a:rPr>
                      <m:t>)</m:t>
                    </m:r>
                  </m:oMath>
                </a14:m>
                <a:r>
                  <a:rPr lang="en-US" altLang="zh-CN" dirty="0">
                    <a:ea typeface="ＭＳ Ｐゴシック" panose="020B0600070205080204" pitchFamily="34" charset="-128"/>
                  </a:rPr>
                  <a:t>, how to extract the component of </a:t>
                </a:r>
                <a14:m>
                  <m:oMath xmlns:m="http://schemas.openxmlformats.org/officeDocument/2006/math">
                    <m:r>
                      <a:rPr lang="en-US" altLang="zh-CN" i="1" dirty="0">
                        <a:latin typeface="Cambria Math" panose="02040503050406030204" pitchFamily="18" charset="0"/>
                        <a:ea typeface="ＭＳ Ｐゴシック" panose="020B0600070205080204" pitchFamily="34" charset="-128"/>
                      </a:rPr>
                      <m:t>𝑓</m:t>
                    </m:r>
                  </m:oMath>
                </a14:m>
                <a:r>
                  <a:rPr lang="en-US" altLang="zh-CN" dirty="0">
                    <a:ea typeface="ＭＳ Ｐゴシック" panose="020B0600070205080204" pitchFamily="34" charset="-128"/>
                  </a:rPr>
                  <a:t> at a specific frequency?</a:t>
                </a:r>
              </a:p>
              <a:p>
                <a:endParaRPr lang="zh-CN" altLang="en-US" dirty="0"/>
              </a:p>
            </p:txBody>
          </p:sp>
        </mc:Choice>
        <mc:Fallback xmlns="">
          <p:sp>
            <p:nvSpPr>
              <p:cNvPr id="2" name="内容占位符 1">
                <a:extLst>
                  <a:ext uri="{FF2B5EF4-FFF2-40B4-BE49-F238E27FC236}">
                    <a16:creationId xmlns:a16="http://schemas.microsoft.com/office/drawing/2014/main" id="{E38982CC-A4FD-4794-A26A-46F6C666734D}"/>
                  </a:ext>
                </a:extLst>
              </p:cNvPr>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pic>
        <p:nvPicPr>
          <p:cNvPr id="7171" name="Picture 5" descr="freqdomcomposition">
            <a:extLst>
              <a:ext uri="{FF2B5EF4-FFF2-40B4-BE49-F238E27FC236}">
                <a16:creationId xmlns:a16="http://schemas.microsoft.com/office/drawing/2014/main" id="{6578325E-960B-4FB6-997F-789D190EC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408"/>
          <a:stretch>
            <a:fillRect/>
          </a:stretch>
        </p:blipFill>
        <p:spPr bwMode="auto">
          <a:xfrm>
            <a:off x="2479675" y="2097088"/>
            <a:ext cx="79248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22E5F6D-ABCD-401D-BE6F-4BDF310EB384}"/>
              </a:ext>
            </a:extLst>
          </p:cNvPr>
          <p:cNvSpPr>
            <a:spLocks noGrp="1" noChangeArrowheads="1"/>
          </p:cNvSpPr>
          <p:nvPr>
            <p:ph type="title"/>
          </p:nvPr>
        </p:nvSpPr>
        <p:spPr/>
        <p:txBody>
          <a:bodyPr/>
          <a:lstStyle/>
          <a:p>
            <a:r>
              <a:rPr lang="en-US" altLang="zh-CN" dirty="0"/>
              <a:t>Fourier Transforms</a:t>
            </a:r>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46CC5B3-05C5-4AF1-906B-9E8C14F7E119}"/>
                  </a:ext>
                </a:extLst>
              </p:cNvPr>
              <p:cNvSpPr>
                <a:spLocks noGrp="1"/>
              </p:cNvSpPr>
              <p:nvPr>
                <p:ph idx="1"/>
              </p:nvPr>
            </p:nvSpPr>
            <p:spPr/>
            <p:txBody>
              <a:bodyPr/>
              <a:lstStyle/>
              <a:p>
                <a:r>
                  <a:rPr lang="en-US" altLang="zh-CN" dirty="0">
                    <a:solidFill>
                      <a:schemeClr val="tx1">
                        <a:lumMod val="85000"/>
                        <a:lumOff val="15000"/>
                      </a:schemeClr>
                    </a:solidFill>
                  </a:rPr>
                  <a:t>Fourier transform of </a:t>
                </a:r>
                <a14:m>
                  <m:oMath xmlns:m="http://schemas.openxmlformats.org/officeDocument/2006/math">
                    <m:r>
                      <a:rPr lang="en-US" altLang="zh-CN" i="1" dirty="0">
                        <a:solidFill>
                          <a:schemeClr val="tx1">
                            <a:lumMod val="85000"/>
                            <a:lumOff val="15000"/>
                          </a:schemeClr>
                        </a:solidFill>
                        <a:latin typeface="Cambria Math" panose="02040503050406030204" pitchFamily="18" charset="0"/>
                      </a:rPr>
                      <m:t>𝑓</m:t>
                    </m:r>
                    <m:r>
                      <a:rPr lang="en-US" altLang="zh-CN" i="1" dirty="0">
                        <a:solidFill>
                          <a:schemeClr val="tx1">
                            <a:lumMod val="85000"/>
                            <a:lumOff val="15000"/>
                          </a:schemeClr>
                        </a:solidFill>
                        <a:latin typeface="Cambria Math" panose="02040503050406030204" pitchFamily="18" charset="0"/>
                      </a:rPr>
                      <m:t>(</m:t>
                    </m:r>
                    <m:r>
                      <a:rPr lang="en-US" altLang="zh-CN" i="1" dirty="0">
                        <a:solidFill>
                          <a:schemeClr val="tx1">
                            <a:lumMod val="85000"/>
                            <a:lumOff val="15000"/>
                          </a:schemeClr>
                        </a:solidFill>
                        <a:latin typeface="Cambria Math" panose="02040503050406030204" pitchFamily="18" charset="0"/>
                      </a:rPr>
                      <m:t>𝑡</m:t>
                    </m:r>
                    <m:r>
                      <a:rPr lang="en-US" altLang="zh-CN" i="1" dirty="0">
                        <a:solidFill>
                          <a:schemeClr val="tx1">
                            <a:lumMod val="85000"/>
                            <a:lumOff val="15000"/>
                          </a:schemeClr>
                        </a:solidFill>
                        <a:latin typeface="Cambria Math" panose="02040503050406030204" pitchFamily="18" charset="0"/>
                      </a:rPr>
                      <m:t>)</m:t>
                    </m:r>
                  </m:oMath>
                </a14:m>
                <a:r>
                  <a:rPr lang="en-US" altLang="zh-CN" dirty="0">
                    <a:solidFill>
                      <a:schemeClr val="tx1">
                        <a:lumMod val="85000"/>
                        <a:lumOff val="15000"/>
                      </a:schemeClr>
                    </a:solidFill>
                  </a:rPr>
                  <a:t> (maybe is not periodic) is defined as</a:t>
                </a:r>
              </a:p>
              <a:p>
                <a:endParaRPr lang="en-US" altLang="zh-CN" dirty="0">
                  <a:solidFill>
                    <a:schemeClr val="tx1">
                      <a:lumMod val="85000"/>
                      <a:lumOff val="15000"/>
                    </a:schemeClr>
                  </a:solidFill>
                </a:endParaRPr>
              </a:p>
              <a:p>
                <a:endParaRPr lang="en-US" altLang="zh-CN" dirty="0">
                  <a:solidFill>
                    <a:schemeClr val="tx1">
                      <a:lumMod val="85000"/>
                      <a:lumOff val="15000"/>
                    </a:schemeClr>
                  </a:solidFill>
                </a:endParaRPr>
              </a:p>
              <a:p>
                <a:r>
                  <a:rPr lang="en-US" altLang="zh-CN" dirty="0">
                    <a:solidFill>
                      <a:schemeClr val="tx1">
                        <a:lumMod val="85000"/>
                        <a:lumOff val="15000"/>
                      </a:schemeClr>
                    </a:solidFill>
                  </a:rPr>
                  <a:t>Inverse Fourier transform</a:t>
                </a:r>
              </a:p>
              <a:p>
                <a:endParaRPr lang="en-US" altLang="zh-CN" dirty="0">
                  <a:solidFill>
                    <a:schemeClr val="tx1">
                      <a:lumMod val="85000"/>
                      <a:lumOff val="15000"/>
                    </a:schemeClr>
                  </a:solidFill>
                </a:endParaRPr>
              </a:p>
              <a:p>
                <a:endParaRPr lang="en-US" altLang="zh-CN" dirty="0">
                  <a:solidFill>
                    <a:schemeClr val="tx1">
                      <a:lumMod val="85000"/>
                      <a:lumOff val="15000"/>
                    </a:schemeClr>
                  </a:solidFill>
                </a:endParaRPr>
              </a:p>
              <a:p>
                <a:endParaRPr lang="zh-CN" altLang="en-US" dirty="0"/>
              </a:p>
            </p:txBody>
          </p:sp>
        </mc:Choice>
        <mc:Fallback xmlns="">
          <p:sp>
            <p:nvSpPr>
              <p:cNvPr id="2" name="内容占位符 1">
                <a:extLst>
                  <a:ext uri="{FF2B5EF4-FFF2-40B4-BE49-F238E27FC236}">
                    <a16:creationId xmlns:a16="http://schemas.microsoft.com/office/drawing/2014/main" id="{146CC5B3-05C5-4AF1-906B-9E8C14F7E119}"/>
                  </a:ext>
                </a:extLst>
              </p:cNvPr>
              <p:cNvSpPr>
                <a:spLocks noGrp="1" noRot="1" noChangeAspect="1" noMove="1" noResize="1" noEditPoints="1" noAdjustHandles="1" noChangeArrowheads="1" noChangeShapeType="1" noTextEdit="1"/>
              </p:cNvSpPr>
              <p:nvPr>
                <p:ph idx="1"/>
              </p:nvPr>
            </p:nvSpPr>
            <p:spPr>
              <a:blipFill>
                <a:blip r:embed="rId3"/>
                <a:stretch>
                  <a:fillRect l="-912" t="-1568"/>
                </a:stretch>
              </a:blipFill>
            </p:spPr>
            <p:txBody>
              <a:bodyPr/>
              <a:lstStyle/>
              <a:p>
                <a:r>
                  <a:rPr lang="zh-CN" altLang="en-US">
                    <a:noFill/>
                  </a:rPr>
                  <a:t> </a:t>
                </a:r>
              </a:p>
            </p:txBody>
          </p:sp>
        </mc:Fallback>
      </mc:AlternateContent>
      <p:sp>
        <p:nvSpPr>
          <p:cNvPr id="10250" name="Oval 20">
            <a:extLst>
              <a:ext uri="{FF2B5EF4-FFF2-40B4-BE49-F238E27FC236}">
                <a16:creationId xmlns:a16="http://schemas.microsoft.com/office/drawing/2014/main" id="{CFA8E0F6-882C-4E70-AC9E-33E706D8AC19}"/>
              </a:ext>
            </a:extLst>
          </p:cNvPr>
          <p:cNvSpPr>
            <a:spLocks noChangeArrowheads="1"/>
          </p:cNvSpPr>
          <p:nvPr/>
        </p:nvSpPr>
        <p:spPr bwMode="auto">
          <a:xfrm>
            <a:off x="3882495" y="1366839"/>
            <a:ext cx="6087004" cy="1963737"/>
          </a:xfrm>
          <a:prstGeom prst="ellipse">
            <a:avLst/>
          </a:prstGeom>
          <a:solidFill>
            <a:srgbClr val="993366">
              <a:alpha val="25098"/>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dirty="0">
              <a:latin typeface="Times New Roman" panose="02020603050405020304" pitchFamily="18" charset="0"/>
              <a:ea typeface="宋体" panose="02010600030101010101" pitchFamily="2" charset="-122"/>
            </a:endParaRPr>
          </a:p>
        </p:txBody>
      </p:sp>
      <p:graphicFrame>
        <p:nvGraphicFramePr>
          <p:cNvPr id="10243" name="Object 14">
            <a:extLst>
              <a:ext uri="{FF2B5EF4-FFF2-40B4-BE49-F238E27FC236}">
                <a16:creationId xmlns:a16="http://schemas.microsoft.com/office/drawing/2014/main" id="{DAE40E41-69B9-419A-AC96-502FAC37FBBB}"/>
              </a:ext>
            </a:extLst>
          </p:cNvPr>
          <p:cNvGraphicFramePr>
            <a:graphicFrameLocks noChangeAspect="1"/>
          </p:cNvGraphicFramePr>
          <p:nvPr>
            <p:extLst>
              <p:ext uri="{D42A27DB-BD31-4B8C-83A1-F6EECF244321}">
                <p14:modId xmlns:p14="http://schemas.microsoft.com/office/powerpoint/2010/main" val="129326779"/>
              </p:ext>
            </p:extLst>
          </p:nvPr>
        </p:nvGraphicFramePr>
        <p:xfrm>
          <a:off x="4850870" y="1581151"/>
          <a:ext cx="3276600" cy="722313"/>
        </p:xfrm>
        <a:graphic>
          <a:graphicData uri="http://schemas.openxmlformats.org/presentationml/2006/ole">
            <mc:AlternateContent xmlns:mc="http://schemas.openxmlformats.org/markup-compatibility/2006">
              <mc:Choice xmlns:v="urn:schemas-microsoft-com:vml" Requires="v">
                <p:oleObj spid="_x0000_s14438" name="Equation" r:id="rId4" imgW="1498600" imgH="330200" progId="Equation.DSMT4">
                  <p:embed/>
                </p:oleObj>
              </mc:Choice>
              <mc:Fallback>
                <p:oleObj name="Equation" r:id="rId4" imgW="1498600" imgH="330200" progId="Equation.DSMT4">
                  <p:embed/>
                  <p:pic>
                    <p:nvPicPr>
                      <p:cNvPr id="10243" name="Object 14">
                        <a:extLst>
                          <a:ext uri="{FF2B5EF4-FFF2-40B4-BE49-F238E27FC236}">
                            <a16:creationId xmlns:a16="http://schemas.microsoft.com/office/drawing/2014/main" id="{DAE40E41-69B9-419A-AC96-502FAC37FB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0870" y="1581151"/>
                        <a:ext cx="32766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018" name="Object 18">
            <a:extLst>
              <a:ext uri="{FF2B5EF4-FFF2-40B4-BE49-F238E27FC236}">
                <a16:creationId xmlns:a16="http://schemas.microsoft.com/office/drawing/2014/main" id="{DDAEBB9C-9B54-42C7-9737-508ED8241BA9}"/>
              </a:ext>
            </a:extLst>
          </p:cNvPr>
          <p:cNvGraphicFramePr>
            <a:graphicFrameLocks noChangeAspect="1"/>
          </p:cNvGraphicFramePr>
          <p:nvPr>
            <p:extLst>
              <p:ext uri="{D42A27DB-BD31-4B8C-83A1-F6EECF244321}">
                <p14:modId xmlns:p14="http://schemas.microsoft.com/office/powerpoint/2010/main" val="1913818777"/>
              </p:ext>
            </p:extLst>
          </p:nvPr>
        </p:nvGraphicFramePr>
        <p:xfrm>
          <a:off x="4803780" y="2226736"/>
          <a:ext cx="3305175" cy="722313"/>
        </p:xfrm>
        <a:graphic>
          <a:graphicData uri="http://schemas.openxmlformats.org/presentationml/2006/ole">
            <mc:AlternateContent xmlns:mc="http://schemas.openxmlformats.org/markup-compatibility/2006">
              <mc:Choice xmlns:v="urn:schemas-microsoft-com:vml" Requires="v">
                <p:oleObj spid="_x0000_s14439" name="Equation" r:id="rId6" imgW="1511300" imgH="330200" progId="Equation.DSMT4">
                  <p:embed/>
                </p:oleObj>
              </mc:Choice>
              <mc:Fallback>
                <p:oleObj name="Equation" r:id="rId6" imgW="1511300" imgH="330200" progId="Equation.DSMT4">
                  <p:embed/>
                  <p:pic>
                    <p:nvPicPr>
                      <p:cNvPr id="2048018" name="Object 18">
                        <a:extLst>
                          <a:ext uri="{FF2B5EF4-FFF2-40B4-BE49-F238E27FC236}">
                            <a16:creationId xmlns:a16="http://schemas.microsoft.com/office/drawing/2014/main" id="{DDAEBB9C-9B54-42C7-9737-508ED8241B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3780" y="2226736"/>
                        <a:ext cx="3305175"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9" name="AutoShape 19">
            <a:extLst>
              <a:ext uri="{FF2B5EF4-FFF2-40B4-BE49-F238E27FC236}">
                <a16:creationId xmlns:a16="http://schemas.microsoft.com/office/drawing/2014/main" id="{386509AE-C946-4AC5-B14C-A6684F796108}"/>
              </a:ext>
            </a:extLst>
          </p:cNvPr>
          <p:cNvSpPr>
            <a:spLocks noChangeArrowheads="1"/>
          </p:cNvSpPr>
          <p:nvPr/>
        </p:nvSpPr>
        <p:spPr bwMode="auto">
          <a:xfrm rot="14017315">
            <a:off x="4471988" y="2925764"/>
            <a:ext cx="422275" cy="1222375"/>
          </a:xfrm>
          <a:prstGeom prst="downArrow">
            <a:avLst>
              <a:gd name="adj1" fmla="val 50000"/>
              <a:gd name="adj2" fmla="val 72368"/>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sp>
        <p:nvSpPr>
          <p:cNvPr id="10251" name="Rectangle 21">
            <a:extLst>
              <a:ext uri="{FF2B5EF4-FFF2-40B4-BE49-F238E27FC236}">
                <a16:creationId xmlns:a16="http://schemas.microsoft.com/office/drawing/2014/main" id="{2D473E73-412F-4886-B735-793A9851211D}"/>
              </a:ext>
            </a:extLst>
          </p:cNvPr>
          <p:cNvSpPr>
            <a:spLocks noChangeArrowheads="1"/>
          </p:cNvSpPr>
          <p:nvPr/>
        </p:nvSpPr>
        <p:spPr bwMode="auto">
          <a:xfrm>
            <a:off x="2112963" y="3903664"/>
            <a:ext cx="408146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r>
              <a:rPr lang="en-US" altLang="zh-CN" sz="2600" dirty="0">
                <a:solidFill>
                  <a:schemeClr val="tx1">
                    <a:lumMod val="85000"/>
                    <a:lumOff val="15000"/>
                  </a:schemeClr>
                </a:solidFill>
                <a:ea typeface="宋体" panose="02010600030101010101" pitchFamily="2" charset="-122"/>
              </a:rPr>
              <a:t>How to get these formulas?</a:t>
            </a:r>
          </a:p>
        </p:txBody>
      </p:sp>
      <p:sp>
        <p:nvSpPr>
          <p:cNvPr id="2048023" name="Text Box 23">
            <a:extLst>
              <a:ext uri="{FF2B5EF4-FFF2-40B4-BE49-F238E27FC236}">
                <a16:creationId xmlns:a16="http://schemas.microsoft.com/office/drawing/2014/main" id="{381B2539-165B-42C1-B698-BF28B7245E03}"/>
              </a:ext>
            </a:extLst>
          </p:cNvPr>
          <p:cNvSpPr txBox="1">
            <a:spLocks noChangeArrowheads="1"/>
          </p:cNvSpPr>
          <p:nvPr/>
        </p:nvSpPr>
        <p:spPr bwMode="auto">
          <a:xfrm>
            <a:off x="3343275" y="4679951"/>
            <a:ext cx="6235700" cy="885825"/>
          </a:xfrm>
          <a:prstGeom prst="rect">
            <a:avLst/>
          </a:prstGeom>
          <a:solidFill>
            <a:srgbClr val="99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r>
              <a:rPr lang="en-US" altLang="zh-CN" sz="2600">
                <a:solidFill>
                  <a:srgbClr val="FFFF00"/>
                </a:solidFill>
                <a:ea typeface="宋体" panose="02010600030101010101" pitchFamily="2" charset="-122"/>
              </a:rPr>
              <a:t>Let’s start the story from Fourier series to Fourier transform…</a:t>
            </a:r>
          </a:p>
        </p:txBody>
      </p:sp>
    </p:spTree>
    <p:extLst>
      <p:ext uri="{BB962C8B-B14F-4D97-AF65-F5344CB8AC3E}">
        <p14:creationId xmlns:p14="http://schemas.microsoft.com/office/powerpoint/2010/main" val="2777858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048018"/>
                                        </p:tgtEl>
                                        <p:attrNameLst>
                                          <p:attrName>style.visibility</p:attrName>
                                        </p:attrNameLst>
                                      </p:cBhvr>
                                      <p:to>
                                        <p:strVal val="visible"/>
                                      </p:to>
                                    </p:set>
                                    <p:animEffect transition="in" filter="blinds(horizontal)">
                                      <p:cBhvr>
                                        <p:cTn id="7" dur="500"/>
                                        <p:tgtEl>
                                          <p:spTgt spid="20480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50"/>
                                        </p:tgtEl>
                                        <p:attrNameLst>
                                          <p:attrName>style.visibility</p:attrName>
                                        </p:attrNameLst>
                                      </p:cBhvr>
                                      <p:to>
                                        <p:strVal val="visible"/>
                                      </p:to>
                                    </p:set>
                                    <p:animEffect transition="in" filter="fade">
                                      <p:cBhvr>
                                        <p:cTn id="12" dur="500"/>
                                        <p:tgtEl>
                                          <p:spTgt spid="1025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249"/>
                                        </p:tgtEl>
                                        <p:attrNameLst>
                                          <p:attrName>style.visibility</p:attrName>
                                        </p:attrNameLst>
                                      </p:cBhvr>
                                      <p:to>
                                        <p:strVal val="visible"/>
                                      </p:to>
                                    </p:set>
                                    <p:animEffect transition="in" filter="fade">
                                      <p:cBhvr>
                                        <p:cTn id="15" dur="500"/>
                                        <p:tgtEl>
                                          <p:spTgt spid="1024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251"/>
                                        </p:tgtEl>
                                        <p:attrNameLst>
                                          <p:attrName>style.visibility</p:attrName>
                                        </p:attrNameLst>
                                      </p:cBhvr>
                                      <p:to>
                                        <p:strVal val="visible"/>
                                      </p:to>
                                    </p:set>
                                    <p:animEffect transition="in" filter="fade">
                                      <p:cBhvr>
                                        <p:cTn id="18" dur="500"/>
                                        <p:tgtEl>
                                          <p:spTgt spid="1025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48023"/>
                                        </p:tgtEl>
                                        <p:attrNameLst>
                                          <p:attrName>style.visibility</p:attrName>
                                        </p:attrNameLst>
                                      </p:cBhvr>
                                      <p:to>
                                        <p:strVal val="visible"/>
                                      </p:to>
                                    </p:set>
                                    <p:animEffect transition="in" filter="wipe(left)">
                                      <p:cBhvr>
                                        <p:cTn id="23" dur="500"/>
                                        <p:tgtEl>
                                          <p:spTgt spid="2048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p:bldP spid="10249" grpId="0" animBg="1"/>
      <p:bldP spid="10251" grpId="0"/>
      <p:bldP spid="20480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E9330-D3C0-40E4-B55B-4092943D5663}"/>
              </a:ext>
            </a:extLst>
          </p:cNvPr>
          <p:cNvSpPr>
            <a:spLocks noGrp="1"/>
          </p:cNvSpPr>
          <p:nvPr>
            <p:ph type="title"/>
          </p:nvPr>
        </p:nvSpPr>
        <p:spPr/>
        <p:txBody>
          <a:bodyPr/>
          <a:lstStyle/>
          <a:p>
            <a:r>
              <a:rPr lang="en-US" altLang="zh-CN" dirty="0"/>
              <a:t>Fourier Transforms</a:t>
            </a:r>
            <a:endParaRPr lang="zh-CN" altLang="en-US" dirty="0"/>
          </a:p>
        </p:txBody>
      </p:sp>
      <p:sp>
        <p:nvSpPr>
          <p:cNvPr id="3" name="内容占位符 2">
            <a:extLst>
              <a:ext uri="{FF2B5EF4-FFF2-40B4-BE49-F238E27FC236}">
                <a16:creationId xmlns:a16="http://schemas.microsoft.com/office/drawing/2014/main" id="{6B6BC121-E418-45A5-B48E-BE745FAA8612}"/>
              </a:ext>
            </a:extLst>
          </p:cNvPr>
          <p:cNvSpPr>
            <a:spLocks noGrp="1"/>
          </p:cNvSpPr>
          <p:nvPr>
            <p:ph idx="1"/>
          </p:nvPr>
        </p:nvSpPr>
        <p:spPr>
          <a:xfrm>
            <a:off x="783772" y="856989"/>
            <a:ext cx="8311637" cy="5884222"/>
          </a:xfrm>
        </p:spPr>
        <p:txBody>
          <a:bodyPr>
            <a:noAutofit/>
          </a:bodyPr>
          <a:lstStyle/>
          <a:p>
            <a:r>
              <a:rPr lang="en-US" altLang="zh-CN" b="1" dirty="0"/>
              <a:t>Jean-Baptiste Joseph Fourier </a:t>
            </a:r>
            <a:r>
              <a:rPr lang="en-US" altLang="zh-CN" dirty="0"/>
              <a:t>(21 March 1768 – 16 May 1830) was a French mathematician and physicist born in Auxerre and best known for initiating the investigation of Fourier series, which eventually developed into Fourier analysis and harmonic analysis, and their applications to problems of heat transfer and vibrations.</a:t>
            </a:r>
          </a:p>
          <a:p>
            <a:r>
              <a:rPr lang="en-US" altLang="zh-CN" dirty="0"/>
              <a:t>In 1822, Fourier published his work on heat flow in </a:t>
            </a:r>
            <a:r>
              <a:rPr lang="en-US" altLang="zh-CN" dirty="0" err="1"/>
              <a:t>Théorie</a:t>
            </a:r>
            <a:r>
              <a:rPr lang="en-US" altLang="zh-CN" dirty="0"/>
              <a:t> </a:t>
            </a:r>
            <a:r>
              <a:rPr lang="en-US" altLang="zh-CN" dirty="0" err="1"/>
              <a:t>analytique</a:t>
            </a:r>
            <a:r>
              <a:rPr lang="en-US" altLang="zh-CN" dirty="0"/>
              <a:t> de la </a:t>
            </a:r>
            <a:r>
              <a:rPr lang="en-US" altLang="zh-CN" dirty="0" err="1"/>
              <a:t>chaleur</a:t>
            </a:r>
            <a:r>
              <a:rPr lang="en-US" altLang="zh-CN" dirty="0"/>
              <a:t> (The Analytical Theory of Heat)</a:t>
            </a:r>
          </a:p>
          <a:p>
            <a:r>
              <a:rPr lang="en-US" altLang="zh-CN" dirty="0"/>
              <a:t>There were three important contributions in this work, one purely mathematical, two essentially physical. </a:t>
            </a:r>
          </a:p>
          <a:p>
            <a:r>
              <a:rPr lang="en-US" altLang="zh-CN" dirty="0"/>
              <a:t>In mathematics, Fourier claimed that any function of a variable, whether continuous or discontinuous, can be expanded in a series of sines of multiples of the variable. </a:t>
            </a:r>
          </a:p>
          <a:p>
            <a:r>
              <a:rPr lang="en-US" altLang="zh-CN" dirty="0"/>
              <a:t>Though this result is not correct without additional conditions, Fourier's observation that some discontinuous functions are the sum of infinite series was a breakthrough. </a:t>
            </a:r>
            <a:endParaRPr lang="zh-CN" altLang="en-US" dirty="0"/>
          </a:p>
        </p:txBody>
      </p:sp>
      <p:sp>
        <p:nvSpPr>
          <p:cNvPr id="4" name="日期占位符 3">
            <a:extLst>
              <a:ext uri="{FF2B5EF4-FFF2-40B4-BE49-F238E27FC236}">
                <a16:creationId xmlns:a16="http://schemas.microsoft.com/office/drawing/2014/main" id="{2C000ED7-38E3-4A0B-8E95-962F8436E0F7}"/>
              </a:ext>
            </a:extLst>
          </p:cNvPr>
          <p:cNvSpPr>
            <a:spLocks noGrp="1"/>
          </p:cNvSpPr>
          <p:nvPr>
            <p:ph type="dt" sz="half" idx="10"/>
          </p:nvPr>
        </p:nvSpPr>
        <p:spPr/>
        <p:txBody>
          <a:bodyPr/>
          <a:lstStyle/>
          <a:p>
            <a:pPr>
              <a:defRPr/>
            </a:pPr>
            <a:fld id="{CE7FF75C-84BC-43C5-8B40-8F5C257D7CC2}" type="datetime1">
              <a:rPr lang="en-US" altLang="zh-TW" smtClean="0"/>
              <a:pPr>
                <a:defRPr/>
              </a:pPr>
              <a:t>10/6/2023</a:t>
            </a:fld>
            <a:endParaRPr lang="en-US" altLang="zh-TW"/>
          </a:p>
        </p:txBody>
      </p:sp>
      <p:sp>
        <p:nvSpPr>
          <p:cNvPr id="5" name="页脚占位符 4">
            <a:extLst>
              <a:ext uri="{FF2B5EF4-FFF2-40B4-BE49-F238E27FC236}">
                <a16:creationId xmlns:a16="http://schemas.microsoft.com/office/drawing/2014/main" id="{C0F48056-A3FE-40D1-8103-05F89A881944}"/>
              </a:ext>
            </a:extLst>
          </p:cNvPr>
          <p:cNvSpPr>
            <a:spLocks noGrp="1"/>
          </p:cNvSpPr>
          <p:nvPr>
            <p:ph type="ftr" sz="quarter" idx="11"/>
          </p:nvPr>
        </p:nvSpPr>
        <p:spPr/>
        <p:txBody>
          <a:bodyPr/>
          <a:lstStyle/>
          <a:p>
            <a:pPr>
              <a:defRPr/>
            </a:pPr>
            <a:r>
              <a:rPr lang="en-US" altLang="zh-TW"/>
              <a:t>Human Computer Interaction</a:t>
            </a:r>
          </a:p>
        </p:txBody>
      </p:sp>
      <p:sp>
        <p:nvSpPr>
          <p:cNvPr id="6" name="灯片编号占位符 5">
            <a:extLst>
              <a:ext uri="{FF2B5EF4-FFF2-40B4-BE49-F238E27FC236}">
                <a16:creationId xmlns:a16="http://schemas.microsoft.com/office/drawing/2014/main" id="{01F94D17-4CA7-4F58-B469-3E54EE5DAC41}"/>
              </a:ext>
            </a:extLst>
          </p:cNvPr>
          <p:cNvSpPr>
            <a:spLocks noGrp="1"/>
          </p:cNvSpPr>
          <p:nvPr>
            <p:ph type="sldNum" sz="quarter" idx="12"/>
          </p:nvPr>
        </p:nvSpPr>
        <p:spPr/>
        <p:txBody>
          <a:bodyPr/>
          <a:lstStyle/>
          <a:p>
            <a:pPr>
              <a:defRPr/>
            </a:pPr>
            <a:fld id="{B9CD4CCB-73CB-499F-9483-72A1F6A46DBE}" type="slidenum">
              <a:rPr lang="zh-TW" altLang="en-US" smtClean="0"/>
              <a:pPr>
                <a:defRPr/>
              </a:pPr>
              <a:t>7</a:t>
            </a:fld>
            <a:endParaRPr lang="en-US" altLang="zh-TW"/>
          </a:p>
        </p:txBody>
      </p:sp>
      <p:pic>
        <p:nvPicPr>
          <p:cNvPr id="15362" name="Picture 2" descr="https://upload.wikimedia.org/wikipedia/commons/thumb/d/df/Fourier2_-_restoration1.jpg/220px-Fourier2_-_restoration1.jpg">
            <a:extLst>
              <a:ext uri="{FF2B5EF4-FFF2-40B4-BE49-F238E27FC236}">
                <a16:creationId xmlns:a16="http://schemas.microsoft.com/office/drawing/2014/main" id="{6AC283F8-4BBE-4318-AFFB-EE494FE3F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7972" y="856989"/>
            <a:ext cx="20955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67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B950F76-08A7-416D-81D4-04CCC868ACD7}"/>
              </a:ext>
            </a:extLst>
          </p:cNvPr>
          <p:cNvSpPr>
            <a:spLocks noGrp="1" noChangeArrowheads="1"/>
          </p:cNvSpPr>
          <p:nvPr>
            <p:ph type="title"/>
          </p:nvPr>
        </p:nvSpPr>
        <p:spPr/>
        <p:txBody>
          <a:bodyPr>
            <a:normAutofit/>
          </a:bodyPr>
          <a:lstStyle/>
          <a:p>
            <a:r>
              <a:rPr lang="en-US" altLang="zh-CN" dirty="0"/>
              <a:t>Fourier Series</a:t>
            </a:r>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6B3576F-37A3-42F5-8912-B3CF06B05B7D}"/>
                  </a:ext>
                </a:extLst>
              </p:cNvPr>
              <p:cNvSpPr>
                <a:spLocks noGrp="1"/>
              </p:cNvSpPr>
              <p:nvPr>
                <p:ph idx="1"/>
              </p:nvPr>
            </p:nvSpPr>
            <p:spPr/>
            <p:txBody>
              <a:bodyPr/>
              <a:lstStyle/>
              <a:p>
                <a:r>
                  <a:rPr lang="en-US" altLang="zh-CN" dirty="0">
                    <a:ea typeface="ＭＳ Ｐゴシック" panose="020B0600070205080204" pitchFamily="34" charset="-128"/>
                  </a:rPr>
                  <a:t>For any periodic function </a:t>
                </a:r>
                <a14:m>
                  <m:oMath xmlns:m="http://schemas.openxmlformats.org/officeDocument/2006/math">
                    <m:r>
                      <a:rPr lang="en-US" altLang="zh-CN" i="1" dirty="0">
                        <a:latin typeface="Cambria Math" panose="02040503050406030204" pitchFamily="18" charset="0"/>
                        <a:ea typeface="ＭＳ Ｐゴシック" panose="020B0600070205080204" pitchFamily="34" charset="-128"/>
                      </a:rPr>
                      <m:t>𝑓</m:t>
                    </m:r>
                    <m:r>
                      <a:rPr lang="en-US" altLang="zh-CN" i="1" dirty="0">
                        <a:latin typeface="Cambria Math" panose="02040503050406030204" pitchFamily="18" charset="0"/>
                        <a:ea typeface="ＭＳ Ｐゴシック" panose="020B0600070205080204" pitchFamily="34" charset="-128"/>
                      </a:rPr>
                      <m:t>(</m:t>
                    </m:r>
                    <m:r>
                      <a:rPr lang="en-US" altLang="zh-CN" i="1" dirty="0">
                        <a:latin typeface="Cambria Math" panose="02040503050406030204" pitchFamily="18" charset="0"/>
                        <a:ea typeface="ＭＳ Ｐゴシック" panose="020B0600070205080204" pitchFamily="34" charset="-128"/>
                      </a:rPr>
                      <m:t>𝑡</m:t>
                    </m:r>
                    <m:r>
                      <a:rPr lang="en-US" altLang="zh-CN" i="1" dirty="0">
                        <a:latin typeface="Cambria Math" panose="02040503050406030204" pitchFamily="18" charset="0"/>
                        <a:ea typeface="ＭＳ Ｐゴシック" panose="020B0600070205080204" pitchFamily="34" charset="-128"/>
                      </a:rPr>
                      <m:t>)</m:t>
                    </m:r>
                  </m:oMath>
                </a14:m>
                <a:r>
                  <a:rPr lang="en-US" altLang="zh-CN" dirty="0">
                    <a:ea typeface="ＭＳ Ｐゴシック" panose="020B0600070205080204" pitchFamily="34" charset="-128"/>
                  </a:rPr>
                  <a:t>, how to extract the component of </a:t>
                </a:r>
                <a14:m>
                  <m:oMath xmlns:m="http://schemas.openxmlformats.org/officeDocument/2006/math">
                    <m:r>
                      <a:rPr lang="en-US" altLang="zh-CN" i="1" dirty="0">
                        <a:latin typeface="Cambria Math" panose="02040503050406030204" pitchFamily="18" charset="0"/>
                        <a:ea typeface="ＭＳ Ｐゴシック" panose="020B0600070205080204" pitchFamily="34" charset="-128"/>
                      </a:rPr>
                      <m:t>𝑓</m:t>
                    </m:r>
                  </m:oMath>
                </a14:m>
                <a:r>
                  <a:rPr lang="en-US" altLang="zh-CN" dirty="0">
                    <a:ea typeface="ＭＳ Ｐゴシック" panose="020B0600070205080204" pitchFamily="34" charset="-128"/>
                  </a:rPr>
                  <a:t> at a specific frequency?</a:t>
                </a:r>
              </a:p>
              <a:p>
                <a:r>
                  <a:rPr lang="en-US" altLang="zh-CN" b="1" i="1" u="sng" dirty="0">
                    <a:solidFill>
                      <a:srgbClr val="FF0000"/>
                    </a:solidFill>
                  </a:rPr>
                  <a:t>Fourier Series</a:t>
                </a:r>
                <a:br>
                  <a:rPr lang="en-US" altLang="zh-CN" b="1" i="1" u="sng" dirty="0">
                    <a:solidFill>
                      <a:srgbClr val="FF0000"/>
                    </a:solidFill>
                  </a:rPr>
                </a:br>
                <a:r>
                  <a:rPr lang="en-US" altLang="zh-CN" dirty="0">
                    <a:solidFill>
                      <a:schemeClr val="tx1">
                        <a:lumMod val="85000"/>
                        <a:lumOff val="15000"/>
                      </a:schemeClr>
                    </a:solidFill>
                  </a:rPr>
                  <a:t>Any periodic function can be expressed as a sum of sines and cosines of different frequencies each multiplied by a different coefficient</a:t>
                </a:r>
              </a:p>
              <a:p>
                <a:endParaRPr lang="zh-CN" altLang="en-US" dirty="0"/>
              </a:p>
            </p:txBody>
          </p:sp>
        </mc:Choice>
        <mc:Fallback xmlns="">
          <p:sp>
            <p:nvSpPr>
              <p:cNvPr id="2" name="内容占位符 1">
                <a:extLst>
                  <a:ext uri="{FF2B5EF4-FFF2-40B4-BE49-F238E27FC236}">
                    <a16:creationId xmlns:a16="http://schemas.microsoft.com/office/drawing/2014/main" id="{66B3576F-37A3-42F5-8912-B3CF06B05B7D}"/>
                  </a:ext>
                </a:extLst>
              </p:cNvPr>
              <p:cNvSpPr>
                <a:spLocks noGrp="1" noRot="1" noChangeAspect="1" noMove="1" noResize="1" noEditPoints="1" noAdjustHandles="1" noChangeArrowheads="1" noChangeShapeType="1" noTextEdit="1"/>
              </p:cNvSpPr>
              <p:nvPr>
                <p:ph idx="1"/>
              </p:nvPr>
            </p:nvSpPr>
            <p:spPr>
              <a:blipFill>
                <a:blip r:embed="rId3"/>
                <a:stretch>
                  <a:fillRect l="-912" t="-1568"/>
                </a:stretch>
              </a:blipFill>
            </p:spPr>
            <p:txBody>
              <a:bodyPr/>
              <a:lstStyle/>
              <a:p>
                <a:r>
                  <a:rPr lang="zh-CN" altLang="en-US">
                    <a:noFill/>
                  </a:rPr>
                  <a:t> </a:t>
                </a:r>
              </a:p>
            </p:txBody>
          </p:sp>
        </mc:Fallback>
      </mc:AlternateContent>
      <p:graphicFrame>
        <p:nvGraphicFramePr>
          <p:cNvPr id="8197" name="Object 7">
            <a:extLst>
              <a:ext uri="{FF2B5EF4-FFF2-40B4-BE49-F238E27FC236}">
                <a16:creationId xmlns:a16="http://schemas.microsoft.com/office/drawing/2014/main" id="{7AF76335-C659-4B22-BF1C-6A1B3C3B16A4}"/>
              </a:ext>
            </a:extLst>
          </p:cNvPr>
          <p:cNvGraphicFramePr>
            <a:graphicFrameLocks noChangeAspect="1"/>
          </p:cNvGraphicFramePr>
          <p:nvPr>
            <p:extLst>
              <p:ext uri="{D42A27DB-BD31-4B8C-83A1-F6EECF244321}">
                <p14:modId xmlns:p14="http://schemas.microsoft.com/office/powerpoint/2010/main" val="49490249"/>
              </p:ext>
            </p:extLst>
          </p:nvPr>
        </p:nvGraphicFramePr>
        <p:xfrm>
          <a:off x="3581400" y="4388541"/>
          <a:ext cx="5486400" cy="1003300"/>
        </p:xfrm>
        <a:graphic>
          <a:graphicData uri="http://schemas.openxmlformats.org/presentationml/2006/ole">
            <mc:AlternateContent xmlns:mc="http://schemas.openxmlformats.org/markup-compatibility/2006">
              <mc:Choice xmlns:v="urn:schemas-microsoft-com:vml" Requires="v">
                <p:oleObj spid="_x0000_s1111" name="Equation" r:id="rId4" imgW="2374900" imgH="431800" progId="Equation.DSMT4">
                  <p:embed/>
                </p:oleObj>
              </mc:Choice>
              <mc:Fallback>
                <p:oleObj name="Equation" r:id="rId4" imgW="2374900" imgH="431800" progId="Equation.DSMT4">
                  <p:embed/>
                  <p:pic>
                    <p:nvPicPr>
                      <p:cNvPr id="8197" name="Object 7">
                        <a:extLst>
                          <a:ext uri="{FF2B5EF4-FFF2-40B4-BE49-F238E27FC236}">
                            <a16:creationId xmlns:a16="http://schemas.microsoft.com/office/drawing/2014/main" id="{7AF76335-C659-4B22-BF1C-6A1B3C3B16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388541"/>
                        <a:ext cx="5486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8" name="AutoShape 9">
            <a:extLst>
              <a:ext uri="{FF2B5EF4-FFF2-40B4-BE49-F238E27FC236}">
                <a16:creationId xmlns:a16="http://schemas.microsoft.com/office/drawing/2014/main" id="{81AA3CC1-D795-4FA5-8B29-7E6F809CDFC0}"/>
              </a:ext>
            </a:extLst>
          </p:cNvPr>
          <p:cNvSpPr>
            <a:spLocks noChangeArrowheads="1"/>
          </p:cNvSpPr>
          <p:nvPr/>
        </p:nvSpPr>
        <p:spPr bwMode="auto">
          <a:xfrm>
            <a:off x="5540376" y="5580755"/>
            <a:ext cx="468313" cy="738187"/>
          </a:xfrm>
          <a:prstGeom prst="downArrow">
            <a:avLst>
              <a:gd name="adj1" fmla="val 50000"/>
              <a:gd name="adj2" fmla="val 39407"/>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sp>
        <p:nvSpPr>
          <p:cNvPr id="8199" name="Rectangle 11">
            <a:extLst>
              <a:ext uri="{FF2B5EF4-FFF2-40B4-BE49-F238E27FC236}">
                <a16:creationId xmlns:a16="http://schemas.microsoft.com/office/drawing/2014/main" id="{221B603D-C019-4E64-A0FB-F9DD330043F0}"/>
              </a:ext>
            </a:extLst>
          </p:cNvPr>
          <p:cNvSpPr>
            <a:spLocks noChangeArrowheads="1"/>
          </p:cNvSpPr>
          <p:nvPr/>
        </p:nvSpPr>
        <p:spPr bwMode="auto">
          <a:xfrm>
            <a:off x="6018214" y="5891904"/>
            <a:ext cx="19002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r>
              <a:rPr lang="en-US" altLang="zh-CN" sz="2600" dirty="0">
                <a:solidFill>
                  <a:schemeClr val="tx1">
                    <a:lumMod val="85000"/>
                    <a:lumOff val="15000"/>
                  </a:schemeClr>
                </a:solidFill>
                <a:ea typeface="宋体" panose="02010600030101010101" pitchFamily="2" charset="-122"/>
              </a:rPr>
              <a:t>more details</a:t>
            </a:r>
            <a:endParaRPr lang="zh-CN" altLang="en-US" sz="2600" dirty="0">
              <a:solidFill>
                <a:schemeClr val="tx1">
                  <a:lumMod val="85000"/>
                  <a:lumOff val="15000"/>
                </a:schemeClr>
              </a:solidFill>
              <a:ea typeface="宋体" panose="02010600030101010101" pitchFamily="2" charset="-122"/>
            </a:endParaRPr>
          </a:p>
        </p:txBody>
      </p:sp>
      <p:grpSp>
        <p:nvGrpSpPr>
          <p:cNvPr id="5" name="组合 4">
            <a:extLst>
              <a:ext uri="{FF2B5EF4-FFF2-40B4-BE49-F238E27FC236}">
                <a16:creationId xmlns:a16="http://schemas.microsoft.com/office/drawing/2014/main" id="{EA40E225-4F36-4FD3-9B3C-27183E887CF8}"/>
              </a:ext>
            </a:extLst>
          </p:cNvPr>
          <p:cNvGrpSpPr/>
          <p:nvPr/>
        </p:nvGrpSpPr>
        <p:grpSpPr>
          <a:xfrm>
            <a:off x="1630017" y="2791789"/>
            <a:ext cx="9232348" cy="1232452"/>
            <a:chOff x="1630017" y="3096591"/>
            <a:chExt cx="9232348" cy="1232452"/>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6528B8B-6840-414E-926A-829314B2A47E}"/>
                    </a:ext>
                  </a:extLst>
                </p:cNvPr>
                <p:cNvSpPr txBox="1"/>
                <p:nvPr/>
              </p:nvSpPr>
              <p:spPr>
                <a:xfrm>
                  <a:off x="1786828" y="3222486"/>
                  <a:ext cx="8771504" cy="1007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0</m:t>
                                </m:r>
                              </m:sub>
                            </m:sSub>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ea typeface="Cambria Math" panose="02040503050406030204" pitchFamily="18" charset="0"/>
                              </a:rPr>
                              <m:t>∞</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𝑛</m:t>
                                </m:r>
                              </m:sub>
                            </m:sSub>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cos</m:t>
                                </m:r>
                              </m:fName>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𝑛𝑥</m:t>
                                </m:r>
                                <m:r>
                                  <a:rPr lang="en-US" altLang="zh-CN" sz="2400" b="0" i="1" smtClean="0">
                                    <a:latin typeface="Cambria Math" panose="02040503050406030204" pitchFamily="18" charset="0"/>
                                  </a:rPr>
                                  <m:t>)</m:t>
                                </m:r>
                              </m:e>
                            </m:func>
                          </m:e>
                        </m:nary>
                        <m:r>
                          <a:rPr lang="en-US" altLang="zh-CN" sz="2400" b="0" i="1" smtClean="0">
                            <a:latin typeface="Cambria Math" panose="02040503050406030204" pitchFamily="18" charset="0"/>
                          </a:rPr>
                          <m:t>+</m:t>
                        </m:r>
                        <m:nary>
                          <m:naryPr>
                            <m:chr m:val="∑"/>
                            <m:ctrlPr>
                              <a:rPr lang="en-US" altLang="zh-CN" sz="2400" i="1">
                                <a:latin typeface="Cambria Math" panose="02040503050406030204" pitchFamily="18" charset="0"/>
                              </a:rPr>
                            </m:ctrlPr>
                          </m:naryPr>
                          <m:sub>
                            <m:r>
                              <a:rPr lang="en-US" altLang="zh-CN" sz="2400" i="1">
                                <a:latin typeface="Cambria Math" panose="02040503050406030204" pitchFamily="18" charset="0"/>
                              </a:rPr>
                              <m:t>𝑛</m:t>
                            </m:r>
                            <m:r>
                              <a:rPr lang="en-US" altLang="zh-CN" sz="2400" i="1">
                                <a:latin typeface="Cambria Math" panose="02040503050406030204" pitchFamily="18" charset="0"/>
                              </a:rPr>
                              <m:t>=0</m:t>
                            </m:r>
                          </m:sub>
                          <m:sup>
                            <m:r>
                              <a:rPr lang="en-US" altLang="zh-CN" sz="2400" i="1">
                                <a:latin typeface="Cambria Math" panose="02040503050406030204" pitchFamily="18" charset="0"/>
                                <a:ea typeface="Cambria Math" panose="02040503050406030204" pitchFamily="18" charset="0"/>
                              </a:rPr>
                              <m:t>∞</m:t>
                            </m:r>
                          </m:sup>
                          <m:e>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i="1">
                                    <a:latin typeface="Cambria Math" panose="02040503050406030204" pitchFamily="18" charset="0"/>
                                  </a:rPr>
                                  <m:t>𝑛</m:t>
                                </m:r>
                              </m:sub>
                            </m:sSub>
                            <m:func>
                              <m:funcPr>
                                <m:ctrlPr>
                                  <a:rPr lang="en-US" altLang="zh-CN" sz="2400" i="1">
                                    <a:latin typeface="Cambria Math" panose="02040503050406030204" pitchFamily="18" charset="0"/>
                                  </a:rPr>
                                </m:ctrlPr>
                              </m:funcPr>
                              <m:fName>
                                <m:r>
                                  <m:rPr>
                                    <m:sty m:val="p"/>
                                  </m:rPr>
                                  <a:rPr lang="en-US" altLang="zh-CN" sz="2400" b="0" i="0" smtClean="0">
                                    <a:latin typeface="Cambria Math" panose="02040503050406030204" pitchFamily="18" charset="0"/>
                                  </a:rPr>
                                  <m:t>sin</m:t>
                                </m:r>
                              </m:fName>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𝑛𝑥</m:t>
                                    </m:r>
                                  </m:e>
                                </m:d>
                              </m:e>
                            </m:func>
                          </m:e>
                        </m:nary>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𝜋</m:t>
                            </m:r>
                          </m:den>
                        </m:f>
                        <m:nary>
                          <m:naryPr>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𝜋</m:t>
                            </m:r>
                          </m:sub>
                          <m:sup>
                            <m:r>
                              <a:rPr lang="en-US" altLang="zh-CN" sz="2400" b="0" i="1" smtClean="0">
                                <a:latin typeface="Cambria Math" panose="02040503050406030204" pitchFamily="18" charset="0"/>
                              </a:rPr>
                              <m:t>𝜋</m:t>
                            </m:r>
                          </m:sup>
                          <m:e>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𝑑𝑥</m:t>
                            </m:r>
                          </m:e>
                        </m:nary>
                        <m:r>
                          <a:rPr lang="en-US" altLang="zh-CN" sz="2400" b="0" i="1" smtClean="0">
                            <a:latin typeface="Cambria Math" panose="02040503050406030204" pitchFamily="18" charset="0"/>
                          </a:rPr>
                          <m:t>,…</m:t>
                        </m:r>
                      </m:oMath>
                    </m:oMathPara>
                  </a14:m>
                  <a:endParaRPr lang="zh-CN" altLang="en-US" dirty="0"/>
                </a:p>
              </p:txBody>
            </p:sp>
          </mc:Choice>
          <mc:Fallback xmlns="">
            <p:sp>
              <p:nvSpPr>
                <p:cNvPr id="3" name="文本框 2">
                  <a:extLst>
                    <a:ext uri="{FF2B5EF4-FFF2-40B4-BE49-F238E27FC236}">
                      <a16:creationId xmlns:a16="http://schemas.microsoft.com/office/drawing/2014/main" id="{86528B8B-6840-414E-926A-829314B2A47E}"/>
                    </a:ext>
                  </a:extLst>
                </p:cNvPr>
                <p:cNvSpPr txBox="1">
                  <a:spLocks noRot="1" noChangeAspect="1" noMove="1" noResize="1" noEditPoints="1" noAdjustHandles="1" noChangeArrowheads="1" noChangeShapeType="1" noTextEdit="1"/>
                </p:cNvSpPr>
                <p:nvPr/>
              </p:nvSpPr>
              <p:spPr>
                <a:xfrm>
                  <a:off x="1786828" y="3222486"/>
                  <a:ext cx="8771504" cy="1007327"/>
                </a:xfrm>
                <a:prstGeom prst="rect">
                  <a:avLst/>
                </a:prstGeom>
                <a:blipFill>
                  <a:blip r:embed="rId6"/>
                  <a:stretch>
                    <a:fillRect/>
                  </a:stretch>
                </a:blipFill>
              </p:spPr>
              <p:txBody>
                <a:bodyPr/>
                <a:lstStyle/>
                <a:p>
                  <a:r>
                    <a:rPr lang="zh-CN" altLang="en-US">
                      <a:noFill/>
                    </a:rPr>
                    <a:t> </a:t>
                  </a:r>
                </a:p>
              </p:txBody>
            </p:sp>
          </mc:Fallback>
        </mc:AlternateContent>
        <p:sp>
          <p:nvSpPr>
            <p:cNvPr id="4" name="矩形: 圆角 3">
              <a:extLst>
                <a:ext uri="{FF2B5EF4-FFF2-40B4-BE49-F238E27FC236}">
                  <a16:creationId xmlns:a16="http://schemas.microsoft.com/office/drawing/2014/main" id="{C461C598-8615-4E18-8892-EA45C40F088A}"/>
                </a:ext>
              </a:extLst>
            </p:cNvPr>
            <p:cNvSpPr/>
            <p:nvPr/>
          </p:nvSpPr>
          <p:spPr>
            <a:xfrm>
              <a:off x="1630017" y="3096591"/>
              <a:ext cx="9232348" cy="12324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09" name="Picture 85" descr="http://hiphotos.baidu.com/feed/pic/item/d50735fae6cd7b891ee555d9052442a7d8330eda.jpg">
            <a:extLst>
              <a:ext uri="{FF2B5EF4-FFF2-40B4-BE49-F238E27FC236}">
                <a16:creationId xmlns:a16="http://schemas.microsoft.com/office/drawing/2014/main" id="{2146185E-8F9F-4A68-A492-BB5AAE182547}"/>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442054" y="4172641"/>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EB1BAC3-0190-4627-AA23-960DA6D39C8E}"/>
              </a:ext>
            </a:extLst>
          </p:cNvPr>
          <p:cNvSpPr>
            <a:spLocks noGrp="1" noChangeArrowheads="1"/>
          </p:cNvSpPr>
          <p:nvPr>
            <p:ph type="title"/>
          </p:nvPr>
        </p:nvSpPr>
        <p:spPr/>
        <p:txBody>
          <a:bodyPr>
            <a:normAutofit/>
          </a:bodyPr>
          <a:lstStyle/>
          <a:p>
            <a:r>
              <a:rPr lang="en-US" altLang="zh-CN" dirty="0"/>
              <a:t>Fourier Series</a:t>
            </a:r>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4BE376B6-8B95-4094-A95E-A6345A34C414}"/>
                  </a:ext>
                </a:extLst>
              </p:cNvPr>
              <p:cNvSpPr>
                <a:spLocks noGrp="1"/>
              </p:cNvSpPr>
              <p:nvPr>
                <p:ph idx="1"/>
              </p:nvPr>
            </p:nvSpPr>
            <p:spPr/>
            <p:txBody>
              <a:bodyPr/>
              <a:lstStyle/>
              <a:p>
                <a:r>
                  <a:rPr lang="en-US" altLang="zh-CN" dirty="0"/>
                  <a:t>For a periodic function </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m:t>
                    </m:r>
                    <m:r>
                      <a:rPr lang="en-US" altLang="zh-CN" i="1" dirty="0">
                        <a:latin typeface="Cambria Math" panose="02040503050406030204" pitchFamily="18" charset="0"/>
                      </a:rPr>
                      <m:t>𝑡</m:t>
                    </m:r>
                    <m:r>
                      <a:rPr lang="en-US" altLang="zh-CN" i="1" dirty="0">
                        <a:latin typeface="Cambria Math" panose="02040503050406030204" pitchFamily="18" charset="0"/>
                      </a:rPr>
                      <m:t>)</m:t>
                    </m:r>
                  </m:oMath>
                </a14:m>
                <a:r>
                  <a:rPr lang="en-US" altLang="zh-CN" dirty="0"/>
                  <a:t>, with period </a:t>
                </a:r>
                <a14:m>
                  <m:oMath xmlns:m="http://schemas.openxmlformats.org/officeDocument/2006/math">
                    <m:r>
                      <a:rPr lang="en-US" altLang="zh-CN" i="1" dirty="0">
                        <a:latin typeface="Cambria Math" panose="02040503050406030204" pitchFamily="18" charset="0"/>
                      </a:rPr>
                      <m:t>𝑇</m:t>
                    </m:r>
                  </m:oMath>
                </a14:m>
                <a:endParaRPr lang="en-US" altLang="zh-CN" i="1" dirty="0">
                  <a:latin typeface="Times New Roman" panose="02020603050405020304" pitchFamily="18" charset="0"/>
                </a:endParaRPr>
              </a:p>
              <a:p>
                <a:r>
                  <a:rPr lang="en-US" altLang="zh-CN" dirty="0"/>
                  <a:t>Fourier Series</a:t>
                </a:r>
              </a:p>
              <a:p>
                <a:endParaRPr lang="en-US" altLang="zh-CN" i="1" dirty="0">
                  <a:latin typeface="Times New Roman" panose="02020603050405020304" pitchFamily="18" charset="0"/>
                </a:endParaRPr>
              </a:p>
              <a:p>
                <a:r>
                  <a:rPr lang="en-US" altLang="zh-CN" dirty="0"/>
                  <a:t>where</a:t>
                </a:r>
                <a:endParaRPr lang="en-US" altLang="zh-CN" i="1" dirty="0">
                  <a:latin typeface="Times New Roman" panose="02020603050405020304" pitchFamily="18" charset="0"/>
                </a:endParaRPr>
              </a:p>
              <a:p>
                <a:endParaRPr lang="en-US" altLang="zh-CN" i="1" dirty="0">
                  <a:latin typeface="Times New Roman" panose="02020603050405020304" pitchFamily="18" charset="0"/>
                </a:endParaRPr>
              </a:p>
              <a:p>
                <a:endParaRPr lang="zh-CN" altLang="en-US" dirty="0"/>
              </a:p>
            </p:txBody>
          </p:sp>
        </mc:Choice>
        <mc:Fallback xmlns="">
          <p:sp>
            <p:nvSpPr>
              <p:cNvPr id="2" name="内容占位符 1">
                <a:extLst>
                  <a:ext uri="{FF2B5EF4-FFF2-40B4-BE49-F238E27FC236}">
                    <a16:creationId xmlns:a16="http://schemas.microsoft.com/office/drawing/2014/main" id="{4BE376B6-8B95-4094-A95E-A6345A34C414}"/>
                  </a:ext>
                </a:extLst>
              </p:cNvPr>
              <p:cNvSpPr>
                <a:spLocks noGrp="1" noRot="1" noChangeAspect="1" noMove="1" noResize="1" noEditPoints="1" noAdjustHandles="1" noChangeArrowheads="1" noChangeShapeType="1" noTextEdit="1"/>
              </p:cNvSpPr>
              <p:nvPr>
                <p:ph idx="1"/>
              </p:nvPr>
            </p:nvSpPr>
            <p:spPr>
              <a:blipFill>
                <a:blip r:embed="rId3"/>
                <a:stretch>
                  <a:fillRect l="-912" t="-1568"/>
                </a:stretch>
              </a:blipFill>
            </p:spPr>
            <p:txBody>
              <a:bodyPr/>
              <a:lstStyle/>
              <a:p>
                <a:r>
                  <a:rPr lang="zh-CN" altLang="en-US">
                    <a:noFill/>
                  </a:rPr>
                  <a:t> </a:t>
                </a:r>
              </a:p>
            </p:txBody>
          </p:sp>
        </mc:Fallback>
      </mc:AlternateContent>
      <p:graphicFrame>
        <p:nvGraphicFramePr>
          <p:cNvPr id="9222" name="Object 12">
            <a:extLst>
              <a:ext uri="{FF2B5EF4-FFF2-40B4-BE49-F238E27FC236}">
                <a16:creationId xmlns:a16="http://schemas.microsoft.com/office/drawing/2014/main" id="{DAFA4B04-31AE-4513-83CA-826A51B7C34F}"/>
              </a:ext>
            </a:extLst>
          </p:cNvPr>
          <p:cNvGraphicFramePr>
            <a:graphicFrameLocks noChangeAspect="1"/>
          </p:cNvGraphicFramePr>
          <p:nvPr/>
        </p:nvGraphicFramePr>
        <p:xfrm>
          <a:off x="3581400" y="1600200"/>
          <a:ext cx="5181600" cy="947738"/>
        </p:xfrm>
        <a:graphic>
          <a:graphicData uri="http://schemas.openxmlformats.org/presentationml/2006/ole">
            <mc:AlternateContent xmlns:mc="http://schemas.openxmlformats.org/markup-compatibility/2006">
              <mc:Choice xmlns:v="urn:schemas-microsoft-com:vml" Requires="v">
                <p:oleObj spid="_x0000_s2303" name="Equation" r:id="rId4" imgW="2374900" imgH="431800" progId="Equation.DSMT4">
                  <p:embed/>
                </p:oleObj>
              </mc:Choice>
              <mc:Fallback>
                <p:oleObj name="Equation" r:id="rId4" imgW="2374900" imgH="431800" progId="Equation.DSMT4">
                  <p:embed/>
                  <p:pic>
                    <p:nvPicPr>
                      <p:cNvPr id="9222" name="Object 12">
                        <a:extLst>
                          <a:ext uri="{FF2B5EF4-FFF2-40B4-BE49-F238E27FC236}">
                            <a16:creationId xmlns:a16="http://schemas.microsoft.com/office/drawing/2014/main" id="{DAFA4B04-31AE-4513-83CA-826A51B7C3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600200"/>
                        <a:ext cx="5181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4" name="Object 14">
            <a:extLst>
              <a:ext uri="{FF2B5EF4-FFF2-40B4-BE49-F238E27FC236}">
                <a16:creationId xmlns:a16="http://schemas.microsoft.com/office/drawing/2014/main" id="{6CC3676D-B76B-4707-8606-43E887CB7B97}"/>
              </a:ext>
            </a:extLst>
          </p:cNvPr>
          <p:cNvGraphicFramePr>
            <a:graphicFrameLocks noChangeAspect="1"/>
          </p:cNvGraphicFramePr>
          <p:nvPr/>
        </p:nvGraphicFramePr>
        <p:xfrm>
          <a:off x="4876800" y="2971801"/>
          <a:ext cx="3278188" cy="2843213"/>
        </p:xfrm>
        <a:graphic>
          <a:graphicData uri="http://schemas.openxmlformats.org/presentationml/2006/ole">
            <mc:AlternateContent xmlns:mc="http://schemas.openxmlformats.org/markup-compatibility/2006">
              <mc:Choice xmlns:v="urn:schemas-microsoft-com:vml" Requires="v">
                <p:oleObj spid="_x0000_s2304" name="Equation" r:id="rId6" imgW="1536700" imgH="1333500" progId="Equation.DSMT4">
                  <p:embed/>
                </p:oleObj>
              </mc:Choice>
              <mc:Fallback>
                <p:oleObj name="Equation" r:id="rId6" imgW="1536700" imgH="1333500" progId="Equation.DSMT4">
                  <p:embed/>
                  <p:pic>
                    <p:nvPicPr>
                      <p:cNvPr id="9224" name="Object 14">
                        <a:extLst>
                          <a:ext uri="{FF2B5EF4-FFF2-40B4-BE49-F238E27FC236}">
                            <a16:creationId xmlns:a16="http://schemas.microsoft.com/office/drawing/2014/main" id="{6CC3676D-B76B-4707-8606-43E887CB7B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2971801"/>
                        <a:ext cx="3278188"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5" name="Object 15">
            <a:extLst>
              <a:ext uri="{FF2B5EF4-FFF2-40B4-BE49-F238E27FC236}">
                <a16:creationId xmlns:a16="http://schemas.microsoft.com/office/drawing/2014/main" id="{2006E715-5841-4E77-9127-17BC93369AA1}"/>
              </a:ext>
            </a:extLst>
          </p:cNvPr>
          <p:cNvGraphicFramePr>
            <a:graphicFrameLocks noChangeAspect="1"/>
          </p:cNvGraphicFramePr>
          <p:nvPr/>
        </p:nvGraphicFramePr>
        <p:xfrm>
          <a:off x="2209800" y="3830639"/>
          <a:ext cx="2286000" cy="979487"/>
        </p:xfrm>
        <a:graphic>
          <a:graphicData uri="http://schemas.openxmlformats.org/presentationml/2006/ole">
            <mc:AlternateContent xmlns:mc="http://schemas.openxmlformats.org/markup-compatibility/2006">
              <mc:Choice xmlns:v="urn:schemas-microsoft-com:vml" Requires="v">
                <p:oleObj spid="_x0000_s2305" name="Equation" r:id="rId8" imgW="1066800" imgH="457200" progId="Equation.DSMT4">
                  <p:embed/>
                </p:oleObj>
              </mc:Choice>
              <mc:Fallback>
                <p:oleObj name="Equation" r:id="rId8" imgW="1066800" imgH="457200" progId="Equation.DSMT4">
                  <p:embed/>
                  <p:pic>
                    <p:nvPicPr>
                      <p:cNvPr id="9225" name="Object 15">
                        <a:extLst>
                          <a:ext uri="{FF2B5EF4-FFF2-40B4-BE49-F238E27FC236}">
                            <a16:creationId xmlns:a16="http://schemas.microsoft.com/office/drawing/2014/main" id="{2006E715-5841-4E77-9127-17BC93369A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3830639"/>
                        <a:ext cx="22860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6" name="Rectangle 16">
            <a:extLst>
              <a:ext uri="{FF2B5EF4-FFF2-40B4-BE49-F238E27FC236}">
                <a16:creationId xmlns:a16="http://schemas.microsoft.com/office/drawing/2014/main" id="{C9303D68-AFF8-40EE-A470-864504DD63E9}"/>
              </a:ext>
            </a:extLst>
          </p:cNvPr>
          <p:cNvSpPr>
            <a:spLocks noChangeArrowheads="1"/>
          </p:cNvSpPr>
          <p:nvPr/>
        </p:nvSpPr>
        <p:spPr bwMode="auto">
          <a:xfrm>
            <a:off x="4421188" y="41148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r>
              <a:rPr lang="en-US" altLang="zh-CN" sz="2400">
                <a:ea typeface="宋体" panose="02010600030101010101" pitchFamily="2" charset="-122"/>
              </a:rPr>
              <a:t>,</a:t>
            </a:r>
            <a:endParaRPr lang="en-US" altLang="zh-CN" sz="2400" i="1">
              <a:latin typeface="Times New Roman" panose="02020603050405020304" pitchFamily="18" charset="0"/>
              <a:ea typeface="宋体" panose="02010600030101010101" pitchFamily="2" charset="-122"/>
            </a:endParaRPr>
          </a:p>
        </p:txBody>
      </p:sp>
      <p:sp>
        <p:nvSpPr>
          <p:cNvPr id="2046993" name="Oval 17">
            <a:extLst>
              <a:ext uri="{FF2B5EF4-FFF2-40B4-BE49-F238E27FC236}">
                <a16:creationId xmlns:a16="http://schemas.microsoft.com/office/drawing/2014/main" id="{19F22485-1CB9-45EF-8FCF-1C9A666D71B1}"/>
              </a:ext>
            </a:extLst>
          </p:cNvPr>
          <p:cNvSpPr>
            <a:spLocks noChangeArrowheads="1"/>
          </p:cNvSpPr>
          <p:nvPr/>
        </p:nvSpPr>
        <p:spPr bwMode="auto">
          <a:xfrm>
            <a:off x="1981200" y="3841751"/>
            <a:ext cx="2667000" cy="1065213"/>
          </a:xfrm>
          <a:prstGeom prst="ellipse">
            <a:avLst/>
          </a:prstGeom>
          <a:solidFill>
            <a:srgbClr val="FF0000">
              <a:alpha val="25882"/>
            </a:srgbClr>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sp>
        <p:nvSpPr>
          <p:cNvPr id="2046994" name="Rectangle 18">
            <a:extLst>
              <a:ext uri="{FF2B5EF4-FFF2-40B4-BE49-F238E27FC236}">
                <a16:creationId xmlns:a16="http://schemas.microsoft.com/office/drawing/2014/main" id="{EA1BC5BA-4228-4FE4-B0CF-4BE9037F7BB7}"/>
              </a:ext>
            </a:extLst>
          </p:cNvPr>
          <p:cNvSpPr>
            <a:spLocks noChangeArrowheads="1"/>
          </p:cNvSpPr>
          <p:nvPr/>
        </p:nvSpPr>
        <p:spPr bwMode="auto">
          <a:xfrm>
            <a:off x="2362200" y="3449638"/>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r>
              <a:rPr lang="en-US" altLang="zh-CN" sz="2400">
                <a:solidFill>
                  <a:srgbClr val="FF0000"/>
                </a:solidFill>
                <a:ea typeface="宋体" panose="02010600030101010101" pitchFamily="2" charset="-122"/>
              </a:rPr>
              <a:t>Redundant!</a:t>
            </a:r>
            <a:endParaRPr lang="en-US" altLang="zh-CN" sz="2400" i="1">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6994"/>
                                        </p:tgtEl>
                                        <p:attrNameLst>
                                          <p:attrName>style.visibility</p:attrName>
                                        </p:attrNameLst>
                                      </p:cBhvr>
                                      <p:to>
                                        <p:strVal val="visible"/>
                                      </p:to>
                                    </p:set>
                                    <p:animEffect transition="in" filter="blinds(horizontal)">
                                      <p:cBhvr>
                                        <p:cTn id="7" dur="500"/>
                                        <p:tgtEl>
                                          <p:spTgt spid="2046994"/>
                                        </p:tgtEl>
                                      </p:cBhvr>
                                    </p:animEffect>
                                  </p:childTnLst>
                                </p:cTn>
                              </p:par>
                              <p:par>
                                <p:cTn id="8" presetID="3" presetClass="entr" presetSubtype="10" fill="hold" nodeType="withEffect">
                                  <p:stCondLst>
                                    <p:cond delay="0"/>
                                  </p:stCondLst>
                                  <p:childTnLst>
                                    <p:set>
                                      <p:cBhvr>
                                        <p:cTn id="9" dur="1" fill="hold">
                                          <p:stCondLst>
                                            <p:cond delay="0"/>
                                          </p:stCondLst>
                                        </p:cTn>
                                        <p:tgtEl>
                                          <p:spTgt spid="2046993"/>
                                        </p:tgtEl>
                                        <p:attrNameLst>
                                          <p:attrName>style.visibility</p:attrName>
                                        </p:attrNameLst>
                                      </p:cBhvr>
                                      <p:to>
                                        <p:strVal val="visible"/>
                                      </p:to>
                                    </p:set>
                                    <p:animEffect transition="in" filter="blinds(horizontal)">
                                      <p:cBhvr>
                                        <p:cTn id="10" dur="500"/>
                                        <p:tgtEl>
                                          <p:spTgt spid="2046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6994" grpId="0"/>
    </p:bldLst>
  </p:timing>
</p:sld>
</file>

<file path=ppt/theme/theme1.xml><?xml version="1.0" encoding="utf-8"?>
<a:theme xmlns:a="http://schemas.openxmlformats.org/drawingml/2006/main" name="主题1">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主题1" id="{F8E2CEDC-0980-4B0E-8298-101051342058}" vid="{9EBC82F2-6DA7-4229-ABAA-8A09377D7A8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7642</TotalTime>
  <Words>1442</Words>
  <Application>Microsoft Office PowerPoint</Application>
  <PresentationFormat>宽屏</PresentationFormat>
  <Paragraphs>308</Paragraphs>
  <Slides>36</Slides>
  <Notes>4</Notes>
  <HiddenSlides>0</HiddenSlides>
  <MMClips>1</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9" baseType="lpstr">
      <vt:lpstr>ＭＳ Ｐゴシック</vt:lpstr>
      <vt:lpstr>新細明體</vt:lpstr>
      <vt:lpstr>等线</vt:lpstr>
      <vt:lpstr>宋体</vt:lpstr>
      <vt:lpstr>微软雅黑</vt:lpstr>
      <vt:lpstr>Arial</vt:lpstr>
      <vt:lpstr>Calibri</vt:lpstr>
      <vt:lpstr>Calibri Light</vt:lpstr>
      <vt:lpstr>Cambria Math</vt:lpstr>
      <vt:lpstr>Times New Roman</vt:lpstr>
      <vt:lpstr>Wingdings</vt:lpstr>
      <vt:lpstr>主题1</vt:lpstr>
      <vt:lpstr>Equation</vt:lpstr>
      <vt:lpstr>Discrete Fourier Transform</vt:lpstr>
      <vt:lpstr>What does DFT do?</vt:lpstr>
      <vt:lpstr>Fourier Series</vt:lpstr>
      <vt:lpstr>Fourier Series</vt:lpstr>
      <vt:lpstr>Fourier Series</vt:lpstr>
      <vt:lpstr>Fourier Transforms</vt:lpstr>
      <vt:lpstr>Fourier Transforms</vt:lpstr>
      <vt:lpstr>Fourier Series</vt:lpstr>
      <vt:lpstr>Fourier Series</vt:lpstr>
      <vt:lpstr>From Fourier Series to Fourier Transforms</vt:lpstr>
      <vt:lpstr>From Fourier Series to Fourier Transforms</vt:lpstr>
      <vt:lpstr>From Fourier Series to Fourier Transforms</vt:lpstr>
      <vt:lpstr>From Fourier Series to Fourier Transforms</vt:lpstr>
      <vt:lpstr>From Fourier Series to Fourier Transforms</vt:lpstr>
      <vt:lpstr>From Fourier Series to Fourier Transforms</vt:lpstr>
      <vt:lpstr>From Fourier Series to Fourier Transforms</vt:lpstr>
      <vt:lpstr>From Fourier Series to Fourier Transforms</vt:lpstr>
      <vt:lpstr>Discrete Fourier Transform (DFT) in 1D Case</vt:lpstr>
      <vt:lpstr>Discrete Fourier Transform (DFT) in 1D Case</vt:lpstr>
      <vt:lpstr>What is FFT (Fast-Fourier-Transform)?</vt:lpstr>
      <vt:lpstr>What is FFT (Fast-Fourier-Transform)?</vt:lpstr>
      <vt:lpstr>Zero Padding</vt:lpstr>
      <vt:lpstr>Zero padding</vt:lpstr>
      <vt:lpstr>Zero padding</vt:lpstr>
      <vt:lpstr>Zero padding</vt:lpstr>
      <vt:lpstr>Windowing</vt:lpstr>
      <vt:lpstr>Windowing</vt:lpstr>
      <vt:lpstr>Windowing</vt:lpstr>
      <vt:lpstr>Windowing</vt:lpstr>
      <vt:lpstr>Windowing</vt:lpstr>
      <vt:lpstr>Analyzing Long Signals by Short-Time Fourier Transform (STFT) </vt:lpstr>
      <vt:lpstr>What does STFT do?</vt:lpstr>
      <vt:lpstr>STFT steps</vt:lpstr>
      <vt:lpstr>STFT steps</vt:lpstr>
      <vt:lpstr>Changing window size </vt:lpstr>
      <vt:lpstr>Changing hop size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Voice Signals</dc:title>
  <dc:creator>Ying</dc:creator>
  <cp:lastModifiedBy>Ying SHEN</cp:lastModifiedBy>
  <cp:revision>582</cp:revision>
  <dcterms:created xsi:type="dcterms:W3CDTF">2020-07-30T07:48:25Z</dcterms:created>
  <dcterms:modified xsi:type="dcterms:W3CDTF">2023-10-06T09:08:01Z</dcterms:modified>
</cp:coreProperties>
</file>