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539" r:id="rId3"/>
    <p:sldId id="258" r:id="rId4"/>
    <p:sldId id="422" r:id="rId5"/>
    <p:sldId id="542" r:id="rId6"/>
    <p:sldId id="543" r:id="rId7"/>
    <p:sldId id="544" r:id="rId8"/>
    <p:sldId id="540" r:id="rId9"/>
    <p:sldId id="547" r:id="rId10"/>
    <p:sldId id="548" r:id="rId11"/>
    <p:sldId id="522" r:id="rId12"/>
    <p:sldId id="502" r:id="rId13"/>
    <p:sldId id="496" r:id="rId14"/>
    <p:sldId id="4335" r:id="rId15"/>
    <p:sldId id="506" r:id="rId16"/>
    <p:sldId id="507" r:id="rId17"/>
    <p:sldId id="509" r:id="rId18"/>
    <p:sldId id="4350" r:id="rId19"/>
    <p:sldId id="551" r:id="rId20"/>
    <p:sldId id="510" r:id="rId21"/>
    <p:sldId id="514" r:id="rId22"/>
    <p:sldId id="552" r:id="rId23"/>
    <p:sldId id="545" r:id="rId24"/>
    <p:sldId id="553" r:id="rId25"/>
    <p:sldId id="515" r:id="rId26"/>
    <p:sldId id="518" r:id="rId27"/>
    <p:sldId id="517" r:id="rId28"/>
    <p:sldId id="519" r:id="rId29"/>
    <p:sldId id="520" r:id="rId30"/>
    <p:sldId id="498" r:id="rId31"/>
    <p:sldId id="521" r:id="rId32"/>
    <p:sldId id="555" r:id="rId33"/>
    <p:sldId id="537" r:id="rId34"/>
    <p:sldId id="523" r:id="rId35"/>
    <p:sldId id="538" r:id="rId36"/>
    <p:sldId id="541" r:id="rId37"/>
    <p:sldId id="4349" r:id="rId38"/>
    <p:sldId id="531" r:id="rId39"/>
    <p:sldId id="535" r:id="rId40"/>
    <p:sldId id="554" r:id="rId41"/>
    <p:sldId id="536" r:id="rId42"/>
    <p:sldId id="556" r:id="rId43"/>
    <p:sldId id="557" r:id="rId44"/>
    <p:sldId id="4351" r:id="rId45"/>
    <p:sldId id="546"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6" autoAdjust="0"/>
    <p:restoredTop sz="95238" autoAdjust="0"/>
  </p:normalViewPr>
  <p:slideViewPr>
    <p:cSldViewPr snapToGrid="0">
      <p:cViewPr varScale="1">
        <p:scale>
          <a:sx n="101" d="100"/>
          <a:sy n="101" d="100"/>
        </p:scale>
        <p:origin x="66" y="2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14DBC-ED56-4411-B8B3-8C1A721EA5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C1C4B-7CB6-4284-88FE-4BECB2EC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519F4-07FF-49FE-AAF1-6BBD6FDCEDCF}"/>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FE770001-B232-4CE9-A267-35AD9F036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F56EE-0692-4C56-BBBC-6483074ABD0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04425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977E-98A3-4B9A-8408-D991818278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5D4B15-4D5F-455E-858B-F64C4FD15B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E77C18-FAB1-4979-B1C0-06A8A604FD35}"/>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8249168E-FFC1-4A98-BC72-AC748E920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C141-0CD3-4BFF-A377-588484D40D2E}"/>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29351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96E539-3BC8-4A27-9929-50D3DB0E04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C8292-3065-4123-A920-E4316421A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A44622-0433-4973-ABEA-653EC735CFC3}"/>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10E12834-EC97-4FBF-BDC2-CF4380923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AF5F8-5855-4626-A18D-D005546169C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3217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42267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AED-1AD8-4181-91A3-0B876D5B83DB}"/>
              </a:ext>
            </a:extLst>
          </p:cNvPr>
          <p:cNvSpPr>
            <a:spLocks noGrp="1"/>
          </p:cNvSpPr>
          <p:nvPr>
            <p:ph type="title"/>
          </p:nvPr>
        </p:nvSpPr>
        <p:spPr>
          <a:xfrm>
            <a:off x="7088" y="21264"/>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5574321E-6455-451B-BB2D-3FD01AD8837E}"/>
              </a:ext>
            </a:extLst>
          </p:cNvPr>
          <p:cNvSpPr>
            <a:spLocks noGrp="1"/>
          </p:cNvSpPr>
          <p:nvPr>
            <p:ph idx="1"/>
          </p:nvPr>
        </p:nvSpPr>
        <p:spPr>
          <a:xfrm>
            <a:off x="845288" y="1388424"/>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F17D4-7B51-434B-8D4D-8A242D41ABBF}"/>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0E7AF44B-2D52-4418-9645-61A04FBF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0E7B1-80B9-4BB2-92AF-35E9BC3FC382}"/>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14509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9E1-3B33-4B7D-A88D-97E43A3FB0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30E85E-6ABF-4C22-951F-8EBF3DF7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6C6D9-B764-4A5D-8BD8-E7540B26AB58}"/>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746D82AD-E252-452C-BE34-E670B3C4D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B4F5B-E433-4B14-B7A7-312A04C5BD9F}"/>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95861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2527-E912-4E20-AC8E-19F53489D7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03B07-6C57-4196-995B-BEF88E61F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0D5187-21CC-4AEE-B462-0EAABD264B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A2006D-34CC-4135-ABBA-842B1E438020}"/>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6" name="页脚占位符 5">
            <a:extLst>
              <a:ext uri="{FF2B5EF4-FFF2-40B4-BE49-F238E27FC236}">
                <a16:creationId xmlns:a16="http://schemas.microsoft.com/office/drawing/2014/main" id="{7B9BFF0D-121B-4A94-91E3-6A526BD22A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9626C-F526-4B73-A9D0-A6067116AA7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69735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125FA-8A3B-4C53-8A25-43EDC0284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769AB-7CB5-440B-8BD1-7D46417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C845B-7017-4E93-99FC-345A419FD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4C1C0-3BD8-4DA6-8DB6-014942838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7A12B3-7D2F-408B-84D9-7A5D4FE16F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ADC44D-FE85-4FEF-B37E-FA486C21357D}"/>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8" name="页脚占位符 7">
            <a:extLst>
              <a:ext uri="{FF2B5EF4-FFF2-40B4-BE49-F238E27FC236}">
                <a16:creationId xmlns:a16="http://schemas.microsoft.com/office/drawing/2014/main" id="{6B24025E-18C9-4530-947A-C2CCFA681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E81703-20A8-4367-85C4-F8EB414277B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3399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0ADB-E73E-48CA-B894-038973041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A04E0-FB8D-42F8-B60B-4740AE9F6FCE}"/>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4" name="页脚占位符 3">
            <a:extLst>
              <a:ext uri="{FF2B5EF4-FFF2-40B4-BE49-F238E27FC236}">
                <a16:creationId xmlns:a16="http://schemas.microsoft.com/office/drawing/2014/main" id="{B5F55BB3-6FAD-417D-A7C5-C8C02C1BF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F84C40-DD03-4EC1-86F8-324EE9CDC6F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04367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721050-23A3-4228-93C9-12BCBCE5CD45}"/>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3" name="页脚占位符 2">
            <a:extLst>
              <a:ext uri="{FF2B5EF4-FFF2-40B4-BE49-F238E27FC236}">
                <a16:creationId xmlns:a16="http://schemas.microsoft.com/office/drawing/2014/main" id="{BE3B770A-1844-48FD-B908-5F3E6C521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CE2424-23F3-487F-B52E-53502F7E84A0}"/>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52970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55C4-F785-4D5D-AA17-A0F073F7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720AD-7D09-437B-B3E9-58E64A0A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5D5419-BDFE-4488-AC5C-A3F57684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254BC9-257E-4CCB-82D5-4E75300A06C6}"/>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6" name="页脚占位符 5">
            <a:extLst>
              <a:ext uri="{FF2B5EF4-FFF2-40B4-BE49-F238E27FC236}">
                <a16:creationId xmlns:a16="http://schemas.microsoft.com/office/drawing/2014/main" id="{CE62CCFC-7B4E-4296-8C92-F4217E54D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E5C-A7D9-4E59-991D-06333079C1E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79310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7928-5FD0-483C-9309-1C4F28491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37BBD-8888-420D-89F3-3441700AF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5AD9C5-99A4-4EBB-9B64-2DD01E12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B00D02-3E9A-41DC-B92E-67CA2B4EB463}"/>
              </a:ext>
            </a:extLst>
          </p:cNvPr>
          <p:cNvSpPr>
            <a:spLocks noGrp="1"/>
          </p:cNvSpPr>
          <p:nvPr>
            <p:ph type="dt" sz="half" idx="10"/>
          </p:nvPr>
        </p:nvSpPr>
        <p:spPr/>
        <p:txBody>
          <a:bodyPr/>
          <a:lstStyle/>
          <a:p>
            <a:fld id="{DDC5FC0F-E3DA-4ACE-ABAF-7B8B9B1BF0D4}" type="datetimeFigureOut">
              <a:rPr lang="zh-CN" altLang="en-US" smtClean="0"/>
              <a:t>2023/5/9</a:t>
            </a:fld>
            <a:endParaRPr lang="zh-CN" altLang="en-US"/>
          </a:p>
        </p:txBody>
      </p:sp>
      <p:sp>
        <p:nvSpPr>
          <p:cNvPr id="6" name="页脚占位符 5">
            <a:extLst>
              <a:ext uri="{FF2B5EF4-FFF2-40B4-BE49-F238E27FC236}">
                <a16:creationId xmlns:a16="http://schemas.microsoft.com/office/drawing/2014/main" id="{C7F0AFF7-78F9-4E33-8F9B-779000B3A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34DD7-E867-4019-B0E6-2F847D785CF1}"/>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73519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B1B141-6185-4DBF-8DA4-853C60F2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A3BB7-BAF2-4D33-8772-0883355D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F3A5B-5A43-465E-AA01-CE50F629B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5FC0F-E3DA-4ACE-ABAF-7B8B9B1BF0D4}"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734E4A6F-415D-43AC-B2A6-931A15F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BA424-1230-4ACE-9225-5EC7798CF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0B0B8-617C-4B3E-B6ED-55383C15EE86}" type="slidenum">
              <a:rPr lang="zh-CN" altLang="en-US" smtClean="0"/>
              <a:t>‹#›</a:t>
            </a:fld>
            <a:endParaRPr lang="zh-CN" altLang="en-US"/>
          </a:p>
        </p:txBody>
      </p:sp>
      <p:grpSp>
        <p:nvGrpSpPr>
          <p:cNvPr id="7" name="组合 6">
            <a:extLst>
              <a:ext uri="{FF2B5EF4-FFF2-40B4-BE49-F238E27FC236}">
                <a16:creationId xmlns:a16="http://schemas.microsoft.com/office/drawing/2014/main" id="{53CE108B-FB02-4119-A389-082CB88382E4}"/>
              </a:ext>
            </a:extLst>
          </p:cNvPr>
          <p:cNvGrpSpPr>
            <a:grpSpLocks noChangeAspect="1"/>
          </p:cNvGrpSpPr>
          <p:nvPr userDrawn="1"/>
        </p:nvGrpSpPr>
        <p:grpSpPr>
          <a:xfrm>
            <a:off x="11065497" y="58871"/>
            <a:ext cx="1065468" cy="900000"/>
            <a:chOff x="2992437" y="0"/>
            <a:chExt cx="2543175" cy="2148217"/>
          </a:xfrm>
          <a:solidFill>
            <a:schemeClr val="accent1"/>
          </a:solidFill>
        </p:grpSpPr>
        <p:grpSp>
          <p:nvGrpSpPr>
            <p:cNvPr id="8" name="组合 7">
              <a:extLst>
                <a:ext uri="{FF2B5EF4-FFF2-40B4-BE49-F238E27FC236}">
                  <a16:creationId xmlns:a16="http://schemas.microsoft.com/office/drawing/2014/main" id="{8BA414AF-B7D7-4D4A-AA52-213F0F56EFC6}"/>
                </a:ext>
              </a:extLst>
            </p:cNvPr>
            <p:cNvGrpSpPr/>
            <p:nvPr/>
          </p:nvGrpSpPr>
          <p:grpSpPr>
            <a:xfrm>
              <a:off x="2992437" y="1183017"/>
              <a:ext cx="2543175" cy="965200"/>
              <a:chOff x="3297238" y="2879725"/>
              <a:chExt cx="2543175" cy="965200"/>
            </a:xfrm>
            <a:grpFill/>
          </p:grpSpPr>
          <p:sp>
            <p:nvSpPr>
              <p:cNvPr id="20" name="Freeform 5">
                <a:extLst>
                  <a:ext uri="{FF2B5EF4-FFF2-40B4-BE49-F238E27FC236}">
                    <a16:creationId xmlns:a16="http://schemas.microsoft.com/office/drawing/2014/main" id="{C4BDEBB6-D616-4A5F-990D-32D6635F86A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6">
                <a:extLst>
                  <a:ext uri="{FF2B5EF4-FFF2-40B4-BE49-F238E27FC236}">
                    <a16:creationId xmlns:a16="http://schemas.microsoft.com/office/drawing/2014/main" id="{7B49EA26-8E0F-4FE1-A7BB-AC7AA15E0053}"/>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7">
                <a:extLst>
                  <a:ext uri="{FF2B5EF4-FFF2-40B4-BE49-F238E27FC236}">
                    <a16:creationId xmlns:a16="http://schemas.microsoft.com/office/drawing/2014/main" id="{92D95D8F-8560-4F10-99EF-18A899BC374B}"/>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8">
                <a:extLst>
                  <a:ext uri="{FF2B5EF4-FFF2-40B4-BE49-F238E27FC236}">
                    <a16:creationId xmlns:a16="http://schemas.microsoft.com/office/drawing/2014/main" id="{CA10BAF8-9A2F-41CA-BEAB-323E8A8B6AB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9">
                <a:extLst>
                  <a:ext uri="{FF2B5EF4-FFF2-40B4-BE49-F238E27FC236}">
                    <a16:creationId xmlns:a16="http://schemas.microsoft.com/office/drawing/2014/main" id="{D4AB73E9-4319-4CFA-8D30-DEE87EEA9689}"/>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10">
                <a:extLst>
                  <a:ext uri="{FF2B5EF4-FFF2-40B4-BE49-F238E27FC236}">
                    <a16:creationId xmlns:a16="http://schemas.microsoft.com/office/drawing/2014/main" id="{60B2148C-1895-4A6B-8BD9-4E031B7F5CC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11">
                <a:extLst>
                  <a:ext uri="{FF2B5EF4-FFF2-40B4-BE49-F238E27FC236}">
                    <a16:creationId xmlns:a16="http://schemas.microsoft.com/office/drawing/2014/main" id="{F75EB945-3517-4BE0-982F-FA06624DB5A5}"/>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12">
                <a:extLst>
                  <a:ext uri="{FF2B5EF4-FFF2-40B4-BE49-F238E27FC236}">
                    <a16:creationId xmlns:a16="http://schemas.microsoft.com/office/drawing/2014/main" id="{A0AC47D0-FE8C-4C4D-A16E-2227827A992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13">
                <a:extLst>
                  <a:ext uri="{FF2B5EF4-FFF2-40B4-BE49-F238E27FC236}">
                    <a16:creationId xmlns:a16="http://schemas.microsoft.com/office/drawing/2014/main" id="{46ABDEFD-CC08-4A19-A4DA-99ACEC54A52D}"/>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14">
                <a:extLst>
                  <a:ext uri="{FF2B5EF4-FFF2-40B4-BE49-F238E27FC236}">
                    <a16:creationId xmlns:a16="http://schemas.microsoft.com/office/drawing/2014/main" id="{EE3B9012-390B-46DA-8B53-E357364535E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9" name="组合 8">
              <a:extLst>
                <a:ext uri="{FF2B5EF4-FFF2-40B4-BE49-F238E27FC236}">
                  <a16:creationId xmlns:a16="http://schemas.microsoft.com/office/drawing/2014/main" id="{5787E554-EBB9-4F94-83F2-176499735A47}"/>
                </a:ext>
              </a:extLst>
            </p:cNvPr>
            <p:cNvGrpSpPr/>
            <p:nvPr/>
          </p:nvGrpSpPr>
          <p:grpSpPr>
            <a:xfrm>
              <a:off x="3763962" y="0"/>
              <a:ext cx="1069105" cy="1067923"/>
              <a:chOff x="3851276" y="1292225"/>
              <a:chExt cx="1435100" cy="1433513"/>
            </a:xfrm>
            <a:grpFill/>
          </p:grpSpPr>
          <p:sp>
            <p:nvSpPr>
              <p:cNvPr id="10" name="Freeform 15">
                <a:extLst>
                  <a:ext uri="{FF2B5EF4-FFF2-40B4-BE49-F238E27FC236}">
                    <a16:creationId xmlns:a16="http://schemas.microsoft.com/office/drawing/2014/main" id="{7DC60FC0-B380-41A1-9726-461C3500B495}"/>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1" name="Freeform 16">
                <a:extLst>
                  <a:ext uri="{FF2B5EF4-FFF2-40B4-BE49-F238E27FC236}">
                    <a16:creationId xmlns:a16="http://schemas.microsoft.com/office/drawing/2014/main" id="{CC59790F-718D-4F4C-829A-F73D0695E03D}"/>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2" name="Freeform 17">
                <a:extLst>
                  <a:ext uri="{FF2B5EF4-FFF2-40B4-BE49-F238E27FC236}">
                    <a16:creationId xmlns:a16="http://schemas.microsoft.com/office/drawing/2014/main" id="{6F9C92E0-90C4-4A02-B796-698C1E5F8AB9}"/>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3" name="Freeform 18">
                <a:extLst>
                  <a:ext uri="{FF2B5EF4-FFF2-40B4-BE49-F238E27FC236}">
                    <a16:creationId xmlns:a16="http://schemas.microsoft.com/office/drawing/2014/main" id="{CBA95B0A-0A2E-4432-80FD-6B835F7EA18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4" name="Freeform 19">
                <a:extLst>
                  <a:ext uri="{FF2B5EF4-FFF2-40B4-BE49-F238E27FC236}">
                    <a16:creationId xmlns:a16="http://schemas.microsoft.com/office/drawing/2014/main" id="{EF3162EC-4400-48E6-BDA4-EF176E0E5C1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5" name="Freeform 20">
                <a:extLst>
                  <a:ext uri="{FF2B5EF4-FFF2-40B4-BE49-F238E27FC236}">
                    <a16:creationId xmlns:a16="http://schemas.microsoft.com/office/drawing/2014/main" id="{C3A1E7F8-837B-4B40-9EA1-DB402D87EA1C}"/>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6" name="Freeform 21">
                <a:extLst>
                  <a:ext uri="{FF2B5EF4-FFF2-40B4-BE49-F238E27FC236}">
                    <a16:creationId xmlns:a16="http://schemas.microsoft.com/office/drawing/2014/main" id="{1BE02E8A-AA1C-4C39-A09D-43A8F872241F}"/>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22">
                <a:extLst>
                  <a:ext uri="{FF2B5EF4-FFF2-40B4-BE49-F238E27FC236}">
                    <a16:creationId xmlns:a16="http://schemas.microsoft.com/office/drawing/2014/main" id="{196210A3-5CBC-45FA-AC77-F3F461315357}"/>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23">
                <a:extLst>
                  <a:ext uri="{FF2B5EF4-FFF2-40B4-BE49-F238E27FC236}">
                    <a16:creationId xmlns:a16="http://schemas.microsoft.com/office/drawing/2014/main" id="{9E6B466E-7D79-4546-A0A2-33F5F92FC814}"/>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24">
                <a:extLst>
                  <a:ext uri="{FF2B5EF4-FFF2-40B4-BE49-F238E27FC236}">
                    <a16:creationId xmlns:a16="http://schemas.microsoft.com/office/drawing/2014/main" id="{F75484A9-20C2-4B39-898A-2E2B1EE8403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3078950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10.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91.png"/><Relationship Id="rId11" Type="http://schemas.openxmlformats.org/officeDocument/2006/relationships/image" Target="../media/image14.png"/><Relationship Id="rId5" Type="http://schemas.openxmlformats.org/officeDocument/2006/relationships/image" Target="../media/image80.png"/><Relationship Id="rId10" Type="http://schemas.openxmlformats.org/officeDocument/2006/relationships/image" Target="../media/image120.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8.png"/><Relationship Id="rId7" Type="http://schemas.openxmlformats.org/officeDocument/2006/relationships/image" Target="../media/image141.png"/><Relationship Id="rId12" Type="http://schemas.openxmlformats.org/officeDocument/2006/relationships/image" Target="../media/image17.png"/><Relationship Id="rId17" Type="http://schemas.openxmlformats.org/officeDocument/2006/relationships/image" Target="../media/image22.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image" Target="../media/image16.png"/><Relationship Id="rId5" Type="http://schemas.openxmlformats.org/officeDocument/2006/relationships/image" Target="../media/image100.png"/><Relationship Id="rId15" Type="http://schemas.openxmlformats.org/officeDocument/2006/relationships/image" Target="../media/image2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2.png"/><Relationship Id="rId5" Type="http://schemas.openxmlformats.org/officeDocument/2006/relationships/image" Target="../media/image510.png"/></Relationships>
</file>

<file path=ppt/slides/_rels/slide15.xml.rels><?xml version="1.0" encoding="UTF-8" standalone="yes"?>
<Relationships xmlns="http://schemas.openxmlformats.org/package/2006/relationships"><Relationship Id="rId8" Type="http://schemas.openxmlformats.org/officeDocument/2006/relationships/image" Target="../media/image270.png"/><Relationship Id="rId7"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10" Type="http://schemas.openxmlformats.org/officeDocument/2006/relationships/image" Target="../media/image29.png"/><Relationship Id="rId4" Type="http://schemas.openxmlformats.org/officeDocument/2006/relationships/image" Target="../media/image230.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270.png"/><Relationship Id="rId7"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10" Type="http://schemas.openxmlformats.org/officeDocument/2006/relationships/image" Target="../media/image29.png"/><Relationship Id="rId4" Type="http://schemas.openxmlformats.org/officeDocument/2006/relationships/image" Target="../media/image230.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270.png"/><Relationship Id="rId7"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10" Type="http://schemas.openxmlformats.org/officeDocument/2006/relationships/image" Target="../media/image29.png"/><Relationship Id="rId4" Type="http://schemas.openxmlformats.org/officeDocument/2006/relationships/image" Target="../media/image230.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1.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0.png"/><Relationship Id="rId7"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10" Type="http://schemas.openxmlformats.org/officeDocument/2006/relationships/image" Target="../media/image29.png"/><Relationship Id="rId4" Type="http://schemas.openxmlformats.org/officeDocument/2006/relationships/image" Target="../media/image230.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1.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7"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80.png"/><Relationship Id="rId5" Type="http://schemas.openxmlformats.org/officeDocument/2006/relationships/image" Target="../media/image25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4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350.png"/><Relationship Id="rId7" Type="http://schemas.openxmlformats.org/officeDocument/2006/relationships/image" Target="../media/image340.png"/><Relationship Id="rId12"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0.png"/><Relationship Id="rId11" Type="http://schemas.openxmlformats.org/officeDocument/2006/relationships/image" Target="../media/image38.png"/><Relationship Id="rId5" Type="http://schemas.openxmlformats.org/officeDocument/2006/relationships/image" Target="../media/image320.png"/><Relationship Id="rId10" Type="http://schemas.openxmlformats.org/officeDocument/2006/relationships/image" Target="../media/image37.png"/><Relationship Id="rId9" Type="http://schemas.openxmlformats.org/officeDocument/2006/relationships/image" Target="../media/image36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7" Type="http://schemas.openxmlformats.org/officeDocument/2006/relationships/image" Target="../media/image43.png"/><Relationship Id="rId1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7" Type="http://schemas.openxmlformats.org/officeDocument/2006/relationships/image" Target="../media/image33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21.png"/><Relationship Id="rId5" Type="http://schemas.openxmlformats.org/officeDocument/2006/relationships/image" Target="../media/image5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54.png"/><Relationship Id="rId5"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1.png"/><Relationship Id="rId7" Type="http://schemas.openxmlformats.org/officeDocument/2006/relationships/image" Target="../media/image56.png"/><Relationship Id="rId12" Type="http://schemas.openxmlformats.org/officeDocument/2006/relationships/image" Target="../media/image58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550.png"/><Relationship Id="rId11" Type="http://schemas.openxmlformats.org/officeDocument/2006/relationships/image" Target="../media/image60.png"/><Relationship Id="rId5" Type="http://schemas.openxmlformats.org/officeDocument/2006/relationships/image" Target="../media/image55.png"/><Relationship Id="rId10" Type="http://schemas.openxmlformats.org/officeDocument/2006/relationships/image" Target="../media/image59.png"/><Relationship Id="rId9" Type="http://schemas.openxmlformats.org/officeDocument/2006/relationships/image" Target="../media/image58.png"/></Relationships>
</file>

<file path=ppt/slides/_rels/slide42.xml.rels><?xml version="1.0" encoding="UTF-8" standalone="yes"?>
<Relationships xmlns="http://schemas.openxmlformats.org/package/2006/relationships"><Relationship Id="rId13" Type="http://schemas.openxmlformats.org/officeDocument/2006/relationships/image" Target="../media/image64.png"/><Relationship Id="rId12" Type="http://schemas.openxmlformats.org/officeDocument/2006/relationships/image" Target="../media/image63.png"/><Relationship Id="rId17" Type="http://schemas.openxmlformats.org/officeDocument/2006/relationships/image" Target="../media/image61.png"/><Relationship Id="rId2" Type="http://schemas.openxmlformats.org/officeDocument/2006/relationships/slideLayout" Target="../slideLayouts/slideLayout2.xml"/><Relationship Id="rId16" Type="http://schemas.openxmlformats.org/officeDocument/2006/relationships/image" Target="../media/image65.png"/><Relationship Id="rId1" Type="http://schemas.openxmlformats.org/officeDocument/2006/relationships/tags" Target="../tags/tag19.xml"/><Relationship Id="rId11" Type="http://schemas.openxmlformats.org/officeDocument/2006/relationships/image" Target="../media/image62.png"/><Relationship Id="rId15" Type="http://schemas.openxmlformats.org/officeDocument/2006/relationships/image" Target="../media/image59.png"/><Relationship Id="rId10" Type="http://schemas.openxmlformats.org/officeDocument/2006/relationships/image" Target="../media/image600.png"/><Relationship Id="rId14"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4.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7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1F142-6CC6-40E9-9AD7-2AB8D5C133A3}"/>
              </a:ext>
            </a:extLst>
          </p:cNvPr>
          <p:cNvSpPr>
            <a:spLocks noGrp="1"/>
          </p:cNvSpPr>
          <p:nvPr>
            <p:ph type="ctrTitle"/>
          </p:nvPr>
        </p:nvSpPr>
        <p:spPr/>
        <p:txBody>
          <a:bodyPr/>
          <a:lstStyle/>
          <a:p>
            <a:r>
              <a:rPr lang="zh-CN" altLang="en-US" b="1" dirty="0"/>
              <a:t>端到端</a:t>
            </a:r>
            <a:r>
              <a:rPr lang="en-US" altLang="zh-CN" b="1" dirty="0"/>
              <a:t>(E2E)</a:t>
            </a:r>
            <a:r>
              <a:rPr lang="zh-CN" altLang="en-US" b="1" dirty="0"/>
              <a:t>语音识别</a:t>
            </a:r>
          </a:p>
        </p:txBody>
      </p:sp>
      <p:sp>
        <p:nvSpPr>
          <p:cNvPr id="3" name="副标题 2">
            <a:extLst>
              <a:ext uri="{FF2B5EF4-FFF2-40B4-BE49-F238E27FC236}">
                <a16:creationId xmlns:a16="http://schemas.microsoft.com/office/drawing/2014/main" id="{7A9339DE-E8DD-465F-B874-7ED0EBC05414}"/>
              </a:ext>
            </a:extLst>
          </p:cNvPr>
          <p:cNvSpPr>
            <a:spLocks noGrp="1"/>
          </p:cNvSpPr>
          <p:nvPr>
            <p:ph type="subTitle" idx="1"/>
          </p:nvPr>
        </p:nvSpPr>
        <p:spPr/>
        <p:txBody>
          <a:bodyPr/>
          <a:lstStyle/>
          <a:p>
            <a:endParaRPr lang="en-US" altLang="zh-CN" dirty="0"/>
          </a:p>
          <a:p>
            <a:r>
              <a:rPr lang="zh-CN" altLang="en-US" dirty="0"/>
              <a:t>洪青阳</a:t>
            </a:r>
          </a:p>
        </p:txBody>
      </p:sp>
    </p:spTree>
    <p:extLst>
      <p:ext uri="{BB962C8B-B14F-4D97-AF65-F5344CB8AC3E}">
        <p14:creationId xmlns:p14="http://schemas.microsoft.com/office/powerpoint/2010/main" val="200027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402B5-F20C-4E2E-95C9-C416773A62DE}"/>
              </a:ext>
            </a:extLst>
          </p:cNvPr>
          <p:cNvSpPr>
            <a:spLocks noGrp="1"/>
          </p:cNvSpPr>
          <p:nvPr>
            <p:ph type="title"/>
          </p:nvPr>
        </p:nvSpPr>
        <p:spPr/>
        <p:txBody>
          <a:bodyPr/>
          <a:lstStyle/>
          <a:p>
            <a:r>
              <a:rPr lang="en-US" altLang="zh-CN" dirty="0"/>
              <a:t>CTC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A5EAB1-68F3-4A33-BCB7-401DA5CFF926}"/>
                  </a:ext>
                </a:extLst>
              </p:cNvPr>
              <p:cNvSpPr>
                <a:spLocks noGrp="1"/>
              </p:cNvSpPr>
              <p:nvPr>
                <p:ph idx="1"/>
              </p:nvPr>
            </p:nvSpPr>
            <p:spPr>
              <a:xfrm>
                <a:off x="845288" y="1388424"/>
                <a:ext cx="10515600" cy="4692780"/>
              </a:xfrm>
            </p:spPr>
            <p:txBody>
              <a:bodyPr>
                <a:normAutofit fontScale="85000" lnSpcReduction="10000"/>
              </a:bodyPr>
              <a:lstStyle/>
              <a:p>
                <a:pPr marL="0" indent="0">
                  <a:buNone/>
                </a:pPr>
                <a:r>
                  <a:rPr lang="zh-CN" altLang="zh-CN" dirty="0"/>
                  <a:t>穷举所有可能的路径</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𝐶𝑇𝐶</m:t>
                        </m:r>
                      </m:sub>
                    </m:sSub>
                    <m:r>
                      <a:rPr lang="en-US" altLang="zh-CN" i="1">
                        <a:latin typeface="Cambria Math" panose="02040503050406030204" pitchFamily="18" charset="0"/>
                      </a:rPr>
                      <m:t>(</m:t>
                    </m:r>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b="1" i="1">
                        <a:latin typeface="Cambria Math" panose="02040503050406030204" pitchFamily="18" charset="0"/>
                      </a:rPr>
                      <m:t>𝒀</m:t>
                    </m:r>
                    <m:r>
                      <a:rPr lang="en-US" altLang="zh-CN" i="1">
                        <a:latin typeface="Cambria Math" panose="02040503050406030204" pitchFamily="18" charset="0"/>
                      </a:rPr>
                      <m:t>)</m:t>
                    </m:r>
                  </m:oMath>
                </a14:m>
                <a:r>
                  <a:rPr lang="zh-CN" altLang="zh-CN" dirty="0"/>
                  <a:t>，则</a:t>
                </a:r>
                <a14:m>
                  <m:oMath xmlns:m="http://schemas.openxmlformats.org/officeDocument/2006/math">
                    <m:r>
                      <a:rPr lang="en-US" altLang="zh-CN" b="1" i="1">
                        <a:latin typeface="Cambria Math" panose="02040503050406030204" pitchFamily="18" charset="0"/>
                      </a:rPr>
                      <m:t>𝒀</m:t>
                    </m:r>
                  </m:oMath>
                </a14:m>
                <a:r>
                  <a:rPr lang="zh-CN" altLang="zh-CN" dirty="0"/>
                  <a:t>由</a:t>
                </a:r>
                <a14:m>
                  <m:oMath xmlns:m="http://schemas.openxmlformats.org/officeDocument/2006/math">
                    <m:r>
                      <a:rPr lang="en-US" altLang="zh-CN" b="1" i="1">
                        <a:latin typeface="Cambria Math" panose="02040503050406030204" pitchFamily="18" charset="0"/>
                      </a:rPr>
                      <m:t>𝑿</m:t>
                    </m:r>
                  </m:oMath>
                </a14:m>
                <a:r>
                  <a:rPr lang="zh-CN" altLang="zh-CN" dirty="0"/>
                  <a:t>生成的概率为：</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e>
                        <m:e>
                          <m:r>
                            <a:rPr lang="en-US" altLang="zh-CN" b="1" i="1">
                              <a:latin typeface="Cambria Math" panose="02040503050406030204" pitchFamily="18" charset="0"/>
                            </a:rPr>
                            <m:t>𝑿</m:t>
                          </m:r>
                        </m:e>
                      </m:d>
                      <m:r>
                        <a:rPr lang="en-US" altLang="zh-CN" i="1">
                          <a:latin typeface="Cambria Math" panose="02040503050406030204" pitchFamily="18" charset="0"/>
                        </a:rPr>
                        <m:t>=</m:t>
                      </m:r>
                      <m:nary>
                        <m:naryPr>
                          <m:chr m:val="∑"/>
                          <m:supHide m:val="on"/>
                          <m:ctrlPr>
                            <a:rPr lang="zh-CN" altLang="zh-CN" i="1">
                              <a:latin typeface="Cambria Math" panose="02040503050406030204" pitchFamily="18" charset="0"/>
                            </a:rPr>
                          </m:ctrlPr>
                        </m:naryPr>
                        <m:sub>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𝐶𝑇𝐶</m:t>
                              </m:r>
                            </m:sub>
                          </m:sSub>
                          <m:r>
                            <a:rPr lang="en-US" altLang="zh-CN" i="1">
                              <a:latin typeface="Cambria Math" panose="02040503050406030204" pitchFamily="18" charset="0"/>
                            </a:rPr>
                            <m:t>(</m:t>
                          </m:r>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b="1" i="1">
                              <a:latin typeface="Cambria Math" panose="02040503050406030204" pitchFamily="18" charset="0"/>
                            </a:rPr>
                            <m:t>𝒀</m:t>
                          </m:r>
                          <m:r>
                            <a:rPr lang="en-US" altLang="zh-CN" i="1">
                              <a:latin typeface="Cambria Math" panose="02040503050406030204" pitchFamily="18" charset="0"/>
                            </a:rPr>
                            <m:t>)</m:t>
                          </m:r>
                        </m:sub>
                        <m:sup/>
                        <m:e>
                          <m:r>
                            <a:rPr lang="en-US" altLang="zh-CN" i="1">
                              <a:latin typeface="Cambria Math" panose="02040503050406030204" pitchFamily="18" charset="0"/>
                            </a:rPr>
                            <m:t>𝑃</m:t>
                          </m:r>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e>
                            <m:e>
                              <m:r>
                                <a:rPr lang="en-US" altLang="zh-CN" b="1" i="1">
                                  <a:latin typeface="Cambria Math" panose="02040503050406030204" pitchFamily="18" charset="0"/>
                                </a:rPr>
                                <m:t>𝑿</m:t>
                              </m:r>
                            </m:e>
                          </m:d>
                        </m:e>
                      </m:nary>
                    </m:oMath>
                  </m:oMathPara>
                </a14:m>
                <a:endParaRPr lang="en-US" altLang="zh-CN" dirty="0"/>
              </a:p>
              <a:p>
                <a:pPr marL="0" indent="0">
                  <a:buNone/>
                </a:pPr>
                <a:r>
                  <a:rPr lang="zh-CN" altLang="zh-CN" dirty="0"/>
                  <a:t>其中</a:t>
                </a:r>
                <a14:m>
                  <m:oMath xmlns:m="http://schemas.openxmlformats.org/officeDocument/2006/math">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oMath>
                </a14:m>
                <a:r>
                  <a:rPr lang="zh-CN" altLang="zh-CN" dirty="0"/>
                  <a:t>表示</a:t>
                </a:r>
                <a14:m>
                  <m:oMath xmlns:m="http://schemas.openxmlformats.org/officeDocument/2006/math">
                    <m:r>
                      <a:rPr lang="en-US" altLang="zh-CN" b="1" i="1">
                        <a:latin typeface="Cambria Math" panose="02040503050406030204" pitchFamily="18" charset="0"/>
                      </a:rPr>
                      <m:t>𝑿</m:t>
                    </m:r>
                  </m:oMath>
                </a14:m>
                <a:r>
                  <a:rPr lang="zh-CN" altLang="zh-CN" dirty="0"/>
                  <a:t>和</a:t>
                </a:r>
                <a14:m>
                  <m:oMath xmlns:m="http://schemas.openxmlformats.org/officeDocument/2006/math">
                    <m:r>
                      <a:rPr lang="en-US" altLang="zh-CN" b="1" i="1">
                        <a:latin typeface="Cambria Math" panose="02040503050406030204" pitchFamily="18" charset="0"/>
                      </a:rPr>
                      <m:t>𝒀</m:t>
                    </m:r>
                  </m:oMath>
                </a14:m>
                <a:r>
                  <a:rPr lang="zh-CN" altLang="zh-CN" dirty="0"/>
                  <a:t>在</a:t>
                </a:r>
                <a:r>
                  <a:rPr lang="en-US" altLang="zh-CN" dirty="0"/>
                  <a:t>CTC</a:t>
                </a:r>
                <a:r>
                  <a:rPr lang="zh-CN" altLang="zh-CN" dirty="0"/>
                  <a:t>网络下某条对齐路径，其长度跟输入序列</a:t>
                </a:r>
                <a14:m>
                  <m:oMath xmlns:m="http://schemas.openxmlformats.org/officeDocument/2006/math">
                    <m:r>
                      <a:rPr lang="en-US" altLang="zh-CN" b="1" i="1">
                        <a:latin typeface="Cambria Math" panose="02040503050406030204" pitchFamily="18" charset="0"/>
                      </a:rPr>
                      <m:t>𝑿</m:t>
                    </m:r>
                  </m:oMath>
                </a14:m>
                <a:r>
                  <a:rPr lang="zh-CN" altLang="zh-CN" dirty="0"/>
                  <a:t>一致，即</a:t>
                </a:r>
                <a14:m>
                  <m:oMath xmlns:m="http://schemas.openxmlformats.org/officeDocument/2006/math">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𝑇</m:t>
                            </m:r>
                          </m:sub>
                        </m:sSub>
                      </m:e>
                    </m:d>
                  </m:oMath>
                </a14:m>
                <a:r>
                  <a:rPr lang="zh-CN" altLang="zh-CN" dirty="0"/>
                  <a:t>。</a:t>
                </a:r>
                <a14:m>
                  <m:oMath xmlns:m="http://schemas.openxmlformats.org/officeDocument/2006/math">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oMath>
                </a14:m>
                <a:r>
                  <a:rPr lang="zh-CN" altLang="zh-CN" dirty="0"/>
                  <a:t>去除重复和空白标签后得到</a:t>
                </a:r>
                <a14:m>
                  <m:oMath xmlns:m="http://schemas.openxmlformats.org/officeDocument/2006/math">
                    <m:r>
                      <a:rPr lang="en-US" altLang="zh-CN" b="1" i="1">
                        <a:latin typeface="Cambria Math" panose="02040503050406030204" pitchFamily="18" charset="0"/>
                      </a:rPr>
                      <m:t>𝒀</m:t>
                    </m:r>
                  </m:oMath>
                </a14:m>
                <a:r>
                  <a:rPr lang="zh-CN" altLang="zh-CN" dirty="0"/>
                  <a:t>。</a:t>
                </a:r>
                <a:endParaRPr lang="en-US" altLang="zh-CN" dirty="0"/>
              </a:p>
              <a:p>
                <a:pPr marL="0" indent="0">
                  <a:buNone/>
                </a:pPr>
                <a:endParaRPr lang="en-US" altLang="zh-CN" dirty="0"/>
              </a:p>
              <a:p>
                <a:pPr marL="0" indent="0">
                  <a:buNone/>
                </a:pPr>
                <a:r>
                  <a:rPr lang="zh-CN" altLang="zh-CN" dirty="0"/>
                  <a:t>路径</a:t>
                </a:r>
                <a14:m>
                  <m:oMath xmlns:m="http://schemas.openxmlformats.org/officeDocument/2006/math">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oMath>
                </a14:m>
                <a:r>
                  <a:rPr lang="zh-CN" altLang="zh-CN" dirty="0"/>
                  <a:t>出现的概率是每个时刻的输出概率的乘积：</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r>
                            <a:rPr lang="en-US" altLang="zh-CN" i="1">
                              <a:latin typeface="Cambria Math" panose="02040503050406030204" pitchFamily="18" charset="0"/>
                            </a:rPr>
                            <m:t>|</m:t>
                          </m:r>
                          <m:r>
                            <a:rPr lang="en-US" altLang="zh-CN" b="1" i="1">
                              <a:latin typeface="Cambria Math" panose="02040503050406030204" pitchFamily="18" charset="0"/>
                            </a:rPr>
                            <m:t>𝑿</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𝑡</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e>
                      </m:nary>
                      <m:r>
                        <a:rPr lang="en-US" altLang="zh-CN">
                          <a:latin typeface="Cambria Math" panose="02040503050406030204" pitchFamily="18" charset="0"/>
                        </a:rPr>
                        <m:t>, ∀</m:t>
                      </m:r>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r>
                        <a:rPr lang="en-US" altLang="zh-CN" i="1">
                          <a:latin typeface="Cambria Math" panose="02040503050406030204" pitchFamily="18" charset="0"/>
                        </a:rPr>
                        <m:t>𝜖</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b="1" i="1">
                                  <a:latin typeface="Cambria Math" panose="02040503050406030204" pitchFamily="18" charset="0"/>
                                </a:rPr>
                                <m:t>𝑳</m:t>
                              </m:r>
                            </m:e>
                            <m:sup>
                              <m:r>
                                <a:rPr lang="en-US" altLang="zh-CN" i="1">
                                  <a:latin typeface="Cambria Math" panose="02040503050406030204" pitchFamily="18" charset="0"/>
                                </a:rPr>
                                <m:t>′</m:t>
                              </m:r>
                            </m:sup>
                          </m:sSup>
                        </m:e>
                        <m:sup>
                          <m:r>
                            <a:rPr lang="en-US" altLang="zh-CN" i="1">
                              <a:latin typeface="Cambria Math" panose="02040503050406030204" pitchFamily="18" charset="0"/>
                            </a:rPr>
                            <m:t>𝑇</m:t>
                          </m:r>
                        </m:sup>
                      </m:sSup>
                    </m:oMath>
                  </m:oMathPara>
                </a14:m>
                <a:endParaRPr lang="en-US" altLang="zh-CN" dirty="0"/>
              </a:p>
              <a:p>
                <a:pPr marL="0" indent="0">
                  <a:buNone/>
                </a:pPr>
                <a:r>
                  <a:rPr lang="zh-CN" altLang="zh-CN" dirty="0"/>
                  <a:t>其中</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𝑡</m:t>
                        </m:r>
                      </m:sub>
                    </m:sSub>
                  </m:oMath>
                </a14:m>
                <a:r>
                  <a:rPr lang="zh-CN" altLang="zh-CN" dirty="0"/>
                  <a:t>表示</a:t>
                </a:r>
                <a14:m>
                  <m:oMath xmlns:m="http://schemas.openxmlformats.org/officeDocument/2006/math">
                    <m:acc>
                      <m:accPr>
                        <m:chr m:val="̂"/>
                        <m:ctrlPr>
                          <a:rPr lang="zh-CN" altLang="zh-CN" i="1">
                            <a:latin typeface="Cambria Math" panose="02040503050406030204" pitchFamily="18" charset="0"/>
                          </a:rPr>
                        </m:ctrlPr>
                      </m:accPr>
                      <m:e>
                        <m:r>
                          <a:rPr lang="en-US" altLang="zh-CN" b="1" i="1">
                            <a:latin typeface="Cambria Math" panose="02040503050406030204" pitchFamily="18" charset="0"/>
                          </a:rPr>
                          <m:t>𝒀</m:t>
                        </m:r>
                      </m:e>
                    </m:acc>
                  </m:oMath>
                </a14:m>
                <a:r>
                  <a:rPr lang="zh-CN" altLang="zh-CN" dirty="0"/>
                  <a:t>路径在</a:t>
                </a:r>
                <a14:m>
                  <m:oMath xmlns:m="http://schemas.openxmlformats.org/officeDocument/2006/math">
                    <m:r>
                      <a:rPr lang="en-US" altLang="zh-CN" i="1">
                        <a:latin typeface="Cambria Math" panose="02040503050406030204" pitchFamily="18" charset="0"/>
                      </a:rPr>
                      <m:t>𝑡</m:t>
                    </m:r>
                  </m:oMath>
                </a14:m>
                <a:r>
                  <a:rPr lang="zh-CN" altLang="zh-CN" dirty="0"/>
                  <a:t>时刻的输出标签（</a:t>
                </a:r>
                <a14:m>
                  <m:oMath xmlns:m="http://schemas.openxmlformats.org/officeDocument/2006/math">
                    <m:sSup>
                      <m:sSupPr>
                        <m:ctrlPr>
                          <a:rPr lang="zh-CN" altLang="zh-CN" i="1">
                            <a:latin typeface="Cambria Math" panose="02040503050406030204" pitchFamily="18" charset="0"/>
                          </a:rPr>
                        </m:ctrlPr>
                      </m:sSupPr>
                      <m:e>
                        <m:r>
                          <a:rPr lang="en-US" altLang="zh-CN" b="1" i="1">
                            <a:latin typeface="Cambria Math" panose="02040503050406030204" pitchFamily="18" charset="0"/>
                          </a:rPr>
                          <m:t>𝑳</m:t>
                        </m:r>
                      </m:e>
                      <m:sup>
                        <m:r>
                          <a:rPr lang="en-US" altLang="zh-CN" i="1">
                            <a:latin typeface="Cambria Math" panose="02040503050406030204" pitchFamily="18" charset="0"/>
                          </a:rPr>
                          <m:t>′</m:t>
                        </m:r>
                      </m:sup>
                    </m:sSup>
                  </m:oMath>
                </a14:m>
                <a:r>
                  <a:rPr lang="zh-CN" altLang="zh-CN" dirty="0"/>
                  <a:t>中一个），</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𝑡</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oMath>
                </a14:m>
                <a:r>
                  <a:rPr lang="zh-CN" altLang="zh-CN" dirty="0"/>
                  <a:t>是其对应的输出概率。</a:t>
                </a:r>
                <a:endParaRPr lang="zh-CN" altLang="en-US" dirty="0"/>
              </a:p>
            </p:txBody>
          </p:sp>
        </mc:Choice>
        <mc:Fallback xmlns="">
          <p:sp>
            <p:nvSpPr>
              <p:cNvPr id="3" name="内容占位符 2">
                <a:extLst>
                  <a:ext uri="{FF2B5EF4-FFF2-40B4-BE49-F238E27FC236}">
                    <a16:creationId xmlns:a16="http://schemas.microsoft.com/office/drawing/2014/main" id="{D9A5EAB1-68F3-4A33-BCB7-401DA5CFF926}"/>
                  </a:ext>
                </a:extLst>
              </p:cNvPr>
              <p:cNvSpPr>
                <a:spLocks noGrp="1" noRot="1" noChangeAspect="1" noMove="1" noResize="1" noEditPoints="1" noAdjustHandles="1" noChangeArrowheads="1" noChangeShapeType="1" noTextEdit="1"/>
              </p:cNvSpPr>
              <p:nvPr>
                <p:ph idx="1"/>
              </p:nvPr>
            </p:nvSpPr>
            <p:spPr>
              <a:xfrm>
                <a:off x="845288" y="1388424"/>
                <a:ext cx="10515600" cy="4692780"/>
              </a:xfrm>
              <a:blipFill>
                <a:blip r:embed="rId5"/>
                <a:stretch>
                  <a:fillRect l="-928" t="-233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4039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4CE37-805A-4DDF-AFB5-6E7E993CD55E}"/>
              </a:ext>
            </a:extLst>
          </p:cNvPr>
          <p:cNvSpPr>
            <a:spLocks noGrp="1"/>
          </p:cNvSpPr>
          <p:nvPr>
            <p:ph type="title"/>
          </p:nvPr>
        </p:nvSpPr>
        <p:spPr/>
        <p:txBody>
          <a:bodyPr/>
          <a:lstStyle/>
          <a:p>
            <a:r>
              <a:rPr lang="en-US" altLang="zh-CN" dirty="0"/>
              <a:t>CTC</a:t>
            </a:r>
            <a:endParaRPr lang="zh-CN" altLang="en-US" dirty="0"/>
          </a:p>
        </p:txBody>
      </p:sp>
      <p:grpSp>
        <p:nvGrpSpPr>
          <p:cNvPr id="21" name="组合 20">
            <a:extLst>
              <a:ext uri="{FF2B5EF4-FFF2-40B4-BE49-F238E27FC236}">
                <a16:creationId xmlns:a16="http://schemas.microsoft.com/office/drawing/2014/main" id="{2F7D3F4B-4944-4D35-AAD3-F19BA7E1B3D6}"/>
              </a:ext>
            </a:extLst>
          </p:cNvPr>
          <p:cNvGrpSpPr/>
          <p:nvPr/>
        </p:nvGrpSpPr>
        <p:grpSpPr>
          <a:xfrm>
            <a:off x="2342776" y="1508401"/>
            <a:ext cx="2019079" cy="2978295"/>
            <a:chOff x="4625059" y="2094490"/>
            <a:chExt cx="2019079" cy="2978295"/>
          </a:xfrm>
        </p:grpSpPr>
        <p:sp>
          <p:nvSpPr>
            <p:cNvPr id="5" name="矩形 4">
              <a:extLst>
                <a:ext uri="{FF2B5EF4-FFF2-40B4-BE49-F238E27FC236}">
                  <a16:creationId xmlns:a16="http://schemas.microsoft.com/office/drawing/2014/main" id="{1DED2454-A801-4923-9FAA-6286A876F511}"/>
                </a:ext>
              </a:extLst>
            </p:cNvPr>
            <p:cNvSpPr/>
            <p:nvPr/>
          </p:nvSpPr>
          <p:spPr>
            <a:xfrm>
              <a:off x="4939144" y="3823855"/>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Encoder</a:t>
              </a:r>
              <a:endParaRPr lang="zh-CN" altLang="en-US" sz="1400" dirty="0"/>
            </a:p>
          </p:txBody>
        </p:sp>
        <p:sp>
          <p:nvSpPr>
            <p:cNvPr id="7" name="矩形 6">
              <a:extLst>
                <a:ext uri="{FF2B5EF4-FFF2-40B4-BE49-F238E27FC236}">
                  <a16:creationId xmlns:a16="http://schemas.microsoft.com/office/drawing/2014/main" id="{75C4CBFC-224C-4DC3-A7D4-568BFBF96CC5}"/>
                </a:ext>
              </a:extLst>
            </p:cNvPr>
            <p:cNvSpPr/>
            <p:nvPr/>
          </p:nvSpPr>
          <p:spPr>
            <a:xfrm>
              <a:off x="4939145" y="2874818"/>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err="1"/>
                <a:t>Softmax</a:t>
              </a:r>
              <a:endParaRPr lang="zh-CN" altLang="en-US" sz="1400" dirty="0"/>
            </a:p>
          </p:txBody>
        </p:sp>
        <p:cxnSp>
          <p:nvCxnSpPr>
            <p:cNvPr id="8" name="直接箭头连接符 7">
              <a:extLst>
                <a:ext uri="{FF2B5EF4-FFF2-40B4-BE49-F238E27FC236}">
                  <a16:creationId xmlns:a16="http://schemas.microsoft.com/office/drawing/2014/main" id="{E87464CA-F3F6-4B55-89F3-EFE3ADC993A7}"/>
                </a:ext>
              </a:extLst>
            </p:cNvPr>
            <p:cNvCxnSpPr>
              <a:endCxn id="5" idx="2"/>
            </p:cNvCxnSpPr>
            <p:nvPr/>
          </p:nvCxnSpPr>
          <p:spPr>
            <a:xfrm flipV="1">
              <a:off x="5638798" y="4287983"/>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569C9A4-67AE-4004-8DE2-B5010E536301}"/>
                </a:ext>
              </a:extLst>
            </p:cNvPr>
            <p:cNvCxnSpPr>
              <a:stCxn id="5" idx="0"/>
            </p:cNvCxnSpPr>
            <p:nvPr/>
          </p:nvCxnSpPr>
          <p:spPr>
            <a:xfrm flipH="1" flipV="1">
              <a:off x="5638798" y="3338946"/>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BF49A22-52B5-4FEF-8EE9-A390DFE3D1C2}"/>
                </a:ext>
              </a:extLst>
            </p:cNvPr>
            <p:cNvCxnSpPr>
              <a:stCxn id="7" idx="0"/>
            </p:cNvCxnSpPr>
            <p:nvPr/>
          </p:nvCxnSpPr>
          <p:spPr>
            <a:xfrm flipH="1" flipV="1">
              <a:off x="5638799" y="2486891"/>
              <a:ext cx="1"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B2D6A93-0412-41EF-BD21-96B777EE8539}"/>
                    </a:ext>
                  </a:extLst>
                </p:cNvPr>
                <p:cNvSpPr txBox="1"/>
                <p:nvPr/>
              </p:nvSpPr>
              <p:spPr>
                <a:xfrm>
                  <a:off x="5445883" y="4703453"/>
                  <a:ext cx="456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7B2D6A93-0412-41EF-BD21-96B777EE8539}"/>
                    </a:ext>
                  </a:extLst>
                </p:cNvPr>
                <p:cNvSpPr txBox="1">
                  <a:spLocks noRot="1" noChangeAspect="1" noMove="1" noResize="1" noEditPoints="1" noAdjustHandles="1" noChangeArrowheads="1" noChangeShapeType="1" noTextEdit="1"/>
                </p:cNvSpPr>
                <p:nvPr/>
              </p:nvSpPr>
              <p:spPr>
                <a:xfrm>
                  <a:off x="5445883" y="4703453"/>
                  <a:ext cx="456151"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9CA81AC-E9E6-4CBA-B6E9-17CA4F5474B1}"/>
                    </a:ext>
                  </a:extLst>
                </p:cNvPr>
                <p:cNvSpPr txBox="1"/>
                <p:nvPr/>
              </p:nvSpPr>
              <p:spPr>
                <a:xfrm>
                  <a:off x="5562229" y="3396734"/>
                  <a:ext cx="6796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𝑒𝑛𝑐</m:t>
                            </m:r>
                          </m:sup>
                        </m:sSubSup>
                      </m:oMath>
                    </m:oMathPara>
                  </a14:m>
                  <a:endParaRPr lang="zh-CN" altLang="en-US" dirty="0"/>
                </a:p>
              </p:txBody>
            </p:sp>
          </mc:Choice>
          <mc:Fallback xmlns="">
            <p:sp>
              <p:nvSpPr>
                <p:cNvPr id="15" name="文本框 14">
                  <a:extLst>
                    <a:ext uri="{FF2B5EF4-FFF2-40B4-BE49-F238E27FC236}">
                      <a16:creationId xmlns:a16="http://schemas.microsoft.com/office/drawing/2014/main" id="{C9CA81AC-E9E6-4CBA-B6E9-17CA4F5474B1}"/>
                    </a:ext>
                  </a:extLst>
                </p:cNvPr>
                <p:cNvSpPr txBox="1">
                  <a:spLocks noRot="1" noChangeAspect="1" noMove="1" noResize="1" noEditPoints="1" noAdjustHandles="1" noChangeArrowheads="1" noChangeShapeType="1" noTextEdit="1"/>
                </p:cNvSpPr>
                <p:nvPr/>
              </p:nvSpPr>
              <p:spPr>
                <a:xfrm>
                  <a:off x="5562229" y="3396734"/>
                  <a:ext cx="67961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01C04C-1BB3-46FC-B257-349A164B1399}"/>
                    </a:ext>
                  </a:extLst>
                </p:cNvPr>
                <p:cNvSpPr txBox="1"/>
                <p:nvPr/>
              </p:nvSpPr>
              <p:spPr>
                <a:xfrm>
                  <a:off x="4625059" y="2094490"/>
                  <a:ext cx="20190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zh-CN" altLang="en-US" i="1" smtClean="0">
                                    <a:solidFill>
                                      <a:srgbClr val="C00000"/>
                                    </a:solidFill>
                                    <a:latin typeface="Cambria Math" panose="02040503050406030204" pitchFamily="18" charset="0"/>
                                  </a:rPr>
                                </m:ctrlPr>
                              </m:sSubPr>
                              <m:e>
                                <m:acc>
                                  <m:accPr>
                                    <m:chr m:val="̂"/>
                                    <m:ctrlPr>
                                      <a:rPr lang="zh-CN" altLang="en-US"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𝑦</m:t>
                                    </m:r>
                                  </m:e>
                                </m:acc>
                              </m:e>
                              <m:sub>
                                <m:r>
                                  <a:rPr lang="en-US" altLang="zh-CN" i="1">
                                    <a:solidFill>
                                      <a:srgbClr val="C00000"/>
                                    </a:solidFill>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𝑡</m:t>
                                </m:r>
                              </m:sub>
                            </m:sSub>
                          </m:e>
                        </m:d>
                      </m:oMath>
                    </m:oMathPara>
                  </a14:m>
                  <a:endParaRPr lang="zh-CN" altLang="en-US" dirty="0"/>
                </a:p>
              </p:txBody>
            </p:sp>
          </mc:Choice>
          <mc:Fallback xmlns="">
            <p:sp>
              <p:nvSpPr>
                <p:cNvPr id="20" name="文本框 19">
                  <a:extLst>
                    <a:ext uri="{FF2B5EF4-FFF2-40B4-BE49-F238E27FC236}">
                      <a16:creationId xmlns:a16="http://schemas.microsoft.com/office/drawing/2014/main" id="{D301C04C-1BB3-46FC-B257-349A164B1399}"/>
                    </a:ext>
                  </a:extLst>
                </p:cNvPr>
                <p:cNvSpPr txBox="1">
                  <a:spLocks noRot="1" noChangeAspect="1" noMove="1" noResize="1" noEditPoints="1" noAdjustHandles="1" noChangeArrowheads="1" noChangeShapeType="1" noTextEdit="1"/>
                </p:cNvSpPr>
                <p:nvPr/>
              </p:nvSpPr>
              <p:spPr>
                <a:xfrm>
                  <a:off x="4625059" y="2094490"/>
                  <a:ext cx="2019079" cy="369332"/>
                </a:xfrm>
                <a:prstGeom prst="rect">
                  <a:avLst/>
                </a:prstGeom>
                <a:blipFill>
                  <a:blip r:embed="rId7"/>
                  <a:stretch>
                    <a:fillRect t="-6557" b="-13115"/>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80593F76-B0A6-4481-8D60-E0F99BEFBDAF}"/>
              </a:ext>
            </a:extLst>
          </p:cNvPr>
          <p:cNvGrpSpPr/>
          <p:nvPr/>
        </p:nvGrpSpPr>
        <p:grpSpPr>
          <a:xfrm>
            <a:off x="7514851" y="872308"/>
            <a:ext cx="1948867" cy="4040927"/>
            <a:chOff x="4616990" y="2017032"/>
            <a:chExt cx="1948867" cy="4040927"/>
          </a:xfrm>
        </p:grpSpPr>
        <p:sp>
          <p:nvSpPr>
            <p:cNvPr id="16" name="流程图: 可选过程 15">
              <a:extLst>
                <a:ext uri="{FF2B5EF4-FFF2-40B4-BE49-F238E27FC236}">
                  <a16:creationId xmlns:a16="http://schemas.microsoft.com/office/drawing/2014/main" id="{6B1B0486-672E-4433-B5A1-24A7F5CA5370}"/>
                </a:ext>
              </a:extLst>
            </p:cNvPr>
            <p:cNvSpPr/>
            <p:nvPr/>
          </p:nvSpPr>
          <p:spPr>
            <a:xfrm>
              <a:off x="4646500" y="3823151"/>
              <a:ext cx="1831439" cy="45077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流程图: 接点 16">
              <a:extLst>
                <a:ext uri="{FF2B5EF4-FFF2-40B4-BE49-F238E27FC236}">
                  <a16:creationId xmlns:a16="http://schemas.microsoft.com/office/drawing/2014/main" id="{C77CD0B3-0C5F-4C6D-A4BD-6441F8BBB62B}"/>
                </a:ext>
              </a:extLst>
            </p:cNvPr>
            <p:cNvSpPr/>
            <p:nvPr/>
          </p:nvSpPr>
          <p:spPr>
            <a:xfrm>
              <a:off x="4775827" y="3952780"/>
              <a:ext cx="180000" cy="180000"/>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a:extLst>
                <a:ext uri="{FF2B5EF4-FFF2-40B4-BE49-F238E27FC236}">
                  <a16:creationId xmlns:a16="http://schemas.microsoft.com/office/drawing/2014/main" id="{45593A07-EEF2-4B0C-8535-3344E1E87706}"/>
                </a:ext>
              </a:extLst>
            </p:cNvPr>
            <p:cNvSpPr/>
            <p:nvPr/>
          </p:nvSpPr>
          <p:spPr>
            <a:xfrm>
              <a:off x="5012829" y="3946875"/>
              <a:ext cx="180000" cy="180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a:extLst>
                <a:ext uri="{FF2B5EF4-FFF2-40B4-BE49-F238E27FC236}">
                  <a16:creationId xmlns:a16="http://schemas.microsoft.com/office/drawing/2014/main" id="{0F29AD9F-C428-4116-93C0-4AA53B2F0F67}"/>
                </a:ext>
              </a:extLst>
            </p:cNvPr>
            <p:cNvSpPr/>
            <p:nvPr/>
          </p:nvSpPr>
          <p:spPr>
            <a:xfrm>
              <a:off x="5255627" y="3952780"/>
              <a:ext cx="180000"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343D32BE-CD3B-4410-A48A-4FC3BEAA7497}"/>
                </a:ext>
              </a:extLst>
            </p:cNvPr>
            <p:cNvSpPr/>
            <p:nvPr/>
          </p:nvSpPr>
          <p:spPr>
            <a:xfrm>
              <a:off x="5735427" y="3962273"/>
              <a:ext cx="180000" cy="180000"/>
            </a:xfrm>
            <a:prstGeom prst="flowChartConnecto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0BBA976E-C1E9-4693-9BF1-FA6B33EAF4B8}"/>
                </a:ext>
              </a:extLst>
            </p:cNvPr>
            <p:cNvSpPr/>
            <p:nvPr/>
          </p:nvSpPr>
          <p:spPr>
            <a:xfrm>
              <a:off x="5984789" y="3962273"/>
              <a:ext cx="180000" cy="180000"/>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C26624FB-9456-4233-B424-71B9D40E7268}"/>
                </a:ext>
              </a:extLst>
            </p:cNvPr>
            <p:cNvSpPr/>
            <p:nvPr/>
          </p:nvSpPr>
          <p:spPr>
            <a:xfrm>
              <a:off x="6222485" y="3962273"/>
              <a:ext cx="180000" cy="18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3EA99823-4DC0-4689-A4CA-FD56D816DB79}"/>
                </a:ext>
              </a:extLst>
            </p:cNvPr>
            <p:cNvCxnSpPr>
              <a:cxnSpLocks/>
              <a:stCxn id="18" idx="0"/>
            </p:cNvCxnSpPr>
            <p:nvPr/>
          </p:nvCxnSpPr>
          <p:spPr>
            <a:xfrm flipV="1">
              <a:off x="5102829" y="3427848"/>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0A6AD6C-0D5C-4B76-9D8C-86095FC9F8FE}"/>
                </a:ext>
              </a:extLst>
            </p:cNvPr>
            <p:cNvCxnSpPr>
              <a:cxnSpLocks/>
            </p:cNvCxnSpPr>
            <p:nvPr/>
          </p:nvCxnSpPr>
          <p:spPr>
            <a:xfrm flipV="1">
              <a:off x="4865827" y="3433753"/>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0CBB6C4-6F3B-4C5E-856F-3B3CB5FA8C4C}"/>
                </a:ext>
              </a:extLst>
            </p:cNvPr>
            <p:cNvCxnSpPr>
              <a:cxnSpLocks/>
            </p:cNvCxnSpPr>
            <p:nvPr/>
          </p:nvCxnSpPr>
          <p:spPr>
            <a:xfrm flipV="1">
              <a:off x="5345627" y="3433752"/>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352EC97-DDA5-4D45-9E28-C2C29B5C72CF}"/>
                </a:ext>
              </a:extLst>
            </p:cNvPr>
            <p:cNvCxnSpPr>
              <a:cxnSpLocks/>
            </p:cNvCxnSpPr>
            <p:nvPr/>
          </p:nvCxnSpPr>
          <p:spPr>
            <a:xfrm flipV="1">
              <a:off x="5825427" y="3433751"/>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BC5C49F-6762-4D9B-9496-671520B978FB}"/>
                </a:ext>
              </a:extLst>
            </p:cNvPr>
            <p:cNvCxnSpPr>
              <a:cxnSpLocks/>
            </p:cNvCxnSpPr>
            <p:nvPr/>
          </p:nvCxnSpPr>
          <p:spPr>
            <a:xfrm flipV="1">
              <a:off x="6074789" y="3433750"/>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B52DE65-BF00-4632-8348-40ABD1BF8644}"/>
                </a:ext>
              </a:extLst>
            </p:cNvPr>
            <p:cNvCxnSpPr>
              <a:cxnSpLocks/>
            </p:cNvCxnSpPr>
            <p:nvPr/>
          </p:nvCxnSpPr>
          <p:spPr>
            <a:xfrm flipV="1">
              <a:off x="6311813" y="3433749"/>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47FE760-EAB9-486E-BDD4-F31EA21F298B}"/>
                </a:ext>
              </a:extLst>
            </p:cNvPr>
            <p:cNvCxnSpPr>
              <a:cxnSpLocks/>
            </p:cNvCxnSpPr>
            <p:nvPr/>
          </p:nvCxnSpPr>
          <p:spPr>
            <a:xfrm flipV="1">
              <a:off x="5573702" y="5274128"/>
              <a:ext cx="0" cy="4785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0BDB7BD-ABA8-4616-A4A7-F51D511FB063}"/>
                    </a:ext>
                  </a:extLst>
                </p:cNvPr>
                <p:cNvSpPr txBox="1"/>
                <p:nvPr/>
              </p:nvSpPr>
              <p:spPr>
                <a:xfrm>
                  <a:off x="5378994" y="5688627"/>
                  <a:ext cx="456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𝑡</m:t>
                            </m:r>
                          </m:sub>
                        </m:sSub>
                      </m:oMath>
                    </m:oMathPara>
                  </a14:m>
                  <a:endParaRPr lang="zh-CN" altLang="en-US" dirty="0"/>
                </a:p>
              </p:txBody>
            </p:sp>
          </mc:Choice>
          <mc:Fallback xmlns="">
            <p:sp>
              <p:nvSpPr>
                <p:cNvPr id="24" name="文本框 23">
                  <a:extLst>
                    <a:ext uri="{FF2B5EF4-FFF2-40B4-BE49-F238E27FC236}">
                      <a16:creationId xmlns:a16="http://schemas.microsoft.com/office/drawing/2014/main" id="{95DBBE7B-3DBC-4455-BA9B-2C65B186592D}"/>
                    </a:ext>
                  </a:extLst>
                </p:cNvPr>
                <p:cNvSpPr txBox="1">
                  <a:spLocks noRot="1" noChangeAspect="1" noMove="1" noResize="1" noEditPoints="1" noAdjustHandles="1" noChangeArrowheads="1" noChangeShapeType="1" noTextEdit="1"/>
                </p:cNvSpPr>
                <p:nvPr/>
              </p:nvSpPr>
              <p:spPr>
                <a:xfrm>
                  <a:off x="5378994" y="5688627"/>
                  <a:ext cx="456151" cy="369332"/>
                </a:xfrm>
                <a:prstGeom prst="rect">
                  <a:avLst/>
                </a:prstGeom>
                <a:blipFill>
                  <a:blip r:embed="rId8"/>
                  <a:stretch>
                    <a:fillRect/>
                  </a:stretch>
                </a:blipFill>
              </p:spPr>
              <p:txBody>
                <a:bodyPr/>
                <a:lstStyle/>
                <a:p>
                  <a:r>
                    <a:rPr lang="zh-CN" altLang="en-US">
                      <a:noFill/>
                    </a:rPr>
                    <a:t> </a:t>
                  </a:r>
                </a:p>
              </p:txBody>
            </p:sp>
          </mc:Fallback>
        </mc:AlternateContent>
        <p:cxnSp>
          <p:nvCxnSpPr>
            <p:cNvPr id="33" name="直接箭头连接符 32">
              <a:extLst>
                <a:ext uri="{FF2B5EF4-FFF2-40B4-BE49-F238E27FC236}">
                  <a16:creationId xmlns:a16="http://schemas.microsoft.com/office/drawing/2014/main" id="{52860888-02A7-4C77-8F01-B6EB49813BD0}"/>
                </a:ext>
              </a:extLst>
            </p:cNvPr>
            <p:cNvCxnSpPr>
              <a:cxnSpLocks/>
              <a:stCxn id="34" idx="0"/>
              <a:endCxn id="16" idx="2"/>
            </p:cNvCxnSpPr>
            <p:nvPr/>
          </p:nvCxnSpPr>
          <p:spPr>
            <a:xfrm flipV="1">
              <a:off x="5562219" y="4273922"/>
              <a:ext cx="1" cy="4827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23383FC-1D90-4A11-8097-1F07D570BCEF}"/>
                </a:ext>
              </a:extLst>
            </p:cNvPr>
            <p:cNvSpPr/>
            <p:nvPr/>
          </p:nvSpPr>
          <p:spPr>
            <a:xfrm>
              <a:off x="5153218" y="4756677"/>
              <a:ext cx="818002" cy="5174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RNN</a:t>
              </a:r>
              <a:endParaRPr lang="zh-CN" altLang="en-US" dirty="0"/>
            </a:p>
          </p:txBody>
        </p:sp>
        <p:sp>
          <p:nvSpPr>
            <p:cNvPr id="35" name="矩形 34">
              <a:extLst>
                <a:ext uri="{FF2B5EF4-FFF2-40B4-BE49-F238E27FC236}">
                  <a16:creationId xmlns:a16="http://schemas.microsoft.com/office/drawing/2014/main" id="{7626A8C4-2910-4219-8CCD-95B929084FDD}"/>
                </a:ext>
              </a:extLst>
            </p:cNvPr>
            <p:cNvSpPr/>
            <p:nvPr/>
          </p:nvSpPr>
          <p:spPr>
            <a:xfrm>
              <a:off x="4657982" y="2911549"/>
              <a:ext cx="1831440" cy="5174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Softmax</a:t>
              </a:r>
              <a:endParaRPr lang="zh-CN" altLang="en-US" dirty="0"/>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6470515C-36A3-415A-B155-A53F22918D10}"/>
                    </a:ext>
                  </a:extLst>
                </p:cNvPr>
                <p:cNvSpPr txBox="1"/>
                <p:nvPr/>
              </p:nvSpPr>
              <p:spPr>
                <a:xfrm>
                  <a:off x="4616990" y="2017032"/>
                  <a:ext cx="1948867"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𝑝</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2</m:t>
                            </m:r>
                          </m:sup>
                        </m:sSubSup>
                        <m:sSubSup>
                          <m:sSubSupPr>
                            <m:ctrlPr>
                              <a:rPr lang="en-US" altLang="zh-CN" i="1" smtClean="0">
                                <a:solidFill>
                                  <a:srgbClr val="C00000"/>
                                </a:solidFill>
                                <a:latin typeface="Cambria Math" panose="02040503050406030204" pitchFamily="18" charset="0"/>
                              </a:rPr>
                            </m:ctrlPr>
                          </m:sSubSupPr>
                          <m:e>
                            <m:r>
                              <a:rPr lang="en-US" altLang="zh-CN" b="0" i="1" smtClean="0">
                                <a:solidFill>
                                  <a:srgbClr val="C00000"/>
                                </a:solidFill>
                                <a:latin typeface="Cambria Math" panose="02040503050406030204" pitchFamily="18" charset="0"/>
                              </a:rPr>
                              <m:t>𝑝</m:t>
                            </m:r>
                          </m:e>
                          <m:sub>
                            <m:r>
                              <a:rPr lang="en-US" altLang="zh-CN" b="0" i="1" smtClean="0">
                                <a:solidFill>
                                  <a:srgbClr val="C00000"/>
                                </a:solidFill>
                                <a:latin typeface="Cambria Math" panose="02040503050406030204" pitchFamily="18" charset="0"/>
                              </a:rPr>
                              <m:t>𝑡</m:t>
                            </m:r>
                          </m:sub>
                          <m:sup>
                            <m:r>
                              <a:rPr lang="en-US" altLang="zh-CN" b="0" i="1" smtClean="0">
                                <a:solidFill>
                                  <a:srgbClr val="C00000"/>
                                </a:solidFill>
                                <a:latin typeface="Cambria Math" panose="02040503050406030204" pitchFamily="18" charset="0"/>
                              </a:rPr>
                              <m:t>3</m:t>
                            </m:r>
                          </m:sup>
                        </m:sSubSup>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𝐾</m:t>
                            </m:r>
                          </m:sup>
                        </m:sSubSup>
                      </m:oMath>
                    </m:oMathPara>
                  </a14:m>
                  <a:endParaRPr lang="zh-CN" altLang="en-US" dirty="0"/>
                </a:p>
              </p:txBody>
            </p:sp>
          </mc:Choice>
          <mc:Fallback xmlns="">
            <p:sp>
              <p:nvSpPr>
                <p:cNvPr id="36" name="文本框 35">
                  <a:extLst>
                    <a:ext uri="{FF2B5EF4-FFF2-40B4-BE49-F238E27FC236}">
                      <a16:creationId xmlns:a16="http://schemas.microsoft.com/office/drawing/2014/main" id="{6470515C-36A3-415A-B155-A53F22918D10}"/>
                    </a:ext>
                  </a:extLst>
                </p:cNvPr>
                <p:cNvSpPr txBox="1">
                  <a:spLocks noRot="1" noChangeAspect="1" noMove="1" noResize="1" noEditPoints="1" noAdjustHandles="1" noChangeArrowheads="1" noChangeShapeType="1" noTextEdit="1"/>
                </p:cNvSpPr>
                <p:nvPr/>
              </p:nvSpPr>
              <p:spPr>
                <a:xfrm>
                  <a:off x="4616990" y="2017032"/>
                  <a:ext cx="1948867" cy="372538"/>
                </a:xfrm>
                <a:prstGeom prst="rect">
                  <a:avLst/>
                </a:prstGeom>
                <a:blipFill>
                  <a:blip r:embed="rId9"/>
                  <a:stretch>
                    <a:fillRect b="-8197"/>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74A277B6-FBAF-4F91-8320-D1CECB15A8A8}"/>
                </a:ext>
              </a:extLst>
            </p:cNvPr>
            <p:cNvCxnSpPr>
              <a:cxnSpLocks/>
            </p:cNvCxnSpPr>
            <p:nvPr/>
          </p:nvCxnSpPr>
          <p:spPr>
            <a:xfrm flipV="1">
              <a:off x="5099223" y="2386620"/>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A64B250-210E-4F94-AD4F-F574ADE87B33}"/>
                </a:ext>
              </a:extLst>
            </p:cNvPr>
            <p:cNvCxnSpPr>
              <a:cxnSpLocks/>
            </p:cNvCxnSpPr>
            <p:nvPr/>
          </p:nvCxnSpPr>
          <p:spPr>
            <a:xfrm flipV="1">
              <a:off x="4862221" y="2392525"/>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124EA3E-0760-43C4-B3D7-49D7B1B0D2C8}"/>
                </a:ext>
              </a:extLst>
            </p:cNvPr>
            <p:cNvCxnSpPr>
              <a:cxnSpLocks/>
            </p:cNvCxnSpPr>
            <p:nvPr/>
          </p:nvCxnSpPr>
          <p:spPr>
            <a:xfrm flipV="1">
              <a:off x="5342021" y="2392524"/>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F91BD3C-91E0-4B5F-A56B-CEEF6659CFF7}"/>
                </a:ext>
              </a:extLst>
            </p:cNvPr>
            <p:cNvCxnSpPr>
              <a:cxnSpLocks/>
            </p:cNvCxnSpPr>
            <p:nvPr/>
          </p:nvCxnSpPr>
          <p:spPr>
            <a:xfrm flipV="1">
              <a:off x="5821821" y="2392523"/>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6C37D4C-392E-47ED-8B7A-8852BFC14C95}"/>
                </a:ext>
              </a:extLst>
            </p:cNvPr>
            <p:cNvCxnSpPr>
              <a:cxnSpLocks/>
            </p:cNvCxnSpPr>
            <p:nvPr/>
          </p:nvCxnSpPr>
          <p:spPr>
            <a:xfrm flipV="1">
              <a:off x="6071183" y="2392522"/>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7CB018C7-A10D-4FB9-86C9-25EFE16405B6}"/>
                </a:ext>
              </a:extLst>
            </p:cNvPr>
            <p:cNvCxnSpPr>
              <a:cxnSpLocks/>
            </p:cNvCxnSpPr>
            <p:nvPr/>
          </p:nvCxnSpPr>
          <p:spPr>
            <a:xfrm flipV="1">
              <a:off x="6308207" y="2392521"/>
              <a:ext cx="0" cy="51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8A605354-BDFF-4EF0-9DD8-82DED63AC429}"/>
                    </a:ext>
                  </a:extLst>
                </p:cNvPr>
                <p:cNvSpPr txBox="1"/>
                <p:nvPr/>
              </p:nvSpPr>
              <p:spPr>
                <a:xfrm>
                  <a:off x="5543597" y="4330633"/>
                  <a:ext cx="461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sub>
                        </m:sSub>
                      </m:oMath>
                    </m:oMathPara>
                  </a14:m>
                  <a:endParaRPr lang="zh-CN" altLang="en-US" dirty="0"/>
                </a:p>
              </p:txBody>
            </p:sp>
          </mc:Choice>
          <mc:Fallback xmlns="">
            <p:sp>
              <p:nvSpPr>
                <p:cNvPr id="63" name="文本框 62">
                  <a:extLst>
                    <a:ext uri="{FF2B5EF4-FFF2-40B4-BE49-F238E27FC236}">
                      <a16:creationId xmlns:a16="http://schemas.microsoft.com/office/drawing/2014/main" id="{26C5257A-992E-410A-B643-CC0ABD6D8DA4}"/>
                    </a:ext>
                  </a:extLst>
                </p:cNvPr>
                <p:cNvSpPr txBox="1">
                  <a:spLocks noRot="1" noChangeAspect="1" noMove="1" noResize="1" noEditPoints="1" noAdjustHandles="1" noChangeArrowheads="1" noChangeShapeType="1" noTextEdit="1"/>
                </p:cNvSpPr>
                <p:nvPr/>
              </p:nvSpPr>
              <p:spPr>
                <a:xfrm>
                  <a:off x="5543597" y="4330633"/>
                  <a:ext cx="461601" cy="369332"/>
                </a:xfrm>
                <a:prstGeom prst="rect">
                  <a:avLst/>
                </a:prstGeom>
                <a:blipFill>
                  <a:blip r:embed="rId10"/>
                  <a:stretch>
                    <a:fillRect/>
                  </a:stretch>
                </a:blipFill>
              </p:spPr>
              <p:txBody>
                <a:bodyPr/>
                <a:lstStyle/>
                <a:p>
                  <a:r>
                    <a:rPr lang="zh-CN" altLang="en-US">
                      <a:noFill/>
                    </a:rPr>
                    <a:t> </a:t>
                  </a:r>
                </a:p>
              </p:txBody>
            </p:sp>
          </mc:Fallback>
        </mc:AlternateContent>
        <p:cxnSp>
          <p:nvCxnSpPr>
            <p:cNvPr id="44" name="直接箭头连接符 43">
              <a:extLst>
                <a:ext uri="{FF2B5EF4-FFF2-40B4-BE49-F238E27FC236}">
                  <a16:creationId xmlns:a16="http://schemas.microsoft.com/office/drawing/2014/main" id="{90A1BCB7-289B-4660-8A7D-24A15334DE05}"/>
                </a:ext>
              </a:extLst>
            </p:cNvPr>
            <p:cNvCxnSpPr/>
            <p:nvPr/>
          </p:nvCxnSpPr>
          <p:spPr>
            <a:xfrm>
              <a:off x="4765475" y="5012941"/>
              <a:ext cx="380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66E056A-5C93-4C1B-99B4-24FEF1763CB6}"/>
                  </a:ext>
                </a:extLst>
              </p:cNvPr>
              <p:cNvSpPr txBox="1"/>
              <p:nvPr/>
            </p:nvSpPr>
            <p:spPr>
              <a:xfrm>
                <a:off x="1522009" y="5269674"/>
                <a:ext cx="4195483" cy="369332"/>
              </a:xfrm>
              <a:prstGeom prst="rect">
                <a:avLst/>
              </a:prstGeom>
              <a:noFill/>
            </p:spPr>
            <p:txBody>
              <a:bodyPr wrap="square" rtlCol="0">
                <a:spAutoFit/>
              </a:bodyPr>
              <a:lstStyle/>
              <a:p>
                <a:r>
                  <a:rPr lang="en-US" altLang="zh-CN" dirty="0"/>
                  <a:t>CTC</a:t>
                </a:r>
                <a:r>
                  <a:rPr lang="zh-CN" altLang="zh-CN" dirty="0"/>
                  <a:t>从原始输入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oMath>
                </a14:m>
                <a:r>
                  <a:rPr lang="zh-CN" altLang="zh-CN" dirty="0"/>
                  <a:t>到最后输出</a:t>
                </a:r>
                <a14:m>
                  <m:oMath xmlns:m="http://schemas.openxmlformats.org/officeDocument/2006/math">
                    <m:sSub>
                      <m:sSubPr>
                        <m:ctrlPr>
                          <a:rPr lang="zh-CN" altLang="zh-CN" i="1" smtClean="0">
                            <a:solidFill>
                              <a:srgbClr val="C00000"/>
                            </a:solidFill>
                            <a:latin typeface="Cambria Math" panose="02040503050406030204" pitchFamily="18" charset="0"/>
                          </a:rPr>
                        </m:ctrlPr>
                      </m:sSubPr>
                      <m:e>
                        <m:acc>
                          <m:accPr>
                            <m:chr m:val="̂"/>
                            <m:ctrlPr>
                              <a:rPr lang="zh-CN"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𝑦</m:t>
                            </m:r>
                          </m:e>
                        </m:acc>
                      </m:e>
                      <m:sub>
                        <m:r>
                          <a:rPr lang="en-US" altLang="zh-CN" i="1">
                            <a:solidFill>
                              <a:srgbClr val="C00000"/>
                            </a:solidFill>
                            <a:latin typeface="Cambria Math" panose="02040503050406030204" pitchFamily="18" charset="0"/>
                          </a:rPr>
                          <m:t>𝑡</m:t>
                        </m:r>
                      </m:sub>
                    </m:sSub>
                  </m:oMath>
                </a14:m>
                <a:r>
                  <a:rPr lang="zh-CN" altLang="zh-CN" dirty="0"/>
                  <a:t>的过程</a:t>
                </a:r>
                <a:endParaRPr lang="zh-CN" altLang="en-US" dirty="0"/>
              </a:p>
            </p:txBody>
          </p:sp>
        </mc:Choice>
        <mc:Fallback xmlns="">
          <p:sp>
            <p:nvSpPr>
              <p:cNvPr id="3" name="文本框 2">
                <a:extLst>
                  <a:ext uri="{FF2B5EF4-FFF2-40B4-BE49-F238E27FC236}">
                    <a16:creationId xmlns:a16="http://schemas.microsoft.com/office/drawing/2014/main" id="{D66E056A-5C93-4C1B-99B4-24FEF1763CB6}"/>
                  </a:ext>
                </a:extLst>
              </p:cNvPr>
              <p:cNvSpPr txBox="1">
                <a:spLocks noRot="1" noChangeAspect="1" noMove="1" noResize="1" noEditPoints="1" noAdjustHandles="1" noChangeArrowheads="1" noChangeShapeType="1" noTextEdit="1"/>
              </p:cNvSpPr>
              <p:nvPr/>
            </p:nvSpPr>
            <p:spPr>
              <a:xfrm>
                <a:off x="1522009" y="5269674"/>
                <a:ext cx="4195483" cy="369332"/>
              </a:xfrm>
              <a:prstGeom prst="rect">
                <a:avLst/>
              </a:prstGeom>
              <a:blipFill>
                <a:blip r:embed="rId11"/>
                <a:stretch>
                  <a:fillRect l="-130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DC04813-089B-4084-AB77-7968788C36AD}"/>
                  </a:ext>
                </a:extLst>
              </p:cNvPr>
              <p:cNvSpPr txBox="1"/>
              <p:nvPr/>
            </p:nvSpPr>
            <p:spPr>
              <a:xfrm>
                <a:off x="6303949" y="5213506"/>
                <a:ext cx="5130263" cy="932628"/>
              </a:xfrm>
              <a:prstGeom prst="rect">
                <a:avLst/>
              </a:prstGeom>
              <a:noFill/>
            </p:spPr>
            <p:txBody>
              <a:bodyPr wrap="square" rtlCol="0">
                <a:spAutoFit/>
              </a:bodyPr>
              <a:lstStyle/>
              <a:p>
                <a:r>
                  <a:rPr lang="zh-CN" altLang="zh-CN" dirty="0"/>
                  <a:t>在某个时刻的输出</a:t>
                </a:r>
                <a14:m>
                  <m:oMath xmlns:m="http://schemas.openxmlformats.org/officeDocument/2006/math">
                    <m:sSub>
                      <m:sSubPr>
                        <m:ctrlPr>
                          <a:rPr lang="zh-CN" altLang="zh-CN" i="1" smtClean="0">
                            <a:solidFill>
                              <a:srgbClr val="C00000"/>
                            </a:solidFill>
                            <a:latin typeface="Cambria Math" panose="02040503050406030204" pitchFamily="18" charset="0"/>
                          </a:rPr>
                        </m:ctrlPr>
                      </m:sSubPr>
                      <m:e>
                        <m:acc>
                          <m:accPr>
                            <m:chr m:val="̂"/>
                            <m:ctrlPr>
                              <a:rPr lang="zh-CN"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𝑦</m:t>
                            </m:r>
                          </m:e>
                        </m:acc>
                      </m:e>
                      <m:sub>
                        <m:r>
                          <a:rPr lang="en-US" altLang="zh-CN" i="1">
                            <a:solidFill>
                              <a:srgbClr val="C00000"/>
                            </a:solidFill>
                            <a:latin typeface="Cambria Math" panose="02040503050406030204" pitchFamily="18" charset="0"/>
                          </a:rPr>
                          <m:t>𝑡</m:t>
                        </m:r>
                      </m:sub>
                    </m:sSub>
                  </m:oMath>
                </a14:m>
                <a:r>
                  <a:rPr lang="zh-CN" altLang="zh-CN" dirty="0"/>
                  <a:t>根据其在建模单元集的索引选择</a:t>
                </a:r>
                <a14:m>
                  <m:oMath xmlns:m="http://schemas.openxmlformats.org/officeDocument/2006/math">
                    <m:r>
                      <a:rPr lang="en-US" altLang="zh-CN" i="1">
                        <a:latin typeface="Cambria Math" panose="02040503050406030204" pitchFamily="18" charset="0"/>
                      </a:rPr>
                      <m:t>𝐾</m:t>
                    </m:r>
                  </m:oMath>
                </a14:m>
                <a:r>
                  <a:rPr lang="zh-CN" altLang="zh-CN" dirty="0"/>
                  <a:t>个输出值的其中一个，如对应的索引是第</a:t>
                </a:r>
                <a:r>
                  <a:rPr lang="en-US" altLang="zh-CN" dirty="0"/>
                  <a:t>3</a:t>
                </a:r>
                <a:r>
                  <a:rPr lang="zh-CN" altLang="zh-CN" dirty="0"/>
                  <a:t>个，则其值为</a:t>
                </a:r>
                <a14:m>
                  <m:oMath xmlns:m="http://schemas.openxmlformats.org/officeDocument/2006/math">
                    <m:sSubSup>
                      <m:sSubSupPr>
                        <m:ctrlPr>
                          <a:rPr lang="zh-CN" altLang="zh-CN" i="1" smtClean="0">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𝑝</m:t>
                        </m:r>
                      </m:e>
                      <m:sub>
                        <m:r>
                          <a:rPr lang="en-US" altLang="zh-CN" i="1">
                            <a:solidFill>
                              <a:srgbClr val="C00000"/>
                            </a:solidFill>
                            <a:latin typeface="Cambria Math" panose="02040503050406030204" pitchFamily="18" charset="0"/>
                          </a:rPr>
                          <m:t>𝑡</m:t>
                        </m:r>
                      </m:sub>
                      <m:sup>
                        <m:r>
                          <a:rPr lang="en-US" altLang="zh-CN" i="1">
                            <a:solidFill>
                              <a:srgbClr val="C00000"/>
                            </a:solidFill>
                            <a:latin typeface="Cambria Math" panose="02040503050406030204" pitchFamily="18" charset="0"/>
                          </a:rPr>
                          <m:t>3</m:t>
                        </m:r>
                      </m:sup>
                    </m:sSubSup>
                  </m:oMath>
                </a14:m>
                <a:r>
                  <a:rPr lang="zh-CN" altLang="zh-CN" dirty="0"/>
                  <a:t>，即</a:t>
                </a:r>
                <a14:m>
                  <m:oMath xmlns:m="http://schemas.openxmlformats.org/officeDocument/2006/math">
                    <m:r>
                      <a:rPr lang="en-US" altLang="zh-CN" i="1" smtClean="0">
                        <a:solidFill>
                          <a:srgbClr val="C00000"/>
                        </a:solidFill>
                        <a:latin typeface="Cambria Math" panose="02040503050406030204" pitchFamily="18" charset="0"/>
                      </a:rPr>
                      <m:t>𝑃</m:t>
                    </m:r>
                    <m:d>
                      <m:dPr>
                        <m:ctrlPr>
                          <a:rPr lang="zh-CN" altLang="zh-CN" i="1">
                            <a:solidFill>
                              <a:srgbClr val="C00000"/>
                            </a:solidFill>
                            <a:latin typeface="Cambria Math" panose="02040503050406030204" pitchFamily="18" charset="0"/>
                          </a:rPr>
                        </m:ctrlPr>
                      </m:dPr>
                      <m:e>
                        <m:sSub>
                          <m:sSubPr>
                            <m:ctrlPr>
                              <a:rPr lang="zh-CN" altLang="zh-CN" i="1">
                                <a:solidFill>
                                  <a:srgbClr val="C00000"/>
                                </a:solidFill>
                                <a:latin typeface="Cambria Math" panose="02040503050406030204" pitchFamily="18" charset="0"/>
                              </a:rPr>
                            </m:ctrlPr>
                          </m:sSubPr>
                          <m:e>
                            <m:acc>
                              <m:accPr>
                                <m:chr m:val="̂"/>
                                <m:ctrlPr>
                                  <a:rPr lang="zh-CN"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𝑦</m:t>
                                </m:r>
                              </m:e>
                            </m:acc>
                          </m:e>
                          <m:sub>
                            <m:r>
                              <a:rPr lang="en-US" altLang="zh-CN" i="1">
                                <a:solidFill>
                                  <a:srgbClr val="C00000"/>
                                </a:solidFill>
                                <a:latin typeface="Cambria Math" panose="02040503050406030204" pitchFamily="18" charset="0"/>
                              </a:rPr>
                              <m:t>𝑡</m:t>
                            </m:r>
                          </m:sub>
                        </m:sSub>
                      </m:e>
                      <m:e>
                        <m:sSub>
                          <m:sSubPr>
                            <m:ctrlPr>
                              <a:rPr lang="zh-CN"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𝑡</m:t>
                            </m:r>
                          </m:sub>
                        </m:sSub>
                      </m:e>
                    </m:d>
                    <m:r>
                      <a:rPr lang="en-US" altLang="zh-CN" i="1">
                        <a:solidFill>
                          <a:srgbClr val="C00000"/>
                        </a:solidFill>
                        <a:latin typeface="Cambria Math" panose="02040503050406030204" pitchFamily="18" charset="0"/>
                      </a:rPr>
                      <m:t>=</m:t>
                    </m:r>
                    <m:sSubSup>
                      <m:sSubSupPr>
                        <m:ctrlPr>
                          <a:rPr lang="zh-CN"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𝑝</m:t>
                        </m:r>
                      </m:e>
                      <m:sub>
                        <m:r>
                          <a:rPr lang="en-US" altLang="zh-CN" i="1">
                            <a:solidFill>
                              <a:srgbClr val="C00000"/>
                            </a:solidFill>
                            <a:latin typeface="Cambria Math" panose="02040503050406030204" pitchFamily="18" charset="0"/>
                          </a:rPr>
                          <m:t>𝑡</m:t>
                        </m:r>
                      </m:sub>
                      <m:sup>
                        <m:r>
                          <a:rPr lang="en-US" altLang="zh-CN" i="1">
                            <a:solidFill>
                              <a:srgbClr val="C00000"/>
                            </a:solidFill>
                            <a:latin typeface="Cambria Math" panose="02040503050406030204" pitchFamily="18" charset="0"/>
                          </a:rPr>
                          <m:t>3</m:t>
                        </m:r>
                      </m:sup>
                    </m:sSubSup>
                  </m:oMath>
                </a14:m>
                <a:r>
                  <a:rPr lang="zh-CN" altLang="zh-CN" dirty="0"/>
                  <a:t>。</a:t>
                </a:r>
                <a:endParaRPr lang="zh-CN" altLang="en-US" dirty="0"/>
              </a:p>
            </p:txBody>
          </p:sp>
        </mc:Choice>
        <mc:Fallback xmlns="">
          <p:sp>
            <p:nvSpPr>
              <p:cNvPr id="4" name="文本框 3">
                <a:extLst>
                  <a:ext uri="{FF2B5EF4-FFF2-40B4-BE49-F238E27FC236}">
                    <a16:creationId xmlns:a16="http://schemas.microsoft.com/office/drawing/2014/main" id="{CDC04813-089B-4084-AB77-7968788C36AD}"/>
                  </a:ext>
                </a:extLst>
              </p:cNvPr>
              <p:cNvSpPr txBox="1">
                <a:spLocks noRot="1" noChangeAspect="1" noMove="1" noResize="1" noEditPoints="1" noAdjustHandles="1" noChangeArrowheads="1" noChangeShapeType="1" noTextEdit="1"/>
              </p:cNvSpPr>
              <p:nvPr/>
            </p:nvSpPr>
            <p:spPr>
              <a:xfrm>
                <a:off x="6303949" y="5213506"/>
                <a:ext cx="5130263" cy="932628"/>
              </a:xfrm>
              <a:prstGeom prst="rect">
                <a:avLst/>
              </a:prstGeom>
              <a:blipFill>
                <a:blip r:embed="rId12"/>
                <a:stretch>
                  <a:fillRect l="-950" t="-3268" b="-915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89064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47037-32C5-4349-927A-4082DA9BAC14}"/>
              </a:ext>
            </a:extLst>
          </p:cNvPr>
          <p:cNvSpPr>
            <a:spLocks noGrp="1"/>
          </p:cNvSpPr>
          <p:nvPr>
            <p:ph type="title"/>
          </p:nvPr>
        </p:nvSpPr>
        <p:spPr/>
        <p:txBody>
          <a:bodyPr/>
          <a:lstStyle/>
          <a:p>
            <a:r>
              <a:rPr lang="en-US" altLang="zh-CN" dirty="0"/>
              <a:t>CTC</a:t>
            </a:r>
            <a:endParaRPr lang="zh-CN" altLang="en-US" dirty="0"/>
          </a:p>
        </p:txBody>
      </p:sp>
      <p:sp>
        <p:nvSpPr>
          <p:cNvPr id="4" name="矩形 3">
            <a:extLst>
              <a:ext uri="{FF2B5EF4-FFF2-40B4-BE49-F238E27FC236}">
                <a16:creationId xmlns:a16="http://schemas.microsoft.com/office/drawing/2014/main" id="{18B9EF86-6657-466C-9A20-2A015C6AA018}"/>
              </a:ext>
            </a:extLst>
          </p:cNvPr>
          <p:cNvSpPr/>
          <p:nvPr/>
        </p:nvSpPr>
        <p:spPr>
          <a:xfrm>
            <a:off x="3693762" y="3432683"/>
            <a:ext cx="730482" cy="5174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Softmax</a:t>
            </a:r>
            <a:endParaRPr lang="zh-CN" altLang="en-US" dirty="0"/>
          </a:p>
        </p:txBody>
      </p:sp>
      <p:sp>
        <p:nvSpPr>
          <p:cNvPr id="5" name="矩形 4">
            <a:extLst>
              <a:ext uri="{FF2B5EF4-FFF2-40B4-BE49-F238E27FC236}">
                <a16:creationId xmlns:a16="http://schemas.microsoft.com/office/drawing/2014/main" id="{D8BD7AF8-D6F3-4764-B764-269E617C3584}"/>
              </a:ext>
            </a:extLst>
          </p:cNvPr>
          <p:cNvSpPr/>
          <p:nvPr/>
        </p:nvSpPr>
        <p:spPr>
          <a:xfrm>
            <a:off x="3662158" y="4622598"/>
            <a:ext cx="818002" cy="5174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RNN</a:t>
            </a:r>
            <a:endParaRPr lang="zh-CN" altLang="en-US" dirty="0"/>
          </a:p>
        </p:txBody>
      </p:sp>
      <p:cxnSp>
        <p:nvCxnSpPr>
          <p:cNvPr id="7" name="直接箭头连接符 6">
            <a:extLst>
              <a:ext uri="{FF2B5EF4-FFF2-40B4-BE49-F238E27FC236}">
                <a16:creationId xmlns:a16="http://schemas.microsoft.com/office/drawing/2014/main" id="{86079E15-F600-4A0E-AEC6-37F0A5D62840}"/>
              </a:ext>
            </a:extLst>
          </p:cNvPr>
          <p:cNvCxnSpPr>
            <a:cxnSpLocks/>
          </p:cNvCxnSpPr>
          <p:nvPr/>
        </p:nvCxnSpPr>
        <p:spPr>
          <a:xfrm flipV="1">
            <a:off x="4080078" y="5140048"/>
            <a:ext cx="0" cy="4785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3A57518-AA0C-4372-925C-1CD5D56CE227}"/>
              </a:ext>
            </a:extLst>
          </p:cNvPr>
          <p:cNvCxnSpPr>
            <a:cxnSpLocks/>
          </p:cNvCxnSpPr>
          <p:nvPr/>
        </p:nvCxnSpPr>
        <p:spPr>
          <a:xfrm flipV="1">
            <a:off x="5269865" y="5140048"/>
            <a:ext cx="0" cy="4785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525DFD5-8387-4B75-ABCE-FB47906E8AC5}"/>
              </a:ext>
            </a:extLst>
          </p:cNvPr>
          <p:cNvCxnSpPr>
            <a:cxnSpLocks/>
            <a:stCxn id="4" idx="0"/>
            <a:endCxn id="51" idx="4"/>
          </p:cNvCxnSpPr>
          <p:nvPr/>
        </p:nvCxnSpPr>
        <p:spPr>
          <a:xfrm flipV="1">
            <a:off x="4059003" y="3013220"/>
            <a:ext cx="3232" cy="4194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88B5AF8-5375-49B6-A8DF-8A4581D557F0}"/>
              </a:ext>
            </a:extLst>
          </p:cNvPr>
          <p:cNvCxnSpPr>
            <a:cxnSpLocks/>
          </p:cNvCxnSpPr>
          <p:nvPr/>
        </p:nvCxnSpPr>
        <p:spPr>
          <a:xfrm flipV="1">
            <a:off x="4080078" y="3950134"/>
            <a:ext cx="0" cy="6724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F86ED36-B87E-4B66-B0AD-C8B61E13C877}"/>
                  </a:ext>
                </a:extLst>
              </p:cNvPr>
              <p:cNvSpPr txBox="1"/>
              <p:nvPr/>
            </p:nvSpPr>
            <p:spPr>
              <a:xfrm>
                <a:off x="3887016" y="5594858"/>
                <a:ext cx="470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DF86ED36-B87E-4B66-B0AD-C8B61E13C877}"/>
                  </a:ext>
                </a:extLst>
              </p:cNvPr>
              <p:cNvSpPr txBox="1">
                <a:spLocks noRot="1" noChangeAspect="1" noMove="1" noResize="1" noEditPoints="1" noAdjustHandles="1" noChangeArrowheads="1" noChangeShapeType="1" noTextEdit="1"/>
              </p:cNvSpPr>
              <p:nvPr/>
            </p:nvSpPr>
            <p:spPr>
              <a:xfrm>
                <a:off x="3887016" y="5594858"/>
                <a:ext cx="470385"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DD8E5BB-7A5C-4B17-90A7-A801FEDDD738}"/>
                  </a:ext>
                </a:extLst>
              </p:cNvPr>
              <p:cNvSpPr txBox="1"/>
              <p:nvPr/>
            </p:nvSpPr>
            <p:spPr>
              <a:xfrm>
                <a:off x="5044706" y="5594857"/>
                <a:ext cx="4757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2</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ADD8E5BB-7A5C-4B17-90A7-A801FEDDD738}"/>
                  </a:ext>
                </a:extLst>
              </p:cNvPr>
              <p:cNvSpPr txBox="1">
                <a:spLocks noRot="1" noChangeAspect="1" noMove="1" noResize="1" noEditPoints="1" noAdjustHandles="1" noChangeArrowheads="1" noChangeShapeType="1" noTextEdit="1"/>
              </p:cNvSpPr>
              <p:nvPr/>
            </p:nvSpPr>
            <p:spPr>
              <a:xfrm>
                <a:off x="5044706" y="5594857"/>
                <a:ext cx="475707"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B76F45A-4610-479D-A7EE-4489DF7A3B0F}"/>
                  </a:ext>
                </a:extLst>
              </p:cNvPr>
              <p:cNvSpPr txBox="1"/>
              <p:nvPr/>
            </p:nvSpPr>
            <p:spPr>
              <a:xfrm>
                <a:off x="4006562" y="4109125"/>
                <a:ext cx="574003" cy="4398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1</m:t>
                          </m:r>
                        </m:sub>
                        <m:sup>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1</m:t>
                              </m:r>
                            </m:sub>
                          </m:sSub>
                        </m:sup>
                      </m:sSubSup>
                    </m:oMath>
                  </m:oMathPara>
                </a14:m>
                <a:endParaRPr lang="zh-CN" altLang="en-US" dirty="0"/>
              </a:p>
            </p:txBody>
          </p:sp>
        </mc:Choice>
        <mc:Fallback xmlns="">
          <p:sp>
            <p:nvSpPr>
              <p:cNvPr id="18" name="文本框 17">
                <a:extLst>
                  <a:ext uri="{FF2B5EF4-FFF2-40B4-BE49-F238E27FC236}">
                    <a16:creationId xmlns:a16="http://schemas.microsoft.com/office/drawing/2014/main" id="{1B76F45A-4610-479D-A7EE-4489DF7A3B0F}"/>
                  </a:ext>
                </a:extLst>
              </p:cNvPr>
              <p:cNvSpPr txBox="1">
                <a:spLocks noRot="1" noChangeAspect="1" noMove="1" noResize="1" noEditPoints="1" noAdjustHandles="1" noChangeArrowheads="1" noChangeShapeType="1" noTextEdit="1"/>
              </p:cNvSpPr>
              <p:nvPr/>
            </p:nvSpPr>
            <p:spPr>
              <a:xfrm>
                <a:off x="4006562" y="4109125"/>
                <a:ext cx="574003" cy="439864"/>
              </a:xfrm>
              <a:prstGeom prst="rect">
                <a:avLst/>
              </a:prstGeom>
              <a:blipFill>
                <a:blip r:embed="rId6"/>
                <a:stretch>
                  <a:fillRect r="-12766" b="-416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F2DD4E1E-7D24-4864-B491-313A80174260}"/>
              </a:ext>
            </a:extLst>
          </p:cNvPr>
          <p:cNvSpPr txBox="1"/>
          <p:nvPr/>
        </p:nvSpPr>
        <p:spPr>
          <a:xfrm>
            <a:off x="5827597" y="2643888"/>
            <a:ext cx="346570" cy="369332"/>
          </a:xfrm>
          <a:prstGeom prst="rect">
            <a:avLst/>
          </a:prstGeom>
          <a:noFill/>
        </p:spPr>
        <p:txBody>
          <a:bodyPr wrap="none" rtlCol="0">
            <a:spAutoFit/>
          </a:bodyPr>
          <a:lstStyle/>
          <a:p>
            <a:r>
              <a:rPr lang="en-US" altLang="zh-CN" dirty="0"/>
              <a:t>…</a:t>
            </a:r>
            <a:endParaRPr lang="zh-CN" altLang="en-US" dirty="0"/>
          </a:p>
        </p:txBody>
      </p:sp>
      <p:cxnSp>
        <p:nvCxnSpPr>
          <p:cNvPr id="24" name="直接箭头连接符 23">
            <a:extLst>
              <a:ext uri="{FF2B5EF4-FFF2-40B4-BE49-F238E27FC236}">
                <a16:creationId xmlns:a16="http://schemas.microsoft.com/office/drawing/2014/main" id="{1899D362-BA76-44BC-B0BD-79734288A037}"/>
              </a:ext>
            </a:extLst>
          </p:cNvPr>
          <p:cNvCxnSpPr>
            <a:cxnSpLocks/>
          </p:cNvCxnSpPr>
          <p:nvPr/>
        </p:nvCxnSpPr>
        <p:spPr>
          <a:xfrm flipV="1">
            <a:off x="5251731" y="3957497"/>
            <a:ext cx="0" cy="6724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FC4D450-D713-4C1B-A9FA-847D55005493}"/>
                  </a:ext>
                </a:extLst>
              </p:cNvPr>
              <p:cNvSpPr txBox="1"/>
              <p:nvPr/>
            </p:nvSpPr>
            <p:spPr>
              <a:xfrm>
                <a:off x="5204738" y="4109125"/>
                <a:ext cx="573747" cy="4485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2</m:t>
                          </m:r>
                        </m:sub>
                        <m:sup>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2</m:t>
                              </m:r>
                            </m:sub>
                          </m:sSub>
                        </m:sup>
                      </m:sSubSup>
                    </m:oMath>
                  </m:oMathPara>
                </a14:m>
                <a:endParaRPr lang="zh-CN" altLang="en-US" dirty="0"/>
              </a:p>
            </p:txBody>
          </p:sp>
        </mc:Choice>
        <mc:Fallback xmlns="">
          <p:sp>
            <p:nvSpPr>
              <p:cNvPr id="25" name="文本框 24">
                <a:extLst>
                  <a:ext uri="{FF2B5EF4-FFF2-40B4-BE49-F238E27FC236}">
                    <a16:creationId xmlns:a16="http://schemas.microsoft.com/office/drawing/2014/main" id="{6FC4D450-D713-4C1B-A9FA-847D55005493}"/>
                  </a:ext>
                </a:extLst>
              </p:cNvPr>
              <p:cNvSpPr txBox="1">
                <a:spLocks noRot="1" noChangeAspect="1" noMove="1" noResize="1" noEditPoints="1" noAdjustHandles="1" noChangeArrowheads="1" noChangeShapeType="1" noTextEdit="1"/>
              </p:cNvSpPr>
              <p:nvPr/>
            </p:nvSpPr>
            <p:spPr>
              <a:xfrm>
                <a:off x="5204738" y="4109125"/>
                <a:ext cx="573747" cy="448584"/>
              </a:xfrm>
              <a:prstGeom prst="rect">
                <a:avLst/>
              </a:prstGeom>
              <a:blipFill>
                <a:blip r:embed="rId7"/>
                <a:stretch>
                  <a:fillRect r="-12766"/>
                </a:stretch>
              </a:blipFill>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7D878157-07FE-4C2D-8C1E-ADE510A35BBA}"/>
              </a:ext>
            </a:extLst>
          </p:cNvPr>
          <p:cNvSpPr/>
          <p:nvPr/>
        </p:nvSpPr>
        <p:spPr>
          <a:xfrm>
            <a:off x="4860864" y="4622598"/>
            <a:ext cx="818002" cy="5174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RNN</a:t>
            </a:r>
            <a:endParaRPr lang="zh-CN" altLang="en-US" dirty="0"/>
          </a:p>
        </p:txBody>
      </p:sp>
      <p:cxnSp>
        <p:nvCxnSpPr>
          <p:cNvPr id="14" name="直接箭头连接符 13">
            <a:extLst>
              <a:ext uri="{FF2B5EF4-FFF2-40B4-BE49-F238E27FC236}">
                <a16:creationId xmlns:a16="http://schemas.microsoft.com/office/drawing/2014/main" id="{539B25A5-06E2-4798-8D84-BF0798AA5EBC}"/>
              </a:ext>
            </a:extLst>
          </p:cNvPr>
          <p:cNvCxnSpPr>
            <a:stCxn id="5" idx="3"/>
            <a:endCxn id="26" idx="1"/>
          </p:cNvCxnSpPr>
          <p:nvPr/>
        </p:nvCxnSpPr>
        <p:spPr>
          <a:xfrm>
            <a:off x="4480160" y="4881324"/>
            <a:ext cx="380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8F827696-5F2D-49E1-BE25-28905E7E47A3}"/>
              </a:ext>
            </a:extLst>
          </p:cNvPr>
          <p:cNvSpPr/>
          <p:nvPr/>
        </p:nvSpPr>
        <p:spPr>
          <a:xfrm>
            <a:off x="6307290" y="3432682"/>
            <a:ext cx="730482" cy="5174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Softmax</a:t>
            </a:r>
            <a:endParaRPr lang="zh-CN" altLang="en-US" dirty="0"/>
          </a:p>
        </p:txBody>
      </p:sp>
      <p:sp>
        <p:nvSpPr>
          <p:cNvPr id="28" name="矩形 27">
            <a:extLst>
              <a:ext uri="{FF2B5EF4-FFF2-40B4-BE49-F238E27FC236}">
                <a16:creationId xmlns:a16="http://schemas.microsoft.com/office/drawing/2014/main" id="{7361EC1F-7FD9-4BC6-9BBD-AA7015294CBC}"/>
              </a:ext>
            </a:extLst>
          </p:cNvPr>
          <p:cNvSpPr/>
          <p:nvPr/>
        </p:nvSpPr>
        <p:spPr>
          <a:xfrm>
            <a:off x="6275686" y="4622597"/>
            <a:ext cx="818002" cy="5174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RNN</a:t>
            </a:r>
            <a:endParaRPr lang="zh-CN" altLang="en-US" dirty="0"/>
          </a:p>
        </p:txBody>
      </p:sp>
      <p:cxnSp>
        <p:nvCxnSpPr>
          <p:cNvPr id="29" name="直接箭头连接符 28">
            <a:extLst>
              <a:ext uri="{FF2B5EF4-FFF2-40B4-BE49-F238E27FC236}">
                <a16:creationId xmlns:a16="http://schemas.microsoft.com/office/drawing/2014/main" id="{F94DCDB8-C305-49C7-8603-B74856CD507A}"/>
              </a:ext>
            </a:extLst>
          </p:cNvPr>
          <p:cNvCxnSpPr>
            <a:cxnSpLocks/>
          </p:cNvCxnSpPr>
          <p:nvPr/>
        </p:nvCxnSpPr>
        <p:spPr>
          <a:xfrm flipV="1">
            <a:off x="6693606" y="5140047"/>
            <a:ext cx="0" cy="4785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B48F324-AD08-4B4A-A42F-E8CDE24B556D}"/>
              </a:ext>
            </a:extLst>
          </p:cNvPr>
          <p:cNvCxnSpPr>
            <a:cxnSpLocks/>
          </p:cNvCxnSpPr>
          <p:nvPr/>
        </p:nvCxnSpPr>
        <p:spPr>
          <a:xfrm flipV="1">
            <a:off x="7883393" y="5140047"/>
            <a:ext cx="0" cy="4785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DF34E95-EC37-42CC-A69B-FE084CD0CCF3}"/>
              </a:ext>
            </a:extLst>
          </p:cNvPr>
          <p:cNvSpPr txBox="1"/>
          <p:nvPr/>
        </p:nvSpPr>
        <p:spPr>
          <a:xfrm>
            <a:off x="5805321" y="5594857"/>
            <a:ext cx="346570" cy="369332"/>
          </a:xfrm>
          <a:prstGeom prst="rect">
            <a:avLst/>
          </a:prstGeom>
          <a:noFill/>
        </p:spPr>
        <p:txBody>
          <a:bodyPr wrap="none" rtlCol="0">
            <a:spAutoFit/>
          </a:bodyPr>
          <a:lstStyle/>
          <a:p>
            <a:r>
              <a:rPr lang="en-US" altLang="zh-CN" dirty="0"/>
              <a:t>…</a:t>
            </a:r>
            <a:endParaRPr lang="zh-CN" altLang="en-US" dirty="0"/>
          </a:p>
        </p:txBody>
      </p:sp>
      <p:cxnSp>
        <p:nvCxnSpPr>
          <p:cNvPr id="34" name="直接箭头连接符 33">
            <a:extLst>
              <a:ext uri="{FF2B5EF4-FFF2-40B4-BE49-F238E27FC236}">
                <a16:creationId xmlns:a16="http://schemas.microsoft.com/office/drawing/2014/main" id="{FAC082E3-00AF-49B6-A5F3-E3D2437CAB1D}"/>
              </a:ext>
            </a:extLst>
          </p:cNvPr>
          <p:cNvCxnSpPr>
            <a:cxnSpLocks/>
          </p:cNvCxnSpPr>
          <p:nvPr/>
        </p:nvCxnSpPr>
        <p:spPr>
          <a:xfrm flipV="1">
            <a:off x="6693606" y="3950133"/>
            <a:ext cx="0" cy="6724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9280556D-D7B2-49B4-B6C7-F8F359E6A7FB}"/>
                  </a:ext>
                </a:extLst>
              </p:cNvPr>
              <p:cNvSpPr txBox="1"/>
              <p:nvPr/>
            </p:nvSpPr>
            <p:spPr>
              <a:xfrm>
                <a:off x="6415674" y="5594857"/>
                <a:ext cx="456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35" name="文本框 34">
                <a:extLst>
                  <a:ext uri="{FF2B5EF4-FFF2-40B4-BE49-F238E27FC236}">
                    <a16:creationId xmlns:a16="http://schemas.microsoft.com/office/drawing/2014/main" id="{9280556D-D7B2-49B4-B6C7-F8F359E6A7FB}"/>
                  </a:ext>
                </a:extLst>
              </p:cNvPr>
              <p:cNvSpPr txBox="1">
                <a:spLocks noRot="1" noChangeAspect="1" noMove="1" noResize="1" noEditPoints="1" noAdjustHandles="1" noChangeArrowheads="1" noChangeShapeType="1" noTextEdit="1"/>
              </p:cNvSpPr>
              <p:nvPr/>
            </p:nvSpPr>
            <p:spPr>
              <a:xfrm>
                <a:off x="6415674" y="5594857"/>
                <a:ext cx="45615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77FE423-29EB-422E-9C4A-D049B84D4289}"/>
                  </a:ext>
                </a:extLst>
              </p:cNvPr>
              <p:cNvSpPr txBox="1"/>
              <p:nvPr/>
            </p:nvSpPr>
            <p:spPr>
              <a:xfrm>
                <a:off x="7666133" y="5594857"/>
                <a:ext cx="495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36" name="文本框 35">
                <a:extLst>
                  <a:ext uri="{FF2B5EF4-FFF2-40B4-BE49-F238E27FC236}">
                    <a16:creationId xmlns:a16="http://schemas.microsoft.com/office/drawing/2014/main" id="{F77FE423-29EB-422E-9C4A-D049B84D4289}"/>
                  </a:ext>
                </a:extLst>
              </p:cNvPr>
              <p:cNvSpPr txBox="1">
                <a:spLocks noRot="1" noChangeAspect="1" noMove="1" noResize="1" noEditPoints="1" noAdjustHandles="1" noChangeArrowheads="1" noChangeShapeType="1" noTextEdit="1"/>
              </p:cNvSpPr>
              <p:nvPr/>
            </p:nvSpPr>
            <p:spPr>
              <a:xfrm>
                <a:off x="7666133" y="5594857"/>
                <a:ext cx="495392"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6819205-20DA-440D-B849-49140C6BC22D}"/>
                  </a:ext>
                </a:extLst>
              </p:cNvPr>
              <p:cNvSpPr txBox="1"/>
              <p:nvPr/>
            </p:nvSpPr>
            <p:spPr>
              <a:xfrm>
                <a:off x="6620090" y="4109124"/>
                <a:ext cx="557717" cy="4361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smtClean="0">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𝑡</m:t>
                          </m:r>
                        </m:sub>
                        <m:sup>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𝑡</m:t>
                              </m:r>
                            </m:sub>
                          </m:sSub>
                        </m:sup>
                      </m:sSubSup>
                    </m:oMath>
                  </m:oMathPara>
                </a14:m>
                <a:endParaRPr lang="zh-CN" altLang="en-US" dirty="0"/>
              </a:p>
            </p:txBody>
          </p:sp>
        </mc:Choice>
        <mc:Fallback xmlns="">
          <p:sp>
            <p:nvSpPr>
              <p:cNvPr id="37" name="文本框 36">
                <a:extLst>
                  <a:ext uri="{FF2B5EF4-FFF2-40B4-BE49-F238E27FC236}">
                    <a16:creationId xmlns:a16="http://schemas.microsoft.com/office/drawing/2014/main" id="{E6819205-20DA-440D-B849-49140C6BC22D}"/>
                  </a:ext>
                </a:extLst>
              </p:cNvPr>
              <p:cNvSpPr txBox="1">
                <a:spLocks noRot="1" noChangeAspect="1" noMove="1" noResize="1" noEditPoints="1" noAdjustHandles="1" noChangeArrowheads="1" noChangeShapeType="1" noTextEdit="1"/>
              </p:cNvSpPr>
              <p:nvPr/>
            </p:nvSpPr>
            <p:spPr>
              <a:xfrm>
                <a:off x="6620090" y="4109124"/>
                <a:ext cx="557717" cy="436145"/>
              </a:xfrm>
              <a:prstGeom prst="rect">
                <a:avLst/>
              </a:prstGeom>
              <a:blipFill>
                <a:blip r:embed="rId10"/>
                <a:stretch>
                  <a:fillRect r="-16484" b="-2778"/>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B82BDD49-C3E2-45F2-8CED-DE030A708EBF}"/>
              </a:ext>
            </a:extLst>
          </p:cNvPr>
          <p:cNvSpPr txBox="1"/>
          <p:nvPr/>
        </p:nvSpPr>
        <p:spPr>
          <a:xfrm>
            <a:off x="5788306" y="4109124"/>
            <a:ext cx="346570" cy="369332"/>
          </a:xfrm>
          <a:prstGeom prst="rect">
            <a:avLst/>
          </a:prstGeom>
          <a:noFill/>
        </p:spPr>
        <p:txBody>
          <a:bodyPr wrap="none" rtlCol="0">
            <a:spAutoFit/>
          </a:bodyPr>
          <a:lstStyle/>
          <a:p>
            <a:r>
              <a:rPr lang="en-US" altLang="zh-CN" dirty="0"/>
              <a:t>…</a:t>
            </a:r>
            <a:endParaRPr lang="zh-CN" altLang="en-US" dirty="0"/>
          </a:p>
        </p:txBody>
      </p:sp>
      <p:cxnSp>
        <p:nvCxnSpPr>
          <p:cNvPr id="42" name="直接箭头连接符 41">
            <a:extLst>
              <a:ext uri="{FF2B5EF4-FFF2-40B4-BE49-F238E27FC236}">
                <a16:creationId xmlns:a16="http://schemas.microsoft.com/office/drawing/2014/main" id="{3F06F961-C022-4F01-A8D0-2A8A51DA262E}"/>
              </a:ext>
            </a:extLst>
          </p:cNvPr>
          <p:cNvCxnSpPr>
            <a:cxnSpLocks/>
          </p:cNvCxnSpPr>
          <p:nvPr/>
        </p:nvCxnSpPr>
        <p:spPr>
          <a:xfrm flipV="1">
            <a:off x="7865259" y="3957496"/>
            <a:ext cx="0" cy="6724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0180358D-5AAF-410B-ABBB-99E2DF619379}"/>
                  </a:ext>
                </a:extLst>
              </p:cNvPr>
              <p:cNvSpPr txBox="1"/>
              <p:nvPr/>
            </p:nvSpPr>
            <p:spPr>
              <a:xfrm>
                <a:off x="7818266" y="4109124"/>
                <a:ext cx="591637" cy="4485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smtClean="0">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𝑇</m:t>
                          </m:r>
                        </m:sub>
                        <m:sup>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b="0" i="1" smtClean="0">
                                  <a:latin typeface="Cambria Math" panose="02040503050406030204" pitchFamily="18" charset="0"/>
                                </a:rPr>
                                <m:t>𝑇</m:t>
                              </m:r>
                            </m:sub>
                          </m:sSub>
                        </m:sup>
                      </m:sSubSup>
                    </m:oMath>
                  </m:oMathPara>
                </a14:m>
                <a:endParaRPr lang="zh-CN" altLang="en-US" dirty="0"/>
              </a:p>
            </p:txBody>
          </p:sp>
        </mc:Choice>
        <mc:Fallback xmlns="">
          <p:sp>
            <p:nvSpPr>
              <p:cNvPr id="43" name="文本框 42">
                <a:extLst>
                  <a:ext uri="{FF2B5EF4-FFF2-40B4-BE49-F238E27FC236}">
                    <a16:creationId xmlns:a16="http://schemas.microsoft.com/office/drawing/2014/main" id="{0180358D-5AAF-410B-ABBB-99E2DF619379}"/>
                  </a:ext>
                </a:extLst>
              </p:cNvPr>
              <p:cNvSpPr txBox="1">
                <a:spLocks noRot="1" noChangeAspect="1" noMove="1" noResize="1" noEditPoints="1" noAdjustHandles="1" noChangeArrowheads="1" noChangeShapeType="1" noTextEdit="1"/>
              </p:cNvSpPr>
              <p:nvPr/>
            </p:nvSpPr>
            <p:spPr>
              <a:xfrm>
                <a:off x="7818266" y="4109124"/>
                <a:ext cx="591637" cy="448584"/>
              </a:xfrm>
              <a:prstGeom prst="rect">
                <a:avLst/>
              </a:prstGeom>
              <a:blipFill>
                <a:blip r:embed="rId11"/>
                <a:stretch>
                  <a:fillRect r="-8247"/>
                </a:stretch>
              </a:blipFill>
            </p:spPr>
            <p:txBody>
              <a:bodyPr/>
              <a:lstStyle/>
              <a:p>
                <a:r>
                  <a:rPr lang="zh-CN" altLang="en-US">
                    <a:noFill/>
                  </a:rPr>
                  <a:t> </a:t>
                </a:r>
              </a:p>
            </p:txBody>
          </p:sp>
        </mc:Fallback>
      </mc:AlternateContent>
      <p:sp>
        <p:nvSpPr>
          <p:cNvPr id="44" name="矩形 43">
            <a:extLst>
              <a:ext uri="{FF2B5EF4-FFF2-40B4-BE49-F238E27FC236}">
                <a16:creationId xmlns:a16="http://schemas.microsoft.com/office/drawing/2014/main" id="{266D0C28-DA90-4DF2-A553-13E41780E474}"/>
              </a:ext>
            </a:extLst>
          </p:cNvPr>
          <p:cNvSpPr/>
          <p:nvPr/>
        </p:nvSpPr>
        <p:spPr>
          <a:xfrm>
            <a:off x="7474392" y="4622597"/>
            <a:ext cx="818002" cy="5174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RNN</a:t>
            </a:r>
            <a:endParaRPr lang="zh-CN" altLang="en-US" dirty="0"/>
          </a:p>
        </p:txBody>
      </p:sp>
      <p:sp>
        <p:nvSpPr>
          <p:cNvPr id="46" name="文本框 45">
            <a:extLst>
              <a:ext uri="{FF2B5EF4-FFF2-40B4-BE49-F238E27FC236}">
                <a16:creationId xmlns:a16="http://schemas.microsoft.com/office/drawing/2014/main" id="{762BF008-C23A-404E-8F58-3BAFEB0BBC35}"/>
              </a:ext>
            </a:extLst>
          </p:cNvPr>
          <p:cNvSpPr txBox="1"/>
          <p:nvPr/>
        </p:nvSpPr>
        <p:spPr>
          <a:xfrm>
            <a:off x="5796738" y="4696656"/>
            <a:ext cx="346570" cy="369332"/>
          </a:xfrm>
          <a:prstGeom prst="rect">
            <a:avLst/>
          </a:prstGeom>
          <a:noFill/>
        </p:spPr>
        <p:txBody>
          <a:bodyPr wrap="none" rtlCol="0">
            <a:spAutoFit/>
          </a:bodyPr>
          <a:lstStyle/>
          <a:p>
            <a:r>
              <a:rPr lang="en-US" altLang="zh-CN" dirty="0"/>
              <a:t>…</a:t>
            </a:r>
            <a:endParaRPr lang="zh-CN" altLang="en-US" dirty="0"/>
          </a:p>
        </p:txBody>
      </p:sp>
      <p:sp>
        <p:nvSpPr>
          <p:cNvPr id="47" name="矩形 46">
            <a:extLst>
              <a:ext uri="{FF2B5EF4-FFF2-40B4-BE49-F238E27FC236}">
                <a16:creationId xmlns:a16="http://schemas.microsoft.com/office/drawing/2014/main" id="{2881109E-F6E4-4929-8152-F71EB46A95D0}"/>
              </a:ext>
            </a:extLst>
          </p:cNvPr>
          <p:cNvSpPr/>
          <p:nvPr/>
        </p:nvSpPr>
        <p:spPr>
          <a:xfrm>
            <a:off x="4876946" y="3440045"/>
            <a:ext cx="730482" cy="5174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Softmax</a:t>
            </a:r>
            <a:endParaRPr lang="zh-CN" altLang="en-US" dirty="0"/>
          </a:p>
        </p:txBody>
      </p:sp>
      <p:sp>
        <p:nvSpPr>
          <p:cNvPr id="48" name="矩形 47">
            <a:extLst>
              <a:ext uri="{FF2B5EF4-FFF2-40B4-BE49-F238E27FC236}">
                <a16:creationId xmlns:a16="http://schemas.microsoft.com/office/drawing/2014/main" id="{6A04F7DF-81B9-49B2-93A9-25A50158F2DB}"/>
              </a:ext>
            </a:extLst>
          </p:cNvPr>
          <p:cNvSpPr/>
          <p:nvPr/>
        </p:nvSpPr>
        <p:spPr>
          <a:xfrm>
            <a:off x="7500018" y="3429000"/>
            <a:ext cx="730482" cy="5174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Softmax</a:t>
            </a:r>
            <a:endParaRPr lang="zh-CN" altLang="en-US" dirty="0"/>
          </a:p>
        </p:txBody>
      </p: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55B9DC0F-CAC3-43E4-8E10-091FFF283136}"/>
                  </a:ext>
                </a:extLst>
              </p:cNvPr>
              <p:cNvSpPr/>
              <p:nvPr/>
            </p:nvSpPr>
            <p:spPr>
              <a:xfrm>
                <a:off x="4424244" y="1371600"/>
                <a:ext cx="3188829" cy="876978"/>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acc>
                            <m:accPr>
                              <m:chr m:val="̂"/>
                              <m:ctrlPr>
                                <a:rPr lang="zh-CN" altLang="zh-CN" sz="1400" i="1">
                                  <a:latin typeface="Cambria Math" panose="02040503050406030204" pitchFamily="18" charset="0"/>
                                </a:rPr>
                              </m:ctrlPr>
                            </m:accPr>
                            <m:e>
                              <m:r>
                                <a:rPr lang="en-US" altLang="zh-CN" sz="1400" b="1" i="1">
                                  <a:latin typeface="Cambria Math" panose="02040503050406030204" pitchFamily="18" charset="0"/>
                                </a:rPr>
                                <m:t>𝒀</m:t>
                              </m:r>
                            </m:e>
                          </m:acc>
                          <m:r>
                            <a:rPr lang="en-US" altLang="zh-CN" sz="1400" i="1">
                              <a:latin typeface="Cambria Math" panose="02040503050406030204" pitchFamily="18" charset="0"/>
                            </a:rPr>
                            <m:t>|</m:t>
                          </m:r>
                          <m:r>
                            <a:rPr lang="en-US" altLang="zh-CN" sz="1400" b="1" i="1">
                              <a:latin typeface="Cambria Math" panose="02040503050406030204" pitchFamily="18" charset="0"/>
                            </a:rPr>
                            <m:t>𝑿</m:t>
                          </m:r>
                        </m:e>
                      </m:d>
                      <m:r>
                        <a:rPr lang="en-US" altLang="zh-CN" sz="1400" i="1">
                          <a:latin typeface="Cambria Math" panose="02040503050406030204" pitchFamily="18" charset="0"/>
                        </a:rPr>
                        <m:t>=</m:t>
                      </m:r>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𝑇</m:t>
                          </m:r>
                        </m:sup>
                        <m:e>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𝑡</m:t>
                                  </m:r>
                                </m:sub>
                              </m:sSub>
                            </m:e>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𝑡</m:t>
                                  </m:r>
                                </m:sub>
                              </m:sSub>
                            </m:e>
                          </m:d>
                        </m:e>
                      </m:nary>
                      <m:r>
                        <a:rPr lang="en-US" altLang="zh-CN" sz="1400" i="1">
                          <a:latin typeface="Cambria Math" panose="02040503050406030204" pitchFamily="18" charset="0"/>
                        </a:rPr>
                        <m:t>=</m:t>
                      </m:r>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𝑇</m:t>
                          </m:r>
                        </m:sup>
                        <m:e>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𝑝</m:t>
                              </m:r>
                            </m:e>
                            <m:sub>
                              <m:r>
                                <a:rPr lang="en-US" altLang="zh-CN" sz="1400" i="1">
                                  <a:latin typeface="Cambria Math" panose="02040503050406030204" pitchFamily="18" charset="0"/>
                                </a:rPr>
                                <m:t>𝑡</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𝑡</m:t>
                                  </m:r>
                                </m:sub>
                              </m:sSub>
                            </m:sup>
                          </m:sSubSup>
                        </m:e>
                      </m:nary>
                    </m:oMath>
                  </m:oMathPara>
                </a14:m>
                <a:endParaRPr lang="zh-CN" altLang="zh-CN" sz="1400" dirty="0"/>
              </a:p>
              <a:p>
                <a:endParaRPr lang="zh-CN" altLang="zh-CN" sz="1400" dirty="0"/>
              </a:p>
            </p:txBody>
          </p:sp>
        </mc:Choice>
        <mc:Fallback xmlns="">
          <p:sp>
            <p:nvSpPr>
              <p:cNvPr id="49" name="矩形 48">
                <a:extLst>
                  <a:ext uri="{FF2B5EF4-FFF2-40B4-BE49-F238E27FC236}">
                    <a16:creationId xmlns:a16="http://schemas.microsoft.com/office/drawing/2014/main" id="{55B9DC0F-CAC3-43E4-8E10-091FFF283136}"/>
                  </a:ext>
                </a:extLst>
              </p:cNvPr>
              <p:cNvSpPr>
                <a:spLocks noRot="1" noChangeAspect="1" noMove="1" noResize="1" noEditPoints="1" noAdjustHandles="1" noChangeArrowheads="1" noChangeShapeType="1" noTextEdit="1"/>
              </p:cNvSpPr>
              <p:nvPr/>
            </p:nvSpPr>
            <p:spPr>
              <a:xfrm>
                <a:off x="4424244" y="1371600"/>
                <a:ext cx="3188829" cy="87697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流程图: 接点 50">
                <a:extLst>
                  <a:ext uri="{FF2B5EF4-FFF2-40B4-BE49-F238E27FC236}">
                    <a16:creationId xmlns:a16="http://schemas.microsoft.com/office/drawing/2014/main" id="{11F16B09-C454-4F32-A1D0-F7ECA473884B}"/>
                  </a:ext>
                </a:extLst>
              </p:cNvPr>
              <p:cNvSpPr>
                <a:spLocks noChangeAspect="1"/>
              </p:cNvSpPr>
              <p:nvPr/>
            </p:nvSpPr>
            <p:spPr>
              <a:xfrm>
                <a:off x="3760251" y="2409252"/>
                <a:ext cx="603968" cy="603968"/>
              </a:xfrm>
              <a:prstGeom prst="flowChartConnector">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𝑝</m:t>
                          </m:r>
                        </m:e>
                        <m:sub>
                          <m:r>
                            <a:rPr lang="en-US" altLang="zh-CN" sz="1400" i="1">
                              <a:latin typeface="Cambria Math" panose="02040503050406030204" pitchFamily="18" charset="0"/>
                            </a:rPr>
                            <m:t>1</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1</m:t>
                              </m:r>
                            </m:sub>
                          </m:sSub>
                        </m:sup>
                      </m:sSubSup>
                    </m:oMath>
                  </m:oMathPara>
                </a14:m>
                <a:endParaRPr lang="zh-CN" altLang="zh-CN" sz="1400" dirty="0"/>
              </a:p>
            </p:txBody>
          </p:sp>
        </mc:Choice>
        <mc:Fallback xmlns="">
          <p:sp>
            <p:nvSpPr>
              <p:cNvPr id="51" name="流程图: 接点 50">
                <a:extLst>
                  <a:ext uri="{FF2B5EF4-FFF2-40B4-BE49-F238E27FC236}">
                    <a16:creationId xmlns:a16="http://schemas.microsoft.com/office/drawing/2014/main" id="{11F16B09-C454-4F32-A1D0-F7ECA473884B}"/>
                  </a:ext>
                </a:extLst>
              </p:cNvPr>
              <p:cNvSpPr>
                <a:spLocks noRot="1" noChangeAspect="1" noMove="1" noResize="1" noEditPoints="1" noAdjustHandles="1" noChangeArrowheads="1" noChangeShapeType="1" noTextEdit="1"/>
              </p:cNvSpPr>
              <p:nvPr/>
            </p:nvSpPr>
            <p:spPr>
              <a:xfrm>
                <a:off x="3760251" y="2409252"/>
                <a:ext cx="603968" cy="603968"/>
              </a:xfrm>
              <a:prstGeom prst="flowChartConnector">
                <a:avLst/>
              </a:prstGeom>
              <a:blipFill>
                <a:blip r:embed="rId13"/>
                <a:stretch>
                  <a:fillRect/>
                </a:stretch>
              </a:blipFill>
            </p:spPr>
            <p:txBody>
              <a:bodyPr/>
              <a:lstStyle/>
              <a:p>
                <a:r>
                  <a:rPr lang="zh-CN" altLang="en-US">
                    <a:noFill/>
                  </a:rPr>
                  <a:t> </a:t>
                </a:r>
              </a:p>
            </p:txBody>
          </p:sp>
        </mc:Fallback>
      </mc:AlternateContent>
      <p:cxnSp>
        <p:nvCxnSpPr>
          <p:cNvPr id="54" name="直接箭头连接符 53">
            <a:extLst>
              <a:ext uri="{FF2B5EF4-FFF2-40B4-BE49-F238E27FC236}">
                <a16:creationId xmlns:a16="http://schemas.microsoft.com/office/drawing/2014/main" id="{181D55F3-9CCA-4967-9BE6-02A523B92A73}"/>
              </a:ext>
            </a:extLst>
          </p:cNvPr>
          <p:cNvCxnSpPr>
            <a:cxnSpLocks/>
            <a:stCxn id="51" idx="0"/>
            <a:endCxn id="49" idx="2"/>
          </p:cNvCxnSpPr>
          <p:nvPr/>
        </p:nvCxnSpPr>
        <p:spPr>
          <a:xfrm flipV="1">
            <a:off x="4062235" y="2248578"/>
            <a:ext cx="1956424" cy="160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9AF4A218-D199-4FF7-A465-78B29F84A6A0}"/>
              </a:ext>
            </a:extLst>
          </p:cNvPr>
          <p:cNvCxnSpPr>
            <a:cxnSpLocks/>
            <a:stCxn id="47" idx="0"/>
            <a:endCxn id="56" idx="4"/>
          </p:cNvCxnSpPr>
          <p:nvPr/>
        </p:nvCxnSpPr>
        <p:spPr>
          <a:xfrm flipV="1">
            <a:off x="5242187" y="3020708"/>
            <a:ext cx="306" cy="4193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流程图: 接点 55">
                <a:extLst>
                  <a:ext uri="{FF2B5EF4-FFF2-40B4-BE49-F238E27FC236}">
                    <a16:creationId xmlns:a16="http://schemas.microsoft.com/office/drawing/2014/main" id="{88B9A39B-650A-4464-B985-5C64A496E5CD}"/>
                  </a:ext>
                </a:extLst>
              </p:cNvPr>
              <p:cNvSpPr>
                <a:spLocks noChangeAspect="1"/>
              </p:cNvSpPr>
              <p:nvPr/>
            </p:nvSpPr>
            <p:spPr>
              <a:xfrm>
                <a:off x="4940509" y="2416740"/>
                <a:ext cx="603968" cy="603968"/>
              </a:xfrm>
              <a:prstGeom prst="flowChartConnector">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14:m>
                  <m:oMathPara xmlns:m="http://schemas.openxmlformats.org/officeDocument/2006/math">
                    <m:oMathParaPr>
                      <m:jc m:val="center"/>
                    </m:oMathParaPr>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𝑝</m:t>
                          </m:r>
                        </m:e>
                        <m:sub>
                          <m:r>
                            <a:rPr lang="en-US" altLang="zh-CN" sz="1400" i="1">
                              <a:latin typeface="Cambria Math" panose="02040503050406030204" pitchFamily="18" charset="0"/>
                            </a:rPr>
                            <m:t>2</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2</m:t>
                              </m:r>
                            </m:sub>
                          </m:sSub>
                        </m:sup>
                      </m:sSubSup>
                    </m:oMath>
                  </m:oMathPara>
                </a14:m>
                <a:endParaRPr lang="zh-CN" altLang="zh-CN" sz="1400" dirty="0"/>
              </a:p>
            </p:txBody>
          </p:sp>
        </mc:Choice>
        <mc:Fallback xmlns="">
          <p:sp>
            <p:nvSpPr>
              <p:cNvPr id="56" name="流程图: 接点 55">
                <a:extLst>
                  <a:ext uri="{FF2B5EF4-FFF2-40B4-BE49-F238E27FC236}">
                    <a16:creationId xmlns:a16="http://schemas.microsoft.com/office/drawing/2014/main" id="{88B9A39B-650A-4464-B985-5C64A496E5CD}"/>
                  </a:ext>
                </a:extLst>
              </p:cNvPr>
              <p:cNvSpPr>
                <a:spLocks noRot="1" noChangeAspect="1" noMove="1" noResize="1" noEditPoints="1" noAdjustHandles="1" noChangeArrowheads="1" noChangeShapeType="1" noTextEdit="1"/>
              </p:cNvSpPr>
              <p:nvPr/>
            </p:nvSpPr>
            <p:spPr>
              <a:xfrm>
                <a:off x="4940509" y="2416740"/>
                <a:ext cx="603968" cy="603968"/>
              </a:xfrm>
              <a:prstGeom prst="flowChartConnector">
                <a:avLst/>
              </a:prstGeom>
              <a:blipFill>
                <a:blip r:embed="rId14"/>
                <a:stretch>
                  <a:fillRect/>
                </a:stretch>
              </a:blipFill>
            </p:spPr>
            <p:txBody>
              <a:bodyPr/>
              <a:lstStyle/>
              <a:p>
                <a:r>
                  <a:rPr lang="zh-CN" altLang="en-US">
                    <a:noFill/>
                  </a:rPr>
                  <a:t> </a:t>
                </a:r>
              </a:p>
            </p:txBody>
          </p:sp>
        </mc:Fallback>
      </mc:AlternateContent>
      <p:cxnSp>
        <p:nvCxnSpPr>
          <p:cNvPr id="57" name="直接箭头连接符 56">
            <a:extLst>
              <a:ext uri="{FF2B5EF4-FFF2-40B4-BE49-F238E27FC236}">
                <a16:creationId xmlns:a16="http://schemas.microsoft.com/office/drawing/2014/main" id="{67EB6C3F-EEB7-4848-AEE4-602673D05F28}"/>
              </a:ext>
            </a:extLst>
          </p:cNvPr>
          <p:cNvCxnSpPr>
            <a:cxnSpLocks/>
            <a:stCxn id="27" idx="0"/>
            <a:endCxn id="58" idx="4"/>
          </p:cNvCxnSpPr>
          <p:nvPr/>
        </p:nvCxnSpPr>
        <p:spPr>
          <a:xfrm flipV="1">
            <a:off x="6672531" y="3005370"/>
            <a:ext cx="7427" cy="4273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流程图: 接点 57">
                <a:extLst>
                  <a:ext uri="{FF2B5EF4-FFF2-40B4-BE49-F238E27FC236}">
                    <a16:creationId xmlns:a16="http://schemas.microsoft.com/office/drawing/2014/main" id="{6305708A-08B4-473B-B194-8C9B97278382}"/>
                  </a:ext>
                </a:extLst>
              </p:cNvPr>
              <p:cNvSpPr>
                <a:spLocks noChangeAspect="1"/>
              </p:cNvSpPr>
              <p:nvPr/>
            </p:nvSpPr>
            <p:spPr>
              <a:xfrm>
                <a:off x="6377974" y="2401402"/>
                <a:ext cx="603968" cy="603968"/>
              </a:xfrm>
              <a:prstGeom prst="flowChartConnector">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14:m>
                  <m:oMathPara xmlns:m="http://schemas.openxmlformats.org/officeDocument/2006/math">
                    <m:oMathParaPr>
                      <m:jc m:val="center"/>
                    </m:oMathParaPr>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𝑝</m:t>
                          </m:r>
                        </m:e>
                        <m:sub>
                          <m:r>
                            <a:rPr lang="en-US" altLang="zh-CN" sz="1400" i="1">
                              <a:latin typeface="Cambria Math" panose="02040503050406030204" pitchFamily="18" charset="0"/>
                            </a:rPr>
                            <m:t>𝑡</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𝑡</m:t>
                              </m:r>
                            </m:sub>
                          </m:sSub>
                        </m:sup>
                      </m:sSubSup>
                    </m:oMath>
                  </m:oMathPara>
                </a14:m>
                <a:endParaRPr lang="zh-CN" altLang="zh-CN" sz="1400" dirty="0"/>
              </a:p>
            </p:txBody>
          </p:sp>
        </mc:Choice>
        <mc:Fallback xmlns="">
          <p:sp>
            <p:nvSpPr>
              <p:cNvPr id="58" name="流程图: 接点 57">
                <a:extLst>
                  <a:ext uri="{FF2B5EF4-FFF2-40B4-BE49-F238E27FC236}">
                    <a16:creationId xmlns:a16="http://schemas.microsoft.com/office/drawing/2014/main" id="{6305708A-08B4-473B-B194-8C9B97278382}"/>
                  </a:ext>
                </a:extLst>
              </p:cNvPr>
              <p:cNvSpPr>
                <a:spLocks noRot="1" noChangeAspect="1" noMove="1" noResize="1" noEditPoints="1" noAdjustHandles="1" noChangeArrowheads="1" noChangeShapeType="1" noTextEdit="1"/>
              </p:cNvSpPr>
              <p:nvPr/>
            </p:nvSpPr>
            <p:spPr>
              <a:xfrm>
                <a:off x="6377974" y="2401402"/>
                <a:ext cx="603968" cy="603968"/>
              </a:xfrm>
              <a:prstGeom prst="flowChartConnector">
                <a:avLst/>
              </a:prstGeom>
              <a:blipFill>
                <a:blip r:embed="rId15"/>
                <a:stretch>
                  <a:fillRect/>
                </a:stretch>
              </a:blipFill>
            </p:spPr>
            <p:txBody>
              <a:bodyPr/>
              <a:lstStyle/>
              <a:p>
                <a:r>
                  <a:rPr lang="zh-CN" altLang="en-US">
                    <a:noFill/>
                  </a:rPr>
                  <a:t> </a:t>
                </a:r>
              </a:p>
            </p:txBody>
          </p:sp>
        </mc:Fallback>
      </mc:AlternateContent>
      <p:cxnSp>
        <p:nvCxnSpPr>
          <p:cNvPr id="59" name="直接箭头连接符 58">
            <a:extLst>
              <a:ext uri="{FF2B5EF4-FFF2-40B4-BE49-F238E27FC236}">
                <a16:creationId xmlns:a16="http://schemas.microsoft.com/office/drawing/2014/main" id="{2B20E5E9-C1AE-4DD8-A4D6-78D81EE27D07}"/>
              </a:ext>
            </a:extLst>
          </p:cNvPr>
          <p:cNvCxnSpPr>
            <a:cxnSpLocks/>
            <a:stCxn id="48" idx="0"/>
            <a:endCxn id="60" idx="4"/>
          </p:cNvCxnSpPr>
          <p:nvPr/>
        </p:nvCxnSpPr>
        <p:spPr>
          <a:xfrm flipH="1" flipV="1">
            <a:off x="7859541" y="3023799"/>
            <a:ext cx="5718" cy="4052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流程图: 接点 59">
                <a:extLst>
                  <a:ext uri="{FF2B5EF4-FFF2-40B4-BE49-F238E27FC236}">
                    <a16:creationId xmlns:a16="http://schemas.microsoft.com/office/drawing/2014/main" id="{B525C8FB-8F88-48B0-969B-EFDA27FBE3A4}"/>
                  </a:ext>
                </a:extLst>
              </p:cNvPr>
              <p:cNvSpPr>
                <a:spLocks noChangeAspect="1"/>
              </p:cNvSpPr>
              <p:nvPr/>
            </p:nvSpPr>
            <p:spPr>
              <a:xfrm>
                <a:off x="7557557" y="2419831"/>
                <a:ext cx="603968" cy="603968"/>
              </a:xfrm>
              <a:prstGeom prst="flowChartConnector">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14:m>
                  <m:oMathPara xmlns:m="http://schemas.openxmlformats.org/officeDocument/2006/math">
                    <m:oMathParaPr>
                      <m:jc m:val="center"/>
                    </m:oMathParaPr>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𝑝</m:t>
                          </m:r>
                        </m:e>
                        <m:sub>
                          <m:r>
                            <a:rPr lang="en-US" altLang="zh-CN" sz="1400" i="1">
                              <a:latin typeface="Cambria Math" panose="02040503050406030204" pitchFamily="18" charset="0"/>
                            </a:rPr>
                            <m:t>𝑇</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𝑇</m:t>
                              </m:r>
                            </m:sub>
                          </m:sSub>
                        </m:sup>
                      </m:sSubSup>
                    </m:oMath>
                  </m:oMathPara>
                </a14:m>
                <a:endParaRPr lang="zh-CN" altLang="zh-CN" sz="1400" dirty="0"/>
              </a:p>
            </p:txBody>
          </p:sp>
        </mc:Choice>
        <mc:Fallback xmlns="">
          <p:sp>
            <p:nvSpPr>
              <p:cNvPr id="60" name="流程图: 接点 59">
                <a:extLst>
                  <a:ext uri="{FF2B5EF4-FFF2-40B4-BE49-F238E27FC236}">
                    <a16:creationId xmlns:a16="http://schemas.microsoft.com/office/drawing/2014/main" id="{B525C8FB-8F88-48B0-969B-EFDA27FBE3A4}"/>
                  </a:ext>
                </a:extLst>
              </p:cNvPr>
              <p:cNvSpPr>
                <a:spLocks noRot="1" noChangeAspect="1" noMove="1" noResize="1" noEditPoints="1" noAdjustHandles="1" noChangeArrowheads="1" noChangeShapeType="1" noTextEdit="1"/>
              </p:cNvSpPr>
              <p:nvPr/>
            </p:nvSpPr>
            <p:spPr>
              <a:xfrm>
                <a:off x="7557557" y="2419831"/>
                <a:ext cx="603968" cy="603968"/>
              </a:xfrm>
              <a:prstGeom prst="flowChartConnector">
                <a:avLst/>
              </a:prstGeom>
              <a:blipFill>
                <a:blip r:embed="rId16"/>
                <a:stretch>
                  <a:fillRect/>
                </a:stretch>
              </a:blipFill>
            </p:spPr>
            <p:txBody>
              <a:bodyPr/>
              <a:lstStyle/>
              <a:p>
                <a:r>
                  <a:rPr lang="zh-CN" altLang="en-US">
                    <a:noFill/>
                  </a:rPr>
                  <a:t> </a:t>
                </a:r>
              </a:p>
            </p:txBody>
          </p:sp>
        </mc:Fallback>
      </mc:AlternateContent>
      <p:cxnSp>
        <p:nvCxnSpPr>
          <p:cNvPr id="62" name="直接箭头连接符 61">
            <a:extLst>
              <a:ext uri="{FF2B5EF4-FFF2-40B4-BE49-F238E27FC236}">
                <a16:creationId xmlns:a16="http://schemas.microsoft.com/office/drawing/2014/main" id="{0C15B0E1-D789-4DA1-B946-A78BA464E301}"/>
              </a:ext>
            </a:extLst>
          </p:cNvPr>
          <p:cNvCxnSpPr>
            <a:cxnSpLocks/>
            <a:stCxn id="60" idx="0"/>
            <a:endCxn id="49" idx="2"/>
          </p:cNvCxnSpPr>
          <p:nvPr/>
        </p:nvCxnSpPr>
        <p:spPr>
          <a:xfrm flipH="1" flipV="1">
            <a:off x="6018659" y="2248578"/>
            <a:ext cx="1840882" cy="17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C3C08A00-7F65-4693-80CB-5DD8E8DFDE3C}"/>
              </a:ext>
            </a:extLst>
          </p:cNvPr>
          <p:cNvCxnSpPr>
            <a:cxnSpLocks/>
            <a:stCxn id="56" idx="0"/>
            <a:endCxn id="49" idx="2"/>
          </p:cNvCxnSpPr>
          <p:nvPr/>
        </p:nvCxnSpPr>
        <p:spPr>
          <a:xfrm flipV="1">
            <a:off x="5242493" y="2248578"/>
            <a:ext cx="776166" cy="16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F2866E0-8217-4A26-B33F-7DCB42A92E04}"/>
              </a:ext>
            </a:extLst>
          </p:cNvPr>
          <p:cNvCxnSpPr>
            <a:cxnSpLocks/>
            <a:stCxn id="58" idx="0"/>
            <a:endCxn id="49" idx="2"/>
          </p:cNvCxnSpPr>
          <p:nvPr/>
        </p:nvCxnSpPr>
        <p:spPr>
          <a:xfrm flipH="1" flipV="1">
            <a:off x="6018659" y="2248578"/>
            <a:ext cx="661299" cy="15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58FD617-B2FB-4C13-801C-34495DA20DCC}"/>
              </a:ext>
            </a:extLst>
          </p:cNvPr>
          <p:cNvSpPr txBox="1"/>
          <p:nvPr/>
        </p:nvSpPr>
        <p:spPr>
          <a:xfrm>
            <a:off x="7108570" y="5594857"/>
            <a:ext cx="346570" cy="369332"/>
          </a:xfrm>
          <a:prstGeom prst="rect">
            <a:avLst/>
          </a:prstGeom>
          <a:noFill/>
        </p:spPr>
        <p:txBody>
          <a:bodyPr wrap="none" rtlCol="0">
            <a:spAutoFit/>
          </a:bodyPr>
          <a:lstStyle/>
          <a:p>
            <a:r>
              <a:rPr lang="en-US" altLang="zh-CN" dirty="0"/>
              <a:t>…</a:t>
            </a:r>
            <a:endParaRPr lang="zh-CN" altLang="en-US" dirty="0"/>
          </a:p>
        </p:txBody>
      </p:sp>
      <p:sp>
        <p:nvSpPr>
          <p:cNvPr id="52" name="文本框 51">
            <a:extLst>
              <a:ext uri="{FF2B5EF4-FFF2-40B4-BE49-F238E27FC236}">
                <a16:creationId xmlns:a16="http://schemas.microsoft.com/office/drawing/2014/main" id="{6001E7BD-3086-41EE-A601-4B361378BFBD}"/>
              </a:ext>
            </a:extLst>
          </p:cNvPr>
          <p:cNvSpPr txBox="1"/>
          <p:nvPr/>
        </p:nvSpPr>
        <p:spPr>
          <a:xfrm>
            <a:off x="7099987" y="4155761"/>
            <a:ext cx="346570" cy="369332"/>
          </a:xfrm>
          <a:prstGeom prst="rect">
            <a:avLst/>
          </a:prstGeom>
          <a:noFill/>
        </p:spPr>
        <p:txBody>
          <a:bodyPr wrap="none" rtlCol="0">
            <a:spAutoFit/>
          </a:bodyPr>
          <a:lstStyle/>
          <a:p>
            <a:r>
              <a:rPr lang="en-US" altLang="zh-CN" dirty="0"/>
              <a:t>…</a:t>
            </a:r>
            <a:endParaRPr lang="zh-CN" altLang="en-US" dirty="0"/>
          </a:p>
        </p:txBody>
      </p:sp>
      <p:sp>
        <p:nvSpPr>
          <p:cNvPr id="53" name="文本框 52">
            <a:extLst>
              <a:ext uri="{FF2B5EF4-FFF2-40B4-BE49-F238E27FC236}">
                <a16:creationId xmlns:a16="http://schemas.microsoft.com/office/drawing/2014/main" id="{DF92245F-E8F8-4F3C-A8D9-8A4002AA44E7}"/>
              </a:ext>
            </a:extLst>
          </p:cNvPr>
          <p:cNvSpPr txBox="1"/>
          <p:nvPr/>
        </p:nvSpPr>
        <p:spPr>
          <a:xfrm>
            <a:off x="7099987" y="4696656"/>
            <a:ext cx="346570" cy="369332"/>
          </a:xfrm>
          <a:prstGeom prst="rect">
            <a:avLst/>
          </a:prstGeom>
          <a:noFill/>
        </p:spPr>
        <p:txBody>
          <a:bodyPr wrap="non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93A0819-14FA-4E59-B7C0-F7DDC1C5A080}"/>
                  </a:ext>
                </a:extLst>
              </p:cNvPr>
              <p:cNvSpPr txBox="1"/>
              <p:nvPr/>
            </p:nvSpPr>
            <p:spPr>
              <a:xfrm>
                <a:off x="1317725" y="6147493"/>
                <a:ext cx="10363200" cy="655949"/>
              </a:xfrm>
              <a:prstGeom prst="rect">
                <a:avLst/>
              </a:prstGeom>
              <a:noFill/>
            </p:spPr>
            <p:txBody>
              <a:bodyPr wrap="square" rtlCol="0">
                <a:spAutoFit/>
              </a:bodyPr>
              <a:lstStyle/>
              <a:p>
                <a:r>
                  <a:rPr lang="zh-CN" altLang="zh-CN" sz="1400" dirty="0"/>
                  <a:t>输入序列</a:t>
                </a:r>
                <a14:m>
                  <m:oMath xmlns:m="http://schemas.openxmlformats.org/officeDocument/2006/math">
                    <m:r>
                      <a:rPr lang="en-US" altLang="zh-CN" sz="1400" b="1" i="1">
                        <a:latin typeface="Cambria Math" panose="02040503050406030204" pitchFamily="18" charset="0"/>
                      </a:rPr>
                      <m:t>𝑿</m:t>
                    </m:r>
                    <m:r>
                      <a:rPr lang="en-US" altLang="zh-CN" sz="1400" b="1" i="1">
                        <a:latin typeface="Cambria Math" panose="02040503050406030204" pitchFamily="18" charset="0"/>
                      </a:rPr>
                      <m:t>=</m:t>
                    </m:r>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𝑇</m:t>
                            </m:r>
                          </m:sub>
                        </m:sSub>
                      </m:e>
                    </m:d>
                  </m:oMath>
                </a14:m>
                <a:r>
                  <a:rPr lang="zh-CN" altLang="zh-CN" sz="1400" dirty="0"/>
                  <a:t>分别通过</a:t>
                </a:r>
                <a:r>
                  <a:rPr lang="en-US" altLang="zh-CN" sz="1400" dirty="0"/>
                  <a:t>RNN</a:t>
                </a:r>
                <a:r>
                  <a:rPr lang="zh-CN" altLang="zh-CN" sz="1400" dirty="0"/>
                  <a:t>得到隐藏层输出</a:t>
                </a:r>
                <a14:m>
                  <m:oMath xmlns:m="http://schemas.openxmlformats.org/officeDocument/2006/math">
                    <m:d>
                      <m:dPr>
                        <m:begChr m:val="{"/>
                        <m:endChr m:val="}"/>
                        <m:ctrlPr>
                          <a:rPr lang="zh-CN" altLang="zh-CN" sz="1400" i="1">
                            <a:latin typeface="Cambria Math" panose="02040503050406030204" pitchFamily="18" charset="0"/>
                          </a:rPr>
                        </m:ctrlPr>
                      </m:dPr>
                      <m:e>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h</m:t>
                            </m:r>
                          </m:e>
                          <m:sub>
                            <m:r>
                              <a:rPr lang="en-US" altLang="zh-CN" sz="1400" i="1">
                                <a:latin typeface="Cambria Math" panose="02040503050406030204" pitchFamily="18" charset="0"/>
                              </a:rPr>
                              <m:t>1</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1</m:t>
                                </m:r>
                              </m:sub>
                            </m:sSub>
                          </m:sup>
                        </m:sSubSup>
                        <m:r>
                          <a:rPr lang="en-US" altLang="zh-CN" sz="1400" i="1">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h</m:t>
                            </m:r>
                          </m:e>
                          <m:sub>
                            <m:r>
                              <a:rPr lang="en-US" altLang="zh-CN" sz="1400" i="1">
                                <a:latin typeface="Cambria Math" panose="02040503050406030204" pitchFamily="18" charset="0"/>
                              </a:rPr>
                              <m:t>2</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2</m:t>
                                </m:r>
                              </m:sub>
                            </m:sSub>
                          </m:sup>
                        </m:sSubSup>
                        <m:r>
                          <a:rPr lang="en-US" altLang="zh-CN" sz="1400" i="1">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h</m:t>
                            </m:r>
                          </m:e>
                          <m:sub>
                            <m:r>
                              <a:rPr lang="en-US" altLang="zh-CN" sz="1400" i="1">
                                <a:latin typeface="Cambria Math" panose="02040503050406030204" pitchFamily="18" charset="0"/>
                              </a:rPr>
                              <m:t>𝑇</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𝑇</m:t>
                                </m:r>
                              </m:sub>
                            </m:sSub>
                          </m:sup>
                        </m:sSubSup>
                      </m:e>
                    </m:d>
                  </m:oMath>
                </a14:m>
                <a:r>
                  <a:rPr lang="zh-CN" altLang="zh-CN" sz="1400" dirty="0"/>
                  <a:t>，通过</a:t>
                </a:r>
                <a:r>
                  <a:rPr lang="en-US" altLang="zh-CN" sz="1400" dirty="0" err="1"/>
                  <a:t>Softmax</a:t>
                </a:r>
                <a:r>
                  <a:rPr lang="zh-CN" altLang="zh-CN" sz="1400" dirty="0"/>
                  <a:t>转化得到每个时刻的输出概率</a:t>
                </a:r>
                <a14:m>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𝑝</m:t>
                        </m:r>
                      </m:e>
                      <m:sub>
                        <m:r>
                          <a:rPr lang="en-US" altLang="zh-CN" sz="1400" i="1">
                            <a:latin typeface="Cambria Math" panose="02040503050406030204" pitchFamily="18" charset="0"/>
                          </a:rPr>
                          <m:t>𝑡</m:t>
                        </m:r>
                      </m:sub>
                      <m:sup>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𝑡</m:t>
                            </m:r>
                          </m:sub>
                        </m:sSub>
                      </m:sup>
                    </m:sSubSup>
                  </m:oMath>
                </a14:m>
                <a:r>
                  <a:rPr lang="zh-CN" altLang="zh-CN" sz="1400" dirty="0"/>
                  <a:t>，这些概率再通过连乘得到</a:t>
                </a:r>
                <a14:m>
                  <m:oMath xmlns:m="http://schemas.openxmlformats.org/officeDocument/2006/math">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acc>
                          <m:accPr>
                            <m:chr m:val="̂"/>
                            <m:ctrlPr>
                              <a:rPr lang="zh-CN" altLang="zh-CN" sz="1400" i="1">
                                <a:latin typeface="Cambria Math" panose="02040503050406030204" pitchFamily="18" charset="0"/>
                              </a:rPr>
                            </m:ctrlPr>
                          </m:accPr>
                          <m:e>
                            <m:r>
                              <a:rPr lang="en-US" altLang="zh-CN" sz="1400" b="1" i="1">
                                <a:latin typeface="Cambria Math" panose="02040503050406030204" pitchFamily="18" charset="0"/>
                              </a:rPr>
                              <m:t>𝒀</m:t>
                            </m:r>
                          </m:e>
                        </m:acc>
                        <m:r>
                          <a:rPr lang="en-US" altLang="zh-CN" sz="1400" i="1">
                            <a:latin typeface="Cambria Math" panose="02040503050406030204" pitchFamily="18" charset="0"/>
                          </a:rPr>
                          <m:t>|</m:t>
                        </m:r>
                        <m:r>
                          <a:rPr lang="en-US" altLang="zh-CN" sz="1400" b="1" i="1">
                            <a:latin typeface="Cambria Math" panose="02040503050406030204" pitchFamily="18" charset="0"/>
                          </a:rPr>
                          <m:t>𝑿</m:t>
                        </m:r>
                      </m:e>
                    </m:d>
                  </m:oMath>
                </a14:m>
                <a:r>
                  <a:rPr lang="zh-CN" altLang="zh-CN" sz="1400" dirty="0"/>
                  <a:t>。</a:t>
                </a:r>
                <a:endParaRPr lang="zh-CN" altLang="en-US" sz="1400" dirty="0"/>
              </a:p>
            </p:txBody>
          </p:sp>
        </mc:Choice>
        <mc:Fallback xmlns="">
          <p:sp>
            <p:nvSpPr>
              <p:cNvPr id="3" name="文本框 2">
                <a:extLst>
                  <a:ext uri="{FF2B5EF4-FFF2-40B4-BE49-F238E27FC236}">
                    <a16:creationId xmlns:a16="http://schemas.microsoft.com/office/drawing/2014/main" id="{093A0819-14FA-4E59-B7C0-F7DDC1C5A080}"/>
                  </a:ext>
                </a:extLst>
              </p:cNvPr>
              <p:cNvSpPr txBox="1">
                <a:spLocks noRot="1" noChangeAspect="1" noMove="1" noResize="1" noEditPoints="1" noAdjustHandles="1" noChangeArrowheads="1" noChangeShapeType="1" noTextEdit="1"/>
              </p:cNvSpPr>
              <p:nvPr/>
            </p:nvSpPr>
            <p:spPr>
              <a:xfrm>
                <a:off x="1317725" y="6147493"/>
                <a:ext cx="10363200" cy="655949"/>
              </a:xfrm>
              <a:prstGeom prst="rect">
                <a:avLst/>
              </a:prstGeom>
              <a:blipFill>
                <a:blip r:embed="rId17"/>
                <a:stretch>
                  <a:fillRect l="-176" b="-7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09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981ADEB-281E-4215-B1F8-806EEB44157D}"/>
              </a:ext>
            </a:extLst>
          </p:cNvPr>
          <p:cNvSpPr>
            <a:spLocks noGrp="1"/>
          </p:cNvSpPr>
          <p:nvPr>
            <p:ph type="title"/>
          </p:nvPr>
        </p:nvSpPr>
        <p:spPr/>
        <p:txBody>
          <a:bodyPr/>
          <a:lstStyle/>
          <a:p>
            <a:r>
              <a:rPr lang="en-US" altLang="zh-CN" dirty="0"/>
              <a:t>CTC</a:t>
            </a:r>
            <a:r>
              <a:rPr lang="zh-CN" altLang="en-US" dirty="0"/>
              <a:t>损失函数</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D00C28E-7081-4557-AA68-E5B5D18F1F8B}"/>
                  </a:ext>
                </a:extLst>
              </p:cNvPr>
              <p:cNvSpPr>
                <a:spLocks noGrp="1"/>
              </p:cNvSpPr>
              <p:nvPr>
                <p:ph idx="1"/>
              </p:nvPr>
            </p:nvSpPr>
            <p:spPr>
              <a:xfrm>
                <a:off x="845288" y="1388423"/>
                <a:ext cx="10515600" cy="5127787"/>
              </a:xfrm>
            </p:spPr>
            <p:txBody>
              <a:bodyPr>
                <a:normAutofit/>
              </a:bodyPr>
              <a:lstStyle/>
              <a:p>
                <a:r>
                  <a:rPr lang="zh-CN" altLang="en-US" sz="2400" dirty="0"/>
                  <a:t>定义输入帧序列为</a:t>
                </a:r>
                <a14:m>
                  <m:oMath xmlns:m="http://schemas.openxmlformats.org/officeDocument/2006/math">
                    <m:r>
                      <a:rPr lang="en-US" altLang="zh-CN" sz="2400" b="1" i="1" smtClean="0">
                        <a:latin typeface="Cambria Math" panose="02040503050406030204" pitchFamily="18" charset="0"/>
                      </a:rPr>
                      <m:t>𝑿</m:t>
                    </m:r>
                  </m:oMath>
                </a14:m>
                <a:r>
                  <a:rPr lang="zh-CN" altLang="en-US" sz="2400" dirty="0"/>
                  <a:t>，帧长为</a:t>
                </a:r>
                <a14:m>
                  <m:oMath xmlns:m="http://schemas.openxmlformats.org/officeDocument/2006/math">
                    <m:r>
                      <a:rPr lang="en-US" altLang="zh-CN" sz="2400" b="0" i="1" smtClean="0">
                        <a:latin typeface="Cambria Math" panose="02040503050406030204" pitchFamily="18" charset="0"/>
                      </a:rPr>
                      <m:t>𝑇</m:t>
                    </m:r>
                  </m:oMath>
                </a14:m>
                <a:r>
                  <a:rPr lang="zh-CN" altLang="en-US" sz="2400" dirty="0"/>
                  <a:t>，输出序列为</a:t>
                </a:r>
                <a14:m>
                  <m:oMath xmlns:m="http://schemas.openxmlformats.org/officeDocument/2006/math">
                    <m:r>
                      <a:rPr lang="en-US" altLang="zh-CN" sz="2400" b="1" i="1" smtClean="0">
                        <a:latin typeface="Cambria Math" panose="02040503050406030204" pitchFamily="18" charset="0"/>
                      </a:rPr>
                      <m:t>𝒀</m:t>
                    </m:r>
                  </m:oMath>
                </a14:m>
                <a:r>
                  <a:rPr lang="zh-CN" altLang="en-US" sz="2400" dirty="0"/>
                  <a:t>，该序列可由各种</a:t>
                </a:r>
                <a:r>
                  <a:rPr lang="en-US" altLang="zh-CN" sz="2400" dirty="0"/>
                  <a:t>CTC</a:t>
                </a:r>
                <a:r>
                  <a:rPr lang="zh-CN" altLang="en-US" sz="2400" dirty="0"/>
                  <a:t>路径</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𝐶𝑇𝐶</m:t>
                        </m:r>
                      </m:sub>
                    </m:sSub>
                    <m:r>
                      <a:rPr lang="en-US" altLang="zh-CN" sz="2400" i="1">
                        <a:latin typeface="Cambria Math" panose="02040503050406030204" pitchFamily="18" charset="0"/>
                      </a:rPr>
                      <m:t>(</m:t>
                    </m:r>
                    <m:r>
                      <a:rPr lang="en-US" altLang="zh-CN" sz="2400" b="1" i="1">
                        <a:latin typeface="Cambria Math" panose="02040503050406030204" pitchFamily="18" charset="0"/>
                      </a:rPr>
                      <m:t>𝑿</m:t>
                    </m:r>
                    <m:r>
                      <a:rPr lang="en-US" altLang="zh-CN" sz="2400" b="1" i="1">
                        <a:latin typeface="Cambria Math" panose="02040503050406030204" pitchFamily="18" charset="0"/>
                      </a:rPr>
                      <m:t>,</m:t>
                    </m:r>
                    <m:r>
                      <a:rPr lang="en-US" altLang="zh-CN" sz="2400" b="1" i="1">
                        <a:latin typeface="Cambria Math" panose="02040503050406030204" pitchFamily="18" charset="0"/>
                      </a:rPr>
                      <m:t>𝒀</m:t>
                    </m:r>
                    <m:r>
                      <a:rPr lang="en-US" altLang="zh-CN" sz="2400" i="1">
                        <a:latin typeface="Cambria Math" panose="02040503050406030204" pitchFamily="18" charset="0"/>
                      </a:rPr>
                      <m:t>)</m:t>
                    </m:r>
                  </m:oMath>
                </a14:m>
                <a:r>
                  <a:rPr lang="zh-CN" altLang="en-US" sz="2400" dirty="0"/>
                  <a:t>生成，则</a:t>
                </a:r>
                <a14:m>
                  <m:oMath xmlns:m="http://schemas.openxmlformats.org/officeDocument/2006/math">
                    <m:r>
                      <a:rPr lang="en-US" altLang="zh-CN" sz="2400" b="1" i="1" smtClean="0">
                        <a:latin typeface="Cambria Math" panose="02040503050406030204" pitchFamily="18" charset="0"/>
                      </a:rPr>
                      <m:t>𝒀</m:t>
                    </m:r>
                  </m:oMath>
                </a14:m>
                <a:r>
                  <a:rPr lang="zh-CN" altLang="en-US" sz="2400" dirty="0"/>
                  <a:t>由</a:t>
                </a:r>
                <a14:m>
                  <m:oMath xmlns:m="http://schemas.openxmlformats.org/officeDocument/2006/math">
                    <m:r>
                      <a:rPr lang="en-US" altLang="zh-CN" sz="2400" b="1" i="1" dirty="0" smtClean="0">
                        <a:latin typeface="Cambria Math" panose="02040503050406030204" pitchFamily="18" charset="0"/>
                      </a:rPr>
                      <m:t>𝑿</m:t>
                    </m:r>
                  </m:oMath>
                </a14:m>
                <a:r>
                  <a:rPr lang="zh-CN" altLang="en-US" sz="2400" dirty="0"/>
                  <a:t>生成的概率为</a:t>
                </a:r>
                <a:endParaRPr lang="en-US" altLang="zh-CN" sz="2400" dirty="0"/>
              </a:p>
              <a:p>
                <a:pPr marL="109537"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b="1" i="1">
                              <a:latin typeface="Cambria Math" panose="02040503050406030204" pitchFamily="18" charset="0"/>
                            </a:rPr>
                            <m:t>𝑿</m:t>
                          </m:r>
                        </m:e>
                      </m:d>
                      <m:r>
                        <a:rPr lang="en-US" altLang="zh-CN" sz="2400" b="1" i="1">
                          <a:latin typeface="Cambria Math" panose="02040503050406030204" pitchFamily="18" charset="0"/>
                        </a:rPr>
                        <m:t>=</m:t>
                      </m:r>
                      <m:nary>
                        <m:naryPr>
                          <m:chr m:val="∑"/>
                          <m:supHide m:val="on"/>
                          <m:ctrlPr>
                            <a:rPr lang="zh-CN" altLang="zh-CN" sz="2400" i="1">
                              <a:latin typeface="Cambria Math" panose="02040503050406030204" pitchFamily="18" charset="0"/>
                            </a:rPr>
                          </m:ctrlPr>
                        </m:naryPr>
                        <m:sub>
                          <m:acc>
                            <m:accPr>
                              <m:chr m:val="̂"/>
                              <m:ctrlPr>
                                <a:rPr lang="zh-CN" altLang="zh-CN" sz="2400" i="1">
                                  <a:latin typeface="Cambria Math" panose="02040503050406030204" pitchFamily="18" charset="0"/>
                                </a:rPr>
                              </m:ctrlPr>
                            </m:accPr>
                            <m:e>
                              <m:r>
                                <a:rPr lang="en-US" altLang="zh-CN" sz="2400" b="1" i="1">
                                  <a:latin typeface="Cambria Math" panose="02040503050406030204" pitchFamily="18" charset="0"/>
                                </a:rPr>
                                <m:t>𝒀</m:t>
                              </m:r>
                            </m:e>
                          </m:acc>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𝐶𝑇𝐶</m:t>
                              </m:r>
                            </m:sub>
                          </m:sSub>
                          <m:r>
                            <a:rPr lang="en-US" altLang="zh-CN" sz="2400" i="1">
                              <a:latin typeface="Cambria Math" panose="02040503050406030204" pitchFamily="18" charset="0"/>
                            </a:rPr>
                            <m:t>(</m:t>
                          </m:r>
                          <m:r>
                            <a:rPr lang="en-US" altLang="zh-CN" sz="2400" b="1" i="1">
                              <a:latin typeface="Cambria Math" panose="02040503050406030204" pitchFamily="18" charset="0"/>
                            </a:rPr>
                            <m:t>𝑿</m:t>
                          </m:r>
                          <m:r>
                            <a:rPr lang="en-US" altLang="zh-CN" sz="2400" b="1" i="1">
                              <a:latin typeface="Cambria Math" panose="02040503050406030204" pitchFamily="18" charset="0"/>
                            </a:rPr>
                            <m:t>,</m:t>
                          </m:r>
                          <m:r>
                            <a:rPr lang="en-US" altLang="zh-CN" sz="2400" b="1" i="1">
                              <a:latin typeface="Cambria Math" panose="02040503050406030204" pitchFamily="18" charset="0"/>
                            </a:rPr>
                            <m:t>𝒀</m:t>
                          </m:r>
                          <m:r>
                            <a:rPr lang="en-US" altLang="zh-CN" sz="2400" i="1">
                              <a:latin typeface="Cambria Math" panose="02040503050406030204" pitchFamily="18" charset="0"/>
                            </a:rPr>
                            <m:t>)</m:t>
                          </m:r>
                        </m:sub>
                        <m:sup/>
                        <m:e>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r>
                                    <a:rPr lang="en-US" altLang="zh-CN" sz="2400" b="1" i="1">
                                      <a:latin typeface="Cambria Math" panose="02040503050406030204" pitchFamily="18" charset="0"/>
                                    </a:rPr>
                                    <m:t>𝒀</m:t>
                                  </m:r>
                                </m:e>
                              </m:acc>
                            </m:e>
                            <m:e>
                              <m:r>
                                <a:rPr lang="en-US" altLang="zh-CN" sz="2400" b="1" i="1">
                                  <a:latin typeface="Cambria Math" panose="02040503050406030204" pitchFamily="18" charset="0"/>
                                </a:rPr>
                                <m:t>𝑿</m:t>
                              </m:r>
                            </m:e>
                          </m:d>
                        </m:e>
                      </m:nary>
                    </m:oMath>
                  </m:oMathPara>
                </a14:m>
                <a:endParaRPr lang="en-US" altLang="zh-CN" sz="2400" dirty="0"/>
              </a:p>
              <a:p>
                <a:r>
                  <a:rPr lang="zh-CN" altLang="en-US" sz="2400" dirty="0"/>
                  <a:t>设</a:t>
                </a:r>
                <a:r>
                  <a:rPr lang="zh-CN" altLang="zh-CN" sz="2400" dirty="0"/>
                  <a:t>训练集为</a:t>
                </a:r>
                <a14:m>
                  <m:oMath xmlns:m="http://schemas.openxmlformats.org/officeDocument/2006/math">
                    <m:r>
                      <a:rPr lang="en-US" altLang="zh-CN" sz="2400" b="1" i="1">
                        <a:latin typeface="Cambria Math" panose="02040503050406030204" pitchFamily="18" charset="0"/>
                      </a:rPr>
                      <m:t>𝑺</m:t>
                    </m:r>
                    <m:r>
                      <a:rPr lang="en-US" altLang="zh-CN" sz="2400" b="1" i="1">
                        <a:latin typeface="Cambria Math" panose="02040503050406030204" pitchFamily="18" charset="0"/>
                      </a:rPr>
                      <m:t> </m:t>
                    </m:r>
                  </m:oMath>
                </a14:m>
                <a:r>
                  <a:rPr lang="zh-CN" altLang="en-US" sz="2400" dirty="0"/>
                  <a:t>，</a:t>
                </a:r>
                <a:r>
                  <a:rPr lang="en-US" altLang="zh-CN" sz="2400" dirty="0"/>
                  <a:t>CTC</a:t>
                </a:r>
                <a:r>
                  <a:rPr lang="zh-CN" altLang="en-US" sz="2400" dirty="0"/>
                  <a:t>损失函数：</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𝐿</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𝑺</m:t>
                          </m:r>
                        </m:e>
                      </m:d>
                      <m:r>
                        <a:rPr lang="en-US" altLang="zh-CN" sz="2400" i="1">
                          <a:latin typeface="Cambria Math" panose="02040503050406030204" pitchFamily="18" charset="0"/>
                        </a:rPr>
                        <m:t>=−</m:t>
                      </m:r>
                      <m:nary>
                        <m:naryPr>
                          <m:chr m:val="∑"/>
                          <m:limLoc m:val="undOvr"/>
                          <m:supHide m:val="on"/>
                          <m:ctrlPr>
                            <a:rPr lang="zh-CN" altLang="zh-CN" sz="2400" i="1">
                              <a:latin typeface="Cambria Math" panose="02040503050406030204" pitchFamily="18" charset="0"/>
                            </a:rPr>
                          </m:ctrlPr>
                        </m:naryPr>
                        <m:sub>
                          <m:r>
                            <a:rPr lang="en-US" altLang="zh-CN" sz="2400" i="1">
                              <a:latin typeface="Cambria Math" panose="02040503050406030204" pitchFamily="18" charset="0"/>
                            </a:rPr>
                            <m:t>(</m:t>
                          </m:r>
                          <m:r>
                            <a:rPr lang="en-US" altLang="zh-CN" sz="2400" b="1" i="1">
                              <a:latin typeface="Cambria Math" panose="02040503050406030204" pitchFamily="18" charset="0"/>
                            </a:rPr>
                            <m:t>𝑿</m:t>
                          </m:r>
                          <m:r>
                            <a:rPr lang="en-US" altLang="zh-CN" sz="2400" b="1" i="1">
                              <a:latin typeface="Cambria Math" panose="02040503050406030204" pitchFamily="18" charset="0"/>
                            </a:rPr>
                            <m:t>,</m:t>
                          </m:r>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i="1">
                              <a:latin typeface="Cambria Math" panose="02040503050406030204" pitchFamily="18" charset="0"/>
                            </a:rPr>
                            <m:t>𝜖</m:t>
                          </m:r>
                          <m:r>
                            <a:rPr lang="en-US" altLang="zh-CN" sz="2400" b="1" i="1">
                              <a:latin typeface="Cambria Math" panose="02040503050406030204" pitchFamily="18" charset="0"/>
                            </a:rPr>
                            <m:t>𝑺</m:t>
                          </m:r>
                        </m:sub>
                        <m:sup/>
                        <m:e>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b="1" i="1">
                                      <a:latin typeface="Cambria Math" panose="02040503050406030204" pitchFamily="18" charset="0"/>
                                    </a:rPr>
                                    <m:t>𝑿</m:t>
                                  </m:r>
                                </m:e>
                              </m:d>
                            </m:e>
                          </m:func>
                        </m:e>
                      </m:nary>
                    </m:oMath>
                  </m:oMathPara>
                </a14:m>
                <a:endParaRPr lang="en-US" altLang="zh-CN" sz="2400" dirty="0"/>
              </a:p>
              <a:p>
                <a:r>
                  <a:rPr lang="en-US" altLang="zh-CN" sz="2400" dirty="0"/>
                  <a:t>CTC</a:t>
                </a:r>
                <a:r>
                  <a:rPr lang="zh-CN" altLang="zh-CN" sz="2400" dirty="0"/>
                  <a:t>训练优化的目标是使</a:t>
                </a:r>
                <a14:m>
                  <m:oMath xmlns:m="http://schemas.openxmlformats.org/officeDocument/2006/math">
                    <m:r>
                      <a:rPr lang="en-US" altLang="zh-CN" sz="2400" i="1">
                        <a:latin typeface="Cambria Math" panose="02040503050406030204" pitchFamily="18" charset="0"/>
                      </a:rPr>
                      <m:t>𝐿</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𝑺</m:t>
                        </m:r>
                      </m:e>
                    </m:d>
                  </m:oMath>
                </a14:m>
                <a:r>
                  <a:rPr lang="zh-CN" altLang="zh-CN" sz="2400" dirty="0"/>
                  <a:t>最小化，但计算</a:t>
                </a:r>
                <a14:m>
                  <m:oMath xmlns:m="http://schemas.openxmlformats.org/officeDocument/2006/math">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b="1" i="1">
                            <a:latin typeface="Cambria Math" panose="02040503050406030204" pitchFamily="18" charset="0"/>
                          </a:rPr>
                          <m:t>𝑿</m:t>
                        </m:r>
                      </m:e>
                    </m:d>
                  </m:oMath>
                </a14:m>
                <a:r>
                  <a:rPr lang="zh-CN" altLang="zh-CN" sz="2400" dirty="0"/>
                  <a:t>的复杂度非常高，需要</a:t>
                </a:r>
                <a:r>
                  <a:rPr lang="zh-CN" altLang="zh-CN" sz="2400" dirty="0">
                    <a:solidFill>
                      <a:srgbClr val="C00000"/>
                    </a:solidFill>
                  </a:rPr>
                  <a:t>穷举所有路径</a:t>
                </a:r>
                <a:r>
                  <a:rPr lang="zh-CN" altLang="zh-CN" sz="2400" dirty="0"/>
                  <a:t>，类似</a:t>
                </a:r>
                <a:r>
                  <a:rPr lang="en-US" altLang="zh-CN" sz="2400" dirty="0"/>
                  <a:t>HMM</a:t>
                </a:r>
                <a:r>
                  <a:rPr lang="zh-CN" altLang="zh-CN" sz="2400" dirty="0"/>
                  <a:t>状态的遍历过程。</a:t>
                </a:r>
                <a:endParaRPr lang="en-US" altLang="zh-CN" sz="2400" dirty="0"/>
              </a:p>
              <a:p>
                <a:r>
                  <a:rPr lang="zh-CN" altLang="zh-CN" sz="2400" dirty="0"/>
                  <a:t>为简化计算过程，我们可参照</a:t>
                </a:r>
                <a:r>
                  <a:rPr lang="en-US" altLang="zh-CN" sz="2400" dirty="0"/>
                  <a:t>HMM</a:t>
                </a:r>
                <a:r>
                  <a:rPr lang="zh-CN" altLang="zh-CN" sz="2400" dirty="0"/>
                  <a:t>的</a:t>
                </a:r>
                <a:r>
                  <a:rPr lang="zh-CN" altLang="zh-CN" sz="2400" dirty="0">
                    <a:solidFill>
                      <a:srgbClr val="C00000"/>
                    </a:solidFill>
                  </a:rPr>
                  <a:t>前向</a:t>
                </a:r>
                <a:r>
                  <a:rPr lang="en-US" altLang="zh-CN" sz="2400" dirty="0">
                    <a:solidFill>
                      <a:srgbClr val="C00000"/>
                    </a:solidFill>
                  </a:rPr>
                  <a:t>-</a:t>
                </a:r>
                <a:r>
                  <a:rPr lang="zh-CN" altLang="zh-CN" sz="2400" dirty="0">
                    <a:solidFill>
                      <a:srgbClr val="C00000"/>
                    </a:solidFill>
                  </a:rPr>
                  <a:t>后向算法</a:t>
                </a:r>
                <a:r>
                  <a:rPr lang="zh-CN" altLang="zh-CN" sz="2400" dirty="0"/>
                  <a:t>来求解</a:t>
                </a:r>
                <a:r>
                  <a:rPr lang="en-US" altLang="zh-CN" sz="2400" dirty="0"/>
                  <a:t>CTC</a:t>
                </a:r>
                <a:r>
                  <a:rPr lang="zh-CN" altLang="zh-CN" sz="2400" dirty="0"/>
                  <a:t>的局部和全局概率。</a:t>
                </a:r>
                <a:endParaRPr lang="zh-CN" altLang="en-US" sz="2400" dirty="0"/>
              </a:p>
            </p:txBody>
          </p:sp>
        </mc:Choice>
        <mc:Fallback xmlns="">
          <p:sp>
            <p:nvSpPr>
              <p:cNvPr id="2" name="内容占位符 1">
                <a:extLst>
                  <a:ext uri="{FF2B5EF4-FFF2-40B4-BE49-F238E27FC236}">
                    <a16:creationId xmlns:a16="http://schemas.microsoft.com/office/drawing/2014/main" id="{ED00C28E-7081-4557-AA68-E5B5D18F1F8B}"/>
                  </a:ext>
                </a:extLst>
              </p:cNvPr>
              <p:cNvSpPr>
                <a:spLocks noGrp="1" noRot="1" noChangeAspect="1" noMove="1" noResize="1" noEditPoints="1" noAdjustHandles="1" noChangeArrowheads="1" noChangeShapeType="1" noTextEdit="1"/>
              </p:cNvSpPr>
              <p:nvPr>
                <p:ph idx="1"/>
              </p:nvPr>
            </p:nvSpPr>
            <p:spPr>
              <a:xfrm>
                <a:off x="845288" y="1388423"/>
                <a:ext cx="10515600" cy="5127787"/>
              </a:xfrm>
              <a:blipFill>
                <a:blip r:embed="rId5"/>
                <a:stretch>
                  <a:fillRect l="-812" t="-15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8875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D300E-725B-418D-977A-3D7E6D573299}"/>
              </a:ext>
            </a:extLst>
          </p:cNvPr>
          <p:cNvSpPr>
            <a:spLocks noGrp="1"/>
          </p:cNvSpPr>
          <p:nvPr>
            <p:ph type="title"/>
          </p:nvPr>
        </p:nvSpPr>
        <p:spPr/>
        <p:txBody>
          <a:bodyPr/>
          <a:lstStyle/>
          <a:p>
            <a:r>
              <a:rPr lang="zh-CN" altLang="en-US" dirty="0"/>
              <a:t>前向算法</a:t>
            </a:r>
          </a:p>
        </p:txBody>
      </p:sp>
      <mc:AlternateContent xmlns:mc="http://schemas.openxmlformats.org/markup-compatibility/2006" xmlns:a14="http://schemas.microsoft.com/office/drawing/2010/main">
        <mc:Choice Requires="a14">
          <p:sp>
            <p:nvSpPr>
              <p:cNvPr id="4" name="文本框 351020">
                <a:extLst>
                  <a:ext uri="{FF2B5EF4-FFF2-40B4-BE49-F238E27FC236}">
                    <a16:creationId xmlns:a16="http://schemas.microsoft.com/office/drawing/2014/main" id="{B9F09613-2514-4AEA-B00E-5190A39AAAA6}"/>
                  </a:ext>
                </a:extLst>
              </p:cNvPr>
              <p:cNvSpPr txBox="1">
                <a:spLocks noChangeArrowheads="1"/>
              </p:cNvSpPr>
              <p:nvPr/>
            </p:nvSpPr>
            <p:spPr bwMode="auto">
              <a:xfrm>
                <a:off x="1772785" y="3429000"/>
                <a:ext cx="7872544" cy="33498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lvl="0"/>
                <a:r>
                  <a:rPr lang="en-US" altLang="zh-CN" dirty="0"/>
                  <a:t>1. </a:t>
                </a:r>
                <a:r>
                  <a:rPr lang="zh-CN" altLang="zh-CN" dirty="0"/>
                  <a:t>初始化</a:t>
                </a: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a:latin typeface="Cambria Math" panose="02040503050406030204" pitchFamily="18" charset="0"/>
                        </a:rPr>
                        <m:t>0, ∀</m:t>
                      </m:r>
                      <m:r>
                        <m:rPr>
                          <m:sty m:val="p"/>
                        </m:rPr>
                        <a:rPr lang="en-US" altLang="zh-CN">
                          <a:latin typeface="Cambria Math" panose="02040503050406030204" pitchFamily="18" charset="0"/>
                        </a:rPr>
                        <m:t>s</m:t>
                      </m:r>
                      <m:r>
                        <a:rPr lang="en-US" altLang="zh-CN">
                          <a:latin typeface="Cambria Math" panose="02040503050406030204" pitchFamily="18" charset="0"/>
                        </a:rPr>
                        <m:t>&gt;2</m:t>
                      </m:r>
                    </m:oMath>
                  </m:oMathPara>
                </a14:m>
                <a:endParaRPr lang="en-US" altLang="zh-CN" dirty="0"/>
              </a:p>
              <a:p>
                <a:pPr lvl="0"/>
                <a:r>
                  <a:rPr lang="en-US" altLang="zh-CN" dirty="0"/>
                  <a:t>2. </a:t>
                </a:r>
                <a:r>
                  <a:rPr lang="zh-CN" altLang="zh-CN" dirty="0"/>
                  <a:t>迭代计算</a:t>
                </a: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−1</m:t>
                                      </m:r>
                                    </m:e>
                                  </m:d>
                                </m:e>
                              </m:d>
                              <m:r>
                                <a:rPr lang="en-US" altLang="zh-CN" i="1">
                                  <a:latin typeface="Cambria Math" panose="02040503050406030204" pitchFamily="18" charset="0"/>
                                </a:rPr>
                                <m:t>𝑃</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zh-CN" altLang="zh-CN">
                                  <a:latin typeface="Cambria Math" panose="02040503050406030204" pitchFamily="18" charset="0"/>
                                </a:rPr>
                                <m:t>如果</m:t>
                              </m:r>
                              <m:r>
                                <a:rPr lang="zh-CN"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m:t>
                              </m:r>
                              <m:r>
                                <a:rPr lang="zh-CN" altLang="zh-CN">
                                  <a:latin typeface="Cambria Math" panose="02040503050406030204" pitchFamily="18" charset="0"/>
                                </a:rPr>
                                <m:t>或</m:t>
                              </m:r>
                              <m:r>
                                <a:rPr lang="zh-CN"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−1</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−2</m:t>
                                      </m:r>
                                    </m:e>
                                  </m:d>
                                </m:e>
                              </m:d>
                              <m:r>
                                <a:rPr lang="en-US" altLang="zh-CN" i="1">
                                  <a:latin typeface="Cambria Math" panose="02040503050406030204" pitchFamily="18" charset="0"/>
                                </a:rPr>
                                <m:t>𝑃</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zh-CN" altLang="zh-CN">
                                  <a:latin typeface="Cambria Math" panose="02040503050406030204" pitchFamily="18" charset="0"/>
                                </a:rPr>
                                <m:t>其他</m:t>
                              </m:r>
                            </m:e>
                          </m:eqArr>
                        </m:e>
                      </m:d>
                    </m:oMath>
                  </m:oMathPara>
                </a14:m>
                <a:endParaRPr lang="zh-CN" altLang="zh-CN" dirty="0"/>
              </a:p>
              <a:p>
                <a:pPr lvl="0"/>
                <a:endParaRPr lang="en-US" altLang="zh-CN" dirty="0"/>
              </a:p>
              <a:p>
                <a:pPr lvl="0"/>
                <a:r>
                  <a:rPr lang="en-US" altLang="zh-CN" dirty="0"/>
                  <a:t>3. </a:t>
                </a:r>
                <a:r>
                  <a:rPr lang="zh-CN" altLang="zh-CN" dirty="0"/>
                  <a:t>终止计算</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𝑈</m:t>
                          </m:r>
                          <m:r>
                            <a:rPr lang="en-US" altLang="zh-CN" i="1">
                              <a:latin typeface="Cambria Math" panose="02040503050406030204" pitchFamily="18" charset="0"/>
                            </a:rPr>
                            <m:t>+1</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𝑇</m:t>
                          </m:r>
                        </m:sub>
                      </m:sSub>
                      <m:r>
                        <a:rPr lang="en-US" altLang="zh-CN" i="1">
                          <a:latin typeface="Cambria Math" panose="02040503050406030204" pitchFamily="18" charset="0"/>
                        </a:rPr>
                        <m:t>(2</m:t>
                      </m:r>
                      <m:r>
                        <a:rPr lang="en-US" altLang="zh-CN" i="1">
                          <a:latin typeface="Cambria Math" panose="02040503050406030204" pitchFamily="18" charset="0"/>
                        </a:rPr>
                        <m:t>𝑈</m:t>
                      </m:r>
                      <m:r>
                        <a:rPr lang="en-US" altLang="zh-CN" i="1">
                          <a:latin typeface="Cambria Math" panose="02040503050406030204" pitchFamily="18" charset="0"/>
                        </a:rPr>
                        <m:t>)</m:t>
                      </m:r>
                    </m:oMath>
                  </m:oMathPara>
                </a14:m>
                <a:endParaRPr lang="zh-CN" altLang="zh-CN" dirty="0"/>
              </a:p>
            </p:txBody>
          </p:sp>
        </mc:Choice>
        <mc:Fallback xmlns="">
          <p:sp>
            <p:nvSpPr>
              <p:cNvPr id="4" name="文本框 351020">
                <a:extLst>
                  <a:ext uri="{FF2B5EF4-FFF2-40B4-BE49-F238E27FC236}">
                    <a16:creationId xmlns:a16="http://schemas.microsoft.com/office/drawing/2014/main" id="{B9F09613-2514-4AEA-B00E-5190A39AAAA6}"/>
                  </a:ext>
                </a:extLst>
              </p:cNvPr>
              <p:cNvSpPr txBox="1">
                <a:spLocks noRot="1" noChangeAspect="1" noMove="1" noResize="1" noEditPoints="1" noAdjustHandles="1" noChangeArrowheads="1" noChangeShapeType="1" noTextEdit="1"/>
              </p:cNvSpPr>
              <p:nvPr/>
            </p:nvSpPr>
            <p:spPr bwMode="auto">
              <a:xfrm>
                <a:off x="1772785" y="3429000"/>
                <a:ext cx="7872544" cy="3349828"/>
              </a:xfrm>
              <a:prstGeom prst="rect">
                <a:avLst/>
              </a:prstGeom>
              <a:blipFill>
                <a:blip r:embed="rId5"/>
                <a:stretch>
                  <a:fillRect l="-619" t="-907"/>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4C09E50-941E-4122-B2E0-BEEFB320498C}"/>
                  </a:ext>
                </a:extLst>
              </p:cNvPr>
              <p:cNvSpPr txBox="1"/>
              <p:nvPr/>
            </p:nvSpPr>
            <p:spPr>
              <a:xfrm>
                <a:off x="1772785" y="1198485"/>
                <a:ext cx="7872544" cy="2074542"/>
              </a:xfrm>
              <a:prstGeom prst="rect">
                <a:avLst/>
              </a:prstGeom>
              <a:noFill/>
            </p:spPr>
            <p:txBody>
              <a:bodyPr wrap="square" rtlCol="0">
                <a:spAutoFit/>
              </a:bodyPr>
              <a:lstStyle/>
              <a:p>
                <a:r>
                  <a:rPr lang="zh-CN" altLang="zh-CN" dirty="0"/>
                  <a:t>令</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oMath>
                </a14:m>
                <a:r>
                  <a:rPr lang="zh-CN" altLang="zh-CN" dirty="0"/>
                  <a:t>为输出序列</a:t>
                </a:r>
                <a14:m>
                  <m:oMath xmlns:m="http://schemas.openxmlformats.org/officeDocument/2006/math">
                    <m:r>
                      <a:rPr lang="en-US" altLang="zh-CN" b="1" i="1">
                        <a:latin typeface="Cambria Math" panose="02040503050406030204" pitchFamily="18" charset="0"/>
                      </a:rPr>
                      <m:t>𝒀</m:t>
                    </m:r>
                    <m:r>
                      <a:rPr lang="en-US" altLang="zh-CN" b="1"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𝑈</m:t>
                            </m:r>
                          </m:sub>
                        </m:sSub>
                      </m:e>
                    </m:d>
                  </m:oMath>
                </a14:m>
                <a:r>
                  <a:rPr lang="zh-CN" altLang="zh-CN" dirty="0"/>
                  <a:t>在句子开头和每个标签中间加上空白符，即</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r>
                      <a:rPr lang="en-US" altLang="zh-CN" b="1"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𝑈</m:t>
                            </m:r>
                          </m:sub>
                        </m:sSub>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zh-CN" dirty="0"/>
                  <a:t>，其中</a:t>
                </a:r>
                <a14:m>
                  <m:oMath xmlns:m="http://schemas.openxmlformats.org/officeDocument/2006/math">
                    <m:r>
                      <a:rPr lang="en-US" altLang="zh-CN" i="1">
                        <a:latin typeface="Cambria Math" panose="02040503050406030204" pitchFamily="18" charset="0"/>
                      </a:rPr>
                      <m:t>𝑏</m:t>
                    </m:r>
                  </m:oMath>
                </a14:m>
                <a:r>
                  <a:rPr lang="zh-CN" altLang="zh-CN" dirty="0"/>
                  <a:t>表示空白符。</a:t>
                </a:r>
                <a14:m>
                  <m:oMath xmlns:m="http://schemas.openxmlformats.org/officeDocument/2006/math">
                    <m:r>
                      <a:rPr lang="en-US" altLang="zh-CN" b="1" i="1">
                        <a:latin typeface="Cambria Math" panose="02040503050406030204" pitchFamily="18" charset="0"/>
                      </a:rPr>
                      <m:t>𝒀</m:t>
                    </m:r>
                  </m:oMath>
                </a14:m>
                <a:r>
                  <a:rPr lang="zh-CN" altLang="zh-CN" dirty="0"/>
                  <a:t>的长度为</a:t>
                </a:r>
                <a14:m>
                  <m:oMath xmlns:m="http://schemas.openxmlformats.org/officeDocument/2006/math">
                    <m:r>
                      <a:rPr lang="en-US" altLang="zh-CN" i="1">
                        <a:latin typeface="Cambria Math" panose="02040503050406030204" pitchFamily="18" charset="0"/>
                      </a:rPr>
                      <m:t>𝑈</m:t>
                    </m:r>
                  </m:oMath>
                </a14:m>
                <a:r>
                  <a:rPr lang="zh-CN" altLang="zh-CN" dirty="0"/>
                  <a:t>，则</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oMath>
                </a14:m>
                <a:r>
                  <a:rPr lang="zh-CN" altLang="zh-CN" dirty="0"/>
                  <a:t>的长度为</a:t>
                </a:r>
                <a14:m>
                  <m:oMath xmlns:m="http://schemas.openxmlformats.org/officeDocument/2006/math">
                    <m:r>
                      <a:rPr lang="en-US" altLang="zh-CN">
                        <a:latin typeface="Cambria Math" panose="02040503050406030204" pitchFamily="18" charset="0"/>
                      </a:rPr>
                      <m:t>2</m:t>
                    </m:r>
                    <m:r>
                      <a:rPr lang="en-US" altLang="zh-CN" i="1">
                        <a:latin typeface="Cambria Math" panose="02040503050406030204" pitchFamily="18" charset="0"/>
                      </a:rPr>
                      <m:t>𝑈</m:t>
                    </m:r>
                    <m:r>
                      <a:rPr lang="en-US" altLang="zh-CN" i="1">
                        <a:latin typeface="Cambria Math" panose="02040503050406030204" pitchFamily="18" charset="0"/>
                      </a:rPr>
                      <m:t>+1</m:t>
                    </m:r>
                  </m:oMath>
                </a14:m>
                <a:r>
                  <a:rPr lang="zh-CN" altLang="zh-CN" dirty="0"/>
                  <a:t>。</a:t>
                </a:r>
                <a:endParaRPr lang="en-US" altLang="zh-CN" dirty="0"/>
              </a:p>
              <a:p>
                <a:endParaRPr lang="en-US" altLang="zh-CN" dirty="0"/>
              </a:p>
              <a:p>
                <a:r>
                  <a:rPr lang="zh-CN" altLang="zh-CN" dirty="0"/>
                  <a:t>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oMath>
                </a14:m>
                <a:r>
                  <a:rPr lang="zh-CN" altLang="zh-CN" dirty="0"/>
                  <a:t>表示已经输出部分观察值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oMath>
                </a14:m>
                <a:r>
                  <a:rPr lang="zh-CN" altLang="zh-CN" dirty="0"/>
                  <a:t>，并且到达标签为</a:t>
                </a:r>
                <a14:m>
                  <m:oMath xmlns:m="http://schemas.openxmlformats.org/officeDocument/2006/math">
                    <m:r>
                      <a:rPr lang="en-US" altLang="zh-CN" i="1">
                        <a:latin typeface="Cambria Math" panose="02040503050406030204" pitchFamily="18" charset="0"/>
                      </a:rPr>
                      <m:t>𝑠</m:t>
                    </m:r>
                  </m:oMath>
                </a14:m>
                <a:r>
                  <a:rPr lang="zh-CN" altLang="zh-CN" dirty="0"/>
                  <a:t>的概率：</a:t>
                </a: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𝑠</m:t>
                          </m:r>
                        </m:e>
                      </m:d>
                    </m:oMath>
                  </m:oMathPara>
                </a14:m>
                <a:endParaRPr lang="en-US" altLang="zh-CN" dirty="0"/>
              </a:p>
              <a:p>
                <a:r>
                  <a:rPr lang="zh-CN" altLang="zh-CN" dirty="0"/>
                  <a:t>前向算法按输入序列的时间顺序，从前向后递推计算输出概率。</a:t>
                </a:r>
                <a:endParaRPr lang="zh-CN" altLang="en-US" dirty="0"/>
              </a:p>
            </p:txBody>
          </p:sp>
        </mc:Choice>
        <mc:Fallback xmlns="">
          <p:sp>
            <p:nvSpPr>
              <p:cNvPr id="5" name="文本框 4">
                <a:extLst>
                  <a:ext uri="{FF2B5EF4-FFF2-40B4-BE49-F238E27FC236}">
                    <a16:creationId xmlns:a16="http://schemas.microsoft.com/office/drawing/2014/main" id="{44C09E50-941E-4122-B2E0-BEEFB320498C}"/>
                  </a:ext>
                </a:extLst>
              </p:cNvPr>
              <p:cNvSpPr txBox="1">
                <a:spLocks noRot="1" noChangeAspect="1" noMove="1" noResize="1" noEditPoints="1" noAdjustHandles="1" noChangeArrowheads="1" noChangeShapeType="1" noTextEdit="1"/>
              </p:cNvSpPr>
              <p:nvPr/>
            </p:nvSpPr>
            <p:spPr>
              <a:xfrm>
                <a:off x="1772785" y="1198485"/>
                <a:ext cx="7872544" cy="2074542"/>
              </a:xfrm>
              <a:prstGeom prst="rect">
                <a:avLst/>
              </a:prstGeom>
              <a:blipFill>
                <a:blip r:embed="rId6"/>
                <a:stretch>
                  <a:fillRect l="-697" t="-588" b="-382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3F5D3A2-891E-4DCB-8177-33C7E6FFAC91}"/>
              </a:ext>
            </a:extLst>
          </p:cNvPr>
          <p:cNvSpPr txBox="1"/>
          <p:nvPr/>
        </p:nvSpPr>
        <p:spPr>
          <a:xfrm>
            <a:off x="10051165" y="4651899"/>
            <a:ext cx="736099" cy="369332"/>
          </a:xfrm>
          <a:prstGeom prst="rect">
            <a:avLst/>
          </a:prstGeom>
          <a:noFill/>
        </p:spPr>
        <p:txBody>
          <a:bodyPr wrap="none" rtlCol="0">
            <a:spAutoFit/>
          </a:bodyPr>
          <a:lstStyle/>
          <a:p>
            <a:r>
              <a:rPr lang="en-US" altLang="zh-CN" dirty="0"/>
              <a:t>a</a:t>
            </a:r>
            <a:r>
              <a:rPr lang="en-US" altLang="zh-CN" dirty="0">
                <a:solidFill>
                  <a:srgbClr val="FF0000"/>
                </a:solidFill>
              </a:rPr>
              <a:t>pp</a:t>
            </a:r>
            <a:r>
              <a:rPr lang="en-US" altLang="zh-CN" dirty="0"/>
              <a:t>le</a:t>
            </a:r>
            <a:endParaRPr lang="zh-CN" altLang="en-US" dirty="0"/>
          </a:p>
        </p:txBody>
      </p:sp>
      <p:cxnSp>
        <p:nvCxnSpPr>
          <p:cNvPr id="8" name="直接箭头连接符 7">
            <a:extLst>
              <a:ext uri="{FF2B5EF4-FFF2-40B4-BE49-F238E27FC236}">
                <a16:creationId xmlns:a16="http://schemas.microsoft.com/office/drawing/2014/main" id="{1141A643-95A0-4C7D-B597-E2EECA383D1A}"/>
              </a:ext>
            </a:extLst>
          </p:cNvPr>
          <p:cNvCxnSpPr>
            <a:cxnSpLocks/>
          </p:cNvCxnSpPr>
          <p:nvPr/>
        </p:nvCxnSpPr>
        <p:spPr>
          <a:xfrm flipH="1">
            <a:off x="9072979" y="4882718"/>
            <a:ext cx="1083075" cy="20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007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13396-D212-4D5D-93C2-E02FC448D541}"/>
              </a:ext>
            </a:extLst>
          </p:cNvPr>
          <p:cNvSpPr>
            <a:spLocks noGrp="1"/>
          </p:cNvSpPr>
          <p:nvPr>
            <p:ph type="title"/>
          </p:nvPr>
        </p:nvSpPr>
        <p:spPr/>
        <p:txBody>
          <a:bodyPr/>
          <a:lstStyle/>
          <a:p>
            <a:r>
              <a:rPr lang="zh-CN" altLang="en-US" dirty="0"/>
              <a:t>前向算法（</a:t>
            </a:r>
            <a:r>
              <a:rPr lang="en-US" altLang="zh-CN" dirty="0"/>
              <a:t>t=2</a:t>
            </a:r>
            <a:r>
              <a:rPr lang="zh-CN" altLang="en-US" dirty="0"/>
              <a:t>）</a:t>
            </a:r>
          </a:p>
        </p:txBody>
      </p:sp>
      <p:grpSp>
        <p:nvGrpSpPr>
          <p:cNvPr id="7" name="组合 6">
            <a:extLst>
              <a:ext uri="{FF2B5EF4-FFF2-40B4-BE49-F238E27FC236}">
                <a16:creationId xmlns:a16="http://schemas.microsoft.com/office/drawing/2014/main" id="{42B5BB4B-7271-46B7-9484-C7E81A9651B0}"/>
              </a:ext>
            </a:extLst>
          </p:cNvPr>
          <p:cNvGrpSpPr/>
          <p:nvPr/>
        </p:nvGrpSpPr>
        <p:grpSpPr>
          <a:xfrm>
            <a:off x="2113501" y="2222130"/>
            <a:ext cx="5303299" cy="3655428"/>
            <a:chOff x="2113501" y="2222130"/>
            <a:chExt cx="5303299" cy="3655428"/>
          </a:xfrm>
        </p:grpSpPr>
        <p:cxnSp>
          <p:nvCxnSpPr>
            <p:cNvPr id="61" name="直接箭头连接符 60">
              <a:extLst>
                <a:ext uri="{FF2B5EF4-FFF2-40B4-BE49-F238E27FC236}">
                  <a16:creationId xmlns:a16="http://schemas.microsoft.com/office/drawing/2014/main" id="{F5BBBE45-00F5-4427-8ACB-ADFCF37A7858}"/>
                </a:ext>
              </a:extLst>
            </p:cNvPr>
            <p:cNvCxnSpPr>
              <a:cxnSpLocks/>
            </p:cNvCxnSpPr>
            <p:nvPr/>
          </p:nvCxnSpPr>
          <p:spPr>
            <a:xfrm>
              <a:off x="2871044" y="5876607"/>
              <a:ext cx="4545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208">
              <a:extLst>
                <a:ext uri="{FF2B5EF4-FFF2-40B4-BE49-F238E27FC236}">
                  <a16:creationId xmlns:a16="http://schemas.microsoft.com/office/drawing/2014/main" id="{0B6DD9E3-66CD-418F-BC67-9A7267A544E1}"/>
                </a:ext>
              </a:extLst>
            </p:cNvPr>
            <p:cNvSpPr txBox="1"/>
            <p:nvPr/>
          </p:nvSpPr>
          <p:spPr>
            <a:xfrm>
              <a:off x="2135139" y="4552204"/>
              <a:ext cx="461665" cy="225383"/>
            </a:xfrm>
            <a:prstGeom prst="rect">
              <a:avLst/>
            </a:prstGeom>
            <a:noFill/>
          </p:spPr>
          <p:txBody>
            <a:bodyPr vert="vert270" wrap="none" rtlCol="0">
              <a:spAutoFit/>
            </a:bodyPr>
            <a:lstStyle/>
            <a:p>
              <a:r>
                <a:rPr lang="en-US" altLang="zh-CN" dirty="0"/>
                <a:t>d</a:t>
              </a:r>
              <a:endParaRPr lang="zh-CN" altLang="en-US" dirty="0"/>
            </a:p>
          </p:txBody>
        </p:sp>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E16955F9-222D-42AC-B4CA-14085DA37162}"/>
                    </a:ext>
                  </a:extLst>
                </p:cNvPr>
                <p:cNvSpPr/>
                <p:nvPr/>
              </p:nvSpPr>
              <p:spPr>
                <a:xfrm>
                  <a:off x="2720503"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1</m:t>
                            </m:r>
                          </m:sub>
                        </m:sSub>
                      </m:oMath>
                    </m:oMathPara>
                  </a14:m>
                  <a:endParaRPr lang="zh-CN" altLang="en-US" sz="1600" dirty="0"/>
                </a:p>
              </p:txBody>
            </p:sp>
          </mc:Choice>
          <mc:Fallback xmlns="">
            <p:sp>
              <p:nvSpPr>
                <p:cNvPr id="66" name="矩形 65">
                  <a:extLst>
                    <a:ext uri="{FF2B5EF4-FFF2-40B4-BE49-F238E27FC236}">
                      <a16:creationId xmlns:a16="http://schemas.microsoft.com/office/drawing/2014/main" id="{E16955F9-222D-42AC-B4CA-14085DA37162}"/>
                    </a:ext>
                  </a:extLst>
                </p:cNvPr>
                <p:cNvSpPr>
                  <a:spLocks noRot="1" noChangeAspect="1" noMove="1" noResize="1" noEditPoints="1" noAdjustHandles="1" noChangeArrowheads="1" noChangeShapeType="1" noTextEdit="1"/>
                </p:cNvSpPr>
                <p:nvPr/>
              </p:nvSpPr>
              <p:spPr>
                <a:xfrm>
                  <a:off x="2720503" y="5321611"/>
                  <a:ext cx="214583" cy="555947"/>
                </a:xfrm>
                <a:prstGeom prst="rect">
                  <a:avLst/>
                </a:prstGeom>
                <a:blipFill>
                  <a:blip r:embed="rId4"/>
                  <a:stretch>
                    <a:fillRect l="-30556"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ED2AE23B-B362-4C11-8A5C-6281B8A768EE}"/>
                    </a:ext>
                  </a:extLst>
                </p:cNvPr>
                <p:cNvSpPr/>
                <p:nvPr/>
              </p:nvSpPr>
              <p:spPr>
                <a:xfrm>
                  <a:off x="3251575"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2</m:t>
                            </m:r>
                          </m:sub>
                        </m:sSub>
                      </m:oMath>
                    </m:oMathPara>
                  </a14:m>
                  <a:endParaRPr lang="zh-CN" altLang="en-US" sz="1600" dirty="0"/>
                </a:p>
              </p:txBody>
            </p:sp>
          </mc:Choice>
          <mc:Fallback xmlns="">
            <p:sp>
              <p:nvSpPr>
                <p:cNvPr id="67" name="矩形 66">
                  <a:extLst>
                    <a:ext uri="{FF2B5EF4-FFF2-40B4-BE49-F238E27FC236}">
                      <a16:creationId xmlns:a16="http://schemas.microsoft.com/office/drawing/2014/main" id="{ED2AE23B-B362-4C11-8A5C-6281B8A768EE}"/>
                    </a:ext>
                  </a:extLst>
                </p:cNvPr>
                <p:cNvSpPr>
                  <a:spLocks noRot="1" noChangeAspect="1" noMove="1" noResize="1" noEditPoints="1" noAdjustHandles="1" noChangeArrowheads="1" noChangeShapeType="1" noTextEdit="1"/>
                </p:cNvSpPr>
                <p:nvPr/>
              </p:nvSpPr>
              <p:spPr>
                <a:xfrm>
                  <a:off x="3251575" y="5321611"/>
                  <a:ext cx="214583" cy="555947"/>
                </a:xfrm>
                <a:prstGeom prst="rect">
                  <a:avLst/>
                </a:prstGeom>
                <a:blipFill>
                  <a:blip r:embed="rId5"/>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4740DF94-1012-4517-822C-FA2E5893A4AB}"/>
                    </a:ext>
                  </a:extLst>
                </p:cNvPr>
                <p:cNvSpPr/>
                <p:nvPr/>
              </p:nvSpPr>
              <p:spPr>
                <a:xfrm>
                  <a:off x="3782466"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3</m:t>
                            </m:r>
                          </m:sub>
                        </m:sSub>
                      </m:oMath>
                    </m:oMathPara>
                  </a14:m>
                  <a:endParaRPr lang="zh-CN" altLang="en-US" sz="1600" dirty="0"/>
                </a:p>
              </p:txBody>
            </p:sp>
          </mc:Choice>
          <mc:Fallback xmlns="">
            <p:sp>
              <p:nvSpPr>
                <p:cNvPr id="68" name="矩形 67">
                  <a:extLst>
                    <a:ext uri="{FF2B5EF4-FFF2-40B4-BE49-F238E27FC236}">
                      <a16:creationId xmlns:a16="http://schemas.microsoft.com/office/drawing/2014/main" id="{4740DF94-1012-4517-822C-FA2E5893A4AB}"/>
                    </a:ext>
                  </a:extLst>
                </p:cNvPr>
                <p:cNvSpPr>
                  <a:spLocks noRot="1" noChangeAspect="1" noMove="1" noResize="1" noEditPoints="1" noAdjustHandles="1" noChangeArrowheads="1" noChangeShapeType="1" noTextEdit="1"/>
                </p:cNvSpPr>
                <p:nvPr/>
              </p:nvSpPr>
              <p:spPr>
                <a:xfrm>
                  <a:off x="3782466" y="5320660"/>
                  <a:ext cx="214583" cy="555947"/>
                </a:xfrm>
                <a:prstGeom prst="rect">
                  <a:avLst/>
                </a:prstGeom>
                <a:blipFill>
                  <a:blip r:embed="rId6"/>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9833B13B-B1C7-404E-9E52-7034F75B6DDF}"/>
                    </a:ext>
                  </a:extLst>
                </p:cNvPr>
                <p:cNvSpPr/>
                <p:nvPr/>
              </p:nvSpPr>
              <p:spPr>
                <a:xfrm>
                  <a:off x="4331940"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4</m:t>
                            </m:r>
                          </m:sub>
                        </m:sSub>
                      </m:oMath>
                    </m:oMathPara>
                  </a14:m>
                  <a:endParaRPr lang="zh-CN" altLang="en-US" sz="1600" dirty="0"/>
                </a:p>
              </p:txBody>
            </p:sp>
          </mc:Choice>
          <mc:Fallback xmlns="">
            <p:sp>
              <p:nvSpPr>
                <p:cNvPr id="69" name="矩形 68">
                  <a:extLst>
                    <a:ext uri="{FF2B5EF4-FFF2-40B4-BE49-F238E27FC236}">
                      <a16:creationId xmlns:a16="http://schemas.microsoft.com/office/drawing/2014/main" id="{9833B13B-B1C7-404E-9E52-7034F75B6DDF}"/>
                    </a:ext>
                  </a:extLst>
                </p:cNvPr>
                <p:cNvSpPr>
                  <a:spLocks noRot="1" noChangeAspect="1" noMove="1" noResize="1" noEditPoints="1" noAdjustHandles="1" noChangeArrowheads="1" noChangeShapeType="1" noTextEdit="1"/>
                </p:cNvSpPr>
                <p:nvPr/>
              </p:nvSpPr>
              <p:spPr>
                <a:xfrm>
                  <a:off x="4331940" y="5320660"/>
                  <a:ext cx="214583" cy="555947"/>
                </a:xfrm>
                <a:prstGeom prst="rect">
                  <a:avLst/>
                </a:prstGeom>
                <a:blipFill>
                  <a:blip r:embed="rId7"/>
                  <a:stretch>
                    <a:fillRect l="-33333"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3CE0FC29-AF36-4A91-9735-A75B249B7103}"/>
                    </a:ext>
                  </a:extLst>
                </p:cNvPr>
                <p:cNvSpPr/>
                <p:nvPr/>
              </p:nvSpPr>
              <p:spPr>
                <a:xfrm>
                  <a:off x="4835124"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5</m:t>
                            </m:r>
                          </m:sub>
                        </m:sSub>
                      </m:oMath>
                    </m:oMathPara>
                  </a14:m>
                  <a:endParaRPr lang="zh-CN" altLang="en-US" sz="1600" dirty="0"/>
                </a:p>
              </p:txBody>
            </p:sp>
          </mc:Choice>
          <mc:Fallback xmlns="">
            <p:sp>
              <p:nvSpPr>
                <p:cNvPr id="70" name="矩形 69">
                  <a:extLst>
                    <a:ext uri="{FF2B5EF4-FFF2-40B4-BE49-F238E27FC236}">
                      <a16:creationId xmlns:a16="http://schemas.microsoft.com/office/drawing/2014/main" id="{3CE0FC29-AF36-4A91-9735-A75B249B7103}"/>
                    </a:ext>
                  </a:extLst>
                </p:cNvPr>
                <p:cNvSpPr>
                  <a:spLocks noRot="1" noChangeAspect="1" noMove="1" noResize="1" noEditPoints="1" noAdjustHandles="1" noChangeArrowheads="1" noChangeShapeType="1" noTextEdit="1"/>
                </p:cNvSpPr>
                <p:nvPr/>
              </p:nvSpPr>
              <p:spPr>
                <a:xfrm>
                  <a:off x="4835124" y="5321611"/>
                  <a:ext cx="214583" cy="555947"/>
                </a:xfrm>
                <a:prstGeom prst="rect">
                  <a:avLst/>
                </a:prstGeom>
                <a:blipFill>
                  <a:blip r:embed="rId8"/>
                  <a:stretch>
                    <a:fillRect l="-33333" r="-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80A8F3EF-B3DD-45CE-AB4D-FCB4E9BA598B}"/>
                    </a:ext>
                  </a:extLst>
                </p:cNvPr>
                <p:cNvSpPr/>
                <p:nvPr/>
              </p:nvSpPr>
              <p:spPr>
                <a:xfrm>
                  <a:off x="539079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6</m:t>
                            </m:r>
                          </m:sub>
                        </m:sSub>
                      </m:oMath>
                    </m:oMathPara>
                  </a14:m>
                  <a:endParaRPr lang="zh-CN" altLang="en-US" sz="1600" dirty="0"/>
                </a:p>
              </p:txBody>
            </p:sp>
          </mc:Choice>
          <mc:Fallback xmlns="">
            <p:sp>
              <p:nvSpPr>
                <p:cNvPr id="71" name="矩形 70">
                  <a:extLst>
                    <a:ext uri="{FF2B5EF4-FFF2-40B4-BE49-F238E27FC236}">
                      <a16:creationId xmlns:a16="http://schemas.microsoft.com/office/drawing/2014/main" id="{80A8F3EF-B3DD-45CE-AB4D-FCB4E9BA598B}"/>
                    </a:ext>
                  </a:extLst>
                </p:cNvPr>
                <p:cNvSpPr>
                  <a:spLocks noRot="1" noChangeAspect="1" noMove="1" noResize="1" noEditPoints="1" noAdjustHandles="1" noChangeArrowheads="1" noChangeShapeType="1" noTextEdit="1"/>
                </p:cNvSpPr>
                <p:nvPr/>
              </p:nvSpPr>
              <p:spPr>
                <a:xfrm>
                  <a:off x="5390794" y="5320660"/>
                  <a:ext cx="214583" cy="555947"/>
                </a:xfrm>
                <a:prstGeom prst="rect">
                  <a:avLst/>
                </a:prstGeom>
                <a:blipFill>
                  <a:blip r:embed="rId9"/>
                  <a:stretch>
                    <a:fillRect l="-29730" r="-21622"/>
                  </a:stretch>
                </a:blipFill>
              </p:spPr>
              <p:txBody>
                <a:bodyPr/>
                <a:lstStyle/>
                <a:p>
                  <a:r>
                    <a:rPr lang="zh-CN" altLang="en-US">
                      <a:noFill/>
                    </a:rPr>
                    <a:t> </a:t>
                  </a:r>
                </a:p>
              </p:txBody>
            </p:sp>
          </mc:Fallback>
        </mc:AlternateContent>
        <p:sp>
          <p:nvSpPr>
            <p:cNvPr id="72" name="矩形 71">
              <a:extLst>
                <a:ext uri="{FF2B5EF4-FFF2-40B4-BE49-F238E27FC236}">
                  <a16:creationId xmlns:a16="http://schemas.microsoft.com/office/drawing/2014/main" id="{47C9909B-D889-4241-8ED8-F25C7135A47D}"/>
                </a:ext>
              </a:extLst>
            </p:cNvPr>
            <p:cNvSpPr/>
            <p:nvPr/>
          </p:nvSpPr>
          <p:spPr>
            <a:xfrm>
              <a:off x="5897273"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73" name="矩形 72">
              <a:extLst>
                <a:ext uri="{FF2B5EF4-FFF2-40B4-BE49-F238E27FC236}">
                  <a16:creationId xmlns:a16="http://schemas.microsoft.com/office/drawing/2014/main" id="{1F73883B-A8AF-4F1F-8825-F3F72B5B9785}"/>
                </a:ext>
              </a:extLst>
            </p:cNvPr>
            <p:cNvSpPr/>
            <p:nvPr/>
          </p:nvSpPr>
          <p:spPr>
            <a:xfrm>
              <a:off x="6398662"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12968852-74BC-4351-A090-918D4EAACF45}"/>
                    </a:ext>
                  </a:extLst>
                </p:cNvPr>
                <p:cNvSpPr/>
                <p:nvPr/>
              </p:nvSpPr>
              <p:spPr>
                <a:xfrm>
                  <a:off x="693974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𝑇</m:t>
                            </m:r>
                          </m:sub>
                        </m:sSub>
                      </m:oMath>
                    </m:oMathPara>
                  </a14:m>
                  <a:endParaRPr lang="zh-CN" altLang="en-US" sz="1600" dirty="0"/>
                </a:p>
              </p:txBody>
            </p:sp>
          </mc:Choice>
          <mc:Fallback xmlns="">
            <p:sp>
              <p:nvSpPr>
                <p:cNvPr id="74" name="矩形 73">
                  <a:extLst>
                    <a:ext uri="{FF2B5EF4-FFF2-40B4-BE49-F238E27FC236}">
                      <a16:creationId xmlns:a16="http://schemas.microsoft.com/office/drawing/2014/main" id="{12968852-74BC-4351-A090-918D4EAACF45}"/>
                    </a:ext>
                  </a:extLst>
                </p:cNvPr>
                <p:cNvSpPr>
                  <a:spLocks noRot="1" noChangeAspect="1" noMove="1" noResize="1" noEditPoints="1" noAdjustHandles="1" noChangeArrowheads="1" noChangeShapeType="1" noTextEdit="1"/>
                </p:cNvSpPr>
                <p:nvPr/>
              </p:nvSpPr>
              <p:spPr>
                <a:xfrm>
                  <a:off x="6939744" y="5320660"/>
                  <a:ext cx="214583" cy="555947"/>
                </a:xfrm>
                <a:prstGeom prst="rect">
                  <a:avLst/>
                </a:prstGeom>
                <a:blipFill>
                  <a:blip r:embed="rId10"/>
                  <a:stretch>
                    <a:fillRect l="-35135" r="-21622"/>
                  </a:stretch>
                </a:blipFill>
              </p:spPr>
              <p:txBody>
                <a:bodyPr/>
                <a:lstStyle/>
                <a:p>
                  <a:r>
                    <a:rPr lang="zh-CN" altLang="en-US">
                      <a:noFill/>
                    </a:rPr>
                    <a:t> </a:t>
                  </a:r>
                </a:p>
              </p:txBody>
            </p:sp>
          </mc:Fallback>
        </mc:AlternateContent>
        <p:sp>
          <p:nvSpPr>
            <p:cNvPr id="110" name="TextBox 208">
              <a:extLst>
                <a:ext uri="{FF2B5EF4-FFF2-40B4-BE49-F238E27FC236}">
                  <a16:creationId xmlns:a16="http://schemas.microsoft.com/office/drawing/2014/main" id="{805BAFCB-B374-4E36-80E6-53CFAD8DC2A8}"/>
                </a:ext>
              </a:extLst>
            </p:cNvPr>
            <p:cNvSpPr txBox="1"/>
            <p:nvPr/>
          </p:nvSpPr>
          <p:spPr>
            <a:xfrm>
              <a:off x="2113501" y="3670242"/>
              <a:ext cx="461665" cy="225383"/>
            </a:xfrm>
            <a:prstGeom prst="rect">
              <a:avLst/>
            </a:prstGeom>
            <a:noFill/>
          </p:spPr>
          <p:txBody>
            <a:bodyPr vert="vert270" wrap="none" rtlCol="0">
              <a:spAutoFit/>
            </a:bodyPr>
            <a:lstStyle/>
            <a:p>
              <a:r>
                <a:rPr lang="en-US" altLang="zh-CN" dirty="0"/>
                <a:t>o</a:t>
              </a:r>
              <a:endParaRPr lang="zh-CN" altLang="en-US" dirty="0"/>
            </a:p>
          </p:txBody>
        </p:sp>
        <p:sp>
          <p:nvSpPr>
            <p:cNvPr id="148" name="Oval 8">
              <a:extLst>
                <a:ext uri="{FF2B5EF4-FFF2-40B4-BE49-F238E27FC236}">
                  <a16:creationId xmlns:a16="http://schemas.microsoft.com/office/drawing/2014/main" id="{877108E7-530B-4F86-B4EC-7F5A2B4AD976}"/>
                </a:ext>
              </a:extLst>
            </p:cNvPr>
            <p:cNvSpPr>
              <a:spLocks noChangeArrowheads="1"/>
            </p:cNvSpPr>
            <p:nvPr/>
          </p:nvSpPr>
          <p:spPr bwMode="auto">
            <a:xfrm rot="16200000">
              <a:off x="2700479" y="49490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8">
              <a:extLst>
                <a:ext uri="{FF2B5EF4-FFF2-40B4-BE49-F238E27FC236}">
                  <a16:creationId xmlns:a16="http://schemas.microsoft.com/office/drawing/2014/main" id="{CD1305A6-F9D3-46F3-8B4F-0A7439F5DD65}"/>
                </a:ext>
              </a:extLst>
            </p:cNvPr>
            <p:cNvSpPr>
              <a:spLocks noChangeArrowheads="1"/>
            </p:cNvSpPr>
            <p:nvPr/>
          </p:nvSpPr>
          <p:spPr bwMode="auto">
            <a:xfrm rot="16200000">
              <a:off x="3239710" y="494722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Oval 8">
              <a:extLst>
                <a:ext uri="{FF2B5EF4-FFF2-40B4-BE49-F238E27FC236}">
                  <a16:creationId xmlns:a16="http://schemas.microsoft.com/office/drawing/2014/main" id="{5EBB102D-0D89-4E2A-AC74-45F27322AD01}"/>
                </a:ext>
              </a:extLst>
            </p:cNvPr>
            <p:cNvSpPr>
              <a:spLocks noChangeArrowheads="1"/>
            </p:cNvSpPr>
            <p:nvPr/>
          </p:nvSpPr>
          <p:spPr bwMode="auto">
            <a:xfrm rot="16200000">
              <a:off x="3781060" y="494840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a:extLst>
                <a:ext uri="{FF2B5EF4-FFF2-40B4-BE49-F238E27FC236}">
                  <a16:creationId xmlns:a16="http://schemas.microsoft.com/office/drawing/2014/main" id="{7DADE9E3-6CF6-4953-9E51-782A500AE77E}"/>
                </a:ext>
              </a:extLst>
            </p:cNvPr>
            <p:cNvSpPr>
              <a:spLocks noChangeArrowheads="1"/>
            </p:cNvSpPr>
            <p:nvPr/>
          </p:nvSpPr>
          <p:spPr bwMode="auto">
            <a:xfrm rot="16200000">
              <a:off x="2695587" y="451723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Oval 8">
              <a:extLst>
                <a:ext uri="{FF2B5EF4-FFF2-40B4-BE49-F238E27FC236}">
                  <a16:creationId xmlns:a16="http://schemas.microsoft.com/office/drawing/2014/main" id="{A48D45FF-7505-490E-9968-BC72F3DD0D3A}"/>
                </a:ext>
              </a:extLst>
            </p:cNvPr>
            <p:cNvSpPr>
              <a:spLocks noChangeArrowheads="1"/>
            </p:cNvSpPr>
            <p:nvPr/>
          </p:nvSpPr>
          <p:spPr bwMode="auto">
            <a:xfrm rot="16200000">
              <a:off x="3234818" y="45153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Oval 8">
              <a:extLst>
                <a:ext uri="{FF2B5EF4-FFF2-40B4-BE49-F238E27FC236}">
                  <a16:creationId xmlns:a16="http://schemas.microsoft.com/office/drawing/2014/main" id="{C91E7C0B-979B-4120-8900-681114777B33}"/>
                </a:ext>
              </a:extLst>
            </p:cNvPr>
            <p:cNvSpPr>
              <a:spLocks noChangeArrowheads="1"/>
            </p:cNvSpPr>
            <p:nvPr/>
          </p:nvSpPr>
          <p:spPr bwMode="auto">
            <a:xfrm rot="16200000">
              <a:off x="3776168" y="4516568"/>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7" name="Oval 8">
              <a:extLst>
                <a:ext uri="{FF2B5EF4-FFF2-40B4-BE49-F238E27FC236}">
                  <a16:creationId xmlns:a16="http://schemas.microsoft.com/office/drawing/2014/main" id="{76ED0622-4286-47EC-83B1-9BAD44C69E5C}"/>
                </a:ext>
              </a:extLst>
            </p:cNvPr>
            <p:cNvSpPr>
              <a:spLocks noChangeArrowheads="1"/>
            </p:cNvSpPr>
            <p:nvPr/>
          </p:nvSpPr>
          <p:spPr bwMode="auto">
            <a:xfrm rot="16200000">
              <a:off x="2687015" y="40799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8" name="Oval 8">
              <a:extLst>
                <a:ext uri="{FF2B5EF4-FFF2-40B4-BE49-F238E27FC236}">
                  <a16:creationId xmlns:a16="http://schemas.microsoft.com/office/drawing/2014/main" id="{510FD8F4-A975-4FFF-820D-C613C38D45E8}"/>
                </a:ext>
              </a:extLst>
            </p:cNvPr>
            <p:cNvSpPr>
              <a:spLocks noChangeArrowheads="1"/>
            </p:cNvSpPr>
            <p:nvPr/>
          </p:nvSpPr>
          <p:spPr bwMode="auto">
            <a:xfrm rot="16200000">
              <a:off x="3226246" y="40781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9" name="Oval 8">
              <a:extLst>
                <a:ext uri="{FF2B5EF4-FFF2-40B4-BE49-F238E27FC236}">
                  <a16:creationId xmlns:a16="http://schemas.microsoft.com/office/drawing/2014/main" id="{711ECCBC-5874-44A0-9F5A-2CCB6A75FBDC}"/>
                </a:ext>
              </a:extLst>
            </p:cNvPr>
            <p:cNvSpPr>
              <a:spLocks noChangeArrowheads="1"/>
            </p:cNvSpPr>
            <p:nvPr/>
          </p:nvSpPr>
          <p:spPr bwMode="auto">
            <a:xfrm rot="16200000">
              <a:off x="3767596" y="40793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0" name="Oval 8">
              <a:extLst>
                <a:ext uri="{FF2B5EF4-FFF2-40B4-BE49-F238E27FC236}">
                  <a16:creationId xmlns:a16="http://schemas.microsoft.com/office/drawing/2014/main" id="{D465CF3E-0792-4EF9-95CB-19B1FEBDAD2F}"/>
                </a:ext>
              </a:extLst>
            </p:cNvPr>
            <p:cNvSpPr>
              <a:spLocks noChangeArrowheads="1"/>
            </p:cNvSpPr>
            <p:nvPr/>
          </p:nvSpPr>
          <p:spPr bwMode="auto">
            <a:xfrm rot="16200000">
              <a:off x="2702529" y="364860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1" name="Oval 8">
              <a:extLst>
                <a:ext uri="{FF2B5EF4-FFF2-40B4-BE49-F238E27FC236}">
                  <a16:creationId xmlns:a16="http://schemas.microsoft.com/office/drawing/2014/main" id="{14D9AE93-0597-4DF4-95F6-58536B889AFE}"/>
                </a:ext>
              </a:extLst>
            </p:cNvPr>
            <p:cNvSpPr>
              <a:spLocks noChangeArrowheads="1"/>
            </p:cNvSpPr>
            <p:nvPr/>
          </p:nvSpPr>
          <p:spPr bwMode="auto">
            <a:xfrm rot="16200000">
              <a:off x="3241760" y="364675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2" name="Oval 8">
              <a:extLst>
                <a:ext uri="{FF2B5EF4-FFF2-40B4-BE49-F238E27FC236}">
                  <a16:creationId xmlns:a16="http://schemas.microsoft.com/office/drawing/2014/main" id="{E0332DAA-8B8B-4B1D-83F4-69A65703B3D6}"/>
                </a:ext>
              </a:extLst>
            </p:cNvPr>
            <p:cNvSpPr>
              <a:spLocks noChangeArrowheads="1"/>
            </p:cNvSpPr>
            <p:nvPr/>
          </p:nvSpPr>
          <p:spPr bwMode="auto">
            <a:xfrm rot="16200000">
              <a:off x="3783110" y="364793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91" name="直接箭头连接符 190">
              <a:extLst>
                <a:ext uri="{FF2B5EF4-FFF2-40B4-BE49-F238E27FC236}">
                  <a16:creationId xmlns:a16="http://schemas.microsoft.com/office/drawing/2014/main" id="{6209643D-D65A-4387-8D8D-FD2C3F247DF6}"/>
                </a:ext>
              </a:extLst>
            </p:cNvPr>
            <p:cNvCxnSpPr>
              <a:stCxn id="148" idx="4"/>
              <a:endCxn id="149" idx="0"/>
            </p:cNvCxnSpPr>
            <p:nvPr/>
          </p:nvCxnSpPr>
          <p:spPr>
            <a:xfrm flipV="1">
              <a:off x="2952479" y="5073221"/>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A65EF645-D406-4745-B41D-B9E4DFC53AFE}"/>
                </a:ext>
              </a:extLst>
            </p:cNvPr>
            <p:cNvCxnSpPr>
              <a:stCxn id="148" idx="5"/>
              <a:endCxn id="152" idx="1"/>
            </p:cNvCxnSpPr>
            <p:nvPr/>
          </p:nvCxnSpPr>
          <p:spPr>
            <a:xfrm flipV="1">
              <a:off x="2915574" y="4730477"/>
              <a:ext cx="356149" cy="25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BAC33667-D612-4598-9794-39A430D3CF02}"/>
                </a:ext>
              </a:extLst>
            </p:cNvPr>
            <p:cNvCxnSpPr>
              <a:stCxn id="151" idx="4"/>
              <a:endCxn id="152" idx="0"/>
            </p:cNvCxnSpPr>
            <p:nvPr/>
          </p:nvCxnSpPr>
          <p:spPr>
            <a:xfrm flipV="1">
              <a:off x="2947587" y="4641382"/>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F7A6F8CE-C97E-4493-B6CD-370FAE8995C3}"/>
                </a:ext>
              </a:extLst>
            </p:cNvPr>
            <p:cNvCxnSpPr>
              <a:stCxn id="151" idx="5"/>
              <a:endCxn id="168" idx="1"/>
            </p:cNvCxnSpPr>
            <p:nvPr/>
          </p:nvCxnSpPr>
          <p:spPr>
            <a:xfrm flipV="1">
              <a:off x="2910682" y="4293238"/>
              <a:ext cx="352469" cy="26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97204484-9E91-45EE-985B-ECFFE330B86D}"/>
                </a:ext>
              </a:extLst>
            </p:cNvPr>
            <p:cNvCxnSpPr>
              <a:stCxn id="151" idx="6"/>
              <a:endCxn id="171" idx="1"/>
            </p:cNvCxnSpPr>
            <p:nvPr/>
          </p:nvCxnSpPr>
          <p:spPr>
            <a:xfrm flipV="1">
              <a:off x="2821587" y="3861846"/>
              <a:ext cx="457078" cy="65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Oval 8">
              <a:extLst>
                <a:ext uri="{FF2B5EF4-FFF2-40B4-BE49-F238E27FC236}">
                  <a16:creationId xmlns:a16="http://schemas.microsoft.com/office/drawing/2014/main" id="{E7FD1D7E-7027-425C-8F30-451924DEA218}"/>
                </a:ext>
              </a:extLst>
            </p:cNvPr>
            <p:cNvSpPr>
              <a:spLocks noChangeArrowheads="1"/>
            </p:cNvSpPr>
            <p:nvPr/>
          </p:nvSpPr>
          <p:spPr bwMode="auto">
            <a:xfrm rot="16200000">
              <a:off x="2687015" y="317932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1" name="Oval 8">
              <a:extLst>
                <a:ext uri="{FF2B5EF4-FFF2-40B4-BE49-F238E27FC236}">
                  <a16:creationId xmlns:a16="http://schemas.microsoft.com/office/drawing/2014/main" id="{78AA151C-C513-44A8-9FA2-61EEA8694B80}"/>
                </a:ext>
              </a:extLst>
            </p:cNvPr>
            <p:cNvSpPr>
              <a:spLocks noChangeArrowheads="1"/>
            </p:cNvSpPr>
            <p:nvPr/>
          </p:nvSpPr>
          <p:spPr bwMode="auto">
            <a:xfrm rot="16200000">
              <a:off x="3226246" y="317746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2" name="Oval 8">
              <a:extLst>
                <a:ext uri="{FF2B5EF4-FFF2-40B4-BE49-F238E27FC236}">
                  <a16:creationId xmlns:a16="http://schemas.microsoft.com/office/drawing/2014/main" id="{DFD8DA0E-6F3E-46BE-B8CE-0B2F485FD13C}"/>
                </a:ext>
              </a:extLst>
            </p:cNvPr>
            <p:cNvSpPr>
              <a:spLocks noChangeArrowheads="1"/>
            </p:cNvSpPr>
            <p:nvPr/>
          </p:nvSpPr>
          <p:spPr bwMode="auto">
            <a:xfrm rot="16200000">
              <a:off x="3767596" y="317865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3" name="Oval 8">
              <a:extLst>
                <a:ext uri="{FF2B5EF4-FFF2-40B4-BE49-F238E27FC236}">
                  <a16:creationId xmlns:a16="http://schemas.microsoft.com/office/drawing/2014/main" id="{DA1D9FB3-1628-44EA-8CDB-3BAF3D9755B9}"/>
                </a:ext>
              </a:extLst>
            </p:cNvPr>
            <p:cNvSpPr>
              <a:spLocks noChangeArrowheads="1"/>
            </p:cNvSpPr>
            <p:nvPr/>
          </p:nvSpPr>
          <p:spPr bwMode="auto">
            <a:xfrm rot="16200000">
              <a:off x="2687015" y="270307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4" name="Oval 8">
              <a:extLst>
                <a:ext uri="{FF2B5EF4-FFF2-40B4-BE49-F238E27FC236}">
                  <a16:creationId xmlns:a16="http://schemas.microsoft.com/office/drawing/2014/main" id="{A843A6F1-2D85-4224-8600-9D0CEAF3B7B5}"/>
                </a:ext>
              </a:extLst>
            </p:cNvPr>
            <p:cNvSpPr>
              <a:spLocks noChangeArrowheads="1"/>
            </p:cNvSpPr>
            <p:nvPr/>
          </p:nvSpPr>
          <p:spPr bwMode="auto">
            <a:xfrm rot="16200000">
              <a:off x="3226246" y="27012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5" name="Oval 8">
              <a:extLst>
                <a:ext uri="{FF2B5EF4-FFF2-40B4-BE49-F238E27FC236}">
                  <a16:creationId xmlns:a16="http://schemas.microsoft.com/office/drawing/2014/main" id="{F485D80D-3782-453D-998A-342B36977D60}"/>
                </a:ext>
              </a:extLst>
            </p:cNvPr>
            <p:cNvSpPr>
              <a:spLocks noChangeArrowheads="1"/>
            </p:cNvSpPr>
            <p:nvPr/>
          </p:nvSpPr>
          <p:spPr bwMode="auto">
            <a:xfrm rot="16200000">
              <a:off x="3767596" y="270241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9" name="Oval 8">
              <a:extLst>
                <a:ext uri="{FF2B5EF4-FFF2-40B4-BE49-F238E27FC236}">
                  <a16:creationId xmlns:a16="http://schemas.microsoft.com/office/drawing/2014/main" id="{E121E707-8554-4180-83AE-6F09A0CC19B8}"/>
                </a:ext>
              </a:extLst>
            </p:cNvPr>
            <p:cNvSpPr>
              <a:spLocks noChangeArrowheads="1"/>
            </p:cNvSpPr>
            <p:nvPr/>
          </p:nvSpPr>
          <p:spPr bwMode="auto">
            <a:xfrm rot="16200000">
              <a:off x="2687015" y="222710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0" name="Oval 8">
              <a:extLst>
                <a:ext uri="{FF2B5EF4-FFF2-40B4-BE49-F238E27FC236}">
                  <a16:creationId xmlns:a16="http://schemas.microsoft.com/office/drawing/2014/main" id="{7D334C23-6F33-44E9-88F1-D06CE364F224}"/>
                </a:ext>
              </a:extLst>
            </p:cNvPr>
            <p:cNvSpPr>
              <a:spLocks noChangeArrowheads="1"/>
            </p:cNvSpPr>
            <p:nvPr/>
          </p:nvSpPr>
          <p:spPr bwMode="auto">
            <a:xfrm rot="16200000">
              <a:off x="3226246" y="222525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1" name="Oval 8">
              <a:extLst>
                <a:ext uri="{FF2B5EF4-FFF2-40B4-BE49-F238E27FC236}">
                  <a16:creationId xmlns:a16="http://schemas.microsoft.com/office/drawing/2014/main" id="{68656D74-9718-4BB9-87F9-034E0F5FA66B}"/>
                </a:ext>
              </a:extLst>
            </p:cNvPr>
            <p:cNvSpPr>
              <a:spLocks noChangeArrowheads="1"/>
            </p:cNvSpPr>
            <p:nvPr/>
          </p:nvSpPr>
          <p:spPr bwMode="auto">
            <a:xfrm rot="16200000">
              <a:off x="3767596" y="222644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0" name="Oval 8">
              <a:extLst>
                <a:ext uri="{FF2B5EF4-FFF2-40B4-BE49-F238E27FC236}">
                  <a16:creationId xmlns:a16="http://schemas.microsoft.com/office/drawing/2014/main" id="{294507E7-8109-4B66-B966-FB3097B82B71}"/>
                </a:ext>
              </a:extLst>
            </p:cNvPr>
            <p:cNvSpPr>
              <a:spLocks noChangeArrowheads="1"/>
            </p:cNvSpPr>
            <p:nvPr/>
          </p:nvSpPr>
          <p:spPr bwMode="auto">
            <a:xfrm rot="16200000">
              <a:off x="4318124"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1" name="Oval 8">
              <a:extLst>
                <a:ext uri="{FF2B5EF4-FFF2-40B4-BE49-F238E27FC236}">
                  <a16:creationId xmlns:a16="http://schemas.microsoft.com/office/drawing/2014/main" id="{B06C8ECD-5EDF-4F6B-924D-A07166F6BA88}"/>
                </a:ext>
              </a:extLst>
            </p:cNvPr>
            <p:cNvSpPr>
              <a:spLocks noChangeArrowheads="1"/>
            </p:cNvSpPr>
            <p:nvPr/>
          </p:nvSpPr>
          <p:spPr bwMode="auto">
            <a:xfrm rot="16200000">
              <a:off x="4829622"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2" name="Oval 8">
              <a:extLst>
                <a:ext uri="{FF2B5EF4-FFF2-40B4-BE49-F238E27FC236}">
                  <a16:creationId xmlns:a16="http://schemas.microsoft.com/office/drawing/2014/main" id="{35C10F22-2F22-43D6-A2E2-70C10B08B0C0}"/>
                </a:ext>
              </a:extLst>
            </p:cNvPr>
            <p:cNvSpPr>
              <a:spLocks noChangeArrowheads="1"/>
            </p:cNvSpPr>
            <p:nvPr/>
          </p:nvSpPr>
          <p:spPr bwMode="auto">
            <a:xfrm rot="16200000">
              <a:off x="5383192"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3" name="Oval 8">
              <a:extLst>
                <a:ext uri="{FF2B5EF4-FFF2-40B4-BE49-F238E27FC236}">
                  <a16:creationId xmlns:a16="http://schemas.microsoft.com/office/drawing/2014/main" id="{3C92626A-DA51-4286-9A15-014159FB55A4}"/>
                </a:ext>
              </a:extLst>
            </p:cNvPr>
            <p:cNvSpPr>
              <a:spLocks noChangeArrowheads="1"/>
            </p:cNvSpPr>
            <p:nvPr/>
          </p:nvSpPr>
          <p:spPr bwMode="auto">
            <a:xfrm rot="16200000">
              <a:off x="4313232"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4" name="Oval 8">
              <a:extLst>
                <a:ext uri="{FF2B5EF4-FFF2-40B4-BE49-F238E27FC236}">
                  <a16:creationId xmlns:a16="http://schemas.microsoft.com/office/drawing/2014/main" id="{750A2074-EE9B-4DCE-A58B-694D25BD6CE0}"/>
                </a:ext>
              </a:extLst>
            </p:cNvPr>
            <p:cNvSpPr>
              <a:spLocks noChangeArrowheads="1"/>
            </p:cNvSpPr>
            <p:nvPr/>
          </p:nvSpPr>
          <p:spPr bwMode="auto">
            <a:xfrm rot="16200000">
              <a:off x="4824730"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5" name="Oval 8">
              <a:extLst>
                <a:ext uri="{FF2B5EF4-FFF2-40B4-BE49-F238E27FC236}">
                  <a16:creationId xmlns:a16="http://schemas.microsoft.com/office/drawing/2014/main" id="{525985A9-9D7C-4ADB-B0BA-BBF27A0E6D7D}"/>
                </a:ext>
              </a:extLst>
            </p:cNvPr>
            <p:cNvSpPr>
              <a:spLocks noChangeArrowheads="1"/>
            </p:cNvSpPr>
            <p:nvPr/>
          </p:nvSpPr>
          <p:spPr bwMode="auto">
            <a:xfrm rot="16200000">
              <a:off x="5378300"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6" name="Oval 8">
              <a:extLst>
                <a:ext uri="{FF2B5EF4-FFF2-40B4-BE49-F238E27FC236}">
                  <a16:creationId xmlns:a16="http://schemas.microsoft.com/office/drawing/2014/main" id="{8A4970C2-D8E3-4288-A073-1EFD40968A69}"/>
                </a:ext>
              </a:extLst>
            </p:cNvPr>
            <p:cNvSpPr>
              <a:spLocks noChangeArrowheads="1"/>
            </p:cNvSpPr>
            <p:nvPr/>
          </p:nvSpPr>
          <p:spPr bwMode="auto">
            <a:xfrm rot="16200000">
              <a:off x="4304660"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7" name="Oval 8">
              <a:extLst>
                <a:ext uri="{FF2B5EF4-FFF2-40B4-BE49-F238E27FC236}">
                  <a16:creationId xmlns:a16="http://schemas.microsoft.com/office/drawing/2014/main" id="{DE6497A5-CEFE-40C7-94FD-025CF3A5B3AD}"/>
                </a:ext>
              </a:extLst>
            </p:cNvPr>
            <p:cNvSpPr>
              <a:spLocks noChangeArrowheads="1"/>
            </p:cNvSpPr>
            <p:nvPr/>
          </p:nvSpPr>
          <p:spPr bwMode="auto">
            <a:xfrm rot="16200000">
              <a:off x="4816158"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8" name="Oval 8">
              <a:extLst>
                <a:ext uri="{FF2B5EF4-FFF2-40B4-BE49-F238E27FC236}">
                  <a16:creationId xmlns:a16="http://schemas.microsoft.com/office/drawing/2014/main" id="{84056AF0-6DF0-4978-A79B-46B95BE73882}"/>
                </a:ext>
              </a:extLst>
            </p:cNvPr>
            <p:cNvSpPr>
              <a:spLocks noChangeArrowheads="1"/>
            </p:cNvSpPr>
            <p:nvPr/>
          </p:nvSpPr>
          <p:spPr bwMode="auto">
            <a:xfrm rot="16200000">
              <a:off x="5369728"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9" name="Oval 8">
              <a:extLst>
                <a:ext uri="{FF2B5EF4-FFF2-40B4-BE49-F238E27FC236}">
                  <a16:creationId xmlns:a16="http://schemas.microsoft.com/office/drawing/2014/main" id="{D056A869-CE78-43CD-A97D-CF7E0D70AE11}"/>
                </a:ext>
              </a:extLst>
            </p:cNvPr>
            <p:cNvSpPr>
              <a:spLocks noChangeArrowheads="1"/>
            </p:cNvSpPr>
            <p:nvPr/>
          </p:nvSpPr>
          <p:spPr bwMode="auto">
            <a:xfrm rot="16200000">
              <a:off x="4320174"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0" name="Oval 8">
              <a:extLst>
                <a:ext uri="{FF2B5EF4-FFF2-40B4-BE49-F238E27FC236}">
                  <a16:creationId xmlns:a16="http://schemas.microsoft.com/office/drawing/2014/main" id="{5DE59BDD-4D87-494F-8046-B3A801AC18C4}"/>
                </a:ext>
              </a:extLst>
            </p:cNvPr>
            <p:cNvSpPr>
              <a:spLocks noChangeArrowheads="1"/>
            </p:cNvSpPr>
            <p:nvPr/>
          </p:nvSpPr>
          <p:spPr bwMode="auto">
            <a:xfrm rot="16200000">
              <a:off x="4831672"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1" name="Oval 8">
              <a:extLst>
                <a:ext uri="{FF2B5EF4-FFF2-40B4-BE49-F238E27FC236}">
                  <a16:creationId xmlns:a16="http://schemas.microsoft.com/office/drawing/2014/main" id="{F56FA3E9-2267-4CDA-B481-46BFA9512336}"/>
                </a:ext>
              </a:extLst>
            </p:cNvPr>
            <p:cNvSpPr>
              <a:spLocks noChangeArrowheads="1"/>
            </p:cNvSpPr>
            <p:nvPr/>
          </p:nvSpPr>
          <p:spPr bwMode="auto">
            <a:xfrm rot="16200000">
              <a:off x="5385242"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7" name="Oval 8">
              <a:extLst>
                <a:ext uri="{FF2B5EF4-FFF2-40B4-BE49-F238E27FC236}">
                  <a16:creationId xmlns:a16="http://schemas.microsoft.com/office/drawing/2014/main" id="{44FC8F05-5F4D-46BB-A4C1-539F56AF5B4C}"/>
                </a:ext>
              </a:extLst>
            </p:cNvPr>
            <p:cNvSpPr>
              <a:spLocks noChangeArrowheads="1"/>
            </p:cNvSpPr>
            <p:nvPr/>
          </p:nvSpPr>
          <p:spPr bwMode="auto">
            <a:xfrm rot="16200000">
              <a:off x="4304660"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8" name="Oval 8">
              <a:extLst>
                <a:ext uri="{FF2B5EF4-FFF2-40B4-BE49-F238E27FC236}">
                  <a16:creationId xmlns:a16="http://schemas.microsoft.com/office/drawing/2014/main" id="{F5BE918E-CA73-43AB-845D-7D375075F097}"/>
                </a:ext>
              </a:extLst>
            </p:cNvPr>
            <p:cNvSpPr>
              <a:spLocks noChangeArrowheads="1"/>
            </p:cNvSpPr>
            <p:nvPr/>
          </p:nvSpPr>
          <p:spPr bwMode="auto">
            <a:xfrm rot="16200000">
              <a:off x="4816158"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9" name="Oval 8">
              <a:extLst>
                <a:ext uri="{FF2B5EF4-FFF2-40B4-BE49-F238E27FC236}">
                  <a16:creationId xmlns:a16="http://schemas.microsoft.com/office/drawing/2014/main" id="{F51033A7-4394-4E98-A424-FD3D2A8B5F70}"/>
                </a:ext>
              </a:extLst>
            </p:cNvPr>
            <p:cNvSpPr>
              <a:spLocks noChangeArrowheads="1"/>
            </p:cNvSpPr>
            <p:nvPr/>
          </p:nvSpPr>
          <p:spPr bwMode="auto">
            <a:xfrm rot="16200000">
              <a:off x="5369728"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0" name="Oval 8">
              <a:extLst>
                <a:ext uri="{FF2B5EF4-FFF2-40B4-BE49-F238E27FC236}">
                  <a16:creationId xmlns:a16="http://schemas.microsoft.com/office/drawing/2014/main" id="{52C55C61-9103-4824-8BE0-8D90A9123020}"/>
                </a:ext>
              </a:extLst>
            </p:cNvPr>
            <p:cNvSpPr>
              <a:spLocks noChangeArrowheads="1"/>
            </p:cNvSpPr>
            <p:nvPr/>
          </p:nvSpPr>
          <p:spPr bwMode="auto">
            <a:xfrm rot="16200000">
              <a:off x="4304660"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1" name="Oval 8">
              <a:extLst>
                <a:ext uri="{FF2B5EF4-FFF2-40B4-BE49-F238E27FC236}">
                  <a16:creationId xmlns:a16="http://schemas.microsoft.com/office/drawing/2014/main" id="{DC0FD920-F0E5-476F-9866-9E3B385403F0}"/>
                </a:ext>
              </a:extLst>
            </p:cNvPr>
            <p:cNvSpPr>
              <a:spLocks noChangeArrowheads="1"/>
            </p:cNvSpPr>
            <p:nvPr/>
          </p:nvSpPr>
          <p:spPr bwMode="auto">
            <a:xfrm rot="16200000">
              <a:off x="4816158"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2" name="Oval 8">
              <a:extLst>
                <a:ext uri="{FF2B5EF4-FFF2-40B4-BE49-F238E27FC236}">
                  <a16:creationId xmlns:a16="http://schemas.microsoft.com/office/drawing/2014/main" id="{51A66D39-2C09-4442-BF10-AECDA31C3F3C}"/>
                </a:ext>
              </a:extLst>
            </p:cNvPr>
            <p:cNvSpPr>
              <a:spLocks noChangeArrowheads="1"/>
            </p:cNvSpPr>
            <p:nvPr/>
          </p:nvSpPr>
          <p:spPr bwMode="auto">
            <a:xfrm rot="16200000">
              <a:off x="5369728"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3" name="Oval 8">
              <a:extLst>
                <a:ext uri="{FF2B5EF4-FFF2-40B4-BE49-F238E27FC236}">
                  <a16:creationId xmlns:a16="http://schemas.microsoft.com/office/drawing/2014/main" id="{4A029AFF-0E57-407C-BF85-3DBA381DCCEF}"/>
                </a:ext>
              </a:extLst>
            </p:cNvPr>
            <p:cNvSpPr>
              <a:spLocks noChangeArrowheads="1"/>
            </p:cNvSpPr>
            <p:nvPr/>
          </p:nvSpPr>
          <p:spPr bwMode="auto">
            <a:xfrm rot="16200000">
              <a:off x="4304660"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4" name="Oval 8">
              <a:extLst>
                <a:ext uri="{FF2B5EF4-FFF2-40B4-BE49-F238E27FC236}">
                  <a16:creationId xmlns:a16="http://schemas.microsoft.com/office/drawing/2014/main" id="{36E2BEAB-D50C-49CD-ACB0-C6CF9C11BBAC}"/>
                </a:ext>
              </a:extLst>
            </p:cNvPr>
            <p:cNvSpPr>
              <a:spLocks noChangeArrowheads="1"/>
            </p:cNvSpPr>
            <p:nvPr/>
          </p:nvSpPr>
          <p:spPr bwMode="auto">
            <a:xfrm rot="16200000">
              <a:off x="4816158"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5" name="Oval 8">
              <a:extLst>
                <a:ext uri="{FF2B5EF4-FFF2-40B4-BE49-F238E27FC236}">
                  <a16:creationId xmlns:a16="http://schemas.microsoft.com/office/drawing/2014/main" id="{0AA5ACE4-00A3-412A-A80E-BAFD10A02FE0}"/>
                </a:ext>
              </a:extLst>
            </p:cNvPr>
            <p:cNvSpPr>
              <a:spLocks noChangeArrowheads="1"/>
            </p:cNvSpPr>
            <p:nvPr/>
          </p:nvSpPr>
          <p:spPr bwMode="auto">
            <a:xfrm rot="16200000">
              <a:off x="5369728"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3" name="Oval 8">
              <a:extLst>
                <a:ext uri="{FF2B5EF4-FFF2-40B4-BE49-F238E27FC236}">
                  <a16:creationId xmlns:a16="http://schemas.microsoft.com/office/drawing/2014/main" id="{F487B8A2-ACC5-4A30-9BD5-AD86E46DD4BF}"/>
                </a:ext>
              </a:extLst>
            </p:cNvPr>
            <p:cNvSpPr>
              <a:spLocks noChangeArrowheads="1"/>
            </p:cNvSpPr>
            <p:nvPr/>
          </p:nvSpPr>
          <p:spPr bwMode="auto">
            <a:xfrm rot="16200000">
              <a:off x="6374240" y="494409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4" name="Oval 8">
              <a:extLst>
                <a:ext uri="{FF2B5EF4-FFF2-40B4-BE49-F238E27FC236}">
                  <a16:creationId xmlns:a16="http://schemas.microsoft.com/office/drawing/2014/main" id="{7044E3F4-8287-4A12-9405-648A688E84DA}"/>
                </a:ext>
              </a:extLst>
            </p:cNvPr>
            <p:cNvSpPr>
              <a:spLocks noChangeArrowheads="1"/>
            </p:cNvSpPr>
            <p:nvPr/>
          </p:nvSpPr>
          <p:spPr bwMode="auto">
            <a:xfrm rot="16200000">
              <a:off x="6915791"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5" name="Oval 8">
              <a:extLst>
                <a:ext uri="{FF2B5EF4-FFF2-40B4-BE49-F238E27FC236}">
                  <a16:creationId xmlns:a16="http://schemas.microsoft.com/office/drawing/2014/main" id="{3690A9AA-EF50-40F5-A13D-7CCCA7108120}"/>
                </a:ext>
              </a:extLst>
            </p:cNvPr>
            <p:cNvSpPr>
              <a:spLocks noChangeArrowheads="1"/>
            </p:cNvSpPr>
            <p:nvPr/>
          </p:nvSpPr>
          <p:spPr bwMode="auto">
            <a:xfrm rot="16200000">
              <a:off x="6369348" y="451225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6" name="Oval 8">
              <a:extLst>
                <a:ext uri="{FF2B5EF4-FFF2-40B4-BE49-F238E27FC236}">
                  <a16:creationId xmlns:a16="http://schemas.microsoft.com/office/drawing/2014/main" id="{E00FC42D-F10C-4ED2-B762-59F86BBD45C4}"/>
                </a:ext>
              </a:extLst>
            </p:cNvPr>
            <p:cNvSpPr>
              <a:spLocks noChangeArrowheads="1"/>
            </p:cNvSpPr>
            <p:nvPr/>
          </p:nvSpPr>
          <p:spPr bwMode="auto">
            <a:xfrm rot="16200000">
              <a:off x="6910899"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7" name="Oval 8">
              <a:extLst>
                <a:ext uri="{FF2B5EF4-FFF2-40B4-BE49-F238E27FC236}">
                  <a16:creationId xmlns:a16="http://schemas.microsoft.com/office/drawing/2014/main" id="{60E7894A-FB25-4DC3-8241-38FB9486A03A}"/>
                </a:ext>
              </a:extLst>
            </p:cNvPr>
            <p:cNvSpPr>
              <a:spLocks noChangeArrowheads="1"/>
            </p:cNvSpPr>
            <p:nvPr/>
          </p:nvSpPr>
          <p:spPr bwMode="auto">
            <a:xfrm rot="16200000">
              <a:off x="6360776" y="407501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8" name="Oval 8">
              <a:extLst>
                <a:ext uri="{FF2B5EF4-FFF2-40B4-BE49-F238E27FC236}">
                  <a16:creationId xmlns:a16="http://schemas.microsoft.com/office/drawing/2014/main" id="{2587C316-8C5B-4CD6-80FB-E84CFDF0E3FE}"/>
                </a:ext>
              </a:extLst>
            </p:cNvPr>
            <p:cNvSpPr>
              <a:spLocks noChangeArrowheads="1"/>
            </p:cNvSpPr>
            <p:nvPr/>
          </p:nvSpPr>
          <p:spPr bwMode="auto">
            <a:xfrm rot="16200000">
              <a:off x="6902327"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9" name="Oval 8">
              <a:extLst>
                <a:ext uri="{FF2B5EF4-FFF2-40B4-BE49-F238E27FC236}">
                  <a16:creationId xmlns:a16="http://schemas.microsoft.com/office/drawing/2014/main" id="{B2D81A8C-88F8-439F-BD36-EA76578AC544}"/>
                </a:ext>
              </a:extLst>
            </p:cNvPr>
            <p:cNvSpPr>
              <a:spLocks noChangeArrowheads="1"/>
            </p:cNvSpPr>
            <p:nvPr/>
          </p:nvSpPr>
          <p:spPr bwMode="auto">
            <a:xfrm rot="16200000">
              <a:off x="6376290" y="364362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0" name="Oval 8">
              <a:extLst>
                <a:ext uri="{FF2B5EF4-FFF2-40B4-BE49-F238E27FC236}">
                  <a16:creationId xmlns:a16="http://schemas.microsoft.com/office/drawing/2014/main" id="{80E0B67D-F4F9-4A7E-8C9C-D2E329AA9241}"/>
                </a:ext>
              </a:extLst>
            </p:cNvPr>
            <p:cNvSpPr>
              <a:spLocks noChangeArrowheads="1"/>
            </p:cNvSpPr>
            <p:nvPr/>
          </p:nvSpPr>
          <p:spPr bwMode="auto">
            <a:xfrm rot="16200000">
              <a:off x="6917841"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3" name="Oval 8">
              <a:extLst>
                <a:ext uri="{FF2B5EF4-FFF2-40B4-BE49-F238E27FC236}">
                  <a16:creationId xmlns:a16="http://schemas.microsoft.com/office/drawing/2014/main" id="{69360FEE-C821-4532-A5BA-47755C869C3B}"/>
                </a:ext>
              </a:extLst>
            </p:cNvPr>
            <p:cNvSpPr>
              <a:spLocks noChangeArrowheads="1"/>
            </p:cNvSpPr>
            <p:nvPr/>
          </p:nvSpPr>
          <p:spPr bwMode="auto">
            <a:xfrm rot="16200000">
              <a:off x="6360776" y="31743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4" name="Oval 8">
              <a:extLst>
                <a:ext uri="{FF2B5EF4-FFF2-40B4-BE49-F238E27FC236}">
                  <a16:creationId xmlns:a16="http://schemas.microsoft.com/office/drawing/2014/main" id="{AEE65ED0-5D9D-4923-A60F-2C22A8CFD385}"/>
                </a:ext>
              </a:extLst>
            </p:cNvPr>
            <p:cNvSpPr>
              <a:spLocks noChangeArrowheads="1"/>
            </p:cNvSpPr>
            <p:nvPr/>
          </p:nvSpPr>
          <p:spPr bwMode="auto">
            <a:xfrm rot="16200000">
              <a:off x="6902327"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5" name="Oval 8">
              <a:extLst>
                <a:ext uri="{FF2B5EF4-FFF2-40B4-BE49-F238E27FC236}">
                  <a16:creationId xmlns:a16="http://schemas.microsoft.com/office/drawing/2014/main" id="{F098C322-26D9-4110-9B9C-6F73B0FC020A}"/>
                </a:ext>
              </a:extLst>
            </p:cNvPr>
            <p:cNvSpPr>
              <a:spLocks noChangeArrowheads="1"/>
            </p:cNvSpPr>
            <p:nvPr/>
          </p:nvSpPr>
          <p:spPr bwMode="auto">
            <a:xfrm rot="16200000">
              <a:off x="6360776" y="269810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6" name="Oval 8">
              <a:extLst>
                <a:ext uri="{FF2B5EF4-FFF2-40B4-BE49-F238E27FC236}">
                  <a16:creationId xmlns:a16="http://schemas.microsoft.com/office/drawing/2014/main" id="{200599D7-925E-4CA0-82D8-608BF09C4508}"/>
                </a:ext>
              </a:extLst>
            </p:cNvPr>
            <p:cNvSpPr>
              <a:spLocks noChangeArrowheads="1"/>
            </p:cNvSpPr>
            <p:nvPr/>
          </p:nvSpPr>
          <p:spPr bwMode="auto">
            <a:xfrm rot="16200000">
              <a:off x="6902327"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7" name="Oval 8">
              <a:extLst>
                <a:ext uri="{FF2B5EF4-FFF2-40B4-BE49-F238E27FC236}">
                  <a16:creationId xmlns:a16="http://schemas.microsoft.com/office/drawing/2014/main" id="{488456AC-BC55-418C-AFF3-F191AA2FE100}"/>
                </a:ext>
              </a:extLst>
            </p:cNvPr>
            <p:cNvSpPr>
              <a:spLocks noChangeArrowheads="1"/>
            </p:cNvSpPr>
            <p:nvPr/>
          </p:nvSpPr>
          <p:spPr bwMode="auto">
            <a:xfrm rot="16200000">
              <a:off x="6360776" y="222213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8" name="Oval 8">
              <a:extLst>
                <a:ext uri="{FF2B5EF4-FFF2-40B4-BE49-F238E27FC236}">
                  <a16:creationId xmlns:a16="http://schemas.microsoft.com/office/drawing/2014/main" id="{731CF6C6-70ED-43FD-824D-A11B40D0A5D5}"/>
                </a:ext>
              </a:extLst>
            </p:cNvPr>
            <p:cNvSpPr>
              <a:spLocks noChangeArrowheads="1"/>
            </p:cNvSpPr>
            <p:nvPr/>
          </p:nvSpPr>
          <p:spPr bwMode="auto">
            <a:xfrm rot="16200000">
              <a:off x="6902327"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grpSp>
      <p:sp>
        <p:nvSpPr>
          <p:cNvPr id="78" name="TextBox 209">
            <a:extLst>
              <a:ext uri="{FF2B5EF4-FFF2-40B4-BE49-F238E27FC236}">
                <a16:creationId xmlns:a16="http://schemas.microsoft.com/office/drawing/2014/main" id="{7ED686BE-A5B8-4727-AEDC-C7402329931D}"/>
              </a:ext>
            </a:extLst>
          </p:cNvPr>
          <p:cNvSpPr txBox="1"/>
          <p:nvPr/>
        </p:nvSpPr>
        <p:spPr>
          <a:xfrm>
            <a:off x="2113501" y="2739510"/>
            <a:ext cx="461665" cy="225383"/>
          </a:xfrm>
          <a:prstGeom prst="rect">
            <a:avLst/>
          </a:prstGeom>
          <a:noFill/>
        </p:spPr>
        <p:txBody>
          <a:bodyPr vert="vert270" wrap="none" rtlCol="0">
            <a:spAutoFit/>
          </a:bodyPr>
          <a:lstStyle/>
          <a:p>
            <a:r>
              <a:rPr lang="en-US" altLang="zh-CN" dirty="0"/>
              <a:t>g</a:t>
            </a:r>
            <a:endParaRPr lang="zh-CN" altLang="en-US" dirty="0"/>
          </a:p>
        </p:txBody>
      </p:sp>
    </p:spTree>
    <p:extLst>
      <p:ext uri="{BB962C8B-B14F-4D97-AF65-F5344CB8AC3E}">
        <p14:creationId xmlns:p14="http://schemas.microsoft.com/office/powerpoint/2010/main" val="75656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13396-D212-4D5D-93C2-E02FC448D541}"/>
              </a:ext>
            </a:extLst>
          </p:cNvPr>
          <p:cNvSpPr>
            <a:spLocks noGrp="1"/>
          </p:cNvSpPr>
          <p:nvPr>
            <p:ph type="title"/>
          </p:nvPr>
        </p:nvSpPr>
        <p:spPr/>
        <p:txBody>
          <a:bodyPr/>
          <a:lstStyle/>
          <a:p>
            <a:r>
              <a:rPr lang="zh-CN" altLang="en-US" dirty="0"/>
              <a:t>前向算法（</a:t>
            </a:r>
            <a:r>
              <a:rPr lang="en-US" altLang="zh-CN" dirty="0"/>
              <a:t>t=3</a:t>
            </a:r>
            <a:r>
              <a:rPr lang="zh-CN" altLang="en-US" dirty="0"/>
              <a:t>）</a:t>
            </a:r>
          </a:p>
        </p:txBody>
      </p:sp>
      <p:grpSp>
        <p:nvGrpSpPr>
          <p:cNvPr id="247" name="组合 246">
            <a:extLst>
              <a:ext uri="{FF2B5EF4-FFF2-40B4-BE49-F238E27FC236}">
                <a16:creationId xmlns:a16="http://schemas.microsoft.com/office/drawing/2014/main" id="{B586CB46-5945-40CA-805A-C8094C39164A}"/>
              </a:ext>
            </a:extLst>
          </p:cNvPr>
          <p:cNvGrpSpPr/>
          <p:nvPr/>
        </p:nvGrpSpPr>
        <p:grpSpPr>
          <a:xfrm>
            <a:off x="2113501" y="2222130"/>
            <a:ext cx="5303299" cy="3655428"/>
            <a:chOff x="2113501" y="2222130"/>
            <a:chExt cx="5303299" cy="3655428"/>
          </a:xfrm>
        </p:grpSpPr>
        <p:cxnSp>
          <p:nvCxnSpPr>
            <p:cNvPr id="100" name="直接箭头连接符 99">
              <a:extLst>
                <a:ext uri="{FF2B5EF4-FFF2-40B4-BE49-F238E27FC236}">
                  <a16:creationId xmlns:a16="http://schemas.microsoft.com/office/drawing/2014/main" id="{EB4D390C-2AD7-419A-9DB0-F79630D6E854}"/>
                </a:ext>
              </a:extLst>
            </p:cNvPr>
            <p:cNvCxnSpPr>
              <a:cxnSpLocks/>
            </p:cNvCxnSpPr>
            <p:nvPr/>
          </p:nvCxnSpPr>
          <p:spPr>
            <a:xfrm>
              <a:off x="2871044" y="5876607"/>
              <a:ext cx="4545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208">
              <a:extLst>
                <a:ext uri="{FF2B5EF4-FFF2-40B4-BE49-F238E27FC236}">
                  <a16:creationId xmlns:a16="http://schemas.microsoft.com/office/drawing/2014/main" id="{C43DA257-3EB4-45D4-8584-F7EBDEA4595F}"/>
                </a:ext>
              </a:extLst>
            </p:cNvPr>
            <p:cNvSpPr txBox="1"/>
            <p:nvPr/>
          </p:nvSpPr>
          <p:spPr>
            <a:xfrm>
              <a:off x="2135139" y="4552204"/>
              <a:ext cx="461665" cy="225383"/>
            </a:xfrm>
            <a:prstGeom prst="rect">
              <a:avLst/>
            </a:prstGeom>
            <a:noFill/>
          </p:spPr>
          <p:txBody>
            <a:bodyPr vert="vert270" wrap="none" rtlCol="0">
              <a:spAutoFit/>
            </a:bodyPr>
            <a:lstStyle/>
            <a:p>
              <a:r>
                <a:rPr lang="en-US" altLang="zh-CN" dirty="0"/>
                <a:t>d</a:t>
              </a:r>
              <a:endParaRPr lang="zh-CN" altLang="en-US" dirty="0"/>
            </a:p>
          </p:txBody>
        </p:sp>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9D5925E4-423F-481B-B2FD-FAE6A587A497}"/>
                    </a:ext>
                  </a:extLst>
                </p:cNvPr>
                <p:cNvSpPr/>
                <p:nvPr/>
              </p:nvSpPr>
              <p:spPr>
                <a:xfrm>
                  <a:off x="2720503"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1</m:t>
                            </m:r>
                          </m:sub>
                        </m:sSub>
                      </m:oMath>
                    </m:oMathPara>
                  </a14:m>
                  <a:endParaRPr lang="zh-CN" altLang="en-US" sz="1600" dirty="0"/>
                </a:p>
              </p:txBody>
            </p:sp>
          </mc:Choice>
          <mc:Fallback xmlns="">
            <p:sp>
              <p:nvSpPr>
                <p:cNvPr id="103" name="矩形 102">
                  <a:extLst>
                    <a:ext uri="{FF2B5EF4-FFF2-40B4-BE49-F238E27FC236}">
                      <a16:creationId xmlns:a16="http://schemas.microsoft.com/office/drawing/2014/main" id="{9D5925E4-423F-481B-B2FD-FAE6A587A497}"/>
                    </a:ext>
                  </a:extLst>
                </p:cNvPr>
                <p:cNvSpPr>
                  <a:spLocks noRot="1" noChangeAspect="1" noMove="1" noResize="1" noEditPoints="1" noAdjustHandles="1" noChangeArrowheads="1" noChangeShapeType="1" noTextEdit="1"/>
                </p:cNvSpPr>
                <p:nvPr/>
              </p:nvSpPr>
              <p:spPr>
                <a:xfrm>
                  <a:off x="2720503" y="5321611"/>
                  <a:ext cx="214583" cy="555947"/>
                </a:xfrm>
                <a:prstGeom prst="rect">
                  <a:avLst/>
                </a:prstGeom>
                <a:blipFill>
                  <a:blip r:embed="rId4"/>
                  <a:stretch>
                    <a:fillRect l="-30556"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14373D90-F564-4649-A180-5EDB185BB5A4}"/>
                    </a:ext>
                  </a:extLst>
                </p:cNvPr>
                <p:cNvSpPr/>
                <p:nvPr/>
              </p:nvSpPr>
              <p:spPr>
                <a:xfrm>
                  <a:off x="3251575"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2</m:t>
                            </m:r>
                          </m:sub>
                        </m:sSub>
                      </m:oMath>
                    </m:oMathPara>
                  </a14:m>
                  <a:endParaRPr lang="zh-CN" altLang="en-US" sz="1600" dirty="0"/>
                </a:p>
              </p:txBody>
            </p:sp>
          </mc:Choice>
          <mc:Fallback xmlns="">
            <p:sp>
              <p:nvSpPr>
                <p:cNvPr id="104" name="矩形 103">
                  <a:extLst>
                    <a:ext uri="{FF2B5EF4-FFF2-40B4-BE49-F238E27FC236}">
                      <a16:creationId xmlns:a16="http://schemas.microsoft.com/office/drawing/2014/main" id="{14373D90-F564-4649-A180-5EDB185BB5A4}"/>
                    </a:ext>
                  </a:extLst>
                </p:cNvPr>
                <p:cNvSpPr>
                  <a:spLocks noRot="1" noChangeAspect="1" noMove="1" noResize="1" noEditPoints="1" noAdjustHandles="1" noChangeArrowheads="1" noChangeShapeType="1" noTextEdit="1"/>
                </p:cNvSpPr>
                <p:nvPr/>
              </p:nvSpPr>
              <p:spPr>
                <a:xfrm>
                  <a:off x="3251575" y="5321611"/>
                  <a:ext cx="214583" cy="555947"/>
                </a:xfrm>
                <a:prstGeom prst="rect">
                  <a:avLst/>
                </a:prstGeom>
                <a:blipFill>
                  <a:blip r:embed="rId5"/>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EC3A5A35-FFCC-45C9-8C8A-EEEC0010EFED}"/>
                    </a:ext>
                  </a:extLst>
                </p:cNvPr>
                <p:cNvSpPr/>
                <p:nvPr/>
              </p:nvSpPr>
              <p:spPr>
                <a:xfrm>
                  <a:off x="3782466"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3</m:t>
                            </m:r>
                          </m:sub>
                        </m:sSub>
                      </m:oMath>
                    </m:oMathPara>
                  </a14:m>
                  <a:endParaRPr lang="zh-CN" altLang="en-US" sz="1600" dirty="0"/>
                </a:p>
              </p:txBody>
            </p:sp>
          </mc:Choice>
          <mc:Fallback xmlns="">
            <p:sp>
              <p:nvSpPr>
                <p:cNvPr id="105" name="矩形 104">
                  <a:extLst>
                    <a:ext uri="{FF2B5EF4-FFF2-40B4-BE49-F238E27FC236}">
                      <a16:creationId xmlns:a16="http://schemas.microsoft.com/office/drawing/2014/main" id="{EC3A5A35-FFCC-45C9-8C8A-EEEC0010EFED}"/>
                    </a:ext>
                  </a:extLst>
                </p:cNvPr>
                <p:cNvSpPr>
                  <a:spLocks noRot="1" noChangeAspect="1" noMove="1" noResize="1" noEditPoints="1" noAdjustHandles="1" noChangeArrowheads="1" noChangeShapeType="1" noTextEdit="1"/>
                </p:cNvSpPr>
                <p:nvPr/>
              </p:nvSpPr>
              <p:spPr>
                <a:xfrm>
                  <a:off x="3782466" y="5320660"/>
                  <a:ext cx="214583" cy="555947"/>
                </a:xfrm>
                <a:prstGeom prst="rect">
                  <a:avLst/>
                </a:prstGeom>
                <a:blipFill>
                  <a:blip r:embed="rId6"/>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a:extLst>
                    <a:ext uri="{FF2B5EF4-FFF2-40B4-BE49-F238E27FC236}">
                      <a16:creationId xmlns:a16="http://schemas.microsoft.com/office/drawing/2014/main" id="{97669326-DC74-493D-8470-B4E81C88AFC2}"/>
                    </a:ext>
                  </a:extLst>
                </p:cNvPr>
                <p:cNvSpPr/>
                <p:nvPr/>
              </p:nvSpPr>
              <p:spPr>
                <a:xfrm>
                  <a:off x="4331940"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4</m:t>
                            </m:r>
                          </m:sub>
                        </m:sSub>
                      </m:oMath>
                    </m:oMathPara>
                  </a14:m>
                  <a:endParaRPr lang="zh-CN" altLang="en-US" sz="1600" dirty="0"/>
                </a:p>
              </p:txBody>
            </p:sp>
          </mc:Choice>
          <mc:Fallback xmlns="">
            <p:sp>
              <p:nvSpPr>
                <p:cNvPr id="106" name="矩形 105">
                  <a:extLst>
                    <a:ext uri="{FF2B5EF4-FFF2-40B4-BE49-F238E27FC236}">
                      <a16:creationId xmlns:a16="http://schemas.microsoft.com/office/drawing/2014/main" id="{97669326-DC74-493D-8470-B4E81C88AFC2}"/>
                    </a:ext>
                  </a:extLst>
                </p:cNvPr>
                <p:cNvSpPr>
                  <a:spLocks noRot="1" noChangeAspect="1" noMove="1" noResize="1" noEditPoints="1" noAdjustHandles="1" noChangeArrowheads="1" noChangeShapeType="1" noTextEdit="1"/>
                </p:cNvSpPr>
                <p:nvPr/>
              </p:nvSpPr>
              <p:spPr>
                <a:xfrm>
                  <a:off x="4331940" y="5320660"/>
                  <a:ext cx="214583" cy="555947"/>
                </a:xfrm>
                <a:prstGeom prst="rect">
                  <a:avLst/>
                </a:prstGeom>
                <a:blipFill>
                  <a:blip r:embed="rId7"/>
                  <a:stretch>
                    <a:fillRect l="-33333"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a:extLst>
                    <a:ext uri="{FF2B5EF4-FFF2-40B4-BE49-F238E27FC236}">
                      <a16:creationId xmlns:a16="http://schemas.microsoft.com/office/drawing/2014/main" id="{F4C9D102-BED9-49BC-9C61-982902F1F39E}"/>
                    </a:ext>
                  </a:extLst>
                </p:cNvPr>
                <p:cNvSpPr/>
                <p:nvPr/>
              </p:nvSpPr>
              <p:spPr>
                <a:xfrm>
                  <a:off x="4835124"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5</m:t>
                            </m:r>
                          </m:sub>
                        </m:sSub>
                      </m:oMath>
                    </m:oMathPara>
                  </a14:m>
                  <a:endParaRPr lang="zh-CN" altLang="en-US" sz="1600" dirty="0"/>
                </a:p>
              </p:txBody>
            </p:sp>
          </mc:Choice>
          <mc:Fallback xmlns="">
            <p:sp>
              <p:nvSpPr>
                <p:cNvPr id="107" name="矩形 106">
                  <a:extLst>
                    <a:ext uri="{FF2B5EF4-FFF2-40B4-BE49-F238E27FC236}">
                      <a16:creationId xmlns:a16="http://schemas.microsoft.com/office/drawing/2014/main" id="{F4C9D102-BED9-49BC-9C61-982902F1F39E}"/>
                    </a:ext>
                  </a:extLst>
                </p:cNvPr>
                <p:cNvSpPr>
                  <a:spLocks noRot="1" noChangeAspect="1" noMove="1" noResize="1" noEditPoints="1" noAdjustHandles="1" noChangeArrowheads="1" noChangeShapeType="1" noTextEdit="1"/>
                </p:cNvSpPr>
                <p:nvPr/>
              </p:nvSpPr>
              <p:spPr>
                <a:xfrm>
                  <a:off x="4835124" y="5321611"/>
                  <a:ext cx="214583" cy="555947"/>
                </a:xfrm>
                <a:prstGeom prst="rect">
                  <a:avLst/>
                </a:prstGeom>
                <a:blipFill>
                  <a:blip r:embed="rId8"/>
                  <a:stretch>
                    <a:fillRect l="-33333" r="-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383C27F8-768B-4446-BDB4-5C49B2F17F6C}"/>
                    </a:ext>
                  </a:extLst>
                </p:cNvPr>
                <p:cNvSpPr/>
                <p:nvPr/>
              </p:nvSpPr>
              <p:spPr>
                <a:xfrm>
                  <a:off x="539079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6</m:t>
                            </m:r>
                          </m:sub>
                        </m:sSub>
                      </m:oMath>
                    </m:oMathPara>
                  </a14:m>
                  <a:endParaRPr lang="zh-CN" altLang="en-US" sz="1600" dirty="0"/>
                </a:p>
              </p:txBody>
            </p:sp>
          </mc:Choice>
          <mc:Fallback xmlns="">
            <p:sp>
              <p:nvSpPr>
                <p:cNvPr id="108" name="矩形 107">
                  <a:extLst>
                    <a:ext uri="{FF2B5EF4-FFF2-40B4-BE49-F238E27FC236}">
                      <a16:creationId xmlns:a16="http://schemas.microsoft.com/office/drawing/2014/main" id="{383C27F8-768B-4446-BDB4-5C49B2F17F6C}"/>
                    </a:ext>
                  </a:extLst>
                </p:cNvPr>
                <p:cNvSpPr>
                  <a:spLocks noRot="1" noChangeAspect="1" noMove="1" noResize="1" noEditPoints="1" noAdjustHandles="1" noChangeArrowheads="1" noChangeShapeType="1" noTextEdit="1"/>
                </p:cNvSpPr>
                <p:nvPr/>
              </p:nvSpPr>
              <p:spPr>
                <a:xfrm>
                  <a:off x="5390794" y="5320660"/>
                  <a:ext cx="214583" cy="555947"/>
                </a:xfrm>
                <a:prstGeom prst="rect">
                  <a:avLst/>
                </a:prstGeom>
                <a:blipFill>
                  <a:blip r:embed="rId9"/>
                  <a:stretch>
                    <a:fillRect l="-29730" r="-21622"/>
                  </a:stretch>
                </a:blipFill>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1D1B7715-3A61-4EFE-A216-745C430D806A}"/>
                </a:ext>
              </a:extLst>
            </p:cNvPr>
            <p:cNvSpPr/>
            <p:nvPr/>
          </p:nvSpPr>
          <p:spPr>
            <a:xfrm>
              <a:off x="5897273"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11" name="矩形 110">
              <a:extLst>
                <a:ext uri="{FF2B5EF4-FFF2-40B4-BE49-F238E27FC236}">
                  <a16:creationId xmlns:a16="http://schemas.microsoft.com/office/drawing/2014/main" id="{9556E132-43ED-4984-A2E0-D1578A84260F}"/>
                </a:ext>
              </a:extLst>
            </p:cNvPr>
            <p:cNvSpPr/>
            <p:nvPr/>
          </p:nvSpPr>
          <p:spPr>
            <a:xfrm>
              <a:off x="6398662"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12" name="矩形 111">
                  <a:extLst>
                    <a:ext uri="{FF2B5EF4-FFF2-40B4-BE49-F238E27FC236}">
                      <a16:creationId xmlns:a16="http://schemas.microsoft.com/office/drawing/2014/main" id="{EA32ECA1-9859-48D1-B874-3BDA2831BB7B}"/>
                    </a:ext>
                  </a:extLst>
                </p:cNvPr>
                <p:cNvSpPr/>
                <p:nvPr/>
              </p:nvSpPr>
              <p:spPr>
                <a:xfrm>
                  <a:off x="693974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𝑇</m:t>
                            </m:r>
                          </m:sub>
                        </m:sSub>
                      </m:oMath>
                    </m:oMathPara>
                  </a14:m>
                  <a:endParaRPr lang="zh-CN" altLang="en-US" sz="1600" dirty="0"/>
                </a:p>
              </p:txBody>
            </p:sp>
          </mc:Choice>
          <mc:Fallback xmlns="">
            <p:sp>
              <p:nvSpPr>
                <p:cNvPr id="112" name="矩形 111">
                  <a:extLst>
                    <a:ext uri="{FF2B5EF4-FFF2-40B4-BE49-F238E27FC236}">
                      <a16:creationId xmlns:a16="http://schemas.microsoft.com/office/drawing/2014/main" id="{EA32ECA1-9859-48D1-B874-3BDA2831BB7B}"/>
                    </a:ext>
                  </a:extLst>
                </p:cNvPr>
                <p:cNvSpPr>
                  <a:spLocks noRot="1" noChangeAspect="1" noMove="1" noResize="1" noEditPoints="1" noAdjustHandles="1" noChangeArrowheads="1" noChangeShapeType="1" noTextEdit="1"/>
                </p:cNvSpPr>
                <p:nvPr/>
              </p:nvSpPr>
              <p:spPr>
                <a:xfrm>
                  <a:off x="6939744" y="5320660"/>
                  <a:ext cx="214583" cy="555947"/>
                </a:xfrm>
                <a:prstGeom prst="rect">
                  <a:avLst/>
                </a:prstGeom>
                <a:blipFill>
                  <a:blip r:embed="rId10"/>
                  <a:stretch>
                    <a:fillRect l="-35135" r="-21622"/>
                  </a:stretch>
                </a:blipFill>
              </p:spPr>
              <p:txBody>
                <a:bodyPr/>
                <a:lstStyle/>
                <a:p>
                  <a:r>
                    <a:rPr lang="zh-CN" altLang="en-US">
                      <a:noFill/>
                    </a:rPr>
                    <a:t> </a:t>
                  </a:r>
                </a:p>
              </p:txBody>
            </p:sp>
          </mc:Fallback>
        </mc:AlternateContent>
        <p:sp>
          <p:nvSpPr>
            <p:cNvPr id="113" name="TextBox 208">
              <a:extLst>
                <a:ext uri="{FF2B5EF4-FFF2-40B4-BE49-F238E27FC236}">
                  <a16:creationId xmlns:a16="http://schemas.microsoft.com/office/drawing/2014/main" id="{E796ACAF-2FDD-4147-9145-F41EDDBEE287}"/>
                </a:ext>
              </a:extLst>
            </p:cNvPr>
            <p:cNvSpPr txBox="1"/>
            <p:nvPr/>
          </p:nvSpPr>
          <p:spPr>
            <a:xfrm>
              <a:off x="2113501" y="3670242"/>
              <a:ext cx="461665" cy="225383"/>
            </a:xfrm>
            <a:prstGeom prst="rect">
              <a:avLst/>
            </a:prstGeom>
            <a:noFill/>
          </p:spPr>
          <p:txBody>
            <a:bodyPr vert="vert270" wrap="none" rtlCol="0">
              <a:spAutoFit/>
            </a:bodyPr>
            <a:lstStyle/>
            <a:p>
              <a:r>
                <a:rPr lang="en-US" altLang="zh-CN" dirty="0"/>
                <a:t>o</a:t>
              </a:r>
              <a:endParaRPr lang="zh-CN" altLang="en-US" dirty="0"/>
            </a:p>
          </p:txBody>
        </p:sp>
        <p:sp>
          <p:nvSpPr>
            <p:cNvPr id="114" name="Oval 8">
              <a:extLst>
                <a:ext uri="{FF2B5EF4-FFF2-40B4-BE49-F238E27FC236}">
                  <a16:creationId xmlns:a16="http://schemas.microsoft.com/office/drawing/2014/main" id="{C4F0BE1C-CB97-4917-B683-512D9095234A}"/>
                </a:ext>
              </a:extLst>
            </p:cNvPr>
            <p:cNvSpPr>
              <a:spLocks noChangeArrowheads="1"/>
            </p:cNvSpPr>
            <p:nvPr/>
          </p:nvSpPr>
          <p:spPr bwMode="auto">
            <a:xfrm rot="16200000">
              <a:off x="2700479" y="49490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5" name="Oval 8">
              <a:extLst>
                <a:ext uri="{FF2B5EF4-FFF2-40B4-BE49-F238E27FC236}">
                  <a16:creationId xmlns:a16="http://schemas.microsoft.com/office/drawing/2014/main" id="{671D7504-8566-41CA-87A8-E9C3D9D0B60F}"/>
                </a:ext>
              </a:extLst>
            </p:cNvPr>
            <p:cNvSpPr>
              <a:spLocks noChangeArrowheads="1"/>
            </p:cNvSpPr>
            <p:nvPr/>
          </p:nvSpPr>
          <p:spPr bwMode="auto">
            <a:xfrm rot="16200000">
              <a:off x="3239710" y="494722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6" name="Oval 8">
              <a:extLst>
                <a:ext uri="{FF2B5EF4-FFF2-40B4-BE49-F238E27FC236}">
                  <a16:creationId xmlns:a16="http://schemas.microsoft.com/office/drawing/2014/main" id="{9D8AFFC3-660A-405F-80CA-633CDBDBE7BA}"/>
                </a:ext>
              </a:extLst>
            </p:cNvPr>
            <p:cNvSpPr>
              <a:spLocks noChangeArrowheads="1"/>
            </p:cNvSpPr>
            <p:nvPr/>
          </p:nvSpPr>
          <p:spPr bwMode="auto">
            <a:xfrm rot="16200000">
              <a:off x="3781060" y="494840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7" name="Oval 8">
              <a:extLst>
                <a:ext uri="{FF2B5EF4-FFF2-40B4-BE49-F238E27FC236}">
                  <a16:creationId xmlns:a16="http://schemas.microsoft.com/office/drawing/2014/main" id="{54DD844A-2A0E-40EB-A451-EC4E0240B755}"/>
                </a:ext>
              </a:extLst>
            </p:cNvPr>
            <p:cNvSpPr>
              <a:spLocks noChangeArrowheads="1"/>
            </p:cNvSpPr>
            <p:nvPr/>
          </p:nvSpPr>
          <p:spPr bwMode="auto">
            <a:xfrm rot="16200000">
              <a:off x="2695587" y="451723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8" name="Oval 8">
              <a:extLst>
                <a:ext uri="{FF2B5EF4-FFF2-40B4-BE49-F238E27FC236}">
                  <a16:creationId xmlns:a16="http://schemas.microsoft.com/office/drawing/2014/main" id="{713A5B9B-D1E2-44AB-9065-57018ED84E1C}"/>
                </a:ext>
              </a:extLst>
            </p:cNvPr>
            <p:cNvSpPr>
              <a:spLocks noChangeArrowheads="1"/>
            </p:cNvSpPr>
            <p:nvPr/>
          </p:nvSpPr>
          <p:spPr bwMode="auto">
            <a:xfrm rot="16200000">
              <a:off x="3234818" y="45153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9" name="Oval 8">
              <a:extLst>
                <a:ext uri="{FF2B5EF4-FFF2-40B4-BE49-F238E27FC236}">
                  <a16:creationId xmlns:a16="http://schemas.microsoft.com/office/drawing/2014/main" id="{5B3D8266-5B7D-4772-BD95-0EAC506BE6E5}"/>
                </a:ext>
              </a:extLst>
            </p:cNvPr>
            <p:cNvSpPr>
              <a:spLocks noChangeArrowheads="1"/>
            </p:cNvSpPr>
            <p:nvPr/>
          </p:nvSpPr>
          <p:spPr bwMode="auto">
            <a:xfrm rot="16200000">
              <a:off x="3776168" y="4516568"/>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0" name="Oval 8">
              <a:extLst>
                <a:ext uri="{FF2B5EF4-FFF2-40B4-BE49-F238E27FC236}">
                  <a16:creationId xmlns:a16="http://schemas.microsoft.com/office/drawing/2014/main" id="{667043DD-DE64-4275-95A6-17DBDB4ADBB9}"/>
                </a:ext>
              </a:extLst>
            </p:cNvPr>
            <p:cNvSpPr>
              <a:spLocks noChangeArrowheads="1"/>
            </p:cNvSpPr>
            <p:nvPr/>
          </p:nvSpPr>
          <p:spPr bwMode="auto">
            <a:xfrm rot="16200000">
              <a:off x="2687015" y="40799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1" name="Oval 8">
              <a:extLst>
                <a:ext uri="{FF2B5EF4-FFF2-40B4-BE49-F238E27FC236}">
                  <a16:creationId xmlns:a16="http://schemas.microsoft.com/office/drawing/2014/main" id="{AE58AD30-95C3-4739-8A30-838E96E787A9}"/>
                </a:ext>
              </a:extLst>
            </p:cNvPr>
            <p:cNvSpPr>
              <a:spLocks noChangeArrowheads="1"/>
            </p:cNvSpPr>
            <p:nvPr/>
          </p:nvSpPr>
          <p:spPr bwMode="auto">
            <a:xfrm rot="16200000">
              <a:off x="3226246" y="40781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2" name="Oval 8">
              <a:extLst>
                <a:ext uri="{FF2B5EF4-FFF2-40B4-BE49-F238E27FC236}">
                  <a16:creationId xmlns:a16="http://schemas.microsoft.com/office/drawing/2014/main" id="{F66FC5DF-E435-4D1D-9A1C-6C6EC84E11EE}"/>
                </a:ext>
              </a:extLst>
            </p:cNvPr>
            <p:cNvSpPr>
              <a:spLocks noChangeArrowheads="1"/>
            </p:cNvSpPr>
            <p:nvPr/>
          </p:nvSpPr>
          <p:spPr bwMode="auto">
            <a:xfrm rot="16200000">
              <a:off x="3767596" y="40793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Oval 8">
              <a:extLst>
                <a:ext uri="{FF2B5EF4-FFF2-40B4-BE49-F238E27FC236}">
                  <a16:creationId xmlns:a16="http://schemas.microsoft.com/office/drawing/2014/main" id="{2C469768-A48A-4508-B118-25C6AC926459}"/>
                </a:ext>
              </a:extLst>
            </p:cNvPr>
            <p:cNvSpPr>
              <a:spLocks noChangeArrowheads="1"/>
            </p:cNvSpPr>
            <p:nvPr/>
          </p:nvSpPr>
          <p:spPr bwMode="auto">
            <a:xfrm rot="16200000">
              <a:off x="2702529" y="364860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4" name="Oval 8">
              <a:extLst>
                <a:ext uri="{FF2B5EF4-FFF2-40B4-BE49-F238E27FC236}">
                  <a16:creationId xmlns:a16="http://schemas.microsoft.com/office/drawing/2014/main" id="{2F501DA3-C8F1-4E9F-A0E9-3EA6110A267B}"/>
                </a:ext>
              </a:extLst>
            </p:cNvPr>
            <p:cNvSpPr>
              <a:spLocks noChangeArrowheads="1"/>
            </p:cNvSpPr>
            <p:nvPr/>
          </p:nvSpPr>
          <p:spPr bwMode="auto">
            <a:xfrm rot="16200000">
              <a:off x="3241760" y="364675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Oval 8">
              <a:extLst>
                <a:ext uri="{FF2B5EF4-FFF2-40B4-BE49-F238E27FC236}">
                  <a16:creationId xmlns:a16="http://schemas.microsoft.com/office/drawing/2014/main" id="{23C71793-CDFC-4F1C-B3EA-B578E348989C}"/>
                </a:ext>
              </a:extLst>
            </p:cNvPr>
            <p:cNvSpPr>
              <a:spLocks noChangeArrowheads="1"/>
            </p:cNvSpPr>
            <p:nvPr/>
          </p:nvSpPr>
          <p:spPr bwMode="auto">
            <a:xfrm rot="16200000">
              <a:off x="3783110" y="364793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26" name="直接箭头连接符 125">
              <a:extLst>
                <a:ext uri="{FF2B5EF4-FFF2-40B4-BE49-F238E27FC236}">
                  <a16:creationId xmlns:a16="http://schemas.microsoft.com/office/drawing/2014/main" id="{3925F1F9-CA6E-4A2D-A7A7-96F8B545F037}"/>
                </a:ext>
              </a:extLst>
            </p:cNvPr>
            <p:cNvCxnSpPr>
              <a:stCxn id="114" idx="4"/>
              <a:endCxn id="115" idx="0"/>
            </p:cNvCxnSpPr>
            <p:nvPr/>
          </p:nvCxnSpPr>
          <p:spPr>
            <a:xfrm flipV="1">
              <a:off x="2952479" y="5073221"/>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80A92D46-6678-4B93-9D54-B79E452F1248}"/>
                </a:ext>
              </a:extLst>
            </p:cNvPr>
            <p:cNvCxnSpPr>
              <a:stCxn id="114" idx="5"/>
              <a:endCxn id="118" idx="1"/>
            </p:cNvCxnSpPr>
            <p:nvPr/>
          </p:nvCxnSpPr>
          <p:spPr>
            <a:xfrm flipV="1">
              <a:off x="2915574" y="4730477"/>
              <a:ext cx="356149" cy="25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7BA29D22-EC5F-41A8-AE68-DF451D474ED0}"/>
                </a:ext>
              </a:extLst>
            </p:cNvPr>
            <p:cNvCxnSpPr>
              <a:stCxn id="117" idx="4"/>
              <a:endCxn id="118" idx="0"/>
            </p:cNvCxnSpPr>
            <p:nvPr/>
          </p:nvCxnSpPr>
          <p:spPr>
            <a:xfrm flipV="1">
              <a:off x="2947587" y="4641382"/>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52DB76DD-3708-4274-9148-F0916FD63E5F}"/>
                </a:ext>
              </a:extLst>
            </p:cNvPr>
            <p:cNvCxnSpPr>
              <a:stCxn id="117" idx="5"/>
              <a:endCxn id="121" idx="1"/>
            </p:cNvCxnSpPr>
            <p:nvPr/>
          </p:nvCxnSpPr>
          <p:spPr>
            <a:xfrm flipV="1">
              <a:off x="2910682" y="4293238"/>
              <a:ext cx="352469" cy="26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F7AA41DB-CFCF-44F8-9C45-3953E9AB8EE0}"/>
                </a:ext>
              </a:extLst>
            </p:cNvPr>
            <p:cNvCxnSpPr>
              <a:stCxn id="117" idx="6"/>
              <a:endCxn id="124" idx="1"/>
            </p:cNvCxnSpPr>
            <p:nvPr/>
          </p:nvCxnSpPr>
          <p:spPr>
            <a:xfrm flipV="1">
              <a:off x="2821587" y="3861846"/>
              <a:ext cx="457078" cy="65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8">
              <a:extLst>
                <a:ext uri="{FF2B5EF4-FFF2-40B4-BE49-F238E27FC236}">
                  <a16:creationId xmlns:a16="http://schemas.microsoft.com/office/drawing/2014/main" id="{ACC02DA9-13E3-40FF-860C-3103C613B866}"/>
                </a:ext>
              </a:extLst>
            </p:cNvPr>
            <p:cNvSpPr>
              <a:spLocks noChangeArrowheads="1"/>
            </p:cNvSpPr>
            <p:nvPr/>
          </p:nvSpPr>
          <p:spPr bwMode="auto">
            <a:xfrm rot="16200000">
              <a:off x="2687015" y="317932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2" name="Oval 8">
              <a:extLst>
                <a:ext uri="{FF2B5EF4-FFF2-40B4-BE49-F238E27FC236}">
                  <a16:creationId xmlns:a16="http://schemas.microsoft.com/office/drawing/2014/main" id="{8A7E6F23-860D-4A9C-B73C-914C0101F363}"/>
                </a:ext>
              </a:extLst>
            </p:cNvPr>
            <p:cNvSpPr>
              <a:spLocks noChangeArrowheads="1"/>
            </p:cNvSpPr>
            <p:nvPr/>
          </p:nvSpPr>
          <p:spPr bwMode="auto">
            <a:xfrm rot="16200000">
              <a:off x="3226246" y="317746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3" name="Oval 8">
              <a:extLst>
                <a:ext uri="{FF2B5EF4-FFF2-40B4-BE49-F238E27FC236}">
                  <a16:creationId xmlns:a16="http://schemas.microsoft.com/office/drawing/2014/main" id="{B4C360E2-853F-42DF-BF76-645983A44302}"/>
                </a:ext>
              </a:extLst>
            </p:cNvPr>
            <p:cNvSpPr>
              <a:spLocks noChangeArrowheads="1"/>
            </p:cNvSpPr>
            <p:nvPr/>
          </p:nvSpPr>
          <p:spPr bwMode="auto">
            <a:xfrm rot="16200000">
              <a:off x="3767596" y="317865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4" name="Oval 8">
              <a:extLst>
                <a:ext uri="{FF2B5EF4-FFF2-40B4-BE49-F238E27FC236}">
                  <a16:creationId xmlns:a16="http://schemas.microsoft.com/office/drawing/2014/main" id="{01B020E4-101D-4400-A0B6-4D06F35F143A}"/>
                </a:ext>
              </a:extLst>
            </p:cNvPr>
            <p:cNvSpPr>
              <a:spLocks noChangeArrowheads="1"/>
            </p:cNvSpPr>
            <p:nvPr/>
          </p:nvSpPr>
          <p:spPr bwMode="auto">
            <a:xfrm rot="16200000">
              <a:off x="2687015" y="270307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5" name="Oval 8">
              <a:extLst>
                <a:ext uri="{FF2B5EF4-FFF2-40B4-BE49-F238E27FC236}">
                  <a16:creationId xmlns:a16="http://schemas.microsoft.com/office/drawing/2014/main" id="{9A01906C-D489-4C0A-9A0F-E602806A93AF}"/>
                </a:ext>
              </a:extLst>
            </p:cNvPr>
            <p:cNvSpPr>
              <a:spLocks noChangeArrowheads="1"/>
            </p:cNvSpPr>
            <p:nvPr/>
          </p:nvSpPr>
          <p:spPr bwMode="auto">
            <a:xfrm rot="16200000">
              <a:off x="3226246" y="27012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6" name="Oval 8">
              <a:extLst>
                <a:ext uri="{FF2B5EF4-FFF2-40B4-BE49-F238E27FC236}">
                  <a16:creationId xmlns:a16="http://schemas.microsoft.com/office/drawing/2014/main" id="{F5874283-A34B-44AD-A8E5-C1C8733DEC38}"/>
                </a:ext>
              </a:extLst>
            </p:cNvPr>
            <p:cNvSpPr>
              <a:spLocks noChangeArrowheads="1"/>
            </p:cNvSpPr>
            <p:nvPr/>
          </p:nvSpPr>
          <p:spPr bwMode="auto">
            <a:xfrm rot="16200000">
              <a:off x="3767596" y="270241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7" name="Oval 8">
              <a:extLst>
                <a:ext uri="{FF2B5EF4-FFF2-40B4-BE49-F238E27FC236}">
                  <a16:creationId xmlns:a16="http://schemas.microsoft.com/office/drawing/2014/main" id="{777590FC-D57C-4747-9187-3DA2CEAFF988}"/>
                </a:ext>
              </a:extLst>
            </p:cNvPr>
            <p:cNvSpPr>
              <a:spLocks noChangeArrowheads="1"/>
            </p:cNvSpPr>
            <p:nvPr/>
          </p:nvSpPr>
          <p:spPr bwMode="auto">
            <a:xfrm rot="16200000">
              <a:off x="2687015" y="222710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8" name="Oval 8">
              <a:extLst>
                <a:ext uri="{FF2B5EF4-FFF2-40B4-BE49-F238E27FC236}">
                  <a16:creationId xmlns:a16="http://schemas.microsoft.com/office/drawing/2014/main" id="{CB0FB6DF-2FA7-42C6-9627-6324490E6F24}"/>
                </a:ext>
              </a:extLst>
            </p:cNvPr>
            <p:cNvSpPr>
              <a:spLocks noChangeArrowheads="1"/>
            </p:cNvSpPr>
            <p:nvPr/>
          </p:nvSpPr>
          <p:spPr bwMode="auto">
            <a:xfrm rot="16200000">
              <a:off x="3226246" y="222525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9" name="Oval 8">
              <a:extLst>
                <a:ext uri="{FF2B5EF4-FFF2-40B4-BE49-F238E27FC236}">
                  <a16:creationId xmlns:a16="http://schemas.microsoft.com/office/drawing/2014/main" id="{973882E1-C3A5-4B65-BD8A-8EE29C686700}"/>
                </a:ext>
              </a:extLst>
            </p:cNvPr>
            <p:cNvSpPr>
              <a:spLocks noChangeArrowheads="1"/>
            </p:cNvSpPr>
            <p:nvPr/>
          </p:nvSpPr>
          <p:spPr bwMode="auto">
            <a:xfrm rot="16200000">
              <a:off x="3767596" y="222644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0" name="Oval 8">
              <a:extLst>
                <a:ext uri="{FF2B5EF4-FFF2-40B4-BE49-F238E27FC236}">
                  <a16:creationId xmlns:a16="http://schemas.microsoft.com/office/drawing/2014/main" id="{F6DA7026-80CF-4E9E-B9E0-C883E8E83ECA}"/>
                </a:ext>
              </a:extLst>
            </p:cNvPr>
            <p:cNvSpPr>
              <a:spLocks noChangeArrowheads="1"/>
            </p:cNvSpPr>
            <p:nvPr/>
          </p:nvSpPr>
          <p:spPr bwMode="auto">
            <a:xfrm rot="16200000">
              <a:off x="4318124"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1" name="Oval 8">
              <a:extLst>
                <a:ext uri="{FF2B5EF4-FFF2-40B4-BE49-F238E27FC236}">
                  <a16:creationId xmlns:a16="http://schemas.microsoft.com/office/drawing/2014/main" id="{827D4887-5A84-497B-AE24-13AF3A20A0FF}"/>
                </a:ext>
              </a:extLst>
            </p:cNvPr>
            <p:cNvSpPr>
              <a:spLocks noChangeArrowheads="1"/>
            </p:cNvSpPr>
            <p:nvPr/>
          </p:nvSpPr>
          <p:spPr bwMode="auto">
            <a:xfrm rot="16200000">
              <a:off x="4829622"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2" name="Oval 8">
              <a:extLst>
                <a:ext uri="{FF2B5EF4-FFF2-40B4-BE49-F238E27FC236}">
                  <a16:creationId xmlns:a16="http://schemas.microsoft.com/office/drawing/2014/main" id="{F852B7A9-7F02-4650-98A4-EFCDE44BCC37}"/>
                </a:ext>
              </a:extLst>
            </p:cNvPr>
            <p:cNvSpPr>
              <a:spLocks noChangeArrowheads="1"/>
            </p:cNvSpPr>
            <p:nvPr/>
          </p:nvSpPr>
          <p:spPr bwMode="auto">
            <a:xfrm rot="16200000">
              <a:off x="5383192"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8">
              <a:extLst>
                <a:ext uri="{FF2B5EF4-FFF2-40B4-BE49-F238E27FC236}">
                  <a16:creationId xmlns:a16="http://schemas.microsoft.com/office/drawing/2014/main" id="{92F25C1A-00EB-4A66-B3E6-11A29566515F}"/>
                </a:ext>
              </a:extLst>
            </p:cNvPr>
            <p:cNvSpPr>
              <a:spLocks noChangeArrowheads="1"/>
            </p:cNvSpPr>
            <p:nvPr/>
          </p:nvSpPr>
          <p:spPr bwMode="auto">
            <a:xfrm rot="16200000">
              <a:off x="4313232"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Oval 8">
              <a:extLst>
                <a:ext uri="{FF2B5EF4-FFF2-40B4-BE49-F238E27FC236}">
                  <a16:creationId xmlns:a16="http://schemas.microsoft.com/office/drawing/2014/main" id="{5AA5FCEE-ABB2-46D4-A445-8481D3FC7A6F}"/>
                </a:ext>
              </a:extLst>
            </p:cNvPr>
            <p:cNvSpPr>
              <a:spLocks noChangeArrowheads="1"/>
            </p:cNvSpPr>
            <p:nvPr/>
          </p:nvSpPr>
          <p:spPr bwMode="auto">
            <a:xfrm rot="16200000">
              <a:off x="4824730"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a:extLst>
                <a:ext uri="{FF2B5EF4-FFF2-40B4-BE49-F238E27FC236}">
                  <a16:creationId xmlns:a16="http://schemas.microsoft.com/office/drawing/2014/main" id="{E310C2EB-4317-4361-BD4E-6CC01D194243}"/>
                </a:ext>
              </a:extLst>
            </p:cNvPr>
            <p:cNvSpPr>
              <a:spLocks noChangeArrowheads="1"/>
            </p:cNvSpPr>
            <p:nvPr/>
          </p:nvSpPr>
          <p:spPr bwMode="auto">
            <a:xfrm rot="16200000">
              <a:off x="5378300"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8">
              <a:extLst>
                <a:ext uri="{FF2B5EF4-FFF2-40B4-BE49-F238E27FC236}">
                  <a16:creationId xmlns:a16="http://schemas.microsoft.com/office/drawing/2014/main" id="{0B54AD44-BF96-4927-A7A8-69CA1AE0DBCB}"/>
                </a:ext>
              </a:extLst>
            </p:cNvPr>
            <p:cNvSpPr>
              <a:spLocks noChangeArrowheads="1"/>
            </p:cNvSpPr>
            <p:nvPr/>
          </p:nvSpPr>
          <p:spPr bwMode="auto">
            <a:xfrm rot="16200000">
              <a:off x="4304660"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Oval 8">
              <a:extLst>
                <a:ext uri="{FF2B5EF4-FFF2-40B4-BE49-F238E27FC236}">
                  <a16:creationId xmlns:a16="http://schemas.microsoft.com/office/drawing/2014/main" id="{DEAE3894-9F76-40BA-8814-ECDD0928AB88}"/>
                </a:ext>
              </a:extLst>
            </p:cNvPr>
            <p:cNvSpPr>
              <a:spLocks noChangeArrowheads="1"/>
            </p:cNvSpPr>
            <p:nvPr/>
          </p:nvSpPr>
          <p:spPr bwMode="auto">
            <a:xfrm rot="16200000">
              <a:off x="4816158"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Oval 8">
              <a:extLst>
                <a:ext uri="{FF2B5EF4-FFF2-40B4-BE49-F238E27FC236}">
                  <a16:creationId xmlns:a16="http://schemas.microsoft.com/office/drawing/2014/main" id="{8C3FF8BB-3775-48A8-B556-BBD18418E3D1}"/>
                </a:ext>
              </a:extLst>
            </p:cNvPr>
            <p:cNvSpPr>
              <a:spLocks noChangeArrowheads="1"/>
            </p:cNvSpPr>
            <p:nvPr/>
          </p:nvSpPr>
          <p:spPr bwMode="auto">
            <a:xfrm rot="16200000">
              <a:off x="5369728"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5" name="Oval 8">
              <a:extLst>
                <a:ext uri="{FF2B5EF4-FFF2-40B4-BE49-F238E27FC236}">
                  <a16:creationId xmlns:a16="http://schemas.microsoft.com/office/drawing/2014/main" id="{20282C15-2399-4CC1-A7DC-BED94AE9CE74}"/>
                </a:ext>
              </a:extLst>
            </p:cNvPr>
            <p:cNvSpPr>
              <a:spLocks noChangeArrowheads="1"/>
            </p:cNvSpPr>
            <p:nvPr/>
          </p:nvSpPr>
          <p:spPr bwMode="auto">
            <a:xfrm rot="16200000">
              <a:off x="4320174"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6" name="Oval 8">
              <a:extLst>
                <a:ext uri="{FF2B5EF4-FFF2-40B4-BE49-F238E27FC236}">
                  <a16:creationId xmlns:a16="http://schemas.microsoft.com/office/drawing/2014/main" id="{72ADE76E-A94D-40E7-8ED1-2A4E33A862F8}"/>
                </a:ext>
              </a:extLst>
            </p:cNvPr>
            <p:cNvSpPr>
              <a:spLocks noChangeArrowheads="1"/>
            </p:cNvSpPr>
            <p:nvPr/>
          </p:nvSpPr>
          <p:spPr bwMode="auto">
            <a:xfrm rot="16200000">
              <a:off x="4831672"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7" name="Oval 8">
              <a:extLst>
                <a:ext uri="{FF2B5EF4-FFF2-40B4-BE49-F238E27FC236}">
                  <a16:creationId xmlns:a16="http://schemas.microsoft.com/office/drawing/2014/main" id="{844C8FC4-FD57-4224-B6DA-110A5C0945B7}"/>
                </a:ext>
              </a:extLst>
            </p:cNvPr>
            <p:cNvSpPr>
              <a:spLocks noChangeArrowheads="1"/>
            </p:cNvSpPr>
            <p:nvPr/>
          </p:nvSpPr>
          <p:spPr bwMode="auto">
            <a:xfrm rot="16200000">
              <a:off x="5385242"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8" name="Oval 8">
              <a:extLst>
                <a:ext uri="{FF2B5EF4-FFF2-40B4-BE49-F238E27FC236}">
                  <a16:creationId xmlns:a16="http://schemas.microsoft.com/office/drawing/2014/main" id="{51F78535-5E41-4B8A-8D40-B9A38DAA781B}"/>
                </a:ext>
              </a:extLst>
            </p:cNvPr>
            <p:cNvSpPr>
              <a:spLocks noChangeArrowheads="1"/>
            </p:cNvSpPr>
            <p:nvPr/>
          </p:nvSpPr>
          <p:spPr bwMode="auto">
            <a:xfrm rot="16200000">
              <a:off x="4304660"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9" name="Oval 8">
              <a:extLst>
                <a:ext uri="{FF2B5EF4-FFF2-40B4-BE49-F238E27FC236}">
                  <a16:creationId xmlns:a16="http://schemas.microsoft.com/office/drawing/2014/main" id="{2A242DDF-5762-485D-AD04-404EF5E6DF43}"/>
                </a:ext>
              </a:extLst>
            </p:cNvPr>
            <p:cNvSpPr>
              <a:spLocks noChangeArrowheads="1"/>
            </p:cNvSpPr>
            <p:nvPr/>
          </p:nvSpPr>
          <p:spPr bwMode="auto">
            <a:xfrm rot="16200000">
              <a:off x="4816158"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0" name="Oval 8">
              <a:extLst>
                <a:ext uri="{FF2B5EF4-FFF2-40B4-BE49-F238E27FC236}">
                  <a16:creationId xmlns:a16="http://schemas.microsoft.com/office/drawing/2014/main" id="{4E393BA3-3123-4A1C-956C-253EEF28FEA5}"/>
                </a:ext>
              </a:extLst>
            </p:cNvPr>
            <p:cNvSpPr>
              <a:spLocks noChangeArrowheads="1"/>
            </p:cNvSpPr>
            <p:nvPr/>
          </p:nvSpPr>
          <p:spPr bwMode="auto">
            <a:xfrm rot="16200000">
              <a:off x="5369728"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1" name="Oval 8">
              <a:extLst>
                <a:ext uri="{FF2B5EF4-FFF2-40B4-BE49-F238E27FC236}">
                  <a16:creationId xmlns:a16="http://schemas.microsoft.com/office/drawing/2014/main" id="{344AD9AC-7353-42AF-A5B2-39DC13E2A3E7}"/>
                </a:ext>
              </a:extLst>
            </p:cNvPr>
            <p:cNvSpPr>
              <a:spLocks noChangeArrowheads="1"/>
            </p:cNvSpPr>
            <p:nvPr/>
          </p:nvSpPr>
          <p:spPr bwMode="auto">
            <a:xfrm rot="16200000">
              <a:off x="4304660"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2" name="Oval 8">
              <a:extLst>
                <a:ext uri="{FF2B5EF4-FFF2-40B4-BE49-F238E27FC236}">
                  <a16:creationId xmlns:a16="http://schemas.microsoft.com/office/drawing/2014/main" id="{796551DE-8F50-4D6B-AF30-3FA3F00AE4EA}"/>
                </a:ext>
              </a:extLst>
            </p:cNvPr>
            <p:cNvSpPr>
              <a:spLocks noChangeArrowheads="1"/>
            </p:cNvSpPr>
            <p:nvPr/>
          </p:nvSpPr>
          <p:spPr bwMode="auto">
            <a:xfrm rot="16200000">
              <a:off x="4816158"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3" name="Oval 8">
              <a:extLst>
                <a:ext uri="{FF2B5EF4-FFF2-40B4-BE49-F238E27FC236}">
                  <a16:creationId xmlns:a16="http://schemas.microsoft.com/office/drawing/2014/main" id="{B573F90F-BAE6-4FBC-A25C-FBDA6D7547D8}"/>
                </a:ext>
              </a:extLst>
            </p:cNvPr>
            <p:cNvSpPr>
              <a:spLocks noChangeArrowheads="1"/>
            </p:cNvSpPr>
            <p:nvPr/>
          </p:nvSpPr>
          <p:spPr bwMode="auto">
            <a:xfrm rot="16200000">
              <a:off x="5369728"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4" name="Oval 8">
              <a:extLst>
                <a:ext uri="{FF2B5EF4-FFF2-40B4-BE49-F238E27FC236}">
                  <a16:creationId xmlns:a16="http://schemas.microsoft.com/office/drawing/2014/main" id="{AE928F57-EB0B-4E73-9B50-373DE4A0421F}"/>
                </a:ext>
              </a:extLst>
            </p:cNvPr>
            <p:cNvSpPr>
              <a:spLocks noChangeArrowheads="1"/>
            </p:cNvSpPr>
            <p:nvPr/>
          </p:nvSpPr>
          <p:spPr bwMode="auto">
            <a:xfrm rot="16200000">
              <a:off x="4304660"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5" name="Oval 8">
              <a:extLst>
                <a:ext uri="{FF2B5EF4-FFF2-40B4-BE49-F238E27FC236}">
                  <a16:creationId xmlns:a16="http://schemas.microsoft.com/office/drawing/2014/main" id="{6F3A65FC-A1B3-430C-9995-DDAF456EB230}"/>
                </a:ext>
              </a:extLst>
            </p:cNvPr>
            <p:cNvSpPr>
              <a:spLocks noChangeArrowheads="1"/>
            </p:cNvSpPr>
            <p:nvPr/>
          </p:nvSpPr>
          <p:spPr bwMode="auto">
            <a:xfrm rot="16200000">
              <a:off x="4816158"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6" name="Oval 8">
              <a:extLst>
                <a:ext uri="{FF2B5EF4-FFF2-40B4-BE49-F238E27FC236}">
                  <a16:creationId xmlns:a16="http://schemas.microsoft.com/office/drawing/2014/main" id="{3DC0ADA3-78CA-42F9-876E-6F2A2363CDDC}"/>
                </a:ext>
              </a:extLst>
            </p:cNvPr>
            <p:cNvSpPr>
              <a:spLocks noChangeArrowheads="1"/>
            </p:cNvSpPr>
            <p:nvPr/>
          </p:nvSpPr>
          <p:spPr bwMode="auto">
            <a:xfrm rot="16200000">
              <a:off x="5369728"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3" name="Oval 8">
              <a:extLst>
                <a:ext uri="{FF2B5EF4-FFF2-40B4-BE49-F238E27FC236}">
                  <a16:creationId xmlns:a16="http://schemas.microsoft.com/office/drawing/2014/main" id="{23F9DFA2-0DE4-4DCE-8330-BB4FEFC0B99F}"/>
                </a:ext>
              </a:extLst>
            </p:cNvPr>
            <p:cNvSpPr>
              <a:spLocks noChangeArrowheads="1"/>
            </p:cNvSpPr>
            <p:nvPr/>
          </p:nvSpPr>
          <p:spPr bwMode="auto">
            <a:xfrm rot="16200000">
              <a:off x="6374240" y="494409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4" name="Oval 8">
              <a:extLst>
                <a:ext uri="{FF2B5EF4-FFF2-40B4-BE49-F238E27FC236}">
                  <a16:creationId xmlns:a16="http://schemas.microsoft.com/office/drawing/2014/main" id="{F2ECA9C4-3336-45A6-8B28-04DE6F54396C}"/>
                </a:ext>
              </a:extLst>
            </p:cNvPr>
            <p:cNvSpPr>
              <a:spLocks noChangeArrowheads="1"/>
            </p:cNvSpPr>
            <p:nvPr/>
          </p:nvSpPr>
          <p:spPr bwMode="auto">
            <a:xfrm rot="16200000">
              <a:off x="6915791"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5" name="Oval 8">
              <a:extLst>
                <a:ext uri="{FF2B5EF4-FFF2-40B4-BE49-F238E27FC236}">
                  <a16:creationId xmlns:a16="http://schemas.microsoft.com/office/drawing/2014/main" id="{3251CC52-C0B3-4D4A-A06D-7C704B66B867}"/>
                </a:ext>
              </a:extLst>
            </p:cNvPr>
            <p:cNvSpPr>
              <a:spLocks noChangeArrowheads="1"/>
            </p:cNvSpPr>
            <p:nvPr/>
          </p:nvSpPr>
          <p:spPr bwMode="auto">
            <a:xfrm rot="16200000">
              <a:off x="6369348" y="451225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6" name="Oval 8">
              <a:extLst>
                <a:ext uri="{FF2B5EF4-FFF2-40B4-BE49-F238E27FC236}">
                  <a16:creationId xmlns:a16="http://schemas.microsoft.com/office/drawing/2014/main" id="{57F08B1D-321C-4EF7-8392-B1EF09B1C428}"/>
                </a:ext>
              </a:extLst>
            </p:cNvPr>
            <p:cNvSpPr>
              <a:spLocks noChangeArrowheads="1"/>
            </p:cNvSpPr>
            <p:nvPr/>
          </p:nvSpPr>
          <p:spPr bwMode="auto">
            <a:xfrm rot="16200000">
              <a:off x="6910899"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7" name="Oval 8">
              <a:extLst>
                <a:ext uri="{FF2B5EF4-FFF2-40B4-BE49-F238E27FC236}">
                  <a16:creationId xmlns:a16="http://schemas.microsoft.com/office/drawing/2014/main" id="{412AF86D-E184-4DCB-AFA2-D0D597C941AB}"/>
                </a:ext>
              </a:extLst>
            </p:cNvPr>
            <p:cNvSpPr>
              <a:spLocks noChangeArrowheads="1"/>
            </p:cNvSpPr>
            <p:nvPr/>
          </p:nvSpPr>
          <p:spPr bwMode="auto">
            <a:xfrm rot="16200000">
              <a:off x="6360776" y="407501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8" name="Oval 8">
              <a:extLst>
                <a:ext uri="{FF2B5EF4-FFF2-40B4-BE49-F238E27FC236}">
                  <a16:creationId xmlns:a16="http://schemas.microsoft.com/office/drawing/2014/main" id="{32ED17C8-B231-4372-B6D3-B21593F5E554}"/>
                </a:ext>
              </a:extLst>
            </p:cNvPr>
            <p:cNvSpPr>
              <a:spLocks noChangeArrowheads="1"/>
            </p:cNvSpPr>
            <p:nvPr/>
          </p:nvSpPr>
          <p:spPr bwMode="auto">
            <a:xfrm rot="16200000">
              <a:off x="6902327"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9" name="Oval 8">
              <a:extLst>
                <a:ext uri="{FF2B5EF4-FFF2-40B4-BE49-F238E27FC236}">
                  <a16:creationId xmlns:a16="http://schemas.microsoft.com/office/drawing/2014/main" id="{156C0D20-26A4-4B7F-A192-788AF8BC7F6E}"/>
                </a:ext>
              </a:extLst>
            </p:cNvPr>
            <p:cNvSpPr>
              <a:spLocks noChangeArrowheads="1"/>
            </p:cNvSpPr>
            <p:nvPr/>
          </p:nvSpPr>
          <p:spPr bwMode="auto">
            <a:xfrm rot="16200000">
              <a:off x="6376290" y="364362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0" name="Oval 8">
              <a:extLst>
                <a:ext uri="{FF2B5EF4-FFF2-40B4-BE49-F238E27FC236}">
                  <a16:creationId xmlns:a16="http://schemas.microsoft.com/office/drawing/2014/main" id="{F2D45A85-A11C-4D77-B4A4-500508F4EF53}"/>
                </a:ext>
              </a:extLst>
            </p:cNvPr>
            <p:cNvSpPr>
              <a:spLocks noChangeArrowheads="1"/>
            </p:cNvSpPr>
            <p:nvPr/>
          </p:nvSpPr>
          <p:spPr bwMode="auto">
            <a:xfrm rot="16200000">
              <a:off x="6917841"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1" name="Oval 8">
              <a:extLst>
                <a:ext uri="{FF2B5EF4-FFF2-40B4-BE49-F238E27FC236}">
                  <a16:creationId xmlns:a16="http://schemas.microsoft.com/office/drawing/2014/main" id="{342DFA8A-3ED0-4E73-A493-6B5BF56BEE1F}"/>
                </a:ext>
              </a:extLst>
            </p:cNvPr>
            <p:cNvSpPr>
              <a:spLocks noChangeArrowheads="1"/>
            </p:cNvSpPr>
            <p:nvPr/>
          </p:nvSpPr>
          <p:spPr bwMode="auto">
            <a:xfrm rot="16200000">
              <a:off x="6360776" y="31743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2" name="Oval 8">
              <a:extLst>
                <a:ext uri="{FF2B5EF4-FFF2-40B4-BE49-F238E27FC236}">
                  <a16:creationId xmlns:a16="http://schemas.microsoft.com/office/drawing/2014/main" id="{043A4310-EE85-4882-8A45-0613AAC74106}"/>
                </a:ext>
              </a:extLst>
            </p:cNvPr>
            <p:cNvSpPr>
              <a:spLocks noChangeArrowheads="1"/>
            </p:cNvSpPr>
            <p:nvPr/>
          </p:nvSpPr>
          <p:spPr bwMode="auto">
            <a:xfrm rot="16200000">
              <a:off x="6902327"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3" name="Oval 8">
              <a:extLst>
                <a:ext uri="{FF2B5EF4-FFF2-40B4-BE49-F238E27FC236}">
                  <a16:creationId xmlns:a16="http://schemas.microsoft.com/office/drawing/2014/main" id="{7B102902-1336-49C0-8367-99270BB81E83}"/>
                </a:ext>
              </a:extLst>
            </p:cNvPr>
            <p:cNvSpPr>
              <a:spLocks noChangeArrowheads="1"/>
            </p:cNvSpPr>
            <p:nvPr/>
          </p:nvSpPr>
          <p:spPr bwMode="auto">
            <a:xfrm rot="16200000">
              <a:off x="6360776" y="269810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4" name="Oval 8">
              <a:extLst>
                <a:ext uri="{FF2B5EF4-FFF2-40B4-BE49-F238E27FC236}">
                  <a16:creationId xmlns:a16="http://schemas.microsoft.com/office/drawing/2014/main" id="{A133A6F7-86CA-4129-A3DF-82CC344370D5}"/>
                </a:ext>
              </a:extLst>
            </p:cNvPr>
            <p:cNvSpPr>
              <a:spLocks noChangeArrowheads="1"/>
            </p:cNvSpPr>
            <p:nvPr/>
          </p:nvSpPr>
          <p:spPr bwMode="auto">
            <a:xfrm rot="16200000">
              <a:off x="6902327"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5" name="Oval 8">
              <a:extLst>
                <a:ext uri="{FF2B5EF4-FFF2-40B4-BE49-F238E27FC236}">
                  <a16:creationId xmlns:a16="http://schemas.microsoft.com/office/drawing/2014/main" id="{3A6B0C93-9FF2-4E5C-B10E-C02159CB8D8C}"/>
                </a:ext>
              </a:extLst>
            </p:cNvPr>
            <p:cNvSpPr>
              <a:spLocks noChangeArrowheads="1"/>
            </p:cNvSpPr>
            <p:nvPr/>
          </p:nvSpPr>
          <p:spPr bwMode="auto">
            <a:xfrm rot="16200000">
              <a:off x="6360776" y="222213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6" name="Oval 8">
              <a:extLst>
                <a:ext uri="{FF2B5EF4-FFF2-40B4-BE49-F238E27FC236}">
                  <a16:creationId xmlns:a16="http://schemas.microsoft.com/office/drawing/2014/main" id="{D6040241-4C19-4F03-B086-E4F403CF0032}"/>
                </a:ext>
              </a:extLst>
            </p:cNvPr>
            <p:cNvSpPr>
              <a:spLocks noChangeArrowheads="1"/>
            </p:cNvSpPr>
            <p:nvPr/>
          </p:nvSpPr>
          <p:spPr bwMode="auto">
            <a:xfrm rot="16200000">
              <a:off x="6902327"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6" name="直接箭头连接符 25">
              <a:extLst>
                <a:ext uri="{FF2B5EF4-FFF2-40B4-BE49-F238E27FC236}">
                  <a16:creationId xmlns:a16="http://schemas.microsoft.com/office/drawing/2014/main" id="{0EF379A2-EEAD-47B4-8664-F592788BFFBE}"/>
                </a:ext>
              </a:extLst>
            </p:cNvPr>
            <p:cNvCxnSpPr>
              <a:stCxn id="121" idx="4"/>
              <a:endCxn id="122" idx="0"/>
            </p:cNvCxnSpPr>
            <p:nvPr/>
          </p:nvCxnSpPr>
          <p:spPr>
            <a:xfrm>
              <a:off x="3478246" y="4204143"/>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3960A5F-5979-4554-9904-C7290C21EC72}"/>
                </a:ext>
              </a:extLst>
            </p:cNvPr>
            <p:cNvCxnSpPr>
              <a:stCxn id="118" idx="4"/>
              <a:endCxn id="119" idx="0"/>
            </p:cNvCxnSpPr>
            <p:nvPr/>
          </p:nvCxnSpPr>
          <p:spPr>
            <a:xfrm>
              <a:off x="3486818" y="4641382"/>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C8D01FB-79E5-4544-A6C8-B61C4D880AA6}"/>
                </a:ext>
              </a:extLst>
            </p:cNvPr>
            <p:cNvCxnSpPr>
              <a:stCxn id="115" idx="4"/>
              <a:endCxn id="116" idx="0"/>
            </p:cNvCxnSpPr>
            <p:nvPr/>
          </p:nvCxnSpPr>
          <p:spPr>
            <a:xfrm>
              <a:off x="3491710" y="5073221"/>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E2DBCFCD-F68F-4303-A9D4-C97273D64A1F}"/>
                </a:ext>
              </a:extLst>
            </p:cNvPr>
            <p:cNvCxnSpPr>
              <a:stCxn id="115" idx="5"/>
              <a:endCxn id="119" idx="1"/>
            </p:cNvCxnSpPr>
            <p:nvPr/>
          </p:nvCxnSpPr>
          <p:spPr>
            <a:xfrm flipV="1">
              <a:off x="3454805" y="4731663"/>
              <a:ext cx="358268" cy="252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978198AE-B970-468A-A50D-D2978D24B697}"/>
                </a:ext>
              </a:extLst>
            </p:cNvPr>
            <p:cNvCxnSpPr>
              <a:stCxn id="118" idx="5"/>
              <a:endCxn id="122" idx="1"/>
            </p:cNvCxnSpPr>
            <p:nvPr/>
          </p:nvCxnSpPr>
          <p:spPr>
            <a:xfrm flipV="1">
              <a:off x="3449913" y="4294424"/>
              <a:ext cx="354588" cy="25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3027A896-1D15-4D71-90CA-F9FD29099542}"/>
                </a:ext>
              </a:extLst>
            </p:cNvPr>
            <p:cNvCxnSpPr>
              <a:stCxn id="118" idx="6"/>
              <a:endCxn id="125" idx="1"/>
            </p:cNvCxnSpPr>
            <p:nvPr/>
          </p:nvCxnSpPr>
          <p:spPr>
            <a:xfrm flipV="1">
              <a:off x="3360818" y="3863032"/>
              <a:ext cx="459197" cy="65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C668B09D-3447-4D78-A8A0-B22479296B7B}"/>
                </a:ext>
              </a:extLst>
            </p:cNvPr>
            <p:cNvCxnSpPr>
              <a:cxnSpLocks/>
              <a:stCxn id="121" idx="5"/>
              <a:endCxn id="125" idx="1"/>
            </p:cNvCxnSpPr>
            <p:nvPr/>
          </p:nvCxnSpPr>
          <p:spPr>
            <a:xfrm flipV="1">
              <a:off x="3441341" y="3863032"/>
              <a:ext cx="378674" cy="25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a:extLst>
                <a:ext uri="{FF2B5EF4-FFF2-40B4-BE49-F238E27FC236}">
                  <a16:creationId xmlns:a16="http://schemas.microsoft.com/office/drawing/2014/main" id="{9F05A585-BD8A-4C4A-A1D5-48AB5FE7576F}"/>
                </a:ext>
              </a:extLst>
            </p:cNvPr>
            <p:cNvCxnSpPr>
              <a:stCxn id="124" idx="4"/>
              <a:endCxn id="125" idx="0"/>
            </p:cNvCxnSpPr>
            <p:nvPr/>
          </p:nvCxnSpPr>
          <p:spPr>
            <a:xfrm>
              <a:off x="3493760" y="3772751"/>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726F3596-46EF-4629-AB0B-967631C0FFE8}"/>
                </a:ext>
              </a:extLst>
            </p:cNvPr>
            <p:cNvCxnSpPr>
              <a:stCxn id="124" idx="5"/>
              <a:endCxn id="133" idx="1"/>
            </p:cNvCxnSpPr>
            <p:nvPr/>
          </p:nvCxnSpPr>
          <p:spPr>
            <a:xfrm flipV="1">
              <a:off x="3456855" y="3393750"/>
              <a:ext cx="347646" cy="28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a:extLst>
                <a:ext uri="{FF2B5EF4-FFF2-40B4-BE49-F238E27FC236}">
                  <a16:creationId xmlns:a16="http://schemas.microsoft.com/office/drawing/2014/main" id="{94F89F92-BFF5-46DB-A9AB-3EE8AA6C5903}"/>
                </a:ext>
              </a:extLst>
            </p:cNvPr>
            <p:cNvCxnSpPr>
              <a:stCxn id="124" idx="6"/>
              <a:endCxn id="136" idx="1"/>
            </p:cNvCxnSpPr>
            <p:nvPr/>
          </p:nvCxnSpPr>
          <p:spPr>
            <a:xfrm flipV="1">
              <a:off x="3367760" y="2917507"/>
              <a:ext cx="436741" cy="72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8" name="TextBox 209">
            <a:extLst>
              <a:ext uri="{FF2B5EF4-FFF2-40B4-BE49-F238E27FC236}">
                <a16:creationId xmlns:a16="http://schemas.microsoft.com/office/drawing/2014/main" id="{BCA96340-E9CC-4E4F-B4C3-9277976C8076}"/>
              </a:ext>
            </a:extLst>
          </p:cNvPr>
          <p:cNvSpPr txBox="1"/>
          <p:nvPr/>
        </p:nvSpPr>
        <p:spPr>
          <a:xfrm>
            <a:off x="2113501" y="2739510"/>
            <a:ext cx="461665" cy="225383"/>
          </a:xfrm>
          <a:prstGeom prst="rect">
            <a:avLst/>
          </a:prstGeom>
          <a:noFill/>
        </p:spPr>
        <p:txBody>
          <a:bodyPr vert="vert270" wrap="none" rtlCol="0">
            <a:spAutoFit/>
          </a:bodyPr>
          <a:lstStyle/>
          <a:p>
            <a:r>
              <a:rPr lang="en-US" altLang="zh-CN" dirty="0"/>
              <a:t>g</a:t>
            </a:r>
            <a:endParaRPr lang="zh-CN" altLang="en-US" dirty="0"/>
          </a:p>
        </p:txBody>
      </p:sp>
    </p:spTree>
    <p:extLst>
      <p:ext uri="{BB962C8B-B14F-4D97-AF65-F5344CB8AC3E}">
        <p14:creationId xmlns:p14="http://schemas.microsoft.com/office/powerpoint/2010/main" val="334519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13396-D212-4D5D-93C2-E02FC448D541}"/>
              </a:ext>
            </a:extLst>
          </p:cNvPr>
          <p:cNvSpPr>
            <a:spLocks noGrp="1"/>
          </p:cNvSpPr>
          <p:nvPr>
            <p:ph type="title"/>
          </p:nvPr>
        </p:nvSpPr>
        <p:spPr/>
        <p:txBody>
          <a:bodyPr/>
          <a:lstStyle/>
          <a:p>
            <a:r>
              <a:rPr lang="zh-CN" altLang="en-US" dirty="0"/>
              <a:t>前向算法（</a:t>
            </a:r>
            <a:r>
              <a:rPr lang="en-US" altLang="zh-CN" dirty="0"/>
              <a:t>t=T</a:t>
            </a:r>
            <a:r>
              <a:rPr lang="zh-CN" altLang="en-US" dirty="0"/>
              <a:t>）</a:t>
            </a:r>
          </a:p>
        </p:txBody>
      </p:sp>
      <p:grpSp>
        <p:nvGrpSpPr>
          <p:cNvPr id="292" name="组合 291">
            <a:extLst>
              <a:ext uri="{FF2B5EF4-FFF2-40B4-BE49-F238E27FC236}">
                <a16:creationId xmlns:a16="http://schemas.microsoft.com/office/drawing/2014/main" id="{FBB33F84-A204-4790-9659-B5D393F71F4C}"/>
              </a:ext>
            </a:extLst>
          </p:cNvPr>
          <p:cNvGrpSpPr/>
          <p:nvPr/>
        </p:nvGrpSpPr>
        <p:grpSpPr>
          <a:xfrm>
            <a:off x="2113501" y="2222130"/>
            <a:ext cx="5303299" cy="3655428"/>
            <a:chOff x="2113501" y="2222130"/>
            <a:chExt cx="5303299" cy="3655428"/>
          </a:xfrm>
        </p:grpSpPr>
        <p:cxnSp>
          <p:nvCxnSpPr>
            <p:cNvPr id="100" name="直接箭头连接符 99">
              <a:extLst>
                <a:ext uri="{FF2B5EF4-FFF2-40B4-BE49-F238E27FC236}">
                  <a16:creationId xmlns:a16="http://schemas.microsoft.com/office/drawing/2014/main" id="{EB4D390C-2AD7-419A-9DB0-F79630D6E854}"/>
                </a:ext>
              </a:extLst>
            </p:cNvPr>
            <p:cNvCxnSpPr>
              <a:cxnSpLocks/>
            </p:cNvCxnSpPr>
            <p:nvPr/>
          </p:nvCxnSpPr>
          <p:spPr>
            <a:xfrm>
              <a:off x="2871044" y="5876607"/>
              <a:ext cx="4545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208">
              <a:extLst>
                <a:ext uri="{FF2B5EF4-FFF2-40B4-BE49-F238E27FC236}">
                  <a16:creationId xmlns:a16="http://schemas.microsoft.com/office/drawing/2014/main" id="{C43DA257-3EB4-45D4-8584-F7EBDEA4595F}"/>
                </a:ext>
              </a:extLst>
            </p:cNvPr>
            <p:cNvSpPr txBox="1"/>
            <p:nvPr/>
          </p:nvSpPr>
          <p:spPr>
            <a:xfrm>
              <a:off x="2135139" y="4552204"/>
              <a:ext cx="461665" cy="225383"/>
            </a:xfrm>
            <a:prstGeom prst="rect">
              <a:avLst/>
            </a:prstGeom>
            <a:noFill/>
          </p:spPr>
          <p:txBody>
            <a:bodyPr vert="vert270" wrap="none" rtlCol="0">
              <a:spAutoFit/>
            </a:bodyPr>
            <a:lstStyle/>
            <a:p>
              <a:r>
                <a:rPr lang="en-US" altLang="zh-CN" dirty="0"/>
                <a:t>d</a:t>
              </a:r>
              <a:endParaRPr lang="zh-CN" altLang="en-US" dirty="0"/>
            </a:p>
          </p:txBody>
        </p:sp>
        <p:sp>
          <p:nvSpPr>
            <p:cNvPr id="102" name="TextBox 209">
              <a:extLst>
                <a:ext uri="{FF2B5EF4-FFF2-40B4-BE49-F238E27FC236}">
                  <a16:creationId xmlns:a16="http://schemas.microsoft.com/office/drawing/2014/main" id="{343DA08F-C43E-4D24-AC8B-A4AA0EA62695}"/>
                </a:ext>
              </a:extLst>
            </p:cNvPr>
            <p:cNvSpPr txBox="1"/>
            <p:nvPr/>
          </p:nvSpPr>
          <p:spPr>
            <a:xfrm>
              <a:off x="2113501" y="2739510"/>
              <a:ext cx="461665" cy="225383"/>
            </a:xfrm>
            <a:prstGeom prst="rect">
              <a:avLst/>
            </a:prstGeom>
            <a:noFill/>
          </p:spPr>
          <p:txBody>
            <a:bodyPr vert="vert270" wrap="none" rtlCol="0">
              <a:spAutoFit/>
            </a:bodyPr>
            <a:lstStyle/>
            <a:p>
              <a:r>
                <a:rPr lang="en-US" altLang="zh-CN" dirty="0"/>
                <a:t>g</a:t>
              </a:r>
              <a:endParaRPr lang="zh-CN" altLang="en-US" dirty="0"/>
            </a:p>
          </p:txBody>
        </p:sp>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9D5925E4-423F-481B-B2FD-FAE6A587A497}"/>
                    </a:ext>
                  </a:extLst>
                </p:cNvPr>
                <p:cNvSpPr/>
                <p:nvPr/>
              </p:nvSpPr>
              <p:spPr>
                <a:xfrm>
                  <a:off x="2720503"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1</m:t>
                            </m:r>
                          </m:sub>
                        </m:sSub>
                      </m:oMath>
                    </m:oMathPara>
                  </a14:m>
                  <a:endParaRPr lang="zh-CN" altLang="en-US" sz="1600" dirty="0"/>
                </a:p>
              </p:txBody>
            </p:sp>
          </mc:Choice>
          <mc:Fallback xmlns="">
            <p:sp>
              <p:nvSpPr>
                <p:cNvPr id="103" name="矩形 102">
                  <a:extLst>
                    <a:ext uri="{FF2B5EF4-FFF2-40B4-BE49-F238E27FC236}">
                      <a16:creationId xmlns:a16="http://schemas.microsoft.com/office/drawing/2014/main" id="{9D5925E4-423F-481B-B2FD-FAE6A587A497}"/>
                    </a:ext>
                  </a:extLst>
                </p:cNvPr>
                <p:cNvSpPr>
                  <a:spLocks noRot="1" noChangeAspect="1" noMove="1" noResize="1" noEditPoints="1" noAdjustHandles="1" noChangeArrowheads="1" noChangeShapeType="1" noTextEdit="1"/>
                </p:cNvSpPr>
                <p:nvPr/>
              </p:nvSpPr>
              <p:spPr>
                <a:xfrm>
                  <a:off x="2720503" y="5321611"/>
                  <a:ext cx="214583" cy="555947"/>
                </a:xfrm>
                <a:prstGeom prst="rect">
                  <a:avLst/>
                </a:prstGeom>
                <a:blipFill>
                  <a:blip r:embed="rId4"/>
                  <a:stretch>
                    <a:fillRect l="-30556"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14373D90-F564-4649-A180-5EDB185BB5A4}"/>
                    </a:ext>
                  </a:extLst>
                </p:cNvPr>
                <p:cNvSpPr/>
                <p:nvPr/>
              </p:nvSpPr>
              <p:spPr>
                <a:xfrm>
                  <a:off x="3251575"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2</m:t>
                            </m:r>
                          </m:sub>
                        </m:sSub>
                      </m:oMath>
                    </m:oMathPara>
                  </a14:m>
                  <a:endParaRPr lang="zh-CN" altLang="en-US" sz="1600" dirty="0"/>
                </a:p>
              </p:txBody>
            </p:sp>
          </mc:Choice>
          <mc:Fallback xmlns="">
            <p:sp>
              <p:nvSpPr>
                <p:cNvPr id="104" name="矩形 103">
                  <a:extLst>
                    <a:ext uri="{FF2B5EF4-FFF2-40B4-BE49-F238E27FC236}">
                      <a16:creationId xmlns:a16="http://schemas.microsoft.com/office/drawing/2014/main" id="{14373D90-F564-4649-A180-5EDB185BB5A4}"/>
                    </a:ext>
                  </a:extLst>
                </p:cNvPr>
                <p:cNvSpPr>
                  <a:spLocks noRot="1" noChangeAspect="1" noMove="1" noResize="1" noEditPoints="1" noAdjustHandles="1" noChangeArrowheads="1" noChangeShapeType="1" noTextEdit="1"/>
                </p:cNvSpPr>
                <p:nvPr/>
              </p:nvSpPr>
              <p:spPr>
                <a:xfrm>
                  <a:off x="3251575" y="5321611"/>
                  <a:ext cx="214583" cy="555947"/>
                </a:xfrm>
                <a:prstGeom prst="rect">
                  <a:avLst/>
                </a:prstGeom>
                <a:blipFill>
                  <a:blip r:embed="rId5"/>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EC3A5A35-FFCC-45C9-8C8A-EEEC0010EFED}"/>
                    </a:ext>
                  </a:extLst>
                </p:cNvPr>
                <p:cNvSpPr/>
                <p:nvPr/>
              </p:nvSpPr>
              <p:spPr>
                <a:xfrm>
                  <a:off x="3782466"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3</m:t>
                            </m:r>
                          </m:sub>
                        </m:sSub>
                      </m:oMath>
                    </m:oMathPara>
                  </a14:m>
                  <a:endParaRPr lang="zh-CN" altLang="en-US" sz="1600" dirty="0"/>
                </a:p>
              </p:txBody>
            </p:sp>
          </mc:Choice>
          <mc:Fallback xmlns="">
            <p:sp>
              <p:nvSpPr>
                <p:cNvPr id="105" name="矩形 104">
                  <a:extLst>
                    <a:ext uri="{FF2B5EF4-FFF2-40B4-BE49-F238E27FC236}">
                      <a16:creationId xmlns:a16="http://schemas.microsoft.com/office/drawing/2014/main" id="{EC3A5A35-FFCC-45C9-8C8A-EEEC0010EFED}"/>
                    </a:ext>
                  </a:extLst>
                </p:cNvPr>
                <p:cNvSpPr>
                  <a:spLocks noRot="1" noChangeAspect="1" noMove="1" noResize="1" noEditPoints="1" noAdjustHandles="1" noChangeArrowheads="1" noChangeShapeType="1" noTextEdit="1"/>
                </p:cNvSpPr>
                <p:nvPr/>
              </p:nvSpPr>
              <p:spPr>
                <a:xfrm>
                  <a:off x="3782466" y="5320660"/>
                  <a:ext cx="214583" cy="555947"/>
                </a:xfrm>
                <a:prstGeom prst="rect">
                  <a:avLst/>
                </a:prstGeom>
                <a:blipFill>
                  <a:blip r:embed="rId6"/>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a:extLst>
                    <a:ext uri="{FF2B5EF4-FFF2-40B4-BE49-F238E27FC236}">
                      <a16:creationId xmlns:a16="http://schemas.microsoft.com/office/drawing/2014/main" id="{97669326-DC74-493D-8470-B4E81C88AFC2}"/>
                    </a:ext>
                  </a:extLst>
                </p:cNvPr>
                <p:cNvSpPr/>
                <p:nvPr/>
              </p:nvSpPr>
              <p:spPr>
                <a:xfrm>
                  <a:off x="4331940"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4</m:t>
                            </m:r>
                          </m:sub>
                        </m:sSub>
                      </m:oMath>
                    </m:oMathPara>
                  </a14:m>
                  <a:endParaRPr lang="zh-CN" altLang="en-US" sz="1600" dirty="0"/>
                </a:p>
              </p:txBody>
            </p:sp>
          </mc:Choice>
          <mc:Fallback xmlns="">
            <p:sp>
              <p:nvSpPr>
                <p:cNvPr id="106" name="矩形 105">
                  <a:extLst>
                    <a:ext uri="{FF2B5EF4-FFF2-40B4-BE49-F238E27FC236}">
                      <a16:creationId xmlns:a16="http://schemas.microsoft.com/office/drawing/2014/main" id="{97669326-DC74-493D-8470-B4E81C88AFC2}"/>
                    </a:ext>
                  </a:extLst>
                </p:cNvPr>
                <p:cNvSpPr>
                  <a:spLocks noRot="1" noChangeAspect="1" noMove="1" noResize="1" noEditPoints="1" noAdjustHandles="1" noChangeArrowheads="1" noChangeShapeType="1" noTextEdit="1"/>
                </p:cNvSpPr>
                <p:nvPr/>
              </p:nvSpPr>
              <p:spPr>
                <a:xfrm>
                  <a:off x="4331940" y="5320660"/>
                  <a:ext cx="214583" cy="555947"/>
                </a:xfrm>
                <a:prstGeom prst="rect">
                  <a:avLst/>
                </a:prstGeom>
                <a:blipFill>
                  <a:blip r:embed="rId7"/>
                  <a:stretch>
                    <a:fillRect l="-33333"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a:extLst>
                    <a:ext uri="{FF2B5EF4-FFF2-40B4-BE49-F238E27FC236}">
                      <a16:creationId xmlns:a16="http://schemas.microsoft.com/office/drawing/2014/main" id="{F4C9D102-BED9-49BC-9C61-982902F1F39E}"/>
                    </a:ext>
                  </a:extLst>
                </p:cNvPr>
                <p:cNvSpPr/>
                <p:nvPr/>
              </p:nvSpPr>
              <p:spPr>
                <a:xfrm>
                  <a:off x="4835124"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5</m:t>
                            </m:r>
                          </m:sub>
                        </m:sSub>
                      </m:oMath>
                    </m:oMathPara>
                  </a14:m>
                  <a:endParaRPr lang="zh-CN" altLang="en-US" sz="1600" dirty="0"/>
                </a:p>
              </p:txBody>
            </p:sp>
          </mc:Choice>
          <mc:Fallback xmlns="">
            <p:sp>
              <p:nvSpPr>
                <p:cNvPr id="107" name="矩形 106">
                  <a:extLst>
                    <a:ext uri="{FF2B5EF4-FFF2-40B4-BE49-F238E27FC236}">
                      <a16:creationId xmlns:a16="http://schemas.microsoft.com/office/drawing/2014/main" id="{F4C9D102-BED9-49BC-9C61-982902F1F39E}"/>
                    </a:ext>
                  </a:extLst>
                </p:cNvPr>
                <p:cNvSpPr>
                  <a:spLocks noRot="1" noChangeAspect="1" noMove="1" noResize="1" noEditPoints="1" noAdjustHandles="1" noChangeArrowheads="1" noChangeShapeType="1" noTextEdit="1"/>
                </p:cNvSpPr>
                <p:nvPr/>
              </p:nvSpPr>
              <p:spPr>
                <a:xfrm>
                  <a:off x="4835124" y="5321611"/>
                  <a:ext cx="214583" cy="555947"/>
                </a:xfrm>
                <a:prstGeom prst="rect">
                  <a:avLst/>
                </a:prstGeom>
                <a:blipFill>
                  <a:blip r:embed="rId8"/>
                  <a:stretch>
                    <a:fillRect l="-33333" r="-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383C27F8-768B-4446-BDB4-5C49B2F17F6C}"/>
                    </a:ext>
                  </a:extLst>
                </p:cNvPr>
                <p:cNvSpPr/>
                <p:nvPr/>
              </p:nvSpPr>
              <p:spPr>
                <a:xfrm>
                  <a:off x="539079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6</m:t>
                            </m:r>
                          </m:sub>
                        </m:sSub>
                      </m:oMath>
                    </m:oMathPara>
                  </a14:m>
                  <a:endParaRPr lang="zh-CN" altLang="en-US" sz="1600" dirty="0"/>
                </a:p>
              </p:txBody>
            </p:sp>
          </mc:Choice>
          <mc:Fallback xmlns="">
            <p:sp>
              <p:nvSpPr>
                <p:cNvPr id="108" name="矩形 107">
                  <a:extLst>
                    <a:ext uri="{FF2B5EF4-FFF2-40B4-BE49-F238E27FC236}">
                      <a16:creationId xmlns:a16="http://schemas.microsoft.com/office/drawing/2014/main" id="{383C27F8-768B-4446-BDB4-5C49B2F17F6C}"/>
                    </a:ext>
                  </a:extLst>
                </p:cNvPr>
                <p:cNvSpPr>
                  <a:spLocks noRot="1" noChangeAspect="1" noMove="1" noResize="1" noEditPoints="1" noAdjustHandles="1" noChangeArrowheads="1" noChangeShapeType="1" noTextEdit="1"/>
                </p:cNvSpPr>
                <p:nvPr/>
              </p:nvSpPr>
              <p:spPr>
                <a:xfrm>
                  <a:off x="5390794" y="5320660"/>
                  <a:ext cx="214583" cy="555947"/>
                </a:xfrm>
                <a:prstGeom prst="rect">
                  <a:avLst/>
                </a:prstGeom>
                <a:blipFill>
                  <a:blip r:embed="rId9"/>
                  <a:stretch>
                    <a:fillRect l="-29730" r="-21622"/>
                  </a:stretch>
                </a:blipFill>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1D1B7715-3A61-4EFE-A216-745C430D806A}"/>
                </a:ext>
              </a:extLst>
            </p:cNvPr>
            <p:cNvSpPr/>
            <p:nvPr/>
          </p:nvSpPr>
          <p:spPr>
            <a:xfrm>
              <a:off x="5897273"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11" name="矩形 110">
              <a:extLst>
                <a:ext uri="{FF2B5EF4-FFF2-40B4-BE49-F238E27FC236}">
                  <a16:creationId xmlns:a16="http://schemas.microsoft.com/office/drawing/2014/main" id="{9556E132-43ED-4984-A2E0-D1578A84260F}"/>
                </a:ext>
              </a:extLst>
            </p:cNvPr>
            <p:cNvSpPr/>
            <p:nvPr/>
          </p:nvSpPr>
          <p:spPr>
            <a:xfrm>
              <a:off x="6398662"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12" name="矩形 111">
                  <a:extLst>
                    <a:ext uri="{FF2B5EF4-FFF2-40B4-BE49-F238E27FC236}">
                      <a16:creationId xmlns:a16="http://schemas.microsoft.com/office/drawing/2014/main" id="{EA32ECA1-9859-48D1-B874-3BDA2831BB7B}"/>
                    </a:ext>
                  </a:extLst>
                </p:cNvPr>
                <p:cNvSpPr/>
                <p:nvPr/>
              </p:nvSpPr>
              <p:spPr>
                <a:xfrm>
                  <a:off x="693974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𝑇</m:t>
                            </m:r>
                          </m:sub>
                        </m:sSub>
                      </m:oMath>
                    </m:oMathPara>
                  </a14:m>
                  <a:endParaRPr lang="zh-CN" altLang="en-US" sz="1600" dirty="0"/>
                </a:p>
              </p:txBody>
            </p:sp>
          </mc:Choice>
          <mc:Fallback xmlns="">
            <p:sp>
              <p:nvSpPr>
                <p:cNvPr id="112" name="矩形 111">
                  <a:extLst>
                    <a:ext uri="{FF2B5EF4-FFF2-40B4-BE49-F238E27FC236}">
                      <a16:creationId xmlns:a16="http://schemas.microsoft.com/office/drawing/2014/main" id="{EA32ECA1-9859-48D1-B874-3BDA2831BB7B}"/>
                    </a:ext>
                  </a:extLst>
                </p:cNvPr>
                <p:cNvSpPr>
                  <a:spLocks noRot="1" noChangeAspect="1" noMove="1" noResize="1" noEditPoints="1" noAdjustHandles="1" noChangeArrowheads="1" noChangeShapeType="1" noTextEdit="1"/>
                </p:cNvSpPr>
                <p:nvPr/>
              </p:nvSpPr>
              <p:spPr>
                <a:xfrm>
                  <a:off x="6939744" y="5320660"/>
                  <a:ext cx="214583" cy="555947"/>
                </a:xfrm>
                <a:prstGeom prst="rect">
                  <a:avLst/>
                </a:prstGeom>
                <a:blipFill>
                  <a:blip r:embed="rId10"/>
                  <a:stretch>
                    <a:fillRect l="-35135" r="-21622"/>
                  </a:stretch>
                </a:blipFill>
              </p:spPr>
              <p:txBody>
                <a:bodyPr/>
                <a:lstStyle/>
                <a:p>
                  <a:r>
                    <a:rPr lang="zh-CN" altLang="en-US">
                      <a:noFill/>
                    </a:rPr>
                    <a:t> </a:t>
                  </a:r>
                </a:p>
              </p:txBody>
            </p:sp>
          </mc:Fallback>
        </mc:AlternateContent>
        <p:sp>
          <p:nvSpPr>
            <p:cNvPr id="113" name="TextBox 208">
              <a:extLst>
                <a:ext uri="{FF2B5EF4-FFF2-40B4-BE49-F238E27FC236}">
                  <a16:creationId xmlns:a16="http://schemas.microsoft.com/office/drawing/2014/main" id="{E796ACAF-2FDD-4147-9145-F41EDDBEE287}"/>
                </a:ext>
              </a:extLst>
            </p:cNvPr>
            <p:cNvSpPr txBox="1"/>
            <p:nvPr/>
          </p:nvSpPr>
          <p:spPr>
            <a:xfrm>
              <a:off x="2113501" y="3670242"/>
              <a:ext cx="461665" cy="225383"/>
            </a:xfrm>
            <a:prstGeom prst="rect">
              <a:avLst/>
            </a:prstGeom>
            <a:noFill/>
          </p:spPr>
          <p:txBody>
            <a:bodyPr vert="vert270" wrap="none" rtlCol="0">
              <a:spAutoFit/>
            </a:bodyPr>
            <a:lstStyle/>
            <a:p>
              <a:r>
                <a:rPr lang="en-US" altLang="zh-CN" dirty="0"/>
                <a:t>o</a:t>
              </a:r>
              <a:endParaRPr lang="zh-CN" altLang="en-US" dirty="0"/>
            </a:p>
          </p:txBody>
        </p:sp>
        <p:sp>
          <p:nvSpPr>
            <p:cNvPr id="114" name="Oval 8">
              <a:extLst>
                <a:ext uri="{FF2B5EF4-FFF2-40B4-BE49-F238E27FC236}">
                  <a16:creationId xmlns:a16="http://schemas.microsoft.com/office/drawing/2014/main" id="{C4F0BE1C-CB97-4917-B683-512D9095234A}"/>
                </a:ext>
              </a:extLst>
            </p:cNvPr>
            <p:cNvSpPr>
              <a:spLocks noChangeArrowheads="1"/>
            </p:cNvSpPr>
            <p:nvPr/>
          </p:nvSpPr>
          <p:spPr bwMode="auto">
            <a:xfrm rot="16200000">
              <a:off x="2700479" y="49490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5" name="Oval 8">
              <a:extLst>
                <a:ext uri="{FF2B5EF4-FFF2-40B4-BE49-F238E27FC236}">
                  <a16:creationId xmlns:a16="http://schemas.microsoft.com/office/drawing/2014/main" id="{671D7504-8566-41CA-87A8-E9C3D9D0B60F}"/>
                </a:ext>
              </a:extLst>
            </p:cNvPr>
            <p:cNvSpPr>
              <a:spLocks noChangeArrowheads="1"/>
            </p:cNvSpPr>
            <p:nvPr/>
          </p:nvSpPr>
          <p:spPr bwMode="auto">
            <a:xfrm rot="16200000">
              <a:off x="3239710" y="494722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6" name="Oval 8">
              <a:extLst>
                <a:ext uri="{FF2B5EF4-FFF2-40B4-BE49-F238E27FC236}">
                  <a16:creationId xmlns:a16="http://schemas.microsoft.com/office/drawing/2014/main" id="{9D8AFFC3-660A-405F-80CA-633CDBDBE7BA}"/>
                </a:ext>
              </a:extLst>
            </p:cNvPr>
            <p:cNvSpPr>
              <a:spLocks noChangeArrowheads="1"/>
            </p:cNvSpPr>
            <p:nvPr/>
          </p:nvSpPr>
          <p:spPr bwMode="auto">
            <a:xfrm rot="16200000">
              <a:off x="3781060" y="494840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7" name="Oval 8">
              <a:extLst>
                <a:ext uri="{FF2B5EF4-FFF2-40B4-BE49-F238E27FC236}">
                  <a16:creationId xmlns:a16="http://schemas.microsoft.com/office/drawing/2014/main" id="{54DD844A-2A0E-40EB-A451-EC4E0240B755}"/>
                </a:ext>
              </a:extLst>
            </p:cNvPr>
            <p:cNvSpPr>
              <a:spLocks noChangeArrowheads="1"/>
            </p:cNvSpPr>
            <p:nvPr/>
          </p:nvSpPr>
          <p:spPr bwMode="auto">
            <a:xfrm rot="16200000">
              <a:off x="2695587" y="451723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8" name="Oval 8">
              <a:extLst>
                <a:ext uri="{FF2B5EF4-FFF2-40B4-BE49-F238E27FC236}">
                  <a16:creationId xmlns:a16="http://schemas.microsoft.com/office/drawing/2014/main" id="{713A5B9B-D1E2-44AB-9065-57018ED84E1C}"/>
                </a:ext>
              </a:extLst>
            </p:cNvPr>
            <p:cNvSpPr>
              <a:spLocks noChangeArrowheads="1"/>
            </p:cNvSpPr>
            <p:nvPr/>
          </p:nvSpPr>
          <p:spPr bwMode="auto">
            <a:xfrm rot="16200000">
              <a:off x="3234818" y="45153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9" name="Oval 8">
              <a:extLst>
                <a:ext uri="{FF2B5EF4-FFF2-40B4-BE49-F238E27FC236}">
                  <a16:creationId xmlns:a16="http://schemas.microsoft.com/office/drawing/2014/main" id="{5B3D8266-5B7D-4772-BD95-0EAC506BE6E5}"/>
                </a:ext>
              </a:extLst>
            </p:cNvPr>
            <p:cNvSpPr>
              <a:spLocks noChangeArrowheads="1"/>
            </p:cNvSpPr>
            <p:nvPr/>
          </p:nvSpPr>
          <p:spPr bwMode="auto">
            <a:xfrm rot="16200000">
              <a:off x="3776168" y="4516568"/>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0" name="Oval 8">
              <a:extLst>
                <a:ext uri="{FF2B5EF4-FFF2-40B4-BE49-F238E27FC236}">
                  <a16:creationId xmlns:a16="http://schemas.microsoft.com/office/drawing/2014/main" id="{667043DD-DE64-4275-95A6-17DBDB4ADBB9}"/>
                </a:ext>
              </a:extLst>
            </p:cNvPr>
            <p:cNvSpPr>
              <a:spLocks noChangeArrowheads="1"/>
            </p:cNvSpPr>
            <p:nvPr/>
          </p:nvSpPr>
          <p:spPr bwMode="auto">
            <a:xfrm rot="16200000">
              <a:off x="2687015" y="40799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1" name="Oval 8">
              <a:extLst>
                <a:ext uri="{FF2B5EF4-FFF2-40B4-BE49-F238E27FC236}">
                  <a16:creationId xmlns:a16="http://schemas.microsoft.com/office/drawing/2014/main" id="{AE58AD30-95C3-4739-8A30-838E96E787A9}"/>
                </a:ext>
              </a:extLst>
            </p:cNvPr>
            <p:cNvSpPr>
              <a:spLocks noChangeArrowheads="1"/>
            </p:cNvSpPr>
            <p:nvPr/>
          </p:nvSpPr>
          <p:spPr bwMode="auto">
            <a:xfrm rot="16200000">
              <a:off x="3226246" y="40781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2" name="Oval 8">
              <a:extLst>
                <a:ext uri="{FF2B5EF4-FFF2-40B4-BE49-F238E27FC236}">
                  <a16:creationId xmlns:a16="http://schemas.microsoft.com/office/drawing/2014/main" id="{F66FC5DF-E435-4D1D-9A1C-6C6EC84E11EE}"/>
                </a:ext>
              </a:extLst>
            </p:cNvPr>
            <p:cNvSpPr>
              <a:spLocks noChangeArrowheads="1"/>
            </p:cNvSpPr>
            <p:nvPr/>
          </p:nvSpPr>
          <p:spPr bwMode="auto">
            <a:xfrm rot="16200000">
              <a:off x="3767596" y="40793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Oval 8">
              <a:extLst>
                <a:ext uri="{FF2B5EF4-FFF2-40B4-BE49-F238E27FC236}">
                  <a16:creationId xmlns:a16="http://schemas.microsoft.com/office/drawing/2014/main" id="{2C469768-A48A-4508-B118-25C6AC926459}"/>
                </a:ext>
              </a:extLst>
            </p:cNvPr>
            <p:cNvSpPr>
              <a:spLocks noChangeArrowheads="1"/>
            </p:cNvSpPr>
            <p:nvPr/>
          </p:nvSpPr>
          <p:spPr bwMode="auto">
            <a:xfrm rot="16200000">
              <a:off x="2702529" y="364860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4" name="Oval 8">
              <a:extLst>
                <a:ext uri="{FF2B5EF4-FFF2-40B4-BE49-F238E27FC236}">
                  <a16:creationId xmlns:a16="http://schemas.microsoft.com/office/drawing/2014/main" id="{2F501DA3-C8F1-4E9F-A0E9-3EA6110A267B}"/>
                </a:ext>
              </a:extLst>
            </p:cNvPr>
            <p:cNvSpPr>
              <a:spLocks noChangeArrowheads="1"/>
            </p:cNvSpPr>
            <p:nvPr/>
          </p:nvSpPr>
          <p:spPr bwMode="auto">
            <a:xfrm rot="16200000">
              <a:off x="3241760" y="364675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Oval 8">
              <a:extLst>
                <a:ext uri="{FF2B5EF4-FFF2-40B4-BE49-F238E27FC236}">
                  <a16:creationId xmlns:a16="http://schemas.microsoft.com/office/drawing/2014/main" id="{23C71793-CDFC-4F1C-B3EA-B578E348989C}"/>
                </a:ext>
              </a:extLst>
            </p:cNvPr>
            <p:cNvSpPr>
              <a:spLocks noChangeArrowheads="1"/>
            </p:cNvSpPr>
            <p:nvPr/>
          </p:nvSpPr>
          <p:spPr bwMode="auto">
            <a:xfrm rot="16200000">
              <a:off x="3783110" y="364793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26" name="直接箭头连接符 125">
              <a:extLst>
                <a:ext uri="{FF2B5EF4-FFF2-40B4-BE49-F238E27FC236}">
                  <a16:creationId xmlns:a16="http://schemas.microsoft.com/office/drawing/2014/main" id="{3925F1F9-CA6E-4A2D-A7A7-96F8B545F037}"/>
                </a:ext>
              </a:extLst>
            </p:cNvPr>
            <p:cNvCxnSpPr>
              <a:stCxn id="114" idx="4"/>
              <a:endCxn id="115" idx="0"/>
            </p:cNvCxnSpPr>
            <p:nvPr/>
          </p:nvCxnSpPr>
          <p:spPr>
            <a:xfrm flipV="1">
              <a:off x="2952479" y="5073221"/>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80A92D46-6678-4B93-9D54-B79E452F1248}"/>
                </a:ext>
              </a:extLst>
            </p:cNvPr>
            <p:cNvCxnSpPr>
              <a:stCxn id="114" idx="5"/>
              <a:endCxn id="118" idx="1"/>
            </p:cNvCxnSpPr>
            <p:nvPr/>
          </p:nvCxnSpPr>
          <p:spPr>
            <a:xfrm flipV="1">
              <a:off x="2915574" y="4730477"/>
              <a:ext cx="356149" cy="25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7BA29D22-EC5F-41A8-AE68-DF451D474ED0}"/>
                </a:ext>
              </a:extLst>
            </p:cNvPr>
            <p:cNvCxnSpPr>
              <a:stCxn id="117" idx="4"/>
              <a:endCxn id="118" idx="0"/>
            </p:cNvCxnSpPr>
            <p:nvPr/>
          </p:nvCxnSpPr>
          <p:spPr>
            <a:xfrm flipV="1">
              <a:off x="2947587" y="4641382"/>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52DB76DD-3708-4274-9148-F0916FD63E5F}"/>
                </a:ext>
              </a:extLst>
            </p:cNvPr>
            <p:cNvCxnSpPr>
              <a:stCxn id="117" idx="5"/>
              <a:endCxn id="121" idx="1"/>
            </p:cNvCxnSpPr>
            <p:nvPr/>
          </p:nvCxnSpPr>
          <p:spPr>
            <a:xfrm flipV="1">
              <a:off x="2910682" y="4293238"/>
              <a:ext cx="352469" cy="26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F7AA41DB-CFCF-44F8-9C45-3953E9AB8EE0}"/>
                </a:ext>
              </a:extLst>
            </p:cNvPr>
            <p:cNvCxnSpPr>
              <a:stCxn id="117" idx="6"/>
              <a:endCxn id="124" idx="1"/>
            </p:cNvCxnSpPr>
            <p:nvPr/>
          </p:nvCxnSpPr>
          <p:spPr>
            <a:xfrm flipV="1">
              <a:off x="2821587" y="3861846"/>
              <a:ext cx="457078" cy="65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8">
              <a:extLst>
                <a:ext uri="{FF2B5EF4-FFF2-40B4-BE49-F238E27FC236}">
                  <a16:creationId xmlns:a16="http://schemas.microsoft.com/office/drawing/2014/main" id="{ACC02DA9-13E3-40FF-860C-3103C613B866}"/>
                </a:ext>
              </a:extLst>
            </p:cNvPr>
            <p:cNvSpPr>
              <a:spLocks noChangeArrowheads="1"/>
            </p:cNvSpPr>
            <p:nvPr/>
          </p:nvSpPr>
          <p:spPr bwMode="auto">
            <a:xfrm rot="16200000">
              <a:off x="2687015" y="317932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2" name="Oval 8">
              <a:extLst>
                <a:ext uri="{FF2B5EF4-FFF2-40B4-BE49-F238E27FC236}">
                  <a16:creationId xmlns:a16="http://schemas.microsoft.com/office/drawing/2014/main" id="{8A7E6F23-860D-4A9C-B73C-914C0101F363}"/>
                </a:ext>
              </a:extLst>
            </p:cNvPr>
            <p:cNvSpPr>
              <a:spLocks noChangeArrowheads="1"/>
            </p:cNvSpPr>
            <p:nvPr/>
          </p:nvSpPr>
          <p:spPr bwMode="auto">
            <a:xfrm rot="16200000">
              <a:off x="3226246" y="317746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3" name="Oval 8">
              <a:extLst>
                <a:ext uri="{FF2B5EF4-FFF2-40B4-BE49-F238E27FC236}">
                  <a16:creationId xmlns:a16="http://schemas.microsoft.com/office/drawing/2014/main" id="{B4C360E2-853F-42DF-BF76-645983A44302}"/>
                </a:ext>
              </a:extLst>
            </p:cNvPr>
            <p:cNvSpPr>
              <a:spLocks noChangeArrowheads="1"/>
            </p:cNvSpPr>
            <p:nvPr/>
          </p:nvSpPr>
          <p:spPr bwMode="auto">
            <a:xfrm rot="16200000">
              <a:off x="3767596" y="317865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4" name="Oval 8">
              <a:extLst>
                <a:ext uri="{FF2B5EF4-FFF2-40B4-BE49-F238E27FC236}">
                  <a16:creationId xmlns:a16="http://schemas.microsoft.com/office/drawing/2014/main" id="{01B020E4-101D-4400-A0B6-4D06F35F143A}"/>
                </a:ext>
              </a:extLst>
            </p:cNvPr>
            <p:cNvSpPr>
              <a:spLocks noChangeArrowheads="1"/>
            </p:cNvSpPr>
            <p:nvPr/>
          </p:nvSpPr>
          <p:spPr bwMode="auto">
            <a:xfrm rot="16200000">
              <a:off x="2687015" y="270307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5" name="Oval 8">
              <a:extLst>
                <a:ext uri="{FF2B5EF4-FFF2-40B4-BE49-F238E27FC236}">
                  <a16:creationId xmlns:a16="http://schemas.microsoft.com/office/drawing/2014/main" id="{9A01906C-D489-4C0A-9A0F-E602806A93AF}"/>
                </a:ext>
              </a:extLst>
            </p:cNvPr>
            <p:cNvSpPr>
              <a:spLocks noChangeArrowheads="1"/>
            </p:cNvSpPr>
            <p:nvPr/>
          </p:nvSpPr>
          <p:spPr bwMode="auto">
            <a:xfrm rot="16200000">
              <a:off x="3226246" y="27012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6" name="Oval 8">
              <a:extLst>
                <a:ext uri="{FF2B5EF4-FFF2-40B4-BE49-F238E27FC236}">
                  <a16:creationId xmlns:a16="http://schemas.microsoft.com/office/drawing/2014/main" id="{F5874283-A34B-44AD-A8E5-C1C8733DEC38}"/>
                </a:ext>
              </a:extLst>
            </p:cNvPr>
            <p:cNvSpPr>
              <a:spLocks noChangeArrowheads="1"/>
            </p:cNvSpPr>
            <p:nvPr/>
          </p:nvSpPr>
          <p:spPr bwMode="auto">
            <a:xfrm rot="16200000">
              <a:off x="3767596" y="270241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7" name="Oval 8">
              <a:extLst>
                <a:ext uri="{FF2B5EF4-FFF2-40B4-BE49-F238E27FC236}">
                  <a16:creationId xmlns:a16="http://schemas.microsoft.com/office/drawing/2014/main" id="{777590FC-D57C-4747-9187-3DA2CEAFF988}"/>
                </a:ext>
              </a:extLst>
            </p:cNvPr>
            <p:cNvSpPr>
              <a:spLocks noChangeArrowheads="1"/>
            </p:cNvSpPr>
            <p:nvPr/>
          </p:nvSpPr>
          <p:spPr bwMode="auto">
            <a:xfrm rot="16200000">
              <a:off x="2687015" y="222710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8" name="Oval 8">
              <a:extLst>
                <a:ext uri="{FF2B5EF4-FFF2-40B4-BE49-F238E27FC236}">
                  <a16:creationId xmlns:a16="http://schemas.microsoft.com/office/drawing/2014/main" id="{CB0FB6DF-2FA7-42C6-9627-6324490E6F24}"/>
                </a:ext>
              </a:extLst>
            </p:cNvPr>
            <p:cNvSpPr>
              <a:spLocks noChangeArrowheads="1"/>
            </p:cNvSpPr>
            <p:nvPr/>
          </p:nvSpPr>
          <p:spPr bwMode="auto">
            <a:xfrm rot="16200000">
              <a:off x="3226246" y="222525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9" name="Oval 8">
              <a:extLst>
                <a:ext uri="{FF2B5EF4-FFF2-40B4-BE49-F238E27FC236}">
                  <a16:creationId xmlns:a16="http://schemas.microsoft.com/office/drawing/2014/main" id="{973882E1-C3A5-4B65-BD8A-8EE29C686700}"/>
                </a:ext>
              </a:extLst>
            </p:cNvPr>
            <p:cNvSpPr>
              <a:spLocks noChangeArrowheads="1"/>
            </p:cNvSpPr>
            <p:nvPr/>
          </p:nvSpPr>
          <p:spPr bwMode="auto">
            <a:xfrm rot="16200000">
              <a:off x="3767596" y="222644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0" name="Oval 8">
              <a:extLst>
                <a:ext uri="{FF2B5EF4-FFF2-40B4-BE49-F238E27FC236}">
                  <a16:creationId xmlns:a16="http://schemas.microsoft.com/office/drawing/2014/main" id="{F6DA7026-80CF-4E9E-B9E0-C883E8E83ECA}"/>
                </a:ext>
              </a:extLst>
            </p:cNvPr>
            <p:cNvSpPr>
              <a:spLocks noChangeArrowheads="1"/>
            </p:cNvSpPr>
            <p:nvPr/>
          </p:nvSpPr>
          <p:spPr bwMode="auto">
            <a:xfrm rot="16200000">
              <a:off x="4318124"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1" name="Oval 8">
              <a:extLst>
                <a:ext uri="{FF2B5EF4-FFF2-40B4-BE49-F238E27FC236}">
                  <a16:creationId xmlns:a16="http://schemas.microsoft.com/office/drawing/2014/main" id="{827D4887-5A84-497B-AE24-13AF3A20A0FF}"/>
                </a:ext>
              </a:extLst>
            </p:cNvPr>
            <p:cNvSpPr>
              <a:spLocks noChangeArrowheads="1"/>
            </p:cNvSpPr>
            <p:nvPr/>
          </p:nvSpPr>
          <p:spPr bwMode="auto">
            <a:xfrm rot="16200000">
              <a:off x="4829622"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2" name="Oval 8">
              <a:extLst>
                <a:ext uri="{FF2B5EF4-FFF2-40B4-BE49-F238E27FC236}">
                  <a16:creationId xmlns:a16="http://schemas.microsoft.com/office/drawing/2014/main" id="{F852B7A9-7F02-4650-98A4-EFCDE44BCC37}"/>
                </a:ext>
              </a:extLst>
            </p:cNvPr>
            <p:cNvSpPr>
              <a:spLocks noChangeArrowheads="1"/>
            </p:cNvSpPr>
            <p:nvPr/>
          </p:nvSpPr>
          <p:spPr bwMode="auto">
            <a:xfrm rot="16200000">
              <a:off x="5383192"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8">
              <a:extLst>
                <a:ext uri="{FF2B5EF4-FFF2-40B4-BE49-F238E27FC236}">
                  <a16:creationId xmlns:a16="http://schemas.microsoft.com/office/drawing/2014/main" id="{92F25C1A-00EB-4A66-B3E6-11A29566515F}"/>
                </a:ext>
              </a:extLst>
            </p:cNvPr>
            <p:cNvSpPr>
              <a:spLocks noChangeArrowheads="1"/>
            </p:cNvSpPr>
            <p:nvPr/>
          </p:nvSpPr>
          <p:spPr bwMode="auto">
            <a:xfrm rot="16200000">
              <a:off x="4313232"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Oval 8">
              <a:extLst>
                <a:ext uri="{FF2B5EF4-FFF2-40B4-BE49-F238E27FC236}">
                  <a16:creationId xmlns:a16="http://schemas.microsoft.com/office/drawing/2014/main" id="{5AA5FCEE-ABB2-46D4-A445-8481D3FC7A6F}"/>
                </a:ext>
              </a:extLst>
            </p:cNvPr>
            <p:cNvSpPr>
              <a:spLocks noChangeArrowheads="1"/>
            </p:cNvSpPr>
            <p:nvPr/>
          </p:nvSpPr>
          <p:spPr bwMode="auto">
            <a:xfrm rot="16200000">
              <a:off x="4824730"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a:extLst>
                <a:ext uri="{FF2B5EF4-FFF2-40B4-BE49-F238E27FC236}">
                  <a16:creationId xmlns:a16="http://schemas.microsoft.com/office/drawing/2014/main" id="{E310C2EB-4317-4361-BD4E-6CC01D194243}"/>
                </a:ext>
              </a:extLst>
            </p:cNvPr>
            <p:cNvSpPr>
              <a:spLocks noChangeArrowheads="1"/>
            </p:cNvSpPr>
            <p:nvPr/>
          </p:nvSpPr>
          <p:spPr bwMode="auto">
            <a:xfrm rot="16200000">
              <a:off x="5378300"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8">
              <a:extLst>
                <a:ext uri="{FF2B5EF4-FFF2-40B4-BE49-F238E27FC236}">
                  <a16:creationId xmlns:a16="http://schemas.microsoft.com/office/drawing/2014/main" id="{0B54AD44-BF96-4927-A7A8-69CA1AE0DBCB}"/>
                </a:ext>
              </a:extLst>
            </p:cNvPr>
            <p:cNvSpPr>
              <a:spLocks noChangeArrowheads="1"/>
            </p:cNvSpPr>
            <p:nvPr/>
          </p:nvSpPr>
          <p:spPr bwMode="auto">
            <a:xfrm rot="16200000">
              <a:off x="4304660"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Oval 8">
              <a:extLst>
                <a:ext uri="{FF2B5EF4-FFF2-40B4-BE49-F238E27FC236}">
                  <a16:creationId xmlns:a16="http://schemas.microsoft.com/office/drawing/2014/main" id="{DEAE3894-9F76-40BA-8814-ECDD0928AB88}"/>
                </a:ext>
              </a:extLst>
            </p:cNvPr>
            <p:cNvSpPr>
              <a:spLocks noChangeArrowheads="1"/>
            </p:cNvSpPr>
            <p:nvPr/>
          </p:nvSpPr>
          <p:spPr bwMode="auto">
            <a:xfrm rot="16200000">
              <a:off x="4816158"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Oval 8">
              <a:extLst>
                <a:ext uri="{FF2B5EF4-FFF2-40B4-BE49-F238E27FC236}">
                  <a16:creationId xmlns:a16="http://schemas.microsoft.com/office/drawing/2014/main" id="{8C3FF8BB-3775-48A8-B556-BBD18418E3D1}"/>
                </a:ext>
              </a:extLst>
            </p:cNvPr>
            <p:cNvSpPr>
              <a:spLocks noChangeArrowheads="1"/>
            </p:cNvSpPr>
            <p:nvPr/>
          </p:nvSpPr>
          <p:spPr bwMode="auto">
            <a:xfrm rot="16200000">
              <a:off x="5369728"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5" name="Oval 8">
              <a:extLst>
                <a:ext uri="{FF2B5EF4-FFF2-40B4-BE49-F238E27FC236}">
                  <a16:creationId xmlns:a16="http://schemas.microsoft.com/office/drawing/2014/main" id="{20282C15-2399-4CC1-A7DC-BED94AE9CE74}"/>
                </a:ext>
              </a:extLst>
            </p:cNvPr>
            <p:cNvSpPr>
              <a:spLocks noChangeArrowheads="1"/>
            </p:cNvSpPr>
            <p:nvPr/>
          </p:nvSpPr>
          <p:spPr bwMode="auto">
            <a:xfrm rot="16200000">
              <a:off x="4320174"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6" name="Oval 8">
              <a:extLst>
                <a:ext uri="{FF2B5EF4-FFF2-40B4-BE49-F238E27FC236}">
                  <a16:creationId xmlns:a16="http://schemas.microsoft.com/office/drawing/2014/main" id="{72ADE76E-A94D-40E7-8ED1-2A4E33A862F8}"/>
                </a:ext>
              </a:extLst>
            </p:cNvPr>
            <p:cNvSpPr>
              <a:spLocks noChangeArrowheads="1"/>
            </p:cNvSpPr>
            <p:nvPr/>
          </p:nvSpPr>
          <p:spPr bwMode="auto">
            <a:xfrm rot="16200000">
              <a:off x="4831672"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7" name="Oval 8">
              <a:extLst>
                <a:ext uri="{FF2B5EF4-FFF2-40B4-BE49-F238E27FC236}">
                  <a16:creationId xmlns:a16="http://schemas.microsoft.com/office/drawing/2014/main" id="{844C8FC4-FD57-4224-B6DA-110A5C0945B7}"/>
                </a:ext>
              </a:extLst>
            </p:cNvPr>
            <p:cNvSpPr>
              <a:spLocks noChangeArrowheads="1"/>
            </p:cNvSpPr>
            <p:nvPr/>
          </p:nvSpPr>
          <p:spPr bwMode="auto">
            <a:xfrm rot="16200000">
              <a:off x="5385242"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8" name="Oval 8">
              <a:extLst>
                <a:ext uri="{FF2B5EF4-FFF2-40B4-BE49-F238E27FC236}">
                  <a16:creationId xmlns:a16="http://schemas.microsoft.com/office/drawing/2014/main" id="{51F78535-5E41-4B8A-8D40-B9A38DAA781B}"/>
                </a:ext>
              </a:extLst>
            </p:cNvPr>
            <p:cNvSpPr>
              <a:spLocks noChangeArrowheads="1"/>
            </p:cNvSpPr>
            <p:nvPr/>
          </p:nvSpPr>
          <p:spPr bwMode="auto">
            <a:xfrm rot="16200000">
              <a:off x="4304660"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9" name="Oval 8">
              <a:extLst>
                <a:ext uri="{FF2B5EF4-FFF2-40B4-BE49-F238E27FC236}">
                  <a16:creationId xmlns:a16="http://schemas.microsoft.com/office/drawing/2014/main" id="{2A242DDF-5762-485D-AD04-404EF5E6DF43}"/>
                </a:ext>
              </a:extLst>
            </p:cNvPr>
            <p:cNvSpPr>
              <a:spLocks noChangeArrowheads="1"/>
            </p:cNvSpPr>
            <p:nvPr/>
          </p:nvSpPr>
          <p:spPr bwMode="auto">
            <a:xfrm rot="16200000">
              <a:off x="4816158"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0" name="Oval 8">
              <a:extLst>
                <a:ext uri="{FF2B5EF4-FFF2-40B4-BE49-F238E27FC236}">
                  <a16:creationId xmlns:a16="http://schemas.microsoft.com/office/drawing/2014/main" id="{4E393BA3-3123-4A1C-956C-253EEF28FEA5}"/>
                </a:ext>
              </a:extLst>
            </p:cNvPr>
            <p:cNvSpPr>
              <a:spLocks noChangeArrowheads="1"/>
            </p:cNvSpPr>
            <p:nvPr/>
          </p:nvSpPr>
          <p:spPr bwMode="auto">
            <a:xfrm rot="16200000">
              <a:off x="5369728"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1" name="Oval 8">
              <a:extLst>
                <a:ext uri="{FF2B5EF4-FFF2-40B4-BE49-F238E27FC236}">
                  <a16:creationId xmlns:a16="http://schemas.microsoft.com/office/drawing/2014/main" id="{344AD9AC-7353-42AF-A5B2-39DC13E2A3E7}"/>
                </a:ext>
              </a:extLst>
            </p:cNvPr>
            <p:cNvSpPr>
              <a:spLocks noChangeArrowheads="1"/>
            </p:cNvSpPr>
            <p:nvPr/>
          </p:nvSpPr>
          <p:spPr bwMode="auto">
            <a:xfrm rot="16200000">
              <a:off x="4304660"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2" name="Oval 8">
              <a:extLst>
                <a:ext uri="{FF2B5EF4-FFF2-40B4-BE49-F238E27FC236}">
                  <a16:creationId xmlns:a16="http://schemas.microsoft.com/office/drawing/2014/main" id="{796551DE-8F50-4D6B-AF30-3FA3F00AE4EA}"/>
                </a:ext>
              </a:extLst>
            </p:cNvPr>
            <p:cNvSpPr>
              <a:spLocks noChangeArrowheads="1"/>
            </p:cNvSpPr>
            <p:nvPr/>
          </p:nvSpPr>
          <p:spPr bwMode="auto">
            <a:xfrm rot="16200000">
              <a:off x="4816158"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3" name="Oval 8">
              <a:extLst>
                <a:ext uri="{FF2B5EF4-FFF2-40B4-BE49-F238E27FC236}">
                  <a16:creationId xmlns:a16="http://schemas.microsoft.com/office/drawing/2014/main" id="{B573F90F-BAE6-4FBC-A25C-FBDA6D7547D8}"/>
                </a:ext>
              </a:extLst>
            </p:cNvPr>
            <p:cNvSpPr>
              <a:spLocks noChangeArrowheads="1"/>
            </p:cNvSpPr>
            <p:nvPr/>
          </p:nvSpPr>
          <p:spPr bwMode="auto">
            <a:xfrm rot="16200000">
              <a:off x="5369728"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4" name="Oval 8">
              <a:extLst>
                <a:ext uri="{FF2B5EF4-FFF2-40B4-BE49-F238E27FC236}">
                  <a16:creationId xmlns:a16="http://schemas.microsoft.com/office/drawing/2014/main" id="{AE928F57-EB0B-4E73-9B50-373DE4A0421F}"/>
                </a:ext>
              </a:extLst>
            </p:cNvPr>
            <p:cNvSpPr>
              <a:spLocks noChangeArrowheads="1"/>
            </p:cNvSpPr>
            <p:nvPr/>
          </p:nvSpPr>
          <p:spPr bwMode="auto">
            <a:xfrm rot="16200000">
              <a:off x="4304660"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5" name="Oval 8">
              <a:extLst>
                <a:ext uri="{FF2B5EF4-FFF2-40B4-BE49-F238E27FC236}">
                  <a16:creationId xmlns:a16="http://schemas.microsoft.com/office/drawing/2014/main" id="{6F3A65FC-A1B3-430C-9995-DDAF456EB230}"/>
                </a:ext>
              </a:extLst>
            </p:cNvPr>
            <p:cNvSpPr>
              <a:spLocks noChangeArrowheads="1"/>
            </p:cNvSpPr>
            <p:nvPr/>
          </p:nvSpPr>
          <p:spPr bwMode="auto">
            <a:xfrm rot="16200000">
              <a:off x="4816158"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6" name="Oval 8">
              <a:extLst>
                <a:ext uri="{FF2B5EF4-FFF2-40B4-BE49-F238E27FC236}">
                  <a16:creationId xmlns:a16="http://schemas.microsoft.com/office/drawing/2014/main" id="{3DC0ADA3-78CA-42F9-876E-6F2A2363CDDC}"/>
                </a:ext>
              </a:extLst>
            </p:cNvPr>
            <p:cNvSpPr>
              <a:spLocks noChangeArrowheads="1"/>
            </p:cNvSpPr>
            <p:nvPr/>
          </p:nvSpPr>
          <p:spPr bwMode="auto">
            <a:xfrm rot="16200000">
              <a:off x="5369728"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3" name="Oval 8">
              <a:extLst>
                <a:ext uri="{FF2B5EF4-FFF2-40B4-BE49-F238E27FC236}">
                  <a16:creationId xmlns:a16="http://schemas.microsoft.com/office/drawing/2014/main" id="{23F9DFA2-0DE4-4DCE-8330-BB4FEFC0B99F}"/>
                </a:ext>
              </a:extLst>
            </p:cNvPr>
            <p:cNvSpPr>
              <a:spLocks noChangeArrowheads="1"/>
            </p:cNvSpPr>
            <p:nvPr/>
          </p:nvSpPr>
          <p:spPr bwMode="auto">
            <a:xfrm rot="16200000">
              <a:off x="6374240" y="494409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4" name="Oval 8">
              <a:extLst>
                <a:ext uri="{FF2B5EF4-FFF2-40B4-BE49-F238E27FC236}">
                  <a16:creationId xmlns:a16="http://schemas.microsoft.com/office/drawing/2014/main" id="{F2ECA9C4-3336-45A6-8B28-04DE6F54396C}"/>
                </a:ext>
              </a:extLst>
            </p:cNvPr>
            <p:cNvSpPr>
              <a:spLocks noChangeArrowheads="1"/>
            </p:cNvSpPr>
            <p:nvPr/>
          </p:nvSpPr>
          <p:spPr bwMode="auto">
            <a:xfrm rot="16200000">
              <a:off x="6915791"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5" name="Oval 8">
              <a:extLst>
                <a:ext uri="{FF2B5EF4-FFF2-40B4-BE49-F238E27FC236}">
                  <a16:creationId xmlns:a16="http://schemas.microsoft.com/office/drawing/2014/main" id="{3251CC52-C0B3-4D4A-A06D-7C704B66B867}"/>
                </a:ext>
              </a:extLst>
            </p:cNvPr>
            <p:cNvSpPr>
              <a:spLocks noChangeArrowheads="1"/>
            </p:cNvSpPr>
            <p:nvPr/>
          </p:nvSpPr>
          <p:spPr bwMode="auto">
            <a:xfrm rot="16200000">
              <a:off x="6369348" y="451225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6" name="Oval 8">
              <a:extLst>
                <a:ext uri="{FF2B5EF4-FFF2-40B4-BE49-F238E27FC236}">
                  <a16:creationId xmlns:a16="http://schemas.microsoft.com/office/drawing/2014/main" id="{57F08B1D-321C-4EF7-8392-B1EF09B1C428}"/>
                </a:ext>
              </a:extLst>
            </p:cNvPr>
            <p:cNvSpPr>
              <a:spLocks noChangeArrowheads="1"/>
            </p:cNvSpPr>
            <p:nvPr/>
          </p:nvSpPr>
          <p:spPr bwMode="auto">
            <a:xfrm rot="16200000">
              <a:off x="6910899"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7" name="Oval 8">
              <a:extLst>
                <a:ext uri="{FF2B5EF4-FFF2-40B4-BE49-F238E27FC236}">
                  <a16:creationId xmlns:a16="http://schemas.microsoft.com/office/drawing/2014/main" id="{412AF86D-E184-4DCB-AFA2-D0D597C941AB}"/>
                </a:ext>
              </a:extLst>
            </p:cNvPr>
            <p:cNvSpPr>
              <a:spLocks noChangeArrowheads="1"/>
            </p:cNvSpPr>
            <p:nvPr/>
          </p:nvSpPr>
          <p:spPr bwMode="auto">
            <a:xfrm rot="16200000">
              <a:off x="6360776" y="407501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8" name="Oval 8">
              <a:extLst>
                <a:ext uri="{FF2B5EF4-FFF2-40B4-BE49-F238E27FC236}">
                  <a16:creationId xmlns:a16="http://schemas.microsoft.com/office/drawing/2014/main" id="{32ED17C8-B231-4372-B6D3-B21593F5E554}"/>
                </a:ext>
              </a:extLst>
            </p:cNvPr>
            <p:cNvSpPr>
              <a:spLocks noChangeArrowheads="1"/>
            </p:cNvSpPr>
            <p:nvPr/>
          </p:nvSpPr>
          <p:spPr bwMode="auto">
            <a:xfrm rot="16200000">
              <a:off x="6902327"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9" name="Oval 8">
              <a:extLst>
                <a:ext uri="{FF2B5EF4-FFF2-40B4-BE49-F238E27FC236}">
                  <a16:creationId xmlns:a16="http://schemas.microsoft.com/office/drawing/2014/main" id="{156C0D20-26A4-4B7F-A192-788AF8BC7F6E}"/>
                </a:ext>
              </a:extLst>
            </p:cNvPr>
            <p:cNvSpPr>
              <a:spLocks noChangeArrowheads="1"/>
            </p:cNvSpPr>
            <p:nvPr/>
          </p:nvSpPr>
          <p:spPr bwMode="auto">
            <a:xfrm rot="16200000">
              <a:off x="6376290" y="364362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0" name="Oval 8">
              <a:extLst>
                <a:ext uri="{FF2B5EF4-FFF2-40B4-BE49-F238E27FC236}">
                  <a16:creationId xmlns:a16="http://schemas.microsoft.com/office/drawing/2014/main" id="{F2D45A85-A11C-4D77-B4A4-500508F4EF53}"/>
                </a:ext>
              </a:extLst>
            </p:cNvPr>
            <p:cNvSpPr>
              <a:spLocks noChangeArrowheads="1"/>
            </p:cNvSpPr>
            <p:nvPr/>
          </p:nvSpPr>
          <p:spPr bwMode="auto">
            <a:xfrm rot="16200000">
              <a:off x="6917841"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1" name="Oval 8">
              <a:extLst>
                <a:ext uri="{FF2B5EF4-FFF2-40B4-BE49-F238E27FC236}">
                  <a16:creationId xmlns:a16="http://schemas.microsoft.com/office/drawing/2014/main" id="{342DFA8A-3ED0-4E73-A493-6B5BF56BEE1F}"/>
                </a:ext>
              </a:extLst>
            </p:cNvPr>
            <p:cNvSpPr>
              <a:spLocks noChangeArrowheads="1"/>
            </p:cNvSpPr>
            <p:nvPr/>
          </p:nvSpPr>
          <p:spPr bwMode="auto">
            <a:xfrm rot="16200000">
              <a:off x="6360776" y="31743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2" name="Oval 8">
              <a:extLst>
                <a:ext uri="{FF2B5EF4-FFF2-40B4-BE49-F238E27FC236}">
                  <a16:creationId xmlns:a16="http://schemas.microsoft.com/office/drawing/2014/main" id="{043A4310-EE85-4882-8A45-0613AAC74106}"/>
                </a:ext>
              </a:extLst>
            </p:cNvPr>
            <p:cNvSpPr>
              <a:spLocks noChangeArrowheads="1"/>
            </p:cNvSpPr>
            <p:nvPr/>
          </p:nvSpPr>
          <p:spPr bwMode="auto">
            <a:xfrm rot="16200000">
              <a:off x="6902327"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3" name="Oval 8">
              <a:extLst>
                <a:ext uri="{FF2B5EF4-FFF2-40B4-BE49-F238E27FC236}">
                  <a16:creationId xmlns:a16="http://schemas.microsoft.com/office/drawing/2014/main" id="{7B102902-1336-49C0-8367-99270BB81E83}"/>
                </a:ext>
              </a:extLst>
            </p:cNvPr>
            <p:cNvSpPr>
              <a:spLocks noChangeArrowheads="1"/>
            </p:cNvSpPr>
            <p:nvPr/>
          </p:nvSpPr>
          <p:spPr bwMode="auto">
            <a:xfrm rot="16200000">
              <a:off x="6360776" y="269810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4" name="Oval 8">
              <a:extLst>
                <a:ext uri="{FF2B5EF4-FFF2-40B4-BE49-F238E27FC236}">
                  <a16:creationId xmlns:a16="http://schemas.microsoft.com/office/drawing/2014/main" id="{A133A6F7-86CA-4129-A3DF-82CC344370D5}"/>
                </a:ext>
              </a:extLst>
            </p:cNvPr>
            <p:cNvSpPr>
              <a:spLocks noChangeArrowheads="1"/>
            </p:cNvSpPr>
            <p:nvPr/>
          </p:nvSpPr>
          <p:spPr bwMode="auto">
            <a:xfrm rot="16200000">
              <a:off x="6902327"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5" name="Oval 8">
              <a:extLst>
                <a:ext uri="{FF2B5EF4-FFF2-40B4-BE49-F238E27FC236}">
                  <a16:creationId xmlns:a16="http://schemas.microsoft.com/office/drawing/2014/main" id="{3A6B0C93-9FF2-4E5C-B10E-C02159CB8D8C}"/>
                </a:ext>
              </a:extLst>
            </p:cNvPr>
            <p:cNvSpPr>
              <a:spLocks noChangeArrowheads="1"/>
            </p:cNvSpPr>
            <p:nvPr/>
          </p:nvSpPr>
          <p:spPr bwMode="auto">
            <a:xfrm rot="16200000">
              <a:off x="6360776" y="222213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6" name="Oval 8">
              <a:extLst>
                <a:ext uri="{FF2B5EF4-FFF2-40B4-BE49-F238E27FC236}">
                  <a16:creationId xmlns:a16="http://schemas.microsoft.com/office/drawing/2014/main" id="{D6040241-4C19-4F03-B086-E4F403CF0032}"/>
                </a:ext>
              </a:extLst>
            </p:cNvPr>
            <p:cNvSpPr>
              <a:spLocks noChangeArrowheads="1"/>
            </p:cNvSpPr>
            <p:nvPr/>
          </p:nvSpPr>
          <p:spPr bwMode="auto">
            <a:xfrm rot="16200000">
              <a:off x="6902327"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6" name="直接箭头连接符 25">
              <a:extLst>
                <a:ext uri="{FF2B5EF4-FFF2-40B4-BE49-F238E27FC236}">
                  <a16:creationId xmlns:a16="http://schemas.microsoft.com/office/drawing/2014/main" id="{0EF379A2-EEAD-47B4-8664-F592788BFFBE}"/>
                </a:ext>
              </a:extLst>
            </p:cNvPr>
            <p:cNvCxnSpPr>
              <a:stCxn id="121" idx="4"/>
              <a:endCxn id="122" idx="0"/>
            </p:cNvCxnSpPr>
            <p:nvPr/>
          </p:nvCxnSpPr>
          <p:spPr>
            <a:xfrm>
              <a:off x="3478246" y="4204143"/>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3960A5F-5979-4554-9904-C7290C21EC72}"/>
                </a:ext>
              </a:extLst>
            </p:cNvPr>
            <p:cNvCxnSpPr>
              <a:stCxn id="118" idx="4"/>
              <a:endCxn id="119" idx="0"/>
            </p:cNvCxnSpPr>
            <p:nvPr/>
          </p:nvCxnSpPr>
          <p:spPr>
            <a:xfrm>
              <a:off x="3486818" y="4641382"/>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C8D01FB-79E5-4544-A6C8-B61C4D880AA6}"/>
                </a:ext>
              </a:extLst>
            </p:cNvPr>
            <p:cNvCxnSpPr>
              <a:stCxn id="115" idx="4"/>
              <a:endCxn id="116" idx="0"/>
            </p:cNvCxnSpPr>
            <p:nvPr/>
          </p:nvCxnSpPr>
          <p:spPr>
            <a:xfrm>
              <a:off x="3491710" y="5073221"/>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E2DBCFCD-F68F-4303-A9D4-C97273D64A1F}"/>
                </a:ext>
              </a:extLst>
            </p:cNvPr>
            <p:cNvCxnSpPr>
              <a:stCxn id="115" idx="5"/>
              <a:endCxn id="119" idx="1"/>
            </p:cNvCxnSpPr>
            <p:nvPr/>
          </p:nvCxnSpPr>
          <p:spPr>
            <a:xfrm flipV="1">
              <a:off x="3454805" y="4731663"/>
              <a:ext cx="358268" cy="252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978198AE-B970-468A-A50D-D2978D24B697}"/>
                </a:ext>
              </a:extLst>
            </p:cNvPr>
            <p:cNvCxnSpPr>
              <a:stCxn id="118" idx="5"/>
              <a:endCxn id="122" idx="1"/>
            </p:cNvCxnSpPr>
            <p:nvPr/>
          </p:nvCxnSpPr>
          <p:spPr>
            <a:xfrm flipV="1">
              <a:off x="3449913" y="4294424"/>
              <a:ext cx="354588" cy="25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3027A896-1D15-4D71-90CA-F9FD29099542}"/>
                </a:ext>
              </a:extLst>
            </p:cNvPr>
            <p:cNvCxnSpPr>
              <a:stCxn id="118" idx="6"/>
              <a:endCxn id="125" idx="1"/>
            </p:cNvCxnSpPr>
            <p:nvPr/>
          </p:nvCxnSpPr>
          <p:spPr>
            <a:xfrm flipV="1">
              <a:off x="3360818" y="3863032"/>
              <a:ext cx="459197" cy="65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C668B09D-3447-4D78-A8A0-B22479296B7B}"/>
                </a:ext>
              </a:extLst>
            </p:cNvPr>
            <p:cNvCxnSpPr>
              <a:cxnSpLocks/>
              <a:stCxn id="121" idx="5"/>
              <a:endCxn id="125" idx="1"/>
            </p:cNvCxnSpPr>
            <p:nvPr/>
          </p:nvCxnSpPr>
          <p:spPr>
            <a:xfrm flipV="1">
              <a:off x="3441341" y="3863032"/>
              <a:ext cx="378674" cy="25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a:extLst>
                <a:ext uri="{FF2B5EF4-FFF2-40B4-BE49-F238E27FC236}">
                  <a16:creationId xmlns:a16="http://schemas.microsoft.com/office/drawing/2014/main" id="{9F05A585-BD8A-4C4A-A1D5-48AB5FE7576F}"/>
                </a:ext>
              </a:extLst>
            </p:cNvPr>
            <p:cNvCxnSpPr>
              <a:stCxn id="124" idx="4"/>
              <a:endCxn id="125" idx="0"/>
            </p:cNvCxnSpPr>
            <p:nvPr/>
          </p:nvCxnSpPr>
          <p:spPr>
            <a:xfrm>
              <a:off x="3493760" y="3772751"/>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726F3596-46EF-4629-AB0B-967631C0FFE8}"/>
                </a:ext>
              </a:extLst>
            </p:cNvPr>
            <p:cNvCxnSpPr>
              <a:stCxn id="124" idx="5"/>
              <a:endCxn id="133" idx="1"/>
            </p:cNvCxnSpPr>
            <p:nvPr/>
          </p:nvCxnSpPr>
          <p:spPr>
            <a:xfrm flipV="1">
              <a:off x="3456855" y="3393750"/>
              <a:ext cx="347646" cy="28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a:extLst>
                <a:ext uri="{FF2B5EF4-FFF2-40B4-BE49-F238E27FC236}">
                  <a16:creationId xmlns:a16="http://schemas.microsoft.com/office/drawing/2014/main" id="{94F89F92-BFF5-46DB-A9AB-3EE8AA6C5903}"/>
                </a:ext>
              </a:extLst>
            </p:cNvPr>
            <p:cNvCxnSpPr>
              <a:stCxn id="124" idx="6"/>
              <a:endCxn id="136" idx="1"/>
            </p:cNvCxnSpPr>
            <p:nvPr/>
          </p:nvCxnSpPr>
          <p:spPr>
            <a:xfrm flipV="1">
              <a:off x="3367760" y="2917507"/>
              <a:ext cx="436741" cy="72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75908245-FC06-4848-9A3C-C3361D6E3DF4}"/>
                </a:ext>
              </a:extLst>
            </p:cNvPr>
            <p:cNvCxnSpPr>
              <a:stCxn id="116" idx="4"/>
              <a:endCxn id="140" idx="0"/>
            </p:cNvCxnSpPr>
            <p:nvPr/>
          </p:nvCxnSpPr>
          <p:spPr>
            <a:xfrm flipV="1">
              <a:off x="4033060" y="5072752"/>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810EE03-72C0-4CF4-88D0-6A3933716841}"/>
                </a:ext>
              </a:extLst>
            </p:cNvPr>
            <p:cNvCxnSpPr>
              <a:stCxn id="116" idx="5"/>
              <a:endCxn id="143" idx="1"/>
            </p:cNvCxnSpPr>
            <p:nvPr/>
          </p:nvCxnSpPr>
          <p:spPr>
            <a:xfrm flipV="1">
              <a:off x="3996155" y="4730008"/>
              <a:ext cx="353982" cy="255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20414B7-9C41-4BD2-BD0A-E43FCE9C4071}"/>
                </a:ext>
              </a:extLst>
            </p:cNvPr>
            <p:cNvCxnSpPr>
              <a:stCxn id="119" idx="4"/>
              <a:endCxn id="143" idx="0"/>
            </p:cNvCxnSpPr>
            <p:nvPr/>
          </p:nvCxnSpPr>
          <p:spPr>
            <a:xfrm flipV="1">
              <a:off x="4028168" y="4640913"/>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5551AFB-EB4A-4EBF-B599-60DB0997DABA}"/>
                </a:ext>
              </a:extLst>
            </p:cNvPr>
            <p:cNvCxnSpPr>
              <a:stCxn id="119" idx="5"/>
              <a:endCxn id="146" idx="1"/>
            </p:cNvCxnSpPr>
            <p:nvPr/>
          </p:nvCxnSpPr>
          <p:spPr>
            <a:xfrm flipV="1">
              <a:off x="3991263" y="4292769"/>
              <a:ext cx="350302" cy="260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102FE3C-A7A7-4257-897D-410F751B32D8}"/>
                </a:ext>
              </a:extLst>
            </p:cNvPr>
            <p:cNvCxnSpPr>
              <a:stCxn id="119" idx="6"/>
              <a:endCxn id="155" idx="1"/>
            </p:cNvCxnSpPr>
            <p:nvPr/>
          </p:nvCxnSpPr>
          <p:spPr>
            <a:xfrm flipV="1">
              <a:off x="3902168" y="3861377"/>
              <a:ext cx="454911" cy="65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B4B36EA-4EB9-4F47-87FC-63673A9F1CC3}"/>
                </a:ext>
              </a:extLst>
            </p:cNvPr>
            <p:cNvCxnSpPr>
              <a:stCxn id="122" idx="4"/>
              <a:endCxn id="146" idx="0"/>
            </p:cNvCxnSpPr>
            <p:nvPr/>
          </p:nvCxnSpPr>
          <p:spPr>
            <a:xfrm flipV="1">
              <a:off x="4019596" y="4203674"/>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4F6AC09-6DDE-4C0E-A127-B46FD393A98D}"/>
                </a:ext>
              </a:extLst>
            </p:cNvPr>
            <p:cNvCxnSpPr>
              <a:cxnSpLocks/>
              <a:stCxn id="122" idx="5"/>
              <a:endCxn id="155" idx="1"/>
            </p:cNvCxnSpPr>
            <p:nvPr/>
          </p:nvCxnSpPr>
          <p:spPr>
            <a:xfrm flipV="1">
              <a:off x="3982691" y="3861377"/>
              <a:ext cx="374388" cy="25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733B0FD-BD83-4209-91A8-0F798F7B9985}"/>
                </a:ext>
              </a:extLst>
            </p:cNvPr>
            <p:cNvCxnSpPr>
              <a:stCxn id="125" idx="4"/>
              <a:endCxn id="155" idx="0"/>
            </p:cNvCxnSpPr>
            <p:nvPr/>
          </p:nvCxnSpPr>
          <p:spPr>
            <a:xfrm flipV="1">
              <a:off x="4035110" y="3772282"/>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7B45AF8-36DC-4F64-9941-A60F2F45F955}"/>
                </a:ext>
              </a:extLst>
            </p:cNvPr>
            <p:cNvCxnSpPr>
              <a:stCxn id="125" idx="5"/>
              <a:endCxn id="158" idx="1"/>
            </p:cNvCxnSpPr>
            <p:nvPr/>
          </p:nvCxnSpPr>
          <p:spPr>
            <a:xfrm flipV="1">
              <a:off x="3998205" y="3392095"/>
              <a:ext cx="343360" cy="29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B45600D-8133-4D79-98AB-1F914C6940F4}"/>
                </a:ext>
              </a:extLst>
            </p:cNvPr>
            <p:cNvCxnSpPr>
              <a:stCxn id="125" idx="6"/>
              <a:endCxn id="161" idx="1"/>
            </p:cNvCxnSpPr>
            <p:nvPr/>
          </p:nvCxnSpPr>
          <p:spPr>
            <a:xfrm flipV="1">
              <a:off x="3909110" y="2915852"/>
              <a:ext cx="432455" cy="73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FC09BD9-72F5-47F5-974F-2A96C1E35895}"/>
                </a:ext>
              </a:extLst>
            </p:cNvPr>
            <p:cNvCxnSpPr>
              <a:stCxn id="133" idx="4"/>
              <a:endCxn id="158" idx="0"/>
            </p:cNvCxnSpPr>
            <p:nvPr/>
          </p:nvCxnSpPr>
          <p:spPr>
            <a:xfrm flipV="1">
              <a:off x="4019596" y="3303000"/>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BB052C-3CF7-4F99-9D1C-D442E6A6C724}"/>
                </a:ext>
              </a:extLst>
            </p:cNvPr>
            <p:cNvCxnSpPr>
              <a:cxnSpLocks/>
              <a:stCxn id="133" idx="5"/>
              <a:endCxn id="161" idx="0"/>
            </p:cNvCxnSpPr>
            <p:nvPr/>
          </p:nvCxnSpPr>
          <p:spPr>
            <a:xfrm flipV="1">
              <a:off x="3982691" y="2826757"/>
              <a:ext cx="321969" cy="388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EEA9C566-60A4-474C-9FE8-608C89E6D718}"/>
                </a:ext>
              </a:extLst>
            </p:cNvPr>
            <p:cNvCxnSpPr>
              <a:stCxn id="136" idx="4"/>
              <a:endCxn id="161" idx="0"/>
            </p:cNvCxnSpPr>
            <p:nvPr/>
          </p:nvCxnSpPr>
          <p:spPr>
            <a:xfrm flipV="1">
              <a:off x="4019596" y="2826757"/>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04FE661A-1095-4173-8434-8AC4B99331C5}"/>
                </a:ext>
              </a:extLst>
            </p:cNvPr>
            <p:cNvCxnSpPr>
              <a:cxnSpLocks/>
              <a:stCxn id="136" idx="5"/>
              <a:endCxn id="164" idx="1"/>
            </p:cNvCxnSpPr>
            <p:nvPr/>
          </p:nvCxnSpPr>
          <p:spPr>
            <a:xfrm flipV="1">
              <a:off x="3982691" y="2439882"/>
              <a:ext cx="358874" cy="29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9DC747F4-3B37-4AD0-8DF3-171D60233EAB}"/>
                </a:ext>
              </a:extLst>
            </p:cNvPr>
            <p:cNvCxnSpPr>
              <a:stCxn id="140" idx="4"/>
              <a:endCxn id="141" idx="0"/>
            </p:cNvCxnSpPr>
            <p:nvPr/>
          </p:nvCxnSpPr>
          <p:spPr>
            <a:xfrm flipV="1">
              <a:off x="4570124" y="5070096"/>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412B4FEA-9BF7-4533-9E88-DF23A762F804}"/>
                </a:ext>
              </a:extLst>
            </p:cNvPr>
            <p:cNvCxnSpPr>
              <a:stCxn id="140" idx="5"/>
              <a:endCxn id="144" idx="1"/>
            </p:cNvCxnSpPr>
            <p:nvPr/>
          </p:nvCxnSpPr>
          <p:spPr>
            <a:xfrm flipV="1">
              <a:off x="4533219" y="4727352"/>
              <a:ext cx="328416" cy="25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5941462B-F32D-47CC-A9FA-217292461D40}"/>
                </a:ext>
              </a:extLst>
            </p:cNvPr>
            <p:cNvCxnSpPr>
              <a:stCxn id="143" idx="4"/>
              <a:endCxn id="144" idx="0"/>
            </p:cNvCxnSpPr>
            <p:nvPr/>
          </p:nvCxnSpPr>
          <p:spPr>
            <a:xfrm flipV="1">
              <a:off x="4565232" y="4638257"/>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a:extLst>
                <a:ext uri="{FF2B5EF4-FFF2-40B4-BE49-F238E27FC236}">
                  <a16:creationId xmlns:a16="http://schemas.microsoft.com/office/drawing/2014/main" id="{6349537F-24B8-413E-9540-284E00BD66A0}"/>
                </a:ext>
              </a:extLst>
            </p:cNvPr>
            <p:cNvCxnSpPr>
              <a:stCxn id="143" idx="5"/>
              <a:endCxn id="147" idx="1"/>
            </p:cNvCxnSpPr>
            <p:nvPr/>
          </p:nvCxnSpPr>
          <p:spPr>
            <a:xfrm flipV="1">
              <a:off x="4528327" y="4290113"/>
              <a:ext cx="324736" cy="26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直接箭头连接符 242">
              <a:extLst>
                <a:ext uri="{FF2B5EF4-FFF2-40B4-BE49-F238E27FC236}">
                  <a16:creationId xmlns:a16="http://schemas.microsoft.com/office/drawing/2014/main" id="{4F826C1B-B477-41BC-81BF-27FF60025B22}"/>
                </a:ext>
              </a:extLst>
            </p:cNvPr>
            <p:cNvCxnSpPr>
              <a:stCxn id="146" idx="4"/>
              <a:endCxn id="147" idx="0"/>
            </p:cNvCxnSpPr>
            <p:nvPr/>
          </p:nvCxnSpPr>
          <p:spPr>
            <a:xfrm flipV="1">
              <a:off x="4556660" y="4201018"/>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14C44966-DF2E-451B-B584-F1E93FB2AEBE}"/>
                </a:ext>
              </a:extLst>
            </p:cNvPr>
            <p:cNvCxnSpPr>
              <a:stCxn id="146" idx="5"/>
              <a:endCxn id="156" idx="1"/>
            </p:cNvCxnSpPr>
            <p:nvPr/>
          </p:nvCxnSpPr>
          <p:spPr>
            <a:xfrm flipV="1">
              <a:off x="4519755" y="3858721"/>
              <a:ext cx="348822" cy="25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50F6FD11-81C7-473D-8688-3AE4F9F5D0CD}"/>
                </a:ext>
              </a:extLst>
            </p:cNvPr>
            <p:cNvCxnSpPr>
              <a:stCxn id="155" idx="4"/>
              <a:endCxn id="156" idx="0"/>
            </p:cNvCxnSpPr>
            <p:nvPr/>
          </p:nvCxnSpPr>
          <p:spPr>
            <a:xfrm flipV="1">
              <a:off x="4572174" y="3769626"/>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251">
              <a:extLst>
                <a:ext uri="{FF2B5EF4-FFF2-40B4-BE49-F238E27FC236}">
                  <a16:creationId xmlns:a16="http://schemas.microsoft.com/office/drawing/2014/main" id="{8DCE8402-30E4-4491-9C0C-65262A97E500}"/>
                </a:ext>
              </a:extLst>
            </p:cNvPr>
            <p:cNvCxnSpPr>
              <a:stCxn id="155" idx="5"/>
              <a:endCxn id="159" idx="1"/>
            </p:cNvCxnSpPr>
            <p:nvPr/>
          </p:nvCxnSpPr>
          <p:spPr>
            <a:xfrm flipV="1">
              <a:off x="4535269" y="3389439"/>
              <a:ext cx="317794" cy="29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EB0FCC06-D646-4D9C-A1A7-25EA9D1331D6}"/>
                </a:ext>
              </a:extLst>
            </p:cNvPr>
            <p:cNvCxnSpPr>
              <a:stCxn id="155" idx="6"/>
              <a:endCxn id="162" idx="1"/>
            </p:cNvCxnSpPr>
            <p:nvPr/>
          </p:nvCxnSpPr>
          <p:spPr>
            <a:xfrm flipV="1">
              <a:off x="4446174" y="2913196"/>
              <a:ext cx="406889" cy="73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1DD405AB-DE95-4115-9AD7-B7E86A88C12B}"/>
                </a:ext>
              </a:extLst>
            </p:cNvPr>
            <p:cNvCxnSpPr>
              <a:stCxn id="158" idx="4"/>
              <a:endCxn id="159" idx="0"/>
            </p:cNvCxnSpPr>
            <p:nvPr/>
          </p:nvCxnSpPr>
          <p:spPr>
            <a:xfrm flipV="1">
              <a:off x="4556660" y="3300344"/>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C3CDE1F9-80F8-4693-A9C6-C0825E9E1EB3}"/>
                </a:ext>
              </a:extLst>
            </p:cNvPr>
            <p:cNvCxnSpPr>
              <a:stCxn id="158" idx="5"/>
              <a:endCxn id="162" idx="0"/>
            </p:cNvCxnSpPr>
            <p:nvPr/>
          </p:nvCxnSpPr>
          <p:spPr>
            <a:xfrm flipV="1">
              <a:off x="4519755" y="2824101"/>
              <a:ext cx="296403" cy="389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D1D01772-89B9-4D31-9F6F-2A31B7A400E2}"/>
                </a:ext>
              </a:extLst>
            </p:cNvPr>
            <p:cNvCxnSpPr>
              <a:stCxn id="161" idx="4"/>
              <a:endCxn id="162" idx="0"/>
            </p:cNvCxnSpPr>
            <p:nvPr/>
          </p:nvCxnSpPr>
          <p:spPr>
            <a:xfrm flipV="1">
              <a:off x="4556660" y="2824101"/>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0778D7CC-287B-4CC2-AABF-3E555032F910}"/>
                </a:ext>
              </a:extLst>
            </p:cNvPr>
            <p:cNvCxnSpPr>
              <a:cxnSpLocks/>
              <a:stCxn id="161" idx="5"/>
              <a:endCxn id="165" idx="1"/>
            </p:cNvCxnSpPr>
            <p:nvPr/>
          </p:nvCxnSpPr>
          <p:spPr>
            <a:xfrm flipV="1">
              <a:off x="4519755" y="2437226"/>
              <a:ext cx="333308" cy="300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9285B06C-CD50-44FC-9FBA-713A282434D9}"/>
                </a:ext>
              </a:extLst>
            </p:cNvPr>
            <p:cNvCxnSpPr>
              <a:stCxn id="141" idx="4"/>
              <a:endCxn id="142" idx="0"/>
            </p:cNvCxnSpPr>
            <p:nvPr/>
          </p:nvCxnSpPr>
          <p:spPr>
            <a:xfrm>
              <a:off x="5081622" y="5070096"/>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FE343E2E-4147-42A1-8CA9-F5B3CD696C79}"/>
                </a:ext>
              </a:extLst>
            </p:cNvPr>
            <p:cNvCxnSpPr>
              <a:stCxn id="141" idx="5"/>
              <a:endCxn id="145" idx="1"/>
            </p:cNvCxnSpPr>
            <p:nvPr/>
          </p:nvCxnSpPr>
          <p:spPr>
            <a:xfrm flipV="1">
              <a:off x="5044717" y="4730008"/>
              <a:ext cx="370488" cy="25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516439D6-9769-435C-A7B9-59FF3658FAB5}"/>
                </a:ext>
              </a:extLst>
            </p:cNvPr>
            <p:cNvCxnSpPr>
              <a:stCxn id="144" idx="4"/>
              <a:endCxn id="145" idx="0"/>
            </p:cNvCxnSpPr>
            <p:nvPr/>
          </p:nvCxnSpPr>
          <p:spPr>
            <a:xfrm>
              <a:off x="5076730" y="4638257"/>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F1F79928-D63C-4D83-A0F9-A79AE2FBB7F4}"/>
                </a:ext>
              </a:extLst>
            </p:cNvPr>
            <p:cNvCxnSpPr>
              <a:stCxn id="144" idx="5"/>
              <a:endCxn id="154" idx="1"/>
            </p:cNvCxnSpPr>
            <p:nvPr/>
          </p:nvCxnSpPr>
          <p:spPr>
            <a:xfrm flipV="1">
              <a:off x="5039825" y="4292769"/>
              <a:ext cx="366808" cy="256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8201C1B9-14A2-4913-8047-5F874028F601}"/>
                </a:ext>
              </a:extLst>
            </p:cNvPr>
            <p:cNvCxnSpPr>
              <a:cxnSpLocks/>
              <a:stCxn id="144" idx="6"/>
              <a:endCxn id="157" idx="1"/>
            </p:cNvCxnSpPr>
            <p:nvPr/>
          </p:nvCxnSpPr>
          <p:spPr>
            <a:xfrm flipV="1">
              <a:off x="4950730" y="3861377"/>
              <a:ext cx="471417" cy="65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700F8E5C-7A5C-4D12-8E41-B64A769E3136}"/>
                </a:ext>
              </a:extLst>
            </p:cNvPr>
            <p:cNvCxnSpPr>
              <a:stCxn id="147" idx="4"/>
              <a:endCxn id="154" idx="0"/>
            </p:cNvCxnSpPr>
            <p:nvPr/>
          </p:nvCxnSpPr>
          <p:spPr>
            <a:xfrm>
              <a:off x="5068158" y="4201018"/>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6DDFBDE4-D7D3-49B8-827F-C424118A62F2}"/>
                </a:ext>
              </a:extLst>
            </p:cNvPr>
            <p:cNvCxnSpPr>
              <a:cxnSpLocks/>
              <a:stCxn id="147" idx="5"/>
              <a:endCxn id="157" idx="1"/>
            </p:cNvCxnSpPr>
            <p:nvPr/>
          </p:nvCxnSpPr>
          <p:spPr>
            <a:xfrm flipV="1">
              <a:off x="5031253" y="3861377"/>
              <a:ext cx="390894" cy="25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id="{9CF77EBD-110A-4B09-91D8-6B9FB8547AC9}"/>
                </a:ext>
              </a:extLst>
            </p:cNvPr>
            <p:cNvCxnSpPr>
              <a:stCxn id="156" idx="4"/>
              <a:endCxn id="157" idx="0"/>
            </p:cNvCxnSpPr>
            <p:nvPr/>
          </p:nvCxnSpPr>
          <p:spPr>
            <a:xfrm>
              <a:off x="5083672" y="3769626"/>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3DDBF578-E087-4B90-BD40-C7C057143EB0}"/>
                </a:ext>
              </a:extLst>
            </p:cNvPr>
            <p:cNvCxnSpPr>
              <a:stCxn id="156" idx="5"/>
              <a:endCxn id="160" idx="1"/>
            </p:cNvCxnSpPr>
            <p:nvPr/>
          </p:nvCxnSpPr>
          <p:spPr>
            <a:xfrm flipV="1">
              <a:off x="5046767" y="3392095"/>
              <a:ext cx="359866" cy="28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60021DD9-DA4C-4AAF-B5DF-6E2C31B2195A}"/>
                </a:ext>
              </a:extLst>
            </p:cNvPr>
            <p:cNvCxnSpPr>
              <a:cxnSpLocks/>
              <a:stCxn id="156" idx="6"/>
              <a:endCxn id="163" idx="1"/>
            </p:cNvCxnSpPr>
            <p:nvPr/>
          </p:nvCxnSpPr>
          <p:spPr>
            <a:xfrm flipV="1">
              <a:off x="4957672" y="2915852"/>
              <a:ext cx="448961" cy="72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0A31677A-2FDE-4469-BBB5-825316AC5DD9}"/>
                </a:ext>
              </a:extLst>
            </p:cNvPr>
            <p:cNvCxnSpPr>
              <a:stCxn id="159" idx="4"/>
              <a:endCxn id="160" idx="0"/>
            </p:cNvCxnSpPr>
            <p:nvPr/>
          </p:nvCxnSpPr>
          <p:spPr>
            <a:xfrm>
              <a:off x="5068158" y="3300344"/>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a:extLst>
                <a:ext uri="{FF2B5EF4-FFF2-40B4-BE49-F238E27FC236}">
                  <a16:creationId xmlns:a16="http://schemas.microsoft.com/office/drawing/2014/main" id="{59947676-EAFD-4857-A0F5-0B782D31A87B}"/>
                </a:ext>
              </a:extLst>
            </p:cNvPr>
            <p:cNvCxnSpPr>
              <a:cxnSpLocks/>
              <a:stCxn id="159" idx="5"/>
              <a:endCxn id="163" idx="1"/>
            </p:cNvCxnSpPr>
            <p:nvPr/>
          </p:nvCxnSpPr>
          <p:spPr>
            <a:xfrm flipV="1">
              <a:off x="5031253" y="2915852"/>
              <a:ext cx="375380" cy="295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a:extLst>
                <a:ext uri="{FF2B5EF4-FFF2-40B4-BE49-F238E27FC236}">
                  <a16:creationId xmlns:a16="http://schemas.microsoft.com/office/drawing/2014/main" id="{B1DB7810-F441-4DB1-AA4A-46726A6AFC1B}"/>
                </a:ext>
              </a:extLst>
            </p:cNvPr>
            <p:cNvCxnSpPr>
              <a:stCxn id="162" idx="4"/>
              <a:endCxn id="163" idx="0"/>
            </p:cNvCxnSpPr>
            <p:nvPr/>
          </p:nvCxnSpPr>
          <p:spPr>
            <a:xfrm>
              <a:off x="5068158" y="2824101"/>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直接箭头连接符 267">
              <a:extLst>
                <a:ext uri="{FF2B5EF4-FFF2-40B4-BE49-F238E27FC236}">
                  <a16:creationId xmlns:a16="http://schemas.microsoft.com/office/drawing/2014/main" id="{8073EF75-AE8C-4354-8CA8-D85D2E820991}"/>
                </a:ext>
              </a:extLst>
            </p:cNvPr>
            <p:cNvCxnSpPr>
              <a:cxnSpLocks/>
              <a:stCxn id="162" idx="5"/>
              <a:endCxn id="166" idx="1"/>
            </p:cNvCxnSpPr>
            <p:nvPr/>
          </p:nvCxnSpPr>
          <p:spPr>
            <a:xfrm flipV="1">
              <a:off x="5031253" y="2439882"/>
              <a:ext cx="375380" cy="29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直接箭头连接符 275">
              <a:extLst>
                <a:ext uri="{FF2B5EF4-FFF2-40B4-BE49-F238E27FC236}">
                  <a16:creationId xmlns:a16="http://schemas.microsoft.com/office/drawing/2014/main" id="{B7D2E0AC-EAAC-4835-A9CD-2B8215725AB4}"/>
                </a:ext>
              </a:extLst>
            </p:cNvPr>
            <p:cNvCxnSpPr>
              <a:stCxn id="185" idx="4"/>
              <a:endCxn id="186" idx="0"/>
            </p:cNvCxnSpPr>
            <p:nvPr/>
          </p:nvCxnSpPr>
          <p:spPr>
            <a:xfrm>
              <a:off x="6612776" y="2348130"/>
              <a:ext cx="2895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直接箭头连接符 277">
              <a:extLst>
                <a:ext uri="{FF2B5EF4-FFF2-40B4-BE49-F238E27FC236}">
                  <a16:creationId xmlns:a16="http://schemas.microsoft.com/office/drawing/2014/main" id="{EAF72886-29A9-46C6-8159-7C2D6B47B268}"/>
                </a:ext>
              </a:extLst>
            </p:cNvPr>
            <p:cNvCxnSpPr>
              <a:cxnSpLocks/>
              <a:stCxn id="183" idx="5"/>
              <a:endCxn id="186" idx="1"/>
            </p:cNvCxnSpPr>
            <p:nvPr/>
          </p:nvCxnSpPr>
          <p:spPr>
            <a:xfrm flipV="1">
              <a:off x="6575871" y="2437226"/>
              <a:ext cx="363361" cy="29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直接箭头连接符 279">
              <a:extLst>
                <a:ext uri="{FF2B5EF4-FFF2-40B4-BE49-F238E27FC236}">
                  <a16:creationId xmlns:a16="http://schemas.microsoft.com/office/drawing/2014/main" id="{461D2B4B-A056-40E1-874A-254EF8451498}"/>
                </a:ext>
              </a:extLst>
            </p:cNvPr>
            <p:cNvCxnSpPr>
              <a:stCxn id="183" idx="4"/>
              <a:endCxn id="184" idx="0"/>
            </p:cNvCxnSpPr>
            <p:nvPr/>
          </p:nvCxnSpPr>
          <p:spPr>
            <a:xfrm>
              <a:off x="6612776" y="2824100"/>
              <a:ext cx="2895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直接箭头连接符 282">
              <a:extLst>
                <a:ext uri="{FF2B5EF4-FFF2-40B4-BE49-F238E27FC236}">
                  <a16:creationId xmlns:a16="http://schemas.microsoft.com/office/drawing/2014/main" id="{351F5D3F-1E70-425C-B25D-60ACED1BF317}"/>
                </a:ext>
              </a:extLst>
            </p:cNvPr>
            <p:cNvCxnSpPr>
              <a:cxnSpLocks/>
              <a:stCxn id="181" idx="5"/>
              <a:endCxn id="184" idx="1"/>
            </p:cNvCxnSpPr>
            <p:nvPr/>
          </p:nvCxnSpPr>
          <p:spPr>
            <a:xfrm flipV="1">
              <a:off x="6575871" y="2913196"/>
              <a:ext cx="363361" cy="29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5" name="直接箭头连接符 284">
              <a:extLst>
                <a:ext uri="{FF2B5EF4-FFF2-40B4-BE49-F238E27FC236}">
                  <a16:creationId xmlns:a16="http://schemas.microsoft.com/office/drawing/2014/main" id="{36643DD9-9D28-4438-A82E-4880DFA03A36}"/>
                </a:ext>
              </a:extLst>
            </p:cNvPr>
            <p:cNvCxnSpPr>
              <a:stCxn id="179" idx="5"/>
              <a:endCxn id="184" idx="1"/>
            </p:cNvCxnSpPr>
            <p:nvPr/>
          </p:nvCxnSpPr>
          <p:spPr>
            <a:xfrm flipV="1">
              <a:off x="6591385" y="2913196"/>
              <a:ext cx="347847" cy="76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直接箭头连接符 288">
              <a:extLst>
                <a:ext uri="{FF2B5EF4-FFF2-40B4-BE49-F238E27FC236}">
                  <a16:creationId xmlns:a16="http://schemas.microsoft.com/office/drawing/2014/main" id="{5BA27434-6561-416D-B77F-E2AC42007556}"/>
                </a:ext>
              </a:extLst>
            </p:cNvPr>
            <p:cNvCxnSpPr>
              <a:stCxn id="164" idx="4"/>
              <a:endCxn id="165" idx="0"/>
            </p:cNvCxnSpPr>
            <p:nvPr/>
          </p:nvCxnSpPr>
          <p:spPr>
            <a:xfrm flipV="1">
              <a:off x="4556660" y="2348131"/>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直接箭头连接符 290">
              <a:extLst>
                <a:ext uri="{FF2B5EF4-FFF2-40B4-BE49-F238E27FC236}">
                  <a16:creationId xmlns:a16="http://schemas.microsoft.com/office/drawing/2014/main" id="{EA22B555-47C6-417E-A706-77FB49ABE320}"/>
                </a:ext>
              </a:extLst>
            </p:cNvPr>
            <p:cNvCxnSpPr>
              <a:stCxn id="165" idx="4"/>
              <a:endCxn id="166" idx="0"/>
            </p:cNvCxnSpPr>
            <p:nvPr/>
          </p:nvCxnSpPr>
          <p:spPr>
            <a:xfrm>
              <a:off x="5068158" y="2348131"/>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4206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直接箭头连接符 99">
            <a:extLst>
              <a:ext uri="{FF2B5EF4-FFF2-40B4-BE49-F238E27FC236}">
                <a16:creationId xmlns:a16="http://schemas.microsoft.com/office/drawing/2014/main" id="{EB4D390C-2AD7-419A-9DB0-F79630D6E854}"/>
              </a:ext>
            </a:extLst>
          </p:cNvPr>
          <p:cNvCxnSpPr>
            <a:cxnSpLocks/>
          </p:cNvCxnSpPr>
          <p:nvPr/>
        </p:nvCxnSpPr>
        <p:spPr>
          <a:xfrm>
            <a:off x="2871044" y="5876607"/>
            <a:ext cx="4545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208">
            <a:extLst>
              <a:ext uri="{FF2B5EF4-FFF2-40B4-BE49-F238E27FC236}">
                <a16:creationId xmlns:a16="http://schemas.microsoft.com/office/drawing/2014/main" id="{C43DA257-3EB4-45D4-8584-F7EBDEA4595F}"/>
              </a:ext>
            </a:extLst>
          </p:cNvPr>
          <p:cNvSpPr txBox="1"/>
          <p:nvPr/>
        </p:nvSpPr>
        <p:spPr>
          <a:xfrm>
            <a:off x="2135139" y="4569838"/>
            <a:ext cx="461665" cy="207749"/>
          </a:xfrm>
          <a:prstGeom prst="rect">
            <a:avLst/>
          </a:prstGeom>
          <a:noFill/>
        </p:spPr>
        <p:txBody>
          <a:bodyPr vert="vert270" wrap="none" rtlCol="0">
            <a:spAutoFit/>
          </a:bodyPr>
          <a:lstStyle/>
          <a:p>
            <a:r>
              <a:rPr lang="en-US" altLang="zh-CN" dirty="0"/>
              <a:t>a</a:t>
            </a:r>
            <a:endParaRPr lang="zh-CN" altLang="en-US" dirty="0"/>
          </a:p>
        </p:txBody>
      </p:sp>
      <p:sp>
        <p:nvSpPr>
          <p:cNvPr id="102" name="TextBox 209">
            <a:extLst>
              <a:ext uri="{FF2B5EF4-FFF2-40B4-BE49-F238E27FC236}">
                <a16:creationId xmlns:a16="http://schemas.microsoft.com/office/drawing/2014/main" id="{343DA08F-C43E-4D24-AC8B-A4AA0EA62695}"/>
              </a:ext>
            </a:extLst>
          </p:cNvPr>
          <p:cNvSpPr txBox="1"/>
          <p:nvPr/>
        </p:nvSpPr>
        <p:spPr>
          <a:xfrm>
            <a:off x="2113501" y="2739510"/>
            <a:ext cx="461665" cy="225383"/>
          </a:xfrm>
          <a:prstGeom prst="rect">
            <a:avLst/>
          </a:prstGeom>
          <a:noFill/>
        </p:spPr>
        <p:txBody>
          <a:bodyPr vert="vert270" wrap="none" rtlCol="0">
            <a:spAutoFit/>
          </a:bodyPr>
          <a:lstStyle/>
          <a:p>
            <a:r>
              <a:rPr lang="en-US" altLang="zh-CN" dirty="0">
                <a:solidFill>
                  <a:srgbClr val="FF0000"/>
                </a:solidFill>
              </a:rPr>
              <a:t>p</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9D5925E4-423F-481B-B2FD-FAE6A587A497}"/>
                  </a:ext>
                </a:extLst>
              </p:cNvPr>
              <p:cNvSpPr/>
              <p:nvPr/>
            </p:nvSpPr>
            <p:spPr>
              <a:xfrm>
                <a:off x="2720503"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1</m:t>
                          </m:r>
                        </m:sub>
                      </m:sSub>
                    </m:oMath>
                  </m:oMathPara>
                </a14:m>
                <a:endParaRPr lang="zh-CN" altLang="en-US" sz="1600" dirty="0"/>
              </a:p>
            </p:txBody>
          </p:sp>
        </mc:Choice>
        <mc:Fallback xmlns="">
          <p:sp>
            <p:nvSpPr>
              <p:cNvPr id="103" name="矩形 102">
                <a:extLst>
                  <a:ext uri="{FF2B5EF4-FFF2-40B4-BE49-F238E27FC236}">
                    <a16:creationId xmlns:a16="http://schemas.microsoft.com/office/drawing/2014/main" id="{9D5925E4-423F-481B-B2FD-FAE6A587A497}"/>
                  </a:ext>
                </a:extLst>
              </p:cNvPr>
              <p:cNvSpPr>
                <a:spLocks noRot="1" noChangeAspect="1" noMove="1" noResize="1" noEditPoints="1" noAdjustHandles="1" noChangeArrowheads="1" noChangeShapeType="1" noTextEdit="1"/>
              </p:cNvSpPr>
              <p:nvPr/>
            </p:nvSpPr>
            <p:spPr>
              <a:xfrm>
                <a:off x="2720503" y="5321611"/>
                <a:ext cx="214583" cy="555947"/>
              </a:xfrm>
              <a:prstGeom prst="rect">
                <a:avLst/>
              </a:prstGeom>
              <a:blipFill>
                <a:blip r:embed="rId4"/>
                <a:stretch>
                  <a:fillRect l="-30556"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14373D90-F564-4649-A180-5EDB185BB5A4}"/>
                  </a:ext>
                </a:extLst>
              </p:cNvPr>
              <p:cNvSpPr/>
              <p:nvPr/>
            </p:nvSpPr>
            <p:spPr>
              <a:xfrm>
                <a:off x="3251575"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2</m:t>
                          </m:r>
                        </m:sub>
                      </m:sSub>
                    </m:oMath>
                  </m:oMathPara>
                </a14:m>
                <a:endParaRPr lang="zh-CN" altLang="en-US" sz="1600" dirty="0"/>
              </a:p>
            </p:txBody>
          </p:sp>
        </mc:Choice>
        <mc:Fallback xmlns="">
          <p:sp>
            <p:nvSpPr>
              <p:cNvPr id="104" name="矩形 103">
                <a:extLst>
                  <a:ext uri="{FF2B5EF4-FFF2-40B4-BE49-F238E27FC236}">
                    <a16:creationId xmlns:a16="http://schemas.microsoft.com/office/drawing/2014/main" id="{14373D90-F564-4649-A180-5EDB185BB5A4}"/>
                  </a:ext>
                </a:extLst>
              </p:cNvPr>
              <p:cNvSpPr>
                <a:spLocks noRot="1" noChangeAspect="1" noMove="1" noResize="1" noEditPoints="1" noAdjustHandles="1" noChangeArrowheads="1" noChangeShapeType="1" noTextEdit="1"/>
              </p:cNvSpPr>
              <p:nvPr/>
            </p:nvSpPr>
            <p:spPr>
              <a:xfrm>
                <a:off x="3251575" y="5321611"/>
                <a:ext cx="214583" cy="555947"/>
              </a:xfrm>
              <a:prstGeom prst="rect">
                <a:avLst/>
              </a:prstGeom>
              <a:blipFill>
                <a:blip r:embed="rId5"/>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EC3A5A35-FFCC-45C9-8C8A-EEEC0010EFED}"/>
                  </a:ext>
                </a:extLst>
              </p:cNvPr>
              <p:cNvSpPr/>
              <p:nvPr/>
            </p:nvSpPr>
            <p:spPr>
              <a:xfrm>
                <a:off x="3782466"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3</m:t>
                          </m:r>
                        </m:sub>
                      </m:sSub>
                    </m:oMath>
                  </m:oMathPara>
                </a14:m>
                <a:endParaRPr lang="zh-CN" altLang="en-US" sz="1600" dirty="0"/>
              </a:p>
            </p:txBody>
          </p:sp>
        </mc:Choice>
        <mc:Fallback xmlns="">
          <p:sp>
            <p:nvSpPr>
              <p:cNvPr id="105" name="矩形 104">
                <a:extLst>
                  <a:ext uri="{FF2B5EF4-FFF2-40B4-BE49-F238E27FC236}">
                    <a16:creationId xmlns:a16="http://schemas.microsoft.com/office/drawing/2014/main" id="{EC3A5A35-FFCC-45C9-8C8A-EEEC0010EFED}"/>
                  </a:ext>
                </a:extLst>
              </p:cNvPr>
              <p:cNvSpPr>
                <a:spLocks noRot="1" noChangeAspect="1" noMove="1" noResize="1" noEditPoints="1" noAdjustHandles="1" noChangeArrowheads="1" noChangeShapeType="1" noTextEdit="1"/>
              </p:cNvSpPr>
              <p:nvPr/>
            </p:nvSpPr>
            <p:spPr>
              <a:xfrm>
                <a:off x="3782466" y="5320660"/>
                <a:ext cx="214583" cy="555947"/>
              </a:xfrm>
              <a:prstGeom prst="rect">
                <a:avLst/>
              </a:prstGeom>
              <a:blipFill>
                <a:blip r:embed="rId6"/>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a:extLst>
                  <a:ext uri="{FF2B5EF4-FFF2-40B4-BE49-F238E27FC236}">
                    <a16:creationId xmlns:a16="http://schemas.microsoft.com/office/drawing/2014/main" id="{97669326-DC74-493D-8470-B4E81C88AFC2}"/>
                  </a:ext>
                </a:extLst>
              </p:cNvPr>
              <p:cNvSpPr/>
              <p:nvPr/>
            </p:nvSpPr>
            <p:spPr>
              <a:xfrm>
                <a:off x="4331940"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4</m:t>
                          </m:r>
                        </m:sub>
                      </m:sSub>
                    </m:oMath>
                  </m:oMathPara>
                </a14:m>
                <a:endParaRPr lang="zh-CN" altLang="en-US" sz="1600" dirty="0"/>
              </a:p>
            </p:txBody>
          </p:sp>
        </mc:Choice>
        <mc:Fallback xmlns="">
          <p:sp>
            <p:nvSpPr>
              <p:cNvPr id="106" name="矩形 105">
                <a:extLst>
                  <a:ext uri="{FF2B5EF4-FFF2-40B4-BE49-F238E27FC236}">
                    <a16:creationId xmlns:a16="http://schemas.microsoft.com/office/drawing/2014/main" id="{97669326-DC74-493D-8470-B4E81C88AFC2}"/>
                  </a:ext>
                </a:extLst>
              </p:cNvPr>
              <p:cNvSpPr>
                <a:spLocks noRot="1" noChangeAspect="1" noMove="1" noResize="1" noEditPoints="1" noAdjustHandles="1" noChangeArrowheads="1" noChangeShapeType="1" noTextEdit="1"/>
              </p:cNvSpPr>
              <p:nvPr/>
            </p:nvSpPr>
            <p:spPr>
              <a:xfrm>
                <a:off x="4331940" y="5320660"/>
                <a:ext cx="214583" cy="555947"/>
              </a:xfrm>
              <a:prstGeom prst="rect">
                <a:avLst/>
              </a:prstGeom>
              <a:blipFill>
                <a:blip r:embed="rId7"/>
                <a:stretch>
                  <a:fillRect l="-33333"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a:extLst>
                  <a:ext uri="{FF2B5EF4-FFF2-40B4-BE49-F238E27FC236}">
                    <a16:creationId xmlns:a16="http://schemas.microsoft.com/office/drawing/2014/main" id="{F4C9D102-BED9-49BC-9C61-982902F1F39E}"/>
                  </a:ext>
                </a:extLst>
              </p:cNvPr>
              <p:cNvSpPr/>
              <p:nvPr/>
            </p:nvSpPr>
            <p:spPr>
              <a:xfrm>
                <a:off x="4835124"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5</m:t>
                          </m:r>
                        </m:sub>
                      </m:sSub>
                    </m:oMath>
                  </m:oMathPara>
                </a14:m>
                <a:endParaRPr lang="zh-CN" altLang="en-US" sz="1600" dirty="0"/>
              </a:p>
            </p:txBody>
          </p:sp>
        </mc:Choice>
        <mc:Fallback xmlns="">
          <p:sp>
            <p:nvSpPr>
              <p:cNvPr id="107" name="矩形 106">
                <a:extLst>
                  <a:ext uri="{FF2B5EF4-FFF2-40B4-BE49-F238E27FC236}">
                    <a16:creationId xmlns:a16="http://schemas.microsoft.com/office/drawing/2014/main" id="{F4C9D102-BED9-49BC-9C61-982902F1F39E}"/>
                  </a:ext>
                </a:extLst>
              </p:cNvPr>
              <p:cNvSpPr>
                <a:spLocks noRot="1" noChangeAspect="1" noMove="1" noResize="1" noEditPoints="1" noAdjustHandles="1" noChangeArrowheads="1" noChangeShapeType="1" noTextEdit="1"/>
              </p:cNvSpPr>
              <p:nvPr/>
            </p:nvSpPr>
            <p:spPr>
              <a:xfrm>
                <a:off x="4835124" y="5321611"/>
                <a:ext cx="214583" cy="555947"/>
              </a:xfrm>
              <a:prstGeom prst="rect">
                <a:avLst/>
              </a:prstGeom>
              <a:blipFill>
                <a:blip r:embed="rId8"/>
                <a:stretch>
                  <a:fillRect l="-33333" r="-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383C27F8-768B-4446-BDB4-5C49B2F17F6C}"/>
                  </a:ext>
                </a:extLst>
              </p:cNvPr>
              <p:cNvSpPr/>
              <p:nvPr/>
            </p:nvSpPr>
            <p:spPr>
              <a:xfrm>
                <a:off x="539079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6</m:t>
                          </m:r>
                        </m:sub>
                      </m:sSub>
                    </m:oMath>
                  </m:oMathPara>
                </a14:m>
                <a:endParaRPr lang="zh-CN" altLang="en-US" sz="1600" dirty="0"/>
              </a:p>
            </p:txBody>
          </p:sp>
        </mc:Choice>
        <mc:Fallback xmlns="">
          <p:sp>
            <p:nvSpPr>
              <p:cNvPr id="108" name="矩形 107">
                <a:extLst>
                  <a:ext uri="{FF2B5EF4-FFF2-40B4-BE49-F238E27FC236}">
                    <a16:creationId xmlns:a16="http://schemas.microsoft.com/office/drawing/2014/main" id="{383C27F8-768B-4446-BDB4-5C49B2F17F6C}"/>
                  </a:ext>
                </a:extLst>
              </p:cNvPr>
              <p:cNvSpPr>
                <a:spLocks noRot="1" noChangeAspect="1" noMove="1" noResize="1" noEditPoints="1" noAdjustHandles="1" noChangeArrowheads="1" noChangeShapeType="1" noTextEdit="1"/>
              </p:cNvSpPr>
              <p:nvPr/>
            </p:nvSpPr>
            <p:spPr>
              <a:xfrm>
                <a:off x="5390794" y="5320660"/>
                <a:ext cx="214583" cy="555947"/>
              </a:xfrm>
              <a:prstGeom prst="rect">
                <a:avLst/>
              </a:prstGeom>
              <a:blipFill>
                <a:blip r:embed="rId9"/>
                <a:stretch>
                  <a:fillRect l="-29730" r="-21622"/>
                </a:stretch>
              </a:blipFill>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1D1B7715-3A61-4EFE-A216-745C430D806A}"/>
              </a:ext>
            </a:extLst>
          </p:cNvPr>
          <p:cNvSpPr/>
          <p:nvPr/>
        </p:nvSpPr>
        <p:spPr>
          <a:xfrm>
            <a:off x="5897273"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11" name="矩形 110">
            <a:extLst>
              <a:ext uri="{FF2B5EF4-FFF2-40B4-BE49-F238E27FC236}">
                <a16:creationId xmlns:a16="http://schemas.microsoft.com/office/drawing/2014/main" id="{9556E132-43ED-4984-A2E0-D1578A84260F}"/>
              </a:ext>
            </a:extLst>
          </p:cNvPr>
          <p:cNvSpPr/>
          <p:nvPr/>
        </p:nvSpPr>
        <p:spPr>
          <a:xfrm>
            <a:off x="6398662"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12" name="矩形 111">
                <a:extLst>
                  <a:ext uri="{FF2B5EF4-FFF2-40B4-BE49-F238E27FC236}">
                    <a16:creationId xmlns:a16="http://schemas.microsoft.com/office/drawing/2014/main" id="{EA32ECA1-9859-48D1-B874-3BDA2831BB7B}"/>
                  </a:ext>
                </a:extLst>
              </p:cNvPr>
              <p:cNvSpPr/>
              <p:nvPr/>
            </p:nvSpPr>
            <p:spPr>
              <a:xfrm>
                <a:off x="693974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𝑇</m:t>
                          </m:r>
                        </m:sub>
                      </m:sSub>
                    </m:oMath>
                  </m:oMathPara>
                </a14:m>
                <a:endParaRPr lang="zh-CN" altLang="en-US" sz="1600" dirty="0"/>
              </a:p>
            </p:txBody>
          </p:sp>
        </mc:Choice>
        <mc:Fallback xmlns="">
          <p:sp>
            <p:nvSpPr>
              <p:cNvPr id="112" name="矩形 111">
                <a:extLst>
                  <a:ext uri="{FF2B5EF4-FFF2-40B4-BE49-F238E27FC236}">
                    <a16:creationId xmlns:a16="http://schemas.microsoft.com/office/drawing/2014/main" id="{EA32ECA1-9859-48D1-B874-3BDA2831BB7B}"/>
                  </a:ext>
                </a:extLst>
              </p:cNvPr>
              <p:cNvSpPr>
                <a:spLocks noRot="1" noChangeAspect="1" noMove="1" noResize="1" noEditPoints="1" noAdjustHandles="1" noChangeArrowheads="1" noChangeShapeType="1" noTextEdit="1"/>
              </p:cNvSpPr>
              <p:nvPr/>
            </p:nvSpPr>
            <p:spPr>
              <a:xfrm>
                <a:off x="6939744" y="5320660"/>
                <a:ext cx="214583" cy="555947"/>
              </a:xfrm>
              <a:prstGeom prst="rect">
                <a:avLst/>
              </a:prstGeom>
              <a:blipFill>
                <a:blip r:embed="rId10"/>
                <a:stretch>
                  <a:fillRect l="-35135" r="-21622"/>
                </a:stretch>
              </a:blipFill>
            </p:spPr>
            <p:txBody>
              <a:bodyPr/>
              <a:lstStyle/>
              <a:p>
                <a:r>
                  <a:rPr lang="zh-CN" altLang="en-US">
                    <a:noFill/>
                  </a:rPr>
                  <a:t> </a:t>
                </a:r>
              </a:p>
            </p:txBody>
          </p:sp>
        </mc:Fallback>
      </mc:AlternateContent>
      <p:sp>
        <p:nvSpPr>
          <p:cNvPr id="113" name="TextBox 208">
            <a:extLst>
              <a:ext uri="{FF2B5EF4-FFF2-40B4-BE49-F238E27FC236}">
                <a16:creationId xmlns:a16="http://schemas.microsoft.com/office/drawing/2014/main" id="{E796ACAF-2FDD-4147-9145-F41EDDBEE287}"/>
              </a:ext>
            </a:extLst>
          </p:cNvPr>
          <p:cNvSpPr txBox="1"/>
          <p:nvPr/>
        </p:nvSpPr>
        <p:spPr>
          <a:xfrm>
            <a:off x="2113501" y="3670242"/>
            <a:ext cx="461665" cy="225383"/>
          </a:xfrm>
          <a:prstGeom prst="rect">
            <a:avLst/>
          </a:prstGeom>
          <a:noFill/>
        </p:spPr>
        <p:txBody>
          <a:bodyPr vert="vert270" wrap="none" rtlCol="0">
            <a:spAutoFit/>
          </a:bodyPr>
          <a:lstStyle/>
          <a:p>
            <a:r>
              <a:rPr lang="en-US" altLang="zh-CN" dirty="0">
                <a:solidFill>
                  <a:srgbClr val="FF0000"/>
                </a:solidFill>
              </a:rPr>
              <a:t>p</a:t>
            </a:r>
            <a:endParaRPr lang="zh-CN" altLang="en-US" dirty="0">
              <a:solidFill>
                <a:srgbClr val="FF0000"/>
              </a:solidFill>
            </a:endParaRPr>
          </a:p>
        </p:txBody>
      </p:sp>
      <p:sp>
        <p:nvSpPr>
          <p:cNvPr id="114" name="Oval 8">
            <a:extLst>
              <a:ext uri="{FF2B5EF4-FFF2-40B4-BE49-F238E27FC236}">
                <a16:creationId xmlns:a16="http://schemas.microsoft.com/office/drawing/2014/main" id="{C4F0BE1C-CB97-4917-B683-512D9095234A}"/>
              </a:ext>
            </a:extLst>
          </p:cNvPr>
          <p:cNvSpPr>
            <a:spLocks noChangeArrowheads="1"/>
          </p:cNvSpPr>
          <p:nvPr/>
        </p:nvSpPr>
        <p:spPr bwMode="auto">
          <a:xfrm rot="16200000">
            <a:off x="2700479" y="49490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5" name="Oval 8">
            <a:extLst>
              <a:ext uri="{FF2B5EF4-FFF2-40B4-BE49-F238E27FC236}">
                <a16:creationId xmlns:a16="http://schemas.microsoft.com/office/drawing/2014/main" id="{671D7504-8566-41CA-87A8-E9C3D9D0B60F}"/>
              </a:ext>
            </a:extLst>
          </p:cNvPr>
          <p:cNvSpPr>
            <a:spLocks noChangeArrowheads="1"/>
          </p:cNvSpPr>
          <p:nvPr/>
        </p:nvSpPr>
        <p:spPr bwMode="auto">
          <a:xfrm rot="16200000">
            <a:off x="3239710" y="494722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6" name="Oval 8">
            <a:extLst>
              <a:ext uri="{FF2B5EF4-FFF2-40B4-BE49-F238E27FC236}">
                <a16:creationId xmlns:a16="http://schemas.microsoft.com/office/drawing/2014/main" id="{9D8AFFC3-660A-405F-80CA-633CDBDBE7BA}"/>
              </a:ext>
            </a:extLst>
          </p:cNvPr>
          <p:cNvSpPr>
            <a:spLocks noChangeArrowheads="1"/>
          </p:cNvSpPr>
          <p:nvPr/>
        </p:nvSpPr>
        <p:spPr bwMode="auto">
          <a:xfrm rot="16200000">
            <a:off x="3781060" y="494840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7" name="Oval 8">
            <a:extLst>
              <a:ext uri="{FF2B5EF4-FFF2-40B4-BE49-F238E27FC236}">
                <a16:creationId xmlns:a16="http://schemas.microsoft.com/office/drawing/2014/main" id="{54DD844A-2A0E-40EB-A451-EC4E0240B755}"/>
              </a:ext>
            </a:extLst>
          </p:cNvPr>
          <p:cNvSpPr>
            <a:spLocks noChangeArrowheads="1"/>
          </p:cNvSpPr>
          <p:nvPr/>
        </p:nvSpPr>
        <p:spPr bwMode="auto">
          <a:xfrm rot="16200000">
            <a:off x="2695587" y="451723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8" name="Oval 8">
            <a:extLst>
              <a:ext uri="{FF2B5EF4-FFF2-40B4-BE49-F238E27FC236}">
                <a16:creationId xmlns:a16="http://schemas.microsoft.com/office/drawing/2014/main" id="{713A5B9B-D1E2-44AB-9065-57018ED84E1C}"/>
              </a:ext>
            </a:extLst>
          </p:cNvPr>
          <p:cNvSpPr>
            <a:spLocks noChangeArrowheads="1"/>
          </p:cNvSpPr>
          <p:nvPr/>
        </p:nvSpPr>
        <p:spPr bwMode="auto">
          <a:xfrm rot="16200000">
            <a:off x="3234818" y="45153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9" name="Oval 8">
            <a:extLst>
              <a:ext uri="{FF2B5EF4-FFF2-40B4-BE49-F238E27FC236}">
                <a16:creationId xmlns:a16="http://schemas.microsoft.com/office/drawing/2014/main" id="{5B3D8266-5B7D-4772-BD95-0EAC506BE6E5}"/>
              </a:ext>
            </a:extLst>
          </p:cNvPr>
          <p:cNvSpPr>
            <a:spLocks noChangeArrowheads="1"/>
          </p:cNvSpPr>
          <p:nvPr/>
        </p:nvSpPr>
        <p:spPr bwMode="auto">
          <a:xfrm rot="16200000">
            <a:off x="3776168" y="4516568"/>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0" name="Oval 8">
            <a:extLst>
              <a:ext uri="{FF2B5EF4-FFF2-40B4-BE49-F238E27FC236}">
                <a16:creationId xmlns:a16="http://schemas.microsoft.com/office/drawing/2014/main" id="{667043DD-DE64-4275-95A6-17DBDB4ADBB9}"/>
              </a:ext>
            </a:extLst>
          </p:cNvPr>
          <p:cNvSpPr>
            <a:spLocks noChangeArrowheads="1"/>
          </p:cNvSpPr>
          <p:nvPr/>
        </p:nvSpPr>
        <p:spPr bwMode="auto">
          <a:xfrm rot="16200000">
            <a:off x="2687015" y="40799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1" name="Oval 8">
            <a:extLst>
              <a:ext uri="{FF2B5EF4-FFF2-40B4-BE49-F238E27FC236}">
                <a16:creationId xmlns:a16="http://schemas.microsoft.com/office/drawing/2014/main" id="{AE58AD30-95C3-4739-8A30-838E96E787A9}"/>
              </a:ext>
            </a:extLst>
          </p:cNvPr>
          <p:cNvSpPr>
            <a:spLocks noChangeArrowheads="1"/>
          </p:cNvSpPr>
          <p:nvPr/>
        </p:nvSpPr>
        <p:spPr bwMode="auto">
          <a:xfrm rot="16200000">
            <a:off x="3226246" y="40781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2" name="Oval 8">
            <a:extLst>
              <a:ext uri="{FF2B5EF4-FFF2-40B4-BE49-F238E27FC236}">
                <a16:creationId xmlns:a16="http://schemas.microsoft.com/office/drawing/2014/main" id="{F66FC5DF-E435-4D1D-9A1C-6C6EC84E11EE}"/>
              </a:ext>
            </a:extLst>
          </p:cNvPr>
          <p:cNvSpPr>
            <a:spLocks noChangeArrowheads="1"/>
          </p:cNvSpPr>
          <p:nvPr/>
        </p:nvSpPr>
        <p:spPr bwMode="auto">
          <a:xfrm rot="16200000">
            <a:off x="3767596" y="40793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Oval 8">
            <a:extLst>
              <a:ext uri="{FF2B5EF4-FFF2-40B4-BE49-F238E27FC236}">
                <a16:creationId xmlns:a16="http://schemas.microsoft.com/office/drawing/2014/main" id="{2C469768-A48A-4508-B118-25C6AC926459}"/>
              </a:ext>
            </a:extLst>
          </p:cNvPr>
          <p:cNvSpPr>
            <a:spLocks noChangeArrowheads="1"/>
          </p:cNvSpPr>
          <p:nvPr/>
        </p:nvSpPr>
        <p:spPr bwMode="auto">
          <a:xfrm rot="16200000">
            <a:off x="2702529" y="364860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4" name="Oval 8">
            <a:extLst>
              <a:ext uri="{FF2B5EF4-FFF2-40B4-BE49-F238E27FC236}">
                <a16:creationId xmlns:a16="http://schemas.microsoft.com/office/drawing/2014/main" id="{2F501DA3-C8F1-4E9F-A0E9-3EA6110A267B}"/>
              </a:ext>
            </a:extLst>
          </p:cNvPr>
          <p:cNvSpPr>
            <a:spLocks noChangeArrowheads="1"/>
          </p:cNvSpPr>
          <p:nvPr/>
        </p:nvSpPr>
        <p:spPr bwMode="auto">
          <a:xfrm rot="16200000">
            <a:off x="3241760" y="364675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Oval 8">
            <a:extLst>
              <a:ext uri="{FF2B5EF4-FFF2-40B4-BE49-F238E27FC236}">
                <a16:creationId xmlns:a16="http://schemas.microsoft.com/office/drawing/2014/main" id="{23C71793-CDFC-4F1C-B3EA-B578E348989C}"/>
              </a:ext>
            </a:extLst>
          </p:cNvPr>
          <p:cNvSpPr>
            <a:spLocks noChangeArrowheads="1"/>
          </p:cNvSpPr>
          <p:nvPr/>
        </p:nvSpPr>
        <p:spPr bwMode="auto">
          <a:xfrm rot="16200000">
            <a:off x="3783110" y="364793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26" name="直接箭头连接符 125">
            <a:extLst>
              <a:ext uri="{FF2B5EF4-FFF2-40B4-BE49-F238E27FC236}">
                <a16:creationId xmlns:a16="http://schemas.microsoft.com/office/drawing/2014/main" id="{3925F1F9-CA6E-4A2D-A7A7-96F8B545F037}"/>
              </a:ext>
            </a:extLst>
          </p:cNvPr>
          <p:cNvCxnSpPr>
            <a:stCxn id="114" idx="4"/>
            <a:endCxn id="115" idx="0"/>
          </p:cNvCxnSpPr>
          <p:nvPr/>
        </p:nvCxnSpPr>
        <p:spPr>
          <a:xfrm flipV="1">
            <a:off x="2952479" y="5073221"/>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80A92D46-6678-4B93-9D54-B79E452F1248}"/>
              </a:ext>
            </a:extLst>
          </p:cNvPr>
          <p:cNvCxnSpPr>
            <a:stCxn id="114" idx="5"/>
            <a:endCxn id="118" idx="1"/>
          </p:cNvCxnSpPr>
          <p:nvPr/>
        </p:nvCxnSpPr>
        <p:spPr>
          <a:xfrm flipV="1">
            <a:off x="2915574" y="4730477"/>
            <a:ext cx="356149" cy="25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7BA29D22-EC5F-41A8-AE68-DF451D474ED0}"/>
              </a:ext>
            </a:extLst>
          </p:cNvPr>
          <p:cNvCxnSpPr>
            <a:stCxn id="117" idx="4"/>
            <a:endCxn id="118" idx="0"/>
          </p:cNvCxnSpPr>
          <p:nvPr/>
        </p:nvCxnSpPr>
        <p:spPr>
          <a:xfrm flipV="1">
            <a:off x="2947587" y="4641382"/>
            <a:ext cx="287231" cy="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52DB76DD-3708-4274-9148-F0916FD63E5F}"/>
              </a:ext>
            </a:extLst>
          </p:cNvPr>
          <p:cNvCxnSpPr>
            <a:stCxn id="117" idx="5"/>
            <a:endCxn id="121" idx="1"/>
          </p:cNvCxnSpPr>
          <p:nvPr/>
        </p:nvCxnSpPr>
        <p:spPr>
          <a:xfrm flipV="1">
            <a:off x="2910682" y="4293238"/>
            <a:ext cx="352469" cy="26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F7AA41DB-CFCF-44F8-9C45-3953E9AB8EE0}"/>
              </a:ext>
            </a:extLst>
          </p:cNvPr>
          <p:cNvCxnSpPr>
            <a:stCxn id="117" idx="6"/>
            <a:endCxn id="124" idx="1"/>
          </p:cNvCxnSpPr>
          <p:nvPr/>
        </p:nvCxnSpPr>
        <p:spPr>
          <a:xfrm flipV="1">
            <a:off x="2821587" y="3861846"/>
            <a:ext cx="457078" cy="65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8">
            <a:extLst>
              <a:ext uri="{FF2B5EF4-FFF2-40B4-BE49-F238E27FC236}">
                <a16:creationId xmlns:a16="http://schemas.microsoft.com/office/drawing/2014/main" id="{ACC02DA9-13E3-40FF-860C-3103C613B866}"/>
              </a:ext>
            </a:extLst>
          </p:cNvPr>
          <p:cNvSpPr>
            <a:spLocks noChangeArrowheads="1"/>
          </p:cNvSpPr>
          <p:nvPr/>
        </p:nvSpPr>
        <p:spPr bwMode="auto">
          <a:xfrm rot="16200000">
            <a:off x="2687015" y="317932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2" name="Oval 8">
            <a:extLst>
              <a:ext uri="{FF2B5EF4-FFF2-40B4-BE49-F238E27FC236}">
                <a16:creationId xmlns:a16="http://schemas.microsoft.com/office/drawing/2014/main" id="{8A7E6F23-860D-4A9C-B73C-914C0101F363}"/>
              </a:ext>
            </a:extLst>
          </p:cNvPr>
          <p:cNvSpPr>
            <a:spLocks noChangeArrowheads="1"/>
          </p:cNvSpPr>
          <p:nvPr/>
        </p:nvSpPr>
        <p:spPr bwMode="auto">
          <a:xfrm rot="16200000">
            <a:off x="3226246" y="317746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3" name="Oval 8">
            <a:extLst>
              <a:ext uri="{FF2B5EF4-FFF2-40B4-BE49-F238E27FC236}">
                <a16:creationId xmlns:a16="http://schemas.microsoft.com/office/drawing/2014/main" id="{B4C360E2-853F-42DF-BF76-645983A44302}"/>
              </a:ext>
            </a:extLst>
          </p:cNvPr>
          <p:cNvSpPr>
            <a:spLocks noChangeArrowheads="1"/>
          </p:cNvSpPr>
          <p:nvPr/>
        </p:nvSpPr>
        <p:spPr bwMode="auto">
          <a:xfrm rot="16200000">
            <a:off x="3767596" y="317865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4" name="Oval 8">
            <a:extLst>
              <a:ext uri="{FF2B5EF4-FFF2-40B4-BE49-F238E27FC236}">
                <a16:creationId xmlns:a16="http://schemas.microsoft.com/office/drawing/2014/main" id="{01B020E4-101D-4400-A0B6-4D06F35F143A}"/>
              </a:ext>
            </a:extLst>
          </p:cNvPr>
          <p:cNvSpPr>
            <a:spLocks noChangeArrowheads="1"/>
          </p:cNvSpPr>
          <p:nvPr/>
        </p:nvSpPr>
        <p:spPr bwMode="auto">
          <a:xfrm rot="16200000">
            <a:off x="2687015" y="270307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5" name="Oval 8">
            <a:extLst>
              <a:ext uri="{FF2B5EF4-FFF2-40B4-BE49-F238E27FC236}">
                <a16:creationId xmlns:a16="http://schemas.microsoft.com/office/drawing/2014/main" id="{9A01906C-D489-4C0A-9A0F-E602806A93AF}"/>
              </a:ext>
            </a:extLst>
          </p:cNvPr>
          <p:cNvSpPr>
            <a:spLocks noChangeArrowheads="1"/>
          </p:cNvSpPr>
          <p:nvPr/>
        </p:nvSpPr>
        <p:spPr bwMode="auto">
          <a:xfrm rot="16200000">
            <a:off x="3226246" y="27012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6" name="Oval 8">
            <a:extLst>
              <a:ext uri="{FF2B5EF4-FFF2-40B4-BE49-F238E27FC236}">
                <a16:creationId xmlns:a16="http://schemas.microsoft.com/office/drawing/2014/main" id="{F5874283-A34B-44AD-A8E5-C1C8733DEC38}"/>
              </a:ext>
            </a:extLst>
          </p:cNvPr>
          <p:cNvSpPr>
            <a:spLocks noChangeArrowheads="1"/>
          </p:cNvSpPr>
          <p:nvPr/>
        </p:nvSpPr>
        <p:spPr bwMode="auto">
          <a:xfrm rot="16200000">
            <a:off x="3767596" y="270241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7" name="Oval 8">
            <a:extLst>
              <a:ext uri="{FF2B5EF4-FFF2-40B4-BE49-F238E27FC236}">
                <a16:creationId xmlns:a16="http://schemas.microsoft.com/office/drawing/2014/main" id="{777590FC-D57C-4747-9187-3DA2CEAFF988}"/>
              </a:ext>
            </a:extLst>
          </p:cNvPr>
          <p:cNvSpPr>
            <a:spLocks noChangeArrowheads="1"/>
          </p:cNvSpPr>
          <p:nvPr/>
        </p:nvSpPr>
        <p:spPr bwMode="auto">
          <a:xfrm rot="16200000">
            <a:off x="2687015" y="222710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8" name="Oval 8">
            <a:extLst>
              <a:ext uri="{FF2B5EF4-FFF2-40B4-BE49-F238E27FC236}">
                <a16:creationId xmlns:a16="http://schemas.microsoft.com/office/drawing/2014/main" id="{CB0FB6DF-2FA7-42C6-9627-6324490E6F24}"/>
              </a:ext>
            </a:extLst>
          </p:cNvPr>
          <p:cNvSpPr>
            <a:spLocks noChangeArrowheads="1"/>
          </p:cNvSpPr>
          <p:nvPr/>
        </p:nvSpPr>
        <p:spPr bwMode="auto">
          <a:xfrm rot="16200000">
            <a:off x="3226246" y="222525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9" name="Oval 8">
            <a:extLst>
              <a:ext uri="{FF2B5EF4-FFF2-40B4-BE49-F238E27FC236}">
                <a16:creationId xmlns:a16="http://schemas.microsoft.com/office/drawing/2014/main" id="{973882E1-C3A5-4B65-BD8A-8EE29C686700}"/>
              </a:ext>
            </a:extLst>
          </p:cNvPr>
          <p:cNvSpPr>
            <a:spLocks noChangeArrowheads="1"/>
          </p:cNvSpPr>
          <p:nvPr/>
        </p:nvSpPr>
        <p:spPr bwMode="auto">
          <a:xfrm rot="16200000">
            <a:off x="3767596" y="222644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0" name="Oval 8">
            <a:extLst>
              <a:ext uri="{FF2B5EF4-FFF2-40B4-BE49-F238E27FC236}">
                <a16:creationId xmlns:a16="http://schemas.microsoft.com/office/drawing/2014/main" id="{F6DA7026-80CF-4E9E-B9E0-C883E8E83ECA}"/>
              </a:ext>
            </a:extLst>
          </p:cNvPr>
          <p:cNvSpPr>
            <a:spLocks noChangeArrowheads="1"/>
          </p:cNvSpPr>
          <p:nvPr/>
        </p:nvSpPr>
        <p:spPr bwMode="auto">
          <a:xfrm rot="16200000">
            <a:off x="4318124"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1" name="Oval 8">
            <a:extLst>
              <a:ext uri="{FF2B5EF4-FFF2-40B4-BE49-F238E27FC236}">
                <a16:creationId xmlns:a16="http://schemas.microsoft.com/office/drawing/2014/main" id="{827D4887-5A84-497B-AE24-13AF3A20A0FF}"/>
              </a:ext>
            </a:extLst>
          </p:cNvPr>
          <p:cNvSpPr>
            <a:spLocks noChangeArrowheads="1"/>
          </p:cNvSpPr>
          <p:nvPr/>
        </p:nvSpPr>
        <p:spPr bwMode="auto">
          <a:xfrm rot="16200000">
            <a:off x="4829622"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2" name="Oval 8">
            <a:extLst>
              <a:ext uri="{FF2B5EF4-FFF2-40B4-BE49-F238E27FC236}">
                <a16:creationId xmlns:a16="http://schemas.microsoft.com/office/drawing/2014/main" id="{F852B7A9-7F02-4650-98A4-EFCDE44BCC37}"/>
              </a:ext>
            </a:extLst>
          </p:cNvPr>
          <p:cNvSpPr>
            <a:spLocks noChangeArrowheads="1"/>
          </p:cNvSpPr>
          <p:nvPr/>
        </p:nvSpPr>
        <p:spPr bwMode="auto">
          <a:xfrm rot="16200000">
            <a:off x="5383192"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8">
            <a:extLst>
              <a:ext uri="{FF2B5EF4-FFF2-40B4-BE49-F238E27FC236}">
                <a16:creationId xmlns:a16="http://schemas.microsoft.com/office/drawing/2014/main" id="{92F25C1A-00EB-4A66-B3E6-11A29566515F}"/>
              </a:ext>
            </a:extLst>
          </p:cNvPr>
          <p:cNvSpPr>
            <a:spLocks noChangeArrowheads="1"/>
          </p:cNvSpPr>
          <p:nvPr/>
        </p:nvSpPr>
        <p:spPr bwMode="auto">
          <a:xfrm rot="16200000">
            <a:off x="4313232"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Oval 8">
            <a:extLst>
              <a:ext uri="{FF2B5EF4-FFF2-40B4-BE49-F238E27FC236}">
                <a16:creationId xmlns:a16="http://schemas.microsoft.com/office/drawing/2014/main" id="{5AA5FCEE-ABB2-46D4-A445-8481D3FC7A6F}"/>
              </a:ext>
            </a:extLst>
          </p:cNvPr>
          <p:cNvSpPr>
            <a:spLocks noChangeArrowheads="1"/>
          </p:cNvSpPr>
          <p:nvPr/>
        </p:nvSpPr>
        <p:spPr bwMode="auto">
          <a:xfrm rot="16200000">
            <a:off x="4824730"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a:extLst>
              <a:ext uri="{FF2B5EF4-FFF2-40B4-BE49-F238E27FC236}">
                <a16:creationId xmlns:a16="http://schemas.microsoft.com/office/drawing/2014/main" id="{E310C2EB-4317-4361-BD4E-6CC01D194243}"/>
              </a:ext>
            </a:extLst>
          </p:cNvPr>
          <p:cNvSpPr>
            <a:spLocks noChangeArrowheads="1"/>
          </p:cNvSpPr>
          <p:nvPr/>
        </p:nvSpPr>
        <p:spPr bwMode="auto">
          <a:xfrm rot="16200000">
            <a:off x="5378300"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8">
            <a:extLst>
              <a:ext uri="{FF2B5EF4-FFF2-40B4-BE49-F238E27FC236}">
                <a16:creationId xmlns:a16="http://schemas.microsoft.com/office/drawing/2014/main" id="{0B54AD44-BF96-4927-A7A8-69CA1AE0DBCB}"/>
              </a:ext>
            </a:extLst>
          </p:cNvPr>
          <p:cNvSpPr>
            <a:spLocks noChangeArrowheads="1"/>
          </p:cNvSpPr>
          <p:nvPr/>
        </p:nvSpPr>
        <p:spPr bwMode="auto">
          <a:xfrm rot="16200000">
            <a:off x="4304660"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Oval 8">
            <a:extLst>
              <a:ext uri="{FF2B5EF4-FFF2-40B4-BE49-F238E27FC236}">
                <a16:creationId xmlns:a16="http://schemas.microsoft.com/office/drawing/2014/main" id="{DEAE3894-9F76-40BA-8814-ECDD0928AB88}"/>
              </a:ext>
            </a:extLst>
          </p:cNvPr>
          <p:cNvSpPr>
            <a:spLocks noChangeArrowheads="1"/>
          </p:cNvSpPr>
          <p:nvPr/>
        </p:nvSpPr>
        <p:spPr bwMode="auto">
          <a:xfrm rot="16200000">
            <a:off x="4816158"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Oval 8">
            <a:extLst>
              <a:ext uri="{FF2B5EF4-FFF2-40B4-BE49-F238E27FC236}">
                <a16:creationId xmlns:a16="http://schemas.microsoft.com/office/drawing/2014/main" id="{8C3FF8BB-3775-48A8-B556-BBD18418E3D1}"/>
              </a:ext>
            </a:extLst>
          </p:cNvPr>
          <p:cNvSpPr>
            <a:spLocks noChangeArrowheads="1"/>
          </p:cNvSpPr>
          <p:nvPr/>
        </p:nvSpPr>
        <p:spPr bwMode="auto">
          <a:xfrm rot="16200000">
            <a:off x="5369728"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5" name="Oval 8">
            <a:extLst>
              <a:ext uri="{FF2B5EF4-FFF2-40B4-BE49-F238E27FC236}">
                <a16:creationId xmlns:a16="http://schemas.microsoft.com/office/drawing/2014/main" id="{20282C15-2399-4CC1-A7DC-BED94AE9CE74}"/>
              </a:ext>
            </a:extLst>
          </p:cNvPr>
          <p:cNvSpPr>
            <a:spLocks noChangeArrowheads="1"/>
          </p:cNvSpPr>
          <p:nvPr/>
        </p:nvSpPr>
        <p:spPr bwMode="auto">
          <a:xfrm rot="16200000">
            <a:off x="4320174"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6" name="Oval 8">
            <a:extLst>
              <a:ext uri="{FF2B5EF4-FFF2-40B4-BE49-F238E27FC236}">
                <a16:creationId xmlns:a16="http://schemas.microsoft.com/office/drawing/2014/main" id="{72ADE76E-A94D-40E7-8ED1-2A4E33A862F8}"/>
              </a:ext>
            </a:extLst>
          </p:cNvPr>
          <p:cNvSpPr>
            <a:spLocks noChangeArrowheads="1"/>
          </p:cNvSpPr>
          <p:nvPr/>
        </p:nvSpPr>
        <p:spPr bwMode="auto">
          <a:xfrm rot="16200000">
            <a:off x="4831672"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7" name="Oval 8">
            <a:extLst>
              <a:ext uri="{FF2B5EF4-FFF2-40B4-BE49-F238E27FC236}">
                <a16:creationId xmlns:a16="http://schemas.microsoft.com/office/drawing/2014/main" id="{844C8FC4-FD57-4224-B6DA-110A5C0945B7}"/>
              </a:ext>
            </a:extLst>
          </p:cNvPr>
          <p:cNvSpPr>
            <a:spLocks noChangeArrowheads="1"/>
          </p:cNvSpPr>
          <p:nvPr/>
        </p:nvSpPr>
        <p:spPr bwMode="auto">
          <a:xfrm rot="16200000">
            <a:off x="5385242"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8" name="Oval 8">
            <a:extLst>
              <a:ext uri="{FF2B5EF4-FFF2-40B4-BE49-F238E27FC236}">
                <a16:creationId xmlns:a16="http://schemas.microsoft.com/office/drawing/2014/main" id="{51F78535-5E41-4B8A-8D40-B9A38DAA781B}"/>
              </a:ext>
            </a:extLst>
          </p:cNvPr>
          <p:cNvSpPr>
            <a:spLocks noChangeArrowheads="1"/>
          </p:cNvSpPr>
          <p:nvPr/>
        </p:nvSpPr>
        <p:spPr bwMode="auto">
          <a:xfrm rot="16200000">
            <a:off x="4304660"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9" name="Oval 8">
            <a:extLst>
              <a:ext uri="{FF2B5EF4-FFF2-40B4-BE49-F238E27FC236}">
                <a16:creationId xmlns:a16="http://schemas.microsoft.com/office/drawing/2014/main" id="{2A242DDF-5762-485D-AD04-404EF5E6DF43}"/>
              </a:ext>
            </a:extLst>
          </p:cNvPr>
          <p:cNvSpPr>
            <a:spLocks noChangeArrowheads="1"/>
          </p:cNvSpPr>
          <p:nvPr/>
        </p:nvSpPr>
        <p:spPr bwMode="auto">
          <a:xfrm rot="16200000">
            <a:off x="4816158"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0" name="Oval 8">
            <a:extLst>
              <a:ext uri="{FF2B5EF4-FFF2-40B4-BE49-F238E27FC236}">
                <a16:creationId xmlns:a16="http://schemas.microsoft.com/office/drawing/2014/main" id="{4E393BA3-3123-4A1C-956C-253EEF28FEA5}"/>
              </a:ext>
            </a:extLst>
          </p:cNvPr>
          <p:cNvSpPr>
            <a:spLocks noChangeArrowheads="1"/>
          </p:cNvSpPr>
          <p:nvPr/>
        </p:nvSpPr>
        <p:spPr bwMode="auto">
          <a:xfrm rot="16200000">
            <a:off x="5369728"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1" name="Oval 8">
            <a:extLst>
              <a:ext uri="{FF2B5EF4-FFF2-40B4-BE49-F238E27FC236}">
                <a16:creationId xmlns:a16="http://schemas.microsoft.com/office/drawing/2014/main" id="{344AD9AC-7353-42AF-A5B2-39DC13E2A3E7}"/>
              </a:ext>
            </a:extLst>
          </p:cNvPr>
          <p:cNvSpPr>
            <a:spLocks noChangeArrowheads="1"/>
          </p:cNvSpPr>
          <p:nvPr/>
        </p:nvSpPr>
        <p:spPr bwMode="auto">
          <a:xfrm rot="16200000">
            <a:off x="4304660"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2" name="Oval 8">
            <a:extLst>
              <a:ext uri="{FF2B5EF4-FFF2-40B4-BE49-F238E27FC236}">
                <a16:creationId xmlns:a16="http://schemas.microsoft.com/office/drawing/2014/main" id="{796551DE-8F50-4D6B-AF30-3FA3F00AE4EA}"/>
              </a:ext>
            </a:extLst>
          </p:cNvPr>
          <p:cNvSpPr>
            <a:spLocks noChangeArrowheads="1"/>
          </p:cNvSpPr>
          <p:nvPr/>
        </p:nvSpPr>
        <p:spPr bwMode="auto">
          <a:xfrm rot="16200000">
            <a:off x="4816158"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3" name="Oval 8">
            <a:extLst>
              <a:ext uri="{FF2B5EF4-FFF2-40B4-BE49-F238E27FC236}">
                <a16:creationId xmlns:a16="http://schemas.microsoft.com/office/drawing/2014/main" id="{B573F90F-BAE6-4FBC-A25C-FBDA6D7547D8}"/>
              </a:ext>
            </a:extLst>
          </p:cNvPr>
          <p:cNvSpPr>
            <a:spLocks noChangeArrowheads="1"/>
          </p:cNvSpPr>
          <p:nvPr/>
        </p:nvSpPr>
        <p:spPr bwMode="auto">
          <a:xfrm rot="16200000">
            <a:off x="5369728"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4" name="Oval 8">
            <a:extLst>
              <a:ext uri="{FF2B5EF4-FFF2-40B4-BE49-F238E27FC236}">
                <a16:creationId xmlns:a16="http://schemas.microsoft.com/office/drawing/2014/main" id="{AE928F57-EB0B-4E73-9B50-373DE4A0421F}"/>
              </a:ext>
            </a:extLst>
          </p:cNvPr>
          <p:cNvSpPr>
            <a:spLocks noChangeArrowheads="1"/>
          </p:cNvSpPr>
          <p:nvPr/>
        </p:nvSpPr>
        <p:spPr bwMode="auto">
          <a:xfrm rot="16200000">
            <a:off x="4304660"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5" name="Oval 8">
            <a:extLst>
              <a:ext uri="{FF2B5EF4-FFF2-40B4-BE49-F238E27FC236}">
                <a16:creationId xmlns:a16="http://schemas.microsoft.com/office/drawing/2014/main" id="{6F3A65FC-A1B3-430C-9995-DDAF456EB230}"/>
              </a:ext>
            </a:extLst>
          </p:cNvPr>
          <p:cNvSpPr>
            <a:spLocks noChangeArrowheads="1"/>
          </p:cNvSpPr>
          <p:nvPr/>
        </p:nvSpPr>
        <p:spPr bwMode="auto">
          <a:xfrm rot="16200000">
            <a:off x="4816158"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6" name="Oval 8">
            <a:extLst>
              <a:ext uri="{FF2B5EF4-FFF2-40B4-BE49-F238E27FC236}">
                <a16:creationId xmlns:a16="http://schemas.microsoft.com/office/drawing/2014/main" id="{3DC0ADA3-78CA-42F9-876E-6F2A2363CDDC}"/>
              </a:ext>
            </a:extLst>
          </p:cNvPr>
          <p:cNvSpPr>
            <a:spLocks noChangeArrowheads="1"/>
          </p:cNvSpPr>
          <p:nvPr/>
        </p:nvSpPr>
        <p:spPr bwMode="auto">
          <a:xfrm rot="16200000">
            <a:off x="5369728"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3" name="Oval 8">
            <a:extLst>
              <a:ext uri="{FF2B5EF4-FFF2-40B4-BE49-F238E27FC236}">
                <a16:creationId xmlns:a16="http://schemas.microsoft.com/office/drawing/2014/main" id="{23F9DFA2-0DE4-4DCE-8330-BB4FEFC0B99F}"/>
              </a:ext>
            </a:extLst>
          </p:cNvPr>
          <p:cNvSpPr>
            <a:spLocks noChangeArrowheads="1"/>
          </p:cNvSpPr>
          <p:nvPr/>
        </p:nvSpPr>
        <p:spPr bwMode="auto">
          <a:xfrm rot="16200000">
            <a:off x="6374240" y="494409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4" name="Oval 8">
            <a:extLst>
              <a:ext uri="{FF2B5EF4-FFF2-40B4-BE49-F238E27FC236}">
                <a16:creationId xmlns:a16="http://schemas.microsoft.com/office/drawing/2014/main" id="{F2ECA9C4-3336-45A6-8B28-04DE6F54396C}"/>
              </a:ext>
            </a:extLst>
          </p:cNvPr>
          <p:cNvSpPr>
            <a:spLocks noChangeArrowheads="1"/>
          </p:cNvSpPr>
          <p:nvPr/>
        </p:nvSpPr>
        <p:spPr bwMode="auto">
          <a:xfrm rot="16200000">
            <a:off x="6915791"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5" name="Oval 8">
            <a:extLst>
              <a:ext uri="{FF2B5EF4-FFF2-40B4-BE49-F238E27FC236}">
                <a16:creationId xmlns:a16="http://schemas.microsoft.com/office/drawing/2014/main" id="{3251CC52-C0B3-4D4A-A06D-7C704B66B867}"/>
              </a:ext>
            </a:extLst>
          </p:cNvPr>
          <p:cNvSpPr>
            <a:spLocks noChangeArrowheads="1"/>
          </p:cNvSpPr>
          <p:nvPr/>
        </p:nvSpPr>
        <p:spPr bwMode="auto">
          <a:xfrm rot="16200000">
            <a:off x="6369348" y="451225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6" name="Oval 8">
            <a:extLst>
              <a:ext uri="{FF2B5EF4-FFF2-40B4-BE49-F238E27FC236}">
                <a16:creationId xmlns:a16="http://schemas.microsoft.com/office/drawing/2014/main" id="{57F08B1D-321C-4EF7-8392-B1EF09B1C428}"/>
              </a:ext>
            </a:extLst>
          </p:cNvPr>
          <p:cNvSpPr>
            <a:spLocks noChangeArrowheads="1"/>
          </p:cNvSpPr>
          <p:nvPr/>
        </p:nvSpPr>
        <p:spPr bwMode="auto">
          <a:xfrm rot="16200000">
            <a:off x="6910899"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7" name="Oval 8">
            <a:extLst>
              <a:ext uri="{FF2B5EF4-FFF2-40B4-BE49-F238E27FC236}">
                <a16:creationId xmlns:a16="http://schemas.microsoft.com/office/drawing/2014/main" id="{412AF86D-E184-4DCB-AFA2-D0D597C941AB}"/>
              </a:ext>
            </a:extLst>
          </p:cNvPr>
          <p:cNvSpPr>
            <a:spLocks noChangeArrowheads="1"/>
          </p:cNvSpPr>
          <p:nvPr/>
        </p:nvSpPr>
        <p:spPr bwMode="auto">
          <a:xfrm rot="16200000">
            <a:off x="6360776" y="407501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8" name="Oval 8">
            <a:extLst>
              <a:ext uri="{FF2B5EF4-FFF2-40B4-BE49-F238E27FC236}">
                <a16:creationId xmlns:a16="http://schemas.microsoft.com/office/drawing/2014/main" id="{32ED17C8-B231-4372-B6D3-B21593F5E554}"/>
              </a:ext>
            </a:extLst>
          </p:cNvPr>
          <p:cNvSpPr>
            <a:spLocks noChangeArrowheads="1"/>
          </p:cNvSpPr>
          <p:nvPr/>
        </p:nvSpPr>
        <p:spPr bwMode="auto">
          <a:xfrm rot="16200000">
            <a:off x="6902327"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9" name="Oval 8">
            <a:extLst>
              <a:ext uri="{FF2B5EF4-FFF2-40B4-BE49-F238E27FC236}">
                <a16:creationId xmlns:a16="http://schemas.microsoft.com/office/drawing/2014/main" id="{156C0D20-26A4-4B7F-A192-788AF8BC7F6E}"/>
              </a:ext>
            </a:extLst>
          </p:cNvPr>
          <p:cNvSpPr>
            <a:spLocks noChangeArrowheads="1"/>
          </p:cNvSpPr>
          <p:nvPr/>
        </p:nvSpPr>
        <p:spPr bwMode="auto">
          <a:xfrm rot="16200000">
            <a:off x="6376290" y="364362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0" name="Oval 8">
            <a:extLst>
              <a:ext uri="{FF2B5EF4-FFF2-40B4-BE49-F238E27FC236}">
                <a16:creationId xmlns:a16="http://schemas.microsoft.com/office/drawing/2014/main" id="{F2D45A85-A11C-4D77-B4A4-500508F4EF53}"/>
              </a:ext>
            </a:extLst>
          </p:cNvPr>
          <p:cNvSpPr>
            <a:spLocks noChangeArrowheads="1"/>
          </p:cNvSpPr>
          <p:nvPr/>
        </p:nvSpPr>
        <p:spPr bwMode="auto">
          <a:xfrm rot="16200000">
            <a:off x="6917841"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1" name="Oval 8">
            <a:extLst>
              <a:ext uri="{FF2B5EF4-FFF2-40B4-BE49-F238E27FC236}">
                <a16:creationId xmlns:a16="http://schemas.microsoft.com/office/drawing/2014/main" id="{342DFA8A-3ED0-4E73-A493-6B5BF56BEE1F}"/>
              </a:ext>
            </a:extLst>
          </p:cNvPr>
          <p:cNvSpPr>
            <a:spLocks noChangeArrowheads="1"/>
          </p:cNvSpPr>
          <p:nvPr/>
        </p:nvSpPr>
        <p:spPr bwMode="auto">
          <a:xfrm rot="16200000">
            <a:off x="6360776" y="31743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2" name="Oval 8">
            <a:extLst>
              <a:ext uri="{FF2B5EF4-FFF2-40B4-BE49-F238E27FC236}">
                <a16:creationId xmlns:a16="http://schemas.microsoft.com/office/drawing/2014/main" id="{043A4310-EE85-4882-8A45-0613AAC74106}"/>
              </a:ext>
            </a:extLst>
          </p:cNvPr>
          <p:cNvSpPr>
            <a:spLocks noChangeArrowheads="1"/>
          </p:cNvSpPr>
          <p:nvPr/>
        </p:nvSpPr>
        <p:spPr bwMode="auto">
          <a:xfrm rot="16200000">
            <a:off x="6902327"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3" name="Oval 8">
            <a:extLst>
              <a:ext uri="{FF2B5EF4-FFF2-40B4-BE49-F238E27FC236}">
                <a16:creationId xmlns:a16="http://schemas.microsoft.com/office/drawing/2014/main" id="{7B102902-1336-49C0-8367-99270BB81E83}"/>
              </a:ext>
            </a:extLst>
          </p:cNvPr>
          <p:cNvSpPr>
            <a:spLocks noChangeArrowheads="1"/>
          </p:cNvSpPr>
          <p:nvPr/>
        </p:nvSpPr>
        <p:spPr bwMode="auto">
          <a:xfrm rot="16200000">
            <a:off x="6360776" y="269810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4" name="Oval 8">
            <a:extLst>
              <a:ext uri="{FF2B5EF4-FFF2-40B4-BE49-F238E27FC236}">
                <a16:creationId xmlns:a16="http://schemas.microsoft.com/office/drawing/2014/main" id="{A133A6F7-86CA-4129-A3DF-82CC344370D5}"/>
              </a:ext>
            </a:extLst>
          </p:cNvPr>
          <p:cNvSpPr>
            <a:spLocks noChangeArrowheads="1"/>
          </p:cNvSpPr>
          <p:nvPr/>
        </p:nvSpPr>
        <p:spPr bwMode="auto">
          <a:xfrm rot="16200000">
            <a:off x="6902327"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5" name="Oval 8">
            <a:extLst>
              <a:ext uri="{FF2B5EF4-FFF2-40B4-BE49-F238E27FC236}">
                <a16:creationId xmlns:a16="http://schemas.microsoft.com/office/drawing/2014/main" id="{3A6B0C93-9FF2-4E5C-B10E-C02159CB8D8C}"/>
              </a:ext>
            </a:extLst>
          </p:cNvPr>
          <p:cNvSpPr>
            <a:spLocks noChangeArrowheads="1"/>
          </p:cNvSpPr>
          <p:nvPr/>
        </p:nvSpPr>
        <p:spPr bwMode="auto">
          <a:xfrm rot="16200000">
            <a:off x="6360776" y="222213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6" name="Oval 8">
            <a:extLst>
              <a:ext uri="{FF2B5EF4-FFF2-40B4-BE49-F238E27FC236}">
                <a16:creationId xmlns:a16="http://schemas.microsoft.com/office/drawing/2014/main" id="{D6040241-4C19-4F03-B086-E4F403CF0032}"/>
              </a:ext>
            </a:extLst>
          </p:cNvPr>
          <p:cNvSpPr>
            <a:spLocks noChangeArrowheads="1"/>
          </p:cNvSpPr>
          <p:nvPr/>
        </p:nvSpPr>
        <p:spPr bwMode="auto">
          <a:xfrm rot="16200000">
            <a:off x="6902327"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6" name="直接箭头连接符 25">
            <a:extLst>
              <a:ext uri="{FF2B5EF4-FFF2-40B4-BE49-F238E27FC236}">
                <a16:creationId xmlns:a16="http://schemas.microsoft.com/office/drawing/2014/main" id="{0EF379A2-EEAD-47B4-8664-F592788BFFBE}"/>
              </a:ext>
            </a:extLst>
          </p:cNvPr>
          <p:cNvCxnSpPr>
            <a:stCxn id="121" idx="4"/>
            <a:endCxn id="122" idx="0"/>
          </p:cNvCxnSpPr>
          <p:nvPr/>
        </p:nvCxnSpPr>
        <p:spPr>
          <a:xfrm>
            <a:off x="3478246" y="4204143"/>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3960A5F-5979-4554-9904-C7290C21EC72}"/>
              </a:ext>
            </a:extLst>
          </p:cNvPr>
          <p:cNvCxnSpPr>
            <a:stCxn id="118" idx="4"/>
            <a:endCxn id="119" idx="0"/>
          </p:cNvCxnSpPr>
          <p:nvPr/>
        </p:nvCxnSpPr>
        <p:spPr>
          <a:xfrm>
            <a:off x="3486818" y="4641382"/>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C8D01FB-79E5-4544-A6C8-B61C4D880AA6}"/>
              </a:ext>
            </a:extLst>
          </p:cNvPr>
          <p:cNvCxnSpPr>
            <a:stCxn id="115" idx="4"/>
            <a:endCxn id="116" idx="0"/>
          </p:cNvCxnSpPr>
          <p:nvPr/>
        </p:nvCxnSpPr>
        <p:spPr>
          <a:xfrm>
            <a:off x="3491710" y="5073221"/>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E2DBCFCD-F68F-4303-A9D4-C97273D64A1F}"/>
              </a:ext>
            </a:extLst>
          </p:cNvPr>
          <p:cNvCxnSpPr>
            <a:stCxn id="115" idx="5"/>
            <a:endCxn id="119" idx="1"/>
          </p:cNvCxnSpPr>
          <p:nvPr/>
        </p:nvCxnSpPr>
        <p:spPr>
          <a:xfrm flipV="1">
            <a:off x="3454805" y="4731663"/>
            <a:ext cx="358268" cy="252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978198AE-B970-468A-A50D-D2978D24B697}"/>
              </a:ext>
            </a:extLst>
          </p:cNvPr>
          <p:cNvCxnSpPr>
            <a:stCxn id="118" idx="5"/>
            <a:endCxn id="122" idx="1"/>
          </p:cNvCxnSpPr>
          <p:nvPr/>
        </p:nvCxnSpPr>
        <p:spPr>
          <a:xfrm flipV="1">
            <a:off x="3449913" y="4294424"/>
            <a:ext cx="354588" cy="25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3027A896-1D15-4D71-90CA-F9FD29099542}"/>
              </a:ext>
            </a:extLst>
          </p:cNvPr>
          <p:cNvCxnSpPr>
            <a:stCxn id="118" idx="6"/>
            <a:endCxn id="125" idx="1"/>
          </p:cNvCxnSpPr>
          <p:nvPr/>
        </p:nvCxnSpPr>
        <p:spPr>
          <a:xfrm flipV="1">
            <a:off x="3360818" y="3863032"/>
            <a:ext cx="459197" cy="65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C668B09D-3447-4D78-A8A0-B22479296B7B}"/>
              </a:ext>
            </a:extLst>
          </p:cNvPr>
          <p:cNvCxnSpPr>
            <a:cxnSpLocks/>
            <a:stCxn id="121" idx="5"/>
            <a:endCxn id="125" idx="1"/>
          </p:cNvCxnSpPr>
          <p:nvPr/>
        </p:nvCxnSpPr>
        <p:spPr>
          <a:xfrm flipV="1">
            <a:off x="3441341" y="3863032"/>
            <a:ext cx="378674" cy="25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a:extLst>
              <a:ext uri="{FF2B5EF4-FFF2-40B4-BE49-F238E27FC236}">
                <a16:creationId xmlns:a16="http://schemas.microsoft.com/office/drawing/2014/main" id="{9F05A585-BD8A-4C4A-A1D5-48AB5FE7576F}"/>
              </a:ext>
            </a:extLst>
          </p:cNvPr>
          <p:cNvCxnSpPr>
            <a:stCxn id="124" idx="4"/>
            <a:endCxn id="125" idx="0"/>
          </p:cNvCxnSpPr>
          <p:nvPr/>
        </p:nvCxnSpPr>
        <p:spPr>
          <a:xfrm>
            <a:off x="3493760" y="3772751"/>
            <a:ext cx="289350"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726F3596-46EF-4629-AB0B-967631C0FFE8}"/>
              </a:ext>
            </a:extLst>
          </p:cNvPr>
          <p:cNvCxnSpPr>
            <a:stCxn id="124" idx="5"/>
            <a:endCxn id="133" idx="1"/>
          </p:cNvCxnSpPr>
          <p:nvPr/>
        </p:nvCxnSpPr>
        <p:spPr>
          <a:xfrm flipV="1">
            <a:off x="3456855" y="3393750"/>
            <a:ext cx="347646" cy="28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75908245-FC06-4848-9A3C-C3361D6E3DF4}"/>
              </a:ext>
            </a:extLst>
          </p:cNvPr>
          <p:cNvCxnSpPr>
            <a:stCxn id="116" idx="4"/>
            <a:endCxn id="140" idx="0"/>
          </p:cNvCxnSpPr>
          <p:nvPr/>
        </p:nvCxnSpPr>
        <p:spPr>
          <a:xfrm flipV="1">
            <a:off x="4033060" y="5072752"/>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810EE03-72C0-4CF4-88D0-6A3933716841}"/>
              </a:ext>
            </a:extLst>
          </p:cNvPr>
          <p:cNvCxnSpPr>
            <a:stCxn id="116" idx="5"/>
            <a:endCxn id="143" idx="1"/>
          </p:cNvCxnSpPr>
          <p:nvPr/>
        </p:nvCxnSpPr>
        <p:spPr>
          <a:xfrm flipV="1">
            <a:off x="3996155" y="4730008"/>
            <a:ext cx="353982" cy="255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20414B7-9C41-4BD2-BD0A-E43FCE9C4071}"/>
              </a:ext>
            </a:extLst>
          </p:cNvPr>
          <p:cNvCxnSpPr>
            <a:stCxn id="119" idx="4"/>
            <a:endCxn id="143" idx="0"/>
          </p:cNvCxnSpPr>
          <p:nvPr/>
        </p:nvCxnSpPr>
        <p:spPr>
          <a:xfrm flipV="1">
            <a:off x="4028168" y="4640913"/>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5551AFB-EB4A-4EBF-B599-60DB0997DABA}"/>
              </a:ext>
            </a:extLst>
          </p:cNvPr>
          <p:cNvCxnSpPr>
            <a:stCxn id="119" idx="5"/>
            <a:endCxn id="146" idx="1"/>
          </p:cNvCxnSpPr>
          <p:nvPr/>
        </p:nvCxnSpPr>
        <p:spPr>
          <a:xfrm flipV="1">
            <a:off x="3991263" y="4292769"/>
            <a:ext cx="350302" cy="260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102FE3C-A7A7-4257-897D-410F751B32D8}"/>
              </a:ext>
            </a:extLst>
          </p:cNvPr>
          <p:cNvCxnSpPr>
            <a:stCxn id="119" idx="6"/>
            <a:endCxn id="155" idx="1"/>
          </p:cNvCxnSpPr>
          <p:nvPr/>
        </p:nvCxnSpPr>
        <p:spPr>
          <a:xfrm flipV="1">
            <a:off x="3902168" y="3861377"/>
            <a:ext cx="454911" cy="65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B4B36EA-4EB9-4F47-87FC-63673A9F1CC3}"/>
              </a:ext>
            </a:extLst>
          </p:cNvPr>
          <p:cNvCxnSpPr>
            <a:stCxn id="122" idx="4"/>
            <a:endCxn id="146" idx="0"/>
          </p:cNvCxnSpPr>
          <p:nvPr/>
        </p:nvCxnSpPr>
        <p:spPr>
          <a:xfrm flipV="1">
            <a:off x="4019596" y="4203674"/>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4F6AC09-6DDE-4C0E-A127-B46FD393A98D}"/>
              </a:ext>
            </a:extLst>
          </p:cNvPr>
          <p:cNvCxnSpPr>
            <a:cxnSpLocks/>
            <a:stCxn id="122" idx="5"/>
            <a:endCxn id="155" idx="1"/>
          </p:cNvCxnSpPr>
          <p:nvPr/>
        </p:nvCxnSpPr>
        <p:spPr>
          <a:xfrm flipV="1">
            <a:off x="3982691" y="3861377"/>
            <a:ext cx="374388" cy="25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733B0FD-BD83-4209-91A8-0F798F7B9985}"/>
              </a:ext>
            </a:extLst>
          </p:cNvPr>
          <p:cNvCxnSpPr>
            <a:stCxn id="125" idx="4"/>
            <a:endCxn id="155" idx="0"/>
          </p:cNvCxnSpPr>
          <p:nvPr/>
        </p:nvCxnSpPr>
        <p:spPr>
          <a:xfrm flipV="1">
            <a:off x="4035110" y="3772282"/>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7B45AF8-36DC-4F64-9941-A60F2F45F955}"/>
              </a:ext>
            </a:extLst>
          </p:cNvPr>
          <p:cNvCxnSpPr>
            <a:stCxn id="125" idx="5"/>
            <a:endCxn id="158" idx="1"/>
          </p:cNvCxnSpPr>
          <p:nvPr/>
        </p:nvCxnSpPr>
        <p:spPr>
          <a:xfrm flipV="1">
            <a:off x="3998205" y="3392095"/>
            <a:ext cx="343360" cy="29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FC09BD9-72F5-47F5-974F-2A96C1E35895}"/>
              </a:ext>
            </a:extLst>
          </p:cNvPr>
          <p:cNvCxnSpPr>
            <a:stCxn id="133" idx="4"/>
            <a:endCxn id="158" idx="0"/>
          </p:cNvCxnSpPr>
          <p:nvPr/>
        </p:nvCxnSpPr>
        <p:spPr>
          <a:xfrm flipV="1">
            <a:off x="4019596" y="3303000"/>
            <a:ext cx="285064" cy="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BB052C-3CF7-4F99-9D1C-D442E6A6C724}"/>
              </a:ext>
            </a:extLst>
          </p:cNvPr>
          <p:cNvCxnSpPr>
            <a:cxnSpLocks/>
            <a:stCxn id="133" idx="5"/>
            <a:endCxn id="161" idx="1"/>
          </p:cNvCxnSpPr>
          <p:nvPr/>
        </p:nvCxnSpPr>
        <p:spPr>
          <a:xfrm flipV="1">
            <a:off x="3982691" y="2915852"/>
            <a:ext cx="358874" cy="2997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2" name="直接箭头连接符 231">
            <a:extLst>
              <a:ext uri="{FF2B5EF4-FFF2-40B4-BE49-F238E27FC236}">
                <a16:creationId xmlns:a16="http://schemas.microsoft.com/office/drawing/2014/main" id="{9DC747F4-3B37-4AD0-8DF3-171D60233EAB}"/>
              </a:ext>
            </a:extLst>
          </p:cNvPr>
          <p:cNvCxnSpPr>
            <a:stCxn id="140" idx="4"/>
            <a:endCxn id="141" idx="0"/>
          </p:cNvCxnSpPr>
          <p:nvPr/>
        </p:nvCxnSpPr>
        <p:spPr>
          <a:xfrm flipV="1">
            <a:off x="4570124" y="5070096"/>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412B4FEA-9BF7-4533-9E88-DF23A762F804}"/>
              </a:ext>
            </a:extLst>
          </p:cNvPr>
          <p:cNvCxnSpPr>
            <a:stCxn id="140" idx="5"/>
            <a:endCxn id="144" idx="1"/>
          </p:cNvCxnSpPr>
          <p:nvPr/>
        </p:nvCxnSpPr>
        <p:spPr>
          <a:xfrm flipV="1">
            <a:off x="4533219" y="4727352"/>
            <a:ext cx="328416" cy="25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5941462B-F32D-47CC-A9FA-217292461D40}"/>
              </a:ext>
            </a:extLst>
          </p:cNvPr>
          <p:cNvCxnSpPr>
            <a:stCxn id="143" idx="4"/>
            <a:endCxn id="144" idx="0"/>
          </p:cNvCxnSpPr>
          <p:nvPr/>
        </p:nvCxnSpPr>
        <p:spPr>
          <a:xfrm flipV="1">
            <a:off x="4565232" y="4638257"/>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a:extLst>
              <a:ext uri="{FF2B5EF4-FFF2-40B4-BE49-F238E27FC236}">
                <a16:creationId xmlns:a16="http://schemas.microsoft.com/office/drawing/2014/main" id="{6349537F-24B8-413E-9540-284E00BD66A0}"/>
              </a:ext>
            </a:extLst>
          </p:cNvPr>
          <p:cNvCxnSpPr>
            <a:stCxn id="143" idx="5"/>
            <a:endCxn id="147" idx="1"/>
          </p:cNvCxnSpPr>
          <p:nvPr/>
        </p:nvCxnSpPr>
        <p:spPr>
          <a:xfrm flipV="1">
            <a:off x="4528327" y="4290113"/>
            <a:ext cx="324736" cy="26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直接箭头连接符 242">
            <a:extLst>
              <a:ext uri="{FF2B5EF4-FFF2-40B4-BE49-F238E27FC236}">
                <a16:creationId xmlns:a16="http://schemas.microsoft.com/office/drawing/2014/main" id="{4F826C1B-B477-41BC-81BF-27FF60025B22}"/>
              </a:ext>
            </a:extLst>
          </p:cNvPr>
          <p:cNvCxnSpPr>
            <a:stCxn id="146" idx="4"/>
            <a:endCxn id="147" idx="0"/>
          </p:cNvCxnSpPr>
          <p:nvPr/>
        </p:nvCxnSpPr>
        <p:spPr>
          <a:xfrm flipV="1">
            <a:off x="4556660" y="4201018"/>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14C44966-DF2E-451B-B584-F1E93FB2AEBE}"/>
              </a:ext>
            </a:extLst>
          </p:cNvPr>
          <p:cNvCxnSpPr>
            <a:stCxn id="146" idx="5"/>
            <a:endCxn id="156" idx="1"/>
          </p:cNvCxnSpPr>
          <p:nvPr/>
        </p:nvCxnSpPr>
        <p:spPr>
          <a:xfrm flipV="1">
            <a:off x="4519755" y="3858721"/>
            <a:ext cx="348822" cy="25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50F6FD11-81C7-473D-8688-3AE4F9F5D0CD}"/>
              </a:ext>
            </a:extLst>
          </p:cNvPr>
          <p:cNvCxnSpPr>
            <a:stCxn id="155" idx="4"/>
            <a:endCxn id="156" idx="0"/>
          </p:cNvCxnSpPr>
          <p:nvPr/>
        </p:nvCxnSpPr>
        <p:spPr>
          <a:xfrm flipV="1">
            <a:off x="4572174" y="3769626"/>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251">
            <a:extLst>
              <a:ext uri="{FF2B5EF4-FFF2-40B4-BE49-F238E27FC236}">
                <a16:creationId xmlns:a16="http://schemas.microsoft.com/office/drawing/2014/main" id="{8DCE8402-30E4-4491-9C0C-65262A97E500}"/>
              </a:ext>
            </a:extLst>
          </p:cNvPr>
          <p:cNvCxnSpPr>
            <a:stCxn id="155" idx="5"/>
            <a:endCxn id="159" idx="1"/>
          </p:cNvCxnSpPr>
          <p:nvPr/>
        </p:nvCxnSpPr>
        <p:spPr>
          <a:xfrm flipV="1">
            <a:off x="4535269" y="3389439"/>
            <a:ext cx="317794" cy="29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1DD405AB-DE95-4115-9AD7-B7E86A88C12B}"/>
              </a:ext>
            </a:extLst>
          </p:cNvPr>
          <p:cNvCxnSpPr>
            <a:stCxn id="158" idx="4"/>
            <a:endCxn id="159" idx="0"/>
          </p:cNvCxnSpPr>
          <p:nvPr/>
        </p:nvCxnSpPr>
        <p:spPr>
          <a:xfrm flipV="1">
            <a:off x="4556660" y="3300344"/>
            <a:ext cx="259498"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C3CDE1F9-80F8-4693-A9C6-C0825E9E1EB3}"/>
              </a:ext>
            </a:extLst>
          </p:cNvPr>
          <p:cNvCxnSpPr>
            <a:cxnSpLocks/>
            <a:stCxn id="158" idx="5"/>
            <a:endCxn id="162" idx="1"/>
          </p:cNvCxnSpPr>
          <p:nvPr/>
        </p:nvCxnSpPr>
        <p:spPr>
          <a:xfrm flipV="1">
            <a:off x="4519755" y="2913196"/>
            <a:ext cx="333308" cy="3007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0" name="直接箭头连接符 109">
            <a:extLst>
              <a:ext uri="{FF2B5EF4-FFF2-40B4-BE49-F238E27FC236}">
                <a16:creationId xmlns:a16="http://schemas.microsoft.com/office/drawing/2014/main" id="{D1D01772-89B9-4D31-9F6F-2A31B7A400E2}"/>
              </a:ext>
            </a:extLst>
          </p:cNvPr>
          <p:cNvCxnSpPr>
            <a:stCxn id="161" idx="4"/>
            <a:endCxn id="162" idx="0"/>
          </p:cNvCxnSpPr>
          <p:nvPr/>
        </p:nvCxnSpPr>
        <p:spPr>
          <a:xfrm flipV="1">
            <a:off x="4556660" y="2824101"/>
            <a:ext cx="259498" cy="26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9" name="直接箭头连接符 148">
            <a:extLst>
              <a:ext uri="{FF2B5EF4-FFF2-40B4-BE49-F238E27FC236}">
                <a16:creationId xmlns:a16="http://schemas.microsoft.com/office/drawing/2014/main" id="{0778D7CC-287B-4CC2-AABF-3E555032F910}"/>
              </a:ext>
            </a:extLst>
          </p:cNvPr>
          <p:cNvCxnSpPr>
            <a:cxnSpLocks/>
            <a:stCxn id="161" idx="5"/>
            <a:endCxn id="165" idx="1"/>
          </p:cNvCxnSpPr>
          <p:nvPr/>
        </p:nvCxnSpPr>
        <p:spPr>
          <a:xfrm flipV="1">
            <a:off x="4519755" y="2437226"/>
            <a:ext cx="333308" cy="300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9285B06C-CD50-44FC-9FBA-713A282434D9}"/>
              </a:ext>
            </a:extLst>
          </p:cNvPr>
          <p:cNvCxnSpPr>
            <a:stCxn id="141" idx="4"/>
            <a:endCxn id="142" idx="0"/>
          </p:cNvCxnSpPr>
          <p:nvPr/>
        </p:nvCxnSpPr>
        <p:spPr>
          <a:xfrm>
            <a:off x="5081622" y="5070096"/>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FE343E2E-4147-42A1-8CA9-F5B3CD696C79}"/>
              </a:ext>
            </a:extLst>
          </p:cNvPr>
          <p:cNvCxnSpPr>
            <a:stCxn id="141" idx="5"/>
            <a:endCxn id="145" idx="1"/>
          </p:cNvCxnSpPr>
          <p:nvPr/>
        </p:nvCxnSpPr>
        <p:spPr>
          <a:xfrm flipV="1">
            <a:off x="5044717" y="4730008"/>
            <a:ext cx="370488" cy="25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516439D6-9769-435C-A7B9-59FF3658FAB5}"/>
              </a:ext>
            </a:extLst>
          </p:cNvPr>
          <p:cNvCxnSpPr>
            <a:stCxn id="144" idx="4"/>
            <a:endCxn id="145" idx="0"/>
          </p:cNvCxnSpPr>
          <p:nvPr/>
        </p:nvCxnSpPr>
        <p:spPr>
          <a:xfrm>
            <a:off x="5076730" y="4638257"/>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F1F79928-D63C-4D83-A0F9-A79AE2FBB7F4}"/>
              </a:ext>
            </a:extLst>
          </p:cNvPr>
          <p:cNvCxnSpPr>
            <a:stCxn id="144" idx="5"/>
            <a:endCxn id="154" idx="1"/>
          </p:cNvCxnSpPr>
          <p:nvPr/>
        </p:nvCxnSpPr>
        <p:spPr>
          <a:xfrm flipV="1">
            <a:off x="5039825" y="4292769"/>
            <a:ext cx="366808" cy="256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8201C1B9-14A2-4913-8047-5F874028F601}"/>
              </a:ext>
            </a:extLst>
          </p:cNvPr>
          <p:cNvCxnSpPr>
            <a:cxnSpLocks/>
            <a:stCxn id="144" idx="6"/>
            <a:endCxn id="157" idx="1"/>
          </p:cNvCxnSpPr>
          <p:nvPr/>
        </p:nvCxnSpPr>
        <p:spPr>
          <a:xfrm flipV="1">
            <a:off x="4950730" y="3861377"/>
            <a:ext cx="471417" cy="65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700F8E5C-7A5C-4D12-8E41-B64A769E3136}"/>
              </a:ext>
            </a:extLst>
          </p:cNvPr>
          <p:cNvCxnSpPr>
            <a:stCxn id="147" idx="4"/>
            <a:endCxn id="154" idx="0"/>
          </p:cNvCxnSpPr>
          <p:nvPr/>
        </p:nvCxnSpPr>
        <p:spPr>
          <a:xfrm>
            <a:off x="5068158" y="4201018"/>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6DDFBDE4-D7D3-49B8-827F-C424118A62F2}"/>
              </a:ext>
            </a:extLst>
          </p:cNvPr>
          <p:cNvCxnSpPr>
            <a:cxnSpLocks/>
            <a:stCxn id="147" idx="5"/>
            <a:endCxn id="157" idx="1"/>
          </p:cNvCxnSpPr>
          <p:nvPr/>
        </p:nvCxnSpPr>
        <p:spPr>
          <a:xfrm flipV="1">
            <a:off x="5031253" y="3861377"/>
            <a:ext cx="390894" cy="25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id="{9CF77EBD-110A-4B09-91D8-6B9FB8547AC9}"/>
              </a:ext>
            </a:extLst>
          </p:cNvPr>
          <p:cNvCxnSpPr>
            <a:stCxn id="156" idx="4"/>
            <a:endCxn id="157" idx="0"/>
          </p:cNvCxnSpPr>
          <p:nvPr/>
        </p:nvCxnSpPr>
        <p:spPr>
          <a:xfrm>
            <a:off x="5083672" y="3769626"/>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3DDBF578-E087-4B90-BD40-C7C057143EB0}"/>
              </a:ext>
            </a:extLst>
          </p:cNvPr>
          <p:cNvCxnSpPr>
            <a:stCxn id="156" idx="5"/>
            <a:endCxn id="160" idx="1"/>
          </p:cNvCxnSpPr>
          <p:nvPr/>
        </p:nvCxnSpPr>
        <p:spPr>
          <a:xfrm flipV="1">
            <a:off x="5046767" y="3392095"/>
            <a:ext cx="359866" cy="28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0A31677A-2FDE-4469-BBB5-825316AC5DD9}"/>
              </a:ext>
            </a:extLst>
          </p:cNvPr>
          <p:cNvCxnSpPr>
            <a:stCxn id="159" idx="4"/>
            <a:endCxn id="160" idx="0"/>
          </p:cNvCxnSpPr>
          <p:nvPr/>
        </p:nvCxnSpPr>
        <p:spPr>
          <a:xfrm>
            <a:off x="5068158" y="3300344"/>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a:extLst>
              <a:ext uri="{FF2B5EF4-FFF2-40B4-BE49-F238E27FC236}">
                <a16:creationId xmlns:a16="http://schemas.microsoft.com/office/drawing/2014/main" id="{59947676-EAFD-4857-A0F5-0B782D31A87B}"/>
              </a:ext>
            </a:extLst>
          </p:cNvPr>
          <p:cNvCxnSpPr>
            <a:cxnSpLocks/>
            <a:stCxn id="159" idx="5"/>
            <a:endCxn id="163" idx="1"/>
          </p:cNvCxnSpPr>
          <p:nvPr/>
        </p:nvCxnSpPr>
        <p:spPr>
          <a:xfrm flipV="1">
            <a:off x="5031253" y="2915852"/>
            <a:ext cx="375380" cy="29539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6" name="直接箭头连接符 265">
            <a:extLst>
              <a:ext uri="{FF2B5EF4-FFF2-40B4-BE49-F238E27FC236}">
                <a16:creationId xmlns:a16="http://schemas.microsoft.com/office/drawing/2014/main" id="{B1DB7810-F441-4DB1-AA4A-46726A6AFC1B}"/>
              </a:ext>
            </a:extLst>
          </p:cNvPr>
          <p:cNvCxnSpPr>
            <a:stCxn id="162" idx="4"/>
            <a:endCxn id="163" idx="0"/>
          </p:cNvCxnSpPr>
          <p:nvPr/>
        </p:nvCxnSpPr>
        <p:spPr>
          <a:xfrm>
            <a:off x="5068158" y="2824101"/>
            <a:ext cx="301570" cy="26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8" name="直接箭头连接符 267">
            <a:extLst>
              <a:ext uri="{FF2B5EF4-FFF2-40B4-BE49-F238E27FC236}">
                <a16:creationId xmlns:a16="http://schemas.microsoft.com/office/drawing/2014/main" id="{8073EF75-AE8C-4354-8CA8-D85D2E820991}"/>
              </a:ext>
            </a:extLst>
          </p:cNvPr>
          <p:cNvCxnSpPr>
            <a:cxnSpLocks/>
            <a:stCxn id="162" idx="5"/>
            <a:endCxn id="166" idx="1"/>
          </p:cNvCxnSpPr>
          <p:nvPr/>
        </p:nvCxnSpPr>
        <p:spPr>
          <a:xfrm flipV="1">
            <a:off x="5031253" y="2439882"/>
            <a:ext cx="375380" cy="29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直接箭头连接符 290">
            <a:extLst>
              <a:ext uri="{FF2B5EF4-FFF2-40B4-BE49-F238E27FC236}">
                <a16:creationId xmlns:a16="http://schemas.microsoft.com/office/drawing/2014/main" id="{EA22B555-47C6-417E-A706-77FB49ABE320}"/>
              </a:ext>
            </a:extLst>
          </p:cNvPr>
          <p:cNvCxnSpPr>
            <a:stCxn id="165" idx="4"/>
            <a:endCxn id="166" idx="0"/>
          </p:cNvCxnSpPr>
          <p:nvPr/>
        </p:nvCxnSpPr>
        <p:spPr>
          <a:xfrm>
            <a:off x="5068158" y="2348131"/>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209">
            <a:extLst>
              <a:ext uri="{FF2B5EF4-FFF2-40B4-BE49-F238E27FC236}">
                <a16:creationId xmlns:a16="http://schemas.microsoft.com/office/drawing/2014/main" id="{968BCEE5-90DF-43A6-B015-185B3BDF31A7}"/>
              </a:ext>
            </a:extLst>
          </p:cNvPr>
          <p:cNvSpPr txBox="1"/>
          <p:nvPr/>
        </p:nvSpPr>
        <p:spPr>
          <a:xfrm>
            <a:off x="2076596" y="796423"/>
            <a:ext cx="461665" cy="210955"/>
          </a:xfrm>
          <a:prstGeom prst="rect">
            <a:avLst/>
          </a:prstGeom>
          <a:noFill/>
        </p:spPr>
        <p:txBody>
          <a:bodyPr vert="vert270" wrap="none" rtlCol="0">
            <a:spAutoFit/>
          </a:bodyPr>
          <a:lstStyle/>
          <a:p>
            <a:r>
              <a:rPr lang="en-US" altLang="zh-CN" dirty="0"/>
              <a:t>e</a:t>
            </a:r>
            <a:endParaRPr lang="zh-CN" altLang="en-US" dirty="0"/>
          </a:p>
        </p:txBody>
      </p:sp>
      <p:sp>
        <p:nvSpPr>
          <p:cNvPr id="150" name="TextBox 208">
            <a:extLst>
              <a:ext uri="{FF2B5EF4-FFF2-40B4-BE49-F238E27FC236}">
                <a16:creationId xmlns:a16="http://schemas.microsoft.com/office/drawing/2014/main" id="{02A92F27-1B7D-4FEC-8129-F2BF2A4C0C11}"/>
              </a:ext>
            </a:extLst>
          </p:cNvPr>
          <p:cNvSpPr txBox="1"/>
          <p:nvPr/>
        </p:nvSpPr>
        <p:spPr>
          <a:xfrm>
            <a:off x="2076596" y="1750091"/>
            <a:ext cx="461665" cy="143629"/>
          </a:xfrm>
          <a:prstGeom prst="rect">
            <a:avLst/>
          </a:prstGeom>
          <a:noFill/>
        </p:spPr>
        <p:txBody>
          <a:bodyPr vert="vert270" wrap="none" rtlCol="0">
            <a:spAutoFit/>
          </a:bodyPr>
          <a:lstStyle/>
          <a:p>
            <a:r>
              <a:rPr lang="en-US" altLang="zh-CN" dirty="0"/>
              <a:t>l</a:t>
            </a:r>
            <a:endParaRPr lang="zh-CN" altLang="en-US" dirty="0"/>
          </a:p>
        </p:txBody>
      </p:sp>
      <p:sp>
        <p:nvSpPr>
          <p:cNvPr id="152" name="Oval 8">
            <a:extLst>
              <a:ext uri="{FF2B5EF4-FFF2-40B4-BE49-F238E27FC236}">
                <a16:creationId xmlns:a16="http://schemas.microsoft.com/office/drawing/2014/main" id="{A4AF9DCE-F053-43FC-8748-7F742659E1FE}"/>
              </a:ext>
            </a:extLst>
          </p:cNvPr>
          <p:cNvSpPr>
            <a:spLocks noChangeArrowheads="1"/>
          </p:cNvSpPr>
          <p:nvPr/>
        </p:nvSpPr>
        <p:spPr bwMode="auto">
          <a:xfrm rot="16200000">
            <a:off x="2665624" y="169108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7" name="Oval 8">
            <a:extLst>
              <a:ext uri="{FF2B5EF4-FFF2-40B4-BE49-F238E27FC236}">
                <a16:creationId xmlns:a16="http://schemas.microsoft.com/office/drawing/2014/main" id="{E607AC4C-A3C1-42AF-A5CE-B1C885009229}"/>
              </a:ext>
            </a:extLst>
          </p:cNvPr>
          <p:cNvSpPr>
            <a:spLocks noChangeArrowheads="1"/>
          </p:cNvSpPr>
          <p:nvPr/>
        </p:nvSpPr>
        <p:spPr bwMode="auto">
          <a:xfrm rot="16200000">
            <a:off x="3204855" y="168923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9" name="Oval 8">
            <a:extLst>
              <a:ext uri="{FF2B5EF4-FFF2-40B4-BE49-F238E27FC236}">
                <a16:creationId xmlns:a16="http://schemas.microsoft.com/office/drawing/2014/main" id="{60508C7C-3D05-4085-A681-3A5BA87A3504}"/>
              </a:ext>
            </a:extLst>
          </p:cNvPr>
          <p:cNvSpPr>
            <a:spLocks noChangeArrowheads="1"/>
          </p:cNvSpPr>
          <p:nvPr/>
        </p:nvSpPr>
        <p:spPr bwMode="auto">
          <a:xfrm rot="16200000">
            <a:off x="3746205" y="169042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1" name="Oval 8">
            <a:extLst>
              <a:ext uri="{FF2B5EF4-FFF2-40B4-BE49-F238E27FC236}">
                <a16:creationId xmlns:a16="http://schemas.microsoft.com/office/drawing/2014/main" id="{DD8896A2-6AD3-455D-A6C0-E917E624CF08}"/>
              </a:ext>
            </a:extLst>
          </p:cNvPr>
          <p:cNvSpPr>
            <a:spLocks noChangeArrowheads="1"/>
          </p:cNvSpPr>
          <p:nvPr/>
        </p:nvSpPr>
        <p:spPr bwMode="auto">
          <a:xfrm rot="16200000">
            <a:off x="2650110" y="122180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7" name="Oval 8">
            <a:extLst>
              <a:ext uri="{FF2B5EF4-FFF2-40B4-BE49-F238E27FC236}">
                <a16:creationId xmlns:a16="http://schemas.microsoft.com/office/drawing/2014/main" id="{DA1A9ECD-3AB8-48B3-87E4-106480FB6123}"/>
              </a:ext>
            </a:extLst>
          </p:cNvPr>
          <p:cNvSpPr>
            <a:spLocks noChangeArrowheads="1"/>
          </p:cNvSpPr>
          <p:nvPr/>
        </p:nvSpPr>
        <p:spPr bwMode="auto">
          <a:xfrm rot="16200000">
            <a:off x="3189341" y="121995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9" name="Oval 8">
            <a:extLst>
              <a:ext uri="{FF2B5EF4-FFF2-40B4-BE49-F238E27FC236}">
                <a16:creationId xmlns:a16="http://schemas.microsoft.com/office/drawing/2014/main" id="{66E86A75-166E-47C5-8D4C-C747EE84BFE5}"/>
              </a:ext>
            </a:extLst>
          </p:cNvPr>
          <p:cNvSpPr>
            <a:spLocks noChangeArrowheads="1"/>
          </p:cNvSpPr>
          <p:nvPr/>
        </p:nvSpPr>
        <p:spPr bwMode="auto">
          <a:xfrm rot="16200000">
            <a:off x="3730691" y="122114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1" name="Oval 8">
            <a:extLst>
              <a:ext uri="{FF2B5EF4-FFF2-40B4-BE49-F238E27FC236}">
                <a16:creationId xmlns:a16="http://schemas.microsoft.com/office/drawing/2014/main" id="{8EB20EA6-4A20-42D5-89CC-CD00C25F9F0D}"/>
              </a:ext>
            </a:extLst>
          </p:cNvPr>
          <p:cNvSpPr>
            <a:spLocks noChangeArrowheads="1"/>
          </p:cNvSpPr>
          <p:nvPr/>
        </p:nvSpPr>
        <p:spPr bwMode="auto">
          <a:xfrm rot="16200000">
            <a:off x="2650110" y="74556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2" name="Oval 8">
            <a:extLst>
              <a:ext uri="{FF2B5EF4-FFF2-40B4-BE49-F238E27FC236}">
                <a16:creationId xmlns:a16="http://schemas.microsoft.com/office/drawing/2014/main" id="{FCEEF53E-D620-4155-92B7-597F5C23C074}"/>
              </a:ext>
            </a:extLst>
          </p:cNvPr>
          <p:cNvSpPr>
            <a:spLocks noChangeArrowheads="1"/>
          </p:cNvSpPr>
          <p:nvPr/>
        </p:nvSpPr>
        <p:spPr bwMode="auto">
          <a:xfrm rot="16200000">
            <a:off x="3189341" y="74371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3" name="Oval 8">
            <a:extLst>
              <a:ext uri="{FF2B5EF4-FFF2-40B4-BE49-F238E27FC236}">
                <a16:creationId xmlns:a16="http://schemas.microsoft.com/office/drawing/2014/main" id="{749EC5B3-3DD4-41AE-B84B-95D52159C0C1}"/>
              </a:ext>
            </a:extLst>
          </p:cNvPr>
          <p:cNvSpPr>
            <a:spLocks noChangeArrowheads="1"/>
          </p:cNvSpPr>
          <p:nvPr/>
        </p:nvSpPr>
        <p:spPr bwMode="auto">
          <a:xfrm rot="16200000">
            <a:off x="3730691" y="7448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4" name="Oval 8">
            <a:extLst>
              <a:ext uri="{FF2B5EF4-FFF2-40B4-BE49-F238E27FC236}">
                <a16:creationId xmlns:a16="http://schemas.microsoft.com/office/drawing/2014/main" id="{F27C3C0B-BDED-496D-9296-0CA0349EADA9}"/>
              </a:ext>
            </a:extLst>
          </p:cNvPr>
          <p:cNvSpPr>
            <a:spLocks noChangeArrowheads="1"/>
          </p:cNvSpPr>
          <p:nvPr/>
        </p:nvSpPr>
        <p:spPr bwMode="auto">
          <a:xfrm rot="16200000">
            <a:off x="2650110" y="26959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5" name="Oval 8">
            <a:extLst>
              <a:ext uri="{FF2B5EF4-FFF2-40B4-BE49-F238E27FC236}">
                <a16:creationId xmlns:a16="http://schemas.microsoft.com/office/drawing/2014/main" id="{49F9ABB7-F4EB-42AD-A31E-474AEFC216F7}"/>
              </a:ext>
            </a:extLst>
          </p:cNvPr>
          <p:cNvSpPr>
            <a:spLocks noChangeArrowheads="1"/>
          </p:cNvSpPr>
          <p:nvPr/>
        </p:nvSpPr>
        <p:spPr bwMode="auto">
          <a:xfrm rot="16200000">
            <a:off x="3189341" y="26774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6" name="Oval 8">
            <a:extLst>
              <a:ext uri="{FF2B5EF4-FFF2-40B4-BE49-F238E27FC236}">
                <a16:creationId xmlns:a16="http://schemas.microsoft.com/office/drawing/2014/main" id="{404A5F62-C89F-4E7E-8D0F-BE08C716E3F0}"/>
              </a:ext>
            </a:extLst>
          </p:cNvPr>
          <p:cNvSpPr>
            <a:spLocks noChangeArrowheads="1"/>
          </p:cNvSpPr>
          <p:nvPr/>
        </p:nvSpPr>
        <p:spPr bwMode="auto">
          <a:xfrm rot="16200000">
            <a:off x="3730691" y="26892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7" name="Oval 8">
            <a:extLst>
              <a:ext uri="{FF2B5EF4-FFF2-40B4-BE49-F238E27FC236}">
                <a16:creationId xmlns:a16="http://schemas.microsoft.com/office/drawing/2014/main" id="{34C710C8-8D10-4345-A803-36ABF0888FEA}"/>
              </a:ext>
            </a:extLst>
          </p:cNvPr>
          <p:cNvSpPr>
            <a:spLocks noChangeArrowheads="1"/>
          </p:cNvSpPr>
          <p:nvPr/>
        </p:nvSpPr>
        <p:spPr bwMode="auto">
          <a:xfrm rot="16200000">
            <a:off x="4283269" y="168876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8" name="Oval 8">
            <a:extLst>
              <a:ext uri="{FF2B5EF4-FFF2-40B4-BE49-F238E27FC236}">
                <a16:creationId xmlns:a16="http://schemas.microsoft.com/office/drawing/2014/main" id="{3FD32CAF-C5C0-4BC7-ACD0-06954BF26502}"/>
              </a:ext>
            </a:extLst>
          </p:cNvPr>
          <p:cNvSpPr>
            <a:spLocks noChangeArrowheads="1"/>
          </p:cNvSpPr>
          <p:nvPr/>
        </p:nvSpPr>
        <p:spPr bwMode="auto">
          <a:xfrm rot="16200000">
            <a:off x="4794767" y="168611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9" name="Oval 8">
            <a:extLst>
              <a:ext uri="{FF2B5EF4-FFF2-40B4-BE49-F238E27FC236}">
                <a16:creationId xmlns:a16="http://schemas.microsoft.com/office/drawing/2014/main" id="{B2A71597-BE29-4DD3-995D-49D4A611C435}"/>
              </a:ext>
            </a:extLst>
          </p:cNvPr>
          <p:cNvSpPr>
            <a:spLocks noChangeArrowheads="1"/>
          </p:cNvSpPr>
          <p:nvPr/>
        </p:nvSpPr>
        <p:spPr bwMode="auto">
          <a:xfrm rot="16200000">
            <a:off x="5348337" y="168876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0" name="Oval 8">
            <a:extLst>
              <a:ext uri="{FF2B5EF4-FFF2-40B4-BE49-F238E27FC236}">
                <a16:creationId xmlns:a16="http://schemas.microsoft.com/office/drawing/2014/main" id="{BFB23719-9DD7-4893-B08D-71A40ACBC79B}"/>
              </a:ext>
            </a:extLst>
          </p:cNvPr>
          <p:cNvSpPr>
            <a:spLocks noChangeArrowheads="1"/>
          </p:cNvSpPr>
          <p:nvPr/>
        </p:nvSpPr>
        <p:spPr bwMode="auto">
          <a:xfrm rot="16200000">
            <a:off x="4267755" y="121948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1" name="Oval 8">
            <a:extLst>
              <a:ext uri="{FF2B5EF4-FFF2-40B4-BE49-F238E27FC236}">
                <a16:creationId xmlns:a16="http://schemas.microsoft.com/office/drawing/2014/main" id="{494A70A0-9D96-4651-81B6-28734FA4D37B}"/>
              </a:ext>
            </a:extLst>
          </p:cNvPr>
          <p:cNvSpPr>
            <a:spLocks noChangeArrowheads="1"/>
          </p:cNvSpPr>
          <p:nvPr/>
        </p:nvSpPr>
        <p:spPr bwMode="auto">
          <a:xfrm rot="16200000">
            <a:off x="4779253" y="12168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2" name="Oval 8">
            <a:extLst>
              <a:ext uri="{FF2B5EF4-FFF2-40B4-BE49-F238E27FC236}">
                <a16:creationId xmlns:a16="http://schemas.microsoft.com/office/drawing/2014/main" id="{D407B7BE-BA48-43BC-8A79-AFB763D76ABF}"/>
              </a:ext>
            </a:extLst>
          </p:cNvPr>
          <p:cNvSpPr>
            <a:spLocks noChangeArrowheads="1"/>
          </p:cNvSpPr>
          <p:nvPr/>
        </p:nvSpPr>
        <p:spPr bwMode="auto">
          <a:xfrm rot="16200000">
            <a:off x="5332823" y="121948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3" name="Oval 8">
            <a:extLst>
              <a:ext uri="{FF2B5EF4-FFF2-40B4-BE49-F238E27FC236}">
                <a16:creationId xmlns:a16="http://schemas.microsoft.com/office/drawing/2014/main" id="{C868F59C-7613-4B20-81A6-1CBF2048479E}"/>
              </a:ext>
            </a:extLst>
          </p:cNvPr>
          <p:cNvSpPr>
            <a:spLocks noChangeArrowheads="1"/>
          </p:cNvSpPr>
          <p:nvPr/>
        </p:nvSpPr>
        <p:spPr bwMode="auto">
          <a:xfrm rot="16200000">
            <a:off x="4267755" y="74324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4" name="Oval 8">
            <a:extLst>
              <a:ext uri="{FF2B5EF4-FFF2-40B4-BE49-F238E27FC236}">
                <a16:creationId xmlns:a16="http://schemas.microsoft.com/office/drawing/2014/main" id="{225986D5-B802-42DC-BBF2-D32DB6E0BEF5}"/>
              </a:ext>
            </a:extLst>
          </p:cNvPr>
          <p:cNvSpPr>
            <a:spLocks noChangeArrowheads="1"/>
          </p:cNvSpPr>
          <p:nvPr/>
        </p:nvSpPr>
        <p:spPr bwMode="auto">
          <a:xfrm rot="16200000">
            <a:off x="4779253" y="74058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5" name="Oval 8">
            <a:extLst>
              <a:ext uri="{FF2B5EF4-FFF2-40B4-BE49-F238E27FC236}">
                <a16:creationId xmlns:a16="http://schemas.microsoft.com/office/drawing/2014/main" id="{D890B624-A00C-49DC-848A-D0884DF4D849}"/>
              </a:ext>
            </a:extLst>
          </p:cNvPr>
          <p:cNvSpPr>
            <a:spLocks noChangeArrowheads="1"/>
          </p:cNvSpPr>
          <p:nvPr/>
        </p:nvSpPr>
        <p:spPr bwMode="auto">
          <a:xfrm rot="16200000">
            <a:off x="5332823" y="74324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6" name="Oval 8">
            <a:extLst>
              <a:ext uri="{FF2B5EF4-FFF2-40B4-BE49-F238E27FC236}">
                <a16:creationId xmlns:a16="http://schemas.microsoft.com/office/drawing/2014/main" id="{A7541944-CD7A-49CA-8010-FAA2CF7C1F05}"/>
              </a:ext>
            </a:extLst>
          </p:cNvPr>
          <p:cNvSpPr>
            <a:spLocks noChangeArrowheads="1"/>
          </p:cNvSpPr>
          <p:nvPr/>
        </p:nvSpPr>
        <p:spPr bwMode="auto">
          <a:xfrm rot="16200000">
            <a:off x="4267755" y="26727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7" name="Oval 8">
            <a:extLst>
              <a:ext uri="{FF2B5EF4-FFF2-40B4-BE49-F238E27FC236}">
                <a16:creationId xmlns:a16="http://schemas.microsoft.com/office/drawing/2014/main" id="{05734EE9-279C-4AFE-92DC-106D6C4DE07D}"/>
              </a:ext>
            </a:extLst>
          </p:cNvPr>
          <p:cNvSpPr>
            <a:spLocks noChangeArrowheads="1"/>
          </p:cNvSpPr>
          <p:nvPr/>
        </p:nvSpPr>
        <p:spPr bwMode="auto">
          <a:xfrm rot="16200000">
            <a:off x="4779253" y="26461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8" name="Oval 8">
            <a:extLst>
              <a:ext uri="{FF2B5EF4-FFF2-40B4-BE49-F238E27FC236}">
                <a16:creationId xmlns:a16="http://schemas.microsoft.com/office/drawing/2014/main" id="{5AD3DA0B-F116-401A-98B8-79F1536D35E9}"/>
              </a:ext>
            </a:extLst>
          </p:cNvPr>
          <p:cNvSpPr>
            <a:spLocks noChangeArrowheads="1"/>
          </p:cNvSpPr>
          <p:nvPr/>
        </p:nvSpPr>
        <p:spPr bwMode="auto">
          <a:xfrm rot="16200000">
            <a:off x="5332823" y="26727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9" name="Oval 8">
            <a:extLst>
              <a:ext uri="{FF2B5EF4-FFF2-40B4-BE49-F238E27FC236}">
                <a16:creationId xmlns:a16="http://schemas.microsoft.com/office/drawing/2014/main" id="{EEAF9E3A-CA4C-4941-9E41-7F8D6A3A6B36}"/>
              </a:ext>
            </a:extLst>
          </p:cNvPr>
          <p:cNvSpPr>
            <a:spLocks noChangeArrowheads="1"/>
          </p:cNvSpPr>
          <p:nvPr/>
        </p:nvSpPr>
        <p:spPr bwMode="auto">
          <a:xfrm rot="16200000">
            <a:off x="6339385" y="168611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0" name="Oval 8">
            <a:extLst>
              <a:ext uri="{FF2B5EF4-FFF2-40B4-BE49-F238E27FC236}">
                <a16:creationId xmlns:a16="http://schemas.microsoft.com/office/drawing/2014/main" id="{1BBDCC4C-3E95-4B2D-AFEC-57007C809889}"/>
              </a:ext>
            </a:extLst>
          </p:cNvPr>
          <p:cNvSpPr>
            <a:spLocks noChangeArrowheads="1"/>
          </p:cNvSpPr>
          <p:nvPr/>
        </p:nvSpPr>
        <p:spPr bwMode="auto">
          <a:xfrm rot="16200000">
            <a:off x="6880936" y="168611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1" name="Oval 8">
            <a:extLst>
              <a:ext uri="{FF2B5EF4-FFF2-40B4-BE49-F238E27FC236}">
                <a16:creationId xmlns:a16="http://schemas.microsoft.com/office/drawing/2014/main" id="{30911339-7EA7-4839-AFA8-E3EA7A399721}"/>
              </a:ext>
            </a:extLst>
          </p:cNvPr>
          <p:cNvSpPr>
            <a:spLocks noChangeArrowheads="1"/>
          </p:cNvSpPr>
          <p:nvPr/>
        </p:nvSpPr>
        <p:spPr bwMode="auto">
          <a:xfrm rot="16200000">
            <a:off x="6323871" y="121682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2" name="Oval 8">
            <a:extLst>
              <a:ext uri="{FF2B5EF4-FFF2-40B4-BE49-F238E27FC236}">
                <a16:creationId xmlns:a16="http://schemas.microsoft.com/office/drawing/2014/main" id="{FB4C381E-F741-4A9B-BD82-80521A418BBF}"/>
              </a:ext>
            </a:extLst>
          </p:cNvPr>
          <p:cNvSpPr>
            <a:spLocks noChangeArrowheads="1"/>
          </p:cNvSpPr>
          <p:nvPr/>
        </p:nvSpPr>
        <p:spPr bwMode="auto">
          <a:xfrm rot="16200000">
            <a:off x="6865422" y="12168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3" name="Oval 8">
            <a:extLst>
              <a:ext uri="{FF2B5EF4-FFF2-40B4-BE49-F238E27FC236}">
                <a16:creationId xmlns:a16="http://schemas.microsoft.com/office/drawing/2014/main" id="{79158FB3-967F-4F1A-A09B-4C955874C520}"/>
              </a:ext>
            </a:extLst>
          </p:cNvPr>
          <p:cNvSpPr>
            <a:spLocks noChangeArrowheads="1"/>
          </p:cNvSpPr>
          <p:nvPr/>
        </p:nvSpPr>
        <p:spPr bwMode="auto">
          <a:xfrm rot="16200000">
            <a:off x="6323871" y="74058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4" name="Oval 8">
            <a:extLst>
              <a:ext uri="{FF2B5EF4-FFF2-40B4-BE49-F238E27FC236}">
                <a16:creationId xmlns:a16="http://schemas.microsoft.com/office/drawing/2014/main" id="{ED796805-FFFE-4E9B-9B9A-51C4BA7D5B94}"/>
              </a:ext>
            </a:extLst>
          </p:cNvPr>
          <p:cNvSpPr>
            <a:spLocks noChangeArrowheads="1"/>
          </p:cNvSpPr>
          <p:nvPr/>
        </p:nvSpPr>
        <p:spPr bwMode="auto">
          <a:xfrm rot="16200000">
            <a:off x="6865422" y="74058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5" name="Oval 8">
            <a:extLst>
              <a:ext uri="{FF2B5EF4-FFF2-40B4-BE49-F238E27FC236}">
                <a16:creationId xmlns:a16="http://schemas.microsoft.com/office/drawing/2014/main" id="{29571514-766E-4C3E-8C9C-0F73CD703989}"/>
              </a:ext>
            </a:extLst>
          </p:cNvPr>
          <p:cNvSpPr>
            <a:spLocks noChangeArrowheads="1"/>
          </p:cNvSpPr>
          <p:nvPr/>
        </p:nvSpPr>
        <p:spPr bwMode="auto">
          <a:xfrm rot="16200000">
            <a:off x="6323871" y="26461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6" name="Oval 8">
            <a:extLst>
              <a:ext uri="{FF2B5EF4-FFF2-40B4-BE49-F238E27FC236}">
                <a16:creationId xmlns:a16="http://schemas.microsoft.com/office/drawing/2014/main" id="{E5394177-05F7-4E3F-98D0-EE3C52E0B492}"/>
              </a:ext>
            </a:extLst>
          </p:cNvPr>
          <p:cNvSpPr>
            <a:spLocks noChangeArrowheads="1"/>
          </p:cNvSpPr>
          <p:nvPr/>
        </p:nvSpPr>
        <p:spPr bwMode="auto">
          <a:xfrm rot="16200000">
            <a:off x="6865422" y="26461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55" name="直接箭头连接符 254">
            <a:extLst>
              <a:ext uri="{FF2B5EF4-FFF2-40B4-BE49-F238E27FC236}">
                <a16:creationId xmlns:a16="http://schemas.microsoft.com/office/drawing/2014/main" id="{DDEFE12A-C420-482F-B710-D0740C2A118B}"/>
              </a:ext>
            </a:extLst>
          </p:cNvPr>
          <p:cNvCxnSpPr>
            <a:stCxn id="215" idx="4"/>
            <a:endCxn id="216" idx="0"/>
          </p:cNvCxnSpPr>
          <p:nvPr/>
        </p:nvCxnSpPr>
        <p:spPr>
          <a:xfrm>
            <a:off x="6575871" y="390615"/>
            <a:ext cx="2895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a:extLst>
              <a:ext uri="{FF2B5EF4-FFF2-40B4-BE49-F238E27FC236}">
                <a16:creationId xmlns:a16="http://schemas.microsoft.com/office/drawing/2014/main" id="{7294121A-880F-41B1-A1D5-0F0EE5692ECF}"/>
              </a:ext>
            </a:extLst>
          </p:cNvPr>
          <p:cNvCxnSpPr>
            <a:cxnSpLocks/>
            <a:stCxn id="213" idx="5"/>
            <a:endCxn id="216" idx="1"/>
          </p:cNvCxnSpPr>
          <p:nvPr/>
        </p:nvCxnSpPr>
        <p:spPr>
          <a:xfrm flipV="1">
            <a:off x="6538966" y="479711"/>
            <a:ext cx="363361" cy="29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直接箭头连接符 258">
            <a:extLst>
              <a:ext uri="{FF2B5EF4-FFF2-40B4-BE49-F238E27FC236}">
                <a16:creationId xmlns:a16="http://schemas.microsoft.com/office/drawing/2014/main" id="{DFC55ABD-0B97-4733-AAD9-2B6F4B754F51}"/>
              </a:ext>
            </a:extLst>
          </p:cNvPr>
          <p:cNvCxnSpPr>
            <a:stCxn id="213" idx="4"/>
            <a:endCxn id="214" idx="0"/>
          </p:cNvCxnSpPr>
          <p:nvPr/>
        </p:nvCxnSpPr>
        <p:spPr>
          <a:xfrm>
            <a:off x="6575871" y="866585"/>
            <a:ext cx="2895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a:extLst>
              <a:ext uri="{FF2B5EF4-FFF2-40B4-BE49-F238E27FC236}">
                <a16:creationId xmlns:a16="http://schemas.microsoft.com/office/drawing/2014/main" id="{386E6F3D-CB38-4D1A-A1A9-CA577C348B3E}"/>
              </a:ext>
            </a:extLst>
          </p:cNvPr>
          <p:cNvCxnSpPr>
            <a:cxnSpLocks/>
            <a:stCxn id="211" idx="5"/>
            <a:endCxn id="214" idx="1"/>
          </p:cNvCxnSpPr>
          <p:nvPr/>
        </p:nvCxnSpPr>
        <p:spPr>
          <a:xfrm flipV="1">
            <a:off x="6538966" y="955681"/>
            <a:ext cx="363361" cy="29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F2F7B7F-B550-4056-BCAE-B7BCAD0ADC4C}"/>
              </a:ext>
            </a:extLst>
          </p:cNvPr>
          <p:cNvCxnSpPr>
            <a:cxnSpLocks/>
            <a:stCxn id="165" idx="5"/>
            <a:endCxn id="199" idx="1"/>
          </p:cNvCxnSpPr>
          <p:nvPr/>
        </p:nvCxnSpPr>
        <p:spPr>
          <a:xfrm flipV="1">
            <a:off x="5031253" y="1903862"/>
            <a:ext cx="353989" cy="35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84FD2DD-2B9B-4DA5-A2A2-CB66ADEFE477}"/>
              </a:ext>
            </a:extLst>
          </p:cNvPr>
          <p:cNvSpPr txBox="1"/>
          <p:nvPr/>
        </p:nvSpPr>
        <p:spPr>
          <a:xfrm>
            <a:off x="97654" y="390615"/>
            <a:ext cx="736099" cy="369332"/>
          </a:xfrm>
          <a:prstGeom prst="rect">
            <a:avLst/>
          </a:prstGeom>
          <a:noFill/>
        </p:spPr>
        <p:txBody>
          <a:bodyPr wrap="none" rtlCol="0">
            <a:spAutoFit/>
          </a:bodyPr>
          <a:lstStyle/>
          <a:p>
            <a:r>
              <a:rPr lang="en-US" altLang="zh-CN" dirty="0"/>
              <a:t>a</a:t>
            </a:r>
            <a:r>
              <a:rPr lang="en-US" altLang="zh-CN" dirty="0">
                <a:solidFill>
                  <a:srgbClr val="FF0000"/>
                </a:solidFill>
              </a:rPr>
              <a:t>pp</a:t>
            </a:r>
            <a:r>
              <a:rPr lang="en-US" altLang="zh-CN" dirty="0"/>
              <a:t>le</a:t>
            </a:r>
            <a:endParaRPr lang="zh-CN" altLang="en-US" dirty="0"/>
          </a:p>
        </p:txBody>
      </p:sp>
      <p:cxnSp>
        <p:nvCxnSpPr>
          <p:cNvPr id="3" name="直接箭头连接符 2">
            <a:extLst>
              <a:ext uri="{FF2B5EF4-FFF2-40B4-BE49-F238E27FC236}">
                <a16:creationId xmlns:a16="http://schemas.microsoft.com/office/drawing/2014/main" id="{EB03ED3E-2C59-4771-AF80-DCDCC5F904D0}"/>
              </a:ext>
            </a:extLst>
          </p:cNvPr>
          <p:cNvCxnSpPr>
            <a:cxnSpLocks/>
            <a:stCxn id="161" idx="6"/>
            <a:endCxn id="198" idx="1"/>
          </p:cNvCxnSpPr>
          <p:nvPr/>
        </p:nvCxnSpPr>
        <p:spPr>
          <a:xfrm flipV="1">
            <a:off x="4430660" y="1901206"/>
            <a:ext cx="401012" cy="79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A62791C-57ED-4C34-9C38-FD43A0D76517}"/>
              </a:ext>
            </a:extLst>
          </p:cNvPr>
          <p:cNvCxnSpPr>
            <a:cxnSpLocks/>
            <a:stCxn id="198" idx="4"/>
            <a:endCxn id="199" idx="0"/>
          </p:cNvCxnSpPr>
          <p:nvPr/>
        </p:nvCxnSpPr>
        <p:spPr>
          <a:xfrm>
            <a:off x="5046767" y="1812111"/>
            <a:ext cx="301570" cy="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0373DC6-27BF-42AF-ABDB-2B1476E3BFC7}"/>
              </a:ext>
            </a:extLst>
          </p:cNvPr>
          <p:cNvCxnSpPr>
            <a:stCxn id="198" idx="5"/>
            <a:endCxn id="202" idx="1"/>
          </p:cNvCxnSpPr>
          <p:nvPr/>
        </p:nvCxnSpPr>
        <p:spPr>
          <a:xfrm flipV="1">
            <a:off x="5009862" y="1434580"/>
            <a:ext cx="359866" cy="28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C4A6598-3EF8-4446-9296-3BBE7A502DBA}"/>
              </a:ext>
            </a:extLst>
          </p:cNvPr>
          <p:cNvCxnSpPr>
            <a:stCxn id="198" idx="6"/>
            <a:endCxn id="205" idx="1"/>
          </p:cNvCxnSpPr>
          <p:nvPr/>
        </p:nvCxnSpPr>
        <p:spPr>
          <a:xfrm flipV="1">
            <a:off x="4920767" y="958337"/>
            <a:ext cx="448961" cy="72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34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D300E-725B-418D-977A-3D7E6D573299}"/>
              </a:ext>
            </a:extLst>
          </p:cNvPr>
          <p:cNvSpPr>
            <a:spLocks noGrp="1"/>
          </p:cNvSpPr>
          <p:nvPr>
            <p:ph type="title"/>
          </p:nvPr>
        </p:nvSpPr>
        <p:spPr/>
        <p:txBody>
          <a:bodyPr/>
          <a:lstStyle/>
          <a:p>
            <a:r>
              <a:rPr lang="zh-CN" altLang="en-US" dirty="0"/>
              <a:t>后向算法</a:t>
            </a:r>
          </a:p>
        </p:txBody>
      </p:sp>
      <mc:AlternateContent xmlns:mc="http://schemas.openxmlformats.org/markup-compatibility/2006" xmlns:a14="http://schemas.microsoft.com/office/drawing/2010/main">
        <mc:Choice Requires="a14">
          <p:sp>
            <p:nvSpPr>
              <p:cNvPr id="4" name="文本框 351020">
                <a:extLst>
                  <a:ext uri="{FF2B5EF4-FFF2-40B4-BE49-F238E27FC236}">
                    <a16:creationId xmlns:a16="http://schemas.microsoft.com/office/drawing/2014/main" id="{B9F09613-2514-4AEA-B00E-5190A39AAAA6}"/>
                  </a:ext>
                </a:extLst>
              </p:cNvPr>
              <p:cNvSpPr txBox="1">
                <a:spLocks noChangeArrowheads="1"/>
              </p:cNvSpPr>
              <p:nvPr/>
            </p:nvSpPr>
            <p:spPr bwMode="auto">
              <a:xfrm>
                <a:off x="1772785" y="2524048"/>
                <a:ext cx="7872544" cy="269602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lvl="0"/>
                <a:r>
                  <a:rPr lang="en-US" altLang="zh-CN" dirty="0"/>
                  <a:t>1. </a:t>
                </a:r>
                <a:r>
                  <a:rPr lang="zh-CN" altLang="zh-CN" dirty="0"/>
                  <a:t>初始化</a:t>
                </a: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𝑈</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2</m:t>
                          </m:r>
                          <m:r>
                            <a:rPr lang="en-US" altLang="zh-CN" i="1">
                              <a:latin typeface="Cambria Math" panose="02040503050406030204" pitchFamily="18" charset="0"/>
                            </a:rPr>
                            <m:t>𝑈</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𝑇</m:t>
                          </m:r>
                        </m:sub>
                      </m:sSub>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𝑈</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2</m:t>
                              </m:r>
                              <m:r>
                                <a:rPr lang="en-US" altLang="zh-CN" i="1">
                                  <a:latin typeface="Cambria Math" panose="02040503050406030204" pitchFamily="18" charset="0"/>
                                </a:rPr>
                                <m:t>𝑈</m:t>
                              </m:r>
                            </m:sub>
                            <m:sup>
                              <m:r>
                                <a:rPr lang="en-US" altLang="zh-CN" i="1">
                                  <a:latin typeface="Cambria Math" panose="02040503050406030204" pitchFamily="18" charset="0"/>
                                </a:rPr>
                                <m:t>′</m:t>
                              </m:r>
                            </m:sup>
                          </m:sSubSup>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𝑇</m:t>
                              </m:r>
                            </m:sub>
                          </m:sSub>
                        </m:e>
                      </m:d>
                    </m:oMath>
                  </m:oMathPara>
                </a14:m>
                <a:endParaRPr lang="en-US" altLang="zh-CN" i="1"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=0, ∀</m:t>
                      </m:r>
                      <m:r>
                        <a:rPr lang="en-US" altLang="zh-CN" i="1">
                          <a:latin typeface="Cambria Math" panose="02040503050406030204" pitchFamily="18" charset="0"/>
                        </a:rPr>
                        <m:t>𝑠</m:t>
                      </m:r>
                      <m:r>
                        <a:rPr lang="en-US" altLang="zh-CN" i="1">
                          <a:latin typeface="Cambria Math" panose="02040503050406030204" pitchFamily="18" charset="0"/>
                        </a:rPr>
                        <m:t>&lt;2</m:t>
                      </m:r>
                      <m:r>
                        <a:rPr lang="en-US" altLang="zh-CN" i="1">
                          <a:latin typeface="Cambria Math" panose="02040503050406030204" pitchFamily="18" charset="0"/>
                        </a:rPr>
                        <m:t>𝑈</m:t>
                      </m:r>
                    </m:oMath>
                  </m:oMathPara>
                </a14:m>
                <a:endParaRPr lang="en-US" altLang="zh-CN" dirty="0"/>
              </a:p>
              <a:p>
                <a:endParaRPr lang="zh-CN" altLang="zh-CN" dirty="0"/>
              </a:p>
              <a:p>
                <a:pPr lvl="0"/>
                <a:r>
                  <a:rPr lang="en-US" altLang="zh-CN" dirty="0"/>
                  <a:t>2. </a:t>
                </a:r>
                <a:r>
                  <a:rPr lang="zh-CN" altLang="zh-CN" dirty="0"/>
                  <a:t>迭代计算</a:t>
                </a:r>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+1</m:t>
                                    </m:r>
                                  </m:e>
                                </m:d>
                              </m:e>
                            </m:d>
                            <m:r>
                              <a:rPr lang="en-US" altLang="zh-CN" i="1">
                                <a:latin typeface="Cambria Math" panose="02040503050406030204" pitchFamily="18" charset="0"/>
                              </a:rPr>
                              <m:t>𝑃</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𝑖𝑓</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m:t>
                            </m:r>
                            <m:r>
                              <a:rPr lang="en-US" altLang="zh-CN" i="1">
                                <a:latin typeface="Cambria Math" panose="02040503050406030204" pitchFamily="18" charset="0"/>
                              </a:rPr>
                              <m:t>𝑜𝑟</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+1</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+2</m:t>
                                    </m:r>
                                  </m:e>
                                </m:d>
                              </m:e>
                            </m:d>
                            <m:r>
                              <a:rPr lang="en-US" altLang="zh-CN" i="1">
                                <a:latin typeface="Cambria Math" panose="02040503050406030204" pitchFamily="18" charset="0"/>
                              </a:rPr>
                              <m:t>𝑃</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𝑜𝑡h𝑒𝑟𝑤𝑖𝑠𝑒</m:t>
                            </m:r>
                          </m:e>
                        </m:eqArr>
                      </m:e>
                    </m:d>
                  </m:oMath>
                </a14:m>
                <a:r>
                  <a:rPr lang="en-US" altLang="zh-CN" dirty="0"/>
                  <a:t> </a:t>
                </a:r>
                <a:endParaRPr lang="zh-CN" altLang="zh-CN" dirty="0"/>
              </a:p>
            </p:txBody>
          </p:sp>
        </mc:Choice>
        <mc:Fallback xmlns="">
          <p:sp>
            <p:nvSpPr>
              <p:cNvPr id="4" name="文本框 351020">
                <a:extLst>
                  <a:ext uri="{FF2B5EF4-FFF2-40B4-BE49-F238E27FC236}">
                    <a16:creationId xmlns:a16="http://schemas.microsoft.com/office/drawing/2014/main" id="{B9F09613-2514-4AEA-B00E-5190A39AAAA6}"/>
                  </a:ext>
                </a:extLst>
              </p:cNvPr>
              <p:cNvSpPr txBox="1">
                <a:spLocks noRot="1" noChangeAspect="1" noMove="1" noResize="1" noEditPoints="1" noAdjustHandles="1" noChangeArrowheads="1" noChangeShapeType="1" noTextEdit="1"/>
              </p:cNvSpPr>
              <p:nvPr/>
            </p:nvSpPr>
            <p:spPr bwMode="auto">
              <a:xfrm>
                <a:off x="1772785" y="2524048"/>
                <a:ext cx="7872544" cy="2696022"/>
              </a:xfrm>
              <a:prstGeom prst="rect">
                <a:avLst/>
              </a:prstGeom>
              <a:blipFill>
                <a:blip r:embed="rId5"/>
                <a:stretch>
                  <a:fillRect l="-619" t="-901"/>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4C09E50-941E-4122-B2E0-BEEFB320498C}"/>
                  </a:ext>
                </a:extLst>
              </p:cNvPr>
              <p:cNvSpPr txBox="1"/>
              <p:nvPr/>
            </p:nvSpPr>
            <p:spPr>
              <a:xfrm>
                <a:off x="1772785" y="1198485"/>
                <a:ext cx="7872544" cy="1221938"/>
              </a:xfrm>
              <a:prstGeom prst="rect">
                <a:avLst/>
              </a:prstGeom>
              <a:noFill/>
            </p:spPr>
            <p:txBody>
              <a:bodyPr wrap="square" rtlCol="0">
                <a:spAutoFit/>
              </a:bodyPr>
              <a:lstStyle/>
              <a:p>
                <a:r>
                  <a:rPr lang="zh-CN" altLang="zh-CN" dirty="0"/>
                  <a:t>后向算法由后向前推算输出概率。用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oMath>
                </a14:m>
                <a:r>
                  <a:rPr lang="zh-CN" altLang="zh-CN" dirty="0"/>
                  <a:t>表示时刻</a:t>
                </a:r>
                <a14:m>
                  <m:oMath xmlns:m="http://schemas.openxmlformats.org/officeDocument/2006/math">
                    <m:r>
                      <a:rPr lang="en-US" altLang="zh-CN" i="1">
                        <a:latin typeface="Cambria Math" panose="02040503050406030204" pitchFamily="18" charset="0"/>
                      </a:rPr>
                      <m:t>𝑡</m:t>
                    </m:r>
                  </m:oMath>
                </a14:m>
                <a:r>
                  <a:rPr lang="zh-CN" altLang="zh-CN" dirty="0"/>
                  <a:t>的标签为</a:t>
                </a:r>
                <a14:m>
                  <m:oMath xmlns:m="http://schemas.openxmlformats.org/officeDocument/2006/math">
                    <m:r>
                      <a:rPr lang="en-US" altLang="zh-CN" i="1">
                        <a:latin typeface="Cambria Math" panose="02040503050406030204" pitchFamily="18" charset="0"/>
                      </a:rPr>
                      <m:t>𝑠</m:t>
                    </m:r>
                  </m:oMath>
                </a14:m>
                <a:r>
                  <a:rPr lang="zh-CN" altLang="zh-CN" dirty="0"/>
                  <a:t>，且输出观察值序列为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𝑇</m:t>
                        </m:r>
                      </m:sub>
                    </m:sSub>
                  </m:oMath>
                </a14:m>
                <a:r>
                  <a:rPr lang="zh-CN" altLang="zh-CN" dirty="0"/>
                  <a:t>的概率：</a:t>
                </a: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𝑠</m:t>
                          </m:r>
                        </m:e>
                      </m:d>
                    </m:oMath>
                  </m:oMathPara>
                </a14:m>
                <a:endParaRPr lang="en-US" altLang="zh-CN" dirty="0"/>
              </a:p>
              <a:p>
                <a:r>
                  <a:rPr lang="zh-CN" altLang="zh-CN" dirty="0"/>
                  <a:t>扩展输出序列</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r>
                      <a:rPr lang="en-US" altLang="zh-CN" b="1"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𝑈</m:t>
                            </m:r>
                          </m:sub>
                        </m:sSub>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zh-CN" dirty="0"/>
                  <a:t>的长度为</a:t>
                </a:r>
                <a14:m>
                  <m:oMath xmlns:m="http://schemas.openxmlformats.org/officeDocument/2006/math">
                    <m:r>
                      <a:rPr lang="en-US" altLang="zh-CN">
                        <a:latin typeface="Cambria Math" panose="02040503050406030204" pitchFamily="18" charset="0"/>
                      </a:rPr>
                      <m:t>2</m:t>
                    </m:r>
                    <m:r>
                      <a:rPr lang="en-US" altLang="zh-CN" i="1">
                        <a:latin typeface="Cambria Math" panose="02040503050406030204" pitchFamily="18" charset="0"/>
                      </a:rPr>
                      <m:t>𝑈</m:t>
                    </m:r>
                    <m:r>
                      <a:rPr lang="en-US" altLang="zh-CN" i="1">
                        <a:latin typeface="Cambria Math" panose="02040503050406030204" pitchFamily="18" charset="0"/>
                      </a:rPr>
                      <m:t>+1</m:t>
                    </m:r>
                  </m:oMath>
                </a14:m>
                <a:r>
                  <a:rPr lang="zh-CN" altLang="zh-CN" dirty="0"/>
                  <a:t>。</a:t>
                </a:r>
                <a:endParaRPr lang="zh-CN" altLang="en-US" dirty="0"/>
              </a:p>
            </p:txBody>
          </p:sp>
        </mc:Choice>
        <mc:Fallback xmlns="">
          <p:sp>
            <p:nvSpPr>
              <p:cNvPr id="5" name="文本框 4">
                <a:extLst>
                  <a:ext uri="{FF2B5EF4-FFF2-40B4-BE49-F238E27FC236}">
                    <a16:creationId xmlns:a16="http://schemas.microsoft.com/office/drawing/2014/main" id="{44C09E50-941E-4122-B2E0-BEEFB320498C}"/>
                  </a:ext>
                </a:extLst>
              </p:cNvPr>
              <p:cNvSpPr txBox="1">
                <a:spLocks noRot="1" noChangeAspect="1" noMove="1" noResize="1" noEditPoints="1" noAdjustHandles="1" noChangeArrowheads="1" noChangeShapeType="1" noTextEdit="1"/>
              </p:cNvSpPr>
              <p:nvPr/>
            </p:nvSpPr>
            <p:spPr>
              <a:xfrm>
                <a:off x="1772785" y="1198485"/>
                <a:ext cx="7872544" cy="1221938"/>
              </a:xfrm>
              <a:prstGeom prst="rect">
                <a:avLst/>
              </a:prstGeom>
              <a:blipFill>
                <a:blip r:embed="rId6"/>
                <a:stretch>
                  <a:fillRect l="-697" t="-3000" b="-7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0584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EE700BE-DC3C-43B4-9BC4-97739A736311}"/>
              </a:ext>
            </a:extLst>
          </p:cNvPr>
          <p:cNvSpPr>
            <a:spLocks noGrp="1"/>
          </p:cNvSpPr>
          <p:nvPr>
            <p:ph type="title"/>
          </p:nvPr>
        </p:nvSpPr>
        <p:spPr>
          <a:xfrm>
            <a:off x="198474" y="382772"/>
            <a:ext cx="10515600" cy="1325563"/>
          </a:xfrm>
        </p:spPr>
        <p:txBody>
          <a:bodyPr/>
          <a:lstStyle/>
          <a:p>
            <a:pPr algn="ctr"/>
            <a:r>
              <a:rPr lang="zh-CN" altLang="en-US" dirty="0"/>
              <a:t>纲要</a:t>
            </a:r>
          </a:p>
        </p:txBody>
      </p:sp>
      <p:sp>
        <p:nvSpPr>
          <p:cNvPr id="7" name="内容占位符 2">
            <a:extLst>
              <a:ext uri="{FF2B5EF4-FFF2-40B4-BE49-F238E27FC236}">
                <a16:creationId xmlns:a16="http://schemas.microsoft.com/office/drawing/2014/main" id="{696E699C-B0BB-4D50-BA99-60F14232CF3B}"/>
              </a:ext>
            </a:extLst>
          </p:cNvPr>
          <p:cNvSpPr>
            <a:spLocks noGrp="1"/>
          </p:cNvSpPr>
          <p:nvPr>
            <p:ph idx="1"/>
          </p:nvPr>
        </p:nvSpPr>
        <p:spPr>
          <a:xfrm>
            <a:off x="845288" y="1751391"/>
            <a:ext cx="10515600" cy="4351338"/>
          </a:xfrm>
        </p:spPr>
        <p:txBody>
          <a:bodyPr>
            <a:normAutofit/>
          </a:bodyPr>
          <a:lstStyle/>
          <a:p>
            <a:pPr marL="0" indent="0">
              <a:buNone/>
            </a:pPr>
            <a:r>
              <a:rPr lang="en-US" altLang="zh-CN" b="1" dirty="0"/>
              <a:t>1. CTC</a:t>
            </a:r>
          </a:p>
          <a:p>
            <a:pPr marL="0" indent="0">
              <a:buNone/>
            </a:pPr>
            <a:r>
              <a:rPr lang="en-US" altLang="zh-CN" b="1" dirty="0"/>
              <a:t>2. RNN-T</a:t>
            </a:r>
          </a:p>
          <a:p>
            <a:pPr marL="0" indent="0">
              <a:buNone/>
            </a:pPr>
            <a:r>
              <a:rPr lang="en-US" altLang="zh-CN" b="1" dirty="0"/>
              <a:t>3. Attention</a:t>
            </a:r>
            <a:r>
              <a:rPr lang="zh-CN" altLang="zh-CN" b="1" dirty="0"/>
              <a:t>模型</a:t>
            </a:r>
          </a:p>
          <a:p>
            <a:pPr marL="0" indent="0">
              <a:buNone/>
            </a:pPr>
            <a:r>
              <a:rPr lang="en-US" altLang="zh-CN" b="1" dirty="0"/>
              <a:t>4. Hybrid CTC/Attention</a:t>
            </a:r>
          </a:p>
          <a:p>
            <a:pPr marL="0" indent="0">
              <a:buNone/>
            </a:pPr>
            <a:r>
              <a:rPr lang="en-US" altLang="zh-CN" b="1" dirty="0"/>
              <a:t>5. Transformer/Conformer</a:t>
            </a:r>
            <a:endParaRPr lang="zh-CN" altLang="zh-CN" b="1" dirty="0"/>
          </a:p>
          <a:p>
            <a:pPr marL="0" indent="0">
              <a:buNone/>
            </a:pPr>
            <a:r>
              <a:rPr lang="en-US" altLang="zh-CN" b="1" dirty="0"/>
              <a:t>6. </a:t>
            </a:r>
            <a:r>
              <a:rPr lang="zh-CN" altLang="zh-CN" b="1" dirty="0"/>
              <a:t>本章小结</a:t>
            </a:r>
          </a:p>
        </p:txBody>
      </p:sp>
    </p:spTree>
    <p:extLst>
      <p:ext uri="{BB962C8B-B14F-4D97-AF65-F5344CB8AC3E}">
        <p14:creationId xmlns:p14="http://schemas.microsoft.com/office/powerpoint/2010/main" val="369208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13396-D212-4D5D-93C2-E02FC448D541}"/>
              </a:ext>
            </a:extLst>
          </p:cNvPr>
          <p:cNvSpPr>
            <a:spLocks noGrp="1"/>
          </p:cNvSpPr>
          <p:nvPr>
            <p:ph type="title"/>
          </p:nvPr>
        </p:nvSpPr>
        <p:spPr/>
        <p:txBody>
          <a:bodyPr/>
          <a:lstStyle/>
          <a:p>
            <a:r>
              <a:rPr lang="zh-CN" altLang="en-US" dirty="0"/>
              <a:t>后向算法（</a:t>
            </a:r>
            <a:r>
              <a:rPr lang="en-US" altLang="zh-CN" dirty="0"/>
              <a:t>t=T</a:t>
            </a:r>
            <a:r>
              <a:rPr lang="zh-CN" altLang="en-US" dirty="0"/>
              <a:t>）</a:t>
            </a:r>
          </a:p>
        </p:txBody>
      </p:sp>
      <p:grpSp>
        <p:nvGrpSpPr>
          <p:cNvPr id="13" name="组合 12">
            <a:extLst>
              <a:ext uri="{FF2B5EF4-FFF2-40B4-BE49-F238E27FC236}">
                <a16:creationId xmlns:a16="http://schemas.microsoft.com/office/drawing/2014/main" id="{C19C52B7-0C23-4B9F-8535-89273923ED85}"/>
              </a:ext>
            </a:extLst>
          </p:cNvPr>
          <p:cNvGrpSpPr/>
          <p:nvPr/>
        </p:nvGrpSpPr>
        <p:grpSpPr>
          <a:xfrm>
            <a:off x="2681672" y="2106720"/>
            <a:ext cx="5303299" cy="3655428"/>
            <a:chOff x="2113501" y="2222130"/>
            <a:chExt cx="5303299" cy="3655428"/>
          </a:xfrm>
        </p:grpSpPr>
        <p:cxnSp>
          <p:nvCxnSpPr>
            <p:cNvPr id="100" name="直接箭头连接符 99">
              <a:extLst>
                <a:ext uri="{FF2B5EF4-FFF2-40B4-BE49-F238E27FC236}">
                  <a16:creationId xmlns:a16="http://schemas.microsoft.com/office/drawing/2014/main" id="{EB4D390C-2AD7-419A-9DB0-F79630D6E854}"/>
                </a:ext>
              </a:extLst>
            </p:cNvPr>
            <p:cNvCxnSpPr>
              <a:cxnSpLocks/>
            </p:cNvCxnSpPr>
            <p:nvPr/>
          </p:nvCxnSpPr>
          <p:spPr>
            <a:xfrm>
              <a:off x="2871044" y="5876607"/>
              <a:ext cx="4545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208">
              <a:extLst>
                <a:ext uri="{FF2B5EF4-FFF2-40B4-BE49-F238E27FC236}">
                  <a16:creationId xmlns:a16="http://schemas.microsoft.com/office/drawing/2014/main" id="{C43DA257-3EB4-45D4-8584-F7EBDEA4595F}"/>
                </a:ext>
              </a:extLst>
            </p:cNvPr>
            <p:cNvSpPr txBox="1"/>
            <p:nvPr/>
          </p:nvSpPr>
          <p:spPr>
            <a:xfrm>
              <a:off x="2135139" y="4552204"/>
              <a:ext cx="461665" cy="225383"/>
            </a:xfrm>
            <a:prstGeom prst="rect">
              <a:avLst/>
            </a:prstGeom>
            <a:noFill/>
          </p:spPr>
          <p:txBody>
            <a:bodyPr vert="vert270" wrap="none" rtlCol="0">
              <a:spAutoFit/>
            </a:bodyPr>
            <a:lstStyle/>
            <a:p>
              <a:r>
                <a:rPr lang="en-US" altLang="zh-CN" dirty="0"/>
                <a:t>d</a:t>
              </a:r>
              <a:endParaRPr lang="zh-CN" altLang="en-US" dirty="0"/>
            </a:p>
          </p:txBody>
        </p:sp>
        <p:sp>
          <p:nvSpPr>
            <p:cNvPr id="102" name="TextBox 209">
              <a:extLst>
                <a:ext uri="{FF2B5EF4-FFF2-40B4-BE49-F238E27FC236}">
                  <a16:creationId xmlns:a16="http://schemas.microsoft.com/office/drawing/2014/main" id="{343DA08F-C43E-4D24-AC8B-A4AA0EA62695}"/>
                </a:ext>
              </a:extLst>
            </p:cNvPr>
            <p:cNvSpPr txBox="1"/>
            <p:nvPr/>
          </p:nvSpPr>
          <p:spPr>
            <a:xfrm>
              <a:off x="2113501" y="2739510"/>
              <a:ext cx="461665" cy="225383"/>
            </a:xfrm>
            <a:prstGeom prst="rect">
              <a:avLst/>
            </a:prstGeom>
            <a:noFill/>
          </p:spPr>
          <p:txBody>
            <a:bodyPr vert="vert270" wrap="none" rtlCol="0">
              <a:spAutoFit/>
            </a:bodyPr>
            <a:lstStyle/>
            <a:p>
              <a:r>
                <a:rPr lang="en-US" altLang="zh-CN" dirty="0"/>
                <a:t>g</a:t>
              </a:r>
              <a:endParaRPr lang="zh-CN" altLang="en-US" dirty="0"/>
            </a:p>
          </p:txBody>
        </p:sp>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9D5925E4-423F-481B-B2FD-FAE6A587A497}"/>
                    </a:ext>
                  </a:extLst>
                </p:cNvPr>
                <p:cNvSpPr/>
                <p:nvPr/>
              </p:nvSpPr>
              <p:spPr>
                <a:xfrm>
                  <a:off x="2720503"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1</m:t>
                            </m:r>
                          </m:sub>
                        </m:sSub>
                      </m:oMath>
                    </m:oMathPara>
                  </a14:m>
                  <a:endParaRPr lang="zh-CN" altLang="en-US" sz="1600" dirty="0"/>
                </a:p>
              </p:txBody>
            </p:sp>
          </mc:Choice>
          <mc:Fallback xmlns="">
            <p:sp>
              <p:nvSpPr>
                <p:cNvPr id="103" name="矩形 102">
                  <a:extLst>
                    <a:ext uri="{FF2B5EF4-FFF2-40B4-BE49-F238E27FC236}">
                      <a16:creationId xmlns:a16="http://schemas.microsoft.com/office/drawing/2014/main" id="{9D5925E4-423F-481B-B2FD-FAE6A587A497}"/>
                    </a:ext>
                  </a:extLst>
                </p:cNvPr>
                <p:cNvSpPr>
                  <a:spLocks noRot="1" noChangeAspect="1" noMove="1" noResize="1" noEditPoints="1" noAdjustHandles="1" noChangeArrowheads="1" noChangeShapeType="1" noTextEdit="1"/>
                </p:cNvSpPr>
                <p:nvPr/>
              </p:nvSpPr>
              <p:spPr>
                <a:xfrm>
                  <a:off x="2720503" y="5321611"/>
                  <a:ext cx="214583" cy="555947"/>
                </a:xfrm>
                <a:prstGeom prst="rect">
                  <a:avLst/>
                </a:prstGeom>
                <a:blipFill>
                  <a:blip r:embed="rId4"/>
                  <a:stretch>
                    <a:fillRect l="-30556"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14373D90-F564-4649-A180-5EDB185BB5A4}"/>
                    </a:ext>
                  </a:extLst>
                </p:cNvPr>
                <p:cNvSpPr/>
                <p:nvPr/>
              </p:nvSpPr>
              <p:spPr>
                <a:xfrm>
                  <a:off x="3251575"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2</m:t>
                            </m:r>
                          </m:sub>
                        </m:sSub>
                      </m:oMath>
                    </m:oMathPara>
                  </a14:m>
                  <a:endParaRPr lang="zh-CN" altLang="en-US" sz="1600" dirty="0"/>
                </a:p>
              </p:txBody>
            </p:sp>
          </mc:Choice>
          <mc:Fallback xmlns="">
            <p:sp>
              <p:nvSpPr>
                <p:cNvPr id="104" name="矩形 103">
                  <a:extLst>
                    <a:ext uri="{FF2B5EF4-FFF2-40B4-BE49-F238E27FC236}">
                      <a16:creationId xmlns:a16="http://schemas.microsoft.com/office/drawing/2014/main" id="{14373D90-F564-4649-A180-5EDB185BB5A4}"/>
                    </a:ext>
                  </a:extLst>
                </p:cNvPr>
                <p:cNvSpPr>
                  <a:spLocks noRot="1" noChangeAspect="1" noMove="1" noResize="1" noEditPoints="1" noAdjustHandles="1" noChangeArrowheads="1" noChangeShapeType="1" noTextEdit="1"/>
                </p:cNvSpPr>
                <p:nvPr/>
              </p:nvSpPr>
              <p:spPr>
                <a:xfrm>
                  <a:off x="3251575" y="5321611"/>
                  <a:ext cx="214583" cy="555947"/>
                </a:xfrm>
                <a:prstGeom prst="rect">
                  <a:avLst/>
                </a:prstGeom>
                <a:blipFill>
                  <a:blip r:embed="rId5"/>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EC3A5A35-FFCC-45C9-8C8A-EEEC0010EFED}"/>
                    </a:ext>
                  </a:extLst>
                </p:cNvPr>
                <p:cNvSpPr/>
                <p:nvPr/>
              </p:nvSpPr>
              <p:spPr>
                <a:xfrm>
                  <a:off x="3782466"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3</m:t>
                            </m:r>
                          </m:sub>
                        </m:sSub>
                      </m:oMath>
                    </m:oMathPara>
                  </a14:m>
                  <a:endParaRPr lang="zh-CN" altLang="en-US" sz="1600" dirty="0"/>
                </a:p>
              </p:txBody>
            </p:sp>
          </mc:Choice>
          <mc:Fallback xmlns="">
            <p:sp>
              <p:nvSpPr>
                <p:cNvPr id="105" name="矩形 104">
                  <a:extLst>
                    <a:ext uri="{FF2B5EF4-FFF2-40B4-BE49-F238E27FC236}">
                      <a16:creationId xmlns:a16="http://schemas.microsoft.com/office/drawing/2014/main" id="{EC3A5A35-FFCC-45C9-8C8A-EEEC0010EFED}"/>
                    </a:ext>
                  </a:extLst>
                </p:cNvPr>
                <p:cNvSpPr>
                  <a:spLocks noRot="1" noChangeAspect="1" noMove="1" noResize="1" noEditPoints="1" noAdjustHandles="1" noChangeArrowheads="1" noChangeShapeType="1" noTextEdit="1"/>
                </p:cNvSpPr>
                <p:nvPr/>
              </p:nvSpPr>
              <p:spPr>
                <a:xfrm>
                  <a:off x="3782466" y="5320660"/>
                  <a:ext cx="214583" cy="555947"/>
                </a:xfrm>
                <a:prstGeom prst="rect">
                  <a:avLst/>
                </a:prstGeom>
                <a:blipFill>
                  <a:blip r:embed="rId6"/>
                  <a:stretch>
                    <a:fillRect l="-29730" r="-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a:extLst>
                    <a:ext uri="{FF2B5EF4-FFF2-40B4-BE49-F238E27FC236}">
                      <a16:creationId xmlns:a16="http://schemas.microsoft.com/office/drawing/2014/main" id="{97669326-DC74-493D-8470-B4E81C88AFC2}"/>
                    </a:ext>
                  </a:extLst>
                </p:cNvPr>
                <p:cNvSpPr/>
                <p:nvPr/>
              </p:nvSpPr>
              <p:spPr>
                <a:xfrm>
                  <a:off x="4331940"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4</m:t>
                            </m:r>
                          </m:sub>
                        </m:sSub>
                      </m:oMath>
                    </m:oMathPara>
                  </a14:m>
                  <a:endParaRPr lang="zh-CN" altLang="en-US" sz="1600" dirty="0"/>
                </a:p>
              </p:txBody>
            </p:sp>
          </mc:Choice>
          <mc:Fallback xmlns="">
            <p:sp>
              <p:nvSpPr>
                <p:cNvPr id="106" name="矩形 105">
                  <a:extLst>
                    <a:ext uri="{FF2B5EF4-FFF2-40B4-BE49-F238E27FC236}">
                      <a16:creationId xmlns:a16="http://schemas.microsoft.com/office/drawing/2014/main" id="{97669326-DC74-493D-8470-B4E81C88AFC2}"/>
                    </a:ext>
                  </a:extLst>
                </p:cNvPr>
                <p:cNvSpPr>
                  <a:spLocks noRot="1" noChangeAspect="1" noMove="1" noResize="1" noEditPoints="1" noAdjustHandles="1" noChangeArrowheads="1" noChangeShapeType="1" noTextEdit="1"/>
                </p:cNvSpPr>
                <p:nvPr/>
              </p:nvSpPr>
              <p:spPr>
                <a:xfrm>
                  <a:off x="4331940" y="5320660"/>
                  <a:ext cx="214583" cy="555947"/>
                </a:xfrm>
                <a:prstGeom prst="rect">
                  <a:avLst/>
                </a:prstGeom>
                <a:blipFill>
                  <a:blip r:embed="rId7"/>
                  <a:stretch>
                    <a:fillRect l="-33333"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a:extLst>
                    <a:ext uri="{FF2B5EF4-FFF2-40B4-BE49-F238E27FC236}">
                      <a16:creationId xmlns:a16="http://schemas.microsoft.com/office/drawing/2014/main" id="{F4C9D102-BED9-49BC-9C61-982902F1F39E}"/>
                    </a:ext>
                  </a:extLst>
                </p:cNvPr>
                <p:cNvSpPr/>
                <p:nvPr/>
              </p:nvSpPr>
              <p:spPr>
                <a:xfrm>
                  <a:off x="4835124" y="5321611"/>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5</m:t>
                            </m:r>
                          </m:sub>
                        </m:sSub>
                      </m:oMath>
                    </m:oMathPara>
                  </a14:m>
                  <a:endParaRPr lang="zh-CN" altLang="en-US" sz="1600" dirty="0"/>
                </a:p>
              </p:txBody>
            </p:sp>
          </mc:Choice>
          <mc:Fallback xmlns="">
            <p:sp>
              <p:nvSpPr>
                <p:cNvPr id="107" name="矩形 106">
                  <a:extLst>
                    <a:ext uri="{FF2B5EF4-FFF2-40B4-BE49-F238E27FC236}">
                      <a16:creationId xmlns:a16="http://schemas.microsoft.com/office/drawing/2014/main" id="{F4C9D102-BED9-49BC-9C61-982902F1F39E}"/>
                    </a:ext>
                  </a:extLst>
                </p:cNvPr>
                <p:cNvSpPr>
                  <a:spLocks noRot="1" noChangeAspect="1" noMove="1" noResize="1" noEditPoints="1" noAdjustHandles="1" noChangeArrowheads="1" noChangeShapeType="1" noTextEdit="1"/>
                </p:cNvSpPr>
                <p:nvPr/>
              </p:nvSpPr>
              <p:spPr>
                <a:xfrm>
                  <a:off x="4835124" y="5321611"/>
                  <a:ext cx="214583" cy="555947"/>
                </a:xfrm>
                <a:prstGeom prst="rect">
                  <a:avLst/>
                </a:prstGeom>
                <a:blipFill>
                  <a:blip r:embed="rId8"/>
                  <a:stretch>
                    <a:fillRect l="-33333" r="-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383C27F8-768B-4446-BDB4-5C49B2F17F6C}"/>
                    </a:ext>
                  </a:extLst>
                </p:cNvPr>
                <p:cNvSpPr/>
                <p:nvPr/>
              </p:nvSpPr>
              <p:spPr>
                <a:xfrm>
                  <a:off x="539079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6</m:t>
                            </m:r>
                          </m:sub>
                        </m:sSub>
                      </m:oMath>
                    </m:oMathPara>
                  </a14:m>
                  <a:endParaRPr lang="zh-CN" altLang="en-US" sz="1600" dirty="0"/>
                </a:p>
              </p:txBody>
            </p:sp>
          </mc:Choice>
          <mc:Fallback xmlns="">
            <p:sp>
              <p:nvSpPr>
                <p:cNvPr id="108" name="矩形 107">
                  <a:extLst>
                    <a:ext uri="{FF2B5EF4-FFF2-40B4-BE49-F238E27FC236}">
                      <a16:creationId xmlns:a16="http://schemas.microsoft.com/office/drawing/2014/main" id="{383C27F8-768B-4446-BDB4-5C49B2F17F6C}"/>
                    </a:ext>
                  </a:extLst>
                </p:cNvPr>
                <p:cNvSpPr>
                  <a:spLocks noRot="1" noChangeAspect="1" noMove="1" noResize="1" noEditPoints="1" noAdjustHandles="1" noChangeArrowheads="1" noChangeShapeType="1" noTextEdit="1"/>
                </p:cNvSpPr>
                <p:nvPr/>
              </p:nvSpPr>
              <p:spPr>
                <a:xfrm>
                  <a:off x="5390794" y="5320660"/>
                  <a:ext cx="214583" cy="555947"/>
                </a:xfrm>
                <a:prstGeom prst="rect">
                  <a:avLst/>
                </a:prstGeom>
                <a:blipFill>
                  <a:blip r:embed="rId9"/>
                  <a:stretch>
                    <a:fillRect l="-29730" r="-21622"/>
                  </a:stretch>
                </a:blipFill>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1D1B7715-3A61-4EFE-A216-745C430D806A}"/>
                </a:ext>
              </a:extLst>
            </p:cNvPr>
            <p:cNvSpPr/>
            <p:nvPr/>
          </p:nvSpPr>
          <p:spPr>
            <a:xfrm>
              <a:off x="5897273"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11" name="矩形 110">
              <a:extLst>
                <a:ext uri="{FF2B5EF4-FFF2-40B4-BE49-F238E27FC236}">
                  <a16:creationId xmlns:a16="http://schemas.microsoft.com/office/drawing/2014/main" id="{9556E132-43ED-4984-A2E0-D1578A84260F}"/>
                </a:ext>
              </a:extLst>
            </p:cNvPr>
            <p:cNvSpPr/>
            <p:nvPr/>
          </p:nvSpPr>
          <p:spPr>
            <a:xfrm>
              <a:off x="6398662"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12" name="矩形 111">
                  <a:extLst>
                    <a:ext uri="{FF2B5EF4-FFF2-40B4-BE49-F238E27FC236}">
                      <a16:creationId xmlns:a16="http://schemas.microsoft.com/office/drawing/2014/main" id="{EA32ECA1-9859-48D1-B874-3BDA2831BB7B}"/>
                    </a:ext>
                  </a:extLst>
                </p:cNvPr>
                <p:cNvSpPr/>
                <p:nvPr/>
              </p:nvSpPr>
              <p:spPr>
                <a:xfrm>
                  <a:off x="6939744" y="5320660"/>
                  <a:ext cx="214583" cy="55594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  </m:t>
                            </m:r>
                            <m:r>
                              <a:rPr lang="en-US" altLang="zh-CN" sz="1600" b="0" i="1" smtClean="0">
                                <a:latin typeface="Cambria Math" panose="02040503050406030204" pitchFamily="18" charset="0"/>
                              </a:rPr>
                              <m:t>𝑥</m:t>
                            </m:r>
                          </m:e>
                          <m:sub>
                            <m:r>
                              <a:rPr lang="en-US" altLang="zh-CN" sz="1600" i="1">
                                <a:latin typeface="Cambria Math"/>
                              </a:rPr>
                              <m:t>𝑇</m:t>
                            </m:r>
                          </m:sub>
                        </m:sSub>
                      </m:oMath>
                    </m:oMathPara>
                  </a14:m>
                  <a:endParaRPr lang="zh-CN" altLang="en-US" sz="1600" dirty="0"/>
                </a:p>
              </p:txBody>
            </p:sp>
          </mc:Choice>
          <mc:Fallback xmlns="">
            <p:sp>
              <p:nvSpPr>
                <p:cNvPr id="112" name="矩形 111">
                  <a:extLst>
                    <a:ext uri="{FF2B5EF4-FFF2-40B4-BE49-F238E27FC236}">
                      <a16:creationId xmlns:a16="http://schemas.microsoft.com/office/drawing/2014/main" id="{EA32ECA1-9859-48D1-B874-3BDA2831BB7B}"/>
                    </a:ext>
                  </a:extLst>
                </p:cNvPr>
                <p:cNvSpPr>
                  <a:spLocks noRot="1" noChangeAspect="1" noMove="1" noResize="1" noEditPoints="1" noAdjustHandles="1" noChangeArrowheads="1" noChangeShapeType="1" noTextEdit="1"/>
                </p:cNvSpPr>
                <p:nvPr/>
              </p:nvSpPr>
              <p:spPr>
                <a:xfrm>
                  <a:off x="6939744" y="5320660"/>
                  <a:ext cx="214583" cy="555947"/>
                </a:xfrm>
                <a:prstGeom prst="rect">
                  <a:avLst/>
                </a:prstGeom>
                <a:blipFill>
                  <a:blip r:embed="rId10"/>
                  <a:stretch>
                    <a:fillRect l="-35135" r="-21622"/>
                  </a:stretch>
                </a:blipFill>
              </p:spPr>
              <p:txBody>
                <a:bodyPr/>
                <a:lstStyle/>
                <a:p>
                  <a:r>
                    <a:rPr lang="zh-CN" altLang="en-US">
                      <a:noFill/>
                    </a:rPr>
                    <a:t> </a:t>
                  </a:r>
                </a:p>
              </p:txBody>
            </p:sp>
          </mc:Fallback>
        </mc:AlternateContent>
        <p:sp>
          <p:nvSpPr>
            <p:cNvPr id="113" name="TextBox 208">
              <a:extLst>
                <a:ext uri="{FF2B5EF4-FFF2-40B4-BE49-F238E27FC236}">
                  <a16:creationId xmlns:a16="http://schemas.microsoft.com/office/drawing/2014/main" id="{E796ACAF-2FDD-4147-9145-F41EDDBEE287}"/>
                </a:ext>
              </a:extLst>
            </p:cNvPr>
            <p:cNvSpPr txBox="1"/>
            <p:nvPr/>
          </p:nvSpPr>
          <p:spPr>
            <a:xfrm>
              <a:off x="2113501" y="3670242"/>
              <a:ext cx="461665" cy="225383"/>
            </a:xfrm>
            <a:prstGeom prst="rect">
              <a:avLst/>
            </a:prstGeom>
            <a:noFill/>
          </p:spPr>
          <p:txBody>
            <a:bodyPr vert="vert270" wrap="none" rtlCol="0">
              <a:spAutoFit/>
            </a:bodyPr>
            <a:lstStyle/>
            <a:p>
              <a:r>
                <a:rPr lang="en-US" altLang="zh-CN" dirty="0"/>
                <a:t>o</a:t>
              </a:r>
              <a:endParaRPr lang="zh-CN" altLang="en-US" dirty="0"/>
            </a:p>
          </p:txBody>
        </p:sp>
        <p:sp>
          <p:nvSpPr>
            <p:cNvPr id="114" name="Oval 8">
              <a:extLst>
                <a:ext uri="{FF2B5EF4-FFF2-40B4-BE49-F238E27FC236}">
                  <a16:creationId xmlns:a16="http://schemas.microsoft.com/office/drawing/2014/main" id="{C4F0BE1C-CB97-4917-B683-512D9095234A}"/>
                </a:ext>
              </a:extLst>
            </p:cNvPr>
            <p:cNvSpPr>
              <a:spLocks noChangeArrowheads="1"/>
            </p:cNvSpPr>
            <p:nvPr/>
          </p:nvSpPr>
          <p:spPr bwMode="auto">
            <a:xfrm rot="16200000">
              <a:off x="2700479" y="49490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5" name="Oval 8">
              <a:extLst>
                <a:ext uri="{FF2B5EF4-FFF2-40B4-BE49-F238E27FC236}">
                  <a16:creationId xmlns:a16="http://schemas.microsoft.com/office/drawing/2014/main" id="{671D7504-8566-41CA-87A8-E9C3D9D0B60F}"/>
                </a:ext>
              </a:extLst>
            </p:cNvPr>
            <p:cNvSpPr>
              <a:spLocks noChangeArrowheads="1"/>
            </p:cNvSpPr>
            <p:nvPr/>
          </p:nvSpPr>
          <p:spPr bwMode="auto">
            <a:xfrm rot="16200000">
              <a:off x="3239710" y="494722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6" name="Oval 8">
              <a:extLst>
                <a:ext uri="{FF2B5EF4-FFF2-40B4-BE49-F238E27FC236}">
                  <a16:creationId xmlns:a16="http://schemas.microsoft.com/office/drawing/2014/main" id="{9D8AFFC3-660A-405F-80CA-633CDBDBE7BA}"/>
                </a:ext>
              </a:extLst>
            </p:cNvPr>
            <p:cNvSpPr>
              <a:spLocks noChangeArrowheads="1"/>
            </p:cNvSpPr>
            <p:nvPr/>
          </p:nvSpPr>
          <p:spPr bwMode="auto">
            <a:xfrm rot="16200000">
              <a:off x="3781060" y="494840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7" name="Oval 8">
              <a:extLst>
                <a:ext uri="{FF2B5EF4-FFF2-40B4-BE49-F238E27FC236}">
                  <a16:creationId xmlns:a16="http://schemas.microsoft.com/office/drawing/2014/main" id="{54DD844A-2A0E-40EB-A451-EC4E0240B755}"/>
                </a:ext>
              </a:extLst>
            </p:cNvPr>
            <p:cNvSpPr>
              <a:spLocks noChangeArrowheads="1"/>
            </p:cNvSpPr>
            <p:nvPr/>
          </p:nvSpPr>
          <p:spPr bwMode="auto">
            <a:xfrm rot="16200000">
              <a:off x="2695587" y="451723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8" name="Oval 8">
              <a:extLst>
                <a:ext uri="{FF2B5EF4-FFF2-40B4-BE49-F238E27FC236}">
                  <a16:creationId xmlns:a16="http://schemas.microsoft.com/office/drawing/2014/main" id="{713A5B9B-D1E2-44AB-9065-57018ED84E1C}"/>
                </a:ext>
              </a:extLst>
            </p:cNvPr>
            <p:cNvSpPr>
              <a:spLocks noChangeArrowheads="1"/>
            </p:cNvSpPr>
            <p:nvPr/>
          </p:nvSpPr>
          <p:spPr bwMode="auto">
            <a:xfrm rot="16200000">
              <a:off x="3234818" y="45153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9" name="Oval 8">
              <a:extLst>
                <a:ext uri="{FF2B5EF4-FFF2-40B4-BE49-F238E27FC236}">
                  <a16:creationId xmlns:a16="http://schemas.microsoft.com/office/drawing/2014/main" id="{5B3D8266-5B7D-4772-BD95-0EAC506BE6E5}"/>
                </a:ext>
              </a:extLst>
            </p:cNvPr>
            <p:cNvSpPr>
              <a:spLocks noChangeArrowheads="1"/>
            </p:cNvSpPr>
            <p:nvPr/>
          </p:nvSpPr>
          <p:spPr bwMode="auto">
            <a:xfrm rot="16200000">
              <a:off x="3776168" y="4516568"/>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0" name="Oval 8">
              <a:extLst>
                <a:ext uri="{FF2B5EF4-FFF2-40B4-BE49-F238E27FC236}">
                  <a16:creationId xmlns:a16="http://schemas.microsoft.com/office/drawing/2014/main" id="{667043DD-DE64-4275-95A6-17DBDB4ADBB9}"/>
                </a:ext>
              </a:extLst>
            </p:cNvPr>
            <p:cNvSpPr>
              <a:spLocks noChangeArrowheads="1"/>
            </p:cNvSpPr>
            <p:nvPr/>
          </p:nvSpPr>
          <p:spPr bwMode="auto">
            <a:xfrm rot="16200000">
              <a:off x="2687015" y="40799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1" name="Oval 8">
              <a:extLst>
                <a:ext uri="{FF2B5EF4-FFF2-40B4-BE49-F238E27FC236}">
                  <a16:creationId xmlns:a16="http://schemas.microsoft.com/office/drawing/2014/main" id="{AE58AD30-95C3-4739-8A30-838E96E787A9}"/>
                </a:ext>
              </a:extLst>
            </p:cNvPr>
            <p:cNvSpPr>
              <a:spLocks noChangeArrowheads="1"/>
            </p:cNvSpPr>
            <p:nvPr/>
          </p:nvSpPr>
          <p:spPr bwMode="auto">
            <a:xfrm rot="16200000">
              <a:off x="3226246" y="40781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2" name="Oval 8">
              <a:extLst>
                <a:ext uri="{FF2B5EF4-FFF2-40B4-BE49-F238E27FC236}">
                  <a16:creationId xmlns:a16="http://schemas.microsoft.com/office/drawing/2014/main" id="{F66FC5DF-E435-4D1D-9A1C-6C6EC84E11EE}"/>
                </a:ext>
              </a:extLst>
            </p:cNvPr>
            <p:cNvSpPr>
              <a:spLocks noChangeArrowheads="1"/>
            </p:cNvSpPr>
            <p:nvPr/>
          </p:nvSpPr>
          <p:spPr bwMode="auto">
            <a:xfrm rot="16200000">
              <a:off x="3767596" y="407932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Oval 8">
              <a:extLst>
                <a:ext uri="{FF2B5EF4-FFF2-40B4-BE49-F238E27FC236}">
                  <a16:creationId xmlns:a16="http://schemas.microsoft.com/office/drawing/2014/main" id="{2C469768-A48A-4508-B118-25C6AC926459}"/>
                </a:ext>
              </a:extLst>
            </p:cNvPr>
            <p:cNvSpPr>
              <a:spLocks noChangeArrowheads="1"/>
            </p:cNvSpPr>
            <p:nvPr/>
          </p:nvSpPr>
          <p:spPr bwMode="auto">
            <a:xfrm rot="16200000">
              <a:off x="2702529" y="364860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4" name="Oval 8">
              <a:extLst>
                <a:ext uri="{FF2B5EF4-FFF2-40B4-BE49-F238E27FC236}">
                  <a16:creationId xmlns:a16="http://schemas.microsoft.com/office/drawing/2014/main" id="{2F501DA3-C8F1-4E9F-A0E9-3EA6110A267B}"/>
                </a:ext>
              </a:extLst>
            </p:cNvPr>
            <p:cNvSpPr>
              <a:spLocks noChangeArrowheads="1"/>
            </p:cNvSpPr>
            <p:nvPr/>
          </p:nvSpPr>
          <p:spPr bwMode="auto">
            <a:xfrm rot="16200000">
              <a:off x="3241760" y="364675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Oval 8">
              <a:extLst>
                <a:ext uri="{FF2B5EF4-FFF2-40B4-BE49-F238E27FC236}">
                  <a16:creationId xmlns:a16="http://schemas.microsoft.com/office/drawing/2014/main" id="{23C71793-CDFC-4F1C-B3EA-B578E348989C}"/>
                </a:ext>
              </a:extLst>
            </p:cNvPr>
            <p:cNvSpPr>
              <a:spLocks noChangeArrowheads="1"/>
            </p:cNvSpPr>
            <p:nvPr/>
          </p:nvSpPr>
          <p:spPr bwMode="auto">
            <a:xfrm rot="16200000">
              <a:off x="3783110" y="364793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26" name="直接箭头连接符 125">
              <a:extLst>
                <a:ext uri="{FF2B5EF4-FFF2-40B4-BE49-F238E27FC236}">
                  <a16:creationId xmlns:a16="http://schemas.microsoft.com/office/drawing/2014/main" id="{3925F1F9-CA6E-4A2D-A7A7-96F8B545F037}"/>
                </a:ext>
              </a:extLst>
            </p:cNvPr>
            <p:cNvCxnSpPr>
              <a:stCxn id="114" idx="4"/>
              <a:endCxn id="115" idx="0"/>
            </p:cNvCxnSpPr>
            <p:nvPr/>
          </p:nvCxnSpPr>
          <p:spPr>
            <a:xfrm flipV="1">
              <a:off x="2952479" y="5073221"/>
              <a:ext cx="287231" cy="1853"/>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27" name="直接箭头连接符 126">
              <a:extLst>
                <a:ext uri="{FF2B5EF4-FFF2-40B4-BE49-F238E27FC236}">
                  <a16:creationId xmlns:a16="http://schemas.microsoft.com/office/drawing/2014/main" id="{80A92D46-6678-4B93-9D54-B79E452F1248}"/>
                </a:ext>
              </a:extLst>
            </p:cNvPr>
            <p:cNvCxnSpPr>
              <a:stCxn id="114" idx="5"/>
              <a:endCxn id="118" idx="1"/>
            </p:cNvCxnSpPr>
            <p:nvPr/>
          </p:nvCxnSpPr>
          <p:spPr>
            <a:xfrm flipV="1">
              <a:off x="2915574" y="4730477"/>
              <a:ext cx="356149" cy="255502"/>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28" name="直接箭头连接符 127">
              <a:extLst>
                <a:ext uri="{FF2B5EF4-FFF2-40B4-BE49-F238E27FC236}">
                  <a16:creationId xmlns:a16="http://schemas.microsoft.com/office/drawing/2014/main" id="{7BA29D22-EC5F-41A8-AE68-DF451D474ED0}"/>
                </a:ext>
              </a:extLst>
            </p:cNvPr>
            <p:cNvCxnSpPr>
              <a:stCxn id="117" idx="4"/>
              <a:endCxn id="118" idx="0"/>
            </p:cNvCxnSpPr>
            <p:nvPr/>
          </p:nvCxnSpPr>
          <p:spPr>
            <a:xfrm flipV="1">
              <a:off x="2947587" y="4641382"/>
              <a:ext cx="287231" cy="1853"/>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29" name="直接箭头连接符 128">
              <a:extLst>
                <a:ext uri="{FF2B5EF4-FFF2-40B4-BE49-F238E27FC236}">
                  <a16:creationId xmlns:a16="http://schemas.microsoft.com/office/drawing/2014/main" id="{52DB76DD-3708-4274-9148-F0916FD63E5F}"/>
                </a:ext>
              </a:extLst>
            </p:cNvPr>
            <p:cNvCxnSpPr>
              <a:stCxn id="117" idx="5"/>
              <a:endCxn id="121" idx="1"/>
            </p:cNvCxnSpPr>
            <p:nvPr/>
          </p:nvCxnSpPr>
          <p:spPr>
            <a:xfrm flipV="1">
              <a:off x="2910682" y="4293238"/>
              <a:ext cx="352469" cy="260902"/>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30" name="直接箭头连接符 129">
              <a:extLst>
                <a:ext uri="{FF2B5EF4-FFF2-40B4-BE49-F238E27FC236}">
                  <a16:creationId xmlns:a16="http://schemas.microsoft.com/office/drawing/2014/main" id="{F7AA41DB-CFCF-44F8-9C45-3953E9AB8EE0}"/>
                </a:ext>
              </a:extLst>
            </p:cNvPr>
            <p:cNvCxnSpPr>
              <a:stCxn id="117" idx="6"/>
              <a:endCxn id="124" idx="1"/>
            </p:cNvCxnSpPr>
            <p:nvPr/>
          </p:nvCxnSpPr>
          <p:spPr>
            <a:xfrm flipV="1">
              <a:off x="2821587" y="3861846"/>
              <a:ext cx="457078" cy="655389"/>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sp>
          <p:nvSpPr>
            <p:cNvPr id="131" name="Oval 8">
              <a:extLst>
                <a:ext uri="{FF2B5EF4-FFF2-40B4-BE49-F238E27FC236}">
                  <a16:creationId xmlns:a16="http://schemas.microsoft.com/office/drawing/2014/main" id="{ACC02DA9-13E3-40FF-860C-3103C613B866}"/>
                </a:ext>
              </a:extLst>
            </p:cNvPr>
            <p:cNvSpPr>
              <a:spLocks noChangeArrowheads="1"/>
            </p:cNvSpPr>
            <p:nvPr/>
          </p:nvSpPr>
          <p:spPr bwMode="auto">
            <a:xfrm rot="16200000">
              <a:off x="2687015" y="317932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2" name="Oval 8">
              <a:extLst>
                <a:ext uri="{FF2B5EF4-FFF2-40B4-BE49-F238E27FC236}">
                  <a16:creationId xmlns:a16="http://schemas.microsoft.com/office/drawing/2014/main" id="{8A7E6F23-860D-4A9C-B73C-914C0101F363}"/>
                </a:ext>
              </a:extLst>
            </p:cNvPr>
            <p:cNvSpPr>
              <a:spLocks noChangeArrowheads="1"/>
            </p:cNvSpPr>
            <p:nvPr/>
          </p:nvSpPr>
          <p:spPr bwMode="auto">
            <a:xfrm rot="16200000">
              <a:off x="3226246" y="317746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3" name="Oval 8">
              <a:extLst>
                <a:ext uri="{FF2B5EF4-FFF2-40B4-BE49-F238E27FC236}">
                  <a16:creationId xmlns:a16="http://schemas.microsoft.com/office/drawing/2014/main" id="{B4C360E2-853F-42DF-BF76-645983A44302}"/>
                </a:ext>
              </a:extLst>
            </p:cNvPr>
            <p:cNvSpPr>
              <a:spLocks noChangeArrowheads="1"/>
            </p:cNvSpPr>
            <p:nvPr/>
          </p:nvSpPr>
          <p:spPr bwMode="auto">
            <a:xfrm rot="16200000">
              <a:off x="3767596" y="317865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4" name="Oval 8">
              <a:extLst>
                <a:ext uri="{FF2B5EF4-FFF2-40B4-BE49-F238E27FC236}">
                  <a16:creationId xmlns:a16="http://schemas.microsoft.com/office/drawing/2014/main" id="{01B020E4-101D-4400-A0B6-4D06F35F143A}"/>
                </a:ext>
              </a:extLst>
            </p:cNvPr>
            <p:cNvSpPr>
              <a:spLocks noChangeArrowheads="1"/>
            </p:cNvSpPr>
            <p:nvPr/>
          </p:nvSpPr>
          <p:spPr bwMode="auto">
            <a:xfrm rot="16200000">
              <a:off x="2687015" y="270307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5" name="Oval 8">
              <a:extLst>
                <a:ext uri="{FF2B5EF4-FFF2-40B4-BE49-F238E27FC236}">
                  <a16:creationId xmlns:a16="http://schemas.microsoft.com/office/drawing/2014/main" id="{9A01906C-D489-4C0A-9A0F-E602806A93AF}"/>
                </a:ext>
              </a:extLst>
            </p:cNvPr>
            <p:cNvSpPr>
              <a:spLocks noChangeArrowheads="1"/>
            </p:cNvSpPr>
            <p:nvPr/>
          </p:nvSpPr>
          <p:spPr bwMode="auto">
            <a:xfrm rot="16200000">
              <a:off x="3226246" y="27012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6" name="Oval 8">
              <a:extLst>
                <a:ext uri="{FF2B5EF4-FFF2-40B4-BE49-F238E27FC236}">
                  <a16:creationId xmlns:a16="http://schemas.microsoft.com/office/drawing/2014/main" id="{F5874283-A34B-44AD-A8E5-C1C8733DEC38}"/>
                </a:ext>
              </a:extLst>
            </p:cNvPr>
            <p:cNvSpPr>
              <a:spLocks noChangeArrowheads="1"/>
            </p:cNvSpPr>
            <p:nvPr/>
          </p:nvSpPr>
          <p:spPr bwMode="auto">
            <a:xfrm rot="16200000">
              <a:off x="3767596" y="270241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7" name="Oval 8">
              <a:extLst>
                <a:ext uri="{FF2B5EF4-FFF2-40B4-BE49-F238E27FC236}">
                  <a16:creationId xmlns:a16="http://schemas.microsoft.com/office/drawing/2014/main" id="{777590FC-D57C-4747-9187-3DA2CEAFF988}"/>
                </a:ext>
              </a:extLst>
            </p:cNvPr>
            <p:cNvSpPr>
              <a:spLocks noChangeArrowheads="1"/>
            </p:cNvSpPr>
            <p:nvPr/>
          </p:nvSpPr>
          <p:spPr bwMode="auto">
            <a:xfrm rot="16200000">
              <a:off x="2687015" y="2227109"/>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8" name="Oval 8">
              <a:extLst>
                <a:ext uri="{FF2B5EF4-FFF2-40B4-BE49-F238E27FC236}">
                  <a16:creationId xmlns:a16="http://schemas.microsoft.com/office/drawing/2014/main" id="{CB0FB6DF-2FA7-42C6-9627-6324490E6F24}"/>
                </a:ext>
              </a:extLst>
            </p:cNvPr>
            <p:cNvSpPr>
              <a:spLocks noChangeArrowheads="1"/>
            </p:cNvSpPr>
            <p:nvPr/>
          </p:nvSpPr>
          <p:spPr bwMode="auto">
            <a:xfrm rot="16200000">
              <a:off x="3226246" y="222525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9" name="Oval 8">
              <a:extLst>
                <a:ext uri="{FF2B5EF4-FFF2-40B4-BE49-F238E27FC236}">
                  <a16:creationId xmlns:a16="http://schemas.microsoft.com/office/drawing/2014/main" id="{973882E1-C3A5-4B65-BD8A-8EE29C686700}"/>
                </a:ext>
              </a:extLst>
            </p:cNvPr>
            <p:cNvSpPr>
              <a:spLocks noChangeArrowheads="1"/>
            </p:cNvSpPr>
            <p:nvPr/>
          </p:nvSpPr>
          <p:spPr bwMode="auto">
            <a:xfrm rot="16200000">
              <a:off x="3767596" y="222644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0" name="Oval 8">
              <a:extLst>
                <a:ext uri="{FF2B5EF4-FFF2-40B4-BE49-F238E27FC236}">
                  <a16:creationId xmlns:a16="http://schemas.microsoft.com/office/drawing/2014/main" id="{F6DA7026-80CF-4E9E-B9E0-C883E8E83ECA}"/>
                </a:ext>
              </a:extLst>
            </p:cNvPr>
            <p:cNvSpPr>
              <a:spLocks noChangeArrowheads="1"/>
            </p:cNvSpPr>
            <p:nvPr/>
          </p:nvSpPr>
          <p:spPr bwMode="auto">
            <a:xfrm rot="16200000">
              <a:off x="4318124"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1" name="Oval 8">
              <a:extLst>
                <a:ext uri="{FF2B5EF4-FFF2-40B4-BE49-F238E27FC236}">
                  <a16:creationId xmlns:a16="http://schemas.microsoft.com/office/drawing/2014/main" id="{827D4887-5A84-497B-AE24-13AF3A20A0FF}"/>
                </a:ext>
              </a:extLst>
            </p:cNvPr>
            <p:cNvSpPr>
              <a:spLocks noChangeArrowheads="1"/>
            </p:cNvSpPr>
            <p:nvPr/>
          </p:nvSpPr>
          <p:spPr bwMode="auto">
            <a:xfrm rot="16200000">
              <a:off x="4829622"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2" name="Oval 8">
              <a:extLst>
                <a:ext uri="{FF2B5EF4-FFF2-40B4-BE49-F238E27FC236}">
                  <a16:creationId xmlns:a16="http://schemas.microsoft.com/office/drawing/2014/main" id="{F852B7A9-7F02-4650-98A4-EFCDE44BCC37}"/>
                </a:ext>
              </a:extLst>
            </p:cNvPr>
            <p:cNvSpPr>
              <a:spLocks noChangeArrowheads="1"/>
            </p:cNvSpPr>
            <p:nvPr/>
          </p:nvSpPr>
          <p:spPr bwMode="auto">
            <a:xfrm rot="16200000">
              <a:off x="5383192" y="4946752"/>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8">
              <a:extLst>
                <a:ext uri="{FF2B5EF4-FFF2-40B4-BE49-F238E27FC236}">
                  <a16:creationId xmlns:a16="http://schemas.microsoft.com/office/drawing/2014/main" id="{92F25C1A-00EB-4A66-B3E6-11A29566515F}"/>
                </a:ext>
              </a:extLst>
            </p:cNvPr>
            <p:cNvSpPr>
              <a:spLocks noChangeArrowheads="1"/>
            </p:cNvSpPr>
            <p:nvPr/>
          </p:nvSpPr>
          <p:spPr bwMode="auto">
            <a:xfrm rot="16200000">
              <a:off x="4313232"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Oval 8">
              <a:extLst>
                <a:ext uri="{FF2B5EF4-FFF2-40B4-BE49-F238E27FC236}">
                  <a16:creationId xmlns:a16="http://schemas.microsoft.com/office/drawing/2014/main" id="{5AA5FCEE-ABB2-46D4-A445-8481D3FC7A6F}"/>
                </a:ext>
              </a:extLst>
            </p:cNvPr>
            <p:cNvSpPr>
              <a:spLocks noChangeArrowheads="1"/>
            </p:cNvSpPr>
            <p:nvPr/>
          </p:nvSpPr>
          <p:spPr bwMode="auto">
            <a:xfrm rot="16200000">
              <a:off x="4824730"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a:extLst>
                <a:ext uri="{FF2B5EF4-FFF2-40B4-BE49-F238E27FC236}">
                  <a16:creationId xmlns:a16="http://schemas.microsoft.com/office/drawing/2014/main" id="{E310C2EB-4317-4361-BD4E-6CC01D194243}"/>
                </a:ext>
              </a:extLst>
            </p:cNvPr>
            <p:cNvSpPr>
              <a:spLocks noChangeArrowheads="1"/>
            </p:cNvSpPr>
            <p:nvPr/>
          </p:nvSpPr>
          <p:spPr bwMode="auto">
            <a:xfrm rot="16200000">
              <a:off x="5378300" y="451491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8">
              <a:extLst>
                <a:ext uri="{FF2B5EF4-FFF2-40B4-BE49-F238E27FC236}">
                  <a16:creationId xmlns:a16="http://schemas.microsoft.com/office/drawing/2014/main" id="{0B54AD44-BF96-4927-A7A8-69CA1AE0DBCB}"/>
                </a:ext>
              </a:extLst>
            </p:cNvPr>
            <p:cNvSpPr>
              <a:spLocks noChangeArrowheads="1"/>
            </p:cNvSpPr>
            <p:nvPr/>
          </p:nvSpPr>
          <p:spPr bwMode="auto">
            <a:xfrm rot="16200000">
              <a:off x="4304660"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Oval 8">
              <a:extLst>
                <a:ext uri="{FF2B5EF4-FFF2-40B4-BE49-F238E27FC236}">
                  <a16:creationId xmlns:a16="http://schemas.microsoft.com/office/drawing/2014/main" id="{DEAE3894-9F76-40BA-8814-ECDD0928AB88}"/>
                </a:ext>
              </a:extLst>
            </p:cNvPr>
            <p:cNvSpPr>
              <a:spLocks noChangeArrowheads="1"/>
            </p:cNvSpPr>
            <p:nvPr/>
          </p:nvSpPr>
          <p:spPr bwMode="auto">
            <a:xfrm rot="16200000">
              <a:off x="4816158"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Oval 8">
              <a:extLst>
                <a:ext uri="{FF2B5EF4-FFF2-40B4-BE49-F238E27FC236}">
                  <a16:creationId xmlns:a16="http://schemas.microsoft.com/office/drawing/2014/main" id="{8C3FF8BB-3775-48A8-B556-BBD18418E3D1}"/>
                </a:ext>
              </a:extLst>
            </p:cNvPr>
            <p:cNvSpPr>
              <a:spLocks noChangeArrowheads="1"/>
            </p:cNvSpPr>
            <p:nvPr/>
          </p:nvSpPr>
          <p:spPr bwMode="auto">
            <a:xfrm rot="16200000">
              <a:off x="5369728" y="407767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5" name="Oval 8">
              <a:extLst>
                <a:ext uri="{FF2B5EF4-FFF2-40B4-BE49-F238E27FC236}">
                  <a16:creationId xmlns:a16="http://schemas.microsoft.com/office/drawing/2014/main" id="{20282C15-2399-4CC1-A7DC-BED94AE9CE74}"/>
                </a:ext>
              </a:extLst>
            </p:cNvPr>
            <p:cNvSpPr>
              <a:spLocks noChangeArrowheads="1"/>
            </p:cNvSpPr>
            <p:nvPr/>
          </p:nvSpPr>
          <p:spPr bwMode="auto">
            <a:xfrm rot="16200000">
              <a:off x="4320174"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6" name="Oval 8">
              <a:extLst>
                <a:ext uri="{FF2B5EF4-FFF2-40B4-BE49-F238E27FC236}">
                  <a16:creationId xmlns:a16="http://schemas.microsoft.com/office/drawing/2014/main" id="{72ADE76E-A94D-40E7-8ED1-2A4E33A862F8}"/>
                </a:ext>
              </a:extLst>
            </p:cNvPr>
            <p:cNvSpPr>
              <a:spLocks noChangeArrowheads="1"/>
            </p:cNvSpPr>
            <p:nvPr/>
          </p:nvSpPr>
          <p:spPr bwMode="auto">
            <a:xfrm rot="16200000">
              <a:off x="4831672"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7" name="Oval 8">
              <a:extLst>
                <a:ext uri="{FF2B5EF4-FFF2-40B4-BE49-F238E27FC236}">
                  <a16:creationId xmlns:a16="http://schemas.microsoft.com/office/drawing/2014/main" id="{844C8FC4-FD57-4224-B6DA-110A5C0945B7}"/>
                </a:ext>
              </a:extLst>
            </p:cNvPr>
            <p:cNvSpPr>
              <a:spLocks noChangeArrowheads="1"/>
            </p:cNvSpPr>
            <p:nvPr/>
          </p:nvSpPr>
          <p:spPr bwMode="auto">
            <a:xfrm rot="16200000">
              <a:off x="5385242" y="364628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8" name="Oval 8">
              <a:extLst>
                <a:ext uri="{FF2B5EF4-FFF2-40B4-BE49-F238E27FC236}">
                  <a16:creationId xmlns:a16="http://schemas.microsoft.com/office/drawing/2014/main" id="{51F78535-5E41-4B8A-8D40-B9A38DAA781B}"/>
                </a:ext>
              </a:extLst>
            </p:cNvPr>
            <p:cNvSpPr>
              <a:spLocks noChangeArrowheads="1"/>
            </p:cNvSpPr>
            <p:nvPr/>
          </p:nvSpPr>
          <p:spPr bwMode="auto">
            <a:xfrm rot="16200000">
              <a:off x="4304660"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9" name="Oval 8">
              <a:extLst>
                <a:ext uri="{FF2B5EF4-FFF2-40B4-BE49-F238E27FC236}">
                  <a16:creationId xmlns:a16="http://schemas.microsoft.com/office/drawing/2014/main" id="{2A242DDF-5762-485D-AD04-404EF5E6DF43}"/>
                </a:ext>
              </a:extLst>
            </p:cNvPr>
            <p:cNvSpPr>
              <a:spLocks noChangeArrowheads="1"/>
            </p:cNvSpPr>
            <p:nvPr/>
          </p:nvSpPr>
          <p:spPr bwMode="auto">
            <a:xfrm rot="16200000">
              <a:off x="4816158"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0" name="Oval 8">
              <a:extLst>
                <a:ext uri="{FF2B5EF4-FFF2-40B4-BE49-F238E27FC236}">
                  <a16:creationId xmlns:a16="http://schemas.microsoft.com/office/drawing/2014/main" id="{4E393BA3-3123-4A1C-956C-253EEF28FEA5}"/>
                </a:ext>
              </a:extLst>
            </p:cNvPr>
            <p:cNvSpPr>
              <a:spLocks noChangeArrowheads="1"/>
            </p:cNvSpPr>
            <p:nvPr/>
          </p:nvSpPr>
          <p:spPr bwMode="auto">
            <a:xfrm rot="16200000">
              <a:off x="5369728" y="317700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1" name="Oval 8">
              <a:extLst>
                <a:ext uri="{FF2B5EF4-FFF2-40B4-BE49-F238E27FC236}">
                  <a16:creationId xmlns:a16="http://schemas.microsoft.com/office/drawing/2014/main" id="{344AD9AC-7353-42AF-A5B2-39DC13E2A3E7}"/>
                </a:ext>
              </a:extLst>
            </p:cNvPr>
            <p:cNvSpPr>
              <a:spLocks noChangeArrowheads="1"/>
            </p:cNvSpPr>
            <p:nvPr/>
          </p:nvSpPr>
          <p:spPr bwMode="auto">
            <a:xfrm rot="16200000">
              <a:off x="4304660"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2" name="Oval 8">
              <a:extLst>
                <a:ext uri="{FF2B5EF4-FFF2-40B4-BE49-F238E27FC236}">
                  <a16:creationId xmlns:a16="http://schemas.microsoft.com/office/drawing/2014/main" id="{796551DE-8F50-4D6B-AF30-3FA3F00AE4EA}"/>
                </a:ext>
              </a:extLst>
            </p:cNvPr>
            <p:cNvSpPr>
              <a:spLocks noChangeArrowheads="1"/>
            </p:cNvSpPr>
            <p:nvPr/>
          </p:nvSpPr>
          <p:spPr bwMode="auto">
            <a:xfrm rot="16200000">
              <a:off x="4816158"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3" name="Oval 8">
              <a:extLst>
                <a:ext uri="{FF2B5EF4-FFF2-40B4-BE49-F238E27FC236}">
                  <a16:creationId xmlns:a16="http://schemas.microsoft.com/office/drawing/2014/main" id="{B573F90F-BAE6-4FBC-A25C-FBDA6D7547D8}"/>
                </a:ext>
              </a:extLst>
            </p:cNvPr>
            <p:cNvSpPr>
              <a:spLocks noChangeArrowheads="1"/>
            </p:cNvSpPr>
            <p:nvPr/>
          </p:nvSpPr>
          <p:spPr bwMode="auto">
            <a:xfrm rot="16200000">
              <a:off x="5369728" y="27007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4" name="Oval 8">
              <a:extLst>
                <a:ext uri="{FF2B5EF4-FFF2-40B4-BE49-F238E27FC236}">
                  <a16:creationId xmlns:a16="http://schemas.microsoft.com/office/drawing/2014/main" id="{AE928F57-EB0B-4E73-9B50-373DE4A0421F}"/>
                </a:ext>
              </a:extLst>
            </p:cNvPr>
            <p:cNvSpPr>
              <a:spLocks noChangeArrowheads="1"/>
            </p:cNvSpPr>
            <p:nvPr/>
          </p:nvSpPr>
          <p:spPr bwMode="auto">
            <a:xfrm rot="16200000">
              <a:off x="4304660"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5" name="Oval 8">
              <a:extLst>
                <a:ext uri="{FF2B5EF4-FFF2-40B4-BE49-F238E27FC236}">
                  <a16:creationId xmlns:a16="http://schemas.microsoft.com/office/drawing/2014/main" id="{6F3A65FC-A1B3-430C-9995-DDAF456EB230}"/>
                </a:ext>
              </a:extLst>
            </p:cNvPr>
            <p:cNvSpPr>
              <a:spLocks noChangeArrowheads="1"/>
            </p:cNvSpPr>
            <p:nvPr/>
          </p:nvSpPr>
          <p:spPr bwMode="auto">
            <a:xfrm rot="16200000">
              <a:off x="4816158"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6" name="Oval 8">
              <a:extLst>
                <a:ext uri="{FF2B5EF4-FFF2-40B4-BE49-F238E27FC236}">
                  <a16:creationId xmlns:a16="http://schemas.microsoft.com/office/drawing/2014/main" id="{3DC0ADA3-78CA-42F9-876E-6F2A2363CDDC}"/>
                </a:ext>
              </a:extLst>
            </p:cNvPr>
            <p:cNvSpPr>
              <a:spLocks noChangeArrowheads="1"/>
            </p:cNvSpPr>
            <p:nvPr/>
          </p:nvSpPr>
          <p:spPr bwMode="auto">
            <a:xfrm rot="16200000">
              <a:off x="5369728" y="222478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3" name="Oval 8">
              <a:extLst>
                <a:ext uri="{FF2B5EF4-FFF2-40B4-BE49-F238E27FC236}">
                  <a16:creationId xmlns:a16="http://schemas.microsoft.com/office/drawing/2014/main" id="{23F9DFA2-0DE4-4DCE-8330-BB4FEFC0B99F}"/>
                </a:ext>
              </a:extLst>
            </p:cNvPr>
            <p:cNvSpPr>
              <a:spLocks noChangeArrowheads="1"/>
            </p:cNvSpPr>
            <p:nvPr/>
          </p:nvSpPr>
          <p:spPr bwMode="auto">
            <a:xfrm rot="16200000">
              <a:off x="6374240" y="4944095"/>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4" name="Oval 8">
              <a:extLst>
                <a:ext uri="{FF2B5EF4-FFF2-40B4-BE49-F238E27FC236}">
                  <a16:creationId xmlns:a16="http://schemas.microsoft.com/office/drawing/2014/main" id="{F2ECA9C4-3336-45A6-8B28-04DE6F54396C}"/>
                </a:ext>
              </a:extLst>
            </p:cNvPr>
            <p:cNvSpPr>
              <a:spLocks noChangeArrowheads="1"/>
            </p:cNvSpPr>
            <p:nvPr/>
          </p:nvSpPr>
          <p:spPr bwMode="auto">
            <a:xfrm rot="16200000">
              <a:off x="6915791" y="4944096"/>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5" name="Oval 8">
              <a:extLst>
                <a:ext uri="{FF2B5EF4-FFF2-40B4-BE49-F238E27FC236}">
                  <a16:creationId xmlns:a16="http://schemas.microsoft.com/office/drawing/2014/main" id="{3251CC52-C0B3-4D4A-A06D-7C704B66B867}"/>
                </a:ext>
              </a:extLst>
            </p:cNvPr>
            <p:cNvSpPr>
              <a:spLocks noChangeArrowheads="1"/>
            </p:cNvSpPr>
            <p:nvPr/>
          </p:nvSpPr>
          <p:spPr bwMode="auto">
            <a:xfrm rot="16200000">
              <a:off x="6369348" y="451225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6" name="Oval 8">
              <a:extLst>
                <a:ext uri="{FF2B5EF4-FFF2-40B4-BE49-F238E27FC236}">
                  <a16:creationId xmlns:a16="http://schemas.microsoft.com/office/drawing/2014/main" id="{57F08B1D-321C-4EF7-8392-B1EF09B1C428}"/>
                </a:ext>
              </a:extLst>
            </p:cNvPr>
            <p:cNvSpPr>
              <a:spLocks noChangeArrowheads="1"/>
            </p:cNvSpPr>
            <p:nvPr/>
          </p:nvSpPr>
          <p:spPr bwMode="auto">
            <a:xfrm rot="16200000">
              <a:off x="6910899" y="45122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7" name="Oval 8">
              <a:extLst>
                <a:ext uri="{FF2B5EF4-FFF2-40B4-BE49-F238E27FC236}">
                  <a16:creationId xmlns:a16="http://schemas.microsoft.com/office/drawing/2014/main" id="{412AF86D-E184-4DCB-AFA2-D0D597C941AB}"/>
                </a:ext>
              </a:extLst>
            </p:cNvPr>
            <p:cNvSpPr>
              <a:spLocks noChangeArrowheads="1"/>
            </p:cNvSpPr>
            <p:nvPr/>
          </p:nvSpPr>
          <p:spPr bwMode="auto">
            <a:xfrm rot="16200000">
              <a:off x="6360776" y="4075017"/>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8" name="Oval 8">
              <a:extLst>
                <a:ext uri="{FF2B5EF4-FFF2-40B4-BE49-F238E27FC236}">
                  <a16:creationId xmlns:a16="http://schemas.microsoft.com/office/drawing/2014/main" id="{32ED17C8-B231-4372-B6D3-B21593F5E554}"/>
                </a:ext>
              </a:extLst>
            </p:cNvPr>
            <p:cNvSpPr>
              <a:spLocks noChangeArrowheads="1"/>
            </p:cNvSpPr>
            <p:nvPr/>
          </p:nvSpPr>
          <p:spPr bwMode="auto">
            <a:xfrm rot="16200000">
              <a:off x="6902327" y="4075018"/>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9" name="Oval 8">
              <a:extLst>
                <a:ext uri="{FF2B5EF4-FFF2-40B4-BE49-F238E27FC236}">
                  <a16:creationId xmlns:a16="http://schemas.microsoft.com/office/drawing/2014/main" id="{156C0D20-26A4-4B7F-A192-788AF8BC7F6E}"/>
                </a:ext>
              </a:extLst>
            </p:cNvPr>
            <p:cNvSpPr>
              <a:spLocks noChangeArrowheads="1"/>
            </p:cNvSpPr>
            <p:nvPr/>
          </p:nvSpPr>
          <p:spPr bwMode="auto">
            <a:xfrm rot="16200000">
              <a:off x="6376290" y="364362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0" name="Oval 8">
              <a:extLst>
                <a:ext uri="{FF2B5EF4-FFF2-40B4-BE49-F238E27FC236}">
                  <a16:creationId xmlns:a16="http://schemas.microsoft.com/office/drawing/2014/main" id="{F2D45A85-A11C-4D77-B4A4-500508F4EF53}"/>
                </a:ext>
              </a:extLst>
            </p:cNvPr>
            <p:cNvSpPr>
              <a:spLocks noChangeArrowheads="1"/>
            </p:cNvSpPr>
            <p:nvPr/>
          </p:nvSpPr>
          <p:spPr bwMode="auto">
            <a:xfrm rot="16200000">
              <a:off x="6917841" y="3643626"/>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1" name="Oval 8">
              <a:extLst>
                <a:ext uri="{FF2B5EF4-FFF2-40B4-BE49-F238E27FC236}">
                  <a16:creationId xmlns:a16="http://schemas.microsoft.com/office/drawing/2014/main" id="{342DFA8A-3ED0-4E73-A493-6B5BF56BEE1F}"/>
                </a:ext>
              </a:extLst>
            </p:cNvPr>
            <p:cNvSpPr>
              <a:spLocks noChangeArrowheads="1"/>
            </p:cNvSpPr>
            <p:nvPr/>
          </p:nvSpPr>
          <p:spPr bwMode="auto">
            <a:xfrm rot="16200000">
              <a:off x="6360776" y="3174343"/>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2" name="Oval 8">
              <a:extLst>
                <a:ext uri="{FF2B5EF4-FFF2-40B4-BE49-F238E27FC236}">
                  <a16:creationId xmlns:a16="http://schemas.microsoft.com/office/drawing/2014/main" id="{043A4310-EE85-4882-8A45-0613AAC74106}"/>
                </a:ext>
              </a:extLst>
            </p:cNvPr>
            <p:cNvSpPr>
              <a:spLocks noChangeArrowheads="1"/>
            </p:cNvSpPr>
            <p:nvPr/>
          </p:nvSpPr>
          <p:spPr bwMode="auto">
            <a:xfrm rot="16200000">
              <a:off x="6902327" y="3174344"/>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3" name="Oval 8">
              <a:extLst>
                <a:ext uri="{FF2B5EF4-FFF2-40B4-BE49-F238E27FC236}">
                  <a16:creationId xmlns:a16="http://schemas.microsoft.com/office/drawing/2014/main" id="{7B102902-1336-49C0-8367-99270BB81E83}"/>
                </a:ext>
              </a:extLst>
            </p:cNvPr>
            <p:cNvSpPr>
              <a:spLocks noChangeArrowheads="1"/>
            </p:cNvSpPr>
            <p:nvPr/>
          </p:nvSpPr>
          <p:spPr bwMode="auto">
            <a:xfrm rot="16200000">
              <a:off x="6360776" y="269810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4" name="Oval 8">
              <a:extLst>
                <a:ext uri="{FF2B5EF4-FFF2-40B4-BE49-F238E27FC236}">
                  <a16:creationId xmlns:a16="http://schemas.microsoft.com/office/drawing/2014/main" id="{A133A6F7-86CA-4129-A3DF-82CC344370D5}"/>
                </a:ext>
              </a:extLst>
            </p:cNvPr>
            <p:cNvSpPr>
              <a:spLocks noChangeArrowheads="1"/>
            </p:cNvSpPr>
            <p:nvPr/>
          </p:nvSpPr>
          <p:spPr bwMode="auto">
            <a:xfrm rot="16200000">
              <a:off x="6902327" y="269810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5" name="Oval 8">
              <a:extLst>
                <a:ext uri="{FF2B5EF4-FFF2-40B4-BE49-F238E27FC236}">
                  <a16:creationId xmlns:a16="http://schemas.microsoft.com/office/drawing/2014/main" id="{3A6B0C93-9FF2-4E5C-B10E-C02159CB8D8C}"/>
                </a:ext>
              </a:extLst>
            </p:cNvPr>
            <p:cNvSpPr>
              <a:spLocks noChangeArrowheads="1"/>
            </p:cNvSpPr>
            <p:nvPr/>
          </p:nvSpPr>
          <p:spPr bwMode="auto">
            <a:xfrm rot="16200000">
              <a:off x="6360776" y="2222130"/>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6" name="Oval 8">
              <a:extLst>
                <a:ext uri="{FF2B5EF4-FFF2-40B4-BE49-F238E27FC236}">
                  <a16:creationId xmlns:a16="http://schemas.microsoft.com/office/drawing/2014/main" id="{D6040241-4C19-4F03-B086-E4F403CF0032}"/>
                </a:ext>
              </a:extLst>
            </p:cNvPr>
            <p:cNvSpPr>
              <a:spLocks noChangeArrowheads="1"/>
            </p:cNvSpPr>
            <p:nvPr/>
          </p:nvSpPr>
          <p:spPr bwMode="auto">
            <a:xfrm rot="16200000">
              <a:off x="6902327" y="2222131"/>
              <a:ext cx="252000" cy="252000"/>
            </a:xfrm>
            <a:prstGeom prst="ellipse">
              <a:avLst/>
            </a:prstGeom>
            <a:solidFill>
              <a:schemeClr val="bg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6" name="直接箭头连接符 25">
              <a:extLst>
                <a:ext uri="{FF2B5EF4-FFF2-40B4-BE49-F238E27FC236}">
                  <a16:creationId xmlns:a16="http://schemas.microsoft.com/office/drawing/2014/main" id="{0EF379A2-EEAD-47B4-8664-F592788BFFBE}"/>
                </a:ext>
              </a:extLst>
            </p:cNvPr>
            <p:cNvCxnSpPr>
              <a:stCxn id="121" idx="4"/>
              <a:endCxn id="122" idx="0"/>
            </p:cNvCxnSpPr>
            <p:nvPr/>
          </p:nvCxnSpPr>
          <p:spPr>
            <a:xfrm>
              <a:off x="3478246" y="4204143"/>
              <a:ext cx="289350" cy="118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93960A5F-5979-4554-9904-C7290C21EC72}"/>
                </a:ext>
              </a:extLst>
            </p:cNvPr>
            <p:cNvCxnSpPr>
              <a:stCxn id="118" idx="4"/>
              <a:endCxn id="119" idx="0"/>
            </p:cNvCxnSpPr>
            <p:nvPr/>
          </p:nvCxnSpPr>
          <p:spPr>
            <a:xfrm>
              <a:off x="3486818" y="4641382"/>
              <a:ext cx="289350" cy="118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30" name="直接箭头连接符 29">
              <a:extLst>
                <a:ext uri="{FF2B5EF4-FFF2-40B4-BE49-F238E27FC236}">
                  <a16:creationId xmlns:a16="http://schemas.microsoft.com/office/drawing/2014/main" id="{CC8D01FB-79E5-4544-A6C8-B61C4D880AA6}"/>
                </a:ext>
              </a:extLst>
            </p:cNvPr>
            <p:cNvCxnSpPr>
              <a:stCxn id="115" idx="4"/>
              <a:endCxn id="116" idx="0"/>
            </p:cNvCxnSpPr>
            <p:nvPr/>
          </p:nvCxnSpPr>
          <p:spPr>
            <a:xfrm>
              <a:off x="3491710" y="5073221"/>
              <a:ext cx="289350" cy="118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26" name="直接箭头连接符 225">
              <a:extLst>
                <a:ext uri="{FF2B5EF4-FFF2-40B4-BE49-F238E27FC236}">
                  <a16:creationId xmlns:a16="http://schemas.microsoft.com/office/drawing/2014/main" id="{E2DBCFCD-F68F-4303-A9D4-C97273D64A1F}"/>
                </a:ext>
              </a:extLst>
            </p:cNvPr>
            <p:cNvCxnSpPr>
              <a:stCxn id="115" idx="5"/>
              <a:endCxn id="119" idx="1"/>
            </p:cNvCxnSpPr>
            <p:nvPr/>
          </p:nvCxnSpPr>
          <p:spPr>
            <a:xfrm flipV="1">
              <a:off x="3454805" y="4731663"/>
              <a:ext cx="358268" cy="252463"/>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28" name="直接箭头连接符 227">
              <a:extLst>
                <a:ext uri="{FF2B5EF4-FFF2-40B4-BE49-F238E27FC236}">
                  <a16:creationId xmlns:a16="http://schemas.microsoft.com/office/drawing/2014/main" id="{978198AE-B970-468A-A50D-D2978D24B697}"/>
                </a:ext>
              </a:extLst>
            </p:cNvPr>
            <p:cNvCxnSpPr>
              <a:stCxn id="118" idx="5"/>
              <a:endCxn id="122" idx="1"/>
            </p:cNvCxnSpPr>
            <p:nvPr/>
          </p:nvCxnSpPr>
          <p:spPr>
            <a:xfrm flipV="1">
              <a:off x="3449913" y="4294424"/>
              <a:ext cx="354588" cy="257863"/>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33" name="直接箭头连接符 232">
              <a:extLst>
                <a:ext uri="{FF2B5EF4-FFF2-40B4-BE49-F238E27FC236}">
                  <a16:creationId xmlns:a16="http://schemas.microsoft.com/office/drawing/2014/main" id="{3027A896-1D15-4D71-90CA-F9FD29099542}"/>
                </a:ext>
              </a:extLst>
            </p:cNvPr>
            <p:cNvCxnSpPr>
              <a:stCxn id="118" idx="6"/>
              <a:endCxn id="125" idx="1"/>
            </p:cNvCxnSpPr>
            <p:nvPr/>
          </p:nvCxnSpPr>
          <p:spPr>
            <a:xfrm flipV="1">
              <a:off x="3360818" y="3863032"/>
              <a:ext cx="459197" cy="652350"/>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35" name="直接箭头连接符 234">
              <a:extLst>
                <a:ext uri="{FF2B5EF4-FFF2-40B4-BE49-F238E27FC236}">
                  <a16:creationId xmlns:a16="http://schemas.microsoft.com/office/drawing/2014/main" id="{C668B09D-3447-4D78-A8A0-B22479296B7B}"/>
                </a:ext>
              </a:extLst>
            </p:cNvPr>
            <p:cNvCxnSpPr>
              <a:cxnSpLocks/>
              <a:stCxn id="121" idx="5"/>
              <a:endCxn id="125" idx="1"/>
            </p:cNvCxnSpPr>
            <p:nvPr/>
          </p:nvCxnSpPr>
          <p:spPr>
            <a:xfrm flipV="1">
              <a:off x="3441341" y="3863032"/>
              <a:ext cx="378674" cy="25201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2" name="直接箭头连接符 241">
              <a:extLst>
                <a:ext uri="{FF2B5EF4-FFF2-40B4-BE49-F238E27FC236}">
                  <a16:creationId xmlns:a16="http://schemas.microsoft.com/office/drawing/2014/main" id="{9F05A585-BD8A-4C4A-A1D5-48AB5FE7576F}"/>
                </a:ext>
              </a:extLst>
            </p:cNvPr>
            <p:cNvCxnSpPr>
              <a:stCxn id="124" idx="4"/>
              <a:endCxn id="125" idx="0"/>
            </p:cNvCxnSpPr>
            <p:nvPr/>
          </p:nvCxnSpPr>
          <p:spPr>
            <a:xfrm>
              <a:off x="3493760" y="3772751"/>
              <a:ext cx="289350" cy="118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4" name="直接箭头连接符 243">
              <a:extLst>
                <a:ext uri="{FF2B5EF4-FFF2-40B4-BE49-F238E27FC236}">
                  <a16:creationId xmlns:a16="http://schemas.microsoft.com/office/drawing/2014/main" id="{726F3596-46EF-4629-AB0B-967631C0FFE8}"/>
                </a:ext>
              </a:extLst>
            </p:cNvPr>
            <p:cNvCxnSpPr>
              <a:stCxn id="124" idx="5"/>
              <a:endCxn id="133" idx="1"/>
            </p:cNvCxnSpPr>
            <p:nvPr/>
          </p:nvCxnSpPr>
          <p:spPr>
            <a:xfrm flipV="1">
              <a:off x="3456855" y="3393750"/>
              <a:ext cx="347646" cy="28990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6" name="直接箭头连接符 245">
              <a:extLst>
                <a:ext uri="{FF2B5EF4-FFF2-40B4-BE49-F238E27FC236}">
                  <a16:creationId xmlns:a16="http://schemas.microsoft.com/office/drawing/2014/main" id="{94F89F92-BFF5-46DB-A9AB-3EE8AA6C5903}"/>
                </a:ext>
              </a:extLst>
            </p:cNvPr>
            <p:cNvCxnSpPr>
              <a:stCxn id="124" idx="6"/>
              <a:endCxn id="136" idx="1"/>
            </p:cNvCxnSpPr>
            <p:nvPr/>
          </p:nvCxnSpPr>
          <p:spPr>
            <a:xfrm flipV="1">
              <a:off x="3367760" y="2917507"/>
              <a:ext cx="436741" cy="729244"/>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4" name="直接箭头连接符 3">
              <a:extLst>
                <a:ext uri="{FF2B5EF4-FFF2-40B4-BE49-F238E27FC236}">
                  <a16:creationId xmlns:a16="http://schemas.microsoft.com/office/drawing/2014/main" id="{75908245-FC06-4848-9A3C-C3361D6E3DF4}"/>
                </a:ext>
              </a:extLst>
            </p:cNvPr>
            <p:cNvCxnSpPr>
              <a:stCxn id="116" idx="4"/>
              <a:endCxn id="140" idx="0"/>
            </p:cNvCxnSpPr>
            <p:nvPr/>
          </p:nvCxnSpPr>
          <p:spPr>
            <a:xfrm flipV="1">
              <a:off x="4033060" y="5072752"/>
              <a:ext cx="285064" cy="165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6" name="直接箭头连接符 5">
              <a:extLst>
                <a:ext uri="{FF2B5EF4-FFF2-40B4-BE49-F238E27FC236}">
                  <a16:creationId xmlns:a16="http://schemas.microsoft.com/office/drawing/2014/main" id="{F810EE03-72C0-4CF4-88D0-6A3933716841}"/>
                </a:ext>
              </a:extLst>
            </p:cNvPr>
            <p:cNvCxnSpPr>
              <a:stCxn id="116" idx="5"/>
              <a:endCxn id="143" idx="1"/>
            </p:cNvCxnSpPr>
            <p:nvPr/>
          </p:nvCxnSpPr>
          <p:spPr>
            <a:xfrm flipV="1">
              <a:off x="3996155" y="4730008"/>
              <a:ext cx="353982" cy="255304"/>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 name="直接箭头连接符 7">
              <a:extLst>
                <a:ext uri="{FF2B5EF4-FFF2-40B4-BE49-F238E27FC236}">
                  <a16:creationId xmlns:a16="http://schemas.microsoft.com/office/drawing/2014/main" id="{D20414B7-9C41-4BD2-BD0A-E43FCE9C4071}"/>
                </a:ext>
              </a:extLst>
            </p:cNvPr>
            <p:cNvCxnSpPr>
              <a:stCxn id="119" idx="4"/>
              <a:endCxn id="143" idx="0"/>
            </p:cNvCxnSpPr>
            <p:nvPr/>
          </p:nvCxnSpPr>
          <p:spPr>
            <a:xfrm flipV="1">
              <a:off x="4028168" y="4640913"/>
              <a:ext cx="285064" cy="165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0" name="直接箭头连接符 9">
              <a:extLst>
                <a:ext uri="{FF2B5EF4-FFF2-40B4-BE49-F238E27FC236}">
                  <a16:creationId xmlns:a16="http://schemas.microsoft.com/office/drawing/2014/main" id="{D5551AFB-EB4A-4EBF-B599-60DB0997DABA}"/>
                </a:ext>
              </a:extLst>
            </p:cNvPr>
            <p:cNvCxnSpPr>
              <a:stCxn id="119" idx="5"/>
              <a:endCxn id="146" idx="1"/>
            </p:cNvCxnSpPr>
            <p:nvPr/>
          </p:nvCxnSpPr>
          <p:spPr>
            <a:xfrm flipV="1">
              <a:off x="3991263" y="4292769"/>
              <a:ext cx="350302" cy="260704"/>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2102FE3C-A7A7-4257-897D-410F751B32D8}"/>
                </a:ext>
              </a:extLst>
            </p:cNvPr>
            <p:cNvCxnSpPr>
              <a:stCxn id="119" idx="6"/>
              <a:endCxn id="155" idx="1"/>
            </p:cNvCxnSpPr>
            <p:nvPr/>
          </p:nvCxnSpPr>
          <p:spPr>
            <a:xfrm flipV="1">
              <a:off x="3902168" y="3861377"/>
              <a:ext cx="454911" cy="655191"/>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AB4B36EA-4EB9-4F47-87FC-63673A9F1CC3}"/>
                </a:ext>
              </a:extLst>
            </p:cNvPr>
            <p:cNvCxnSpPr>
              <a:stCxn id="122" idx="4"/>
              <a:endCxn id="146" idx="0"/>
            </p:cNvCxnSpPr>
            <p:nvPr/>
          </p:nvCxnSpPr>
          <p:spPr>
            <a:xfrm flipV="1">
              <a:off x="4019596" y="4203674"/>
              <a:ext cx="285064" cy="165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84F6AC09-6DDE-4C0E-A127-B46FD393A98D}"/>
                </a:ext>
              </a:extLst>
            </p:cNvPr>
            <p:cNvCxnSpPr>
              <a:cxnSpLocks/>
              <a:stCxn id="122" idx="5"/>
              <a:endCxn id="155" idx="1"/>
            </p:cNvCxnSpPr>
            <p:nvPr/>
          </p:nvCxnSpPr>
          <p:spPr>
            <a:xfrm flipV="1">
              <a:off x="3982691" y="3861377"/>
              <a:ext cx="374388" cy="254857"/>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4733B0FD-BD83-4209-91A8-0F798F7B9985}"/>
                </a:ext>
              </a:extLst>
            </p:cNvPr>
            <p:cNvCxnSpPr>
              <a:stCxn id="125" idx="4"/>
              <a:endCxn id="155" idx="0"/>
            </p:cNvCxnSpPr>
            <p:nvPr/>
          </p:nvCxnSpPr>
          <p:spPr>
            <a:xfrm flipV="1">
              <a:off x="4035110" y="3772282"/>
              <a:ext cx="285064" cy="165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17B45AF8-36DC-4F64-9941-A60F2F45F955}"/>
                </a:ext>
              </a:extLst>
            </p:cNvPr>
            <p:cNvCxnSpPr>
              <a:stCxn id="125" idx="5"/>
              <a:endCxn id="158" idx="1"/>
            </p:cNvCxnSpPr>
            <p:nvPr/>
          </p:nvCxnSpPr>
          <p:spPr>
            <a:xfrm flipV="1">
              <a:off x="3998205" y="3392095"/>
              <a:ext cx="343360" cy="292747"/>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DB45600D-8133-4D79-98AB-1F914C6940F4}"/>
                </a:ext>
              </a:extLst>
            </p:cNvPr>
            <p:cNvCxnSpPr>
              <a:stCxn id="125" idx="6"/>
              <a:endCxn id="161" idx="1"/>
            </p:cNvCxnSpPr>
            <p:nvPr/>
          </p:nvCxnSpPr>
          <p:spPr>
            <a:xfrm flipV="1">
              <a:off x="3909110" y="2915852"/>
              <a:ext cx="432455" cy="73208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FFC09BD9-72F5-47F5-974F-2A96C1E35895}"/>
                </a:ext>
              </a:extLst>
            </p:cNvPr>
            <p:cNvCxnSpPr>
              <a:stCxn id="133" idx="4"/>
              <a:endCxn id="158" idx="0"/>
            </p:cNvCxnSpPr>
            <p:nvPr/>
          </p:nvCxnSpPr>
          <p:spPr>
            <a:xfrm flipV="1">
              <a:off x="4019596" y="3303000"/>
              <a:ext cx="285064" cy="165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31" name="直接箭头连接符 30">
              <a:extLst>
                <a:ext uri="{FF2B5EF4-FFF2-40B4-BE49-F238E27FC236}">
                  <a16:creationId xmlns:a16="http://schemas.microsoft.com/office/drawing/2014/main" id="{B1BB052C-3CF7-4F99-9D1C-D442E6A6C724}"/>
                </a:ext>
              </a:extLst>
            </p:cNvPr>
            <p:cNvCxnSpPr>
              <a:cxnSpLocks/>
              <a:stCxn id="133" idx="5"/>
              <a:endCxn id="161" idx="1"/>
            </p:cNvCxnSpPr>
            <p:nvPr/>
          </p:nvCxnSpPr>
          <p:spPr>
            <a:xfrm flipV="1">
              <a:off x="3982691" y="2915852"/>
              <a:ext cx="358874" cy="299708"/>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27" name="直接箭头连接符 226">
              <a:extLst>
                <a:ext uri="{FF2B5EF4-FFF2-40B4-BE49-F238E27FC236}">
                  <a16:creationId xmlns:a16="http://schemas.microsoft.com/office/drawing/2014/main" id="{EEA9C566-60A4-474C-9FE8-608C89E6D718}"/>
                </a:ext>
              </a:extLst>
            </p:cNvPr>
            <p:cNvCxnSpPr>
              <a:stCxn id="136" idx="4"/>
              <a:endCxn id="161" idx="0"/>
            </p:cNvCxnSpPr>
            <p:nvPr/>
          </p:nvCxnSpPr>
          <p:spPr>
            <a:xfrm flipV="1">
              <a:off x="4019596" y="2826757"/>
              <a:ext cx="285064" cy="165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30" name="直接箭头连接符 229">
              <a:extLst>
                <a:ext uri="{FF2B5EF4-FFF2-40B4-BE49-F238E27FC236}">
                  <a16:creationId xmlns:a16="http://schemas.microsoft.com/office/drawing/2014/main" id="{04FE661A-1095-4173-8434-8AC4B99331C5}"/>
                </a:ext>
              </a:extLst>
            </p:cNvPr>
            <p:cNvCxnSpPr>
              <a:cxnSpLocks/>
              <a:stCxn id="136" idx="5"/>
              <a:endCxn id="164" idx="1"/>
            </p:cNvCxnSpPr>
            <p:nvPr/>
          </p:nvCxnSpPr>
          <p:spPr>
            <a:xfrm flipV="1">
              <a:off x="3982691" y="2439882"/>
              <a:ext cx="358874" cy="29943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32" name="直接箭头连接符 231">
              <a:extLst>
                <a:ext uri="{FF2B5EF4-FFF2-40B4-BE49-F238E27FC236}">
                  <a16:creationId xmlns:a16="http://schemas.microsoft.com/office/drawing/2014/main" id="{9DC747F4-3B37-4AD0-8DF3-171D60233EAB}"/>
                </a:ext>
              </a:extLst>
            </p:cNvPr>
            <p:cNvCxnSpPr>
              <a:stCxn id="140" idx="4"/>
              <a:endCxn id="141" idx="0"/>
            </p:cNvCxnSpPr>
            <p:nvPr/>
          </p:nvCxnSpPr>
          <p:spPr>
            <a:xfrm flipV="1">
              <a:off x="4570124" y="5070096"/>
              <a:ext cx="259498"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36" name="直接箭头连接符 235">
              <a:extLst>
                <a:ext uri="{FF2B5EF4-FFF2-40B4-BE49-F238E27FC236}">
                  <a16:creationId xmlns:a16="http://schemas.microsoft.com/office/drawing/2014/main" id="{412B4FEA-9BF7-4533-9E88-DF23A762F804}"/>
                </a:ext>
              </a:extLst>
            </p:cNvPr>
            <p:cNvCxnSpPr>
              <a:stCxn id="140" idx="5"/>
              <a:endCxn id="144" idx="1"/>
            </p:cNvCxnSpPr>
            <p:nvPr/>
          </p:nvCxnSpPr>
          <p:spPr>
            <a:xfrm flipV="1">
              <a:off x="4533219" y="4727352"/>
              <a:ext cx="328416" cy="25630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38" name="直接箭头连接符 237">
              <a:extLst>
                <a:ext uri="{FF2B5EF4-FFF2-40B4-BE49-F238E27FC236}">
                  <a16:creationId xmlns:a16="http://schemas.microsoft.com/office/drawing/2014/main" id="{5941462B-F32D-47CC-A9FA-217292461D40}"/>
                </a:ext>
              </a:extLst>
            </p:cNvPr>
            <p:cNvCxnSpPr>
              <a:stCxn id="143" idx="4"/>
              <a:endCxn id="144" idx="0"/>
            </p:cNvCxnSpPr>
            <p:nvPr/>
          </p:nvCxnSpPr>
          <p:spPr>
            <a:xfrm flipV="1">
              <a:off x="4565232" y="4638257"/>
              <a:ext cx="259498"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0" name="直接箭头连接符 239">
              <a:extLst>
                <a:ext uri="{FF2B5EF4-FFF2-40B4-BE49-F238E27FC236}">
                  <a16:creationId xmlns:a16="http://schemas.microsoft.com/office/drawing/2014/main" id="{6349537F-24B8-413E-9540-284E00BD66A0}"/>
                </a:ext>
              </a:extLst>
            </p:cNvPr>
            <p:cNvCxnSpPr>
              <a:stCxn id="143" idx="5"/>
              <a:endCxn id="147" idx="1"/>
            </p:cNvCxnSpPr>
            <p:nvPr/>
          </p:nvCxnSpPr>
          <p:spPr>
            <a:xfrm flipV="1">
              <a:off x="4528327" y="4290113"/>
              <a:ext cx="324736" cy="261705"/>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3" name="直接箭头连接符 242">
              <a:extLst>
                <a:ext uri="{FF2B5EF4-FFF2-40B4-BE49-F238E27FC236}">
                  <a16:creationId xmlns:a16="http://schemas.microsoft.com/office/drawing/2014/main" id="{4F826C1B-B477-41BC-81BF-27FF60025B22}"/>
                </a:ext>
              </a:extLst>
            </p:cNvPr>
            <p:cNvCxnSpPr>
              <a:stCxn id="146" idx="4"/>
              <a:endCxn id="147" idx="0"/>
            </p:cNvCxnSpPr>
            <p:nvPr/>
          </p:nvCxnSpPr>
          <p:spPr>
            <a:xfrm flipV="1">
              <a:off x="4556660" y="4201018"/>
              <a:ext cx="259498"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48" name="直接箭头连接符 247">
              <a:extLst>
                <a:ext uri="{FF2B5EF4-FFF2-40B4-BE49-F238E27FC236}">
                  <a16:creationId xmlns:a16="http://schemas.microsoft.com/office/drawing/2014/main" id="{14C44966-DF2E-451B-B584-F1E93FB2AEBE}"/>
                </a:ext>
              </a:extLst>
            </p:cNvPr>
            <p:cNvCxnSpPr>
              <a:stCxn id="146" idx="5"/>
              <a:endCxn id="156" idx="1"/>
            </p:cNvCxnSpPr>
            <p:nvPr/>
          </p:nvCxnSpPr>
          <p:spPr>
            <a:xfrm flipV="1">
              <a:off x="4519755" y="3858721"/>
              <a:ext cx="348822" cy="255858"/>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50" name="直接箭头连接符 249">
              <a:extLst>
                <a:ext uri="{FF2B5EF4-FFF2-40B4-BE49-F238E27FC236}">
                  <a16:creationId xmlns:a16="http://schemas.microsoft.com/office/drawing/2014/main" id="{50F6FD11-81C7-473D-8688-3AE4F9F5D0CD}"/>
                </a:ext>
              </a:extLst>
            </p:cNvPr>
            <p:cNvCxnSpPr>
              <a:stCxn id="155" idx="4"/>
              <a:endCxn id="156" idx="0"/>
            </p:cNvCxnSpPr>
            <p:nvPr/>
          </p:nvCxnSpPr>
          <p:spPr>
            <a:xfrm flipV="1">
              <a:off x="4572174" y="3769626"/>
              <a:ext cx="259498"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52" name="直接箭头连接符 251">
              <a:extLst>
                <a:ext uri="{FF2B5EF4-FFF2-40B4-BE49-F238E27FC236}">
                  <a16:creationId xmlns:a16="http://schemas.microsoft.com/office/drawing/2014/main" id="{8DCE8402-30E4-4491-9C0C-65262A97E500}"/>
                </a:ext>
              </a:extLst>
            </p:cNvPr>
            <p:cNvCxnSpPr>
              <a:stCxn id="155" idx="5"/>
              <a:endCxn id="159" idx="1"/>
            </p:cNvCxnSpPr>
            <p:nvPr/>
          </p:nvCxnSpPr>
          <p:spPr>
            <a:xfrm flipV="1">
              <a:off x="4535269" y="3389439"/>
              <a:ext cx="317794" cy="293748"/>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54" name="直接箭头连接符 253">
              <a:extLst>
                <a:ext uri="{FF2B5EF4-FFF2-40B4-BE49-F238E27FC236}">
                  <a16:creationId xmlns:a16="http://schemas.microsoft.com/office/drawing/2014/main" id="{EB0FCC06-D646-4D9C-A1A7-25EA9D1331D6}"/>
                </a:ext>
              </a:extLst>
            </p:cNvPr>
            <p:cNvCxnSpPr>
              <a:stCxn id="155" idx="6"/>
              <a:endCxn id="162" idx="1"/>
            </p:cNvCxnSpPr>
            <p:nvPr/>
          </p:nvCxnSpPr>
          <p:spPr>
            <a:xfrm flipV="1">
              <a:off x="4446174" y="2913196"/>
              <a:ext cx="406889" cy="73308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96" name="直接箭头连接符 95">
              <a:extLst>
                <a:ext uri="{FF2B5EF4-FFF2-40B4-BE49-F238E27FC236}">
                  <a16:creationId xmlns:a16="http://schemas.microsoft.com/office/drawing/2014/main" id="{1DD405AB-DE95-4115-9AD7-B7E86A88C12B}"/>
                </a:ext>
              </a:extLst>
            </p:cNvPr>
            <p:cNvCxnSpPr>
              <a:stCxn id="158" idx="4"/>
              <a:endCxn id="159" idx="0"/>
            </p:cNvCxnSpPr>
            <p:nvPr/>
          </p:nvCxnSpPr>
          <p:spPr>
            <a:xfrm flipV="1">
              <a:off x="4556660" y="3300344"/>
              <a:ext cx="259498"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98" name="直接箭头连接符 97">
              <a:extLst>
                <a:ext uri="{FF2B5EF4-FFF2-40B4-BE49-F238E27FC236}">
                  <a16:creationId xmlns:a16="http://schemas.microsoft.com/office/drawing/2014/main" id="{C3CDE1F9-80F8-4693-A9C6-C0825E9E1EB3}"/>
                </a:ext>
              </a:extLst>
            </p:cNvPr>
            <p:cNvCxnSpPr>
              <a:cxnSpLocks/>
              <a:stCxn id="158" idx="5"/>
              <a:endCxn id="162" idx="1"/>
            </p:cNvCxnSpPr>
            <p:nvPr/>
          </p:nvCxnSpPr>
          <p:spPr>
            <a:xfrm flipV="1">
              <a:off x="4519755" y="2913196"/>
              <a:ext cx="333308" cy="300709"/>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10" name="直接箭头连接符 109">
              <a:extLst>
                <a:ext uri="{FF2B5EF4-FFF2-40B4-BE49-F238E27FC236}">
                  <a16:creationId xmlns:a16="http://schemas.microsoft.com/office/drawing/2014/main" id="{D1D01772-89B9-4D31-9F6F-2A31B7A400E2}"/>
                </a:ext>
              </a:extLst>
            </p:cNvPr>
            <p:cNvCxnSpPr>
              <a:stCxn id="161" idx="4"/>
              <a:endCxn id="162" idx="0"/>
            </p:cNvCxnSpPr>
            <p:nvPr/>
          </p:nvCxnSpPr>
          <p:spPr>
            <a:xfrm flipV="1">
              <a:off x="4556660" y="2824101"/>
              <a:ext cx="259498"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49" name="直接箭头连接符 148">
              <a:extLst>
                <a:ext uri="{FF2B5EF4-FFF2-40B4-BE49-F238E27FC236}">
                  <a16:creationId xmlns:a16="http://schemas.microsoft.com/office/drawing/2014/main" id="{0778D7CC-287B-4CC2-AABF-3E555032F910}"/>
                </a:ext>
              </a:extLst>
            </p:cNvPr>
            <p:cNvCxnSpPr>
              <a:cxnSpLocks/>
              <a:stCxn id="161" idx="5"/>
              <a:endCxn id="165" idx="1"/>
            </p:cNvCxnSpPr>
            <p:nvPr/>
          </p:nvCxnSpPr>
          <p:spPr>
            <a:xfrm flipV="1">
              <a:off x="4519755" y="2437226"/>
              <a:ext cx="333308" cy="30043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51" name="直接箭头连接符 150">
              <a:extLst>
                <a:ext uri="{FF2B5EF4-FFF2-40B4-BE49-F238E27FC236}">
                  <a16:creationId xmlns:a16="http://schemas.microsoft.com/office/drawing/2014/main" id="{9285B06C-CD50-44FC-9FBA-713A282434D9}"/>
                </a:ext>
              </a:extLst>
            </p:cNvPr>
            <p:cNvCxnSpPr>
              <a:stCxn id="141" idx="4"/>
              <a:endCxn id="142" idx="0"/>
            </p:cNvCxnSpPr>
            <p:nvPr/>
          </p:nvCxnSpPr>
          <p:spPr>
            <a:xfrm>
              <a:off x="5081622" y="5070096"/>
              <a:ext cx="301570"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53" name="直接箭头连接符 152">
              <a:extLst>
                <a:ext uri="{FF2B5EF4-FFF2-40B4-BE49-F238E27FC236}">
                  <a16:creationId xmlns:a16="http://schemas.microsoft.com/office/drawing/2014/main" id="{FE343E2E-4147-42A1-8CA9-F5B3CD696C79}"/>
                </a:ext>
              </a:extLst>
            </p:cNvPr>
            <p:cNvCxnSpPr>
              <a:stCxn id="141" idx="5"/>
              <a:endCxn id="145" idx="1"/>
            </p:cNvCxnSpPr>
            <p:nvPr/>
          </p:nvCxnSpPr>
          <p:spPr>
            <a:xfrm flipV="1">
              <a:off x="5044717" y="4730008"/>
              <a:ext cx="370488" cy="250993"/>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68" name="直接箭头连接符 167">
              <a:extLst>
                <a:ext uri="{FF2B5EF4-FFF2-40B4-BE49-F238E27FC236}">
                  <a16:creationId xmlns:a16="http://schemas.microsoft.com/office/drawing/2014/main" id="{516439D6-9769-435C-A7B9-59FF3658FAB5}"/>
                </a:ext>
              </a:extLst>
            </p:cNvPr>
            <p:cNvCxnSpPr>
              <a:stCxn id="144" idx="4"/>
              <a:endCxn id="145" idx="0"/>
            </p:cNvCxnSpPr>
            <p:nvPr/>
          </p:nvCxnSpPr>
          <p:spPr>
            <a:xfrm>
              <a:off x="5076730" y="4638257"/>
              <a:ext cx="301570"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70" name="直接箭头连接符 169">
              <a:extLst>
                <a:ext uri="{FF2B5EF4-FFF2-40B4-BE49-F238E27FC236}">
                  <a16:creationId xmlns:a16="http://schemas.microsoft.com/office/drawing/2014/main" id="{F1F79928-D63C-4D83-A0F9-A79AE2FBB7F4}"/>
                </a:ext>
              </a:extLst>
            </p:cNvPr>
            <p:cNvCxnSpPr>
              <a:stCxn id="144" idx="5"/>
              <a:endCxn id="154" idx="1"/>
            </p:cNvCxnSpPr>
            <p:nvPr/>
          </p:nvCxnSpPr>
          <p:spPr>
            <a:xfrm flipV="1">
              <a:off x="5039825" y="4292769"/>
              <a:ext cx="366808" cy="256393"/>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72" name="直接箭头连接符 171">
              <a:extLst>
                <a:ext uri="{FF2B5EF4-FFF2-40B4-BE49-F238E27FC236}">
                  <a16:creationId xmlns:a16="http://schemas.microsoft.com/office/drawing/2014/main" id="{8201C1B9-14A2-4913-8047-5F874028F601}"/>
                </a:ext>
              </a:extLst>
            </p:cNvPr>
            <p:cNvCxnSpPr>
              <a:cxnSpLocks/>
              <a:stCxn id="144" idx="6"/>
              <a:endCxn id="157" idx="1"/>
            </p:cNvCxnSpPr>
            <p:nvPr/>
          </p:nvCxnSpPr>
          <p:spPr>
            <a:xfrm flipV="1">
              <a:off x="4950730" y="3861377"/>
              <a:ext cx="471417" cy="650880"/>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88" name="直接箭头连接符 187">
              <a:extLst>
                <a:ext uri="{FF2B5EF4-FFF2-40B4-BE49-F238E27FC236}">
                  <a16:creationId xmlns:a16="http://schemas.microsoft.com/office/drawing/2014/main" id="{700F8E5C-7A5C-4D12-8E41-B64A769E3136}"/>
                </a:ext>
              </a:extLst>
            </p:cNvPr>
            <p:cNvCxnSpPr>
              <a:stCxn id="147" idx="4"/>
              <a:endCxn id="154" idx="0"/>
            </p:cNvCxnSpPr>
            <p:nvPr/>
          </p:nvCxnSpPr>
          <p:spPr>
            <a:xfrm>
              <a:off x="5068158" y="4201018"/>
              <a:ext cx="301570"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90" name="直接箭头连接符 189">
              <a:extLst>
                <a:ext uri="{FF2B5EF4-FFF2-40B4-BE49-F238E27FC236}">
                  <a16:creationId xmlns:a16="http://schemas.microsoft.com/office/drawing/2014/main" id="{6DDFBDE4-D7D3-49B8-827F-C424118A62F2}"/>
                </a:ext>
              </a:extLst>
            </p:cNvPr>
            <p:cNvCxnSpPr>
              <a:cxnSpLocks/>
              <a:stCxn id="147" idx="5"/>
              <a:endCxn id="157" idx="1"/>
            </p:cNvCxnSpPr>
            <p:nvPr/>
          </p:nvCxnSpPr>
          <p:spPr>
            <a:xfrm flipV="1">
              <a:off x="5031253" y="3861377"/>
              <a:ext cx="390894" cy="25054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56" name="直接箭头连接符 255">
              <a:extLst>
                <a:ext uri="{FF2B5EF4-FFF2-40B4-BE49-F238E27FC236}">
                  <a16:creationId xmlns:a16="http://schemas.microsoft.com/office/drawing/2014/main" id="{9CF77EBD-110A-4B09-91D8-6B9FB8547AC9}"/>
                </a:ext>
              </a:extLst>
            </p:cNvPr>
            <p:cNvCxnSpPr>
              <a:stCxn id="156" idx="4"/>
              <a:endCxn id="157" idx="0"/>
            </p:cNvCxnSpPr>
            <p:nvPr/>
          </p:nvCxnSpPr>
          <p:spPr>
            <a:xfrm>
              <a:off x="5083672" y="3769626"/>
              <a:ext cx="301570"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58" name="直接箭头连接符 257">
              <a:extLst>
                <a:ext uri="{FF2B5EF4-FFF2-40B4-BE49-F238E27FC236}">
                  <a16:creationId xmlns:a16="http://schemas.microsoft.com/office/drawing/2014/main" id="{3DDBF578-E087-4B90-BD40-C7C057143EB0}"/>
                </a:ext>
              </a:extLst>
            </p:cNvPr>
            <p:cNvCxnSpPr>
              <a:stCxn id="156" idx="5"/>
              <a:endCxn id="160" idx="1"/>
            </p:cNvCxnSpPr>
            <p:nvPr/>
          </p:nvCxnSpPr>
          <p:spPr>
            <a:xfrm flipV="1">
              <a:off x="5046767" y="3392095"/>
              <a:ext cx="359866" cy="28843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60" name="直接箭头连接符 259">
              <a:extLst>
                <a:ext uri="{FF2B5EF4-FFF2-40B4-BE49-F238E27FC236}">
                  <a16:creationId xmlns:a16="http://schemas.microsoft.com/office/drawing/2014/main" id="{60021DD9-DA4C-4AAF-B5DF-6E2C31B2195A}"/>
                </a:ext>
              </a:extLst>
            </p:cNvPr>
            <p:cNvCxnSpPr>
              <a:cxnSpLocks/>
              <a:stCxn id="156" idx="6"/>
              <a:endCxn id="163" idx="1"/>
            </p:cNvCxnSpPr>
            <p:nvPr/>
          </p:nvCxnSpPr>
          <p:spPr>
            <a:xfrm flipV="1">
              <a:off x="4957672" y="2915852"/>
              <a:ext cx="448961" cy="727774"/>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62" name="直接箭头连接符 261">
              <a:extLst>
                <a:ext uri="{FF2B5EF4-FFF2-40B4-BE49-F238E27FC236}">
                  <a16:creationId xmlns:a16="http://schemas.microsoft.com/office/drawing/2014/main" id="{0A31677A-2FDE-4469-BBB5-825316AC5DD9}"/>
                </a:ext>
              </a:extLst>
            </p:cNvPr>
            <p:cNvCxnSpPr>
              <a:stCxn id="159" idx="4"/>
              <a:endCxn id="160" idx="0"/>
            </p:cNvCxnSpPr>
            <p:nvPr/>
          </p:nvCxnSpPr>
          <p:spPr>
            <a:xfrm>
              <a:off x="5068158" y="3300344"/>
              <a:ext cx="301570"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64" name="直接箭头连接符 263">
              <a:extLst>
                <a:ext uri="{FF2B5EF4-FFF2-40B4-BE49-F238E27FC236}">
                  <a16:creationId xmlns:a16="http://schemas.microsoft.com/office/drawing/2014/main" id="{59947676-EAFD-4857-A0F5-0B782D31A87B}"/>
                </a:ext>
              </a:extLst>
            </p:cNvPr>
            <p:cNvCxnSpPr>
              <a:cxnSpLocks/>
              <a:stCxn id="159" idx="5"/>
              <a:endCxn id="163" idx="1"/>
            </p:cNvCxnSpPr>
            <p:nvPr/>
          </p:nvCxnSpPr>
          <p:spPr>
            <a:xfrm flipV="1">
              <a:off x="5031253" y="2915852"/>
              <a:ext cx="375380" cy="295397"/>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66" name="直接箭头连接符 265">
              <a:extLst>
                <a:ext uri="{FF2B5EF4-FFF2-40B4-BE49-F238E27FC236}">
                  <a16:creationId xmlns:a16="http://schemas.microsoft.com/office/drawing/2014/main" id="{B1DB7810-F441-4DB1-AA4A-46726A6AFC1B}"/>
                </a:ext>
              </a:extLst>
            </p:cNvPr>
            <p:cNvCxnSpPr>
              <a:stCxn id="162" idx="4"/>
              <a:endCxn id="163" idx="0"/>
            </p:cNvCxnSpPr>
            <p:nvPr/>
          </p:nvCxnSpPr>
          <p:spPr>
            <a:xfrm>
              <a:off x="5068158" y="2824101"/>
              <a:ext cx="301570" cy="2656"/>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68" name="直接箭头连接符 267">
              <a:extLst>
                <a:ext uri="{FF2B5EF4-FFF2-40B4-BE49-F238E27FC236}">
                  <a16:creationId xmlns:a16="http://schemas.microsoft.com/office/drawing/2014/main" id="{8073EF75-AE8C-4354-8CA8-D85D2E820991}"/>
                </a:ext>
              </a:extLst>
            </p:cNvPr>
            <p:cNvCxnSpPr>
              <a:cxnSpLocks/>
              <a:stCxn id="162" idx="5"/>
              <a:endCxn id="166" idx="1"/>
            </p:cNvCxnSpPr>
            <p:nvPr/>
          </p:nvCxnSpPr>
          <p:spPr>
            <a:xfrm flipV="1">
              <a:off x="5031253" y="2439882"/>
              <a:ext cx="375380" cy="295124"/>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76" name="直接箭头连接符 275">
              <a:extLst>
                <a:ext uri="{FF2B5EF4-FFF2-40B4-BE49-F238E27FC236}">
                  <a16:creationId xmlns:a16="http://schemas.microsoft.com/office/drawing/2014/main" id="{B7D2E0AC-EAAC-4835-A9CD-2B8215725AB4}"/>
                </a:ext>
              </a:extLst>
            </p:cNvPr>
            <p:cNvCxnSpPr>
              <a:stCxn id="185" idx="4"/>
              <a:endCxn id="186" idx="0"/>
            </p:cNvCxnSpPr>
            <p:nvPr/>
          </p:nvCxnSpPr>
          <p:spPr>
            <a:xfrm>
              <a:off x="6612776" y="2348130"/>
              <a:ext cx="289551" cy="1"/>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78" name="直接箭头连接符 277">
              <a:extLst>
                <a:ext uri="{FF2B5EF4-FFF2-40B4-BE49-F238E27FC236}">
                  <a16:creationId xmlns:a16="http://schemas.microsoft.com/office/drawing/2014/main" id="{EAF72886-29A9-46C6-8159-7C2D6B47B268}"/>
                </a:ext>
              </a:extLst>
            </p:cNvPr>
            <p:cNvCxnSpPr>
              <a:cxnSpLocks/>
              <a:stCxn id="183" idx="5"/>
              <a:endCxn id="186" idx="1"/>
            </p:cNvCxnSpPr>
            <p:nvPr/>
          </p:nvCxnSpPr>
          <p:spPr>
            <a:xfrm flipV="1">
              <a:off x="6575871" y="2437226"/>
              <a:ext cx="363361" cy="297779"/>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80" name="直接箭头连接符 279">
              <a:extLst>
                <a:ext uri="{FF2B5EF4-FFF2-40B4-BE49-F238E27FC236}">
                  <a16:creationId xmlns:a16="http://schemas.microsoft.com/office/drawing/2014/main" id="{461D2B4B-A056-40E1-874A-254EF8451498}"/>
                </a:ext>
              </a:extLst>
            </p:cNvPr>
            <p:cNvCxnSpPr>
              <a:stCxn id="183" idx="4"/>
              <a:endCxn id="184" idx="0"/>
            </p:cNvCxnSpPr>
            <p:nvPr/>
          </p:nvCxnSpPr>
          <p:spPr>
            <a:xfrm>
              <a:off x="6612776" y="2824100"/>
              <a:ext cx="289551" cy="1"/>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83" name="直接箭头连接符 282">
              <a:extLst>
                <a:ext uri="{FF2B5EF4-FFF2-40B4-BE49-F238E27FC236}">
                  <a16:creationId xmlns:a16="http://schemas.microsoft.com/office/drawing/2014/main" id="{351F5D3F-1E70-425C-B25D-60ACED1BF317}"/>
                </a:ext>
              </a:extLst>
            </p:cNvPr>
            <p:cNvCxnSpPr>
              <a:cxnSpLocks/>
              <a:stCxn id="181" idx="5"/>
              <a:endCxn id="184" idx="1"/>
            </p:cNvCxnSpPr>
            <p:nvPr/>
          </p:nvCxnSpPr>
          <p:spPr>
            <a:xfrm flipV="1">
              <a:off x="6575871" y="2913196"/>
              <a:ext cx="363361" cy="298052"/>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285" name="直接箭头连接符 284">
              <a:extLst>
                <a:ext uri="{FF2B5EF4-FFF2-40B4-BE49-F238E27FC236}">
                  <a16:creationId xmlns:a16="http://schemas.microsoft.com/office/drawing/2014/main" id="{36643DD9-9D28-4438-A82E-4880DFA03A36}"/>
                </a:ext>
              </a:extLst>
            </p:cNvPr>
            <p:cNvCxnSpPr>
              <a:cxnSpLocks/>
              <a:stCxn id="179" idx="5"/>
              <a:endCxn id="184" idx="1"/>
            </p:cNvCxnSpPr>
            <p:nvPr/>
          </p:nvCxnSpPr>
          <p:spPr>
            <a:xfrm flipV="1">
              <a:off x="6591385" y="2913196"/>
              <a:ext cx="347847" cy="767334"/>
            </a:xfrm>
            <a:prstGeom prst="straightConnector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5" name="直接箭头连接符 4">
              <a:extLst>
                <a:ext uri="{FF2B5EF4-FFF2-40B4-BE49-F238E27FC236}">
                  <a16:creationId xmlns:a16="http://schemas.microsoft.com/office/drawing/2014/main" id="{9D8DD2ED-6788-482B-881B-718ECA1C8607}"/>
                </a:ext>
              </a:extLst>
            </p:cNvPr>
            <p:cNvCxnSpPr>
              <a:stCxn id="165" idx="0"/>
              <a:endCxn id="164" idx="4"/>
            </p:cNvCxnSpPr>
            <p:nvPr/>
          </p:nvCxnSpPr>
          <p:spPr>
            <a:xfrm flipH="1">
              <a:off x="4556660" y="2348131"/>
              <a:ext cx="259498" cy="26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a:extLst>
                <a:ext uri="{FF2B5EF4-FFF2-40B4-BE49-F238E27FC236}">
                  <a16:creationId xmlns:a16="http://schemas.microsoft.com/office/drawing/2014/main" id="{24738D2F-5F78-44E6-913E-DA6E61FB76F5}"/>
                </a:ext>
              </a:extLst>
            </p:cNvPr>
            <p:cNvCxnSpPr>
              <a:stCxn id="166" idx="0"/>
              <a:endCxn id="165" idx="4"/>
            </p:cNvCxnSpPr>
            <p:nvPr/>
          </p:nvCxnSpPr>
          <p:spPr>
            <a:xfrm flipH="1" flipV="1">
              <a:off x="5068158" y="2348131"/>
              <a:ext cx="301570" cy="26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4108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DAA63-62B8-427F-BBB6-FA788E7F502F}"/>
              </a:ext>
            </a:extLst>
          </p:cNvPr>
          <p:cNvSpPr>
            <a:spLocks noGrp="1"/>
          </p:cNvSpPr>
          <p:nvPr>
            <p:ph type="title"/>
          </p:nvPr>
        </p:nvSpPr>
        <p:spPr/>
        <p:txBody>
          <a:bodyPr/>
          <a:lstStyle/>
          <a:p>
            <a:r>
              <a:rPr lang="zh-CN" altLang="en-US" dirty="0"/>
              <a:t>求导过程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668753-D21F-49F8-9211-9932D582EBAB}"/>
                  </a:ext>
                </a:extLst>
              </p:cNvPr>
              <p:cNvSpPr>
                <a:spLocks noGrp="1"/>
              </p:cNvSpPr>
              <p:nvPr>
                <p:ph idx="1"/>
              </p:nvPr>
            </p:nvSpPr>
            <p:spPr/>
            <p:txBody>
              <a:bodyPr>
                <a:normAutofit/>
              </a:bodyPr>
              <a:lstStyle/>
              <a:p>
                <a:pPr marL="0" indent="0">
                  <a:buNone/>
                </a:pPr>
                <a:r>
                  <a:rPr lang="zh-CN" altLang="zh-CN" sz="1800" dirty="0"/>
                  <a:t>对于任意时刻</a:t>
                </a:r>
                <a14:m>
                  <m:oMath xmlns:m="http://schemas.openxmlformats.org/officeDocument/2006/math">
                    <m:r>
                      <a:rPr lang="en-US" altLang="zh-CN" sz="1800" i="1">
                        <a:latin typeface="Cambria Math" panose="02040503050406030204" pitchFamily="18" charset="0"/>
                      </a:rPr>
                      <m:t>𝑡</m:t>
                    </m:r>
                  </m:oMath>
                </a14:m>
                <a:r>
                  <a:rPr lang="zh-CN" altLang="zh-CN" sz="1800" dirty="0"/>
                  <a:t>，利用前向概率和后向概率计算</a:t>
                </a:r>
                <a:r>
                  <a:rPr lang="en-US" altLang="zh-CN" sz="1800" dirty="0"/>
                  <a:t>CTC</a:t>
                </a:r>
                <a:r>
                  <a:rPr lang="zh-CN" altLang="zh-CN" sz="1800" dirty="0"/>
                  <a:t>的损失函数：</a:t>
                </a:r>
                <a:endParaRPr lang="en-US" altLang="zh-CN" sz="1800" dirty="0"/>
              </a:p>
              <a:p>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𝒀</m:t>
                          </m:r>
                        </m:e>
                        <m:e>
                          <m:r>
                            <a:rPr lang="en-US" altLang="zh-CN" sz="1800" b="1" i="1">
                              <a:latin typeface="Cambria Math" panose="02040503050406030204" pitchFamily="18" charset="0"/>
                            </a:rPr>
                            <m:t>𝑿</m:t>
                          </m:r>
                        </m:e>
                      </m:d>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𝑠</m:t>
                          </m:r>
                          <m:r>
                            <a:rPr lang="en-US" altLang="zh-CN" sz="1800" i="1">
                              <a:latin typeface="Cambria Math" panose="02040503050406030204" pitchFamily="18" charset="0"/>
                            </a:rPr>
                            <m:t>=1</m:t>
                          </m:r>
                        </m:sub>
                        <m:sup>
                          <m:r>
                            <a:rPr lang="en-US" altLang="zh-CN" sz="1800" i="1">
                              <a:latin typeface="Cambria Math" panose="02040503050406030204" pitchFamily="18" charset="0"/>
                            </a:rPr>
                            <m:t>2</m:t>
                          </m:r>
                          <m:r>
                            <a:rPr lang="en-US" altLang="zh-CN" sz="1800" i="1">
                              <a:latin typeface="Cambria Math" panose="02040503050406030204" pitchFamily="18" charset="0"/>
                            </a:rPr>
                            <m:t>𝑈</m:t>
                          </m:r>
                          <m:r>
                            <a:rPr lang="en-US" altLang="zh-CN" sz="1800" i="1">
                              <a:latin typeface="Cambria Math" panose="02040503050406030204" pitchFamily="18" charset="0"/>
                            </a:rPr>
                            <m:t>+1</m:t>
                          </m:r>
                        </m:sup>
                        <m:e>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num>
                            <m:den>
                              <m:r>
                                <a:rPr lang="en-US" altLang="zh-CN" sz="1800" i="1">
                                  <a:latin typeface="Cambria Math" panose="02040503050406030204" pitchFamily="18" charset="0"/>
                                </a:rPr>
                                <m:t>𝑃</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𝑦</m:t>
                                  </m:r>
                                </m:e>
                                <m:sub>
                                  <m:r>
                                    <a:rPr lang="en-US" altLang="zh-CN" sz="1800" i="1">
                                      <a:latin typeface="Cambria Math" panose="02040503050406030204" pitchFamily="18" charset="0"/>
                                    </a:rPr>
                                    <m:t>𝑠</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den>
                          </m:f>
                        </m:e>
                      </m:nary>
                    </m:oMath>
                  </m:oMathPara>
                </a14:m>
                <a:endParaRPr lang="en-US" altLang="zh-CN" sz="1800" dirty="0"/>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𝐿</m:t>
                      </m:r>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𝑺</m:t>
                          </m:r>
                        </m:e>
                      </m:d>
                      <m:r>
                        <a:rPr lang="en-US" altLang="zh-CN" sz="1800" i="1">
                          <a:latin typeface="Cambria Math" panose="02040503050406030204" pitchFamily="18" charset="0"/>
                        </a:rPr>
                        <m:t>=−</m:t>
                      </m:r>
                      <m:nary>
                        <m:naryPr>
                          <m:chr m:val="∑"/>
                          <m:limLoc m:val="undOvr"/>
                          <m:supHide m:val="on"/>
                          <m:ctrlPr>
                            <a:rPr lang="zh-CN" altLang="zh-CN" sz="1800" i="1">
                              <a:latin typeface="Cambria Math" panose="02040503050406030204" pitchFamily="18" charset="0"/>
                            </a:rPr>
                          </m:ctrlPr>
                        </m:naryPr>
                        <m:sub>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𝑿</m:t>
                              </m:r>
                              <m:r>
                                <a:rPr lang="en-US" altLang="zh-CN" sz="1800" b="1" i="1">
                                  <a:latin typeface="Cambria Math" panose="02040503050406030204" pitchFamily="18" charset="0"/>
                                </a:rPr>
                                <m:t>,</m:t>
                              </m:r>
                              <m:r>
                                <a:rPr lang="en-US" altLang="zh-CN" sz="1800" b="1" i="1">
                                  <a:latin typeface="Cambria Math" panose="02040503050406030204" pitchFamily="18" charset="0"/>
                                </a:rPr>
                                <m:t>𝒀</m:t>
                              </m:r>
                            </m:e>
                          </m:d>
                          <m:r>
                            <a:rPr lang="en-US" altLang="zh-CN" sz="1800" i="1">
                              <a:latin typeface="Cambria Math" panose="02040503050406030204" pitchFamily="18" charset="0"/>
                            </a:rPr>
                            <m:t>𝜖</m:t>
                          </m:r>
                          <m:r>
                            <a:rPr lang="en-US" altLang="zh-CN" sz="1800" i="1">
                              <a:latin typeface="Cambria Math" panose="02040503050406030204" pitchFamily="18" charset="0"/>
                            </a:rPr>
                            <m:t>𝑆</m:t>
                          </m:r>
                        </m:sub>
                        <m:sup/>
                        <m:e>
                          <m:func>
                            <m:funcPr>
                              <m:ctrlPr>
                                <a:rPr lang="zh-CN" altLang="zh-CN" sz="1800" i="1">
                                  <a:latin typeface="Cambria Math" panose="02040503050406030204" pitchFamily="18" charset="0"/>
                                </a:rPr>
                              </m:ctrlPr>
                            </m:funcPr>
                            <m:fName>
                              <m:r>
                                <m:rPr>
                                  <m:sty m:val="p"/>
                                </m:rPr>
                                <a:rPr lang="en-US" altLang="zh-CN" sz="1800">
                                  <a:latin typeface="Cambria Math" panose="02040503050406030204" pitchFamily="18" charset="0"/>
                                </a:rPr>
                                <m:t>ln</m:t>
                              </m:r>
                            </m:fName>
                            <m:e>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𝒀</m:t>
                                  </m:r>
                                  <m:r>
                                    <a:rPr lang="en-US" altLang="zh-CN" sz="1800" i="1">
                                      <a:latin typeface="Cambria Math" panose="02040503050406030204" pitchFamily="18" charset="0"/>
                                    </a:rPr>
                                    <m:t>|</m:t>
                                  </m:r>
                                  <m:r>
                                    <a:rPr lang="en-US" altLang="zh-CN" sz="1800" b="1" i="1">
                                      <a:latin typeface="Cambria Math" panose="02040503050406030204" pitchFamily="18" charset="0"/>
                                    </a:rPr>
                                    <m:t>𝑿</m:t>
                                  </m:r>
                                </m:e>
                              </m:d>
                            </m:e>
                          </m:func>
                        </m:e>
                      </m:nary>
                      <m:r>
                        <a:rPr lang="en-US" altLang="zh-CN" sz="1800" i="1">
                          <a:latin typeface="Cambria Math" panose="02040503050406030204" pitchFamily="18" charset="0"/>
                        </a:rPr>
                        <m:t>=−</m:t>
                      </m:r>
                      <m:nary>
                        <m:naryPr>
                          <m:chr m:val="∑"/>
                          <m:limLoc m:val="undOvr"/>
                          <m:supHide m:val="on"/>
                          <m:ctrlPr>
                            <a:rPr lang="zh-CN" altLang="zh-CN" sz="1800" i="1">
                              <a:latin typeface="Cambria Math" panose="02040503050406030204" pitchFamily="18" charset="0"/>
                            </a:rPr>
                          </m:ctrlPr>
                        </m:naryPr>
                        <m:sub>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𝑿</m:t>
                              </m:r>
                              <m:r>
                                <a:rPr lang="en-US" altLang="zh-CN" sz="1800" b="1" i="1">
                                  <a:latin typeface="Cambria Math" panose="02040503050406030204" pitchFamily="18" charset="0"/>
                                </a:rPr>
                                <m:t>,</m:t>
                              </m:r>
                              <m:r>
                                <a:rPr lang="en-US" altLang="zh-CN" sz="1800" b="1" i="1">
                                  <a:latin typeface="Cambria Math" panose="02040503050406030204" pitchFamily="18" charset="0"/>
                                </a:rPr>
                                <m:t>𝒀</m:t>
                              </m:r>
                            </m:e>
                          </m:d>
                          <m:r>
                            <a:rPr lang="en-US" altLang="zh-CN" sz="1800" i="1">
                              <a:latin typeface="Cambria Math" panose="02040503050406030204" pitchFamily="18" charset="0"/>
                            </a:rPr>
                            <m:t>𝜖</m:t>
                          </m:r>
                          <m:r>
                            <a:rPr lang="en-US" altLang="zh-CN" sz="1800" i="1">
                              <a:latin typeface="Cambria Math" panose="02040503050406030204" pitchFamily="18" charset="0"/>
                            </a:rPr>
                            <m:t>𝑆</m:t>
                          </m:r>
                        </m:sub>
                        <m:sup/>
                        <m:e>
                          <m:func>
                            <m:funcPr>
                              <m:ctrlPr>
                                <a:rPr lang="zh-CN" altLang="zh-CN" sz="1800" i="1">
                                  <a:latin typeface="Cambria Math" panose="02040503050406030204" pitchFamily="18" charset="0"/>
                                </a:rPr>
                              </m:ctrlPr>
                            </m:funcPr>
                            <m:fName>
                              <m:r>
                                <m:rPr>
                                  <m:sty m:val="p"/>
                                </m:rPr>
                                <a:rPr lang="en-US" altLang="zh-CN" sz="1800">
                                  <a:latin typeface="Cambria Math" panose="02040503050406030204" pitchFamily="18" charset="0"/>
                                </a:rPr>
                                <m:t>ln</m:t>
                              </m:r>
                            </m:fName>
                            <m:e>
                              <m:d>
                                <m:dPr>
                                  <m:ctrlPr>
                                    <a:rPr lang="zh-CN" altLang="zh-CN" sz="1800" i="1">
                                      <a:latin typeface="Cambria Math" panose="02040503050406030204" pitchFamily="18" charset="0"/>
                                    </a:rPr>
                                  </m:ctrlPr>
                                </m:dPr>
                                <m:e>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𝑠</m:t>
                                      </m:r>
                                      <m:r>
                                        <a:rPr lang="en-US" altLang="zh-CN" sz="1800" i="1">
                                          <a:latin typeface="Cambria Math" panose="02040503050406030204" pitchFamily="18" charset="0"/>
                                        </a:rPr>
                                        <m:t>=1</m:t>
                                      </m:r>
                                    </m:sub>
                                    <m:sup>
                                      <m:r>
                                        <a:rPr lang="en-US" altLang="zh-CN" sz="1800" i="1">
                                          <a:latin typeface="Cambria Math" panose="02040503050406030204" pitchFamily="18" charset="0"/>
                                        </a:rPr>
                                        <m:t>2</m:t>
                                      </m:r>
                                      <m:r>
                                        <a:rPr lang="en-US" altLang="zh-CN" sz="1800" i="1">
                                          <a:latin typeface="Cambria Math" panose="02040503050406030204" pitchFamily="18" charset="0"/>
                                        </a:rPr>
                                        <m:t>𝑈</m:t>
                                      </m:r>
                                      <m:r>
                                        <a:rPr lang="en-US" altLang="zh-CN" sz="1800" i="1">
                                          <a:latin typeface="Cambria Math" panose="02040503050406030204" pitchFamily="18" charset="0"/>
                                        </a:rPr>
                                        <m:t>+1</m:t>
                                      </m:r>
                                    </m:sup>
                                    <m:e>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𝛼</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𝛽</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num>
                                        <m:den>
                                          <m:r>
                                            <a:rPr lang="en-US" altLang="zh-CN" sz="1800" i="1">
                                              <a:latin typeface="Cambria Math" panose="02040503050406030204" pitchFamily="18" charset="0"/>
                                            </a:rPr>
                                            <m:t>𝑃</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𝑦</m:t>
                                              </m:r>
                                            </m:e>
                                            <m:sub>
                                              <m:r>
                                                <a:rPr lang="en-US" altLang="zh-CN" sz="1800" i="1">
                                                  <a:latin typeface="Cambria Math" panose="02040503050406030204" pitchFamily="18" charset="0"/>
                                                </a:rPr>
                                                <m:t>𝑠</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den>
                                      </m:f>
                                    </m:e>
                                  </m:nary>
                                </m:e>
                              </m:d>
                            </m:e>
                          </m:func>
                        </m:e>
                      </m:nary>
                    </m:oMath>
                  </m:oMathPara>
                </a14:m>
                <a:endParaRPr lang="en-US" altLang="zh-CN" sz="1800" dirty="0"/>
              </a:p>
              <a:p>
                <a:pPr marL="0" indent="0">
                  <a:buNone/>
                </a:pPr>
                <a:endParaRPr lang="zh-CN" altLang="en-US" sz="1800" dirty="0"/>
              </a:p>
            </p:txBody>
          </p:sp>
        </mc:Choice>
        <mc:Fallback xmlns="">
          <p:sp>
            <p:nvSpPr>
              <p:cNvPr id="3" name="内容占位符 2">
                <a:extLst>
                  <a:ext uri="{FF2B5EF4-FFF2-40B4-BE49-F238E27FC236}">
                    <a16:creationId xmlns:a16="http://schemas.microsoft.com/office/drawing/2014/main" id="{A2668753-D21F-49F8-9211-9932D582EBAB}"/>
                  </a:ext>
                </a:extLst>
              </p:cNvPr>
              <p:cNvSpPr>
                <a:spLocks noGrp="1" noRot="1" noChangeAspect="1" noMove="1" noResize="1" noEditPoints="1" noAdjustHandles="1" noChangeArrowheads="1" noChangeShapeType="1" noTextEdit="1"/>
              </p:cNvSpPr>
              <p:nvPr>
                <p:ph idx="1"/>
              </p:nvPr>
            </p:nvSpPr>
            <p:spPr>
              <a:blipFill>
                <a:blip r:embed="rId4"/>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754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02D9F-A4BF-4475-BACE-FBB7506AD033}"/>
              </a:ext>
            </a:extLst>
          </p:cNvPr>
          <p:cNvSpPr>
            <a:spLocks noGrp="1"/>
          </p:cNvSpPr>
          <p:nvPr>
            <p:ph type="title"/>
          </p:nvPr>
        </p:nvSpPr>
        <p:spPr/>
        <p:txBody>
          <a:bodyPr/>
          <a:lstStyle/>
          <a:p>
            <a:r>
              <a:rPr lang="zh-CN" altLang="en-US" dirty="0"/>
              <a:t>求导过程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E271C9-AE4E-4A8C-81FD-D7306B55481B}"/>
                  </a:ext>
                </a:extLst>
              </p:cNvPr>
              <p:cNvSpPr>
                <a:spLocks noGrp="1"/>
              </p:cNvSpPr>
              <p:nvPr>
                <p:ph idx="1"/>
              </p:nvPr>
            </p:nvSpPr>
            <p:spPr>
              <a:xfrm>
                <a:off x="845288" y="1388424"/>
                <a:ext cx="10515600" cy="4621759"/>
              </a:xfrm>
            </p:spPr>
            <p:txBody>
              <a:bodyPr>
                <a:normAutofit fontScale="62500" lnSpcReduction="20000"/>
              </a:bodyPr>
              <a:lstStyle/>
              <a:p>
                <a:pPr marL="0" indent="0">
                  <a:buNone/>
                </a:pPr>
                <a:r>
                  <a:rPr lang="zh-CN" altLang="zh-CN" dirty="0"/>
                  <a:t>训练</a:t>
                </a:r>
                <a:r>
                  <a:rPr lang="en-US" altLang="zh-CN" dirty="0"/>
                  <a:t>CTC</a:t>
                </a:r>
                <a:r>
                  <a:rPr lang="zh-CN" altLang="zh-CN" dirty="0"/>
                  <a:t>网络的目标是使损失函数</a:t>
                </a:r>
                <a14:m>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b="1" i="1">
                            <a:latin typeface="Cambria Math" panose="02040503050406030204" pitchFamily="18" charset="0"/>
                          </a:rPr>
                          <m:t>𝑺</m:t>
                        </m:r>
                      </m:e>
                    </m:d>
                  </m:oMath>
                </a14:m>
                <a:r>
                  <a:rPr lang="zh-CN" altLang="zh-CN" dirty="0"/>
                  <a:t>最小化。</a:t>
                </a:r>
                <a:endParaRPr lang="en-US" altLang="zh-CN" dirty="0"/>
              </a:p>
              <a:p>
                <a:pPr marL="0" indent="0">
                  <a:buNone/>
                </a:pPr>
                <a:r>
                  <a:rPr lang="zh-CN" altLang="zh-CN" dirty="0"/>
                  <a:t>令</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sup>
                        </m:sSup>
                      </m:num>
                      <m:den>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sup>
                            </m:sSup>
                          </m:e>
                        </m:nary>
                      </m:den>
                    </m:f>
                  </m:oMath>
                </a14:m>
                <a:r>
                  <a:rPr lang="zh-CN" altLang="zh-CN" dirty="0"/>
                  <a:t>，对</a:t>
                </a:r>
                <a:r>
                  <a:rPr lang="en-US" altLang="zh-CN" dirty="0"/>
                  <a:t>Encoder</a:t>
                </a:r>
                <a:r>
                  <a:rPr lang="zh-CN" altLang="zh-CN" dirty="0"/>
                  <a:t>的输出</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oMath>
                </a14:m>
                <a:r>
                  <a:rPr lang="zh-CN" altLang="zh-CN" dirty="0"/>
                  <a:t>求偏导，其过程如下：</a:t>
                </a:r>
              </a:p>
              <a:p>
                <a:pPr marL="0" indent="0" algn="r">
                  <a:buNone/>
                </a:pP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b="1" i="1">
                                <a:latin typeface="Cambria Math" panose="02040503050406030204" pitchFamily="18" charset="0"/>
                              </a:rPr>
                              <m:t>𝑺</m:t>
                            </m:r>
                          </m:e>
                        </m:d>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r>
                      <a:rPr lang="en-US" altLang="zh-CN">
                        <a:latin typeface="Cambria Math" panose="02040503050406030204" pitchFamily="18" charset="0"/>
                      </a:rPr>
                      <m:t>=</m:t>
                    </m:r>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b="1" i="1">
                                <a:latin typeface="Cambria Math" panose="02040503050406030204" pitchFamily="18" charset="0"/>
                              </a:rPr>
                              <m:t>𝒀</m:t>
                            </m:r>
                          </m:e>
                        </m:d>
                        <m:r>
                          <a:rPr lang="en-US" altLang="zh-CN" i="1">
                            <a:latin typeface="Cambria Math" panose="02040503050406030204" pitchFamily="18" charset="0"/>
                          </a:rPr>
                          <m:t>𝜖</m:t>
                        </m:r>
                        <m:r>
                          <a:rPr lang="en-US" altLang="zh-CN" i="1">
                            <a:latin typeface="Cambria Math" panose="02040503050406030204" pitchFamily="18" charset="0"/>
                          </a:rPr>
                          <m:t>𝑆</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e>
                            </m:func>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e>
                    </m:nary>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b="1" i="1">
                                <a:latin typeface="Cambria Math" panose="02040503050406030204" pitchFamily="18" charset="0"/>
                              </a:rPr>
                              <m:t>𝒀</m:t>
                            </m:r>
                          </m:e>
                        </m:d>
                        <m:r>
                          <a:rPr lang="en-US" altLang="zh-CN" i="1">
                            <a:latin typeface="Cambria Math" panose="02040503050406030204" pitchFamily="18" charset="0"/>
                          </a:rPr>
                          <m:t>𝜖</m:t>
                        </m:r>
                        <m:r>
                          <a:rPr lang="en-US" altLang="zh-CN" i="1">
                            <a:latin typeface="Cambria Math" panose="02040503050406030204" pitchFamily="18" charset="0"/>
                          </a:rPr>
                          <m:t>𝑆</m:t>
                        </m:r>
                      </m:sub>
                      <m:sup/>
                      <m:e>
                        <m:nary>
                          <m:naryPr>
                            <m:chr m:val="∑"/>
                            <m:limLoc m:val="undOvr"/>
                            <m:ctrlPr>
                              <a:rPr lang="zh-CN" altLang="zh-CN" i="1">
                                <a:latin typeface="Cambria Math" panose="02040503050406030204" pitchFamily="18" charset="0"/>
                              </a:rPr>
                            </m:ctrlPr>
                          </m:naryPr>
                          <m:sub>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=1</m:t>
                            </m:r>
                          </m:sub>
                          <m:sup>
                            <m:r>
                              <a:rPr lang="en-US" altLang="zh-CN" i="1">
                                <a:latin typeface="Cambria Math" panose="02040503050406030204" pitchFamily="18" charset="0"/>
                              </a:rPr>
                              <m:t>𝐾</m:t>
                            </m:r>
                          </m:sup>
                          <m:e>
                            <m:f>
                              <m:fPr>
                                <m:ctrlPr>
                                  <a:rPr lang="zh-CN" altLang="zh-CN" i="1">
                                    <a:latin typeface="Cambria Math" panose="02040503050406030204" pitchFamily="18" charset="0"/>
                                  </a:rPr>
                                </m:ctrlPr>
                              </m:fPr>
                              <m:num>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e>
                                </m:func>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den>
                            </m:f>
                            <m:f>
                              <m:fPr>
                                <m:ctrlPr>
                                  <a:rPr lang="zh-CN" altLang="zh-CN" i="1">
                                    <a:latin typeface="Cambria Math" panose="02040503050406030204" pitchFamily="18" charset="0"/>
                                  </a:rPr>
                                </m:ctrlPr>
                              </m:fPr>
                              <m:num>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e>
                        </m:nary>
                      </m:e>
                    </m:nary>
                  </m:oMath>
                </a14:m>
                <a:r>
                  <a:rPr lang="en-US" altLang="zh-CN" dirty="0"/>
                  <a:t>                                            (11-18)</a:t>
                </a:r>
                <a:endParaRPr lang="zh-CN" altLang="zh-CN" dirty="0"/>
              </a:p>
              <a:p>
                <a:pPr marL="0" indent="0">
                  <a:buNone/>
                </a:pPr>
                <a:r>
                  <a:rPr lang="zh-CN" altLang="zh-CN" dirty="0"/>
                  <a:t>其中</a:t>
                </a:r>
              </a:p>
              <a:p>
                <a:pPr marL="0" indent="0" algn="r">
                  <a:buNone/>
                </a:pP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e>
                        </m:func>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sSup>
                          <m:sSupPr>
                            <m:ctrlPr>
                              <a:rPr lang="zh-CN" altLang="zh-CN" i="1">
                                <a:latin typeface="Cambria Math" panose="02040503050406030204" pitchFamily="18" charset="0"/>
                              </a:rPr>
                            </m:ctrlPr>
                          </m:sSup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e>
                          <m:sup>
                            <m:r>
                              <a:rPr lang="en-US" altLang="zh-CN" i="1">
                                <a:latin typeface="Cambria Math" panose="02040503050406030204" pitchFamily="18" charset="0"/>
                              </a:rPr>
                              <m:t>2</m:t>
                            </m:r>
                          </m:sup>
                        </m:sSup>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𝑠</m:t>
                        </m:r>
                        <m:r>
                          <a:rPr lang="en-US" altLang="zh-CN" i="1">
                            <a:latin typeface="Cambria Math" panose="02040503050406030204" pitchFamily="18" charset="0"/>
                          </a:rPr>
                          <m:t>𝜖</m:t>
                        </m:r>
                        <m:r>
                          <a:rPr lang="en-US" altLang="zh-CN" i="1">
                            <a:latin typeface="Cambria Math" panose="02040503050406030204" pitchFamily="18" charset="0"/>
                          </a:rPr>
                          <m:t>𝑙𝑎𝑏</m:t>
                        </m:r>
                        <m:r>
                          <a:rPr lang="en-US" altLang="zh-CN"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e>
                    </m:nary>
                  </m:oMath>
                </a14:m>
                <a:r>
                  <a:rPr lang="en-US" altLang="zh-CN" dirty="0"/>
                  <a:t>                                                     (11-19)</a:t>
                </a:r>
              </a:p>
              <a:p>
                <a:pPr marL="0" indent="0">
                  <a:buNone/>
                </a:pP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𝜖</m:t>
                    </m:r>
                    <m:r>
                      <a:rPr lang="en-US" altLang="zh-CN" i="1">
                        <a:latin typeface="Cambria Math" panose="02040503050406030204" pitchFamily="18" charset="0"/>
                      </a:rPr>
                      <m:t>𝑙𝑎𝑏</m:t>
                    </m:r>
                    <m:r>
                      <a:rPr lang="en-US" altLang="zh-CN"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zh-CN" altLang="zh-CN" dirty="0"/>
                  <a:t>表示</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oMath>
                </a14:m>
                <a:r>
                  <a:rPr lang="zh-CN" altLang="zh-CN" dirty="0"/>
                  <a:t>序列中在</a:t>
                </a:r>
                <a14:m>
                  <m:oMath xmlns:m="http://schemas.openxmlformats.org/officeDocument/2006/math">
                    <m:r>
                      <a:rPr lang="en-US" altLang="zh-CN" i="1">
                        <a:latin typeface="Cambria Math" panose="02040503050406030204" pitchFamily="18" charset="0"/>
                      </a:rPr>
                      <m:t>𝑠</m:t>
                    </m:r>
                  </m:oMath>
                </a14:m>
                <a:r>
                  <a:rPr lang="zh-CN" altLang="zh-CN" dirty="0"/>
                  <a:t>位置的输出为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zh-CN" altLang="zh-CN" dirty="0"/>
                  <a:t>，即</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𝑠</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zh-CN" altLang="zh-CN" dirty="0"/>
                  <a:t>。</a:t>
                </a:r>
                <a:endParaRPr lang="en-US" altLang="zh-CN" dirty="0"/>
              </a:p>
              <a:p>
                <a:pPr marL="0" indent="0">
                  <a:buNone/>
                </a:pPr>
                <a:endParaRPr lang="zh-CN" altLang="zh-CN" dirty="0"/>
              </a:p>
              <a:p>
                <a:pPr marL="0" indent="0" algn="r">
                  <a:buNone/>
                </a:pP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sup>
                            </m:sSup>
                          </m:num>
                          <m:den>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𝐾</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𝑖</m:t>
                                        </m:r>
                                      </m:sup>
                                    </m:sSubSup>
                                  </m:sup>
                                </m:sSup>
                              </m:e>
                            </m:nary>
                          </m:den>
                        </m:f>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r>
                              <a:rPr lang="en-US" altLang="zh-CN" i="1">
                                <a:latin typeface="Cambria Math" panose="02040503050406030204" pitchFamily="18" charset="0"/>
                              </a:rPr>
                              <m:t>,   </m:t>
                            </m:r>
                            <m:r>
                              <a:rPr lang="en-US" altLang="zh-CN" i="1">
                                <a:latin typeface="Cambria Math" panose="02040503050406030204" pitchFamily="18" charset="0"/>
                              </a:rPr>
                              <m:t>𝑖𝑓</m:t>
                            </m: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e>
                          <m:e>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r>
                              <a:rPr lang="en-US" altLang="zh-CN" i="1">
                                <a:latin typeface="Cambria Math" panose="02040503050406030204" pitchFamily="18" charset="0"/>
                              </a:rPr>
                              <m:t>,   </m:t>
                            </m:r>
                            <m:r>
                              <a:rPr lang="en-US" altLang="zh-CN" i="1">
                                <a:latin typeface="Cambria Math" panose="02040503050406030204" pitchFamily="18" charset="0"/>
                              </a:rPr>
                              <m:t>𝑖𝑓</m:t>
                            </m: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e>
                        </m:eqArr>
                      </m:e>
                    </m:d>
                  </m:oMath>
                </a14:m>
                <a:r>
                  <a:rPr lang="en-US" altLang="zh-CN" dirty="0"/>
                  <a:t>                                                          (11-20)</a:t>
                </a:r>
                <a:endParaRPr lang="zh-CN" altLang="zh-CN" dirty="0"/>
              </a:p>
              <a:p>
                <a:pPr marL="0" indent="0">
                  <a:buNone/>
                </a:pPr>
                <a:r>
                  <a:rPr lang="zh-CN" altLang="zh-CN" dirty="0"/>
                  <a:t>把公式（</a:t>
                </a:r>
                <a:r>
                  <a:rPr lang="en-US" altLang="zh-CN" dirty="0"/>
                  <a:t>11-19</a:t>
                </a:r>
                <a:r>
                  <a:rPr lang="zh-CN" altLang="zh-CN" dirty="0"/>
                  <a:t>）和（</a:t>
                </a:r>
                <a:r>
                  <a:rPr lang="en-US" altLang="zh-CN" dirty="0"/>
                  <a:t>11-20</a:t>
                </a:r>
                <a:r>
                  <a:rPr lang="zh-CN" altLang="zh-CN" dirty="0"/>
                  <a:t>）代入（</a:t>
                </a:r>
                <a:r>
                  <a:rPr lang="en-US" altLang="zh-CN" dirty="0"/>
                  <a:t>11-18</a:t>
                </a:r>
                <a:r>
                  <a:rPr lang="zh-CN" altLang="zh-CN" dirty="0"/>
                  <a:t>），进一步整理得到：</a:t>
                </a:r>
              </a:p>
              <a:p>
                <a:pPr marL="0" indent="0" algn="r">
                  <a:buNone/>
                </a:pP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b="1" i="1">
                                <a:latin typeface="Cambria Math" panose="02040503050406030204" pitchFamily="18" charset="0"/>
                              </a:rPr>
                              <m:t>𝑺</m:t>
                            </m:r>
                          </m:e>
                        </m:d>
                      </m:num>
                      <m:den>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r>
                      <a:rPr lang="en-US" altLang="zh-CN">
                        <a:latin typeface="Cambria Math" panose="02040503050406030204" pitchFamily="18" charset="0"/>
                      </a:rPr>
                      <m:t>=</m:t>
                    </m:r>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b="1" i="1">
                                <a:latin typeface="Cambria Math" panose="02040503050406030204" pitchFamily="18" charset="0"/>
                              </a:rPr>
                              <m:t>𝒀</m:t>
                            </m:r>
                          </m:e>
                        </m:d>
                        <m:r>
                          <a:rPr lang="en-US" altLang="zh-CN" i="1">
                            <a:latin typeface="Cambria Math" panose="02040503050406030204" pitchFamily="18" charset="0"/>
                          </a:rPr>
                          <m:t>𝜖</m:t>
                        </m:r>
                        <m:r>
                          <a:rPr lang="en-US" altLang="zh-CN" i="1">
                            <a:latin typeface="Cambria Math" panose="02040503050406030204" pitchFamily="18" charset="0"/>
                          </a:rPr>
                          <m:t>𝑆</m:t>
                        </m:r>
                      </m:sub>
                      <m:sup/>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r>
                              <a:rPr lang="zh-CN" altLang="en-US"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sub>
                                  <m:sup>
                                    <m:r>
                                      <a:rPr lang="en-US" altLang="zh-CN" i="1">
                                        <a:latin typeface="Cambria Math" panose="02040503050406030204" pitchFamily="18" charset="0"/>
                                      </a:rPr>
                                      <m:t>𝑘</m:t>
                                    </m:r>
                                  </m:sup>
                                </m:sSubSup>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𝑠</m:t>
                                </m:r>
                                <m:r>
                                  <a:rPr lang="en-US" altLang="zh-CN" i="1">
                                    <a:latin typeface="Cambria Math" panose="02040503050406030204" pitchFamily="18" charset="0"/>
                                  </a:rPr>
                                  <m:t>𝜖</m:t>
                                </m:r>
                                <m:r>
                                  <a:rPr lang="en-US" altLang="zh-CN" i="1">
                                    <a:latin typeface="Cambria Math" panose="02040503050406030204" pitchFamily="18" charset="0"/>
                                  </a:rPr>
                                  <m:t>𝑙𝑎𝑏</m:t>
                                </m:r>
                                <m:r>
                                  <a:rPr lang="en-US" altLang="zh-CN"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𝑡</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𝑠</m:t>
                                    </m:r>
                                  </m:e>
                                </m:d>
                              </m:e>
                            </m:nary>
                          </m:e>
                        </m:d>
                      </m:e>
                    </m:nary>
                  </m:oMath>
                </a14:m>
                <a:r>
                  <a:rPr lang="en-US" altLang="zh-CN" dirty="0"/>
                  <a:t>                                        (11-21)</a:t>
                </a:r>
                <a:endParaRPr lang="zh-CN" altLang="en-US" dirty="0"/>
              </a:p>
            </p:txBody>
          </p:sp>
        </mc:Choice>
        <mc:Fallback xmlns="">
          <p:sp>
            <p:nvSpPr>
              <p:cNvPr id="3" name="内容占位符 2">
                <a:extLst>
                  <a:ext uri="{FF2B5EF4-FFF2-40B4-BE49-F238E27FC236}">
                    <a16:creationId xmlns:a16="http://schemas.microsoft.com/office/drawing/2014/main" id="{B0E271C9-AE4E-4A8C-81FD-D7306B55481B}"/>
                  </a:ext>
                </a:extLst>
              </p:cNvPr>
              <p:cNvSpPr>
                <a:spLocks noGrp="1" noRot="1" noChangeAspect="1" noMove="1" noResize="1" noEditPoints="1" noAdjustHandles="1" noChangeArrowheads="1" noChangeShapeType="1" noTextEdit="1"/>
              </p:cNvSpPr>
              <p:nvPr>
                <p:ph idx="1"/>
              </p:nvPr>
            </p:nvSpPr>
            <p:spPr>
              <a:xfrm>
                <a:off x="845288" y="1388424"/>
                <a:ext cx="10515600" cy="4621759"/>
              </a:xfrm>
              <a:blipFill>
                <a:blip r:embed="rId4"/>
                <a:stretch>
                  <a:fillRect l="-522" t="-2243"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4486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ED8D7-A39C-4B65-A45F-D03ACE89936D}"/>
              </a:ext>
            </a:extLst>
          </p:cNvPr>
          <p:cNvSpPr>
            <a:spLocks noGrp="1"/>
          </p:cNvSpPr>
          <p:nvPr>
            <p:ph type="title"/>
          </p:nvPr>
        </p:nvSpPr>
        <p:spPr/>
        <p:txBody>
          <a:bodyPr/>
          <a:lstStyle/>
          <a:p>
            <a:r>
              <a:rPr lang="en-US" altLang="zh-CN" dirty="0"/>
              <a:t>CTC</a:t>
            </a:r>
            <a:r>
              <a:rPr lang="zh-CN" altLang="en-US" dirty="0"/>
              <a:t>训练过程</a:t>
            </a:r>
          </a:p>
        </p:txBody>
      </p:sp>
      <mc:AlternateContent xmlns:mc="http://schemas.openxmlformats.org/markup-compatibility/2006" xmlns:a14="http://schemas.microsoft.com/office/drawing/2010/main">
        <mc:Choice Requires="a14">
          <p:sp>
            <p:nvSpPr>
              <p:cNvPr id="4" name="文本框 351020">
                <a:extLst>
                  <a:ext uri="{FF2B5EF4-FFF2-40B4-BE49-F238E27FC236}">
                    <a16:creationId xmlns:a16="http://schemas.microsoft.com/office/drawing/2014/main" id="{D0215B4B-1AA7-4F5B-8675-7F601B6937BB}"/>
                  </a:ext>
                </a:extLst>
              </p:cNvPr>
              <p:cNvSpPr txBox="1">
                <a:spLocks noChangeArrowheads="1"/>
              </p:cNvSpPr>
              <p:nvPr/>
            </p:nvSpPr>
            <p:spPr bwMode="auto">
              <a:xfrm>
                <a:off x="1701763" y="1506257"/>
                <a:ext cx="7872544" cy="454491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274320" algn="just">
                  <a:lnSpc>
                    <a:spcPct val="150000"/>
                  </a:lnSpc>
                  <a:spcBef>
                    <a:spcPts val="600"/>
                  </a:spcBef>
                  <a:spcAft>
                    <a:spcPts val="0"/>
                  </a:spcAft>
                </a:pPr>
                <a:r>
                  <a:rPr lang="en-US" sz="1600" b="1" dirty="0">
                    <a:effectLst/>
                    <a:latin typeface="Times New Roman" panose="02020603050405020304" pitchFamily="18" charset="0"/>
                    <a:ea typeface="宋体" panose="02010600030101010101" pitchFamily="2" charset="-122"/>
                    <a:cs typeface="宋体" panose="02010600030101010101" pitchFamily="2" charset="-122"/>
                  </a:rPr>
                  <a:t>ALGORITHM 12.1: The CTC Training Algorithm</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en-US" sz="1600" b="1" dirty="0">
                    <a:effectLst/>
                    <a:latin typeface="Times New Roman" panose="02020603050405020304" pitchFamily="18" charset="0"/>
                    <a:ea typeface="宋体" panose="02010600030101010101" pitchFamily="2" charset="-122"/>
                    <a:cs typeface="宋体" panose="02010600030101010101" pitchFamily="2" charset="-122"/>
                  </a:rPr>
                  <a:t> Step 1:</a:t>
                </a:r>
                <a:r>
                  <a:rPr lang="en-US" sz="1600" dirty="0">
                    <a:effectLst/>
                    <a:latin typeface="Times New Roman" panose="02020603050405020304" pitchFamily="18" charset="0"/>
                    <a:ea typeface="宋体" panose="02010600030101010101" pitchFamily="2" charset="-122"/>
                    <a:cs typeface="宋体" panose="02010600030101010101" pitchFamily="2" charset="-122"/>
                  </a:rPr>
                  <a:t> </a:t>
                </a:r>
                <a:r>
                  <a:rPr lang="zh-CN" sz="1600" b="1" dirty="0">
                    <a:effectLst/>
                    <a:latin typeface="Times New Roman" panose="02020603050405020304" pitchFamily="18" charset="0"/>
                    <a:ea typeface="华文楷体" panose="02010600040101010101" pitchFamily="2" charset="-122"/>
                    <a:cs typeface="宋体" panose="02010600030101010101" pitchFamily="2" charset="-122"/>
                  </a:rPr>
                  <a:t>初始化</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zh-CN" sz="1600" dirty="0">
                    <a:effectLst/>
                    <a:latin typeface="Times New Roman" panose="02020603050405020304" pitchFamily="18" charset="0"/>
                    <a:ea typeface="华文楷体" panose="02010600040101010101" pitchFamily="2" charset="-122"/>
                    <a:cs typeface="宋体" panose="02010600030101010101" pitchFamily="2" charset="-122"/>
                  </a:rPr>
                  <a:t>通过前向和后向算法分别计算</a:t>
                </a: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i="1">
                            <a:effectLst/>
                            <a:latin typeface="Cambria Math" panose="02040503050406030204" pitchFamily="18" charset="0"/>
                            <a:ea typeface="华文楷体" panose="02010600040101010101" pitchFamily="2" charset="-122"/>
                            <a:cs typeface="宋体" panose="02010600030101010101" pitchFamily="2" charset="-122"/>
                          </a:rPr>
                          <m:t>𝛼</m:t>
                        </m:r>
                      </m:e>
                      <m:sub>
                        <m:r>
                          <a:rPr lang="en-US" sz="1600" i="1">
                            <a:effectLst/>
                            <a:latin typeface="Cambria Math" panose="02040503050406030204" pitchFamily="18" charset="0"/>
                            <a:ea typeface="华文楷体" panose="02010600040101010101" pitchFamily="2" charset="-122"/>
                            <a:cs typeface="宋体" panose="02010600030101010101" pitchFamily="2" charset="-122"/>
                          </a:rPr>
                          <m:t>𝑡</m:t>
                        </m:r>
                      </m:sub>
                    </m:sSub>
                    <m:r>
                      <a:rPr lang="en-US" sz="1600" i="1">
                        <a:effectLst/>
                        <a:latin typeface="Cambria Math" panose="02040503050406030204" pitchFamily="18" charset="0"/>
                        <a:ea typeface="华文楷体" panose="02010600040101010101" pitchFamily="2" charset="-122"/>
                        <a:cs typeface="宋体" panose="02010600030101010101" pitchFamily="2" charset="-122"/>
                      </a:rPr>
                      <m:t>(</m:t>
                    </m:r>
                    <m:r>
                      <a:rPr lang="en-US" sz="1600" i="1">
                        <a:effectLst/>
                        <a:latin typeface="Cambria Math" panose="02040503050406030204" pitchFamily="18" charset="0"/>
                        <a:ea typeface="华文楷体" panose="02010600040101010101" pitchFamily="2" charset="-122"/>
                        <a:cs typeface="宋体" panose="02010600030101010101" pitchFamily="2" charset="-122"/>
                      </a:rPr>
                      <m:t>𝑠</m:t>
                    </m:r>
                    <m:r>
                      <a:rPr lang="en-US" sz="1600" i="1">
                        <a:effectLst/>
                        <a:latin typeface="Cambria Math" panose="02040503050406030204" pitchFamily="18" charset="0"/>
                        <a:ea typeface="华文楷体" panose="02010600040101010101" pitchFamily="2" charset="-122"/>
                        <a:cs typeface="宋体" panose="02010600030101010101" pitchFamily="2" charset="-122"/>
                      </a:rPr>
                      <m:t>)</m:t>
                    </m:r>
                  </m:oMath>
                </a14:m>
                <a:r>
                  <a:rPr lang="zh-CN" sz="1600" dirty="0">
                    <a:effectLst/>
                    <a:latin typeface="Times New Roman" panose="02020603050405020304" pitchFamily="18" charset="0"/>
                    <a:ea typeface="华文楷体" panose="02010600040101010101" pitchFamily="2" charset="-122"/>
                    <a:cs typeface="宋体" panose="02010600030101010101" pitchFamily="2" charset="-122"/>
                  </a:rPr>
                  <a:t>和</a:t>
                </a: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i="1">
                            <a:effectLst/>
                            <a:latin typeface="Cambria Math" panose="02040503050406030204" pitchFamily="18" charset="0"/>
                            <a:ea typeface="华文楷体" panose="02010600040101010101" pitchFamily="2" charset="-122"/>
                            <a:cs typeface="宋体" panose="02010600030101010101" pitchFamily="2" charset="-122"/>
                          </a:rPr>
                          <m:t>𝛽</m:t>
                        </m:r>
                      </m:e>
                      <m:sub>
                        <m:r>
                          <a:rPr lang="en-US" sz="1600" i="1">
                            <a:effectLst/>
                            <a:latin typeface="Cambria Math" panose="02040503050406030204" pitchFamily="18" charset="0"/>
                            <a:ea typeface="华文楷体" panose="02010600040101010101" pitchFamily="2" charset="-122"/>
                            <a:cs typeface="宋体" panose="02010600030101010101" pitchFamily="2" charset="-122"/>
                          </a:rPr>
                          <m:t>𝑡</m:t>
                        </m:r>
                      </m:sub>
                    </m:sSub>
                    <m:r>
                      <a:rPr lang="en-US" sz="1600" i="1">
                        <a:effectLst/>
                        <a:latin typeface="Cambria Math" panose="02040503050406030204" pitchFamily="18" charset="0"/>
                        <a:ea typeface="华文楷体" panose="02010600040101010101" pitchFamily="2" charset="-122"/>
                        <a:cs typeface="宋体" panose="02010600030101010101" pitchFamily="2" charset="-122"/>
                      </a:rPr>
                      <m:t>(</m:t>
                    </m:r>
                    <m:r>
                      <a:rPr lang="en-US" sz="1600" i="1">
                        <a:effectLst/>
                        <a:latin typeface="Cambria Math" panose="02040503050406030204" pitchFamily="18" charset="0"/>
                        <a:ea typeface="华文楷体" panose="02010600040101010101" pitchFamily="2" charset="-122"/>
                        <a:cs typeface="宋体" panose="02010600030101010101" pitchFamily="2" charset="-122"/>
                      </a:rPr>
                      <m:t>𝑠</m:t>
                    </m:r>
                    <m:r>
                      <a:rPr lang="en-US" sz="1600" i="1">
                        <a:effectLst/>
                        <a:latin typeface="Cambria Math" panose="02040503050406030204" pitchFamily="18" charset="0"/>
                        <a:ea typeface="华文楷体" panose="02010600040101010101" pitchFamily="2" charset="-122"/>
                        <a:cs typeface="宋体" panose="02010600030101010101" pitchFamily="2" charset="-122"/>
                      </a:rPr>
                      <m:t>)</m:t>
                    </m:r>
                  </m:oMath>
                </a14:m>
                <a:r>
                  <a:rPr lang="zh-CN" sz="1600" dirty="0">
                    <a:effectLst/>
                    <a:latin typeface="Times New Roman" panose="02020603050405020304" pitchFamily="18" charset="0"/>
                    <a:ea typeface="华文楷体" panose="02010600040101010101" pitchFamily="2" charset="-122"/>
                    <a:cs typeface="宋体" panose="02010600030101010101" pitchFamily="2" charset="-122"/>
                  </a:rPr>
                  <a:t>；</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en-US" sz="1600" b="1" dirty="0">
                    <a:effectLst/>
                    <a:latin typeface="Times New Roman" panose="02020603050405020304" pitchFamily="18" charset="0"/>
                    <a:ea typeface="宋体" panose="02010600030101010101" pitchFamily="2" charset="-122"/>
                    <a:cs typeface="宋体" panose="02010600030101010101" pitchFamily="2" charset="-122"/>
                  </a:rPr>
                  <a:t>Step 2: </a:t>
                </a:r>
                <a:r>
                  <a:rPr lang="zh-CN" sz="1600" b="1" dirty="0">
                    <a:effectLst/>
                    <a:latin typeface="Times New Roman" panose="02020603050405020304" pitchFamily="18" charset="0"/>
                    <a:ea typeface="华文楷体" panose="02010600040101010101" pitchFamily="2" charset="-122"/>
                    <a:cs typeface="宋体" panose="02010600030101010101" pitchFamily="2" charset="-122"/>
                  </a:rPr>
                  <a:t>求导</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zh-CN" sz="1600" dirty="0">
                    <a:effectLst/>
                    <a:latin typeface="Times New Roman" panose="02020603050405020304" pitchFamily="18" charset="0"/>
                    <a:ea typeface="华文楷体" panose="02010600040101010101" pitchFamily="2" charset="-122"/>
                    <a:cs typeface="宋体" panose="02010600030101010101" pitchFamily="2" charset="-122"/>
                  </a:rPr>
                  <a:t>通过</a:t>
                </a: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i="1">
                            <a:effectLst/>
                            <a:latin typeface="Cambria Math" panose="02040503050406030204" pitchFamily="18" charset="0"/>
                            <a:ea typeface="华文楷体" panose="02010600040101010101" pitchFamily="2" charset="-122"/>
                            <a:cs typeface="宋体" panose="02010600030101010101" pitchFamily="2" charset="-122"/>
                          </a:rPr>
                          <m:t>𝛼</m:t>
                        </m:r>
                      </m:e>
                      <m:sub>
                        <m:r>
                          <a:rPr lang="en-US" sz="1600" i="1">
                            <a:effectLst/>
                            <a:latin typeface="Cambria Math" panose="02040503050406030204" pitchFamily="18" charset="0"/>
                            <a:ea typeface="华文楷体" panose="02010600040101010101" pitchFamily="2" charset="-122"/>
                            <a:cs typeface="宋体" panose="02010600030101010101" pitchFamily="2" charset="-122"/>
                          </a:rPr>
                          <m:t>𝑡</m:t>
                        </m:r>
                      </m:sub>
                    </m:sSub>
                    <m:r>
                      <a:rPr lang="en-US" sz="1600" i="1">
                        <a:effectLst/>
                        <a:latin typeface="Cambria Math" panose="02040503050406030204" pitchFamily="18" charset="0"/>
                        <a:ea typeface="华文楷体" panose="02010600040101010101" pitchFamily="2" charset="-122"/>
                        <a:cs typeface="宋体" panose="02010600030101010101" pitchFamily="2" charset="-122"/>
                      </a:rPr>
                      <m:t>(</m:t>
                    </m:r>
                    <m:r>
                      <a:rPr lang="en-US" sz="1600" i="1">
                        <a:effectLst/>
                        <a:latin typeface="Cambria Math" panose="02040503050406030204" pitchFamily="18" charset="0"/>
                        <a:ea typeface="华文楷体" panose="02010600040101010101" pitchFamily="2" charset="-122"/>
                        <a:cs typeface="宋体" panose="02010600030101010101" pitchFamily="2" charset="-122"/>
                      </a:rPr>
                      <m:t>𝑠</m:t>
                    </m:r>
                    <m:r>
                      <a:rPr lang="en-US" sz="1600" i="1">
                        <a:effectLst/>
                        <a:latin typeface="Cambria Math" panose="02040503050406030204" pitchFamily="18" charset="0"/>
                        <a:ea typeface="华文楷体" panose="02010600040101010101" pitchFamily="2" charset="-122"/>
                        <a:cs typeface="宋体" panose="02010600030101010101" pitchFamily="2" charset="-122"/>
                      </a:rPr>
                      <m:t>)</m:t>
                    </m:r>
                  </m:oMath>
                </a14:m>
                <a:r>
                  <a:rPr lang="zh-CN" sz="1600" dirty="0">
                    <a:effectLst/>
                    <a:latin typeface="Times New Roman" panose="02020603050405020304" pitchFamily="18" charset="0"/>
                    <a:ea typeface="华文楷体" panose="02010600040101010101" pitchFamily="2" charset="-122"/>
                    <a:cs typeface="宋体" panose="02010600030101010101" pitchFamily="2" charset="-122"/>
                  </a:rPr>
                  <a:t>和</a:t>
                </a: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sz="1600" i="1">
                            <a:effectLst/>
                            <a:latin typeface="Cambria Math" panose="02040503050406030204" pitchFamily="18" charset="0"/>
                            <a:ea typeface="华文楷体" panose="02010600040101010101" pitchFamily="2" charset="-122"/>
                            <a:cs typeface="宋体" panose="02010600030101010101" pitchFamily="2" charset="-122"/>
                          </a:rPr>
                          <m:t>𝛽</m:t>
                        </m:r>
                      </m:e>
                      <m:sub>
                        <m:r>
                          <a:rPr lang="en-US" sz="1600" i="1">
                            <a:effectLst/>
                            <a:latin typeface="Cambria Math" panose="02040503050406030204" pitchFamily="18" charset="0"/>
                            <a:ea typeface="华文楷体" panose="02010600040101010101" pitchFamily="2" charset="-122"/>
                            <a:cs typeface="宋体" panose="02010600030101010101" pitchFamily="2" charset="-122"/>
                          </a:rPr>
                          <m:t>𝑡</m:t>
                        </m:r>
                      </m:sub>
                    </m:sSub>
                    <m:r>
                      <a:rPr lang="en-US" sz="1600" i="1">
                        <a:effectLst/>
                        <a:latin typeface="Cambria Math" panose="02040503050406030204" pitchFamily="18" charset="0"/>
                        <a:ea typeface="华文楷体" panose="02010600040101010101" pitchFamily="2" charset="-122"/>
                        <a:cs typeface="宋体" panose="02010600030101010101" pitchFamily="2" charset="-122"/>
                      </a:rPr>
                      <m:t>(</m:t>
                    </m:r>
                    <m:r>
                      <a:rPr lang="en-US" sz="1600" i="1">
                        <a:effectLst/>
                        <a:latin typeface="Cambria Math" panose="02040503050406030204" pitchFamily="18" charset="0"/>
                        <a:ea typeface="华文楷体" panose="02010600040101010101" pitchFamily="2" charset="-122"/>
                        <a:cs typeface="宋体" panose="02010600030101010101" pitchFamily="2" charset="-122"/>
                      </a:rPr>
                      <m:t>𝑠</m:t>
                    </m:r>
                    <m:r>
                      <a:rPr lang="en-US" sz="1600" i="1">
                        <a:effectLst/>
                        <a:latin typeface="Cambria Math" panose="02040503050406030204" pitchFamily="18" charset="0"/>
                        <a:ea typeface="华文楷体" panose="02010600040101010101" pitchFamily="2" charset="-122"/>
                        <a:cs typeface="宋体" panose="02010600030101010101" pitchFamily="2" charset="-122"/>
                      </a:rPr>
                      <m:t>)</m:t>
                    </m:r>
                  </m:oMath>
                </a14:m>
                <a:r>
                  <a:rPr lang="zh-CN" sz="1600" dirty="0">
                    <a:effectLst/>
                    <a:latin typeface="Times New Roman" panose="02020603050405020304" pitchFamily="18" charset="0"/>
                    <a:ea typeface="华文楷体" panose="02010600040101010101" pitchFamily="2" charset="-122"/>
                    <a:cs typeface="宋体" panose="02010600030101010101" pitchFamily="2" charset="-122"/>
                  </a:rPr>
                  <a:t>计算导数</a:t>
                </a:r>
                <a14:m>
                  <m:oMath xmlns:m="http://schemas.openxmlformats.org/officeDocument/2006/math">
                    <m:f>
                      <m:f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fPr>
                      <m:num>
                        <m:r>
                          <a:rPr lang="en-US" sz="1600" i="1">
                            <a:effectLst/>
                            <a:latin typeface="Cambria Math" panose="02040503050406030204" pitchFamily="18" charset="0"/>
                            <a:ea typeface="华文楷体" panose="02010600040101010101" pitchFamily="2" charset="-122"/>
                            <a:cs typeface="宋体" panose="02010600030101010101" pitchFamily="2" charset="-122"/>
                          </a:rPr>
                          <m:t>𝜕</m:t>
                        </m:r>
                        <m:r>
                          <a:rPr lang="en-US" sz="1600" i="1">
                            <a:effectLst/>
                            <a:latin typeface="Cambria Math" panose="02040503050406030204" pitchFamily="18" charset="0"/>
                            <a:ea typeface="华文楷体" panose="02010600040101010101" pitchFamily="2" charset="-122"/>
                            <a:cs typeface="宋体" panose="02010600030101010101" pitchFamily="2" charset="-122"/>
                          </a:rPr>
                          <m:t>𝐿</m:t>
                        </m:r>
                        <m:d>
                          <m:d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dPr>
                          <m:e>
                            <m:r>
                              <a:rPr lang="en-US" sz="1600" b="1" i="1">
                                <a:effectLst/>
                                <a:latin typeface="Cambria Math" panose="02040503050406030204" pitchFamily="18" charset="0"/>
                                <a:ea typeface="华文楷体" panose="02010600040101010101" pitchFamily="2" charset="-122"/>
                                <a:cs typeface="宋体" panose="02010600030101010101" pitchFamily="2" charset="-122"/>
                              </a:rPr>
                              <m:t>𝑺</m:t>
                            </m:r>
                          </m:e>
                        </m:d>
                      </m:num>
                      <m:den>
                        <m:r>
                          <a:rPr lang="en-US" sz="1600" i="1">
                            <a:effectLst/>
                            <a:latin typeface="Cambria Math" panose="02040503050406030204" pitchFamily="18" charset="0"/>
                            <a:ea typeface="华文楷体" panose="02010600040101010101" pitchFamily="2" charset="-122"/>
                            <a:cs typeface="宋体" panose="02010600030101010101" pitchFamily="2" charset="-122"/>
                          </a:rPr>
                          <m:t>𝜕</m:t>
                        </m:r>
                        <m:sSubSup>
                          <m:sSubSupPr>
                            <m:ctrlPr>
                              <a:rPr lang="zh-CN" sz="1600" i="1">
                                <a:effectLst/>
                                <a:latin typeface="Cambria Math" panose="02040503050406030204" pitchFamily="18" charset="0"/>
                                <a:ea typeface="Cambria Math" panose="02040503050406030204" pitchFamily="18" charset="0"/>
                                <a:cs typeface="宋体" panose="02010600030101010101" pitchFamily="2" charset="-122"/>
                              </a:rPr>
                            </m:ctrlPr>
                          </m:sSubSupPr>
                          <m:e>
                            <m:r>
                              <a:rPr lang="en-US" sz="1600" i="1">
                                <a:effectLst/>
                                <a:latin typeface="Cambria Math" panose="02040503050406030204" pitchFamily="18" charset="0"/>
                                <a:ea typeface="华文楷体" panose="02010600040101010101" pitchFamily="2" charset="-122"/>
                                <a:cs typeface="宋体" panose="02010600030101010101" pitchFamily="2" charset="-122"/>
                              </a:rPr>
                              <m:t>h</m:t>
                            </m:r>
                          </m:e>
                          <m:sub>
                            <m:r>
                              <a:rPr lang="en-US" sz="1600" i="1">
                                <a:effectLst/>
                                <a:latin typeface="Cambria Math" panose="02040503050406030204" pitchFamily="18" charset="0"/>
                                <a:ea typeface="华文楷体" panose="02010600040101010101" pitchFamily="2" charset="-122"/>
                                <a:cs typeface="宋体" panose="02010600030101010101" pitchFamily="2" charset="-122"/>
                              </a:rPr>
                              <m:t>𝑡</m:t>
                            </m:r>
                          </m:sub>
                          <m:sup>
                            <m:r>
                              <a:rPr lang="en-US" sz="1600" i="1">
                                <a:effectLst/>
                                <a:latin typeface="Cambria Math" panose="02040503050406030204" pitchFamily="18" charset="0"/>
                                <a:ea typeface="华文楷体" panose="02010600040101010101" pitchFamily="2" charset="-122"/>
                                <a:cs typeface="宋体" panose="02010600030101010101" pitchFamily="2" charset="-122"/>
                              </a:rPr>
                              <m:t>𝑘</m:t>
                            </m:r>
                          </m:sup>
                        </m:sSubSup>
                      </m:den>
                    </m:f>
                  </m:oMath>
                </a14:m>
                <a:r>
                  <a:rPr lang="zh-CN" sz="1600" dirty="0">
                    <a:effectLst/>
                    <a:latin typeface="Times New Roman" panose="02020603050405020304" pitchFamily="18" charset="0"/>
                    <a:ea typeface="华文楷体" panose="02010600040101010101" pitchFamily="2" charset="-122"/>
                    <a:cs typeface="宋体" panose="02010600030101010101" pitchFamily="2" charset="-122"/>
                  </a:rPr>
                  <a:t>；</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en-US" sz="1600" b="1" dirty="0">
                    <a:effectLst/>
                    <a:latin typeface="Times New Roman" panose="02020603050405020304" pitchFamily="18" charset="0"/>
                    <a:ea typeface="宋体" panose="02010600030101010101" pitchFamily="2" charset="-122"/>
                    <a:cs typeface="宋体" panose="02010600030101010101" pitchFamily="2" charset="-122"/>
                  </a:rPr>
                  <a:t>Step 3: </a:t>
                </a:r>
                <a:r>
                  <a:rPr lang="zh-CN" sz="1600" b="1" dirty="0">
                    <a:effectLst/>
                    <a:latin typeface="Times New Roman" panose="02020603050405020304" pitchFamily="18" charset="0"/>
                    <a:ea typeface="华文楷体" panose="02010600040101010101" pitchFamily="2" charset="-122"/>
                    <a:cs typeface="宋体" panose="02010600030101010101" pitchFamily="2" charset="-122"/>
                  </a:rPr>
                  <a:t>后向传播</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zh-CN" sz="1600" dirty="0">
                    <a:effectLst/>
                    <a:latin typeface="Times New Roman" panose="02020603050405020304" pitchFamily="18" charset="0"/>
                    <a:ea typeface="华文楷体" panose="02010600040101010101" pitchFamily="2" charset="-122"/>
                    <a:cs typeface="宋体" panose="02010600030101010101" pitchFamily="2" charset="-122"/>
                  </a:rPr>
                  <a:t>通过反向传播对每层参数进行逐层优化。</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en-US" sz="1600" b="1" dirty="0">
                    <a:effectLst/>
                    <a:latin typeface="Times New Roman" panose="02020603050405020304" pitchFamily="18" charset="0"/>
                    <a:ea typeface="宋体" panose="02010600030101010101" pitchFamily="2" charset="-122"/>
                    <a:cs typeface="宋体" panose="02010600030101010101" pitchFamily="2" charset="-122"/>
                  </a:rPr>
                  <a:t>Step 4:</a:t>
                </a:r>
                <a:r>
                  <a:rPr lang="en-US" sz="1600" dirty="0">
                    <a:effectLst/>
                    <a:latin typeface="Times New Roman" panose="02020603050405020304" pitchFamily="18" charset="0"/>
                    <a:ea typeface="宋体" panose="02010600030101010101" pitchFamily="2" charset="-122"/>
                    <a:cs typeface="宋体" panose="02010600030101010101" pitchFamily="2" charset="-122"/>
                  </a:rPr>
                  <a:t> </a:t>
                </a:r>
                <a:r>
                  <a:rPr lang="zh-CN" sz="1600" b="1" dirty="0">
                    <a:effectLst/>
                    <a:latin typeface="Times New Roman" panose="02020603050405020304" pitchFamily="18" charset="0"/>
                    <a:ea typeface="华文楷体" panose="02010600040101010101" pitchFamily="2" charset="-122"/>
                    <a:cs typeface="宋体" panose="02010600030101010101" pitchFamily="2" charset="-122"/>
                  </a:rPr>
                  <a:t>迭代</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p>
                <a:pPr indent="274320" algn="just">
                  <a:lnSpc>
                    <a:spcPct val="150000"/>
                  </a:lnSpc>
                  <a:spcBef>
                    <a:spcPts val="600"/>
                  </a:spcBef>
                  <a:spcAft>
                    <a:spcPts val="0"/>
                  </a:spcAft>
                </a:pPr>
                <a:r>
                  <a:rPr lang="zh-CN" sz="1600" dirty="0">
                    <a:effectLst/>
                    <a:latin typeface="Times New Roman" panose="02020603050405020304" pitchFamily="18" charset="0"/>
                    <a:ea typeface="华文楷体" panose="02010600040101010101" pitchFamily="2" charset="-122"/>
                    <a:cs typeface="宋体" panose="02010600030101010101" pitchFamily="2" charset="-122"/>
                  </a:rPr>
                  <a:t>重复</a:t>
                </a:r>
                <a:r>
                  <a:rPr lang="en-US" sz="1600" dirty="0">
                    <a:effectLst/>
                    <a:latin typeface="Times New Roman" panose="02020603050405020304" pitchFamily="18" charset="0"/>
                    <a:ea typeface="华文楷体" panose="02010600040101010101" pitchFamily="2" charset="-122"/>
                    <a:cs typeface="宋体" panose="02010600030101010101" pitchFamily="2" charset="-122"/>
                  </a:rPr>
                  <a:t>2</a:t>
                </a:r>
                <a:r>
                  <a:rPr lang="zh-CN" sz="1600" dirty="0">
                    <a:effectLst/>
                    <a:latin typeface="Times New Roman" panose="02020603050405020304" pitchFamily="18" charset="0"/>
                    <a:ea typeface="华文楷体" panose="02010600040101010101" pitchFamily="2" charset="-122"/>
                    <a:cs typeface="宋体" panose="02010600030101010101" pitchFamily="2" charset="-122"/>
                  </a:rPr>
                  <a:t>和</a:t>
                </a:r>
                <a:r>
                  <a:rPr lang="en-US" sz="1600" dirty="0">
                    <a:effectLst/>
                    <a:latin typeface="Times New Roman" panose="02020603050405020304" pitchFamily="18" charset="0"/>
                    <a:ea typeface="华文楷体" panose="02010600040101010101" pitchFamily="2" charset="-122"/>
                    <a:cs typeface="宋体" panose="02010600030101010101" pitchFamily="2" charset="-122"/>
                  </a:rPr>
                  <a:t>3</a:t>
                </a:r>
                <a:r>
                  <a:rPr lang="zh-CN" sz="1600" dirty="0">
                    <a:effectLst/>
                    <a:latin typeface="Times New Roman" panose="02020603050405020304" pitchFamily="18" charset="0"/>
                    <a:ea typeface="华文楷体" panose="02010600040101010101" pitchFamily="2" charset="-122"/>
                    <a:cs typeface="宋体" panose="02010600030101010101" pitchFamily="2" charset="-122"/>
                  </a:rPr>
                  <a:t>步骤，直到</a:t>
                </a:r>
                <a:r>
                  <a:rPr lang="en-US" sz="1600" dirty="0">
                    <a:effectLst/>
                    <a:latin typeface="Times New Roman" panose="02020603050405020304" pitchFamily="18" charset="0"/>
                    <a:ea typeface="华文楷体" panose="02010600040101010101" pitchFamily="2" charset="-122"/>
                    <a:cs typeface="宋体" panose="02010600030101010101" pitchFamily="2" charset="-122"/>
                  </a:rPr>
                  <a:t>CTC</a:t>
                </a:r>
                <a:r>
                  <a:rPr lang="zh-CN" sz="1600" dirty="0">
                    <a:effectLst/>
                    <a:latin typeface="Times New Roman" panose="02020603050405020304" pitchFamily="18" charset="0"/>
                    <a:ea typeface="华文楷体" panose="02010600040101010101" pitchFamily="2" charset="-122"/>
                    <a:cs typeface="宋体" panose="02010600030101010101" pitchFamily="2" charset="-122"/>
                  </a:rPr>
                  <a:t>损失代价收敛，即可完成端到端训练。</a:t>
                </a:r>
                <a:r>
                  <a:rPr lang="en-US" sz="1600" dirty="0">
                    <a:effectLst/>
                    <a:latin typeface="Times New Roman" panose="02020603050405020304" pitchFamily="18" charset="0"/>
                    <a:ea typeface="华文楷体" panose="02010600040101010101" pitchFamily="2" charset="-122"/>
                    <a:cs typeface="宋体" panose="02010600030101010101" pitchFamily="2" charset="-122"/>
                  </a:rPr>
                  <a:t>       </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mc:Choice>
        <mc:Fallback xmlns="">
          <p:sp>
            <p:nvSpPr>
              <p:cNvPr id="4" name="文本框 351020">
                <a:extLst>
                  <a:ext uri="{FF2B5EF4-FFF2-40B4-BE49-F238E27FC236}">
                    <a16:creationId xmlns:a16="http://schemas.microsoft.com/office/drawing/2014/main" id="{D0215B4B-1AA7-4F5B-8675-7F601B6937BB}"/>
                  </a:ext>
                </a:extLst>
              </p:cNvPr>
              <p:cNvSpPr txBox="1">
                <a:spLocks noRot="1" noChangeAspect="1" noMove="1" noResize="1" noEditPoints="1" noAdjustHandles="1" noChangeArrowheads="1" noChangeShapeType="1" noTextEdit="1"/>
              </p:cNvSpPr>
              <p:nvPr/>
            </p:nvSpPr>
            <p:spPr bwMode="auto">
              <a:xfrm>
                <a:off x="1701763" y="1506257"/>
                <a:ext cx="7872544" cy="4544919"/>
              </a:xfrm>
              <a:prstGeom prst="rect">
                <a:avLst/>
              </a:prstGeom>
              <a:blipFill>
                <a:blip r:embed="rId4"/>
                <a:stretch>
                  <a:fillRect/>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52355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D80D4-43F6-46AF-8F53-149D228B2C2E}"/>
              </a:ext>
            </a:extLst>
          </p:cNvPr>
          <p:cNvSpPr>
            <a:spLocks noGrp="1"/>
          </p:cNvSpPr>
          <p:nvPr>
            <p:ph type="title"/>
          </p:nvPr>
        </p:nvSpPr>
        <p:spPr/>
        <p:txBody>
          <a:bodyPr/>
          <a:lstStyle/>
          <a:p>
            <a:r>
              <a:rPr lang="en-US" altLang="zh-CN" dirty="0"/>
              <a:t>CTC</a:t>
            </a:r>
            <a:r>
              <a:rPr lang="zh-CN" altLang="en-US" dirty="0"/>
              <a:t>解码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8AA091-404F-4E44-9A1E-F85694399757}"/>
                  </a:ext>
                </a:extLst>
              </p:cNvPr>
              <p:cNvSpPr>
                <a:spLocks noGrp="1"/>
              </p:cNvSpPr>
              <p:nvPr>
                <p:ph idx="1"/>
              </p:nvPr>
            </p:nvSpPr>
            <p:spPr>
              <a:xfrm>
                <a:off x="845288" y="1388424"/>
                <a:ext cx="10515600" cy="1585595"/>
              </a:xfrm>
            </p:spPr>
            <p:txBody>
              <a:bodyPr/>
              <a:lstStyle/>
              <a:p>
                <a:r>
                  <a:rPr lang="zh-CN" altLang="zh-CN" dirty="0"/>
                  <a:t>给定输入序列</a:t>
                </a:r>
                <a14:m>
                  <m:oMath xmlns:m="http://schemas.openxmlformats.org/officeDocument/2006/math">
                    <m:r>
                      <a:rPr lang="en-US" altLang="zh-CN" b="1" i="1">
                        <a:latin typeface="Cambria Math" panose="02040503050406030204" pitchFamily="18" charset="0"/>
                      </a:rPr>
                      <m:t>𝑿</m:t>
                    </m:r>
                  </m:oMath>
                </a14:m>
                <a:r>
                  <a:rPr lang="zh-CN" altLang="zh-CN" dirty="0"/>
                  <a:t>，</a:t>
                </a:r>
                <a:r>
                  <a:rPr lang="en-US" altLang="zh-CN" dirty="0"/>
                  <a:t>CTC</a:t>
                </a:r>
                <a:r>
                  <a:rPr lang="zh-CN" altLang="zh-CN" dirty="0"/>
                  <a:t>的解码目标是找到概率最大的输出序列</a:t>
                </a:r>
                <a14:m>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oMath>
                </a14:m>
                <a:r>
                  <a:rPr lang="zh-CN" altLang="zh-CN" dirty="0"/>
                  <a:t>，即</a:t>
                </a:r>
                <a:r>
                  <a:rPr lang="en-US" altLang="zh-CN" dirty="0"/>
                  <a:t>:</a:t>
                </a:r>
                <a:endParaRPr lang="zh-CN" altLang="zh-CN" dirty="0"/>
              </a:p>
              <a:p>
                <a:pPr marL="0" indent="0">
                  <a:buNone/>
                </a:pPr>
                <a14:m>
                  <m:oMathPara xmlns:m="http://schemas.openxmlformats.org/officeDocument/2006/math">
                    <m:oMathParaPr>
                      <m:jc m:val="centerGroup"/>
                    </m:oMathParaPr>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𝒀</m:t>
                          </m:r>
                        </m:e>
                        <m:sup>
                          <m:r>
                            <a:rPr lang="en-US" altLang="zh-CN" b="1"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𝑎𝑟𝑔</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1" i="1">
                                  <a:latin typeface="Cambria Math" panose="02040503050406030204" pitchFamily="18" charset="0"/>
                                </a:rPr>
                                <m:t>𝒀</m:t>
                              </m:r>
                            </m:lim>
                          </m:limLow>
                        </m:fName>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b="1" i="1">
                                      <a:latin typeface="Cambria Math" panose="02040503050406030204" pitchFamily="18" charset="0"/>
                                    </a:rPr>
                                    <m:t>𝒀</m:t>
                                  </m:r>
                                  <m:r>
                                    <a:rPr lang="en-US" altLang="zh-CN" i="1">
                                      <a:latin typeface="Cambria Math" panose="02040503050406030204" pitchFamily="18" charset="0"/>
                                    </a:rPr>
                                    <m:t>|</m:t>
                                  </m:r>
                                  <m:r>
                                    <a:rPr lang="en-US" altLang="zh-CN" b="1" i="1">
                                      <a:latin typeface="Cambria Math" panose="02040503050406030204" pitchFamily="18" charset="0"/>
                                    </a:rPr>
                                    <m:t>𝑿</m:t>
                                  </m:r>
                                </m:e>
                              </m:d>
                            </m:e>
                          </m:d>
                        </m:e>
                      </m:func>
                    </m:oMath>
                  </m:oMathPara>
                </a14:m>
                <a:endParaRPr lang="zh-CN" altLang="en-US" dirty="0"/>
              </a:p>
            </p:txBody>
          </p:sp>
        </mc:Choice>
        <mc:Fallback xmlns="">
          <p:sp>
            <p:nvSpPr>
              <p:cNvPr id="3" name="内容占位符 2">
                <a:extLst>
                  <a:ext uri="{FF2B5EF4-FFF2-40B4-BE49-F238E27FC236}">
                    <a16:creationId xmlns:a16="http://schemas.microsoft.com/office/drawing/2014/main" id="{798AA091-404F-4E44-9A1E-F85694399757}"/>
                  </a:ext>
                </a:extLst>
              </p:cNvPr>
              <p:cNvSpPr>
                <a:spLocks noGrp="1" noRot="1" noChangeAspect="1" noMove="1" noResize="1" noEditPoints="1" noAdjustHandles="1" noChangeArrowheads="1" noChangeShapeType="1" noTextEdit="1"/>
              </p:cNvSpPr>
              <p:nvPr>
                <p:ph idx="1"/>
              </p:nvPr>
            </p:nvSpPr>
            <p:spPr>
              <a:xfrm>
                <a:off x="845288" y="1388424"/>
                <a:ext cx="10515600" cy="1585595"/>
              </a:xfrm>
              <a:blipFill>
                <a:blip r:embed="rId4"/>
                <a:stretch>
                  <a:fillRect l="-1043" t="-6923"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745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80863-B0CF-4F45-AF1F-9A5BE2C9E369}"/>
              </a:ext>
            </a:extLst>
          </p:cNvPr>
          <p:cNvSpPr>
            <a:spLocks noGrp="1"/>
          </p:cNvSpPr>
          <p:nvPr>
            <p:ph type="title"/>
          </p:nvPr>
        </p:nvSpPr>
        <p:spPr/>
        <p:txBody>
          <a:bodyPr/>
          <a:lstStyle/>
          <a:p>
            <a:r>
              <a:rPr lang="en-US" altLang="zh-CN" dirty="0"/>
              <a:t>CTC</a:t>
            </a:r>
            <a:r>
              <a:rPr lang="zh-CN" altLang="en-US" dirty="0"/>
              <a:t>解码</a:t>
            </a:r>
          </a:p>
        </p:txBody>
      </p:sp>
      <p:graphicFrame>
        <p:nvGraphicFramePr>
          <p:cNvPr id="4" name="表格 4">
            <a:extLst>
              <a:ext uri="{FF2B5EF4-FFF2-40B4-BE49-F238E27FC236}">
                <a16:creationId xmlns:a16="http://schemas.microsoft.com/office/drawing/2014/main" id="{14E757C9-7128-483D-A154-B8E732187B92}"/>
              </a:ext>
            </a:extLst>
          </p:cNvPr>
          <p:cNvGraphicFramePr>
            <a:graphicFrameLocks noGrp="1"/>
          </p:cNvGraphicFramePr>
          <p:nvPr>
            <p:ph idx="1"/>
            <p:extLst>
              <p:ext uri="{D42A27DB-BD31-4B8C-83A1-F6EECF244321}">
                <p14:modId xmlns:p14="http://schemas.microsoft.com/office/powerpoint/2010/main" val="905624794"/>
              </p:ext>
            </p:extLst>
          </p:nvPr>
        </p:nvGraphicFramePr>
        <p:xfrm>
          <a:off x="1079609" y="1727739"/>
          <a:ext cx="1263648" cy="1254126"/>
        </p:xfrm>
        <a:graphic>
          <a:graphicData uri="http://schemas.openxmlformats.org/drawingml/2006/table">
            <a:tbl>
              <a:tblPr>
                <a:tableStyleId>{69CF1AB2-1976-4502-BF36-3FF5EA218861}</a:tableStyleId>
              </a:tblPr>
              <a:tblGrid>
                <a:gridCol w="421216">
                  <a:extLst>
                    <a:ext uri="{9D8B030D-6E8A-4147-A177-3AD203B41FA5}">
                      <a16:colId xmlns:a16="http://schemas.microsoft.com/office/drawing/2014/main" val="572480005"/>
                    </a:ext>
                  </a:extLst>
                </a:gridCol>
                <a:gridCol w="421216">
                  <a:extLst>
                    <a:ext uri="{9D8B030D-6E8A-4147-A177-3AD203B41FA5}">
                      <a16:colId xmlns:a16="http://schemas.microsoft.com/office/drawing/2014/main" val="2648306932"/>
                    </a:ext>
                  </a:extLst>
                </a:gridCol>
                <a:gridCol w="421216">
                  <a:extLst>
                    <a:ext uri="{9D8B030D-6E8A-4147-A177-3AD203B41FA5}">
                      <a16:colId xmlns:a16="http://schemas.microsoft.com/office/drawing/2014/main" val="2563951709"/>
                    </a:ext>
                  </a:extLst>
                </a:gridCol>
              </a:tblGrid>
              <a:tr h="418042">
                <a:tc>
                  <a:txBody>
                    <a:bodyPr/>
                    <a:lstStyle/>
                    <a:p>
                      <a:pPr algn="ctr"/>
                      <a:r>
                        <a:rPr lang="en-US" altLang="zh-CN" sz="1400" dirty="0"/>
                        <a:t>0.2</a:t>
                      </a:r>
                      <a:endParaRPr lang="zh-CN" altLang="en-US" sz="1400" dirty="0"/>
                    </a:p>
                  </a:txBody>
                  <a:tcPr anchor="ctr"/>
                </a:tc>
                <a:tc>
                  <a:txBody>
                    <a:bodyPr/>
                    <a:lstStyle/>
                    <a:p>
                      <a:pPr algn="ctr"/>
                      <a:r>
                        <a:rPr lang="en-US" altLang="zh-CN" sz="1400" dirty="0"/>
                        <a:t>0.5</a:t>
                      </a:r>
                      <a:endParaRPr lang="zh-CN" altLang="en-US" sz="1400" dirty="0"/>
                    </a:p>
                  </a:txBody>
                  <a:tcPr anchor="ctr"/>
                </a:tc>
                <a:tc>
                  <a:txBody>
                    <a:bodyPr/>
                    <a:lstStyle/>
                    <a:p>
                      <a:pPr algn="ctr"/>
                      <a:r>
                        <a:rPr lang="en-US" altLang="zh-CN" sz="1400" dirty="0"/>
                        <a:t>0.1</a:t>
                      </a:r>
                      <a:endParaRPr lang="zh-CN" altLang="en-US" sz="1400" dirty="0"/>
                    </a:p>
                  </a:txBody>
                  <a:tcPr anchor="ctr"/>
                </a:tc>
                <a:extLst>
                  <a:ext uri="{0D108BD9-81ED-4DB2-BD59-A6C34878D82A}">
                    <a16:rowId xmlns:a16="http://schemas.microsoft.com/office/drawing/2014/main" val="4246760295"/>
                  </a:ext>
                </a:extLst>
              </a:tr>
              <a:tr h="418042">
                <a:tc>
                  <a:txBody>
                    <a:bodyPr/>
                    <a:lstStyle/>
                    <a:p>
                      <a:pPr algn="ctr"/>
                      <a:r>
                        <a:rPr lang="en-US" altLang="zh-CN" sz="1400" dirty="0"/>
                        <a:t>0.5</a:t>
                      </a:r>
                      <a:endParaRPr lang="zh-CN" altLang="en-US" sz="1400" dirty="0"/>
                    </a:p>
                  </a:txBody>
                  <a:tcPr anchor="ctr"/>
                </a:tc>
                <a:tc>
                  <a:txBody>
                    <a:bodyPr/>
                    <a:lstStyle/>
                    <a:p>
                      <a:pPr algn="ctr"/>
                      <a:r>
                        <a:rPr lang="en-US" altLang="zh-CN" sz="1400" dirty="0"/>
                        <a:t>0.4</a:t>
                      </a:r>
                      <a:endParaRPr lang="zh-CN" altLang="en-US" sz="1400" dirty="0"/>
                    </a:p>
                  </a:txBody>
                  <a:tcPr anchor="ctr"/>
                </a:tc>
                <a:tc>
                  <a:txBody>
                    <a:bodyPr/>
                    <a:lstStyle/>
                    <a:p>
                      <a:pPr algn="ctr"/>
                      <a:r>
                        <a:rPr lang="en-US" altLang="zh-CN" sz="1400" dirty="0"/>
                        <a:t>0.6</a:t>
                      </a:r>
                      <a:endParaRPr lang="zh-CN" altLang="en-US" sz="1400" dirty="0"/>
                    </a:p>
                  </a:txBody>
                  <a:tcPr anchor="ctr"/>
                </a:tc>
                <a:extLst>
                  <a:ext uri="{0D108BD9-81ED-4DB2-BD59-A6C34878D82A}">
                    <a16:rowId xmlns:a16="http://schemas.microsoft.com/office/drawing/2014/main" val="1635302319"/>
                  </a:ext>
                </a:extLst>
              </a:tr>
              <a:tr h="418042">
                <a:tc>
                  <a:txBody>
                    <a:bodyPr/>
                    <a:lstStyle/>
                    <a:p>
                      <a:pPr algn="ctr"/>
                      <a:r>
                        <a:rPr lang="en-US" altLang="zh-CN" sz="1400" dirty="0"/>
                        <a:t>0.3</a:t>
                      </a:r>
                      <a:endParaRPr lang="zh-CN" altLang="en-US" sz="1400" dirty="0"/>
                    </a:p>
                  </a:txBody>
                  <a:tcPr anchor="ctr"/>
                </a:tc>
                <a:tc>
                  <a:txBody>
                    <a:bodyPr/>
                    <a:lstStyle/>
                    <a:p>
                      <a:pPr algn="ctr"/>
                      <a:r>
                        <a:rPr lang="en-US" altLang="zh-CN" sz="1400" dirty="0"/>
                        <a:t>0.1</a:t>
                      </a:r>
                      <a:endParaRPr lang="zh-CN" altLang="en-US" sz="1400" dirty="0"/>
                    </a:p>
                  </a:txBody>
                  <a:tcPr anchor="ctr"/>
                </a:tc>
                <a:tc>
                  <a:txBody>
                    <a:bodyPr/>
                    <a:lstStyle/>
                    <a:p>
                      <a:pPr algn="ctr"/>
                      <a:r>
                        <a:rPr lang="en-US" altLang="zh-CN" sz="1400" dirty="0"/>
                        <a:t>0.3</a:t>
                      </a:r>
                      <a:endParaRPr lang="zh-CN" altLang="en-US" sz="1400" dirty="0"/>
                    </a:p>
                  </a:txBody>
                  <a:tcPr anchor="ctr"/>
                </a:tc>
                <a:extLst>
                  <a:ext uri="{0D108BD9-81ED-4DB2-BD59-A6C34878D82A}">
                    <a16:rowId xmlns:a16="http://schemas.microsoft.com/office/drawing/2014/main" val="266479020"/>
                  </a:ext>
                </a:extLst>
              </a:tr>
            </a:tbl>
          </a:graphicData>
        </a:graphic>
      </p:graphicFrame>
      <p:sp>
        <p:nvSpPr>
          <p:cNvPr id="6" name="文本框 5">
            <a:extLst>
              <a:ext uri="{FF2B5EF4-FFF2-40B4-BE49-F238E27FC236}">
                <a16:creationId xmlns:a16="http://schemas.microsoft.com/office/drawing/2014/main" id="{4D14BD6E-59F9-479E-9B96-CCB245B6A601}"/>
              </a:ext>
            </a:extLst>
          </p:cNvPr>
          <p:cNvSpPr txBox="1"/>
          <p:nvPr/>
        </p:nvSpPr>
        <p:spPr>
          <a:xfrm>
            <a:off x="724010" y="1770026"/>
            <a:ext cx="274434" cy="307777"/>
          </a:xfrm>
          <a:prstGeom prst="rect">
            <a:avLst/>
          </a:prstGeom>
          <a:noFill/>
        </p:spPr>
        <p:txBody>
          <a:bodyPr wrap="none" rtlCol="0">
            <a:spAutoFit/>
          </a:bodyPr>
          <a:lstStyle/>
          <a:p>
            <a:r>
              <a:rPr lang="en-US" altLang="zh-CN" sz="1400" dirty="0"/>
              <a:t>a</a:t>
            </a:r>
          </a:p>
        </p:txBody>
      </p:sp>
      <p:sp>
        <p:nvSpPr>
          <p:cNvPr id="7" name="文本框 6">
            <a:extLst>
              <a:ext uri="{FF2B5EF4-FFF2-40B4-BE49-F238E27FC236}">
                <a16:creationId xmlns:a16="http://schemas.microsoft.com/office/drawing/2014/main" id="{21078042-DE69-4F6E-8C9A-261E851A6270}"/>
              </a:ext>
            </a:extLst>
          </p:cNvPr>
          <p:cNvSpPr txBox="1"/>
          <p:nvPr/>
        </p:nvSpPr>
        <p:spPr>
          <a:xfrm>
            <a:off x="1079609" y="2981865"/>
            <a:ext cx="418704" cy="276999"/>
          </a:xfrm>
          <a:prstGeom prst="rect">
            <a:avLst/>
          </a:prstGeom>
          <a:noFill/>
        </p:spPr>
        <p:txBody>
          <a:bodyPr wrap="none" rtlCol="0">
            <a:spAutoFit/>
          </a:bodyPr>
          <a:lstStyle/>
          <a:p>
            <a:r>
              <a:rPr lang="en-US" altLang="zh-CN" sz="1200" dirty="0"/>
              <a:t>t=1</a:t>
            </a:r>
            <a:endParaRPr lang="zh-CN" altLang="en-US" sz="1200" dirty="0"/>
          </a:p>
        </p:txBody>
      </p:sp>
      <p:sp>
        <p:nvSpPr>
          <p:cNvPr id="8" name="文本框 7">
            <a:extLst>
              <a:ext uri="{FF2B5EF4-FFF2-40B4-BE49-F238E27FC236}">
                <a16:creationId xmlns:a16="http://schemas.microsoft.com/office/drawing/2014/main" id="{D321AAAF-085A-4E8D-9833-8FBC7C7ED915}"/>
              </a:ext>
            </a:extLst>
          </p:cNvPr>
          <p:cNvSpPr txBox="1"/>
          <p:nvPr/>
        </p:nvSpPr>
        <p:spPr>
          <a:xfrm>
            <a:off x="724010" y="2200913"/>
            <a:ext cx="287258" cy="307777"/>
          </a:xfrm>
          <a:prstGeom prst="rect">
            <a:avLst/>
          </a:prstGeom>
          <a:noFill/>
        </p:spPr>
        <p:txBody>
          <a:bodyPr wrap="none" rtlCol="0">
            <a:spAutoFit/>
          </a:bodyPr>
          <a:lstStyle/>
          <a:p>
            <a:r>
              <a:rPr lang="en-US" altLang="zh-CN" sz="1400" dirty="0"/>
              <a:t>b</a:t>
            </a:r>
          </a:p>
        </p:txBody>
      </p:sp>
      <p:sp>
        <p:nvSpPr>
          <p:cNvPr id="9" name="文本框 8">
            <a:extLst>
              <a:ext uri="{FF2B5EF4-FFF2-40B4-BE49-F238E27FC236}">
                <a16:creationId xmlns:a16="http://schemas.microsoft.com/office/drawing/2014/main" id="{2C4E18E0-D5AA-41E5-9167-3FE62876C5B9}"/>
              </a:ext>
            </a:extLst>
          </p:cNvPr>
          <p:cNvSpPr txBox="1"/>
          <p:nvPr/>
        </p:nvSpPr>
        <p:spPr>
          <a:xfrm>
            <a:off x="724010" y="2631800"/>
            <a:ext cx="274434" cy="307777"/>
          </a:xfrm>
          <a:prstGeom prst="rect">
            <a:avLst/>
          </a:prstGeom>
          <a:noFill/>
        </p:spPr>
        <p:txBody>
          <a:bodyPr wrap="none" rtlCol="0">
            <a:spAutoFit/>
          </a:bodyPr>
          <a:lstStyle/>
          <a:p>
            <a:r>
              <a:rPr lang="en-US" altLang="zh-CN" sz="1400" dirty="0"/>
              <a:t>-</a:t>
            </a:r>
          </a:p>
        </p:txBody>
      </p:sp>
      <p:sp>
        <p:nvSpPr>
          <p:cNvPr id="10" name="文本框 9">
            <a:extLst>
              <a:ext uri="{FF2B5EF4-FFF2-40B4-BE49-F238E27FC236}">
                <a16:creationId xmlns:a16="http://schemas.microsoft.com/office/drawing/2014/main" id="{A47CCED5-534E-4AF6-A088-C3279219268F}"/>
              </a:ext>
            </a:extLst>
          </p:cNvPr>
          <p:cNvSpPr txBox="1"/>
          <p:nvPr/>
        </p:nvSpPr>
        <p:spPr>
          <a:xfrm>
            <a:off x="1498313" y="2987014"/>
            <a:ext cx="418704" cy="276999"/>
          </a:xfrm>
          <a:prstGeom prst="rect">
            <a:avLst/>
          </a:prstGeom>
          <a:noFill/>
        </p:spPr>
        <p:txBody>
          <a:bodyPr wrap="none" rtlCol="0">
            <a:spAutoFit/>
          </a:bodyPr>
          <a:lstStyle/>
          <a:p>
            <a:r>
              <a:rPr lang="en-US" altLang="zh-CN" sz="1200" dirty="0"/>
              <a:t>t=2</a:t>
            </a:r>
            <a:endParaRPr lang="zh-CN" altLang="en-US" sz="1200" dirty="0"/>
          </a:p>
        </p:txBody>
      </p:sp>
      <p:sp>
        <p:nvSpPr>
          <p:cNvPr id="11" name="文本框 10">
            <a:extLst>
              <a:ext uri="{FF2B5EF4-FFF2-40B4-BE49-F238E27FC236}">
                <a16:creationId xmlns:a16="http://schemas.microsoft.com/office/drawing/2014/main" id="{17887448-48AE-4AD5-8E27-3AAD7AB47AAC}"/>
              </a:ext>
            </a:extLst>
          </p:cNvPr>
          <p:cNvSpPr txBox="1"/>
          <p:nvPr/>
        </p:nvSpPr>
        <p:spPr>
          <a:xfrm>
            <a:off x="1917017" y="2992163"/>
            <a:ext cx="418704" cy="276999"/>
          </a:xfrm>
          <a:prstGeom prst="rect">
            <a:avLst/>
          </a:prstGeom>
          <a:noFill/>
        </p:spPr>
        <p:txBody>
          <a:bodyPr wrap="none" rtlCol="0">
            <a:spAutoFit/>
          </a:bodyPr>
          <a:lstStyle/>
          <a:p>
            <a:r>
              <a:rPr lang="en-US" altLang="zh-CN" sz="1200" dirty="0"/>
              <a:t>t=3</a:t>
            </a:r>
            <a:endParaRPr lang="zh-CN" altLang="en-US" sz="12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ACC5EE0-0C7C-43B7-AE79-315A7F34C5A4}"/>
                  </a:ext>
                </a:extLst>
              </p:cNvPr>
              <p:cNvSpPr txBox="1"/>
              <p:nvPr/>
            </p:nvSpPr>
            <p:spPr>
              <a:xfrm>
                <a:off x="3042910" y="1277865"/>
                <a:ext cx="8897500" cy="5478423"/>
              </a:xfrm>
              <a:prstGeom prst="rect">
                <a:avLst/>
              </a:prstGeom>
              <a:noFill/>
            </p:spPr>
            <p:txBody>
              <a:bodyPr wrap="square" rtlCol="0">
                <a:spAutoFit/>
              </a:bodyPr>
              <a:lstStyle/>
              <a:p>
                <a:r>
                  <a:rPr lang="zh-CN" altLang="en-US" sz="1400" dirty="0"/>
                  <a:t>计算各种组合的概率：</a:t>
                </a:r>
                <a:endParaRPr lang="en-US" altLang="zh-CN" sz="1400" dirty="0"/>
              </a:p>
              <a:p>
                <a:endParaRPr lang="en-US" altLang="zh-CN" sz="1400" dirty="0"/>
              </a:p>
              <a:p>
                <a:r>
                  <a:rPr lang="en-US" altLang="zh-CN" sz="1400" i="1" dirty="0"/>
                  <a:t>P</a:t>
                </a:r>
                <a:r>
                  <a:rPr lang="en-US" altLang="zh-CN" sz="1400" dirty="0"/>
                  <a:t>(</a:t>
                </a:r>
                <a:r>
                  <a:rPr lang="en-US" altLang="zh-CN" sz="1400" b="1" i="1" dirty="0"/>
                  <a:t>Y</a:t>
                </a:r>
                <a:r>
                  <a:rPr lang="en-US" altLang="zh-CN" sz="1400" dirty="0"/>
                  <a:t>=blank) = </a:t>
                </a:r>
                <a:r>
                  <a:rPr lang="en-US" altLang="zh-CN" sz="1400" i="1" dirty="0"/>
                  <a:t>P</a:t>
                </a:r>
                <a:r>
                  <a:rPr lang="en-US" altLang="zh-CN" sz="1400" dirty="0"/>
                  <a:t>(---) = 0.3*0.1*0.3 = 0.009</a:t>
                </a:r>
              </a:p>
              <a:p>
                <a:endParaRPr lang="zh-CN" altLang="zh-CN" sz="1400" dirty="0"/>
              </a:p>
              <a:p>
                <a:r>
                  <a:rPr lang="en-US" altLang="zh-CN" sz="1400" i="1" dirty="0"/>
                  <a:t>P</a:t>
                </a:r>
                <a:r>
                  <a:rPr lang="en-US" altLang="zh-CN" sz="1400" dirty="0"/>
                  <a:t>(</a:t>
                </a:r>
                <a:r>
                  <a:rPr lang="en-US" altLang="zh-CN" sz="1400" b="1" i="1" dirty="0"/>
                  <a:t>Y</a:t>
                </a:r>
                <a:r>
                  <a:rPr lang="en-US" altLang="zh-CN" sz="1400" dirty="0"/>
                  <a:t> =a) = </a:t>
                </a:r>
                <a:r>
                  <a:rPr lang="en-US" altLang="zh-CN" sz="1400" i="1" dirty="0"/>
                  <a:t>P</a:t>
                </a:r>
                <a:r>
                  <a:rPr lang="en-US" altLang="zh-CN" sz="1400" dirty="0"/>
                  <a:t>(a--) + </a:t>
                </a:r>
                <a:r>
                  <a:rPr lang="en-US" altLang="zh-CN" sz="1400" i="1" dirty="0"/>
                  <a:t>P</a:t>
                </a:r>
                <a:r>
                  <a:rPr lang="en-US" altLang="zh-CN" sz="1400" dirty="0"/>
                  <a:t>(-a-) + </a:t>
                </a:r>
                <a:r>
                  <a:rPr lang="en-US" altLang="zh-CN" sz="1400" i="1" dirty="0"/>
                  <a:t>P</a:t>
                </a:r>
                <a:r>
                  <a:rPr lang="en-US" altLang="zh-CN" sz="1400" dirty="0"/>
                  <a:t>(--a) + </a:t>
                </a:r>
                <a:r>
                  <a:rPr lang="en-US" altLang="zh-CN" sz="1400" i="1" dirty="0"/>
                  <a:t>P</a:t>
                </a:r>
                <a:r>
                  <a:rPr lang="en-US" altLang="zh-CN" sz="1400" dirty="0"/>
                  <a:t>(aa-) + </a:t>
                </a:r>
                <a:r>
                  <a:rPr lang="en-US" altLang="zh-CN" sz="1400" i="1" dirty="0"/>
                  <a:t>P</a:t>
                </a:r>
                <a:r>
                  <a:rPr lang="en-US" altLang="zh-CN" sz="1400" dirty="0"/>
                  <a:t>(-aa) +</a:t>
                </a:r>
                <a:r>
                  <a:rPr lang="en-US" altLang="zh-CN" sz="1400" i="1" dirty="0"/>
                  <a:t> P</a:t>
                </a:r>
                <a:r>
                  <a:rPr lang="en-US" altLang="zh-CN" sz="1400" dirty="0"/>
                  <a:t>(</a:t>
                </a:r>
                <a:r>
                  <a:rPr lang="en-US" altLang="zh-CN" sz="1400" dirty="0" err="1"/>
                  <a:t>aaa</a:t>
                </a:r>
                <a:r>
                  <a:rPr lang="en-US" altLang="zh-CN" sz="1400" dirty="0"/>
                  <a:t>) = 0.2*0.1*0.3 + 0.3*0.5*0.3 + 0.3*0.1*0.1 + 0.2*0.5*0.1 + 0.3*0.1*0.1 + 0.2*0.5*0.1 = 0.077</a:t>
                </a:r>
              </a:p>
              <a:p>
                <a:endParaRPr lang="zh-CN" altLang="zh-CN" sz="1400" dirty="0"/>
              </a:p>
              <a:p>
                <a:r>
                  <a:rPr lang="en-US" altLang="zh-CN" sz="1400" i="1" dirty="0"/>
                  <a:t>P</a:t>
                </a:r>
                <a:r>
                  <a:rPr lang="en-US" altLang="zh-CN" sz="1400" dirty="0"/>
                  <a:t>(</a:t>
                </a:r>
                <a:r>
                  <a:rPr lang="en-US" altLang="zh-CN" sz="1400" b="1" i="1" dirty="0"/>
                  <a:t>Y</a:t>
                </a:r>
                <a:r>
                  <a:rPr lang="en-US" altLang="zh-CN" sz="1400" dirty="0"/>
                  <a:t> =b) = </a:t>
                </a:r>
                <a:r>
                  <a:rPr lang="en-US" altLang="zh-CN" sz="1400" i="1" dirty="0"/>
                  <a:t>P</a:t>
                </a:r>
                <a:r>
                  <a:rPr lang="en-US" altLang="zh-CN" sz="1400" dirty="0"/>
                  <a:t>(b--) + </a:t>
                </a:r>
                <a:r>
                  <a:rPr lang="en-US" altLang="zh-CN" sz="1400" i="1" dirty="0"/>
                  <a:t>P</a:t>
                </a:r>
                <a:r>
                  <a:rPr lang="en-US" altLang="zh-CN" sz="1400" dirty="0"/>
                  <a:t>(-b-) + </a:t>
                </a:r>
                <a:r>
                  <a:rPr lang="en-US" altLang="zh-CN" sz="1400" i="1" dirty="0"/>
                  <a:t>P</a:t>
                </a:r>
                <a:r>
                  <a:rPr lang="en-US" altLang="zh-CN" sz="1400" dirty="0"/>
                  <a:t>(--b) + </a:t>
                </a:r>
                <a:r>
                  <a:rPr lang="en-US" altLang="zh-CN" sz="1400" i="1" dirty="0"/>
                  <a:t>P</a:t>
                </a:r>
                <a:r>
                  <a:rPr lang="en-US" altLang="zh-CN" sz="1400" dirty="0"/>
                  <a:t>(bb-) + </a:t>
                </a:r>
                <a:r>
                  <a:rPr lang="en-US" altLang="zh-CN" sz="1400" i="1" dirty="0"/>
                  <a:t>P</a:t>
                </a:r>
                <a:r>
                  <a:rPr lang="en-US" altLang="zh-CN" sz="1400" dirty="0"/>
                  <a:t>(-bb) + </a:t>
                </a:r>
                <a:r>
                  <a:rPr lang="en-US" altLang="zh-CN" sz="1400" i="1" dirty="0"/>
                  <a:t>P</a:t>
                </a:r>
                <a:r>
                  <a:rPr lang="en-US" altLang="zh-CN" sz="1400" dirty="0"/>
                  <a:t>(</a:t>
                </a:r>
                <a:r>
                  <a:rPr lang="en-US" altLang="zh-CN" sz="1400" dirty="0" err="1"/>
                  <a:t>bbb</a:t>
                </a:r>
                <a:r>
                  <a:rPr lang="en-US" altLang="zh-CN" sz="1400" dirty="0"/>
                  <a:t>) = 0.5*0.1*0.3 + 0.3*0.4*0.3 + 0.3*0.1*0.1 + 0.5*0.4*0.3 + 0.3*0.4*0.6 + 0.5*0.4*0.6 = 0.306</a:t>
                </a:r>
              </a:p>
              <a:p>
                <a:endParaRPr lang="zh-CN" altLang="zh-CN" sz="1400" dirty="0"/>
              </a:p>
              <a:p>
                <a:r>
                  <a:rPr lang="en-US" altLang="zh-CN" sz="1400" i="1" dirty="0"/>
                  <a:t>P</a:t>
                </a:r>
                <a:r>
                  <a:rPr lang="en-US" altLang="zh-CN" sz="1400" dirty="0"/>
                  <a:t>(</a:t>
                </a:r>
                <a:r>
                  <a:rPr lang="en-US" altLang="zh-CN" sz="1400" b="1" i="1" dirty="0"/>
                  <a:t>Y</a:t>
                </a:r>
                <a:r>
                  <a:rPr lang="en-US" altLang="zh-CN" sz="1400" dirty="0"/>
                  <a:t> =aa) = </a:t>
                </a:r>
                <a:r>
                  <a:rPr lang="en-US" altLang="zh-CN" sz="1400" i="1" dirty="0"/>
                  <a:t>P</a:t>
                </a:r>
                <a:r>
                  <a:rPr lang="en-US" altLang="zh-CN" sz="1400" dirty="0"/>
                  <a:t>(a-a) = 0.2*0.1*0.1 = 0.002</a:t>
                </a:r>
              </a:p>
              <a:p>
                <a:endParaRPr lang="zh-CN" altLang="zh-CN" sz="1400" dirty="0"/>
              </a:p>
              <a:p>
                <a:r>
                  <a:rPr lang="en-US" altLang="zh-CN" sz="1400" i="1" dirty="0"/>
                  <a:t>P</a:t>
                </a:r>
                <a:r>
                  <a:rPr lang="en-US" altLang="zh-CN" sz="1400" dirty="0"/>
                  <a:t>(</a:t>
                </a:r>
                <a:r>
                  <a:rPr lang="en-US" altLang="zh-CN" sz="1400" b="1" i="1" dirty="0"/>
                  <a:t>Y</a:t>
                </a:r>
                <a:r>
                  <a:rPr lang="en-US" altLang="zh-CN" sz="1400" dirty="0"/>
                  <a:t> =ab) = </a:t>
                </a:r>
                <a:r>
                  <a:rPr lang="en-US" altLang="zh-CN" sz="1400" i="1" dirty="0"/>
                  <a:t>P</a:t>
                </a:r>
                <a:r>
                  <a:rPr lang="en-US" altLang="zh-CN" sz="1400" dirty="0"/>
                  <a:t>(ab-) + </a:t>
                </a:r>
                <a:r>
                  <a:rPr lang="en-US" altLang="zh-CN" sz="1400" i="1" dirty="0"/>
                  <a:t>P</a:t>
                </a:r>
                <a:r>
                  <a:rPr lang="en-US" altLang="zh-CN" sz="1400" dirty="0"/>
                  <a:t>(a-b) + </a:t>
                </a:r>
                <a:r>
                  <a:rPr lang="en-US" altLang="zh-CN" sz="1400" i="1" dirty="0"/>
                  <a:t>P</a:t>
                </a:r>
                <a:r>
                  <a:rPr lang="en-US" altLang="zh-CN" sz="1400" dirty="0"/>
                  <a:t>(-ab) + </a:t>
                </a:r>
                <a:r>
                  <a:rPr lang="en-US" altLang="zh-CN" sz="1400" i="1" dirty="0"/>
                  <a:t>P</a:t>
                </a:r>
                <a:r>
                  <a:rPr lang="en-US" altLang="zh-CN" sz="1400" dirty="0"/>
                  <a:t>(</a:t>
                </a:r>
                <a:r>
                  <a:rPr lang="en-US" altLang="zh-CN" sz="1400" dirty="0" err="1"/>
                  <a:t>aab</a:t>
                </a:r>
                <a:r>
                  <a:rPr lang="en-US" altLang="zh-CN" sz="1400" dirty="0"/>
                  <a:t>) + </a:t>
                </a:r>
                <a:r>
                  <a:rPr lang="en-US" altLang="zh-CN" sz="1400" i="1" dirty="0"/>
                  <a:t>P</a:t>
                </a:r>
                <a:r>
                  <a:rPr lang="en-US" altLang="zh-CN" sz="1400" dirty="0"/>
                  <a:t>(</a:t>
                </a:r>
                <a:r>
                  <a:rPr lang="en-US" altLang="zh-CN" sz="1400" dirty="0" err="1"/>
                  <a:t>abb</a:t>
                </a:r>
                <a:r>
                  <a:rPr lang="en-US" altLang="zh-CN" sz="1400" dirty="0"/>
                  <a:t>) = 0.2*0.4*0.3 + 0.2*0.1*0.6 + 0.3*0.5*0.6 + 0.2*0.5*0.6 + 0.2*0.4*0.6 = 0.234</a:t>
                </a:r>
              </a:p>
              <a:p>
                <a:endParaRPr lang="zh-CN" altLang="zh-CN" sz="1400" dirty="0"/>
              </a:p>
              <a:p>
                <a:r>
                  <a:rPr lang="en-US" altLang="zh-CN" sz="1400" i="1" dirty="0"/>
                  <a:t>P</a:t>
                </a:r>
                <a:r>
                  <a:rPr lang="en-US" altLang="zh-CN" sz="1400" dirty="0"/>
                  <a:t>(</a:t>
                </a:r>
                <a:r>
                  <a:rPr lang="en-US" altLang="zh-CN" sz="1400" b="1" i="1" dirty="0"/>
                  <a:t>Y</a:t>
                </a:r>
                <a:r>
                  <a:rPr lang="en-US" altLang="zh-CN" sz="1400" dirty="0"/>
                  <a:t> =</a:t>
                </a:r>
                <a:r>
                  <a:rPr lang="en-US" altLang="zh-CN" sz="1400" dirty="0" err="1"/>
                  <a:t>ba</a:t>
                </a:r>
                <a:r>
                  <a:rPr lang="en-US" altLang="zh-CN" sz="1400" dirty="0"/>
                  <a:t>) = </a:t>
                </a:r>
                <a:r>
                  <a:rPr lang="en-US" altLang="zh-CN" sz="1400" i="1" dirty="0"/>
                  <a:t>P</a:t>
                </a:r>
                <a:r>
                  <a:rPr lang="en-US" altLang="zh-CN" sz="1400" dirty="0"/>
                  <a:t>(</a:t>
                </a:r>
                <a:r>
                  <a:rPr lang="en-US" altLang="zh-CN" sz="1400" dirty="0" err="1"/>
                  <a:t>ba</a:t>
                </a:r>
                <a:r>
                  <a:rPr lang="en-US" altLang="zh-CN" sz="1400" dirty="0"/>
                  <a:t>-) + </a:t>
                </a:r>
                <a:r>
                  <a:rPr lang="en-US" altLang="zh-CN" sz="1400" i="1" dirty="0"/>
                  <a:t>P</a:t>
                </a:r>
                <a:r>
                  <a:rPr lang="en-US" altLang="zh-CN" sz="1400" dirty="0"/>
                  <a:t>(b-a) + </a:t>
                </a:r>
                <a:r>
                  <a:rPr lang="en-US" altLang="zh-CN" sz="1400" i="1" dirty="0"/>
                  <a:t>P</a:t>
                </a:r>
                <a:r>
                  <a:rPr lang="en-US" altLang="zh-CN" sz="1400" dirty="0"/>
                  <a:t>(-</a:t>
                </a:r>
                <a:r>
                  <a:rPr lang="en-US" altLang="zh-CN" sz="1400" dirty="0" err="1"/>
                  <a:t>ba</a:t>
                </a:r>
                <a:r>
                  <a:rPr lang="en-US" altLang="zh-CN" sz="1400" dirty="0"/>
                  <a:t>) + </a:t>
                </a:r>
                <a:r>
                  <a:rPr lang="en-US" altLang="zh-CN" sz="1400" i="1" dirty="0"/>
                  <a:t>P</a:t>
                </a:r>
                <a:r>
                  <a:rPr lang="en-US" altLang="zh-CN" sz="1400" dirty="0"/>
                  <a:t>(</a:t>
                </a:r>
                <a:r>
                  <a:rPr lang="en-US" altLang="zh-CN" sz="1400" dirty="0" err="1"/>
                  <a:t>bba</a:t>
                </a:r>
                <a:r>
                  <a:rPr lang="en-US" altLang="zh-CN" sz="1400" dirty="0"/>
                  <a:t>) + </a:t>
                </a:r>
                <a:r>
                  <a:rPr lang="en-US" altLang="zh-CN" sz="1400" i="1" dirty="0"/>
                  <a:t>P</a:t>
                </a:r>
                <a:r>
                  <a:rPr lang="en-US" altLang="zh-CN" sz="1400" dirty="0"/>
                  <a:t>(baa) = 0.5*0.5*0.3 + 0.5*0.1*0.1 + 0.3*0.4*0.1 + 0.5*0.4*0.1 + 0.5*0.5*0.1 = 0.137</a:t>
                </a:r>
              </a:p>
              <a:p>
                <a:endParaRPr lang="zh-CN" altLang="zh-CN" sz="1400" dirty="0"/>
              </a:p>
              <a:p>
                <a:r>
                  <a:rPr lang="en-US" altLang="zh-CN" sz="1400" i="1" dirty="0"/>
                  <a:t>P</a:t>
                </a:r>
                <a:r>
                  <a:rPr lang="en-US" altLang="zh-CN" sz="1400" dirty="0"/>
                  <a:t>(</a:t>
                </a:r>
                <a:r>
                  <a:rPr lang="en-US" altLang="zh-CN" sz="1400" b="1" i="1" dirty="0"/>
                  <a:t>Y</a:t>
                </a:r>
                <a:r>
                  <a:rPr lang="en-US" altLang="zh-CN" sz="1400" dirty="0"/>
                  <a:t> =bb) = </a:t>
                </a:r>
                <a:r>
                  <a:rPr lang="en-US" altLang="zh-CN" sz="1400" i="1" dirty="0"/>
                  <a:t>P</a:t>
                </a:r>
                <a:r>
                  <a:rPr lang="en-US" altLang="zh-CN" sz="1400" dirty="0"/>
                  <a:t>(b-b) = 0.5*0.1*0.6 = 0.03</a:t>
                </a:r>
              </a:p>
              <a:p>
                <a:endParaRPr lang="zh-CN" altLang="zh-CN" sz="1400" dirty="0"/>
              </a:p>
              <a:p>
                <a:r>
                  <a:rPr lang="en-US" altLang="zh-CN" sz="1400" i="1" dirty="0"/>
                  <a:t>P</a:t>
                </a:r>
                <a:r>
                  <a:rPr lang="en-US" altLang="zh-CN" sz="1400" dirty="0"/>
                  <a:t>(</a:t>
                </a:r>
                <a:r>
                  <a:rPr lang="en-US" altLang="zh-CN" sz="1400" b="1" i="1" dirty="0"/>
                  <a:t>Y</a:t>
                </a:r>
                <a:r>
                  <a:rPr lang="en-US" altLang="zh-CN" sz="1400" dirty="0"/>
                  <a:t> =aba) = 0.2*0.4*0.1 = 0.008</a:t>
                </a:r>
              </a:p>
              <a:p>
                <a:endParaRPr lang="zh-CN" altLang="zh-CN" sz="1400" dirty="0"/>
              </a:p>
              <a:p>
                <a:r>
                  <a:rPr lang="en-US" altLang="zh-CN" sz="1400" i="1" dirty="0"/>
                  <a:t>P</a:t>
                </a:r>
                <a:r>
                  <a:rPr lang="en-US" altLang="zh-CN" sz="1400" dirty="0"/>
                  <a:t>(</a:t>
                </a:r>
                <a:r>
                  <a:rPr lang="en-US" altLang="zh-CN" sz="1400" b="1" i="1" dirty="0"/>
                  <a:t>Y</a:t>
                </a:r>
                <a:r>
                  <a:rPr lang="en-US" altLang="zh-CN" sz="1400" dirty="0"/>
                  <a:t> =</a:t>
                </a:r>
                <a:r>
                  <a:rPr lang="en-US" altLang="zh-CN" sz="1400" dirty="0" err="1"/>
                  <a:t>bab</a:t>
                </a:r>
                <a:r>
                  <a:rPr lang="en-US" altLang="zh-CN" sz="1400" dirty="0"/>
                  <a:t>) = 0.5*0.5*0.6 = 0.15</a:t>
                </a:r>
              </a:p>
              <a:p>
                <a:endParaRPr lang="zh-CN" altLang="zh-CN" sz="1400" dirty="0"/>
              </a:p>
              <a:p>
                <a:r>
                  <a:rPr lang="zh-CN" altLang="zh-CN" sz="1400" dirty="0"/>
                  <a:t>总共有</a:t>
                </a:r>
                <a:r>
                  <a:rPr lang="en-US" altLang="zh-CN" sz="1400" dirty="0"/>
                  <a:t>9</a:t>
                </a:r>
                <a:r>
                  <a:rPr lang="zh-CN" altLang="zh-CN" sz="1400" dirty="0"/>
                  <a:t>种解码序列，其中输出概率最高的是</a:t>
                </a:r>
                <a:r>
                  <a:rPr lang="en-US" altLang="zh-CN" sz="1400" i="1" dirty="0">
                    <a:solidFill>
                      <a:srgbClr val="C00000"/>
                    </a:solidFill>
                  </a:rPr>
                  <a:t>P</a:t>
                </a:r>
                <a:r>
                  <a:rPr lang="en-US" altLang="zh-CN" sz="1400" dirty="0">
                    <a:solidFill>
                      <a:srgbClr val="C00000"/>
                    </a:solidFill>
                  </a:rPr>
                  <a:t>(Y=b)</a:t>
                </a:r>
                <a:r>
                  <a:rPr lang="zh-CN" altLang="zh-CN" sz="1400" dirty="0"/>
                  <a:t>，即最优解码序列</a:t>
                </a:r>
                <a14:m>
                  <m:oMath xmlns:m="http://schemas.openxmlformats.org/officeDocument/2006/math">
                    <m:sSup>
                      <m:sSupPr>
                        <m:ctrlPr>
                          <a:rPr lang="zh-CN" altLang="zh-CN" sz="1400" b="1" i="1">
                            <a:latin typeface="Cambria Math" panose="02040503050406030204" pitchFamily="18" charset="0"/>
                          </a:rPr>
                        </m:ctrlPr>
                      </m:sSupPr>
                      <m:e>
                        <m:r>
                          <a:rPr lang="en-US" altLang="zh-CN" sz="1400" b="1" i="1">
                            <a:latin typeface="Cambria Math" panose="02040503050406030204" pitchFamily="18" charset="0"/>
                          </a:rPr>
                          <m:t>𝒀</m:t>
                        </m:r>
                      </m:e>
                      <m:sup>
                        <m:r>
                          <a:rPr lang="en-US" altLang="zh-CN" sz="1400" b="1" i="1">
                            <a:latin typeface="Cambria Math" panose="02040503050406030204" pitchFamily="18" charset="0"/>
                          </a:rPr>
                          <m:t>∗</m:t>
                        </m:r>
                      </m:sup>
                    </m:sSup>
                  </m:oMath>
                </a14:m>
                <a:r>
                  <a:rPr lang="zh-CN" altLang="zh-CN" sz="1400" dirty="0"/>
                  <a:t>是</a:t>
                </a:r>
                <a:r>
                  <a:rPr lang="en-US" altLang="zh-CN" sz="1400" dirty="0">
                    <a:solidFill>
                      <a:srgbClr val="C00000"/>
                    </a:solidFill>
                  </a:rPr>
                  <a:t>{b}</a:t>
                </a:r>
                <a:r>
                  <a:rPr lang="zh-CN" altLang="zh-CN" sz="1400" dirty="0"/>
                  <a:t>。</a:t>
                </a:r>
                <a:endParaRPr lang="zh-CN" altLang="en-US" sz="1400" dirty="0"/>
              </a:p>
            </p:txBody>
          </p:sp>
        </mc:Choice>
        <mc:Fallback xmlns="">
          <p:sp>
            <p:nvSpPr>
              <p:cNvPr id="3" name="文本框 2">
                <a:extLst>
                  <a:ext uri="{FF2B5EF4-FFF2-40B4-BE49-F238E27FC236}">
                    <a16:creationId xmlns:a16="http://schemas.microsoft.com/office/drawing/2014/main" id="{2ACC5EE0-0C7C-43B7-AE79-315A7F34C5A4}"/>
                  </a:ext>
                </a:extLst>
              </p:cNvPr>
              <p:cNvSpPr txBox="1">
                <a:spLocks noRot="1" noChangeAspect="1" noMove="1" noResize="1" noEditPoints="1" noAdjustHandles="1" noChangeArrowheads="1" noChangeShapeType="1" noTextEdit="1"/>
              </p:cNvSpPr>
              <p:nvPr/>
            </p:nvSpPr>
            <p:spPr>
              <a:xfrm>
                <a:off x="3042910" y="1277865"/>
                <a:ext cx="8897500" cy="5478423"/>
              </a:xfrm>
              <a:prstGeom prst="rect">
                <a:avLst/>
              </a:prstGeom>
              <a:blipFill>
                <a:blip r:embed="rId5"/>
                <a:stretch>
                  <a:fillRect l="-205" t="-223" b="-223"/>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73DC1BD-7446-45B5-9057-D0B176A5A658}"/>
              </a:ext>
            </a:extLst>
          </p:cNvPr>
          <p:cNvGrpSpPr/>
          <p:nvPr/>
        </p:nvGrpSpPr>
        <p:grpSpPr>
          <a:xfrm>
            <a:off x="488773" y="3762816"/>
            <a:ext cx="2019079" cy="2978295"/>
            <a:chOff x="4625059" y="2094490"/>
            <a:chExt cx="2019079" cy="2978295"/>
          </a:xfrm>
        </p:grpSpPr>
        <p:sp>
          <p:nvSpPr>
            <p:cNvPr id="13" name="矩形 12">
              <a:extLst>
                <a:ext uri="{FF2B5EF4-FFF2-40B4-BE49-F238E27FC236}">
                  <a16:creationId xmlns:a16="http://schemas.microsoft.com/office/drawing/2014/main" id="{33F5AEFF-E33D-482B-A100-4CFEB929425B}"/>
                </a:ext>
              </a:extLst>
            </p:cNvPr>
            <p:cNvSpPr/>
            <p:nvPr/>
          </p:nvSpPr>
          <p:spPr>
            <a:xfrm>
              <a:off x="4939144" y="3823855"/>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Encoder</a:t>
              </a:r>
              <a:endParaRPr lang="zh-CN" altLang="en-US" sz="1400" dirty="0"/>
            </a:p>
          </p:txBody>
        </p:sp>
        <p:sp>
          <p:nvSpPr>
            <p:cNvPr id="14" name="矩形 13">
              <a:extLst>
                <a:ext uri="{FF2B5EF4-FFF2-40B4-BE49-F238E27FC236}">
                  <a16:creationId xmlns:a16="http://schemas.microsoft.com/office/drawing/2014/main" id="{2208712D-7FF8-41FC-9589-51DCECA2E506}"/>
                </a:ext>
              </a:extLst>
            </p:cNvPr>
            <p:cNvSpPr/>
            <p:nvPr/>
          </p:nvSpPr>
          <p:spPr>
            <a:xfrm>
              <a:off x="4939145" y="2874818"/>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err="1"/>
                <a:t>Softmax</a:t>
              </a:r>
              <a:endParaRPr lang="zh-CN" altLang="en-US" sz="1400" dirty="0"/>
            </a:p>
          </p:txBody>
        </p:sp>
        <p:cxnSp>
          <p:nvCxnSpPr>
            <p:cNvPr id="15" name="直接箭头连接符 14">
              <a:extLst>
                <a:ext uri="{FF2B5EF4-FFF2-40B4-BE49-F238E27FC236}">
                  <a16:creationId xmlns:a16="http://schemas.microsoft.com/office/drawing/2014/main" id="{07302EB5-1F2D-4D08-BCE3-EE1129CE3D53}"/>
                </a:ext>
              </a:extLst>
            </p:cNvPr>
            <p:cNvCxnSpPr>
              <a:endCxn id="13" idx="2"/>
            </p:cNvCxnSpPr>
            <p:nvPr/>
          </p:nvCxnSpPr>
          <p:spPr>
            <a:xfrm flipV="1">
              <a:off x="5638798" y="4287983"/>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3EBE26C-6970-4059-A75A-4F56410FB58E}"/>
                </a:ext>
              </a:extLst>
            </p:cNvPr>
            <p:cNvCxnSpPr>
              <a:stCxn id="13" idx="0"/>
            </p:cNvCxnSpPr>
            <p:nvPr/>
          </p:nvCxnSpPr>
          <p:spPr>
            <a:xfrm flipH="1" flipV="1">
              <a:off x="5638798" y="3338946"/>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5800EFF-827C-440D-9BE2-3DE370F78FE5}"/>
                </a:ext>
              </a:extLst>
            </p:cNvPr>
            <p:cNvCxnSpPr>
              <a:stCxn id="14" idx="0"/>
            </p:cNvCxnSpPr>
            <p:nvPr/>
          </p:nvCxnSpPr>
          <p:spPr>
            <a:xfrm flipH="1" flipV="1">
              <a:off x="5638799" y="2486891"/>
              <a:ext cx="1"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3A0B4CE-C9F3-4E56-97BB-357D5E5820F3}"/>
                    </a:ext>
                  </a:extLst>
                </p:cNvPr>
                <p:cNvSpPr txBox="1"/>
                <p:nvPr/>
              </p:nvSpPr>
              <p:spPr>
                <a:xfrm>
                  <a:off x="5445883" y="4703453"/>
                  <a:ext cx="456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7B2D6A93-0412-41EF-BD21-96B777EE8539}"/>
                    </a:ext>
                  </a:extLst>
                </p:cNvPr>
                <p:cNvSpPr txBox="1">
                  <a:spLocks noRot="1" noChangeAspect="1" noMove="1" noResize="1" noEditPoints="1" noAdjustHandles="1" noChangeArrowheads="1" noChangeShapeType="1" noTextEdit="1"/>
                </p:cNvSpPr>
                <p:nvPr/>
              </p:nvSpPr>
              <p:spPr>
                <a:xfrm>
                  <a:off x="5445883" y="4703453"/>
                  <a:ext cx="456151"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3C28439-C9B3-4373-8A91-3F5FDD0D1D63}"/>
                    </a:ext>
                  </a:extLst>
                </p:cNvPr>
                <p:cNvSpPr txBox="1"/>
                <p:nvPr/>
              </p:nvSpPr>
              <p:spPr>
                <a:xfrm>
                  <a:off x="5562229" y="3396734"/>
                  <a:ext cx="6796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𝑒𝑛𝑐</m:t>
                            </m:r>
                          </m:sup>
                        </m:sSubSup>
                      </m:oMath>
                    </m:oMathPara>
                  </a14:m>
                  <a:endParaRPr lang="zh-CN" altLang="en-US" dirty="0"/>
                </a:p>
              </p:txBody>
            </p:sp>
          </mc:Choice>
          <mc:Fallback xmlns="">
            <p:sp>
              <p:nvSpPr>
                <p:cNvPr id="15" name="文本框 14">
                  <a:extLst>
                    <a:ext uri="{FF2B5EF4-FFF2-40B4-BE49-F238E27FC236}">
                      <a16:creationId xmlns:a16="http://schemas.microsoft.com/office/drawing/2014/main" id="{C9CA81AC-E9E6-4CBA-B6E9-17CA4F5474B1}"/>
                    </a:ext>
                  </a:extLst>
                </p:cNvPr>
                <p:cNvSpPr txBox="1">
                  <a:spLocks noRot="1" noChangeAspect="1" noMove="1" noResize="1" noEditPoints="1" noAdjustHandles="1" noChangeArrowheads="1" noChangeShapeType="1" noTextEdit="1"/>
                </p:cNvSpPr>
                <p:nvPr/>
              </p:nvSpPr>
              <p:spPr>
                <a:xfrm>
                  <a:off x="5562229" y="3396734"/>
                  <a:ext cx="67961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041FDA1-A115-401A-8A91-CC5782AB61A3}"/>
                    </a:ext>
                  </a:extLst>
                </p:cNvPr>
                <p:cNvSpPr txBox="1"/>
                <p:nvPr/>
              </p:nvSpPr>
              <p:spPr>
                <a:xfrm>
                  <a:off x="4625059" y="2094490"/>
                  <a:ext cx="20190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zh-CN" altLang="en-US" i="1" smtClean="0">
                                    <a:solidFill>
                                      <a:srgbClr val="C00000"/>
                                    </a:solidFill>
                                    <a:latin typeface="Cambria Math" panose="02040503050406030204" pitchFamily="18" charset="0"/>
                                  </a:rPr>
                                </m:ctrlPr>
                              </m:sSubPr>
                              <m:e>
                                <m:acc>
                                  <m:accPr>
                                    <m:chr m:val="̂"/>
                                    <m:ctrlPr>
                                      <a:rPr lang="zh-CN" altLang="en-US"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𝑦</m:t>
                                    </m:r>
                                  </m:e>
                                </m:acc>
                              </m:e>
                              <m:sub>
                                <m:r>
                                  <a:rPr lang="en-US" altLang="zh-CN" i="1">
                                    <a:solidFill>
                                      <a:srgbClr val="C00000"/>
                                    </a:solidFill>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𝑡</m:t>
                                </m:r>
                              </m:sub>
                            </m:sSub>
                          </m:e>
                        </m:d>
                      </m:oMath>
                    </m:oMathPara>
                  </a14:m>
                  <a:endParaRPr lang="zh-CN" altLang="en-US" dirty="0"/>
                </a:p>
              </p:txBody>
            </p:sp>
          </mc:Choice>
          <mc:Fallback xmlns="">
            <p:sp>
              <p:nvSpPr>
                <p:cNvPr id="20" name="文本框 19">
                  <a:extLst>
                    <a:ext uri="{FF2B5EF4-FFF2-40B4-BE49-F238E27FC236}">
                      <a16:creationId xmlns:a16="http://schemas.microsoft.com/office/drawing/2014/main" id="{D301C04C-1BB3-46FC-B257-349A164B1399}"/>
                    </a:ext>
                  </a:extLst>
                </p:cNvPr>
                <p:cNvSpPr txBox="1">
                  <a:spLocks noRot="1" noChangeAspect="1" noMove="1" noResize="1" noEditPoints="1" noAdjustHandles="1" noChangeArrowheads="1" noChangeShapeType="1" noTextEdit="1"/>
                </p:cNvSpPr>
                <p:nvPr/>
              </p:nvSpPr>
              <p:spPr>
                <a:xfrm>
                  <a:off x="4625059" y="2094490"/>
                  <a:ext cx="2019079" cy="369332"/>
                </a:xfrm>
                <a:prstGeom prst="rect">
                  <a:avLst/>
                </a:prstGeom>
                <a:blipFill>
                  <a:blip r:embed="rId8"/>
                  <a:stretch>
                    <a:fillRect t="-6557" b="-13115"/>
                  </a:stretch>
                </a:blipFill>
              </p:spPr>
              <p:txBody>
                <a:bodyPr/>
                <a:lstStyle/>
                <a:p>
                  <a:r>
                    <a:rPr lang="zh-CN" altLang="en-US">
                      <a:noFill/>
                    </a:rPr>
                    <a:t> </a:t>
                  </a:r>
                </a:p>
              </p:txBody>
            </p:sp>
          </mc:Fallback>
        </mc:AlternateContent>
      </p:grpSp>
      <p:sp>
        <p:nvSpPr>
          <p:cNvPr id="21" name="箭头: 上弧形 20">
            <a:extLst>
              <a:ext uri="{FF2B5EF4-FFF2-40B4-BE49-F238E27FC236}">
                <a16:creationId xmlns:a16="http://schemas.microsoft.com/office/drawing/2014/main" id="{4FD93F4D-A74C-44C8-8441-5C90FAFEF461}"/>
              </a:ext>
            </a:extLst>
          </p:cNvPr>
          <p:cNvSpPr/>
          <p:nvPr/>
        </p:nvSpPr>
        <p:spPr>
          <a:xfrm rot="16404011">
            <a:off x="-257629" y="3074198"/>
            <a:ext cx="1373914" cy="369332"/>
          </a:xfrm>
          <a:prstGeom prst="curvedDownArrow">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chemeClr val="tx1"/>
              </a:solidFill>
            </a:endParaRPr>
          </a:p>
        </p:txBody>
      </p:sp>
    </p:spTree>
    <p:custDataLst>
      <p:tags r:id="rId1"/>
    </p:custDataLst>
    <p:extLst>
      <p:ext uri="{BB962C8B-B14F-4D97-AF65-F5344CB8AC3E}">
        <p14:creationId xmlns:p14="http://schemas.microsoft.com/office/powerpoint/2010/main" val="3330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接点 3">
            <a:extLst>
              <a:ext uri="{FF2B5EF4-FFF2-40B4-BE49-F238E27FC236}">
                <a16:creationId xmlns:a16="http://schemas.microsoft.com/office/drawing/2014/main" id="{FEDEE144-C9EC-4BFA-B19D-4A20D717D3B2}"/>
              </a:ext>
            </a:extLst>
          </p:cNvPr>
          <p:cNvSpPr/>
          <p:nvPr/>
        </p:nvSpPr>
        <p:spPr>
          <a:xfrm>
            <a:off x="1773767" y="322882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s</a:t>
            </a:r>
            <a:endParaRPr lang="zh-CN" altLang="en-US" sz="1400" dirty="0"/>
          </a:p>
        </p:txBody>
      </p:sp>
      <p:sp>
        <p:nvSpPr>
          <p:cNvPr id="5" name="流程图: 接点 4">
            <a:extLst>
              <a:ext uri="{FF2B5EF4-FFF2-40B4-BE49-F238E27FC236}">
                <a16:creationId xmlns:a16="http://schemas.microsoft.com/office/drawing/2014/main" id="{F27FFE2E-F29B-42AF-9697-1739D923083A}"/>
              </a:ext>
            </a:extLst>
          </p:cNvPr>
          <p:cNvSpPr/>
          <p:nvPr/>
        </p:nvSpPr>
        <p:spPr>
          <a:xfrm>
            <a:off x="2523067" y="281925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6" name="流程图: 接点 5">
            <a:extLst>
              <a:ext uri="{FF2B5EF4-FFF2-40B4-BE49-F238E27FC236}">
                <a16:creationId xmlns:a16="http://schemas.microsoft.com/office/drawing/2014/main" id="{8CBB38E0-13C0-49A2-B82E-D413BECA2FFC}"/>
              </a:ext>
            </a:extLst>
          </p:cNvPr>
          <p:cNvSpPr/>
          <p:nvPr/>
        </p:nvSpPr>
        <p:spPr>
          <a:xfrm>
            <a:off x="2523067" y="322882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 name="流程图: 接点 6">
            <a:extLst>
              <a:ext uri="{FF2B5EF4-FFF2-40B4-BE49-F238E27FC236}">
                <a16:creationId xmlns:a16="http://schemas.microsoft.com/office/drawing/2014/main" id="{3D34976F-0BA0-41B8-A351-AC1FE3361C95}"/>
              </a:ext>
            </a:extLst>
          </p:cNvPr>
          <p:cNvSpPr/>
          <p:nvPr/>
        </p:nvSpPr>
        <p:spPr>
          <a:xfrm>
            <a:off x="2523067" y="363840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9" name="直接连接符 8">
            <a:extLst>
              <a:ext uri="{FF2B5EF4-FFF2-40B4-BE49-F238E27FC236}">
                <a16:creationId xmlns:a16="http://schemas.microsoft.com/office/drawing/2014/main" id="{CC4E3DD3-4613-4D51-8D22-AFBE578A02AC}"/>
              </a:ext>
            </a:extLst>
          </p:cNvPr>
          <p:cNvCxnSpPr>
            <a:stCxn id="4" idx="6"/>
            <a:endCxn id="5" idx="2"/>
          </p:cNvCxnSpPr>
          <p:nvPr/>
        </p:nvCxnSpPr>
        <p:spPr>
          <a:xfrm flipV="1">
            <a:off x="2053167" y="295578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90BA09A-AE7C-4295-989C-CFE0500E9BA0}"/>
              </a:ext>
            </a:extLst>
          </p:cNvPr>
          <p:cNvCxnSpPr>
            <a:stCxn id="4" idx="6"/>
            <a:endCxn id="6" idx="2"/>
          </p:cNvCxnSpPr>
          <p:nvPr/>
        </p:nvCxnSpPr>
        <p:spPr>
          <a:xfrm>
            <a:off x="2053167" y="336535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B6D4365-A886-4297-9376-F4642B77A116}"/>
              </a:ext>
            </a:extLst>
          </p:cNvPr>
          <p:cNvCxnSpPr>
            <a:stCxn id="4" idx="6"/>
            <a:endCxn id="7" idx="2"/>
          </p:cNvCxnSpPr>
          <p:nvPr/>
        </p:nvCxnSpPr>
        <p:spPr>
          <a:xfrm>
            <a:off x="2053167" y="336535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流程图: 接点 15">
            <a:extLst>
              <a:ext uri="{FF2B5EF4-FFF2-40B4-BE49-F238E27FC236}">
                <a16:creationId xmlns:a16="http://schemas.microsoft.com/office/drawing/2014/main" id="{2D0FC0BD-DD61-4300-B5D4-B09908B8F8AF}"/>
              </a:ext>
            </a:extLst>
          </p:cNvPr>
          <p:cNvSpPr/>
          <p:nvPr/>
        </p:nvSpPr>
        <p:spPr>
          <a:xfrm>
            <a:off x="3796646" y="214795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17" name="流程图: 接点 16">
            <a:extLst>
              <a:ext uri="{FF2B5EF4-FFF2-40B4-BE49-F238E27FC236}">
                <a16:creationId xmlns:a16="http://schemas.microsoft.com/office/drawing/2014/main" id="{5FC54CCB-F1A1-42C0-8FA8-6C744DC03D04}"/>
              </a:ext>
            </a:extLst>
          </p:cNvPr>
          <p:cNvSpPr/>
          <p:nvPr/>
        </p:nvSpPr>
        <p:spPr>
          <a:xfrm>
            <a:off x="4545946" y="173838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18" name="流程图: 接点 17">
            <a:extLst>
              <a:ext uri="{FF2B5EF4-FFF2-40B4-BE49-F238E27FC236}">
                <a16:creationId xmlns:a16="http://schemas.microsoft.com/office/drawing/2014/main" id="{26383502-7B14-46EA-A3B8-6C6AE3B3C3C6}"/>
              </a:ext>
            </a:extLst>
          </p:cNvPr>
          <p:cNvSpPr/>
          <p:nvPr/>
        </p:nvSpPr>
        <p:spPr>
          <a:xfrm>
            <a:off x="4545946" y="214795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19" name="流程图: 接点 18">
            <a:extLst>
              <a:ext uri="{FF2B5EF4-FFF2-40B4-BE49-F238E27FC236}">
                <a16:creationId xmlns:a16="http://schemas.microsoft.com/office/drawing/2014/main" id="{2531428C-1FBB-4176-BC14-37922581C16F}"/>
              </a:ext>
            </a:extLst>
          </p:cNvPr>
          <p:cNvSpPr/>
          <p:nvPr/>
        </p:nvSpPr>
        <p:spPr>
          <a:xfrm>
            <a:off x="4545946" y="255753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20" name="直接连接符 19">
            <a:extLst>
              <a:ext uri="{FF2B5EF4-FFF2-40B4-BE49-F238E27FC236}">
                <a16:creationId xmlns:a16="http://schemas.microsoft.com/office/drawing/2014/main" id="{93813BFD-569B-4A7D-95B7-1DB01AC3FBCA}"/>
              </a:ext>
            </a:extLst>
          </p:cNvPr>
          <p:cNvCxnSpPr>
            <a:stCxn id="16" idx="6"/>
            <a:endCxn id="17" idx="2"/>
          </p:cNvCxnSpPr>
          <p:nvPr/>
        </p:nvCxnSpPr>
        <p:spPr>
          <a:xfrm flipV="1">
            <a:off x="4076046" y="187491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1CA2EA9-C306-4E8E-B7CB-65161AF47E67}"/>
              </a:ext>
            </a:extLst>
          </p:cNvPr>
          <p:cNvCxnSpPr>
            <a:stCxn id="16" idx="6"/>
            <a:endCxn id="18" idx="2"/>
          </p:cNvCxnSpPr>
          <p:nvPr/>
        </p:nvCxnSpPr>
        <p:spPr>
          <a:xfrm>
            <a:off x="4076046" y="228448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3E710E4-9481-4BFC-809B-C02B05577A3C}"/>
              </a:ext>
            </a:extLst>
          </p:cNvPr>
          <p:cNvCxnSpPr>
            <a:stCxn id="16" idx="6"/>
            <a:endCxn id="19" idx="2"/>
          </p:cNvCxnSpPr>
          <p:nvPr/>
        </p:nvCxnSpPr>
        <p:spPr>
          <a:xfrm>
            <a:off x="4076046" y="228448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流程图: 接点 22">
            <a:extLst>
              <a:ext uri="{FF2B5EF4-FFF2-40B4-BE49-F238E27FC236}">
                <a16:creationId xmlns:a16="http://schemas.microsoft.com/office/drawing/2014/main" id="{444560F2-3AE0-425F-BFEF-C582D247BFBA}"/>
              </a:ext>
            </a:extLst>
          </p:cNvPr>
          <p:cNvSpPr/>
          <p:nvPr/>
        </p:nvSpPr>
        <p:spPr>
          <a:xfrm>
            <a:off x="3796646" y="343700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24" name="流程图: 接点 23">
            <a:extLst>
              <a:ext uri="{FF2B5EF4-FFF2-40B4-BE49-F238E27FC236}">
                <a16:creationId xmlns:a16="http://schemas.microsoft.com/office/drawing/2014/main" id="{C3A6A417-DE8F-440F-AE65-6AB532CFED84}"/>
              </a:ext>
            </a:extLst>
          </p:cNvPr>
          <p:cNvSpPr/>
          <p:nvPr/>
        </p:nvSpPr>
        <p:spPr>
          <a:xfrm>
            <a:off x="4545946" y="302743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25" name="流程图: 接点 24">
            <a:extLst>
              <a:ext uri="{FF2B5EF4-FFF2-40B4-BE49-F238E27FC236}">
                <a16:creationId xmlns:a16="http://schemas.microsoft.com/office/drawing/2014/main" id="{5287C0CE-E3EE-4A4E-AD3F-660EC0256E52}"/>
              </a:ext>
            </a:extLst>
          </p:cNvPr>
          <p:cNvSpPr/>
          <p:nvPr/>
        </p:nvSpPr>
        <p:spPr>
          <a:xfrm>
            <a:off x="4545946" y="343700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26" name="流程图: 接点 25">
            <a:extLst>
              <a:ext uri="{FF2B5EF4-FFF2-40B4-BE49-F238E27FC236}">
                <a16:creationId xmlns:a16="http://schemas.microsoft.com/office/drawing/2014/main" id="{82F2F0EF-D589-4C51-8BC6-CE184AF15A6B}"/>
              </a:ext>
            </a:extLst>
          </p:cNvPr>
          <p:cNvSpPr/>
          <p:nvPr/>
        </p:nvSpPr>
        <p:spPr>
          <a:xfrm>
            <a:off x="4545946" y="384658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27" name="直接连接符 26">
            <a:extLst>
              <a:ext uri="{FF2B5EF4-FFF2-40B4-BE49-F238E27FC236}">
                <a16:creationId xmlns:a16="http://schemas.microsoft.com/office/drawing/2014/main" id="{FD0EAF68-8D51-4D22-A92E-D8FDEE8761EA}"/>
              </a:ext>
            </a:extLst>
          </p:cNvPr>
          <p:cNvCxnSpPr>
            <a:stCxn id="23" idx="6"/>
            <a:endCxn id="24" idx="2"/>
          </p:cNvCxnSpPr>
          <p:nvPr/>
        </p:nvCxnSpPr>
        <p:spPr>
          <a:xfrm flipV="1">
            <a:off x="4076046" y="316396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B5630DE-05F1-44D5-97AD-B742010090B0}"/>
              </a:ext>
            </a:extLst>
          </p:cNvPr>
          <p:cNvCxnSpPr>
            <a:stCxn id="23" idx="6"/>
            <a:endCxn id="25" idx="2"/>
          </p:cNvCxnSpPr>
          <p:nvPr/>
        </p:nvCxnSpPr>
        <p:spPr>
          <a:xfrm>
            <a:off x="4076046" y="357353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F16D42E-E1E7-4EEE-B571-BEB84E32C1CA}"/>
              </a:ext>
            </a:extLst>
          </p:cNvPr>
          <p:cNvCxnSpPr>
            <a:stCxn id="23" idx="6"/>
            <a:endCxn id="26" idx="2"/>
          </p:cNvCxnSpPr>
          <p:nvPr/>
        </p:nvCxnSpPr>
        <p:spPr>
          <a:xfrm>
            <a:off x="4076046" y="357353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id="{D2230EB6-996F-4077-8DEF-4AE04E6BEF40}"/>
              </a:ext>
            </a:extLst>
          </p:cNvPr>
          <p:cNvSpPr/>
          <p:nvPr/>
        </p:nvSpPr>
        <p:spPr>
          <a:xfrm>
            <a:off x="3796646" y="472605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31" name="流程图: 接点 30">
            <a:extLst>
              <a:ext uri="{FF2B5EF4-FFF2-40B4-BE49-F238E27FC236}">
                <a16:creationId xmlns:a16="http://schemas.microsoft.com/office/drawing/2014/main" id="{FB008C2E-5E68-43F5-9241-BA93FA6BBA4E}"/>
              </a:ext>
            </a:extLst>
          </p:cNvPr>
          <p:cNvSpPr/>
          <p:nvPr/>
        </p:nvSpPr>
        <p:spPr>
          <a:xfrm>
            <a:off x="4545946" y="431648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32" name="流程图: 接点 31">
            <a:extLst>
              <a:ext uri="{FF2B5EF4-FFF2-40B4-BE49-F238E27FC236}">
                <a16:creationId xmlns:a16="http://schemas.microsoft.com/office/drawing/2014/main" id="{380D9F21-02C9-4037-9562-8DFFDA966DB8}"/>
              </a:ext>
            </a:extLst>
          </p:cNvPr>
          <p:cNvSpPr/>
          <p:nvPr/>
        </p:nvSpPr>
        <p:spPr>
          <a:xfrm>
            <a:off x="4545946" y="472605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33" name="流程图: 接点 32">
            <a:extLst>
              <a:ext uri="{FF2B5EF4-FFF2-40B4-BE49-F238E27FC236}">
                <a16:creationId xmlns:a16="http://schemas.microsoft.com/office/drawing/2014/main" id="{7A24B76F-332B-4A2D-A3E7-C863EF248994}"/>
              </a:ext>
            </a:extLst>
          </p:cNvPr>
          <p:cNvSpPr/>
          <p:nvPr/>
        </p:nvSpPr>
        <p:spPr>
          <a:xfrm>
            <a:off x="4545946" y="513563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34" name="直接连接符 33">
            <a:extLst>
              <a:ext uri="{FF2B5EF4-FFF2-40B4-BE49-F238E27FC236}">
                <a16:creationId xmlns:a16="http://schemas.microsoft.com/office/drawing/2014/main" id="{F1943378-C287-4B03-8A9F-E308623EC6AE}"/>
              </a:ext>
            </a:extLst>
          </p:cNvPr>
          <p:cNvCxnSpPr>
            <a:stCxn id="30" idx="6"/>
            <a:endCxn id="31" idx="2"/>
          </p:cNvCxnSpPr>
          <p:nvPr/>
        </p:nvCxnSpPr>
        <p:spPr>
          <a:xfrm flipV="1">
            <a:off x="4076046" y="445301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FFC97D-6A3B-43CB-BF1D-B607FD4D7F7F}"/>
              </a:ext>
            </a:extLst>
          </p:cNvPr>
          <p:cNvCxnSpPr>
            <a:stCxn id="30" idx="6"/>
            <a:endCxn id="32" idx="2"/>
          </p:cNvCxnSpPr>
          <p:nvPr/>
        </p:nvCxnSpPr>
        <p:spPr>
          <a:xfrm>
            <a:off x="4076046" y="486258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9DD95FB-E5DF-4E81-9150-AD230FD89AB5}"/>
              </a:ext>
            </a:extLst>
          </p:cNvPr>
          <p:cNvCxnSpPr>
            <a:stCxn id="30" idx="6"/>
            <a:endCxn id="33" idx="2"/>
          </p:cNvCxnSpPr>
          <p:nvPr/>
        </p:nvCxnSpPr>
        <p:spPr>
          <a:xfrm>
            <a:off x="4076046" y="4862584"/>
            <a:ext cx="469900" cy="40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E1DE0C0-C286-4230-9455-7A04885AFA8B}"/>
              </a:ext>
            </a:extLst>
          </p:cNvPr>
          <p:cNvCxnSpPr>
            <a:stCxn id="5" idx="6"/>
            <a:endCxn id="16" idx="2"/>
          </p:cNvCxnSpPr>
          <p:nvPr/>
        </p:nvCxnSpPr>
        <p:spPr>
          <a:xfrm flipV="1">
            <a:off x="2802467" y="2284484"/>
            <a:ext cx="994179" cy="6712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796FC0E-9DA6-4A16-A1F6-49DA7B2E0467}"/>
              </a:ext>
            </a:extLst>
          </p:cNvPr>
          <p:cNvCxnSpPr>
            <a:stCxn id="6" idx="6"/>
            <a:endCxn id="23" idx="2"/>
          </p:cNvCxnSpPr>
          <p:nvPr/>
        </p:nvCxnSpPr>
        <p:spPr>
          <a:xfrm>
            <a:off x="2802467" y="3365354"/>
            <a:ext cx="994179" cy="20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BD3F2C7-91BD-4107-9048-42D6FA482AF1}"/>
              </a:ext>
            </a:extLst>
          </p:cNvPr>
          <p:cNvCxnSpPr>
            <a:stCxn id="7" idx="6"/>
            <a:endCxn id="30" idx="2"/>
          </p:cNvCxnSpPr>
          <p:nvPr/>
        </p:nvCxnSpPr>
        <p:spPr>
          <a:xfrm>
            <a:off x="2802467" y="3774929"/>
            <a:ext cx="994179" cy="10876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流程图: 接点 60">
            <a:extLst>
              <a:ext uri="{FF2B5EF4-FFF2-40B4-BE49-F238E27FC236}">
                <a16:creationId xmlns:a16="http://schemas.microsoft.com/office/drawing/2014/main" id="{DE8E4D3B-B845-4947-AD1D-AD466117E5E4}"/>
              </a:ext>
            </a:extLst>
          </p:cNvPr>
          <p:cNvSpPr/>
          <p:nvPr/>
        </p:nvSpPr>
        <p:spPr>
          <a:xfrm>
            <a:off x="6192982" y="8505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62" name="流程图: 接点 61">
            <a:extLst>
              <a:ext uri="{FF2B5EF4-FFF2-40B4-BE49-F238E27FC236}">
                <a16:creationId xmlns:a16="http://schemas.microsoft.com/office/drawing/2014/main" id="{8E6C05AC-F492-4C4E-9F0B-382BA0D0E353}"/>
              </a:ext>
            </a:extLst>
          </p:cNvPr>
          <p:cNvSpPr/>
          <p:nvPr/>
        </p:nvSpPr>
        <p:spPr>
          <a:xfrm>
            <a:off x="6942282" y="44096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63" name="流程图: 接点 62">
            <a:extLst>
              <a:ext uri="{FF2B5EF4-FFF2-40B4-BE49-F238E27FC236}">
                <a16:creationId xmlns:a16="http://schemas.microsoft.com/office/drawing/2014/main" id="{96915FA1-97C4-4B49-8513-F005E365D40A}"/>
              </a:ext>
            </a:extLst>
          </p:cNvPr>
          <p:cNvSpPr/>
          <p:nvPr/>
        </p:nvSpPr>
        <p:spPr>
          <a:xfrm>
            <a:off x="6942282" y="85053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64" name="流程图: 接点 63">
            <a:extLst>
              <a:ext uri="{FF2B5EF4-FFF2-40B4-BE49-F238E27FC236}">
                <a16:creationId xmlns:a16="http://schemas.microsoft.com/office/drawing/2014/main" id="{23ABE031-EDF1-4AA0-A456-B5102B9FF9B0}"/>
              </a:ext>
            </a:extLst>
          </p:cNvPr>
          <p:cNvSpPr/>
          <p:nvPr/>
        </p:nvSpPr>
        <p:spPr>
          <a:xfrm>
            <a:off x="6942282" y="126011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65" name="直接连接符 64">
            <a:extLst>
              <a:ext uri="{FF2B5EF4-FFF2-40B4-BE49-F238E27FC236}">
                <a16:creationId xmlns:a16="http://schemas.microsoft.com/office/drawing/2014/main" id="{6A2EA20E-CC1D-4A86-B33A-B603AC822A3C}"/>
              </a:ext>
            </a:extLst>
          </p:cNvPr>
          <p:cNvCxnSpPr>
            <a:stCxn id="61" idx="6"/>
            <a:endCxn id="62" idx="2"/>
          </p:cNvCxnSpPr>
          <p:nvPr/>
        </p:nvCxnSpPr>
        <p:spPr>
          <a:xfrm flipV="1">
            <a:off x="6472382" y="57749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A926EF4-CC7B-4784-A8E4-4389DF2D99E9}"/>
              </a:ext>
            </a:extLst>
          </p:cNvPr>
          <p:cNvCxnSpPr>
            <a:stCxn id="61" idx="6"/>
            <a:endCxn id="63" idx="2"/>
          </p:cNvCxnSpPr>
          <p:nvPr/>
        </p:nvCxnSpPr>
        <p:spPr>
          <a:xfrm>
            <a:off x="6472382" y="98706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65DB225-E59B-4D7C-80C1-7B275F42DB98}"/>
              </a:ext>
            </a:extLst>
          </p:cNvPr>
          <p:cNvCxnSpPr>
            <a:stCxn id="61" idx="6"/>
            <a:endCxn id="64" idx="2"/>
          </p:cNvCxnSpPr>
          <p:nvPr/>
        </p:nvCxnSpPr>
        <p:spPr>
          <a:xfrm>
            <a:off x="6472382" y="98706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流程图: 接点 67">
            <a:extLst>
              <a:ext uri="{FF2B5EF4-FFF2-40B4-BE49-F238E27FC236}">
                <a16:creationId xmlns:a16="http://schemas.microsoft.com/office/drawing/2014/main" id="{866EA3D7-E99F-400A-9F70-88BF8FF43824}"/>
              </a:ext>
            </a:extLst>
          </p:cNvPr>
          <p:cNvSpPr/>
          <p:nvPr/>
        </p:nvSpPr>
        <p:spPr>
          <a:xfrm>
            <a:off x="6192982" y="21395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69" name="流程图: 接点 68">
            <a:extLst>
              <a:ext uri="{FF2B5EF4-FFF2-40B4-BE49-F238E27FC236}">
                <a16:creationId xmlns:a16="http://schemas.microsoft.com/office/drawing/2014/main" id="{7235C271-5415-47D9-AF95-1E1B64FB829F}"/>
              </a:ext>
            </a:extLst>
          </p:cNvPr>
          <p:cNvSpPr/>
          <p:nvPr/>
        </p:nvSpPr>
        <p:spPr>
          <a:xfrm>
            <a:off x="6942282" y="173001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70" name="流程图: 接点 69">
            <a:extLst>
              <a:ext uri="{FF2B5EF4-FFF2-40B4-BE49-F238E27FC236}">
                <a16:creationId xmlns:a16="http://schemas.microsoft.com/office/drawing/2014/main" id="{86E1B1AD-DD91-4B24-B5B7-CF2FFFA71427}"/>
              </a:ext>
            </a:extLst>
          </p:cNvPr>
          <p:cNvSpPr/>
          <p:nvPr/>
        </p:nvSpPr>
        <p:spPr>
          <a:xfrm>
            <a:off x="6942282" y="213958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1" name="流程图: 接点 70">
            <a:extLst>
              <a:ext uri="{FF2B5EF4-FFF2-40B4-BE49-F238E27FC236}">
                <a16:creationId xmlns:a16="http://schemas.microsoft.com/office/drawing/2014/main" id="{913C0066-B436-48B7-8397-4F0C79FD9E7A}"/>
              </a:ext>
            </a:extLst>
          </p:cNvPr>
          <p:cNvSpPr/>
          <p:nvPr/>
        </p:nvSpPr>
        <p:spPr>
          <a:xfrm>
            <a:off x="6942282" y="254916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72" name="直接连接符 71">
            <a:extLst>
              <a:ext uri="{FF2B5EF4-FFF2-40B4-BE49-F238E27FC236}">
                <a16:creationId xmlns:a16="http://schemas.microsoft.com/office/drawing/2014/main" id="{C6824B75-2428-4D79-A21A-C055B33B7832}"/>
              </a:ext>
            </a:extLst>
          </p:cNvPr>
          <p:cNvCxnSpPr>
            <a:stCxn id="68" idx="6"/>
            <a:endCxn id="69" idx="2"/>
          </p:cNvCxnSpPr>
          <p:nvPr/>
        </p:nvCxnSpPr>
        <p:spPr>
          <a:xfrm flipV="1">
            <a:off x="6472382" y="186654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5949C17-5B9F-4666-BCAF-90CF9563AA33}"/>
              </a:ext>
            </a:extLst>
          </p:cNvPr>
          <p:cNvCxnSpPr>
            <a:stCxn id="68" idx="6"/>
            <a:endCxn id="70" idx="2"/>
          </p:cNvCxnSpPr>
          <p:nvPr/>
        </p:nvCxnSpPr>
        <p:spPr>
          <a:xfrm>
            <a:off x="6472382" y="227611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00766A56-16BB-4DDA-92A3-F7708D188883}"/>
              </a:ext>
            </a:extLst>
          </p:cNvPr>
          <p:cNvCxnSpPr>
            <a:stCxn id="68" idx="6"/>
            <a:endCxn id="71" idx="2"/>
          </p:cNvCxnSpPr>
          <p:nvPr/>
        </p:nvCxnSpPr>
        <p:spPr>
          <a:xfrm>
            <a:off x="6472382" y="227611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75" name="流程图: 接点 74">
            <a:extLst>
              <a:ext uri="{FF2B5EF4-FFF2-40B4-BE49-F238E27FC236}">
                <a16:creationId xmlns:a16="http://schemas.microsoft.com/office/drawing/2014/main" id="{9C5BE9F6-D3A9-45C6-9CAA-13941E2C829B}"/>
              </a:ext>
            </a:extLst>
          </p:cNvPr>
          <p:cNvSpPr/>
          <p:nvPr/>
        </p:nvSpPr>
        <p:spPr>
          <a:xfrm>
            <a:off x="6192982" y="34286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76" name="流程图: 接点 75">
            <a:extLst>
              <a:ext uri="{FF2B5EF4-FFF2-40B4-BE49-F238E27FC236}">
                <a16:creationId xmlns:a16="http://schemas.microsoft.com/office/drawing/2014/main" id="{AA4856BB-0B17-4C38-98FB-B0802DBEC340}"/>
              </a:ext>
            </a:extLst>
          </p:cNvPr>
          <p:cNvSpPr/>
          <p:nvPr/>
        </p:nvSpPr>
        <p:spPr>
          <a:xfrm>
            <a:off x="6942282" y="301906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77" name="流程图: 接点 76">
            <a:extLst>
              <a:ext uri="{FF2B5EF4-FFF2-40B4-BE49-F238E27FC236}">
                <a16:creationId xmlns:a16="http://schemas.microsoft.com/office/drawing/2014/main" id="{F80E0C38-AF68-4DEC-8E46-9E4AE19B2CED}"/>
              </a:ext>
            </a:extLst>
          </p:cNvPr>
          <p:cNvSpPr/>
          <p:nvPr/>
        </p:nvSpPr>
        <p:spPr>
          <a:xfrm>
            <a:off x="6942282" y="342863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8" name="流程图: 接点 77">
            <a:extLst>
              <a:ext uri="{FF2B5EF4-FFF2-40B4-BE49-F238E27FC236}">
                <a16:creationId xmlns:a16="http://schemas.microsoft.com/office/drawing/2014/main" id="{06DAD572-4BB6-4593-9DA5-C5F2091336EE}"/>
              </a:ext>
            </a:extLst>
          </p:cNvPr>
          <p:cNvSpPr/>
          <p:nvPr/>
        </p:nvSpPr>
        <p:spPr>
          <a:xfrm>
            <a:off x="6942282" y="383821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79" name="直接连接符 78">
            <a:extLst>
              <a:ext uri="{FF2B5EF4-FFF2-40B4-BE49-F238E27FC236}">
                <a16:creationId xmlns:a16="http://schemas.microsoft.com/office/drawing/2014/main" id="{89111041-B1AE-46A7-A831-E1F553CAC9D2}"/>
              </a:ext>
            </a:extLst>
          </p:cNvPr>
          <p:cNvCxnSpPr>
            <a:stCxn id="75" idx="6"/>
            <a:endCxn id="76" idx="2"/>
          </p:cNvCxnSpPr>
          <p:nvPr/>
        </p:nvCxnSpPr>
        <p:spPr>
          <a:xfrm flipV="1">
            <a:off x="6472382" y="315559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1A329FEB-FCAE-4EA7-99BB-6ABB6AB4C695}"/>
              </a:ext>
            </a:extLst>
          </p:cNvPr>
          <p:cNvCxnSpPr>
            <a:stCxn id="75" idx="6"/>
            <a:endCxn id="77" idx="2"/>
          </p:cNvCxnSpPr>
          <p:nvPr/>
        </p:nvCxnSpPr>
        <p:spPr>
          <a:xfrm>
            <a:off x="6472382" y="356516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10DED339-21EA-4D6A-874C-1566EC2B06E3}"/>
              </a:ext>
            </a:extLst>
          </p:cNvPr>
          <p:cNvCxnSpPr>
            <a:stCxn id="75" idx="6"/>
            <a:endCxn id="78" idx="2"/>
          </p:cNvCxnSpPr>
          <p:nvPr/>
        </p:nvCxnSpPr>
        <p:spPr>
          <a:xfrm>
            <a:off x="6472382" y="356516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流程图: 接点 81">
            <a:extLst>
              <a:ext uri="{FF2B5EF4-FFF2-40B4-BE49-F238E27FC236}">
                <a16:creationId xmlns:a16="http://schemas.microsoft.com/office/drawing/2014/main" id="{3F84C2D7-3DF2-476F-B980-6D1452D45789}"/>
              </a:ext>
            </a:extLst>
          </p:cNvPr>
          <p:cNvSpPr/>
          <p:nvPr/>
        </p:nvSpPr>
        <p:spPr>
          <a:xfrm>
            <a:off x="5583382" y="8505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83" name="流程图: 接点 82">
            <a:extLst>
              <a:ext uri="{FF2B5EF4-FFF2-40B4-BE49-F238E27FC236}">
                <a16:creationId xmlns:a16="http://schemas.microsoft.com/office/drawing/2014/main" id="{084502F5-DBE3-4C05-8677-EA312A2ACB56}"/>
              </a:ext>
            </a:extLst>
          </p:cNvPr>
          <p:cNvSpPr/>
          <p:nvPr/>
        </p:nvSpPr>
        <p:spPr>
          <a:xfrm>
            <a:off x="5583382" y="21395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84" name="流程图: 接点 83">
            <a:extLst>
              <a:ext uri="{FF2B5EF4-FFF2-40B4-BE49-F238E27FC236}">
                <a16:creationId xmlns:a16="http://schemas.microsoft.com/office/drawing/2014/main" id="{055BBDF3-F7AC-4B81-B12A-D67E3D5DCF6A}"/>
              </a:ext>
            </a:extLst>
          </p:cNvPr>
          <p:cNvSpPr/>
          <p:nvPr/>
        </p:nvSpPr>
        <p:spPr>
          <a:xfrm>
            <a:off x="5583382" y="34286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cxnSp>
        <p:nvCxnSpPr>
          <p:cNvPr id="86" name="直接连接符 85">
            <a:extLst>
              <a:ext uri="{FF2B5EF4-FFF2-40B4-BE49-F238E27FC236}">
                <a16:creationId xmlns:a16="http://schemas.microsoft.com/office/drawing/2014/main" id="{56510B8D-E137-499F-A5DA-28202755EA42}"/>
              </a:ext>
            </a:extLst>
          </p:cNvPr>
          <p:cNvCxnSpPr>
            <a:stCxn id="82" idx="6"/>
            <a:endCxn id="61" idx="2"/>
          </p:cNvCxnSpPr>
          <p:nvPr/>
        </p:nvCxnSpPr>
        <p:spPr>
          <a:xfrm>
            <a:off x="5862782" y="987064"/>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04C21A6D-3DB4-43B0-B94D-7B071D0FD879}"/>
              </a:ext>
            </a:extLst>
          </p:cNvPr>
          <p:cNvCxnSpPr>
            <a:stCxn id="83" idx="6"/>
            <a:endCxn id="68" idx="2"/>
          </p:cNvCxnSpPr>
          <p:nvPr/>
        </p:nvCxnSpPr>
        <p:spPr>
          <a:xfrm>
            <a:off x="5862782" y="2276114"/>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B6C8E1D-F7AC-4D07-93FE-5B74356B615B}"/>
              </a:ext>
            </a:extLst>
          </p:cNvPr>
          <p:cNvCxnSpPr>
            <a:stCxn id="84" idx="6"/>
            <a:endCxn id="75" idx="2"/>
          </p:cNvCxnSpPr>
          <p:nvPr/>
        </p:nvCxnSpPr>
        <p:spPr>
          <a:xfrm>
            <a:off x="5862782" y="3565164"/>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流程图: 接点 100">
            <a:extLst>
              <a:ext uri="{FF2B5EF4-FFF2-40B4-BE49-F238E27FC236}">
                <a16:creationId xmlns:a16="http://schemas.microsoft.com/office/drawing/2014/main" id="{1F709C74-2FBC-480E-ACA0-55DD326E8033}"/>
              </a:ext>
            </a:extLst>
          </p:cNvPr>
          <p:cNvSpPr/>
          <p:nvPr/>
        </p:nvSpPr>
        <p:spPr>
          <a:xfrm>
            <a:off x="6237432" y="548127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102" name="流程图: 接点 101">
            <a:extLst>
              <a:ext uri="{FF2B5EF4-FFF2-40B4-BE49-F238E27FC236}">
                <a16:creationId xmlns:a16="http://schemas.microsoft.com/office/drawing/2014/main" id="{662D7972-1EA1-41E5-9034-6EAE4A88869B}"/>
              </a:ext>
            </a:extLst>
          </p:cNvPr>
          <p:cNvSpPr/>
          <p:nvPr/>
        </p:nvSpPr>
        <p:spPr>
          <a:xfrm>
            <a:off x="6986732" y="5071702"/>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103" name="流程图: 接点 102">
            <a:extLst>
              <a:ext uri="{FF2B5EF4-FFF2-40B4-BE49-F238E27FC236}">
                <a16:creationId xmlns:a16="http://schemas.microsoft.com/office/drawing/2014/main" id="{88749EFE-7FD6-44A6-BB09-E52F75D97772}"/>
              </a:ext>
            </a:extLst>
          </p:cNvPr>
          <p:cNvSpPr/>
          <p:nvPr/>
        </p:nvSpPr>
        <p:spPr>
          <a:xfrm>
            <a:off x="6986732" y="5481276"/>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104" name="流程图: 接点 103">
            <a:extLst>
              <a:ext uri="{FF2B5EF4-FFF2-40B4-BE49-F238E27FC236}">
                <a16:creationId xmlns:a16="http://schemas.microsoft.com/office/drawing/2014/main" id="{7AD84E4A-47BE-46E4-825D-2ED73C8AABD6}"/>
              </a:ext>
            </a:extLst>
          </p:cNvPr>
          <p:cNvSpPr/>
          <p:nvPr/>
        </p:nvSpPr>
        <p:spPr>
          <a:xfrm>
            <a:off x="6986732" y="5890851"/>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105" name="直接连接符 104">
            <a:extLst>
              <a:ext uri="{FF2B5EF4-FFF2-40B4-BE49-F238E27FC236}">
                <a16:creationId xmlns:a16="http://schemas.microsoft.com/office/drawing/2014/main" id="{CB323515-3326-4CEE-B649-57B5CFEC5651}"/>
              </a:ext>
            </a:extLst>
          </p:cNvPr>
          <p:cNvCxnSpPr>
            <a:stCxn id="101" idx="6"/>
            <a:endCxn id="102" idx="2"/>
          </p:cNvCxnSpPr>
          <p:nvPr/>
        </p:nvCxnSpPr>
        <p:spPr>
          <a:xfrm flipV="1">
            <a:off x="6516832" y="5208227"/>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ED771C9-07B3-405B-A4DD-EC0C34DD3CD6}"/>
              </a:ext>
            </a:extLst>
          </p:cNvPr>
          <p:cNvCxnSpPr>
            <a:stCxn id="101" idx="6"/>
            <a:endCxn id="103" idx="2"/>
          </p:cNvCxnSpPr>
          <p:nvPr/>
        </p:nvCxnSpPr>
        <p:spPr>
          <a:xfrm>
            <a:off x="6516832" y="5617801"/>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CB667AE-D443-4508-83F9-DE133E02B9A0}"/>
              </a:ext>
            </a:extLst>
          </p:cNvPr>
          <p:cNvCxnSpPr>
            <a:stCxn id="101" idx="6"/>
            <a:endCxn id="104" idx="2"/>
          </p:cNvCxnSpPr>
          <p:nvPr/>
        </p:nvCxnSpPr>
        <p:spPr>
          <a:xfrm>
            <a:off x="6516832" y="5617801"/>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108" name="流程图: 接点 107">
            <a:extLst>
              <a:ext uri="{FF2B5EF4-FFF2-40B4-BE49-F238E27FC236}">
                <a16:creationId xmlns:a16="http://schemas.microsoft.com/office/drawing/2014/main" id="{BCA9DE1E-E782-45D7-8E27-98281CF4FFCF}"/>
              </a:ext>
            </a:extLst>
          </p:cNvPr>
          <p:cNvSpPr/>
          <p:nvPr/>
        </p:nvSpPr>
        <p:spPr>
          <a:xfrm>
            <a:off x="5627832" y="548127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09" name="直接连接符 108">
            <a:extLst>
              <a:ext uri="{FF2B5EF4-FFF2-40B4-BE49-F238E27FC236}">
                <a16:creationId xmlns:a16="http://schemas.microsoft.com/office/drawing/2014/main" id="{3DBC4C70-3549-4D95-8F28-283136236103}"/>
              </a:ext>
            </a:extLst>
          </p:cNvPr>
          <p:cNvCxnSpPr>
            <a:stCxn id="108" idx="6"/>
            <a:endCxn id="101" idx="2"/>
          </p:cNvCxnSpPr>
          <p:nvPr/>
        </p:nvCxnSpPr>
        <p:spPr>
          <a:xfrm>
            <a:off x="5907232" y="5617801"/>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319568B9-B3D5-40E9-8C39-CE811F8ED8F2}"/>
              </a:ext>
            </a:extLst>
          </p:cNvPr>
          <p:cNvSpPr txBox="1"/>
          <p:nvPr/>
        </p:nvSpPr>
        <p:spPr>
          <a:xfrm>
            <a:off x="5958032" y="4203934"/>
            <a:ext cx="227948" cy="738664"/>
          </a:xfrm>
          <a:prstGeom prst="rect">
            <a:avLst/>
          </a:prstGeom>
          <a:noFill/>
        </p:spPr>
        <p:txBody>
          <a:bodyPr wrap="none" rtlCol="0">
            <a:spAutoFit/>
          </a:bodyPr>
          <a:lstStyle/>
          <a:p>
            <a:r>
              <a:rPr lang="en-US" altLang="zh-CN" sz="1400" b="1" dirty="0"/>
              <a:t>.</a:t>
            </a:r>
          </a:p>
          <a:p>
            <a:r>
              <a:rPr lang="en-US" altLang="zh-CN" sz="1400" b="1" dirty="0"/>
              <a:t>.</a:t>
            </a:r>
          </a:p>
          <a:p>
            <a:r>
              <a:rPr lang="en-US" altLang="zh-CN" sz="1400" b="1" dirty="0"/>
              <a:t>.</a:t>
            </a:r>
            <a:endParaRPr lang="zh-CN" altLang="en-US" sz="1400" b="1" dirty="0"/>
          </a:p>
        </p:txBody>
      </p:sp>
      <p:cxnSp>
        <p:nvCxnSpPr>
          <p:cNvPr id="114" name="直接连接符 113">
            <a:extLst>
              <a:ext uri="{FF2B5EF4-FFF2-40B4-BE49-F238E27FC236}">
                <a16:creationId xmlns:a16="http://schemas.microsoft.com/office/drawing/2014/main" id="{50387FAF-9630-4D86-A831-CD1636453439}"/>
              </a:ext>
            </a:extLst>
          </p:cNvPr>
          <p:cNvCxnSpPr>
            <a:stCxn id="17" idx="6"/>
            <a:endCxn id="82" idx="2"/>
          </p:cNvCxnSpPr>
          <p:nvPr/>
        </p:nvCxnSpPr>
        <p:spPr>
          <a:xfrm flipV="1">
            <a:off x="4825346" y="987064"/>
            <a:ext cx="758036" cy="8878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A88419B3-7905-4C9A-96AF-5D22624FED2A}"/>
              </a:ext>
            </a:extLst>
          </p:cNvPr>
          <p:cNvCxnSpPr>
            <a:stCxn id="18" idx="6"/>
            <a:endCxn id="83" idx="2"/>
          </p:cNvCxnSpPr>
          <p:nvPr/>
        </p:nvCxnSpPr>
        <p:spPr>
          <a:xfrm flipV="1">
            <a:off x="4825346" y="2276114"/>
            <a:ext cx="758036" cy="83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7521FA06-B1B4-477B-88A6-24AA12C1A254}"/>
              </a:ext>
            </a:extLst>
          </p:cNvPr>
          <p:cNvCxnSpPr>
            <a:stCxn id="19" idx="6"/>
            <a:endCxn id="84" idx="2"/>
          </p:cNvCxnSpPr>
          <p:nvPr/>
        </p:nvCxnSpPr>
        <p:spPr>
          <a:xfrm>
            <a:off x="4825346" y="2694059"/>
            <a:ext cx="758036" cy="8711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5E6221B9-0149-4E13-BB18-F03642AB2128}"/>
              </a:ext>
            </a:extLst>
          </p:cNvPr>
          <p:cNvCxnSpPr>
            <a:stCxn id="33" idx="6"/>
            <a:endCxn id="108" idx="2"/>
          </p:cNvCxnSpPr>
          <p:nvPr/>
        </p:nvCxnSpPr>
        <p:spPr>
          <a:xfrm>
            <a:off x="4825346" y="5272159"/>
            <a:ext cx="802486" cy="34564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1628B364-5885-4707-966C-D711DA097134}"/>
              </a:ext>
            </a:extLst>
          </p:cNvPr>
          <p:cNvSpPr txBox="1"/>
          <p:nvPr/>
        </p:nvSpPr>
        <p:spPr>
          <a:xfrm>
            <a:off x="2053167" y="6228195"/>
            <a:ext cx="494046" cy="338554"/>
          </a:xfrm>
          <a:prstGeom prst="rect">
            <a:avLst/>
          </a:prstGeom>
          <a:noFill/>
        </p:spPr>
        <p:txBody>
          <a:bodyPr wrap="none" rtlCol="0">
            <a:spAutoFit/>
          </a:bodyPr>
          <a:lstStyle/>
          <a:p>
            <a:r>
              <a:rPr lang="en-US" altLang="zh-CN" sz="1600" dirty="0"/>
              <a:t>t=1</a:t>
            </a:r>
            <a:endParaRPr lang="zh-CN" altLang="en-US" sz="1600" dirty="0"/>
          </a:p>
        </p:txBody>
      </p:sp>
      <p:sp>
        <p:nvSpPr>
          <p:cNvPr id="123" name="文本框 122">
            <a:extLst>
              <a:ext uri="{FF2B5EF4-FFF2-40B4-BE49-F238E27FC236}">
                <a16:creationId xmlns:a16="http://schemas.microsoft.com/office/drawing/2014/main" id="{02D94C85-BA9C-4360-85A4-BC59E6FE37FD}"/>
              </a:ext>
            </a:extLst>
          </p:cNvPr>
          <p:cNvSpPr txBox="1"/>
          <p:nvPr/>
        </p:nvSpPr>
        <p:spPr>
          <a:xfrm>
            <a:off x="3866694" y="6228774"/>
            <a:ext cx="494046" cy="338554"/>
          </a:xfrm>
          <a:prstGeom prst="rect">
            <a:avLst/>
          </a:prstGeom>
          <a:noFill/>
        </p:spPr>
        <p:txBody>
          <a:bodyPr wrap="none" rtlCol="0">
            <a:spAutoFit/>
          </a:bodyPr>
          <a:lstStyle/>
          <a:p>
            <a:r>
              <a:rPr lang="en-US" altLang="zh-CN" sz="1600" dirty="0"/>
              <a:t>t=2</a:t>
            </a:r>
            <a:endParaRPr lang="zh-CN" altLang="en-US" sz="1600" dirty="0"/>
          </a:p>
        </p:txBody>
      </p:sp>
      <p:sp>
        <p:nvSpPr>
          <p:cNvPr id="124" name="文本框 123">
            <a:extLst>
              <a:ext uri="{FF2B5EF4-FFF2-40B4-BE49-F238E27FC236}">
                <a16:creationId xmlns:a16="http://schemas.microsoft.com/office/drawing/2014/main" id="{B6B8A0B2-95BC-4FA7-A6C4-3E00B1CA5ABC}"/>
              </a:ext>
            </a:extLst>
          </p:cNvPr>
          <p:cNvSpPr txBox="1"/>
          <p:nvPr/>
        </p:nvSpPr>
        <p:spPr>
          <a:xfrm>
            <a:off x="5913978" y="6228196"/>
            <a:ext cx="494046" cy="338554"/>
          </a:xfrm>
          <a:prstGeom prst="rect">
            <a:avLst/>
          </a:prstGeom>
          <a:noFill/>
        </p:spPr>
        <p:txBody>
          <a:bodyPr wrap="none" rtlCol="0">
            <a:spAutoFit/>
          </a:bodyPr>
          <a:lstStyle/>
          <a:p>
            <a:r>
              <a:rPr lang="en-US" altLang="zh-CN" sz="1600" dirty="0"/>
              <a:t>t=3</a:t>
            </a:r>
            <a:endParaRPr lang="zh-CN" altLang="en-US" sz="1600" dirty="0"/>
          </a:p>
        </p:txBody>
      </p:sp>
      <p:sp>
        <p:nvSpPr>
          <p:cNvPr id="2" name="文本框 1">
            <a:extLst>
              <a:ext uri="{FF2B5EF4-FFF2-40B4-BE49-F238E27FC236}">
                <a16:creationId xmlns:a16="http://schemas.microsoft.com/office/drawing/2014/main" id="{1E3D9C97-5935-4CBD-8B8F-53F2D0C4237E}"/>
              </a:ext>
            </a:extLst>
          </p:cNvPr>
          <p:cNvSpPr txBox="1"/>
          <p:nvPr/>
        </p:nvSpPr>
        <p:spPr>
          <a:xfrm>
            <a:off x="315609" y="264181"/>
            <a:ext cx="3259170" cy="1354217"/>
          </a:xfrm>
          <a:prstGeom prst="rect">
            <a:avLst/>
          </a:prstGeom>
          <a:noFill/>
        </p:spPr>
        <p:txBody>
          <a:bodyPr wrap="square" rtlCol="0">
            <a:spAutoFit/>
          </a:bodyPr>
          <a:lstStyle/>
          <a:p>
            <a:r>
              <a:rPr lang="zh-CN" altLang="zh-CN" b="1" dirty="0"/>
              <a:t>前缀搜索（</a:t>
            </a:r>
            <a:r>
              <a:rPr lang="en-US" altLang="zh-CN" b="1" dirty="0"/>
              <a:t>Prefix Search</a:t>
            </a:r>
            <a:r>
              <a:rPr lang="zh-CN" altLang="zh-CN" b="1" dirty="0"/>
              <a:t>）</a:t>
            </a:r>
            <a:r>
              <a:rPr lang="zh-CN" altLang="en-US" b="1" dirty="0"/>
              <a:t>：</a:t>
            </a:r>
            <a:endParaRPr lang="en-US" altLang="zh-CN" b="1" dirty="0"/>
          </a:p>
          <a:p>
            <a:r>
              <a:rPr lang="zh-CN" altLang="zh-CN" sz="1600" dirty="0"/>
              <a:t>基于图中蓝色节点标出的前缀部分进一步扩展，解码最后合并输出标签一致的路径，再选出总概率最高的解码序列。</a:t>
            </a:r>
            <a:endParaRPr lang="zh-CN" altLang="en-US" sz="1600" dirty="0"/>
          </a:p>
        </p:txBody>
      </p:sp>
    </p:spTree>
    <p:custDataLst>
      <p:tags r:id="rId1"/>
    </p:custDataLst>
    <p:extLst>
      <p:ext uri="{BB962C8B-B14F-4D97-AF65-F5344CB8AC3E}">
        <p14:creationId xmlns:p14="http://schemas.microsoft.com/office/powerpoint/2010/main" val="2678188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接点 3">
            <a:extLst>
              <a:ext uri="{FF2B5EF4-FFF2-40B4-BE49-F238E27FC236}">
                <a16:creationId xmlns:a16="http://schemas.microsoft.com/office/drawing/2014/main" id="{FEDEE144-C9EC-4BFA-B19D-4A20D717D3B2}"/>
              </a:ext>
            </a:extLst>
          </p:cNvPr>
          <p:cNvSpPr/>
          <p:nvPr/>
        </p:nvSpPr>
        <p:spPr>
          <a:xfrm>
            <a:off x="1773767" y="322882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s</a:t>
            </a:r>
            <a:endParaRPr lang="zh-CN" altLang="en-US" sz="1400" dirty="0"/>
          </a:p>
        </p:txBody>
      </p:sp>
      <p:sp>
        <p:nvSpPr>
          <p:cNvPr id="5" name="流程图: 接点 4">
            <a:extLst>
              <a:ext uri="{FF2B5EF4-FFF2-40B4-BE49-F238E27FC236}">
                <a16:creationId xmlns:a16="http://schemas.microsoft.com/office/drawing/2014/main" id="{F27FFE2E-F29B-42AF-9697-1739D923083A}"/>
              </a:ext>
            </a:extLst>
          </p:cNvPr>
          <p:cNvSpPr/>
          <p:nvPr/>
        </p:nvSpPr>
        <p:spPr>
          <a:xfrm>
            <a:off x="2523067" y="281925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6" name="流程图: 接点 5">
            <a:extLst>
              <a:ext uri="{FF2B5EF4-FFF2-40B4-BE49-F238E27FC236}">
                <a16:creationId xmlns:a16="http://schemas.microsoft.com/office/drawing/2014/main" id="{8CBB38E0-13C0-49A2-B82E-D413BECA2FFC}"/>
              </a:ext>
            </a:extLst>
          </p:cNvPr>
          <p:cNvSpPr/>
          <p:nvPr/>
        </p:nvSpPr>
        <p:spPr>
          <a:xfrm>
            <a:off x="2523067" y="322882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 name="流程图: 接点 6">
            <a:extLst>
              <a:ext uri="{FF2B5EF4-FFF2-40B4-BE49-F238E27FC236}">
                <a16:creationId xmlns:a16="http://schemas.microsoft.com/office/drawing/2014/main" id="{3D34976F-0BA0-41B8-A351-AC1FE3361C95}"/>
              </a:ext>
            </a:extLst>
          </p:cNvPr>
          <p:cNvSpPr/>
          <p:nvPr/>
        </p:nvSpPr>
        <p:spPr>
          <a:xfrm>
            <a:off x="2523067" y="363840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9" name="直接连接符 8">
            <a:extLst>
              <a:ext uri="{FF2B5EF4-FFF2-40B4-BE49-F238E27FC236}">
                <a16:creationId xmlns:a16="http://schemas.microsoft.com/office/drawing/2014/main" id="{CC4E3DD3-4613-4D51-8D22-AFBE578A02AC}"/>
              </a:ext>
            </a:extLst>
          </p:cNvPr>
          <p:cNvCxnSpPr>
            <a:stCxn id="4" idx="6"/>
            <a:endCxn id="5" idx="2"/>
          </p:cNvCxnSpPr>
          <p:nvPr/>
        </p:nvCxnSpPr>
        <p:spPr>
          <a:xfrm flipV="1">
            <a:off x="2053167" y="295578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90BA09A-AE7C-4295-989C-CFE0500E9BA0}"/>
              </a:ext>
            </a:extLst>
          </p:cNvPr>
          <p:cNvCxnSpPr>
            <a:stCxn id="4" idx="6"/>
            <a:endCxn id="6" idx="2"/>
          </p:cNvCxnSpPr>
          <p:nvPr/>
        </p:nvCxnSpPr>
        <p:spPr>
          <a:xfrm>
            <a:off x="2053167" y="336535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B6D4365-A886-4297-9376-F4642B77A116}"/>
              </a:ext>
            </a:extLst>
          </p:cNvPr>
          <p:cNvCxnSpPr>
            <a:stCxn id="4" idx="6"/>
            <a:endCxn id="7" idx="2"/>
          </p:cNvCxnSpPr>
          <p:nvPr/>
        </p:nvCxnSpPr>
        <p:spPr>
          <a:xfrm>
            <a:off x="2053167" y="336535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流程图: 接点 15">
            <a:extLst>
              <a:ext uri="{FF2B5EF4-FFF2-40B4-BE49-F238E27FC236}">
                <a16:creationId xmlns:a16="http://schemas.microsoft.com/office/drawing/2014/main" id="{2D0FC0BD-DD61-4300-B5D4-B09908B8F8AF}"/>
              </a:ext>
            </a:extLst>
          </p:cNvPr>
          <p:cNvSpPr/>
          <p:nvPr/>
        </p:nvSpPr>
        <p:spPr>
          <a:xfrm>
            <a:off x="3796646" y="214795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17" name="流程图: 接点 16">
            <a:extLst>
              <a:ext uri="{FF2B5EF4-FFF2-40B4-BE49-F238E27FC236}">
                <a16:creationId xmlns:a16="http://schemas.microsoft.com/office/drawing/2014/main" id="{5FC54CCB-F1A1-42C0-8FA8-6C744DC03D04}"/>
              </a:ext>
            </a:extLst>
          </p:cNvPr>
          <p:cNvSpPr/>
          <p:nvPr/>
        </p:nvSpPr>
        <p:spPr>
          <a:xfrm>
            <a:off x="4545946" y="173838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18" name="流程图: 接点 17">
            <a:extLst>
              <a:ext uri="{FF2B5EF4-FFF2-40B4-BE49-F238E27FC236}">
                <a16:creationId xmlns:a16="http://schemas.microsoft.com/office/drawing/2014/main" id="{26383502-7B14-46EA-A3B8-6C6AE3B3C3C6}"/>
              </a:ext>
            </a:extLst>
          </p:cNvPr>
          <p:cNvSpPr/>
          <p:nvPr/>
        </p:nvSpPr>
        <p:spPr>
          <a:xfrm>
            <a:off x="4545946" y="214795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19" name="流程图: 接点 18">
            <a:extLst>
              <a:ext uri="{FF2B5EF4-FFF2-40B4-BE49-F238E27FC236}">
                <a16:creationId xmlns:a16="http://schemas.microsoft.com/office/drawing/2014/main" id="{2531428C-1FBB-4176-BC14-37922581C16F}"/>
              </a:ext>
            </a:extLst>
          </p:cNvPr>
          <p:cNvSpPr/>
          <p:nvPr/>
        </p:nvSpPr>
        <p:spPr>
          <a:xfrm>
            <a:off x="4545946" y="255753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20" name="直接连接符 19">
            <a:extLst>
              <a:ext uri="{FF2B5EF4-FFF2-40B4-BE49-F238E27FC236}">
                <a16:creationId xmlns:a16="http://schemas.microsoft.com/office/drawing/2014/main" id="{93813BFD-569B-4A7D-95B7-1DB01AC3FBCA}"/>
              </a:ext>
            </a:extLst>
          </p:cNvPr>
          <p:cNvCxnSpPr>
            <a:stCxn id="16" idx="6"/>
            <a:endCxn id="17" idx="2"/>
          </p:cNvCxnSpPr>
          <p:nvPr/>
        </p:nvCxnSpPr>
        <p:spPr>
          <a:xfrm flipV="1">
            <a:off x="4076046" y="187491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1CA2EA9-C306-4E8E-B7CB-65161AF47E67}"/>
              </a:ext>
            </a:extLst>
          </p:cNvPr>
          <p:cNvCxnSpPr>
            <a:stCxn id="16" idx="6"/>
            <a:endCxn id="18" idx="2"/>
          </p:cNvCxnSpPr>
          <p:nvPr/>
        </p:nvCxnSpPr>
        <p:spPr>
          <a:xfrm>
            <a:off x="4076046" y="228448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3E710E4-9481-4BFC-809B-C02B05577A3C}"/>
              </a:ext>
            </a:extLst>
          </p:cNvPr>
          <p:cNvCxnSpPr>
            <a:stCxn id="16" idx="6"/>
            <a:endCxn id="19" idx="2"/>
          </p:cNvCxnSpPr>
          <p:nvPr/>
        </p:nvCxnSpPr>
        <p:spPr>
          <a:xfrm>
            <a:off x="4076046" y="228448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流程图: 接点 22">
            <a:extLst>
              <a:ext uri="{FF2B5EF4-FFF2-40B4-BE49-F238E27FC236}">
                <a16:creationId xmlns:a16="http://schemas.microsoft.com/office/drawing/2014/main" id="{444560F2-3AE0-425F-BFEF-C582D247BFBA}"/>
              </a:ext>
            </a:extLst>
          </p:cNvPr>
          <p:cNvSpPr/>
          <p:nvPr/>
        </p:nvSpPr>
        <p:spPr>
          <a:xfrm>
            <a:off x="3796646" y="343700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24" name="流程图: 接点 23">
            <a:extLst>
              <a:ext uri="{FF2B5EF4-FFF2-40B4-BE49-F238E27FC236}">
                <a16:creationId xmlns:a16="http://schemas.microsoft.com/office/drawing/2014/main" id="{C3A6A417-DE8F-440F-AE65-6AB532CFED84}"/>
              </a:ext>
            </a:extLst>
          </p:cNvPr>
          <p:cNvSpPr/>
          <p:nvPr/>
        </p:nvSpPr>
        <p:spPr>
          <a:xfrm>
            <a:off x="4545946" y="302743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25" name="流程图: 接点 24">
            <a:extLst>
              <a:ext uri="{FF2B5EF4-FFF2-40B4-BE49-F238E27FC236}">
                <a16:creationId xmlns:a16="http://schemas.microsoft.com/office/drawing/2014/main" id="{5287C0CE-E3EE-4A4E-AD3F-660EC0256E52}"/>
              </a:ext>
            </a:extLst>
          </p:cNvPr>
          <p:cNvSpPr/>
          <p:nvPr/>
        </p:nvSpPr>
        <p:spPr>
          <a:xfrm>
            <a:off x="4545946" y="343700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26" name="流程图: 接点 25">
            <a:extLst>
              <a:ext uri="{FF2B5EF4-FFF2-40B4-BE49-F238E27FC236}">
                <a16:creationId xmlns:a16="http://schemas.microsoft.com/office/drawing/2014/main" id="{82F2F0EF-D589-4C51-8BC6-CE184AF15A6B}"/>
              </a:ext>
            </a:extLst>
          </p:cNvPr>
          <p:cNvSpPr/>
          <p:nvPr/>
        </p:nvSpPr>
        <p:spPr>
          <a:xfrm>
            <a:off x="4545946" y="384658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27" name="直接连接符 26">
            <a:extLst>
              <a:ext uri="{FF2B5EF4-FFF2-40B4-BE49-F238E27FC236}">
                <a16:creationId xmlns:a16="http://schemas.microsoft.com/office/drawing/2014/main" id="{FD0EAF68-8D51-4D22-A92E-D8FDEE8761EA}"/>
              </a:ext>
            </a:extLst>
          </p:cNvPr>
          <p:cNvCxnSpPr>
            <a:stCxn id="23" idx="6"/>
            <a:endCxn id="24" idx="2"/>
          </p:cNvCxnSpPr>
          <p:nvPr/>
        </p:nvCxnSpPr>
        <p:spPr>
          <a:xfrm flipV="1">
            <a:off x="4076046" y="316396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B5630DE-05F1-44D5-97AD-B742010090B0}"/>
              </a:ext>
            </a:extLst>
          </p:cNvPr>
          <p:cNvCxnSpPr>
            <a:stCxn id="23" idx="6"/>
            <a:endCxn id="25" idx="2"/>
          </p:cNvCxnSpPr>
          <p:nvPr/>
        </p:nvCxnSpPr>
        <p:spPr>
          <a:xfrm>
            <a:off x="4076046" y="357353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F16D42E-E1E7-4EEE-B571-BEB84E32C1CA}"/>
              </a:ext>
            </a:extLst>
          </p:cNvPr>
          <p:cNvCxnSpPr>
            <a:stCxn id="23" idx="6"/>
            <a:endCxn id="26" idx="2"/>
          </p:cNvCxnSpPr>
          <p:nvPr/>
        </p:nvCxnSpPr>
        <p:spPr>
          <a:xfrm>
            <a:off x="4076046" y="357353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id="{D2230EB6-996F-4077-8DEF-4AE04E6BEF40}"/>
              </a:ext>
            </a:extLst>
          </p:cNvPr>
          <p:cNvSpPr/>
          <p:nvPr/>
        </p:nvSpPr>
        <p:spPr>
          <a:xfrm>
            <a:off x="3796646" y="472605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31" name="流程图: 接点 30">
            <a:extLst>
              <a:ext uri="{FF2B5EF4-FFF2-40B4-BE49-F238E27FC236}">
                <a16:creationId xmlns:a16="http://schemas.microsoft.com/office/drawing/2014/main" id="{FB008C2E-5E68-43F5-9241-BA93FA6BBA4E}"/>
              </a:ext>
            </a:extLst>
          </p:cNvPr>
          <p:cNvSpPr/>
          <p:nvPr/>
        </p:nvSpPr>
        <p:spPr>
          <a:xfrm>
            <a:off x="4545946" y="431648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32" name="流程图: 接点 31">
            <a:extLst>
              <a:ext uri="{FF2B5EF4-FFF2-40B4-BE49-F238E27FC236}">
                <a16:creationId xmlns:a16="http://schemas.microsoft.com/office/drawing/2014/main" id="{380D9F21-02C9-4037-9562-8DFFDA966DB8}"/>
              </a:ext>
            </a:extLst>
          </p:cNvPr>
          <p:cNvSpPr/>
          <p:nvPr/>
        </p:nvSpPr>
        <p:spPr>
          <a:xfrm>
            <a:off x="4545946" y="472605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33" name="流程图: 接点 32">
            <a:extLst>
              <a:ext uri="{FF2B5EF4-FFF2-40B4-BE49-F238E27FC236}">
                <a16:creationId xmlns:a16="http://schemas.microsoft.com/office/drawing/2014/main" id="{7A24B76F-332B-4A2D-A3E7-C863EF248994}"/>
              </a:ext>
            </a:extLst>
          </p:cNvPr>
          <p:cNvSpPr/>
          <p:nvPr/>
        </p:nvSpPr>
        <p:spPr>
          <a:xfrm>
            <a:off x="4545946" y="513563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34" name="直接连接符 33">
            <a:extLst>
              <a:ext uri="{FF2B5EF4-FFF2-40B4-BE49-F238E27FC236}">
                <a16:creationId xmlns:a16="http://schemas.microsoft.com/office/drawing/2014/main" id="{F1943378-C287-4B03-8A9F-E308623EC6AE}"/>
              </a:ext>
            </a:extLst>
          </p:cNvPr>
          <p:cNvCxnSpPr>
            <a:stCxn id="30" idx="6"/>
            <a:endCxn id="31" idx="2"/>
          </p:cNvCxnSpPr>
          <p:nvPr/>
        </p:nvCxnSpPr>
        <p:spPr>
          <a:xfrm flipV="1">
            <a:off x="4076046" y="445301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FFC97D-6A3B-43CB-BF1D-B607FD4D7F7F}"/>
              </a:ext>
            </a:extLst>
          </p:cNvPr>
          <p:cNvCxnSpPr>
            <a:stCxn id="30" idx="6"/>
            <a:endCxn id="32" idx="2"/>
          </p:cNvCxnSpPr>
          <p:nvPr/>
        </p:nvCxnSpPr>
        <p:spPr>
          <a:xfrm>
            <a:off x="4076046" y="486258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9DD95FB-E5DF-4E81-9150-AD230FD89AB5}"/>
              </a:ext>
            </a:extLst>
          </p:cNvPr>
          <p:cNvCxnSpPr>
            <a:stCxn id="30" idx="6"/>
            <a:endCxn id="33" idx="2"/>
          </p:cNvCxnSpPr>
          <p:nvPr/>
        </p:nvCxnSpPr>
        <p:spPr>
          <a:xfrm>
            <a:off x="4076046" y="4862584"/>
            <a:ext cx="469900" cy="40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E1DE0C0-C286-4230-9455-7A04885AFA8B}"/>
              </a:ext>
            </a:extLst>
          </p:cNvPr>
          <p:cNvCxnSpPr>
            <a:stCxn id="5" idx="6"/>
            <a:endCxn id="16" idx="2"/>
          </p:cNvCxnSpPr>
          <p:nvPr/>
        </p:nvCxnSpPr>
        <p:spPr>
          <a:xfrm flipV="1">
            <a:off x="2802467" y="2284484"/>
            <a:ext cx="994179" cy="6712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796FC0E-9DA6-4A16-A1F6-49DA7B2E0467}"/>
              </a:ext>
            </a:extLst>
          </p:cNvPr>
          <p:cNvCxnSpPr>
            <a:stCxn id="6" idx="6"/>
            <a:endCxn id="23" idx="2"/>
          </p:cNvCxnSpPr>
          <p:nvPr/>
        </p:nvCxnSpPr>
        <p:spPr>
          <a:xfrm>
            <a:off x="2802467" y="3365354"/>
            <a:ext cx="994179" cy="20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BD3F2C7-91BD-4107-9048-42D6FA482AF1}"/>
              </a:ext>
            </a:extLst>
          </p:cNvPr>
          <p:cNvCxnSpPr>
            <a:stCxn id="7" idx="6"/>
            <a:endCxn id="30" idx="2"/>
          </p:cNvCxnSpPr>
          <p:nvPr/>
        </p:nvCxnSpPr>
        <p:spPr>
          <a:xfrm>
            <a:off x="2802467" y="3774929"/>
            <a:ext cx="994179" cy="10876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流程图: 接点 60">
            <a:extLst>
              <a:ext uri="{FF2B5EF4-FFF2-40B4-BE49-F238E27FC236}">
                <a16:creationId xmlns:a16="http://schemas.microsoft.com/office/drawing/2014/main" id="{DE8E4D3B-B845-4947-AD1D-AD466117E5E4}"/>
              </a:ext>
            </a:extLst>
          </p:cNvPr>
          <p:cNvSpPr/>
          <p:nvPr/>
        </p:nvSpPr>
        <p:spPr>
          <a:xfrm>
            <a:off x="6192982" y="8505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62" name="流程图: 接点 61">
            <a:extLst>
              <a:ext uri="{FF2B5EF4-FFF2-40B4-BE49-F238E27FC236}">
                <a16:creationId xmlns:a16="http://schemas.microsoft.com/office/drawing/2014/main" id="{8E6C05AC-F492-4C4E-9F0B-382BA0D0E353}"/>
              </a:ext>
            </a:extLst>
          </p:cNvPr>
          <p:cNvSpPr/>
          <p:nvPr/>
        </p:nvSpPr>
        <p:spPr>
          <a:xfrm>
            <a:off x="6942282" y="44096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63" name="流程图: 接点 62">
            <a:extLst>
              <a:ext uri="{FF2B5EF4-FFF2-40B4-BE49-F238E27FC236}">
                <a16:creationId xmlns:a16="http://schemas.microsoft.com/office/drawing/2014/main" id="{96915FA1-97C4-4B49-8513-F005E365D40A}"/>
              </a:ext>
            </a:extLst>
          </p:cNvPr>
          <p:cNvSpPr/>
          <p:nvPr/>
        </p:nvSpPr>
        <p:spPr>
          <a:xfrm>
            <a:off x="6942282" y="85053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64" name="流程图: 接点 63">
            <a:extLst>
              <a:ext uri="{FF2B5EF4-FFF2-40B4-BE49-F238E27FC236}">
                <a16:creationId xmlns:a16="http://schemas.microsoft.com/office/drawing/2014/main" id="{23ABE031-EDF1-4AA0-A456-B5102B9FF9B0}"/>
              </a:ext>
            </a:extLst>
          </p:cNvPr>
          <p:cNvSpPr/>
          <p:nvPr/>
        </p:nvSpPr>
        <p:spPr>
          <a:xfrm>
            <a:off x="6942282" y="126011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65" name="直接连接符 64">
            <a:extLst>
              <a:ext uri="{FF2B5EF4-FFF2-40B4-BE49-F238E27FC236}">
                <a16:creationId xmlns:a16="http://schemas.microsoft.com/office/drawing/2014/main" id="{6A2EA20E-CC1D-4A86-B33A-B603AC822A3C}"/>
              </a:ext>
            </a:extLst>
          </p:cNvPr>
          <p:cNvCxnSpPr>
            <a:stCxn id="61" idx="6"/>
            <a:endCxn id="62" idx="2"/>
          </p:cNvCxnSpPr>
          <p:nvPr/>
        </p:nvCxnSpPr>
        <p:spPr>
          <a:xfrm flipV="1">
            <a:off x="6472382" y="57749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A926EF4-CC7B-4784-A8E4-4389DF2D99E9}"/>
              </a:ext>
            </a:extLst>
          </p:cNvPr>
          <p:cNvCxnSpPr>
            <a:stCxn id="61" idx="6"/>
            <a:endCxn id="63" idx="2"/>
          </p:cNvCxnSpPr>
          <p:nvPr/>
        </p:nvCxnSpPr>
        <p:spPr>
          <a:xfrm>
            <a:off x="6472382" y="98706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65DB225-E59B-4D7C-80C1-7B275F42DB98}"/>
              </a:ext>
            </a:extLst>
          </p:cNvPr>
          <p:cNvCxnSpPr>
            <a:stCxn id="61" idx="6"/>
            <a:endCxn id="64" idx="2"/>
          </p:cNvCxnSpPr>
          <p:nvPr/>
        </p:nvCxnSpPr>
        <p:spPr>
          <a:xfrm>
            <a:off x="6472382" y="98706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流程图: 接点 67">
            <a:extLst>
              <a:ext uri="{FF2B5EF4-FFF2-40B4-BE49-F238E27FC236}">
                <a16:creationId xmlns:a16="http://schemas.microsoft.com/office/drawing/2014/main" id="{866EA3D7-E99F-400A-9F70-88BF8FF43824}"/>
              </a:ext>
            </a:extLst>
          </p:cNvPr>
          <p:cNvSpPr/>
          <p:nvPr/>
        </p:nvSpPr>
        <p:spPr>
          <a:xfrm>
            <a:off x="6192982" y="21395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69" name="流程图: 接点 68">
            <a:extLst>
              <a:ext uri="{FF2B5EF4-FFF2-40B4-BE49-F238E27FC236}">
                <a16:creationId xmlns:a16="http://schemas.microsoft.com/office/drawing/2014/main" id="{7235C271-5415-47D9-AF95-1E1B64FB829F}"/>
              </a:ext>
            </a:extLst>
          </p:cNvPr>
          <p:cNvSpPr/>
          <p:nvPr/>
        </p:nvSpPr>
        <p:spPr>
          <a:xfrm>
            <a:off x="6942282" y="173001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70" name="流程图: 接点 69">
            <a:extLst>
              <a:ext uri="{FF2B5EF4-FFF2-40B4-BE49-F238E27FC236}">
                <a16:creationId xmlns:a16="http://schemas.microsoft.com/office/drawing/2014/main" id="{86E1B1AD-DD91-4B24-B5B7-CF2FFFA71427}"/>
              </a:ext>
            </a:extLst>
          </p:cNvPr>
          <p:cNvSpPr/>
          <p:nvPr/>
        </p:nvSpPr>
        <p:spPr>
          <a:xfrm>
            <a:off x="6942282" y="213958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1" name="流程图: 接点 70">
            <a:extLst>
              <a:ext uri="{FF2B5EF4-FFF2-40B4-BE49-F238E27FC236}">
                <a16:creationId xmlns:a16="http://schemas.microsoft.com/office/drawing/2014/main" id="{913C0066-B436-48B7-8397-4F0C79FD9E7A}"/>
              </a:ext>
            </a:extLst>
          </p:cNvPr>
          <p:cNvSpPr/>
          <p:nvPr/>
        </p:nvSpPr>
        <p:spPr>
          <a:xfrm>
            <a:off x="6942282" y="254916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72" name="直接连接符 71">
            <a:extLst>
              <a:ext uri="{FF2B5EF4-FFF2-40B4-BE49-F238E27FC236}">
                <a16:creationId xmlns:a16="http://schemas.microsoft.com/office/drawing/2014/main" id="{C6824B75-2428-4D79-A21A-C055B33B7832}"/>
              </a:ext>
            </a:extLst>
          </p:cNvPr>
          <p:cNvCxnSpPr>
            <a:stCxn id="68" idx="6"/>
            <a:endCxn id="69" idx="2"/>
          </p:cNvCxnSpPr>
          <p:nvPr/>
        </p:nvCxnSpPr>
        <p:spPr>
          <a:xfrm flipV="1">
            <a:off x="6472382" y="186654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5949C17-5B9F-4666-BCAF-90CF9563AA33}"/>
              </a:ext>
            </a:extLst>
          </p:cNvPr>
          <p:cNvCxnSpPr>
            <a:stCxn id="68" idx="6"/>
            <a:endCxn id="70" idx="2"/>
          </p:cNvCxnSpPr>
          <p:nvPr/>
        </p:nvCxnSpPr>
        <p:spPr>
          <a:xfrm>
            <a:off x="6472382" y="227611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00766A56-16BB-4DDA-92A3-F7708D188883}"/>
              </a:ext>
            </a:extLst>
          </p:cNvPr>
          <p:cNvCxnSpPr>
            <a:stCxn id="68" idx="6"/>
            <a:endCxn id="71" idx="2"/>
          </p:cNvCxnSpPr>
          <p:nvPr/>
        </p:nvCxnSpPr>
        <p:spPr>
          <a:xfrm>
            <a:off x="6472382" y="227611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75" name="流程图: 接点 74">
            <a:extLst>
              <a:ext uri="{FF2B5EF4-FFF2-40B4-BE49-F238E27FC236}">
                <a16:creationId xmlns:a16="http://schemas.microsoft.com/office/drawing/2014/main" id="{9C5BE9F6-D3A9-45C6-9CAA-13941E2C829B}"/>
              </a:ext>
            </a:extLst>
          </p:cNvPr>
          <p:cNvSpPr/>
          <p:nvPr/>
        </p:nvSpPr>
        <p:spPr>
          <a:xfrm>
            <a:off x="6192982" y="34286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76" name="流程图: 接点 75">
            <a:extLst>
              <a:ext uri="{FF2B5EF4-FFF2-40B4-BE49-F238E27FC236}">
                <a16:creationId xmlns:a16="http://schemas.microsoft.com/office/drawing/2014/main" id="{AA4856BB-0B17-4C38-98FB-B0802DBEC340}"/>
              </a:ext>
            </a:extLst>
          </p:cNvPr>
          <p:cNvSpPr/>
          <p:nvPr/>
        </p:nvSpPr>
        <p:spPr>
          <a:xfrm>
            <a:off x="6942282" y="301906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77" name="流程图: 接点 76">
            <a:extLst>
              <a:ext uri="{FF2B5EF4-FFF2-40B4-BE49-F238E27FC236}">
                <a16:creationId xmlns:a16="http://schemas.microsoft.com/office/drawing/2014/main" id="{F80E0C38-AF68-4DEC-8E46-9E4AE19B2CED}"/>
              </a:ext>
            </a:extLst>
          </p:cNvPr>
          <p:cNvSpPr/>
          <p:nvPr/>
        </p:nvSpPr>
        <p:spPr>
          <a:xfrm>
            <a:off x="6942282" y="342863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8" name="流程图: 接点 77">
            <a:extLst>
              <a:ext uri="{FF2B5EF4-FFF2-40B4-BE49-F238E27FC236}">
                <a16:creationId xmlns:a16="http://schemas.microsoft.com/office/drawing/2014/main" id="{06DAD572-4BB6-4593-9DA5-C5F2091336EE}"/>
              </a:ext>
            </a:extLst>
          </p:cNvPr>
          <p:cNvSpPr/>
          <p:nvPr/>
        </p:nvSpPr>
        <p:spPr>
          <a:xfrm>
            <a:off x="6942282" y="383821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79" name="直接连接符 78">
            <a:extLst>
              <a:ext uri="{FF2B5EF4-FFF2-40B4-BE49-F238E27FC236}">
                <a16:creationId xmlns:a16="http://schemas.microsoft.com/office/drawing/2014/main" id="{89111041-B1AE-46A7-A831-E1F553CAC9D2}"/>
              </a:ext>
            </a:extLst>
          </p:cNvPr>
          <p:cNvCxnSpPr>
            <a:stCxn id="75" idx="6"/>
            <a:endCxn id="76" idx="2"/>
          </p:cNvCxnSpPr>
          <p:nvPr/>
        </p:nvCxnSpPr>
        <p:spPr>
          <a:xfrm flipV="1">
            <a:off x="6472382" y="315559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1A329FEB-FCAE-4EA7-99BB-6ABB6AB4C695}"/>
              </a:ext>
            </a:extLst>
          </p:cNvPr>
          <p:cNvCxnSpPr>
            <a:stCxn id="75" idx="6"/>
            <a:endCxn id="77" idx="2"/>
          </p:cNvCxnSpPr>
          <p:nvPr/>
        </p:nvCxnSpPr>
        <p:spPr>
          <a:xfrm>
            <a:off x="6472382" y="356516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10DED339-21EA-4D6A-874C-1566EC2B06E3}"/>
              </a:ext>
            </a:extLst>
          </p:cNvPr>
          <p:cNvCxnSpPr>
            <a:stCxn id="75" idx="6"/>
            <a:endCxn id="78" idx="2"/>
          </p:cNvCxnSpPr>
          <p:nvPr/>
        </p:nvCxnSpPr>
        <p:spPr>
          <a:xfrm>
            <a:off x="6472382" y="356516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流程图: 接点 81">
            <a:extLst>
              <a:ext uri="{FF2B5EF4-FFF2-40B4-BE49-F238E27FC236}">
                <a16:creationId xmlns:a16="http://schemas.microsoft.com/office/drawing/2014/main" id="{3F84C2D7-3DF2-476F-B980-6D1452D45789}"/>
              </a:ext>
            </a:extLst>
          </p:cNvPr>
          <p:cNvSpPr/>
          <p:nvPr/>
        </p:nvSpPr>
        <p:spPr>
          <a:xfrm>
            <a:off x="5583382" y="8505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83" name="流程图: 接点 82">
            <a:extLst>
              <a:ext uri="{FF2B5EF4-FFF2-40B4-BE49-F238E27FC236}">
                <a16:creationId xmlns:a16="http://schemas.microsoft.com/office/drawing/2014/main" id="{084502F5-DBE3-4C05-8677-EA312A2ACB56}"/>
              </a:ext>
            </a:extLst>
          </p:cNvPr>
          <p:cNvSpPr/>
          <p:nvPr/>
        </p:nvSpPr>
        <p:spPr>
          <a:xfrm>
            <a:off x="5583382" y="21395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84" name="流程图: 接点 83">
            <a:extLst>
              <a:ext uri="{FF2B5EF4-FFF2-40B4-BE49-F238E27FC236}">
                <a16:creationId xmlns:a16="http://schemas.microsoft.com/office/drawing/2014/main" id="{055BBDF3-F7AC-4B81-B12A-D67E3D5DCF6A}"/>
              </a:ext>
            </a:extLst>
          </p:cNvPr>
          <p:cNvSpPr/>
          <p:nvPr/>
        </p:nvSpPr>
        <p:spPr>
          <a:xfrm>
            <a:off x="5583382" y="342863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cxnSp>
        <p:nvCxnSpPr>
          <p:cNvPr id="86" name="直接连接符 85">
            <a:extLst>
              <a:ext uri="{FF2B5EF4-FFF2-40B4-BE49-F238E27FC236}">
                <a16:creationId xmlns:a16="http://schemas.microsoft.com/office/drawing/2014/main" id="{56510B8D-E137-499F-A5DA-28202755EA42}"/>
              </a:ext>
            </a:extLst>
          </p:cNvPr>
          <p:cNvCxnSpPr>
            <a:stCxn id="82" idx="6"/>
            <a:endCxn id="61" idx="2"/>
          </p:cNvCxnSpPr>
          <p:nvPr/>
        </p:nvCxnSpPr>
        <p:spPr>
          <a:xfrm>
            <a:off x="5862782" y="987064"/>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04C21A6D-3DB4-43B0-B94D-7B071D0FD879}"/>
              </a:ext>
            </a:extLst>
          </p:cNvPr>
          <p:cNvCxnSpPr>
            <a:stCxn id="83" idx="6"/>
            <a:endCxn id="68" idx="2"/>
          </p:cNvCxnSpPr>
          <p:nvPr/>
        </p:nvCxnSpPr>
        <p:spPr>
          <a:xfrm>
            <a:off x="5862782" y="2276114"/>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B6C8E1D-F7AC-4D07-93FE-5B74356B615B}"/>
              </a:ext>
            </a:extLst>
          </p:cNvPr>
          <p:cNvCxnSpPr>
            <a:stCxn id="84" idx="6"/>
            <a:endCxn id="75" idx="2"/>
          </p:cNvCxnSpPr>
          <p:nvPr/>
        </p:nvCxnSpPr>
        <p:spPr>
          <a:xfrm>
            <a:off x="5862782" y="3565164"/>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流程图: 接点 100">
            <a:extLst>
              <a:ext uri="{FF2B5EF4-FFF2-40B4-BE49-F238E27FC236}">
                <a16:creationId xmlns:a16="http://schemas.microsoft.com/office/drawing/2014/main" id="{1F709C74-2FBC-480E-ACA0-55DD326E8033}"/>
              </a:ext>
            </a:extLst>
          </p:cNvPr>
          <p:cNvSpPr/>
          <p:nvPr/>
        </p:nvSpPr>
        <p:spPr>
          <a:xfrm>
            <a:off x="6237432" y="548127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102" name="流程图: 接点 101">
            <a:extLst>
              <a:ext uri="{FF2B5EF4-FFF2-40B4-BE49-F238E27FC236}">
                <a16:creationId xmlns:a16="http://schemas.microsoft.com/office/drawing/2014/main" id="{662D7972-1EA1-41E5-9034-6EAE4A88869B}"/>
              </a:ext>
            </a:extLst>
          </p:cNvPr>
          <p:cNvSpPr/>
          <p:nvPr/>
        </p:nvSpPr>
        <p:spPr>
          <a:xfrm>
            <a:off x="6986732" y="5071702"/>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103" name="流程图: 接点 102">
            <a:extLst>
              <a:ext uri="{FF2B5EF4-FFF2-40B4-BE49-F238E27FC236}">
                <a16:creationId xmlns:a16="http://schemas.microsoft.com/office/drawing/2014/main" id="{88749EFE-7FD6-44A6-BB09-E52F75D97772}"/>
              </a:ext>
            </a:extLst>
          </p:cNvPr>
          <p:cNvSpPr/>
          <p:nvPr/>
        </p:nvSpPr>
        <p:spPr>
          <a:xfrm>
            <a:off x="6986732" y="5481276"/>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104" name="流程图: 接点 103">
            <a:extLst>
              <a:ext uri="{FF2B5EF4-FFF2-40B4-BE49-F238E27FC236}">
                <a16:creationId xmlns:a16="http://schemas.microsoft.com/office/drawing/2014/main" id="{7AD84E4A-47BE-46E4-825D-2ED73C8AABD6}"/>
              </a:ext>
            </a:extLst>
          </p:cNvPr>
          <p:cNvSpPr/>
          <p:nvPr/>
        </p:nvSpPr>
        <p:spPr>
          <a:xfrm>
            <a:off x="6986732" y="5890851"/>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105" name="直接连接符 104">
            <a:extLst>
              <a:ext uri="{FF2B5EF4-FFF2-40B4-BE49-F238E27FC236}">
                <a16:creationId xmlns:a16="http://schemas.microsoft.com/office/drawing/2014/main" id="{CB323515-3326-4CEE-B649-57B5CFEC5651}"/>
              </a:ext>
            </a:extLst>
          </p:cNvPr>
          <p:cNvCxnSpPr>
            <a:stCxn id="101" idx="6"/>
            <a:endCxn id="102" idx="2"/>
          </p:cNvCxnSpPr>
          <p:nvPr/>
        </p:nvCxnSpPr>
        <p:spPr>
          <a:xfrm flipV="1">
            <a:off x="6516832" y="5208227"/>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ED771C9-07B3-405B-A4DD-EC0C34DD3CD6}"/>
              </a:ext>
            </a:extLst>
          </p:cNvPr>
          <p:cNvCxnSpPr>
            <a:stCxn id="101" idx="6"/>
            <a:endCxn id="103" idx="2"/>
          </p:cNvCxnSpPr>
          <p:nvPr/>
        </p:nvCxnSpPr>
        <p:spPr>
          <a:xfrm>
            <a:off x="6516832" y="5617801"/>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CB667AE-D443-4508-83F9-DE133E02B9A0}"/>
              </a:ext>
            </a:extLst>
          </p:cNvPr>
          <p:cNvCxnSpPr>
            <a:stCxn id="101" idx="6"/>
            <a:endCxn id="104" idx="2"/>
          </p:cNvCxnSpPr>
          <p:nvPr/>
        </p:nvCxnSpPr>
        <p:spPr>
          <a:xfrm>
            <a:off x="6516832" y="5617801"/>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108" name="流程图: 接点 107">
            <a:extLst>
              <a:ext uri="{FF2B5EF4-FFF2-40B4-BE49-F238E27FC236}">
                <a16:creationId xmlns:a16="http://schemas.microsoft.com/office/drawing/2014/main" id="{BCA9DE1E-E782-45D7-8E27-98281CF4FFCF}"/>
              </a:ext>
            </a:extLst>
          </p:cNvPr>
          <p:cNvSpPr/>
          <p:nvPr/>
        </p:nvSpPr>
        <p:spPr>
          <a:xfrm>
            <a:off x="5627832" y="548127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09" name="直接连接符 108">
            <a:extLst>
              <a:ext uri="{FF2B5EF4-FFF2-40B4-BE49-F238E27FC236}">
                <a16:creationId xmlns:a16="http://schemas.microsoft.com/office/drawing/2014/main" id="{3DBC4C70-3549-4D95-8F28-283136236103}"/>
              </a:ext>
            </a:extLst>
          </p:cNvPr>
          <p:cNvCxnSpPr>
            <a:stCxn id="108" idx="6"/>
            <a:endCxn id="101" idx="2"/>
          </p:cNvCxnSpPr>
          <p:nvPr/>
        </p:nvCxnSpPr>
        <p:spPr>
          <a:xfrm>
            <a:off x="5907232" y="5617801"/>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319568B9-B3D5-40E9-8C39-CE811F8ED8F2}"/>
              </a:ext>
            </a:extLst>
          </p:cNvPr>
          <p:cNvSpPr txBox="1"/>
          <p:nvPr/>
        </p:nvSpPr>
        <p:spPr>
          <a:xfrm>
            <a:off x="5958032" y="4203934"/>
            <a:ext cx="227948" cy="738664"/>
          </a:xfrm>
          <a:prstGeom prst="rect">
            <a:avLst/>
          </a:prstGeom>
          <a:noFill/>
        </p:spPr>
        <p:txBody>
          <a:bodyPr wrap="none" rtlCol="0">
            <a:spAutoFit/>
          </a:bodyPr>
          <a:lstStyle/>
          <a:p>
            <a:r>
              <a:rPr lang="en-US" altLang="zh-CN" sz="1400" b="1" dirty="0"/>
              <a:t>.</a:t>
            </a:r>
          </a:p>
          <a:p>
            <a:r>
              <a:rPr lang="en-US" altLang="zh-CN" sz="1400" b="1" dirty="0"/>
              <a:t>.</a:t>
            </a:r>
          </a:p>
          <a:p>
            <a:r>
              <a:rPr lang="en-US" altLang="zh-CN" sz="1400" b="1" dirty="0"/>
              <a:t>.</a:t>
            </a:r>
            <a:endParaRPr lang="zh-CN" altLang="en-US" sz="1400" b="1" dirty="0"/>
          </a:p>
        </p:txBody>
      </p:sp>
      <p:cxnSp>
        <p:nvCxnSpPr>
          <p:cNvPr id="114" name="直接连接符 113">
            <a:extLst>
              <a:ext uri="{FF2B5EF4-FFF2-40B4-BE49-F238E27FC236}">
                <a16:creationId xmlns:a16="http://schemas.microsoft.com/office/drawing/2014/main" id="{50387FAF-9630-4D86-A831-CD1636453439}"/>
              </a:ext>
            </a:extLst>
          </p:cNvPr>
          <p:cNvCxnSpPr>
            <a:stCxn id="17" idx="6"/>
            <a:endCxn id="82" idx="2"/>
          </p:cNvCxnSpPr>
          <p:nvPr/>
        </p:nvCxnSpPr>
        <p:spPr>
          <a:xfrm flipV="1">
            <a:off x="4825346" y="987064"/>
            <a:ext cx="758036" cy="88784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A88419B3-7905-4C9A-96AF-5D22624FED2A}"/>
              </a:ext>
            </a:extLst>
          </p:cNvPr>
          <p:cNvCxnSpPr>
            <a:stCxn id="18" idx="6"/>
            <a:endCxn id="83" idx="2"/>
          </p:cNvCxnSpPr>
          <p:nvPr/>
        </p:nvCxnSpPr>
        <p:spPr>
          <a:xfrm flipV="1">
            <a:off x="4825346" y="2276114"/>
            <a:ext cx="758036" cy="83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7521FA06-B1B4-477B-88A6-24AA12C1A254}"/>
              </a:ext>
            </a:extLst>
          </p:cNvPr>
          <p:cNvCxnSpPr>
            <a:stCxn id="19" idx="6"/>
            <a:endCxn id="84" idx="2"/>
          </p:cNvCxnSpPr>
          <p:nvPr/>
        </p:nvCxnSpPr>
        <p:spPr>
          <a:xfrm>
            <a:off x="4825346" y="2694059"/>
            <a:ext cx="758036" cy="8711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5E6221B9-0149-4E13-BB18-F03642AB2128}"/>
              </a:ext>
            </a:extLst>
          </p:cNvPr>
          <p:cNvCxnSpPr>
            <a:stCxn id="33" idx="6"/>
            <a:endCxn id="108" idx="2"/>
          </p:cNvCxnSpPr>
          <p:nvPr/>
        </p:nvCxnSpPr>
        <p:spPr>
          <a:xfrm>
            <a:off x="4825346" y="5272159"/>
            <a:ext cx="802486" cy="34564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1628B364-5885-4707-966C-D711DA097134}"/>
              </a:ext>
            </a:extLst>
          </p:cNvPr>
          <p:cNvSpPr txBox="1"/>
          <p:nvPr/>
        </p:nvSpPr>
        <p:spPr>
          <a:xfrm>
            <a:off x="2053167" y="6228195"/>
            <a:ext cx="494046" cy="338554"/>
          </a:xfrm>
          <a:prstGeom prst="rect">
            <a:avLst/>
          </a:prstGeom>
          <a:noFill/>
        </p:spPr>
        <p:txBody>
          <a:bodyPr wrap="none" rtlCol="0">
            <a:spAutoFit/>
          </a:bodyPr>
          <a:lstStyle/>
          <a:p>
            <a:r>
              <a:rPr lang="en-US" altLang="zh-CN" sz="1600" dirty="0"/>
              <a:t>t=1</a:t>
            </a:r>
            <a:endParaRPr lang="zh-CN" altLang="en-US" sz="1600" dirty="0"/>
          </a:p>
        </p:txBody>
      </p:sp>
      <p:sp>
        <p:nvSpPr>
          <p:cNvPr id="123" name="文本框 122">
            <a:extLst>
              <a:ext uri="{FF2B5EF4-FFF2-40B4-BE49-F238E27FC236}">
                <a16:creationId xmlns:a16="http://schemas.microsoft.com/office/drawing/2014/main" id="{02D94C85-BA9C-4360-85A4-BC59E6FE37FD}"/>
              </a:ext>
            </a:extLst>
          </p:cNvPr>
          <p:cNvSpPr txBox="1"/>
          <p:nvPr/>
        </p:nvSpPr>
        <p:spPr>
          <a:xfrm>
            <a:off x="3866694" y="6228774"/>
            <a:ext cx="494046" cy="338554"/>
          </a:xfrm>
          <a:prstGeom prst="rect">
            <a:avLst/>
          </a:prstGeom>
          <a:noFill/>
        </p:spPr>
        <p:txBody>
          <a:bodyPr wrap="none" rtlCol="0">
            <a:spAutoFit/>
          </a:bodyPr>
          <a:lstStyle/>
          <a:p>
            <a:r>
              <a:rPr lang="en-US" altLang="zh-CN" sz="1600" dirty="0"/>
              <a:t>t=2</a:t>
            </a:r>
            <a:endParaRPr lang="zh-CN" altLang="en-US" sz="1600" dirty="0"/>
          </a:p>
        </p:txBody>
      </p:sp>
      <p:sp>
        <p:nvSpPr>
          <p:cNvPr id="124" name="文本框 123">
            <a:extLst>
              <a:ext uri="{FF2B5EF4-FFF2-40B4-BE49-F238E27FC236}">
                <a16:creationId xmlns:a16="http://schemas.microsoft.com/office/drawing/2014/main" id="{B6B8A0B2-95BC-4FA7-A6C4-3E00B1CA5ABC}"/>
              </a:ext>
            </a:extLst>
          </p:cNvPr>
          <p:cNvSpPr txBox="1"/>
          <p:nvPr/>
        </p:nvSpPr>
        <p:spPr>
          <a:xfrm>
            <a:off x="5913978" y="6228196"/>
            <a:ext cx="494046" cy="338554"/>
          </a:xfrm>
          <a:prstGeom prst="rect">
            <a:avLst/>
          </a:prstGeom>
          <a:noFill/>
        </p:spPr>
        <p:txBody>
          <a:bodyPr wrap="none" rtlCol="0">
            <a:spAutoFit/>
          </a:bodyPr>
          <a:lstStyle/>
          <a:p>
            <a:r>
              <a:rPr lang="en-US" altLang="zh-CN" sz="1600" dirty="0"/>
              <a:t>t=3</a:t>
            </a:r>
            <a:endParaRPr lang="zh-CN" altLang="en-US" sz="1600" dirty="0"/>
          </a:p>
        </p:txBody>
      </p:sp>
      <p:sp>
        <p:nvSpPr>
          <p:cNvPr id="85" name="流程图: 接点 84">
            <a:extLst>
              <a:ext uri="{FF2B5EF4-FFF2-40B4-BE49-F238E27FC236}">
                <a16:creationId xmlns:a16="http://schemas.microsoft.com/office/drawing/2014/main" id="{F566C8A8-69FF-4539-BF9F-042FCCAAB524}"/>
              </a:ext>
            </a:extLst>
          </p:cNvPr>
          <p:cNvSpPr/>
          <p:nvPr/>
        </p:nvSpPr>
        <p:spPr>
          <a:xfrm>
            <a:off x="8853594" y="440965"/>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87" name="流程图: 接点 86">
            <a:extLst>
              <a:ext uri="{FF2B5EF4-FFF2-40B4-BE49-F238E27FC236}">
                <a16:creationId xmlns:a16="http://schemas.microsoft.com/office/drawing/2014/main" id="{B547D8B0-40BD-4E03-89A5-07C96ED0B941}"/>
              </a:ext>
            </a:extLst>
          </p:cNvPr>
          <p:cNvSpPr/>
          <p:nvPr/>
        </p:nvSpPr>
        <p:spPr>
          <a:xfrm>
            <a:off x="8853594" y="1154134"/>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89" name="流程图: 接点 88">
            <a:extLst>
              <a:ext uri="{FF2B5EF4-FFF2-40B4-BE49-F238E27FC236}">
                <a16:creationId xmlns:a16="http://schemas.microsoft.com/office/drawing/2014/main" id="{7043995A-65A3-43E8-AFC1-C621742DA4CF}"/>
              </a:ext>
            </a:extLst>
          </p:cNvPr>
          <p:cNvSpPr/>
          <p:nvPr/>
        </p:nvSpPr>
        <p:spPr>
          <a:xfrm>
            <a:off x="8853594" y="191060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91" name="流程图: 接点 90">
            <a:extLst>
              <a:ext uri="{FF2B5EF4-FFF2-40B4-BE49-F238E27FC236}">
                <a16:creationId xmlns:a16="http://schemas.microsoft.com/office/drawing/2014/main" id="{574E48A0-8DDB-4AB6-A35F-F7BCFCCC59D2}"/>
              </a:ext>
            </a:extLst>
          </p:cNvPr>
          <p:cNvSpPr/>
          <p:nvPr/>
        </p:nvSpPr>
        <p:spPr>
          <a:xfrm>
            <a:off x="9453306" y="3938884"/>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92" name="流程图: 接点 91">
            <a:extLst>
              <a:ext uri="{FF2B5EF4-FFF2-40B4-BE49-F238E27FC236}">
                <a16:creationId xmlns:a16="http://schemas.microsoft.com/office/drawing/2014/main" id="{0EA219EF-1C5B-4317-9ACB-E4DAD08B7042}"/>
              </a:ext>
            </a:extLst>
          </p:cNvPr>
          <p:cNvSpPr/>
          <p:nvPr/>
        </p:nvSpPr>
        <p:spPr>
          <a:xfrm>
            <a:off x="8843706" y="3938884"/>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3" name="直接连接符 2">
            <a:extLst>
              <a:ext uri="{FF2B5EF4-FFF2-40B4-BE49-F238E27FC236}">
                <a16:creationId xmlns:a16="http://schemas.microsoft.com/office/drawing/2014/main" id="{2C5E841B-2438-4D60-BE1D-293CE5417840}"/>
              </a:ext>
            </a:extLst>
          </p:cNvPr>
          <p:cNvCxnSpPr>
            <a:stCxn id="92" idx="6"/>
            <a:endCxn id="91" idx="2"/>
          </p:cNvCxnSpPr>
          <p:nvPr/>
        </p:nvCxnSpPr>
        <p:spPr>
          <a:xfrm>
            <a:off x="9123106" y="4075409"/>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流程图: 接点 92">
            <a:extLst>
              <a:ext uri="{FF2B5EF4-FFF2-40B4-BE49-F238E27FC236}">
                <a16:creationId xmlns:a16="http://schemas.microsoft.com/office/drawing/2014/main" id="{CF66E326-92D0-4837-B645-5BAAB89ECBFF}"/>
              </a:ext>
            </a:extLst>
          </p:cNvPr>
          <p:cNvSpPr/>
          <p:nvPr/>
        </p:nvSpPr>
        <p:spPr>
          <a:xfrm>
            <a:off x="9453306" y="4652053"/>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94" name="流程图: 接点 93">
            <a:extLst>
              <a:ext uri="{FF2B5EF4-FFF2-40B4-BE49-F238E27FC236}">
                <a16:creationId xmlns:a16="http://schemas.microsoft.com/office/drawing/2014/main" id="{A21EF3C0-8FD7-4490-8431-DC6272CA73F0}"/>
              </a:ext>
            </a:extLst>
          </p:cNvPr>
          <p:cNvSpPr/>
          <p:nvPr/>
        </p:nvSpPr>
        <p:spPr>
          <a:xfrm>
            <a:off x="8843706" y="4652053"/>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95" name="直接连接符 94">
            <a:extLst>
              <a:ext uri="{FF2B5EF4-FFF2-40B4-BE49-F238E27FC236}">
                <a16:creationId xmlns:a16="http://schemas.microsoft.com/office/drawing/2014/main" id="{8BE360A6-34A3-4133-841D-6542AF56F732}"/>
              </a:ext>
            </a:extLst>
          </p:cNvPr>
          <p:cNvCxnSpPr>
            <a:stCxn id="94" idx="6"/>
            <a:endCxn id="93" idx="2"/>
          </p:cNvCxnSpPr>
          <p:nvPr/>
        </p:nvCxnSpPr>
        <p:spPr>
          <a:xfrm>
            <a:off x="9123106" y="4788578"/>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流程图: 接点 95">
            <a:extLst>
              <a:ext uri="{FF2B5EF4-FFF2-40B4-BE49-F238E27FC236}">
                <a16:creationId xmlns:a16="http://schemas.microsoft.com/office/drawing/2014/main" id="{35E82330-8C95-462A-A972-B8606D72F91E}"/>
              </a:ext>
            </a:extLst>
          </p:cNvPr>
          <p:cNvSpPr/>
          <p:nvPr/>
        </p:nvSpPr>
        <p:spPr>
          <a:xfrm>
            <a:off x="9453306" y="5277432"/>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97" name="流程图: 接点 96">
            <a:extLst>
              <a:ext uri="{FF2B5EF4-FFF2-40B4-BE49-F238E27FC236}">
                <a16:creationId xmlns:a16="http://schemas.microsoft.com/office/drawing/2014/main" id="{F08A1FE5-9CB1-4F8F-874D-0F6D6257E155}"/>
              </a:ext>
            </a:extLst>
          </p:cNvPr>
          <p:cNvSpPr/>
          <p:nvPr/>
        </p:nvSpPr>
        <p:spPr>
          <a:xfrm>
            <a:off x="8843706" y="5277432"/>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98" name="直接连接符 97">
            <a:extLst>
              <a:ext uri="{FF2B5EF4-FFF2-40B4-BE49-F238E27FC236}">
                <a16:creationId xmlns:a16="http://schemas.microsoft.com/office/drawing/2014/main" id="{AAD5B08C-2DE0-4BC9-B829-EEE197B14627}"/>
              </a:ext>
            </a:extLst>
          </p:cNvPr>
          <p:cNvCxnSpPr>
            <a:stCxn id="97" idx="6"/>
            <a:endCxn id="96" idx="2"/>
          </p:cNvCxnSpPr>
          <p:nvPr/>
        </p:nvCxnSpPr>
        <p:spPr>
          <a:xfrm>
            <a:off x="9123106" y="5413957"/>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流程图: 接点 98">
            <a:extLst>
              <a:ext uri="{FF2B5EF4-FFF2-40B4-BE49-F238E27FC236}">
                <a16:creationId xmlns:a16="http://schemas.microsoft.com/office/drawing/2014/main" id="{A3595A06-D73A-46BE-808C-611121420C55}"/>
              </a:ext>
            </a:extLst>
          </p:cNvPr>
          <p:cNvSpPr/>
          <p:nvPr/>
        </p:nvSpPr>
        <p:spPr>
          <a:xfrm>
            <a:off x="10062906" y="5277432"/>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0" name="直接连接符 9">
            <a:extLst>
              <a:ext uri="{FF2B5EF4-FFF2-40B4-BE49-F238E27FC236}">
                <a16:creationId xmlns:a16="http://schemas.microsoft.com/office/drawing/2014/main" id="{0DBC1A5D-7D16-499E-985A-9FBAEC1338B5}"/>
              </a:ext>
            </a:extLst>
          </p:cNvPr>
          <p:cNvCxnSpPr>
            <a:stCxn id="96" idx="6"/>
            <a:endCxn id="99" idx="2"/>
          </p:cNvCxnSpPr>
          <p:nvPr/>
        </p:nvCxnSpPr>
        <p:spPr>
          <a:xfrm>
            <a:off x="9732706" y="5413957"/>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流程图: 接点 99">
            <a:extLst>
              <a:ext uri="{FF2B5EF4-FFF2-40B4-BE49-F238E27FC236}">
                <a16:creationId xmlns:a16="http://schemas.microsoft.com/office/drawing/2014/main" id="{75DE84F8-7763-4EDC-BBB1-EEAFA7FC1B6A}"/>
              </a:ext>
            </a:extLst>
          </p:cNvPr>
          <p:cNvSpPr/>
          <p:nvPr/>
        </p:nvSpPr>
        <p:spPr>
          <a:xfrm>
            <a:off x="9453306" y="591019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110" name="流程图: 接点 109">
            <a:extLst>
              <a:ext uri="{FF2B5EF4-FFF2-40B4-BE49-F238E27FC236}">
                <a16:creationId xmlns:a16="http://schemas.microsoft.com/office/drawing/2014/main" id="{511E571D-66BF-481D-A901-5FDF64DFDD5D}"/>
              </a:ext>
            </a:extLst>
          </p:cNvPr>
          <p:cNvSpPr/>
          <p:nvPr/>
        </p:nvSpPr>
        <p:spPr>
          <a:xfrm>
            <a:off x="8843706" y="591019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11" name="直接连接符 110">
            <a:extLst>
              <a:ext uri="{FF2B5EF4-FFF2-40B4-BE49-F238E27FC236}">
                <a16:creationId xmlns:a16="http://schemas.microsoft.com/office/drawing/2014/main" id="{57E31BB4-ABB1-4BBF-8E33-5CFD2A95BEEA}"/>
              </a:ext>
            </a:extLst>
          </p:cNvPr>
          <p:cNvCxnSpPr>
            <a:stCxn id="110" idx="6"/>
            <a:endCxn id="100" idx="2"/>
          </p:cNvCxnSpPr>
          <p:nvPr/>
        </p:nvCxnSpPr>
        <p:spPr>
          <a:xfrm>
            <a:off x="9123106" y="6046721"/>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流程图: 接点 112">
            <a:extLst>
              <a:ext uri="{FF2B5EF4-FFF2-40B4-BE49-F238E27FC236}">
                <a16:creationId xmlns:a16="http://schemas.microsoft.com/office/drawing/2014/main" id="{8B03C8AF-1208-4792-BF49-10D3BAE0A6E2}"/>
              </a:ext>
            </a:extLst>
          </p:cNvPr>
          <p:cNvSpPr/>
          <p:nvPr/>
        </p:nvSpPr>
        <p:spPr>
          <a:xfrm>
            <a:off x="10062906" y="591019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15" name="直接连接符 114">
            <a:extLst>
              <a:ext uri="{FF2B5EF4-FFF2-40B4-BE49-F238E27FC236}">
                <a16:creationId xmlns:a16="http://schemas.microsoft.com/office/drawing/2014/main" id="{AAAA49E9-0CCB-4F1E-9773-FCA0EB70AE13}"/>
              </a:ext>
            </a:extLst>
          </p:cNvPr>
          <p:cNvCxnSpPr>
            <a:stCxn id="100" idx="6"/>
            <a:endCxn id="113" idx="2"/>
          </p:cNvCxnSpPr>
          <p:nvPr/>
        </p:nvCxnSpPr>
        <p:spPr>
          <a:xfrm>
            <a:off x="9732706" y="6046721"/>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E0DA394-1391-4BED-89DA-AD4D016F9B92}"/>
              </a:ext>
            </a:extLst>
          </p:cNvPr>
          <p:cNvCxnSpPr>
            <a:stCxn id="62" idx="6"/>
            <a:endCxn id="85" idx="2"/>
          </p:cNvCxnSpPr>
          <p:nvPr/>
        </p:nvCxnSpPr>
        <p:spPr>
          <a:xfrm>
            <a:off x="7221682" y="577490"/>
            <a:ext cx="163191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0C6FED1-5F58-457D-B157-9B3DCA79B283}"/>
              </a:ext>
            </a:extLst>
          </p:cNvPr>
          <p:cNvCxnSpPr>
            <a:stCxn id="63" idx="6"/>
            <a:endCxn id="87" idx="2"/>
          </p:cNvCxnSpPr>
          <p:nvPr/>
        </p:nvCxnSpPr>
        <p:spPr>
          <a:xfrm>
            <a:off x="7221682" y="987064"/>
            <a:ext cx="1631912" cy="303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01367F84-63F3-4C9F-8A3B-3025DF0D3BCD}"/>
              </a:ext>
            </a:extLst>
          </p:cNvPr>
          <p:cNvCxnSpPr>
            <a:stCxn id="69" idx="6"/>
            <a:endCxn id="87" idx="2"/>
          </p:cNvCxnSpPr>
          <p:nvPr/>
        </p:nvCxnSpPr>
        <p:spPr>
          <a:xfrm flipV="1">
            <a:off x="7221682" y="1290659"/>
            <a:ext cx="1631912" cy="5758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FF143CD-A409-48A1-BBAE-90FB2EB984BF}"/>
              </a:ext>
            </a:extLst>
          </p:cNvPr>
          <p:cNvCxnSpPr>
            <a:stCxn id="70" idx="6"/>
            <a:endCxn id="87" idx="2"/>
          </p:cNvCxnSpPr>
          <p:nvPr/>
        </p:nvCxnSpPr>
        <p:spPr>
          <a:xfrm flipV="1">
            <a:off x="7221682" y="1290659"/>
            <a:ext cx="1631912" cy="9854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0940598-6785-4177-A777-A08B4219B882}"/>
              </a:ext>
            </a:extLst>
          </p:cNvPr>
          <p:cNvCxnSpPr>
            <a:stCxn id="64" idx="6"/>
            <a:endCxn id="89" idx="2"/>
          </p:cNvCxnSpPr>
          <p:nvPr/>
        </p:nvCxnSpPr>
        <p:spPr>
          <a:xfrm>
            <a:off x="7221682" y="1396639"/>
            <a:ext cx="1631912" cy="650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7D69EAB-D26B-475E-B426-80F9515CE3E5}"/>
              </a:ext>
            </a:extLst>
          </p:cNvPr>
          <p:cNvCxnSpPr>
            <a:cxnSpLocks/>
            <a:stCxn id="76" idx="6"/>
            <a:endCxn id="89" idx="2"/>
          </p:cNvCxnSpPr>
          <p:nvPr/>
        </p:nvCxnSpPr>
        <p:spPr>
          <a:xfrm flipV="1">
            <a:off x="7221682" y="2047131"/>
            <a:ext cx="1631912" cy="110845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317C159-F751-4ECC-9C95-1339153906D1}"/>
              </a:ext>
            </a:extLst>
          </p:cNvPr>
          <p:cNvCxnSpPr>
            <a:stCxn id="78" idx="6"/>
            <a:endCxn id="89" idx="2"/>
          </p:cNvCxnSpPr>
          <p:nvPr/>
        </p:nvCxnSpPr>
        <p:spPr>
          <a:xfrm flipV="1">
            <a:off x="7221682" y="2047131"/>
            <a:ext cx="1631912" cy="19276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ABB2A9E-B47A-4A0F-BF24-C03524678C18}"/>
              </a:ext>
            </a:extLst>
          </p:cNvPr>
          <p:cNvCxnSpPr>
            <a:stCxn id="104" idx="6"/>
            <a:endCxn id="89" idx="2"/>
          </p:cNvCxnSpPr>
          <p:nvPr/>
        </p:nvCxnSpPr>
        <p:spPr>
          <a:xfrm flipV="1">
            <a:off x="7266132" y="2047131"/>
            <a:ext cx="1587462" cy="39802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E61089D-41F5-4E1A-8655-477E09892D65}"/>
              </a:ext>
            </a:extLst>
          </p:cNvPr>
          <p:cNvCxnSpPr>
            <a:stCxn id="102" idx="6"/>
            <a:endCxn id="89" idx="2"/>
          </p:cNvCxnSpPr>
          <p:nvPr/>
        </p:nvCxnSpPr>
        <p:spPr>
          <a:xfrm flipV="1">
            <a:off x="7266132" y="2047131"/>
            <a:ext cx="1587462" cy="3161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D098B2A2-AD29-4F3D-A3EF-0AE2B25100BD}"/>
              </a:ext>
            </a:extLst>
          </p:cNvPr>
          <p:cNvCxnSpPr>
            <a:cxnSpLocks/>
            <a:stCxn id="71" idx="6"/>
            <a:endCxn id="129" idx="2"/>
          </p:cNvCxnSpPr>
          <p:nvPr/>
        </p:nvCxnSpPr>
        <p:spPr>
          <a:xfrm>
            <a:off x="7221682" y="2685689"/>
            <a:ext cx="1622024" cy="7565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9298390-92C6-4052-A43A-E5A807B913F1}"/>
              </a:ext>
            </a:extLst>
          </p:cNvPr>
          <p:cNvCxnSpPr>
            <a:cxnSpLocks/>
            <a:stCxn id="77" idx="6"/>
            <a:endCxn id="92" idx="2"/>
          </p:cNvCxnSpPr>
          <p:nvPr/>
        </p:nvCxnSpPr>
        <p:spPr>
          <a:xfrm>
            <a:off x="7221682" y="3565164"/>
            <a:ext cx="1622024" cy="5102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15199C4-68A3-4D4F-840D-2B425F6666B7}"/>
              </a:ext>
            </a:extLst>
          </p:cNvPr>
          <p:cNvCxnSpPr>
            <a:cxnSpLocks/>
            <a:stCxn id="103" idx="6"/>
            <a:endCxn id="92" idx="2"/>
          </p:cNvCxnSpPr>
          <p:nvPr/>
        </p:nvCxnSpPr>
        <p:spPr>
          <a:xfrm flipV="1">
            <a:off x="7266132" y="4075409"/>
            <a:ext cx="1577574" cy="15423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5" name="流程图: 接点 124">
            <a:extLst>
              <a:ext uri="{FF2B5EF4-FFF2-40B4-BE49-F238E27FC236}">
                <a16:creationId xmlns:a16="http://schemas.microsoft.com/office/drawing/2014/main" id="{FD00A536-BA7D-400F-9F4F-A1924C0FD605}"/>
              </a:ext>
            </a:extLst>
          </p:cNvPr>
          <p:cNvSpPr/>
          <p:nvPr/>
        </p:nvSpPr>
        <p:spPr>
          <a:xfrm>
            <a:off x="9453306" y="263256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126" name="流程图: 接点 125">
            <a:extLst>
              <a:ext uri="{FF2B5EF4-FFF2-40B4-BE49-F238E27FC236}">
                <a16:creationId xmlns:a16="http://schemas.microsoft.com/office/drawing/2014/main" id="{C921C5CC-51F5-490A-8390-A5788A741BC5}"/>
              </a:ext>
            </a:extLst>
          </p:cNvPr>
          <p:cNvSpPr/>
          <p:nvPr/>
        </p:nvSpPr>
        <p:spPr>
          <a:xfrm>
            <a:off x="8843706" y="263256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27" name="直接连接符 126">
            <a:extLst>
              <a:ext uri="{FF2B5EF4-FFF2-40B4-BE49-F238E27FC236}">
                <a16:creationId xmlns:a16="http://schemas.microsoft.com/office/drawing/2014/main" id="{5A09B74C-4D40-4189-9C4F-F27DBC42EF32}"/>
              </a:ext>
            </a:extLst>
          </p:cNvPr>
          <p:cNvCxnSpPr>
            <a:stCxn id="126" idx="6"/>
            <a:endCxn id="125" idx="2"/>
          </p:cNvCxnSpPr>
          <p:nvPr/>
        </p:nvCxnSpPr>
        <p:spPr>
          <a:xfrm>
            <a:off x="9123106" y="2769091"/>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流程图: 接点 127">
            <a:extLst>
              <a:ext uri="{FF2B5EF4-FFF2-40B4-BE49-F238E27FC236}">
                <a16:creationId xmlns:a16="http://schemas.microsoft.com/office/drawing/2014/main" id="{7CA89CEA-4E9D-4272-B271-BAEF10E9430C}"/>
              </a:ext>
            </a:extLst>
          </p:cNvPr>
          <p:cNvSpPr/>
          <p:nvPr/>
        </p:nvSpPr>
        <p:spPr>
          <a:xfrm>
            <a:off x="9453306" y="33056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129" name="流程图: 接点 128">
            <a:extLst>
              <a:ext uri="{FF2B5EF4-FFF2-40B4-BE49-F238E27FC236}">
                <a16:creationId xmlns:a16="http://schemas.microsoft.com/office/drawing/2014/main" id="{5B305A9B-35AE-4B45-9A4C-2F4B63C176D9}"/>
              </a:ext>
            </a:extLst>
          </p:cNvPr>
          <p:cNvSpPr/>
          <p:nvPr/>
        </p:nvSpPr>
        <p:spPr>
          <a:xfrm>
            <a:off x="8843706" y="33056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30" name="直接连接符 129">
            <a:extLst>
              <a:ext uri="{FF2B5EF4-FFF2-40B4-BE49-F238E27FC236}">
                <a16:creationId xmlns:a16="http://schemas.microsoft.com/office/drawing/2014/main" id="{72D1720D-2FCA-4646-BBE8-E6C92186FE87}"/>
              </a:ext>
            </a:extLst>
          </p:cNvPr>
          <p:cNvCxnSpPr>
            <a:stCxn id="129" idx="6"/>
            <a:endCxn id="128" idx="2"/>
          </p:cNvCxnSpPr>
          <p:nvPr/>
        </p:nvCxnSpPr>
        <p:spPr>
          <a:xfrm>
            <a:off x="9123106" y="3442214"/>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3" name="文本框 222">
            <a:extLst>
              <a:ext uri="{FF2B5EF4-FFF2-40B4-BE49-F238E27FC236}">
                <a16:creationId xmlns:a16="http://schemas.microsoft.com/office/drawing/2014/main" id="{2E68E5F6-55E1-42F5-B0DA-697BE0772B5C}"/>
              </a:ext>
            </a:extLst>
          </p:cNvPr>
          <p:cNvSpPr txBox="1"/>
          <p:nvPr/>
        </p:nvSpPr>
        <p:spPr>
          <a:xfrm>
            <a:off x="8766309" y="654356"/>
            <a:ext cx="559769" cy="307777"/>
          </a:xfrm>
          <a:prstGeom prst="rect">
            <a:avLst/>
          </a:prstGeom>
          <a:noFill/>
        </p:spPr>
        <p:txBody>
          <a:bodyPr wrap="none" rtlCol="0">
            <a:spAutoFit/>
          </a:bodyPr>
          <a:lstStyle/>
          <a:p>
            <a:r>
              <a:rPr lang="en-US" altLang="zh-CN" sz="1400" dirty="0"/>
              <a:t>{---}</a:t>
            </a:r>
            <a:endParaRPr lang="zh-CN" altLang="en-US" sz="1400" dirty="0"/>
          </a:p>
        </p:txBody>
      </p:sp>
      <p:sp>
        <p:nvSpPr>
          <p:cNvPr id="224" name="文本框 223">
            <a:extLst>
              <a:ext uri="{FF2B5EF4-FFF2-40B4-BE49-F238E27FC236}">
                <a16:creationId xmlns:a16="http://schemas.microsoft.com/office/drawing/2014/main" id="{4BECC540-127C-4280-997D-B4EE9DCDEF34}"/>
              </a:ext>
            </a:extLst>
          </p:cNvPr>
          <p:cNvSpPr txBox="1"/>
          <p:nvPr/>
        </p:nvSpPr>
        <p:spPr>
          <a:xfrm>
            <a:off x="8754423" y="1361011"/>
            <a:ext cx="2106667" cy="307777"/>
          </a:xfrm>
          <a:prstGeom prst="rect">
            <a:avLst/>
          </a:prstGeom>
          <a:noFill/>
        </p:spPr>
        <p:txBody>
          <a:bodyPr wrap="none" rtlCol="0">
            <a:spAutoFit/>
          </a:bodyPr>
          <a:lstStyle/>
          <a:p>
            <a:r>
              <a:rPr lang="en-US" altLang="zh-CN" sz="1400" dirty="0"/>
              <a:t>{a--,-a-,--</a:t>
            </a:r>
            <a:r>
              <a:rPr lang="en-US" altLang="zh-CN" sz="1400" dirty="0" err="1"/>
              <a:t>a,aa</a:t>
            </a:r>
            <a:r>
              <a:rPr lang="en-US" altLang="zh-CN" sz="1400" dirty="0"/>
              <a:t>-,-</a:t>
            </a:r>
            <a:r>
              <a:rPr lang="en-US" altLang="zh-CN" sz="1400" dirty="0" err="1"/>
              <a:t>aa,aaa</a:t>
            </a:r>
            <a:r>
              <a:rPr lang="en-US" altLang="zh-CN" sz="1400" dirty="0"/>
              <a:t>}</a:t>
            </a:r>
            <a:endParaRPr lang="zh-CN" altLang="en-US" sz="1400" dirty="0"/>
          </a:p>
        </p:txBody>
      </p:sp>
      <p:sp>
        <p:nvSpPr>
          <p:cNvPr id="225" name="文本框 224">
            <a:extLst>
              <a:ext uri="{FF2B5EF4-FFF2-40B4-BE49-F238E27FC236}">
                <a16:creationId xmlns:a16="http://schemas.microsoft.com/office/drawing/2014/main" id="{E1808CF5-77FE-4FE2-B8E2-5DF98326F7F5}"/>
              </a:ext>
            </a:extLst>
          </p:cNvPr>
          <p:cNvSpPr txBox="1"/>
          <p:nvPr/>
        </p:nvSpPr>
        <p:spPr>
          <a:xfrm>
            <a:off x="8744654" y="2103055"/>
            <a:ext cx="2234907" cy="307777"/>
          </a:xfrm>
          <a:prstGeom prst="rect">
            <a:avLst/>
          </a:prstGeom>
          <a:noFill/>
        </p:spPr>
        <p:txBody>
          <a:bodyPr wrap="none" rtlCol="0">
            <a:spAutoFit/>
          </a:bodyPr>
          <a:lstStyle/>
          <a:p>
            <a:r>
              <a:rPr lang="en-US" altLang="zh-CN" sz="1400" dirty="0"/>
              <a:t>{b--,-b-,--</a:t>
            </a:r>
            <a:r>
              <a:rPr lang="en-US" altLang="zh-CN" sz="1400" dirty="0" err="1"/>
              <a:t>b,bb</a:t>
            </a:r>
            <a:r>
              <a:rPr lang="en-US" altLang="zh-CN" sz="1400" dirty="0"/>
              <a:t>-,-</a:t>
            </a:r>
            <a:r>
              <a:rPr lang="en-US" altLang="zh-CN" sz="1400" dirty="0" err="1"/>
              <a:t>bb,bbb</a:t>
            </a:r>
            <a:r>
              <a:rPr lang="en-US" altLang="zh-CN" sz="1400" dirty="0"/>
              <a:t>}</a:t>
            </a:r>
            <a:endParaRPr lang="zh-CN" altLang="en-US" sz="1400" dirty="0"/>
          </a:p>
        </p:txBody>
      </p:sp>
      <p:sp>
        <p:nvSpPr>
          <p:cNvPr id="226" name="文本框 225">
            <a:extLst>
              <a:ext uri="{FF2B5EF4-FFF2-40B4-BE49-F238E27FC236}">
                <a16:creationId xmlns:a16="http://schemas.microsoft.com/office/drawing/2014/main" id="{93EAC671-8A71-4F47-9CF5-191746D84173}"/>
              </a:ext>
            </a:extLst>
          </p:cNvPr>
          <p:cNvSpPr txBox="1"/>
          <p:nvPr/>
        </p:nvSpPr>
        <p:spPr>
          <a:xfrm>
            <a:off x="8744654" y="2816419"/>
            <a:ext cx="559769" cy="307777"/>
          </a:xfrm>
          <a:prstGeom prst="rect">
            <a:avLst/>
          </a:prstGeom>
          <a:noFill/>
        </p:spPr>
        <p:txBody>
          <a:bodyPr wrap="none" rtlCol="0">
            <a:spAutoFit/>
          </a:bodyPr>
          <a:lstStyle/>
          <a:p>
            <a:r>
              <a:rPr lang="en-US" altLang="zh-CN" sz="1400" dirty="0"/>
              <a:t>{a-a}</a:t>
            </a:r>
            <a:endParaRPr lang="zh-CN" altLang="en-US" sz="1400" dirty="0"/>
          </a:p>
        </p:txBody>
      </p:sp>
      <p:sp>
        <p:nvSpPr>
          <p:cNvPr id="227" name="文本框 226">
            <a:extLst>
              <a:ext uri="{FF2B5EF4-FFF2-40B4-BE49-F238E27FC236}">
                <a16:creationId xmlns:a16="http://schemas.microsoft.com/office/drawing/2014/main" id="{1A726AB6-A830-433B-BBAE-ED906D1CC659}"/>
              </a:ext>
            </a:extLst>
          </p:cNvPr>
          <p:cNvSpPr txBox="1"/>
          <p:nvPr/>
        </p:nvSpPr>
        <p:spPr>
          <a:xfrm>
            <a:off x="8772983" y="3515388"/>
            <a:ext cx="1874231" cy="307777"/>
          </a:xfrm>
          <a:prstGeom prst="rect">
            <a:avLst/>
          </a:prstGeom>
          <a:noFill/>
        </p:spPr>
        <p:txBody>
          <a:bodyPr wrap="none" rtlCol="0">
            <a:spAutoFit/>
          </a:bodyPr>
          <a:lstStyle/>
          <a:p>
            <a:r>
              <a:rPr lang="en-US" altLang="zh-CN" sz="1400" dirty="0"/>
              <a:t>{ab-,a-b,-</a:t>
            </a:r>
            <a:r>
              <a:rPr lang="en-US" altLang="zh-CN" sz="1400" dirty="0" err="1"/>
              <a:t>ab,aab,abb</a:t>
            </a:r>
            <a:r>
              <a:rPr lang="en-US" altLang="zh-CN" sz="1400" dirty="0"/>
              <a:t>}</a:t>
            </a:r>
            <a:endParaRPr lang="zh-CN" altLang="en-US" sz="1400" dirty="0"/>
          </a:p>
        </p:txBody>
      </p:sp>
      <p:sp>
        <p:nvSpPr>
          <p:cNvPr id="228" name="文本框 227">
            <a:extLst>
              <a:ext uri="{FF2B5EF4-FFF2-40B4-BE49-F238E27FC236}">
                <a16:creationId xmlns:a16="http://schemas.microsoft.com/office/drawing/2014/main" id="{F26A79F5-89DD-42E0-9C16-19540E0B77C3}"/>
              </a:ext>
            </a:extLst>
          </p:cNvPr>
          <p:cNvSpPr txBox="1"/>
          <p:nvPr/>
        </p:nvSpPr>
        <p:spPr>
          <a:xfrm>
            <a:off x="8744654" y="4145835"/>
            <a:ext cx="1874231" cy="307777"/>
          </a:xfrm>
          <a:prstGeom prst="rect">
            <a:avLst/>
          </a:prstGeom>
          <a:noFill/>
        </p:spPr>
        <p:txBody>
          <a:bodyPr wrap="none" rtlCol="0">
            <a:spAutoFit/>
          </a:bodyPr>
          <a:lstStyle/>
          <a:p>
            <a:r>
              <a:rPr lang="en-US" altLang="zh-CN" sz="1400" dirty="0"/>
              <a:t>{</a:t>
            </a:r>
            <a:r>
              <a:rPr lang="en-US" altLang="zh-CN" sz="1400" dirty="0" err="1"/>
              <a:t>ba</a:t>
            </a:r>
            <a:r>
              <a:rPr lang="en-US" altLang="zh-CN" sz="1400" dirty="0"/>
              <a:t>-,b-a,-</a:t>
            </a:r>
            <a:r>
              <a:rPr lang="en-US" altLang="zh-CN" sz="1400" dirty="0" err="1"/>
              <a:t>ba,bba,baa</a:t>
            </a:r>
            <a:r>
              <a:rPr lang="en-US" altLang="zh-CN" sz="1400" dirty="0"/>
              <a:t>}</a:t>
            </a:r>
            <a:endParaRPr lang="zh-CN" altLang="en-US" sz="1400" dirty="0"/>
          </a:p>
        </p:txBody>
      </p:sp>
      <p:sp>
        <p:nvSpPr>
          <p:cNvPr id="229" name="文本框 228">
            <a:extLst>
              <a:ext uri="{FF2B5EF4-FFF2-40B4-BE49-F238E27FC236}">
                <a16:creationId xmlns:a16="http://schemas.microsoft.com/office/drawing/2014/main" id="{F3C8F1FF-5562-4CAD-BA0B-C55E62005F94}"/>
              </a:ext>
            </a:extLst>
          </p:cNvPr>
          <p:cNvSpPr txBox="1"/>
          <p:nvPr/>
        </p:nvSpPr>
        <p:spPr>
          <a:xfrm>
            <a:off x="8783451" y="4858060"/>
            <a:ext cx="585417" cy="307777"/>
          </a:xfrm>
          <a:prstGeom prst="rect">
            <a:avLst/>
          </a:prstGeom>
          <a:noFill/>
        </p:spPr>
        <p:txBody>
          <a:bodyPr wrap="none" rtlCol="0">
            <a:spAutoFit/>
          </a:bodyPr>
          <a:lstStyle/>
          <a:p>
            <a:r>
              <a:rPr lang="en-US" altLang="zh-CN" sz="1400" dirty="0"/>
              <a:t>{b-b}</a:t>
            </a:r>
            <a:endParaRPr lang="zh-CN" altLang="en-US" sz="1400" dirty="0"/>
          </a:p>
        </p:txBody>
      </p:sp>
      <p:sp>
        <p:nvSpPr>
          <p:cNvPr id="230" name="文本框 229">
            <a:extLst>
              <a:ext uri="{FF2B5EF4-FFF2-40B4-BE49-F238E27FC236}">
                <a16:creationId xmlns:a16="http://schemas.microsoft.com/office/drawing/2014/main" id="{C8C0B59F-8715-4D8D-8993-7660E8027DCD}"/>
              </a:ext>
            </a:extLst>
          </p:cNvPr>
          <p:cNvSpPr txBox="1"/>
          <p:nvPr/>
        </p:nvSpPr>
        <p:spPr>
          <a:xfrm>
            <a:off x="8799124" y="5500802"/>
            <a:ext cx="572593" cy="307777"/>
          </a:xfrm>
          <a:prstGeom prst="rect">
            <a:avLst/>
          </a:prstGeom>
          <a:noFill/>
        </p:spPr>
        <p:txBody>
          <a:bodyPr wrap="none" rtlCol="0">
            <a:spAutoFit/>
          </a:bodyPr>
          <a:lstStyle/>
          <a:p>
            <a:r>
              <a:rPr lang="en-US" altLang="zh-CN" sz="1400" dirty="0"/>
              <a:t>{aba}</a:t>
            </a:r>
            <a:endParaRPr lang="zh-CN" altLang="en-US" sz="1400" dirty="0"/>
          </a:p>
        </p:txBody>
      </p:sp>
      <p:sp>
        <p:nvSpPr>
          <p:cNvPr id="231" name="文本框 230">
            <a:extLst>
              <a:ext uri="{FF2B5EF4-FFF2-40B4-BE49-F238E27FC236}">
                <a16:creationId xmlns:a16="http://schemas.microsoft.com/office/drawing/2014/main" id="{5886F7E4-396D-4212-875D-E02F4F987863}"/>
              </a:ext>
            </a:extLst>
          </p:cNvPr>
          <p:cNvSpPr txBox="1"/>
          <p:nvPr/>
        </p:nvSpPr>
        <p:spPr>
          <a:xfrm>
            <a:off x="8783359" y="6165882"/>
            <a:ext cx="585417" cy="307777"/>
          </a:xfrm>
          <a:prstGeom prst="rect">
            <a:avLst/>
          </a:prstGeom>
          <a:noFill/>
        </p:spPr>
        <p:txBody>
          <a:bodyPr wrap="none" rtlCol="0">
            <a:spAutoFit/>
          </a:bodyPr>
          <a:lstStyle/>
          <a:p>
            <a:r>
              <a:rPr lang="en-US" altLang="zh-CN" sz="1400" dirty="0"/>
              <a:t>{</a:t>
            </a:r>
            <a:r>
              <a:rPr lang="en-US" altLang="zh-CN" sz="1400" dirty="0" err="1"/>
              <a:t>bab</a:t>
            </a:r>
            <a:r>
              <a:rPr lang="en-US" altLang="zh-CN" sz="1400" dirty="0"/>
              <a:t>}</a:t>
            </a:r>
            <a:endParaRPr lang="zh-CN" altLang="en-US" sz="1400" dirty="0"/>
          </a:p>
        </p:txBody>
      </p:sp>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83481833-8726-41F0-83D4-65672E8AB804}"/>
                  </a:ext>
                </a:extLst>
              </p:cNvPr>
              <p:cNvSpPr txBox="1"/>
              <p:nvPr/>
            </p:nvSpPr>
            <p:spPr>
              <a:xfrm>
                <a:off x="214026" y="128295"/>
                <a:ext cx="3252420" cy="1081643"/>
              </a:xfrm>
              <a:prstGeom prst="rect">
                <a:avLst/>
              </a:prstGeom>
              <a:noFill/>
            </p:spPr>
            <p:txBody>
              <a:bodyPr wrap="square" rtlCol="0">
                <a:spAutoFit/>
              </a:bodyPr>
              <a:lstStyle/>
              <a:p>
                <a:r>
                  <a:rPr lang="zh-CN" altLang="zh-CN" sz="1600" dirty="0"/>
                  <a:t>假如解码单元有</a:t>
                </a:r>
                <a14:m>
                  <m:oMath xmlns:m="http://schemas.openxmlformats.org/officeDocument/2006/math">
                    <m:r>
                      <a:rPr lang="en-US" altLang="zh-CN" sz="1600" i="1">
                        <a:latin typeface="Cambria Math" panose="02040503050406030204" pitchFamily="18" charset="0"/>
                      </a:rPr>
                      <m:t>𝐾</m:t>
                    </m:r>
                  </m:oMath>
                </a14:m>
                <a:r>
                  <a:rPr lang="zh-CN" altLang="zh-CN" sz="1600" dirty="0"/>
                  <a:t>个，输入序列长度是</a:t>
                </a:r>
                <a14:m>
                  <m:oMath xmlns:m="http://schemas.openxmlformats.org/officeDocument/2006/math">
                    <m:r>
                      <a:rPr lang="en-US" altLang="zh-CN" sz="1600" i="1">
                        <a:latin typeface="Cambria Math" panose="02040503050406030204" pitchFamily="18" charset="0"/>
                      </a:rPr>
                      <m:t>𝑇</m:t>
                    </m:r>
                  </m:oMath>
                </a14:m>
                <a:r>
                  <a:rPr lang="zh-CN" altLang="zh-CN" sz="1600" dirty="0"/>
                  <a:t>，则穷举搜索的时间复杂度为指数级的</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𝐾</m:t>
                        </m:r>
                      </m:e>
                      <m:sup>
                        <m:r>
                          <a:rPr lang="en-US" altLang="zh-CN" sz="1600" i="1">
                            <a:latin typeface="Cambria Math" panose="02040503050406030204" pitchFamily="18" charset="0"/>
                          </a:rPr>
                          <m:t>𝑇</m:t>
                        </m:r>
                      </m:sup>
                    </m:sSup>
                  </m:oMath>
                </a14:m>
                <a:r>
                  <a:rPr lang="zh-CN" altLang="zh-CN" sz="1600" dirty="0"/>
                  <a:t>，解码速度将会相当的慢，无法实用。</a:t>
                </a:r>
                <a:endParaRPr lang="zh-CN" altLang="en-US" sz="1600" dirty="0"/>
              </a:p>
            </p:txBody>
          </p:sp>
        </mc:Choice>
        <mc:Fallback xmlns="">
          <p:sp>
            <p:nvSpPr>
              <p:cNvPr id="131" name="文本框 130">
                <a:extLst>
                  <a:ext uri="{FF2B5EF4-FFF2-40B4-BE49-F238E27FC236}">
                    <a16:creationId xmlns:a16="http://schemas.microsoft.com/office/drawing/2014/main" id="{83481833-8726-41F0-83D4-65672E8AB804}"/>
                  </a:ext>
                </a:extLst>
              </p:cNvPr>
              <p:cNvSpPr txBox="1">
                <a:spLocks noRot="1" noChangeAspect="1" noMove="1" noResize="1" noEditPoints="1" noAdjustHandles="1" noChangeArrowheads="1" noChangeShapeType="1" noTextEdit="1"/>
              </p:cNvSpPr>
              <p:nvPr/>
            </p:nvSpPr>
            <p:spPr>
              <a:xfrm>
                <a:off x="214026" y="128295"/>
                <a:ext cx="3252420" cy="1081643"/>
              </a:xfrm>
              <a:prstGeom prst="rect">
                <a:avLst/>
              </a:prstGeom>
              <a:blipFill>
                <a:blip r:embed="rId5"/>
                <a:stretch>
                  <a:fillRect l="-936" t="-1695" b="-678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933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接点 3">
            <a:extLst>
              <a:ext uri="{FF2B5EF4-FFF2-40B4-BE49-F238E27FC236}">
                <a16:creationId xmlns:a16="http://schemas.microsoft.com/office/drawing/2014/main" id="{FEDEE144-C9EC-4BFA-B19D-4A20D717D3B2}"/>
              </a:ext>
            </a:extLst>
          </p:cNvPr>
          <p:cNvSpPr/>
          <p:nvPr/>
        </p:nvSpPr>
        <p:spPr>
          <a:xfrm>
            <a:off x="1773767" y="322882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s</a:t>
            </a:r>
            <a:endParaRPr lang="zh-CN" altLang="en-US" sz="1400" dirty="0"/>
          </a:p>
        </p:txBody>
      </p:sp>
      <p:sp>
        <p:nvSpPr>
          <p:cNvPr id="5" name="流程图: 接点 4">
            <a:extLst>
              <a:ext uri="{FF2B5EF4-FFF2-40B4-BE49-F238E27FC236}">
                <a16:creationId xmlns:a16="http://schemas.microsoft.com/office/drawing/2014/main" id="{F27FFE2E-F29B-42AF-9697-1739D923083A}"/>
              </a:ext>
            </a:extLst>
          </p:cNvPr>
          <p:cNvSpPr/>
          <p:nvPr/>
        </p:nvSpPr>
        <p:spPr>
          <a:xfrm>
            <a:off x="2523067" y="281925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6" name="流程图: 接点 5">
            <a:extLst>
              <a:ext uri="{FF2B5EF4-FFF2-40B4-BE49-F238E27FC236}">
                <a16:creationId xmlns:a16="http://schemas.microsoft.com/office/drawing/2014/main" id="{8CBB38E0-13C0-49A2-B82E-D413BECA2FFC}"/>
              </a:ext>
            </a:extLst>
          </p:cNvPr>
          <p:cNvSpPr/>
          <p:nvPr/>
        </p:nvSpPr>
        <p:spPr>
          <a:xfrm>
            <a:off x="2523067" y="322882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7" name="流程图: 接点 6">
            <a:extLst>
              <a:ext uri="{FF2B5EF4-FFF2-40B4-BE49-F238E27FC236}">
                <a16:creationId xmlns:a16="http://schemas.microsoft.com/office/drawing/2014/main" id="{3D34976F-0BA0-41B8-A351-AC1FE3361C95}"/>
              </a:ext>
            </a:extLst>
          </p:cNvPr>
          <p:cNvSpPr/>
          <p:nvPr/>
        </p:nvSpPr>
        <p:spPr>
          <a:xfrm>
            <a:off x="2523067" y="363840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9" name="直接连接符 8">
            <a:extLst>
              <a:ext uri="{FF2B5EF4-FFF2-40B4-BE49-F238E27FC236}">
                <a16:creationId xmlns:a16="http://schemas.microsoft.com/office/drawing/2014/main" id="{CC4E3DD3-4613-4D51-8D22-AFBE578A02AC}"/>
              </a:ext>
            </a:extLst>
          </p:cNvPr>
          <p:cNvCxnSpPr>
            <a:stCxn id="4" idx="6"/>
            <a:endCxn id="5" idx="2"/>
          </p:cNvCxnSpPr>
          <p:nvPr/>
        </p:nvCxnSpPr>
        <p:spPr>
          <a:xfrm flipV="1">
            <a:off x="2053167" y="295578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90BA09A-AE7C-4295-989C-CFE0500E9BA0}"/>
              </a:ext>
            </a:extLst>
          </p:cNvPr>
          <p:cNvCxnSpPr>
            <a:stCxn id="4" idx="6"/>
            <a:endCxn id="6" idx="2"/>
          </p:cNvCxnSpPr>
          <p:nvPr/>
        </p:nvCxnSpPr>
        <p:spPr>
          <a:xfrm>
            <a:off x="2053167" y="336535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B6D4365-A886-4297-9376-F4642B77A116}"/>
              </a:ext>
            </a:extLst>
          </p:cNvPr>
          <p:cNvCxnSpPr>
            <a:stCxn id="4" idx="6"/>
            <a:endCxn id="7" idx="2"/>
          </p:cNvCxnSpPr>
          <p:nvPr/>
        </p:nvCxnSpPr>
        <p:spPr>
          <a:xfrm>
            <a:off x="2053167" y="336535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流程图: 接点 15">
            <a:extLst>
              <a:ext uri="{FF2B5EF4-FFF2-40B4-BE49-F238E27FC236}">
                <a16:creationId xmlns:a16="http://schemas.microsoft.com/office/drawing/2014/main" id="{2D0FC0BD-DD61-4300-B5D4-B09908B8F8AF}"/>
              </a:ext>
            </a:extLst>
          </p:cNvPr>
          <p:cNvSpPr/>
          <p:nvPr/>
        </p:nvSpPr>
        <p:spPr>
          <a:xfrm>
            <a:off x="3796646" y="214795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t>
            </a:r>
            <a:endParaRPr lang="zh-CN" altLang="en-US" sz="1400" dirty="0"/>
          </a:p>
        </p:txBody>
      </p:sp>
      <p:sp>
        <p:nvSpPr>
          <p:cNvPr id="17" name="流程图: 接点 16">
            <a:extLst>
              <a:ext uri="{FF2B5EF4-FFF2-40B4-BE49-F238E27FC236}">
                <a16:creationId xmlns:a16="http://schemas.microsoft.com/office/drawing/2014/main" id="{5FC54CCB-F1A1-42C0-8FA8-6C744DC03D04}"/>
              </a:ext>
            </a:extLst>
          </p:cNvPr>
          <p:cNvSpPr/>
          <p:nvPr/>
        </p:nvSpPr>
        <p:spPr>
          <a:xfrm>
            <a:off x="4545946" y="1738385"/>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t>
            </a:r>
            <a:endParaRPr lang="zh-CN" altLang="en-US" sz="1400" dirty="0"/>
          </a:p>
        </p:txBody>
      </p:sp>
      <p:sp>
        <p:nvSpPr>
          <p:cNvPr id="18" name="流程图: 接点 17">
            <a:extLst>
              <a:ext uri="{FF2B5EF4-FFF2-40B4-BE49-F238E27FC236}">
                <a16:creationId xmlns:a16="http://schemas.microsoft.com/office/drawing/2014/main" id="{26383502-7B14-46EA-A3B8-6C6AE3B3C3C6}"/>
              </a:ext>
            </a:extLst>
          </p:cNvPr>
          <p:cNvSpPr/>
          <p:nvPr/>
        </p:nvSpPr>
        <p:spPr>
          <a:xfrm>
            <a:off x="4545946" y="2147959"/>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a:t>
            </a:r>
            <a:endParaRPr lang="zh-CN" altLang="en-US" sz="1400" dirty="0"/>
          </a:p>
        </p:txBody>
      </p:sp>
      <p:sp>
        <p:nvSpPr>
          <p:cNvPr id="19" name="流程图: 接点 18">
            <a:extLst>
              <a:ext uri="{FF2B5EF4-FFF2-40B4-BE49-F238E27FC236}">
                <a16:creationId xmlns:a16="http://schemas.microsoft.com/office/drawing/2014/main" id="{2531428C-1FBB-4176-BC14-37922581C16F}"/>
              </a:ext>
            </a:extLst>
          </p:cNvPr>
          <p:cNvSpPr/>
          <p:nvPr/>
        </p:nvSpPr>
        <p:spPr>
          <a:xfrm>
            <a:off x="4545946" y="255753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20" name="直接连接符 19">
            <a:extLst>
              <a:ext uri="{FF2B5EF4-FFF2-40B4-BE49-F238E27FC236}">
                <a16:creationId xmlns:a16="http://schemas.microsoft.com/office/drawing/2014/main" id="{93813BFD-569B-4A7D-95B7-1DB01AC3FBCA}"/>
              </a:ext>
            </a:extLst>
          </p:cNvPr>
          <p:cNvCxnSpPr>
            <a:stCxn id="16" idx="6"/>
            <a:endCxn id="17" idx="2"/>
          </p:cNvCxnSpPr>
          <p:nvPr/>
        </p:nvCxnSpPr>
        <p:spPr>
          <a:xfrm flipV="1">
            <a:off x="4076046" y="187491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1CA2EA9-C306-4E8E-B7CB-65161AF47E67}"/>
              </a:ext>
            </a:extLst>
          </p:cNvPr>
          <p:cNvCxnSpPr>
            <a:stCxn id="16" idx="6"/>
            <a:endCxn id="18" idx="2"/>
          </p:cNvCxnSpPr>
          <p:nvPr/>
        </p:nvCxnSpPr>
        <p:spPr>
          <a:xfrm>
            <a:off x="4076046" y="228448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3E710E4-9481-4BFC-809B-C02B05577A3C}"/>
              </a:ext>
            </a:extLst>
          </p:cNvPr>
          <p:cNvCxnSpPr>
            <a:stCxn id="16" idx="6"/>
            <a:endCxn id="19" idx="2"/>
          </p:cNvCxnSpPr>
          <p:nvPr/>
        </p:nvCxnSpPr>
        <p:spPr>
          <a:xfrm>
            <a:off x="4076046" y="228448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流程图: 接点 22">
            <a:extLst>
              <a:ext uri="{FF2B5EF4-FFF2-40B4-BE49-F238E27FC236}">
                <a16:creationId xmlns:a16="http://schemas.microsoft.com/office/drawing/2014/main" id="{444560F2-3AE0-425F-BFEF-C582D247BFBA}"/>
              </a:ext>
            </a:extLst>
          </p:cNvPr>
          <p:cNvSpPr/>
          <p:nvPr/>
        </p:nvSpPr>
        <p:spPr>
          <a:xfrm>
            <a:off x="3796646" y="343700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24" name="流程图: 接点 23">
            <a:extLst>
              <a:ext uri="{FF2B5EF4-FFF2-40B4-BE49-F238E27FC236}">
                <a16:creationId xmlns:a16="http://schemas.microsoft.com/office/drawing/2014/main" id="{C3A6A417-DE8F-440F-AE65-6AB532CFED84}"/>
              </a:ext>
            </a:extLst>
          </p:cNvPr>
          <p:cNvSpPr/>
          <p:nvPr/>
        </p:nvSpPr>
        <p:spPr>
          <a:xfrm>
            <a:off x="4545946" y="3027435"/>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t>
            </a:r>
            <a:endParaRPr lang="zh-CN" altLang="en-US" sz="1400" dirty="0"/>
          </a:p>
        </p:txBody>
      </p:sp>
      <p:sp>
        <p:nvSpPr>
          <p:cNvPr id="25" name="流程图: 接点 24">
            <a:extLst>
              <a:ext uri="{FF2B5EF4-FFF2-40B4-BE49-F238E27FC236}">
                <a16:creationId xmlns:a16="http://schemas.microsoft.com/office/drawing/2014/main" id="{5287C0CE-E3EE-4A4E-AD3F-660EC0256E52}"/>
              </a:ext>
            </a:extLst>
          </p:cNvPr>
          <p:cNvSpPr/>
          <p:nvPr/>
        </p:nvSpPr>
        <p:spPr>
          <a:xfrm>
            <a:off x="4545946" y="3437009"/>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a:t>
            </a:r>
            <a:endParaRPr lang="zh-CN" altLang="en-US" sz="1400" dirty="0"/>
          </a:p>
        </p:txBody>
      </p:sp>
      <p:sp>
        <p:nvSpPr>
          <p:cNvPr id="26" name="流程图: 接点 25">
            <a:extLst>
              <a:ext uri="{FF2B5EF4-FFF2-40B4-BE49-F238E27FC236}">
                <a16:creationId xmlns:a16="http://schemas.microsoft.com/office/drawing/2014/main" id="{82F2F0EF-D589-4C51-8BC6-CE184AF15A6B}"/>
              </a:ext>
            </a:extLst>
          </p:cNvPr>
          <p:cNvSpPr/>
          <p:nvPr/>
        </p:nvSpPr>
        <p:spPr>
          <a:xfrm>
            <a:off x="4545946" y="384658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27" name="直接连接符 26">
            <a:extLst>
              <a:ext uri="{FF2B5EF4-FFF2-40B4-BE49-F238E27FC236}">
                <a16:creationId xmlns:a16="http://schemas.microsoft.com/office/drawing/2014/main" id="{FD0EAF68-8D51-4D22-A92E-D8FDEE8761EA}"/>
              </a:ext>
            </a:extLst>
          </p:cNvPr>
          <p:cNvCxnSpPr>
            <a:stCxn id="23" idx="6"/>
            <a:endCxn id="24" idx="2"/>
          </p:cNvCxnSpPr>
          <p:nvPr/>
        </p:nvCxnSpPr>
        <p:spPr>
          <a:xfrm flipV="1">
            <a:off x="4076046" y="316396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B5630DE-05F1-44D5-97AD-B742010090B0}"/>
              </a:ext>
            </a:extLst>
          </p:cNvPr>
          <p:cNvCxnSpPr>
            <a:stCxn id="23" idx="6"/>
            <a:endCxn id="25" idx="2"/>
          </p:cNvCxnSpPr>
          <p:nvPr/>
        </p:nvCxnSpPr>
        <p:spPr>
          <a:xfrm>
            <a:off x="4076046" y="357353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F16D42E-E1E7-4EEE-B571-BEB84E32C1CA}"/>
              </a:ext>
            </a:extLst>
          </p:cNvPr>
          <p:cNvCxnSpPr>
            <a:stCxn id="23" idx="6"/>
            <a:endCxn id="26" idx="2"/>
          </p:cNvCxnSpPr>
          <p:nvPr/>
        </p:nvCxnSpPr>
        <p:spPr>
          <a:xfrm>
            <a:off x="4076046" y="3573534"/>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id="{D2230EB6-996F-4077-8DEF-4AE04E6BEF40}"/>
              </a:ext>
            </a:extLst>
          </p:cNvPr>
          <p:cNvSpPr/>
          <p:nvPr/>
        </p:nvSpPr>
        <p:spPr>
          <a:xfrm>
            <a:off x="3796646" y="472605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31" name="流程图: 接点 30">
            <a:extLst>
              <a:ext uri="{FF2B5EF4-FFF2-40B4-BE49-F238E27FC236}">
                <a16:creationId xmlns:a16="http://schemas.microsoft.com/office/drawing/2014/main" id="{FB008C2E-5E68-43F5-9241-BA93FA6BBA4E}"/>
              </a:ext>
            </a:extLst>
          </p:cNvPr>
          <p:cNvSpPr/>
          <p:nvPr/>
        </p:nvSpPr>
        <p:spPr>
          <a:xfrm>
            <a:off x="4545946" y="431648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32" name="流程图: 接点 31">
            <a:extLst>
              <a:ext uri="{FF2B5EF4-FFF2-40B4-BE49-F238E27FC236}">
                <a16:creationId xmlns:a16="http://schemas.microsoft.com/office/drawing/2014/main" id="{380D9F21-02C9-4037-9562-8DFFDA966DB8}"/>
              </a:ext>
            </a:extLst>
          </p:cNvPr>
          <p:cNvSpPr/>
          <p:nvPr/>
        </p:nvSpPr>
        <p:spPr>
          <a:xfrm>
            <a:off x="4545946" y="472605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33" name="流程图: 接点 32">
            <a:extLst>
              <a:ext uri="{FF2B5EF4-FFF2-40B4-BE49-F238E27FC236}">
                <a16:creationId xmlns:a16="http://schemas.microsoft.com/office/drawing/2014/main" id="{7A24B76F-332B-4A2D-A3E7-C863EF248994}"/>
              </a:ext>
            </a:extLst>
          </p:cNvPr>
          <p:cNvSpPr/>
          <p:nvPr/>
        </p:nvSpPr>
        <p:spPr>
          <a:xfrm>
            <a:off x="4545946" y="513563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34" name="直接连接符 33">
            <a:extLst>
              <a:ext uri="{FF2B5EF4-FFF2-40B4-BE49-F238E27FC236}">
                <a16:creationId xmlns:a16="http://schemas.microsoft.com/office/drawing/2014/main" id="{F1943378-C287-4B03-8A9F-E308623EC6AE}"/>
              </a:ext>
            </a:extLst>
          </p:cNvPr>
          <p:cNvCxnSpPr>
            <a:stCxn id="30" idx="6"/>
            <a:endCxn id="31" idx="2"/>
          </p:cNvCxnSpPr>
          <p:nvPr/>
        </p:nvCxnSpPr>
        <p:spPr>
          <a:xfrm flipV="1">
            <a:off x="4076046" y="4453010"/>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FFC97D-6A3B-43CB-BF1D-B607FD4D7F7F}"/>
              </a:ext>
            </a:extLst>
          </p:cNvPr>
          <p:cNvCxnSpPr>
            <a:stCxn id="30" idx="6"/>
            <a:endCxn id="32" idx="2"/>
          </p:cNvCxnSpPr>
          <p:nvPr/>
        </p:nvCxnSpPr>
        <p:spPr>
          <a:xfrm>
            <a:off x="4076046" y="4862584"/>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9DD95FB-E5DF-4E81-9150-AD230FD89AB5}"/>
              </a:ext>
            </a:extLst>
          </p:cNvPr>
          <p:cNvCxnSpPr>
            <a:stCxn id="30" idx="6"/>
            <a:endCxn id="33" idx="2"/>
          </p:cNvCxnSpPr>
          <p:nvPr/>
        </p:nvCxnSpPr>
        <p:spPr>
          <a:xfrm>
            <a:off x="4076046" y="4862584"/>
            <a:ext cx="469900" cy="40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E1DE0C0-C286-4230-9455-7A04885AFA8B}"/>
              </a:ext>
            </a:extLst>
          </p:cNvPr>
          <p:cNvCxnSpPr>
            <a:stCxn id="5" idx="6"/>
            <a:endCxn id="16" idx="2"/>
          </p:cNvCxnSpPr>
          <p:nvPr/>
        </p:nvCxnSpPr>
        <p:spPr>
          <a:xfrm flipV="1">
            <a:off x="2802467" y="2284484"/>
            <a:ext cx="994179" cy="6712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796FC0E-9DA6-4A16-A1F6-49DA7B2E0467}"/>
              </a:ext>
            </a:extLst>
          </p:cNvPr>
          <p:cNvCxnSpPr>
            <a:stCxn id="6" idx="6"/>
            <a:endCxn id="23" idx="2"/>
          </p:cNvCxnSpPr>
          <p:nvPr/>
        </p:nvCxnSpPr>
        <p:spPr>
          <a:xfrm>
            <a:off x="2802467" y="3365354"/>
            <a:ext cx="994179" cy="20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BD3F2C7-91BD-4107-9048-42D6FA482AF1}"/>
              </a:ext>
            </a:extLst>
          </p:cNvPr>
          <p:cNvCxnSpPr>
            <a:stCxn id="7" idx="6"/>
            <a:endCxn id="30" idx="2"/>
          </p:cNvCxnSpPr>
          <p:nvPr/>
        </p:nvCxnSpPr>
        <p:spPr>
          <a:xfrm>
            <a:off x="2802467" y="3774929"/>
            <a:ext cx="994179" cy="10876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流程图: 接点 60">
            <a:extLst>
              <a:ext uri="{FF2B5EF4-FFF2-40B4-BE49-F238E27FC236}">
                <a16:creationId xmlns:a16="http://schemas.microsoft.com/office/drawing/2014/main" id="{DE8E4D3B-B845-4947-AD1D-AD466117E5E4}"/>
              </a:ext>
            </a:extLst>
          </p:cNvPr>
          <p:cNvSpPr/>
          <p:nvPr/>
        </p:nvSpPr>
        <p:spPr>
          <a:xfrm>
            <a:off x="5627832" y="859704"/>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62" name="流程图: 接点 61">
            <a:extLst>
              <a:ext uri="{FF2B5EF4-FFF2-40B4-BE49-F238E27FC236}">
                <a16:creationId xmlns:a16="http://schemas.microsoft.com/office/drawing/2014/main" id="{8E6C05AC-F492-4C4E-9F0B-382BA0D0E353}"/>
              </a:ext>
            </a:extLst>
          </p:cNvPr>
          <p:cNvSpPr/>
          <p:nvPr/>
        </p:nvSpPr>
        <p:spPr>
          <a:xfrm>
            <a:off x="6942282" y="440965"/>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63" name="流程图: 接点 62">
            <a:extLst>
              <a:ext uri="{FF2B5EF4-FFF2-40B4-BE49-F238E27FC236}">
                <a16:creationId xmlns:a16="http://schemas.microsoft.com/office/drawing/2014/main" id="{96915FA1-97C4-4B49-8513-F005E365D40A}"/>
              </a:ext>
            </a:extLst>
          </p:cNvPr>
          <p:cNvSpPr/>
          <p:nvPr/>
        </p:nvSpPr>
        <p:spPr>
          <a:xfrm>
            <a:off x="6942282" y="850539"/>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a:t>
            </a:r>
            <a:endParaRPr lang="zh-CN" altLang="en-US" sz="1400" dirty="0"/>
          </a:p>
        </p:txBody>
      </p:sp>
      <p:sp>
        <p:nvSpPr>
          <p:cNvPr id="64" name="流程图: 接点 63">
            <a:extLst>
              <a:ext uri="{FF2B5EF4-FFF2-40B4-BE49-F238E27FC236}">
                <a16:creationId xmlns:a16="http://schemas.microsoft.com/office/drawing/2014/main" id="{23ABE031-EDF1-4AA0-A456-B5102B9FF9B0}"/>
              </a:ext>
            </a:extLst>
          </p:cNvPr>
          <p:cNvSpPr/>
          <p:nvPr/>
        </p:nvSpPr>
        <p:spPr>
          <a:xfrm>
            <a:off x="6942282" y="1260114"/>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65" name="直接连接符 64">
            <a:extLst>
              <a:ext uri="{FF2B5EF4-FFF2-40B4-BE49-F238E27FC236}">
                <a16:creationId xmlns:a16="http://schemas.microsoft.com/office/drawing/2014/main" id="{6A2EA20E-CC1D-4A86-B33A-B603AC822A3C}"/>
              </a:ext>
            </a:extLst>
          </p:cNvPr>
          <p:cNvCxnSpPr>
            <a:stCxn id="61" idx="6"/>
            <a:endCxn id="62" idx="2"/>
          </p:cNvCxnSpPr>
          <p:nvPr/>
        </p:nvCxnSpPr>
        <p:spPr>
          <a:xfrm flipV="1">
            <a:off x="5907232" y="577490"/>
            <a:ext cx="1035050" cy="418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A926EF4-CC7B-4784-A8E4-4389DF2D99E9}"/>
              </a:ext>
            </a:extLst>
          </p:cNvPr>
          <p:cNvCxnSpPr>
            <a:stCxn id="61" idx="6"/>
            <a:endCxn id="63" idx="2"/>
          </p:cNvCxnSpPr>
          <p:nvPr/>
        </p:nvCxnSpPr>
        <p:spPr>
          <a:xfrm flipV="1">
            <a:off x="5907232" y="987064"/>
            <a:ext cx="1035050" cy="9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65DB225-E59B-4D7C-80C1-7B275F42DB98}"/>
              </a:ext>
            </a:extLst>
          </p:cNvPr>
          <p:cNvCxnSpPr>
            <a:stCxn id="61" idx="6"/>
            <a:endCxn id="64" idx="2"/>
          </p:cNvCxnSpPr>
          <p:nvPr/>
        </p:nvCxnSpPr>
        <p:spPr>
          <a:xfrm>
            <a:off x="5907232" y="996229"/>
            <a:ext cx="1035050" cy="400410"/>
          </a:xfrm>
          <a:prstGeom prst="line">
            <a:avLst/>
          </a:prstGeom>
        </p:spPr>
        <p:style>
          <a:lnRef idx="1">
            <a:schemeClr val="accent1"/>
          </a:lnRef>
          <a:fillRef idx="0">
            <a:schemeClr val="accent1"/>
          </a:fillRef>
          <a:effectRef idx="0">
            <a:schemeClr val="accent1"/>
          </a:effectRef>
          <a:fontRef idx="minor">
            <a:schemeClr val="tx1"/>
          </a:fontRef>
        </p:style>
      </p:cxnSp>
      <p:sp>
        <p:nvSpPr>
          <p:cNvPr id="75" name="流程图: 接点 74">
            <a:extLst>
              <a:ext uri="{FF2B5EF4-FFF2-40B4-BE49-F238E27FC236}">
                <a16:creationId xmlns:a16="http://schemas.microsoft.com/office/drawing/2014/main" id="{9C5BE9F6-D3A9-45C6-9CAA-13941E2C829B}"/>
              </a:ext>
            </a:extLst>
          </p:cNvPr>
          <p:cNvSpPr/>
          <p:nvPr/>
        </p:nvSpPr>
        <p:spPr>
          <a:xfrm>
            <a:off x="6192497" y="3131994"/>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76" name="流程图: 接点 75">
            <a:extLst>
              <a:ext uri="{FF2B5EF4-FFF2-40B4-BE49-F238E27FC236}">
                <a16:creationId xmlns:a16="http://schemas.microsoft.com/office/drawing/2014/main" id="{AA4856BB-0B17-4C38-98FB-B0802DBEC340}"/>
              </a:ext>
            </a:extLst>
          </p:cNvPr>
          <p:cNvSpPr/>
          <p:nvPr/>
        </p:nvSpPr>
        <p:spPr>
          <a:xfrm>
            <a:off x="6941797" y="2722420"/>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t>
            </a:r>
            <a:endParaRPr lang="zh-CN" altLang="en-US" sz="1400" dirty="0"/>
          </a:p>
        </p:txBody>
      </p:sp>
      <p:sp>
        <p:nvSpPr>
          <p:cNvPr id="77" name="流程图: 接点 76">
            <a:extLst>
              <a:ext uri="{FF2B5EF4-FFF2-40B4-BE49-F238E27FC236}">
                <a16:creationId xmlns:a16="http://schemas.microsoft.com/office/drawing/2014/main" id="{F80E0C38-AF68-4DEC-8E46-9E4AE19B2CED}"/>
              </a:ext>
            </a:extLst>
          </p:cNvPr>
          <p:cNvSpPr/>
          <p:nvPr/>
        </p:nvSpPr>
        <p:spPr>
          <a:xfrm>
            <a:off x="6941797" y="3131994"/>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a:t>
            </a:r>
            <a:endParaRPr lang="zh-CN" altLang="en-US" sz="1400" dirty="0"/>
          </a:p>
        </p:txBody>
      </p:sp>
      <p:sp>
        <p:nvSpPr>
          <p:cNvPr id="78" name="流程图: 接点 77">
            <a:extLst>
              <a:ext uri="{FF2B5EF4-FFF2-40B4-BE49-F238E27FC236}">
                <a16:creationId xmlns:a16="http://schemas.microsoft.com/office/drawing/2014/main" id="{06DAD572-4BB6-4593-9DA5-C5F2091336EE}"/>
              </a:ext>
            </a:extLst>
          </p:cNvPr>
          <p:cNvSpPr/>
          <p:nvPr/>
        </p:nvSpPr>
        <p:spPr>
          <a:xfrm>
            <a:off x="6941797" y="3541569"/>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79" name="直接连接符 78">
            <a:extLst>
              <a:ext uri="{FF2B5EF4-FFF2-40B4-BE49-F238E27FC236}">
                <a16:creationId xmlns:a16="http://schemas.microsoft.com/office/drawing/2014/main" id="{89111041-B1AE-46A7-A831-E1F553CAC9D2}"/>
              </a:ext>
            </a:extLst>
          </p:cNvPr>
          <p:cNvCxnSpPr>
            <a:stCxn id="75" idx="6"/>
            <a:endCxn id="76" idx="2"/>
          </p:cNvCxnSpPr>
          <p:nvPr/>
        </p:nvCxnSpPr>
        <p:spPr>
          <a:xfrm flipV="1">
            <a:off x="6471897" y="2858945"/>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1A329FEB-FCAE-4EA7-99BB-6ABB6AB4C695}"/>
              </a:ext>
            </a:extLst>
          </p:cNvPr>
          <p:cNvCxnSpPr>
            <a:stCxn id="75" idx="6"/>
            <a:endCxn id="77" idx="2"/>
          </p:cNvCxnSpPr>
          <p:nvPr/>
        </p:nvCxnSpPr>
        <p:spPr>
          <a:xfrm>
            <a:off x="6471897" y="3268519"/>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10DED339-21EA-4D6A-874C-1566EC2B06E3}"/>
              </a:ext>
            </a:extLst>
          </p:cNvPr>
          <p:cNvCxnSpPr>
            <a:stCxn id="75" idx="6"/>
            <a:endCxn id="78" idx="2"/>
          </p:cNvCxnSpPr>
          <p:nvPr/>
        </p:nvCxnSpPr>
        <p:spPr>
          <a:xfrm>
            <a:off x="6471897" y="3268519"/>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接点 83">
            <a:extLst>
              <a:ext uri="{FF2B5EF4-FFF2-40B4-BE49-F238E27FC236}">
                <a16:creationId xmlns:a16="http://schemas.microsoft.com/office/drawing/2014/main" id="{055BBDF3-F7AC-4B81-B12A-D67E3D5DCF6A}"/>
              </a:ext>
            </a:extLst>
          </p:cNvPr>
          <p:cNvSpPr/>
          <p:nvPr/>
        </p:nvSpPr>
        <p:spPr>
          <a:xfrm>
            <a:off x="5582897" y="3131994"/>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90" name="直接连接符 89">
            <a:extLst>
              <a:ext uri="{FF2B5EF4-FFF2-40B4-BE49-F238E27FC236}">
                <a16:creationId xmlns:a16="http://schemas.microsoft.com/office/drawing/2014/main" id="{7B6C8E1D-F7AC-4D07-93FE-5B74356B615B}"/>
              </a:ext>
            </a:extLst>
          </p:cNvPr>
          <p:cNvCxnSpPr>
            <a:stCxn id="84" idx="6"/>
            <a:endCxn id="75" idx="2"/>
          </p:cNvCxnSpPr>
          <p:nvPr/>
        </p:nvCxnSpPr>
        <p:spPr>
          <a:xfrm>
            <a:off x="5862297" y="3268519"/>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流程图: 接点 100">
            <a:extLst>
              <a:ext uri="{FF2B5EF4-FFF2-40B4-BE49-F238E27FC236}">
                <a16:creationId xmlns:a16="http://schemas.microsoft.com/office/drawing/2014/main" id="{1F709C74-2FBC-480E-ACA0-55DD326E8033}"/>
              </a:ext>
            </a:extLst>
          </p:cNvPr>
          <p:cNvSpPr/>
          <p:nvPr/>
        </p:nvSpPr>
        <p:spPr>
          <a:xfrm>
            <a:off x="6237432" y="548127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102" name="流程图: 接点 101">
            <a:extLst>
              <a:ext uri="{FF2B5EF4-FFF2-40B4-BE49-F238E27FC236}">
                <a16:creationId xmlns:a16="http://schemas.microsoft.com/office/drawing/2014/main" id="{662D7972-1EA1-41E5-9034-6EAE4A88869B}"/>
              </a:ext>
            </a:extLst>
          </p:cNvPr>
          <p:cNvSpPr/>
          <p:nvPr/>
        </p:nvSpPr>
        <p:spPr>
          <a:xfrm>
            <a:off x="6986732" y="5071702"/>
            <a:ext cx="279400" cy="27305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a:t>
            </a:r>
            <a:endParaRPr lang="zh-CN" altLang="en-US" sz="1400" dirty="0"/>
          </a:p>
        </p:txBody>
      </p:sp>
      <p:sp>
        <p:nvSpPr>
          <p:cNvPr id="103" name="流程图: 接点 102">
            <a:extLst>
              <a:ext uri="{FF2B5EF4-FFF2-40B4-BE49-F238E27FC236}">
                <a16:creationId xmlns:a16="http://schemas.microsoft.com/office/drawing/2014/main" id="{88749EFE-7FD6-44A6-BB09-E52F75D97772}"/>
              </a:ext>
            </a:extLst>
          </p:cNvPr>
          <p:cNvSpPr/>
          <p:nvPr/>
        </p:nvSpPr>
        <p:spPr>
          <a:xfrm>
            <a:off x="6986732" y="5481276"/>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a</a:t>
            </a:r>
            <a:endParaRPr lang="zh-CN" altLang="en-US" sz="1400" dirty="0"/>
          </a:p>
        </p:txBody>
      </p:sp>
      <p:sp>
        <p:nvSpPr>
          <p:cNvPr id="104" name="流程图: 接点 103">
            <a:extLst>
              <a:ext uri="{FF2B5EF4-FFF2-40B4-BE49-F238E27FC236}">
                <a16:creationId xmlns:a16="http://schemas.microsoft.com/office/drawing/2014/main" id="{7AD84E4A-47BE-46E4-825D-2ED73C8AABD6}"/>
              </a:ext>
            </a:extLst>
          </p:cNvPr>
          <p:cNvSpPr/>
          <p:nvPr/>
        </p:nvSpPr>
        <p:spPr>
          <a:xfrm>
            <a:off x="6986732" y="5890851"/>
            <a:ext cx="279400" cy="27305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b</a:t>
            </a:r>
            <a:endParaRPr lang="zh-CN" altLang="en-US" sz="1400" dirty="0"/>
          </a:p>
        </p:txBody>
      </p:sp>
      <p:cxnSp>
        <p:nvCxnSpPr>
          <p:cNvPr id="105" name="直接连接符 104">
            <a:extLst>
              <a:ext uri="{FF2B5EF4-FFF2-40B4-BE49-F238E27FC236}">
                <a16:creationId xmlns:a16="http://schemas.microsoft.com/office/drawing/2014/main" id="{CB323515-3326-4CEE-B649-57B5CFEC5651}"/>
              </a:ext>
            </a:extLst>
          </p:cNvPr>
          <p:cNvCxnSpPr>
            <a:stCxn id="101" idx="6"/>
            <a:endCxn id="102" idx="2"/>
          </p:cNvCxnSpPr>
          <p:nvPr/>
        </p:nvCxnSpPr>
        <p:spPr>
          <a:xfrm flipV="1">
            <a:off x="6516832" y="5208227"/>
            <a:ext cx="469900" cy="409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ED771C9-07B3-405B-A4DD-EC0C34DD3CD6}"/>
              </a:ext>
            </a:extLst>
          </p:cNvPr>
          <p:cNvCxnSpPr>
            <a:stCxn id="101" idx="6"/>
            <a:endCxn id="103" idx="2"/>
          </p:cNvCxnSpPr>
          <p:nvPr/>
        </p:nvCxnSpPr>
        <p:spPr>
          <a:xfrm>
            <a:off x="6516832" y="5617801"/>
            <a:ext cx="46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CB667AE-D443-4508-83F9-DE133E02B9A0}"/>
              </a:ext>
            </a:extLst>
          </p:cNvPr>
          <p:cNvCxnSpPr>
            <a:stCxn id="101" idx="6"/>
            <a:endCxn id="104" idx="2"/>
          </p:cNvCxnSpPr>
          <p:nvPr/>
        </p:nvCxnSpPr>
        <p:spPr>
          <a:xfrm>
            <a:off x="6516832" y="5617801"/>
            <a:ext cx="469900" cy="409575"/>
          </a:xfrm>
          <a:prstGeom prst="line">
            <a:avLst/>
          </a:prstGeom>
        </p:spPr>
        <p:style>
          <a:lnRef idx="1">
            <a:schemeClr val="accent1"/>
          </a:lnRef>
          <a:fillRef idx="0">
            <a:schemeClr val="accent1"/>
          </a:fillRef>
          <a:effectRef idx="0">
            <a:schemeClr val="accent1"/>
          </a:effectRef>
          <a:fontRef idx="minor">
            <a:schemeClr val="tx1"/>
          </a:fontRef>
        </p:style>
      </p:cxnSp>
      <p:sp>
        <p:nvSpPr>
          <p:cNvPr id="108" name="流程图: 接点 107">
            <a:extLst>
              <a:ext uri="{FF2B5EF4-FFF2-40B4-BE49-F238E27FC236}">
                <a16:creationId xmlns:a16="http://schemas.microsoft.com/office/drawing/2014/main" id="{BCA9DE1E-E782-45D7-8E27-98281CF4FFCF}"/>
              </a:ext>
            </a:extLst>
          </p:cNvPr>
          <p:cNvSpPr/>
          <p:nvPr/>
        </p:nvSpPr>
        <p:spPr>
          <a:xfrm>
            <a:off x="5627832" y="548127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09" name="直接连接符 108">
            <a:extLst>
              <a:ext uri="{FF2B5EF4-FFF2-40B4-BE49-F238E27FC236}">
                <a16:creationId xmlns:a16="http://schemas.microsoft.com/office/drawing/2014/main" id="{3DBC4C70-3549-4D95-8F28-283136236103}"/>
              </a:ext>
            </a:extLst>
          </p:cNvPr>
          <p:cNvCxnSpPr>
            <a:stCxn id="108" idx="6"/>
            <a:endCxn id="101" idx="2"/>
          </p:cNvCxnSpPr>
          <p:nvPr/>
        </p:nvCxnSpPr>
        <p:spPr>
          <a:xfrm>
            <a:off x="5907232" y="5617801"/>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7521FA06-B1B4-477B-88A6-24AA12C1A254}"/>
              </a:ext>
            </a:extLst>
          </p:cNvPr>
          <p:cNvCxnSpPr>
            <a:cxnSpLocks/>
            <a:stCxn id="19" idx="6"/>
            <a:endCxn id="61" idx="2"/>
          </p:cNvCxnSpPr>
          <p:nvPr/>
        </p:nvCxnSpPr>
        <p:spPr>
          <a:xfrm flipV="1">
            <a:off x="4825346" y="996229"/>
            <a:ext cx="802486" cy="16978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5E6221B9-0149-4E13-BB18-F03642AB2128}"/>
              </a:ext>
            </a:extLst>
          </p:cNvPr>
          <p:cNvCxnSpPr>
            <a:cxnSpLocks/>
            <a:stCxn id="33" idx="6"/>
            <a:endCxn id="61" idx="2"/>
          </p:cNvCxnSpPr>
          <p:nvPr/>
        </p:nvCxnSpPr>
        <p:spPr>
          <a:xfrm flipV="1">
            <a:off x="4825346" y="996229"/>
            <a:ext cx="802486" cy="4275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1628B364-5885-4707-966C-D711DA097134}"/>
              </a:ext>
            </a:extLst>
          </p:cNvPr>
          <p:cNvSpPr txBox="1"/>
          <p:nvPr/>
        </p:nvSpPr>
        <p:spPr>
          <a:xfrm>
            <a:off x="2053167" y="6228195"/>
            <a:ext cx="494046" cy="338554"/>
          </a:xfrm>
          <a:prstGeom prst="rect">
            <a:avLst/>
          </a:prstGeom>
          <a:noFill/>
        </p:spPr>
        <p:txBody>
          <a:bodyPr wrap="none" rtlCol="0">
            <a:spAutoFit/>
          </a:bodyPr>
          <a:lstStyle/>
          <a:p>
            <a:r>
              <a:rPr lang="en-US" altLang="zh-CN" sz="1600" dirty="0"/>
              <a:t>t=1</a:t>
            </a:r>
            <a:endParaRPr lang="zh-CN" altLang="en-US" sz="1600" dirty="0"/>
          </a:p>
        </p:txBody>
      </p:sp>
      <p:sp>
        <p:nvSpPr>
          <p:cNvPr id="123" name="文本框 122">
            <a:extLst>
              <a:ext uri="{FF2B5EF4-FFF2-40B4-BE49-F238E27FC236}">
                <a16:creationId xmlns:a16="http://schemas.microsoft.com/office/drawing/2014/main" id="{02D94C85-BA9C-4360-85A4-BC59E6FE37FD}"/>
              </a:ext>
            </a:extLst>
          </p:cNvPr>
          <p:cNvSpPr txBox="1"/>
          <p:nvPr/>
        </p:nvSpPr>
        <p:spPr>
          <a:xfrm>
            <a:off x="3866694" y="6228774"/>
            <a:ext cx="494046" cy="338554"/>
          </a:xfrm>
          <a:prstGeom prst="rect">
            <a:avLst/>
          </a:prstGeom>
          <a:noFill/>
        </p:spPr>
        <p:txBody>
          <a:bodyPr wrap="none" rtlCol="0">
            <a:spAutoFit/>
          </a:bodyPr>
          <a:lstStyle/>
          <a:p>
            <a:r>
              <a:rPr lang="en-US" altLang="zh-CN" sz="1600" dirty="0"/>
              <a:t>t=2</a:t>
            </a:r>
            <a:endParaRPr lang="zh-CN" altLang="en-US" sz="1600" dirty="0"/>
          </a:p>
        </p:txBody>
      </p:sp>
      <p:sp>
        <p:nvSpPr>
          <p:cNvPr id="124" name="文本框 123">
            <a:extLst>
              <a:ext uri="{FF2B5EF4-FFF2-40B4-BE49-F238E27FC236}">
                <a16:creationId xmlns:a16="http://schemas.microsoft.com/office/drawing/2014/main" id="{B6B8A0B2-95BC-4FA7-A6C4-3E00B1CA5ABC}"/>
              </a:ext>
            </a:extLst>
          </p:cNvPr>
          <p:cNvSpPr txBox="1"/>
          <p:nvPr/>
        </p:nvSpPr>
        <p:spPr>
          <a:xfrm>
            <a:off x="5913978" y="6228196"/>
            <a:ext cx="494046" cy="338554"/>
          </a:xfrm>
          <a:prstGeom prst="rect">
            <a:avLst/>
          </a:prstGeom>
          <a:noFill/>
        </p:spPr>
        <p:txBody>
          <a:bodyPr wrap="none" rtlCol="0">
            <a:spAutoFit/>
          </a:bodyPr>
          <a:lstStyle/>
          <a:p>
            <a:r>
              <a:rPr lang="en-US" altLang="zh-CN" sz="1600" dirty="0"/>
              <a:t>t=3</a:t>
            </a:r>
            <a:endParaRPr lang="zh-CN" altLang="en-US" sz="1600" dirty="0"/>
          </a:p>
        </p:txBody>
      </p:sp>
      <p:sp>
        <p:nvSpPr>
          <p:cNvPr id="89" name="流程图: 接点 88">
            <a:extLst>
              <a:ext uri="{FF2B5EF4-FFF2-40B4-BE49-F238E27FC236}">
                <a16:creationId xmlns:a16="http://schemas.microsoft.com/office/drawing/2014/main" id="{7043995A-65A3-43E8-AFC1-C621742DA4CF}"/>
              </a:ext>
            </a:extLst>
          </p:cNvPr>
          <p:cNvSpPr/>
          <p:nvPr/>
        </p:nvSpPr>
        <p:spPr>
          <a:xfrm>
            <a:off x="8853594" y="1910606"/>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91" name="流程图: 接点 90">
            <a:extLst>
              <a:ext uri="{FF2B5EF4-FFF2-40B4-BE49-F238E27FC236}">
                <a16:creationId xmlns:a16="http://schemas.microsoft.com/office/drawing/2014/main" id="{574E48A0-8DDB-4AB6-A35F-F7BCFCCC59D2}"/>
              </a:ext>
            </a:extLst>
          </p:cNvPr>
          <p:cNvSpPr/>
          <p:nvPr/>
        </p:nvSpPr>
        <p:spPr>
          <a:xfrm>
            <a:off x="9453194" y="4535151"/>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sp>
        <p:nvSpPr>
          <p:cNvPr id="92" name="流程图: 接点 91">
            <a:extLst>
              <a:ext uri="{FF2B5EF4-FFF2-40B4-BE49-F238E27FC236}">
                <a16:creationId xmlns:a16="http://schemas.microsoft.com/office/drawing/2014/main" id="{0EA219EF-1C5B-4317-9ACB-E4DAD08B7042}"/>
              </a:ext>
            </a:extLst>
          </p:cNvPr>
          <p:cNvSpPr/>
          <p:nvPr/>
        </p:nvSpPr>
        <p:spPr>
          <a:xfrm>
            <a:off x="8843594" y="4535151"/>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3" name="直接连接符 2">
            <a:extLst>
              <a:ext uri="{FF2B5EF4-FFF2-40B4-BE49-F238E27FC236}">
                <a16:creationId xmlns:a16="http://schemas.microsoft.com/office/drawing/2014/main" id="{2C5E841B-2438-4D60-BE1D-293CE5417840}"/>
              </a:ext>
            </a:extLst>
          </p:cNvPr>
          <p:cNvCxnSpPr>
            <a:stCxn id="92" idx="6"/>
            <a:endCxn id="91" idx="2"/>
          </p:cNvCxnSpPr>
          <p:nvPr/>
        </p:nvCxnSpPr>
        <p:spPr>
          <a:xfrm>
            <a:off x="9122994" y="4671676"/>
            <a:ext cx="3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7D69EAB-D26B-475E-B426-80F9515CE3E5}"/>
              </a:ext>
            </a:extLst>
          </p:cNvPr>
          <p:cNvCxnSpPr>
            <a:cxnSpLocks/>
            <a:stCxn id="64" idx="6"/>
            <a:endCxn id="89" idx="2"/>
          </p:cNvCxnSpPr>
          <p:nvPr/>
        </p:nvCxnSpPr>
        <p:spPr>
          <a:xfrm>
            <a:off x="7221682" y="1396639"/>
            <a:ext cx="1631912" cy="650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317C159-F751-4ECC-9C95-1339153906D1}"/>
              </a:ext>
            </a:extLst>
          </p:cNvPr>
          <p:cNvCxnSpPr>
            <a:cxnSpLocks/>
            <a:stCxn id="78" idx="6"/>
            <a:endCxn id="129" idx="2"/>
          </p:cNvCxnSpPr>
          <p:nvPr/>
        </p:nvCxnSpPr>
        <p:spPr>
          <a:xfrm flipV="1">
            <a:off x="7221197" y="3442214"/>
            <a:ext cx="1622509" cy="2358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8" name="流程图: 接点 127">
            <a:extLst>
              <a:ext uri="{FF2B5EF4-FFF2-40B4-BE49-F238E27FC236}">
                <a16:creationId xmlns:a16="http://schemas.microsoft.com/office/drawing/2014/main" id="{7CA89CEA-4E9D-4272-B271-BAEF10E9430C}"/>
              </a:ext>
            </a:extLst>
          </p:cNvPr>
          <p:cNvSpPr/>
          <p:nvPr/>
        </p:nvSpPr>
        <p:spPr>
          <a:xfrm>
            <a:off x="9453306" y="33056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sp>
        <p:nvSpPr>
          <p:cNvPr id="129" name="流程图: 接点 128">
            <a:extLst>
              <a:ext uri="{FF2B5EF4-FFF2-40B4-BE49-F238E27FC236}">
                <a16:creationId xmlns:a16="http://schemas.microsoft.com/office/drawing/2014/main" id="{5B305A9B-35AE-4B45-9A4C-2F4B63C176D9}"/>
              </a:ext>
            </a:extLst>
          </p:cNvPr>
          <p:cNvSpPr/>
          <p:nvPr/>
        </p:nvSpPr>
        <p:spPr>
          <a:xfrm>
            <a:off x="8843706" y="3305689"/>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30" name="直接连接符 129">
            <a:extLst>
              <a:ext uri="{FF2B5EF4-FFF2-40B4-BE49-F238E27FC236}">
                <a16:creationId xmlns:a16="http://schemas.microsoft.com/office/drawing/2014/main" id="{72D1720D-2FCA-4646-BBE8-E6C92186FE87}"/>
              </a:ext>
            </a:extLst>
          </p:cNvPr>
          <p:cNvCxnSpPr>
            <a:stCxn id="129" idx="6"/>
            <a:endCxn id="128" idx="2"/>
          </p:cNvCxnSpPr>
          <p:nvPr/>
        </p:nvCxnSpPr>
        <p:spPr>
          <a:xfrm>
            <a:off x="9123106" y="3442214"/>
            <a:ext cx="3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文本框 224">
            <a:extLst>
              <a:ext uri="{FF2B5EF4-FFF2-40B4-BE49-F238E27FC236}">
                <a16:creationId xmlns:a16="http://schemas.microsoft.com/office/drawing/2014/main" id="{E1808CF5-77FE-4FE2-B8E2-5DF98326F7F5}"/>
              </a:ext>
            </a:extLst>
          </p:cNvPr>
          <p:cNvSpPr txBox="1"/>
          <p:nvPr/>
        </p:nvSpPr>
        <p:spPr>
          <a:xfrm>
            <a:off x="8744654" y="2103055"/>
            <a:ext cx="1640193" cy="307777"/>
          </a:xfrm>
          <a:prstGeom prst="rect">
            <a:avLst/>
          </a:prstGeom>
          <a:noFill/>
        </p:spPr>
        <p:txBody>
          <a:bodyPr wrap="none" rtlCol="0">
            <a:spAutoFit/>
          </a:bodyPr>
          <a:lstStyle/>
          <a:p>
            <a:r>
              <a:rPr lang="en-US" altLang="zh-CN" sz="1400" dirty="0"/>
              <a:t>{-b-,-bb, bb-,</a:t>
            </a:r>
            <a:r>
              <a:rPr lang="en-US" altLang="zh-CN" sz="1400" dirty="0" err="1"/>
              <a:t>bbb</a:t>
            </a:r>
            <a:r>
              <a:rPr lang="en-US" altLang="zh-CN" sz="1400" dirty="0"/>
              <a:t>}</a:t>
            </a:r>
            <a:endParaRPr lang="zh-CN" altLang="en-US" sz="1400" dirty="0"/>
          </a:p>
        </p:txBody>
      </p:sp>
      <p:sp>
        <p:nvSpPr>
          <p:cNvPr id="227" name="文本框 226">
            <a:extLst>
              <a:ext uri="{FF2B5EF4-FFF2-40B4-BE49-F238E27FC236}">
                <a16:creationId xmlns:a16="http://schemas.microsoft.com/office/drawing/2014/main" id="{1A726AB6-A830-433B-BBAE-ED906D1CC659}"/>
              </a:ext>
            </a:extLst>
          </p:cNvPr>
          <p:cNvSpPr txBox="1"/>
          <p:nvPr/>
        </p:nvSpPr>
        <p:spPr>
          <a:xfrm>
            <a:off x="8772983" y="3515388"/>
            <a:ext cx="907621" cy="307777"/>
          </a:xfrm>
          <a:prstGeom prst="rect">
            <a:avLst/>
          </a:prstGeom>
          <a:noFill/>
        </p:spPr>
        <p:txBody>
          <a:bodyPr wrap="none" rtlCol="0">
            <a:spAutoFit/>
          </a:bodyPr>
          <a:lstStyle/>
          <a:p>
            <a:r>
              <a:rPr lang="en-US" altLang="zh-CN" sz="1400" dirty="0"/>
              <a:t>{ab-,</a:t>
            </a:r>
            <a:r>
              <a:rPr lang="en-US" altLang="zh-CN" sz="1400" dirty="0" err="1"/>
              <a:t>abb</a:t>
            </a:r>
            <a:r>
              <a:rPr lang="en-US" altLang="zh-CN" sz="1400" dirty="0"/>
              <a:t>}</a:t>
            </a:r>
            <a:endParaRPr lang="zh-CN" altLang="en-US" sz="1400" dirty="0"/>
          </a:p>
        </p:txBody>
      </p:sp>
      <p:sp>
        <p:nvSpPr>
          <p:cNvPr id="228" name="文本框 227">
            <a:extLst>
              <a:ext uri="{FF2B5EF4-FFF2-40B4-BE49-F238E27FC236}">
                <a16:creationId xmlns:a16="http://schemas.microsoft.com/office/drawing/2014/main" id="{F26A79F5-89DD-42E0-9C16-19540E0B77C3}"/>
              </a:ext>
            </a:extLst>
          </p:cNvPr>
          <p:cNvSpPr txBox="1"/>
          <p:nvPr/>
        </p:nvSpPr>
        <p:spPr>
          <a:xfrm>
            <a:off x="8744542" y="4742102"/>
            <a:ext cx="585417" cy="307777"/>
          </a:xfrm>
          <a:prstGeom prst="rect">
            <a:avLst/>
          </a:prstGeom>
          <a:noFill/>
        </p:spPr>
        <p:txBody>
          <a:bodyPr wrap="none" rtlCol="0">
            <a:spAutoFit/>
          </a:bodyPr>
          <a:lstStyle/>
          <a:p>
            <a:r>
              <a:rPr lang="en-US" altLang="zh-CN" sz="1400" dirty="0"/>
              <a:t>{</a:t>
            </a:r>
            <a:r>
              <a:rPr lang="en-US" altLang="zh-CN" sz="1400" dirty="0" err="1"/>
              <a:t>bab</a:t>
            </a:r>
            <a:r>
              <a:rPr lang="en-US" altLang="zh-CN" sz="1400" dirty="0"/>
              <a:t>}</a:t>
            </a:r>
            <a:endParaRPr lang="zh-CN" altLang="en-US" sz="1400" dirty="0"/>
          </a:p>
        </p:txBody>
      </p:sp>
      <p:cxnSp>
        <p:nvCxnSpPr>
          <p:cNvPr id="232" name="直接连接符 231">
            <a:extLst>
              <a:ext uri="{FF2B5EF4-FFF2-40B4-BE49-F238E27FC236}">
                <a16:creationId xmlns:a16="http://schemas.microsoft.com/office/drawing/2014/main" id="{08518B1D-7B45-46DD-993C-CBF253151F51}"/>
              </a:ext>
            </a:extLst>
          </p:cNvPr>
          <p:cNvCxnSpPr>
            <a:stCxn id="26" idx="6"/>
            <a:endCxn id="84" idx="2"/>
          </p:cNvCxnSpPr>
          <p:nvPr/>
        </p:nvCxnSpPr>
        <p:spPr>
          <a:xfrm flipV="1">
            <a:off x="4825346" y="3268519"/>
            <a:ext cx="757551" cy="7145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6" name="直接连接符 235">
            <a:extLst>
              <a:ext uri="{FF2B5EF4-FFF2-40B4-BE49-F238E27FC236}">
                <a16:creationId xmlns:a16="http://schemas.microsoft.com/office/drawing/2014/main" id="{07106D3E-A148-4BE9-B938-8E8BBD9B6614}"/>
              </a:ext>
            </a:extLst>
          </p:cNvPr>
          <p:cNvCxnSpPr>
            <a:stCxn id="76" idx="6"/>
            <a:endCxn id="129" idx="2"/>
          </p:cNvCxnSpPr>
          <p:nvPr/>
        </p:nvCxnSpPr>
        <p:spPr>
          <a:xfrm>
            <a:off x="7221197" y="2858945"/>
            <a:ext cx="1622509" cy="58326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B04987A7-D49A-4C55-B6A6-615A65D48C26}"/>
              </a:ext>
            </a:extLst>
          </p:cNvPr>
          <p:cNvCxnSpPr>
            <a:cxnSpLocks/>
            <a:stCxn id="104" idx="6"/>
            <a:endCxn id="92" idx="2"/>
          </p:cNvCxnSpPr>
          <p:nvPr/>
        </p:nvCxnSpPr>
        <p:spPr>
          <a:xfrm flipV="1">
            <a:off x="7266132" y="4671676"/>
            <a:ext cx="1577462" cy="13557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3" name="直接连接符 242">
            <a:extLst>
              <a:ext uri="{FF2B5EF4-FFF2-40B4-BE49-F238E27FC236}">
                <a16:creationId xmlns:a16="http://schemas.microsoft.com/office/drawing/2014/main" id="{B319A79D-8C19-4351-AAA9-83D285151589}"/>
              </a:ext>
            </a:extLst>
          </p:cNvPr>
          <p:cNvCxnSpPr>
            <a:stCxn id="62" idx="6"/>
          </p:cNvCxnSpPr>
          <p:nvPr/>
        </p:nvCxnSpPr>
        <p:spPr>
          <a:xfrm>
            <a:off x="7221682" y="577490"/>
            <a:ext cx="1621912" cy="14476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609FFAF9-BA8A-4324-9900-C36A8B38CED2}"/>
              </a:ext>
            </a:extLst>
          </p:cNvPr>
          <p:cNvCxnSpPr>
            <a:cxnSpLocks/>
            <a:stCxn id="32" idx="6"/>
            <a:endCxn id="108" idx="2"/>
          </p:cNvCxnSpPr>
          <p:nvPr/>
        </p:nvCxnSpPr>
        <p:spPr>
          <a:xfrm>
            <a:off x="4825346" y="4862584"/>
            <a:ext cx="802486" cy="7552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A9580349-5176-4617-B20F-34D6B93929FD}"/>
              </a:ext>
            </a:extLst>
          </p:cNvPr>
          <p:cNvCxnSpPr>
            <a:stCxn id="31" idx="6"/>
            <a:endCxn id="61" idx="2"/>
          </p:cNvCxnSpPr>
          <p:nvPr/>
        </p:nvCxnSpPr>
        <p:spPr>
          <a:xfrm flipV="1">
            <a:off x="4825346" y="996229"/>
            <a:ext cx="802486" cy="345678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5" name="流程图: 接点 94">
            <a:extLst>
              <a:ext uri="{FF2B5EF4-FFF2-40B4-BE49-F238E27FC236}">
                <a16:creationId xmlns:a16="http://schemas.microsoft.com/office/drawing/2014/main" id="{C1AC1CC3-4C2A-4082-9DE9-578012E54D2A}"/>
              </a:ext>
            </a:extLst>
          </p:cNvPr>
          <p:cNvSpPr/>
          <p:nvPr/>
        </p:nvSpPr>
        <p:spPr>
          <a:xfrm>
            <a:off x="10049531" y="4535151"/>
            <a:ext cx="279400" cy="27305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96" name="直接连接符 95">
            <a:extLst>
              <a:ext uri="{FF2B5EF4-FFF2-40B4-BE49-F238E27FC236}">
                <a16:creationId xmlns:a16="http://schemas.microsoft.com/office/drawing/2014/main" id="{DCF4C05C-D8A9-423A-9131-BB82C1F8926D}"/>
              </a:ext>
            </a:extLst>
          </p:cNvPr>
          <p:cNvCxnSpPr>
            <a:cxnSpLocks/>
            <a:stCxn id="91" idx="6"/>
            <a:endCxn id="95" idx="2"/>
          </p:cNvCxnSpPr>
          <p:nvPr/>
        </p:nvCxnSpPr>
        <p:spPr>
          <a:xfrm>
            <a:off x="9732594" y="4671676"/>
            <a:ext cx="31693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C6D233-014E-407B-99CD-6011BD6C9AC2}"/>
              </a:ext>
            </a:extLst>
          </p:cNvPr>
          <p:cNvSpPr txBox="1"/>
          <p:nvPr/>
        </p:nvSpPr>
        <p:spPr>
          <a:xfrm>
            <a:off x="214026" y="128295"/>
            <a:ext cx="3252420" cy="1877437"/>
          </a:xfrm>
          <a:prstGeom prst="rect">
            <a:avLst/>
          </a:prstGeom>
          <a:noFill/>
        </p:spPr>
        <p:txBody>
          <a:bodyPr wrap="square" rtlCol="0">
            <a:spAutoFit/>
          </a:bodyPr>
          <a:lstStyle/>
          <a:p>
            <a:r>
              <a:rPr lang="zh-CN" altLang="en-US" b="1" dirty="0"/>
              <a:t>前缀</a:t>
            </a:r>
            <a:r>
              <a:rPr lang="zh-CN" altLang="zh-CN" b="1" dirty="0"/>
              <a:t>剪枝搜索（</a:t>
            </a:r>
            <a:r>
              <a:rPr lang="en-US" altLang="zh-CN" b="1" dirty="0"/>
              <a:t>Prefix Beam Search</a:t>
            </a:r>
            <a:r>
              <a:rPr lang="zh-CN" altLang="zh-CN" b="1" dirty="0"/>
              <a:t>）</a:t>
            </a:r>
            <a:r>
              <a:rPr lang="zh-CN" altLang="en-US" b="1" dirty="0"/>
              <a:t>：</a:t>
            </a:r>
            <a:endParaRPr lang="en-US" altLang="zh-CN" b="1" dirty="0"/>
          </a:p>
          <a:p>
            <a:r>
              <a:rPr lang="zh-CN" altLang="zh-CN" sz="1600" dirty="0"/>
              <a:t>每一时刻先合并前缀一样的，然后扩展只保留</a:t>
            </a:r>
            <a:r>
              <a:rPr lang="en-US" altLang="zh-CN" sz="1600" dirty="0"/>
              <a:t>Top-N</a:t>
            </a:r>
            <a:r>
              <a:rPr lang="zh-CN" altLang="zh-CN" sz="1600" dirty="0"/>
              <a:t>个候选。</a:t>
            </a:r>
            <a:endParaRPr lang="en-US" altLang="zh-CN" sz="1600" dirty="0"/>
          </a:p>
          <a:p>
            <a:r>
              <a:rPr lang="zh-CN" altLang="zh-CN" sz="1600" dirty="0"/>
              <a:t>如图所示的剪枝过程只保留前</a:t>
            </a:r>
            <a:r>
              <a:rPr lang="en-US" altLang="zh-CN" sz="1600" dirty="0"/>
              <a:t>3</a:t>
            </a:r>
            <a:r>
              <a:rPr lang="zh-CN" altLang="zh-CN" sz="1600" dirty="0"/>
              <a:t>选，每一时刻未被选中的节点就不再扩展（图中灰色节点）。</a:t>
            </a:r>
            <a:endParaRPr lang="zh-CN" altLang="en-US" sz="1600" dirty="0"/>
          </a:p>
        </p:txBody>
      </p:sp>
    </p:spTree>
    <p:custDataLst>
      <p:tags r:id="rId1"/>
    </p:custDataLst>
    <p:extLst>
      <p:ext uri="{BB962C8B-B14F-4D97-AF65-F5344CB8AC3E}">
        <p14:creationId xmlns:p14="http://schemas.microsoft.com/office/powerpoint/2010/main" val="267812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78CD3-BC22-4956-A769-B9EC4252D072}"/>
              </a:ext>
            </a:extLst>
          </p:cNvPr>
          <p:cNvSpPr>
            <a:spLocks noGrp="1"/>
          </p:cNvSpPr>
          <p:nvPr>
            <p:ph type="title"/>
          </p:nvPr>
        </p:nvSpPr>
        <p:spPr/>
        <p:txBody>
          <a:bodyPr/>
          <a:lstStyle/>
          <a:p>
            <a:r>
              <a:rPr lang="en-US" altLang="zh-CN" dirty="0"/>
              <a:t>CTC</a:t>
            </a:r>
            <a:r>
              <a:rPr lang="zh-CN" altLang="en-US" dirty="0"/>
              <a:t>集成语言模型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926421-7881-4589-BEFC-17A16392BC0A}"/>
                  </a:ext>
                </a:extLst>
              </p:cNvPr>
              <p:cNvSpPr>
                <a:spLocks noGrp="1"/>
              </p:cNvSpPr>
              <p:nvPr>
                <p:ph idx="1"/>
              </p:nvPr>
            </p:nvSpPr>
            <p:spPr/>
            <p:txBody>
              <a:bodyPr>
                <a:normAutofit/>
              </a:bodyPr>
              <a:lstStyle/>
              <a:p>
                <a:pPr marL="0" indent="0">
                  <a:buNone/>
                </a:pPr>
                <a:r>
                  <a:rPr lang="zh-CN" altLang="zh-CN" sz="2400" dirty="0"/>
                  <a:t>为提高准确率，可在解码过程中集成语言模型，求最优解修改如下：</a:t>
                </a:r>
                <a:endParaRPr lang="en-US" altLang="zh-CN" sz="2400" dirty="0"/>
              </a:p>
              <a:p>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𝒀</m:t>
                          </m:r>
                        </m:e>
                        <m:sup>
                          <m:r>
                            <a:rPr lang="en-US" altLang="zh-CN" sz="2400" b="1"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𝑎𝑟𝑔</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b="1" i="1">
                                  <a:latin typeface="Cambria Math" panose="02040503050406030204" pitchFamily="18" charset="0"/>
                                </a:rPr>
                                <m:t>𝒀</m:t>
                              </m:r>
                            </m:lim>
                          </m:limLow>
                        </m:fName>
                        <m:e>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r>
                                    <a:rPr lang="en-US" altLang="zh-CN" sz="2400" i="1">
                                      <a:latin typeface="Cambria Math" panose="02040503050406030204" pitchFamily="18" charset="0"/>
                                    </a:rPr>
                                    <m:t>|</m:t>
                                  </m:r>
                                  <m:r>
                                    <a:rPr lang="en-US" altLang="zh-CN" sz="2400" b="1" i="1">
                                      <a:latin typeface="Cambria Math" panose="02040503050406030204" pitchFamily="18" charset="0"/>
                                    </a:rPr>
                                    <m:t>𝑿</m:t>
                                  </m:r>
                                </m:e>
                              </m:d>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e>
                              </m:d>
                            </m:e>
                          </m:d>
                        </m:e>
                      </m:func>
                    </m:oMath>
                  </m:oMathPara>
                </a14:m>
                <a:endParaRPr lang="en-US" altLang="zh-CN" sz="2400" dirty="0"/>
              </a:p>
              <a:p>
                <a:pPr marL="0" indent="0">
                  <a:buNone/>
                </a:pPr>
                <a:r>
                  <a:rPr lang="zh-CN" altLang="en-US" sz="2400" dirty="0"/>
                  <a:t>其中</a:t>
                </a:r>
                <a14:m>
                  <m:oMath xmlns:m="http://schemas.openxmlformats.org/officeDocument/2006/math">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e>
                    </m:d>
                  </m:oMath>
                </a14:m>
                <a:r>
                  <a:rPr lang="zh-CN" altLang="en-US" sz="2400" dirty="0"/>
                  <a:t>代表语言模型。</a:t>
                </a:r>
                <a:endParaRPr lang="en-US" altLang="zh-CN" sz="24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47926421-7881-4589-BEFC-17A16392BC0A}"/>
                  </a:ext>
                </a:extLst>
              </p:cNvPr>
              <p:cNvSpPr>
                <a:spLocks noGrp="1" noRot="1" noChangeAspect="1" noMove="1" noResize="1" noEditPoints="1" noAdjustHandles="1" noChangeArrowheads="1" noChangeShapeType="1" noTextEdit="1"/>
              </p:cNvSpPr>
              <p:nvPr>
                <p:ph idx="1"/>
              </p:nvPr>
            </p:nvSpPr>
            <p:spPr>
              <a:blipFill>
                <a:blip r:embed="rId4"/>
                <a:stretch>
                  <a:fillRect l="-928"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556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D02C-FBE9-48C4-847F-ADF4F692706A}"/>
              </a:ext>
            </a:extLst>
          </p:cNvPr>
          <p:cNvSpPr>
            <a:spLocks noGrp="1"/>
          </p:cNvSpPr>
          <p:nvPr>
            <p:ph type="title"/>
          </p:nvPr>
        </p:nvSpPr>
        <p:spPr/>
        <p:txBody>
          <a:bodyPr/>
          <a:lstStyle/>
          <a:p>
            <a:r>
              <a:rPr lang="zh-CN" altLang="en-US" dirty="0"/>
              <a:t>发展趋势</a:t>
            </a:r>
          </a:p>
        </p:txBody>
      </p:sp>
      <p:sp>
        <p:nvSpPr>
          <p:cNvPr id="3" name="内容占位符 2">
            <a:extLst>
              <a:ext uri="{FF2B5EF4-FFF2-40B4-BE49-F238E27FC236}">
                <a16:creationId xmlns:a16="http://schemas.microsoft.com/office/drawing/2014/main" id="{543B4DAF-AC54-41E4-B249-94FDD13E37B2}"/>
              </a:ext>
            </a:extLst>
          </p:cNvPr>
          <p:cNvSpPr>
            <a:spLocks noGrp="1"/>
          </p:cNvSpPr>
          <p:nvPr>
            <p:ph idx="1"/>
          </p:nvPr>
        </p:nvSpPr>
        <p:spPr/>
        <p:txBody>
          <a:bodyPr>
            <a:normAutofit/>
          </a:bodyPr>
          <a:lstStyle/>
          <a:p>
            <a:r>
              <a:rPr lang="zh-CN" altLang="zh-CN" sz="2400" dirty="0"/>
              <a:t>近年来，端到端（</a:t>
            </a:r>
            <a:r>
              <a:rPr lang="en-US" altLang="zh-CN" sz="2400" dirty="0"/>
              <a:t>E2E</a:t>
            </a:r>
            <a:r>
              <a:rPr lang="zh-CN" altLang="zh-CN" sz="2400" dirty="0"/>
              <a:t>）模型</a:t>
            </a:r>
            <a:r>
              <a:rPr lang="zh-CN" altLang="en-US" sz="2400" dirty="0"/>
              <a:t>开始</a:t>
            </a:r>
            <a:r>
              <a:rPr lang="zh-CN" altLang="zh-CN" sz="2400" dirty="0"/>
              <a:t>被应用于语音识别领域。不同于传统语音识别系统中的发音字典、声学模型和语言模型，</a:t>
            </a:r>
            <a:r>
              <a:rPr lang="en-US" altLang="zh-CN" sz="2400" dirty="0"/>
              <a:t>E2E</a:t>
            </a:r>
            <a:r>
              <a:rPr lang="zh-CN" altLang="zh-CN" sz="2400" dirty="0"/>
              <a:t>语音识别只分为输入端的语音特征和输出端的文本信息。</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传统语音识别系统的</a:t>
            </a:r>
            <a:r>
              <a:rPr lang="zh-CN" altLang="zh-CN" sz="2400" dirty="0">
                <a:solidFill>
                  <a:srgbClr val="C00000"/>
                </a:solidFill>
              </a:rPr>
              <a:t>三大组件被融合为一个</a:t>
            </a:r>
            <a:r>
              <a:rPr lang="en-US" altLang="zh-CN" sz="2400" dirty="0">
                <a:solidFill>
                  <a:srgbClr val="C00000"/>
                </a:solidFill>
              </a:rPr>
              <a:t>E2E</a:t>
            </a:r>
            <a:r>
              <a:rPr lang="zh-CN" altLang="zh-CN" sz="2400" dirty="0">
                <a:solidFill>
                  <a:srgbClr val="C00000"/>
                </a:solidFill>
              </a:rPr>
              <a:t>模型</a:t>
            </a:r>
            <a:r>
              <a:rPr lang="zh-CN" altLang="zh-CN" sz="2400" dirty="0"/>
              <a:t>，直接实现输入语音到输出文本的转化，不需要单独训练声学和语言模型。</a:t>
            </a:r>
            <a:endParaRPr lang="zh-CN" altLang="en-US" sz="2400" dirty="0"/>
          </a:p>
        </p:txBody>
      </p:sp>
      <p:grpSp>
        <p:nvGrpSpPr>
          <p:cNvPr id="4" name="组合 3">
            <a:extLst>
              <a:ext uri="{FF2B5EF4-FFF2-40B4-BE49-F238E27FC236}">
                <a16:creationId xmlns:a16="http://schemas.microsoft.com/office/drawing/2014/main" id="{9951AE4B-4A48-45AE-883D-14F0E8D6D8EA}"/>
              </a:ext>
            </a:extLst>
          </p:cNvPr>
          <p:cNvGrpSpPr/>
          <p:nvPr/>
        </p:nvGrpSpPr>
        <p:grpSpPr>
          <a:xfrm>
            <a:off x="1597966" y="2905424"/>
            <a:ext cx="9010244" cy="1047152"/>
            <a:chOff x="1034301" y="3155890"/>
            <a:chExt cx="9010244" cy="1047152"/>
          </a:xfrm>
        </p:grpSpPr>
        <p:pic>
          <p:nvPicPr>
            <p:cNvPr id="5" name="图片 4">
              <a:extLst>
                <a:ext uri="{FF2B5EF4-FFF2-40B4-BE49-F238E27FC236}">
                  <a16:creationId xmlns:a16="http://schemas.microsoft.com/office/drawing/2014/main" id="{A8F4BE71-380D-412F-BA75-C6600709CC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3893" y="3155890"/>
              <a:ext cx="1664701" cy="1047152"/>
            </a:xfrm>
            <a:prstGeom prst="rect">
              <a:avLst/>
            </a:prstGeom>
          </p:spPr>
        </p:pic>
        <p:pic>
          <p:nvPicPr>
            <p:cNvPr id="6" name="图片 5">
              <a:extLst>
                <a:ext uri="{FF2B5EF4-FFF2-40B4-BE49-F238E27FC236}">
                  <a16:creationId xmlns:a16="http://schemas.microsoft.com/office/drawing/2014/main" id="{12DF31B0-2522-41D0-9E67-CEC4F912FC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301" y="3155890"/>
              <a:ext cx="1533914" cy="1047152"/>
            </a:xfrm>
            <a:prstGeom prst="rect">
              <a:avLst/>
            </a:prstGeom>
          </p:spPr>
        </p:pic>
        <p:sp>
          <p:nvSpPr>
            <p:cNvPr id="7" name="箭头: 右 6">
              <a:extLst>
                <a:ext uri="{FF2B5EF4-FFF2-40B4-BE49-F238E27FC236}">
                  <a16:creationId xmlns:a16="http://schemas.microsoft.com/office/drawing/2014/main" id="{B5EE25BB-B832-4672-9899-5038FA9D0228}"/>
                </a:ext>
              </a:extLst>
            </p:cNvPr>
            <p:cNvSpPr/>
            <p:nvPr/>
          </p:nvSpPr>
          <p:spPr>
            <a:xfrm>
              <a:off x="2668123" y="3597632"/>
              <a:ext cx="559985" cy="2192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05667A8-6351-4D91-B1E0-9D60B961EB75}"/>
                </a:ext>
              </a:extLst>
            </p:cNvPr>
            <p:cNvSpPr/>
            <p:nvPr/>
          </p:nvSpPr>
          <p:spPr>
            <a:xfrm>
              <a:off x="5784272" y="3155890"/>
              <a:ext cx="1801091" cy="10471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端到端</a:t>
              </a:r>
              <a:r>
                <a:rPr lang="en-US" altLang="zh-CN" dirty="0"/>
                <a:t>ASR</a:t>
              </a:r>
              <a:r>
                <a:rPr lang="zh-CN" altLang="en-US" dirty="0"/>
                <a:t>模型</a:t>
              </a:r>
            </a:p>
          </p:txBody>
        </p:sp>
        <p:sp>
          <p:nvSpPr>
            <p:cNvPr id="9" name="矩形 8">
              <a:extLst>
                <a:ext uri="{FF2B5EF4-FFF2-40B4-BE49-F238E27FC236}">
                  <a16:creationId xmlns:a16="http://schemas.microsoft.com/office/drawing/2014/main" id="{5B8BD825-2B41-4285-9B80-C2257418CCFE}"/>
                </a:ext>
              </a:extLst>
            </p:cNvPr>
            <p:cNvSpPr/>
            <p:nvPr/>
          </p:nvSpPr>
          <p:spPr>
            <a:xfrm>
              <a:off x="8430491" y="3155890"/>
              <a:ext cx="1614054" cy="10471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识别文本</a:t>
              </a:r>
            </a:p>
          </p:txBody>
        </p:sp>
        <p:sp>
          <p:nvSpPr>
            <p:cNvPr id="10" name="箭头: 右 9">
              <a:extLst>
                <a:ext uri="{FF2B5EF4-FFF2-40B4-BE49-F238E27FC236}">
                  <a16:creationId xmlns:a16="http://schemas.microsoft.com/office/drawing/2014/main" id="{50C06AA7-F381-40D9-BBD9-7266DBF415EF}"/>
                </a:ext>
              </a:extLst>
            </p:cNvPr>
            <p:cNvSpPr/>
            <p:nvPr/>
          </p:nvSpPr>
          <p:spPr>
            <a:xfrm>
              <a:off x="5124379" y="3597632"/>
              <a:ext cx="559985" cy="2192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6F892AD5-F12F-46A8-8644-A271564A65FD}"/>
                </a:ext>
              </a:extLst>
            </p:cNvPr>
            <p:cNvSpPr/>
            <p:nvPr/>
          </p:nvSpPr>
          <p:spPr>
            <a:xfrm>
              <a:off x="7727934" y="3569818"/>
              <a:ext cx="559985" cy="21929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4313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083F44-487B-4545-9D93-B6BCB8C33B47}"/>
              </a:ext>
            </a:extLst>
          </p:cNvPr>
          <p:cNvSpPr>
            <a:spLocks noGrp="1"/>
          </p:cNvSpPr>
          <p:nvPr>
            <p:ph type="title"/>
          </p:nvPr>
        </p:nvSpPr>
        <p:spPr/>
        <p:txBody>
          <a:bodyPr/>
          <a:lstStyle/>
          <a:p>
            <a:r>
              <a:rPr lang="en-US" altLang="zh-CN" dirty="0"/>
              <a:t>CTC+WFST</a:t>
            </a:r>
            <a:r>
              <a:rPr lang="zh-CN" altLang="en-US" dirty="0"/>
              <a:t>解码</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85878EB-8140-4533-B539-6B7AD6FF8FA7}"/>
                  </a:ext>
                </a:extLst>
              </p:cNvPr>
              <p:cNvSpPr>
                <a:spLocks noGrp="1"/>
              </p:cNvSpPr>
              <p:nvPr>
                <p:ph idx="1"/>
              </p:nvPr>
            </p:nvSpPr>
            <p:spPr/>
            <p:txBody>
              <a:bodyPr/>
              <a:lstStyle/>
              <a:p>
                <a:r>
                  <a:rPr lang="zh-CN" altLang="en-US" dirty="0"/>
                  <a:t>分别编译子模块</a:t>
                </a:r>
                <a:endParaRPr lang="en-US" altLang="zh-CN" dirty="0"/>
              </a:p>
              <a:p>
                <a:pPr lvl="1"/>
                <a:r>
                  <a:rPr lang="zh-CN" altLang="en-US" dirty="0"/>
                  <a:t>语言模型</a:t>
                </a:r>
                <a:r>
                  <a:rPr lang="en-US" altLang="zh-CN" dirty="0" err="1"/>
                  <a:t>G.fst</a:t>
                </a:r>
                <a:endParaRPr lang="en-US" altLang="zh-CN" dirty="0"/>
              </a:p>
              <a:p>
                <a:pPr lvl="1"/>
                <a:r>
                  <a:rPr lang="zh-CN" altLang="en-US" dirty="0"/>
                  <a:t>词典</a:t>
                </a:r>
                <a:r>
                  <a:rPr lang="en-US" altLang="zh-CN" dirty="0" err="1"/>
                  <a:t>L.fst</a:t>
                </a:r>
                <a:r>
                  <a:rPr lang="zh-CN" altLang="en-US" dirty="0"/>
                  <a:t>：音素或字符</a:t>
                </a:r>
                <a:endParaRPr lang="en-US" altLang="zh-CN" dirty="0"/>
              </a:p>
              <a:p>
                <a:pPr lvl="1"/>
                <a:r>
                  <a:rPr lang="zh-CN" altLang="en-US" dirty="0"/>
                  <a:t>令牌</a:t>
                </a:r>
                <a:r>
                  <a:rPr lang="en-US" altLang="zh-CN" dirty="0" err="1"/>
                  <a:t>T.fst</a:t>
                </a:r>
                <a:r>
                  <a:rPr lang="zh-CN" altLang="en-US" dirty="0"/>
                  <a:t>：从</a:t>
                </a:r>
                <a:r>
                  <a:rPr lang="en-US" altLang="zh-CN" dirty="0"/>
                  <a:t>CTC label</a:t>
                </a:r>
                <a:r>
                  <a:rPr lang="zh-CN" altLang="en-US" dirty="0"/>
                  <a:t>到词典单元</a:t>
                </a:r>
                <a:endParaRPr lang="en-US" altLang="zh-CN" dirty="0"/>
              </a:p>
              <a:p>
                <a:endParaRPr lang="en-US" altLang="zh-CN" dirty="0"/>
              </a:p>
              <a:p>
                <a:r>
                  <a:rPr lang="zh-CN" altLang="en-US" dirty="0"/>
                  <a:t>合并后得到搜索图</a:t>
                </a:r>
                <a:endParaRPr lang="en-US" altLang="zh-CN" dirty="0"/>
              </a:p>
              <a:p>
                <a:pPr marL="109537" indent="0">
                  <a:buNone/>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o</m:t>
                      </m:r>
                      <m:r>
                        <a:rPr lang="en-US" altLang="zh-CN" i="1">
                          <a:latin typeface="Cambria Math" panose="02040503050406030204" pitchFamily="18" charset="0"/>
                        </a:rPr>
                        <m:t> </m:t>
                      </m:r>
                      <m:r>
                        <m:rPr>
                          <m:sty m:val="p"/>
                        </m:rPr>
                        <a:rPr lang="en-US" altLang="zh-CN">
                          <a:latin typeface="Cambria Math" panose="02040503050406030204" pitchFamily="18" charset="0"/>
                        </a:rPr>
                        <m:t>min</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det</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𝐿</m:t>
                              </m:r>
                              <m:r>
                                <a:rPr lang="en-US" altLang="zh-CN" b="1">
                                  <a:latin typeface="Cambria Math" panose="02040503050406030204" pitchFamily="18" charset="0"/>
                                </a:rPr>
                                <m:t> </m:t>
                              </m:r>
                              <m:r>
                                <m:rPr>
                                  <m:sty m:val="p"/>
                                </m:rPr>
                                <a:rPr lang="en-US" altLang="zh-CN">
                                  <a:latin typeface="Cambria Math" panose="02040503050406030204" pitchFamily="18" charset="0"/>
                                </a:rPr>
                                <m:t>o</m:t>
                              </m:r>
                              <m:r>
                                <a:rPr lang="en-US" altLang="zh-CN">
                                  <a:latin typeface="Cambria Math" panose="02040503050406030204" pitchFamily="18" charset="0"/>
                                </a:rPr>
                                <m:t> </m:t>
                              </m:r>
                              <m:r>
                                <a:rPr lang="en-US" altLang="zh-CN" i="1">
                                  <a:latin typeface="Cambria Math" panose="02040503050406030204" pitchFamily="18" charset="0"/>
                                </a:rPr>
                                <m:t>𝐺</m:t>
                              </m:r>
                            </m:e>
                          </m:d>
                        </m:e>
                      </m:func>
                      <m:r>
                        <a:rPr lang="en-US" altLang="zh-CN" b="1">
                          <a:latin typeface="Cambria Math" panose="02040503050406030204" pitchFamily="18" charset="0"/>
                        </a:rPr>
                        <m:t>)</m:t>
                      </m:r>
                    </m:oMath>
                  </m:oMathPara>
                </a14:m>
                <a:endParaRPr lang="zh-CN" altLang="en-US" dirty="0"/>
              </a:p>
            </p:txBody>
          </p:sp>
        </mc:Choice>
        <mc:Fallback xmlns="">
          <p:sp>
            <p:nvSpPr>
              <p:cNvPr id="2" name="内容占位符 1">
                <a:extLst>
                  <a:ext uri="{FF2B5EF4-FFF2-40B4-BE49-F238E27FC236}">
                    <a16:creationId xmlns:a16="http://schemas.microsoft.com/office/drawing/2014/main" id="{185878EB-8140-4533-B539-6B7AD6FF8FA7}"/>
                  </a:ext>
                </a:extLst>
              </p:cNvPr>
              <p:cNvSpPr>
                <a:spLocks noGrp="1" noRot="1" noChangeAspect="1" noMove="1" noResize="1" noEditPoints="1" noAdjustHandles="1" noChangeArrowheads="1" noChangeShapeType="1" noTextEdit="1"/>
              </p:cNvSpPr>
              <p:nvPr>
                <p:ph idx="1"/>
              </p:nvPr>
            </p:nvSpPr>
            <p:spPr>
              <a:blipFill>
                <a:blip r:embed="rId4"/>
                <a:stretch>
                  <a:fillRect l="-1043" t="-266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37D2A23-9A8D-55C9-BCFB-C3BD709F8AC9}"/>
              </a:ext>
            </a:extLst>
          </p:cNvPr>
          <p:cNvSpPr/>
          <p:nvPr/>
        </p:nvSpPr>
        <p:spPr>
          <a:xfrm>
            <a:off x="8210629" y="2476873"/>
            <a:ext cx="1437780" cy="7192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解码器</a:t>
            </a:r>
          </a:p>
        </p:txBody>
      </p:sp>
      <p:sp>
        <p:nvSpPr>
          <p:cNvPr id="5" name="矩形 4">
            <a:extLst>
              <a:ext uri="{FF2B5EF4-FFF2-40B4-BE49-F238E27FC236}">
                <a16:creationId xmlns:a16="http://schemas.microsoft.com/office/drawing/2014/main" id="{BC8CA73C-6AA4-F8E6-90DC-D5FBE80D2005}"/>
              </a:ext>
            </a:extLst>
          </p:cNvPr>
          <p:cNvSpPr/>
          <p:nvPr/>
        </p:nvSpPr>
        <p:spPr>
          <a:xfrm>
            <a:off x="7169476" y="3915428"/>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E2E</a:t>
            </a:r>
            <a:r>
              <a:rPr lang="zh-CN" altLang="en-US" sz="1600" dirty="0">
                <a:latin typeface="微软雅黑" panose="020B0503020204020204" pitchFamily="34" charset="-122"/>
                <a:ea typeface="微软雅黑" panose="020B0503020204020204" pitchFamily="34" charset="-122"/>
              </a:rPr>
              <a:t>模型</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（拼音）</a:t>
            </a:r>
          </a:p>
        </p:txBody>
      </p:sp>
      <p:sp>
        <p:nvSpPr>
          <p:cNvPr id="6" name="矩形 5">
            <a:extLst>
              <a:ext uri="{FF2B5EF4-FFF2-40B4-BE49-F238E27FC236}">
                <a16:creationId xmlns:a16="http://schemas.microsoft.com/office/drawing/2014/main" id="{3B7E2A1A-65EF-5D85-24C5-AA9E94A96A34}"/>
              </a:ext>
            </a:extLst>
          </p:cNvPr>
          <p:cNvSpPr/>
          <p:nvPr/>
        </p:nvSpPr>
        <p:spPr>
          <a:xfrm>
            <a:off x="9177244" y="3915428"/>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语言模型</a:t>
            </a:r>
          </a:p>
        </p:txBody>
      </p:sp>
      <p:cxnSp>
        <p:nvCxnSpPr>
          <p:cNvPr id="7" name="直接箭头连接符 6">
            <a:extLst>
              <a:ext uri="{FF2B5EF4-FFF2-40B4-BE49-F238E27FC236}">
                <a16:creationId xmlns:a16="http://schemas.microsoft.com/office/drawing/2014/main" id="{D812F8C9-B96D-A882-2624-ABE78AC43856}"/>
              </a:ext>
            </a:extLst>
          </p:cNvPr>
          <p:cNvCxnSpPr/>
          <p:nvPr/>
        </p:nvCxnSpPr>
        <p:spPr>
          <a:xfrm>
            <a:off x="6995604" y="2852871"/>
            <a:ext cx="1222113" cy="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EE8FBF5-3CFC-DC77-B04C-247F154E3978}"/>
              </a:ext>
            </a:extLst>
          </p:cNvPr>
          <p:cNvCxnSpPr/>
          <p:nvPr/>
        </p:nvCxnSpPr>
        <p:spPr>
          <a:xfrm flipV="1">
            <a:off x="9655497" y="2852869"/>
            <a:ext cx="1078335" cy="2"/>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9" name="TextBox 13">
            <a:extLst>
              <a:ext uri="{FF2B5EF4-FFF2-40B4-BE49-F238E27FC236}">
                <a16:creationId xmlns:a16="http://schemas.microsoft.com/office/drawing/2014/main" id="{5D0CDCF8-EB04-1DC6-0F0D-5C29D32F1E7F}"/>
              </a:ext>
            </a:extLst>
          </p:cNvPr>
          <p:cNvSpPr txBox="1"/>
          <p:nvPr/>
        </p:nvSpPr>
        <p:spPr>
          <a:xfrm>
            <a:off x="10661943" y="2668641"/>
            <a:ext cx="1003742" cy="281813"/>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识别结果</a:t>
            </a:r>
          </a:p>
        </p:txBody>
      </p:sp>
      <p:sp>
        <p:nvSpPr>
          <p:cNvPr id="10" name="矩形 9">
            <a:extLst>
              <a:ext uri="{FF2B5EF4-FFF2-40B4-BE49-F238E27FC236}">
                <a16:creationId xmlns:a16="http://schemas.microsoft.com/office/drawing/2014/main" id="{BD0DB2C0-71DA-E305-F22F-4E96B51EDDF2}"/>
              </a:ext>
            </a:extLst>
          </p:cNvPr>
          <p:cNvSpPr/>
          <p:nvPr/>
        </p:nvSpPr>
        <p:spPr>
          <a:xfrm>
            <a:off x="8209738" y="1118238"/>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发音词典</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拼音</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1" name="流程图: 磁盘 10">
            <a:extLst>
              <a:ext uri="{FF2B5EF4-FFF2-40B4-BE49-F238E27FC236}">
                <a16:creationId xmlns:a16="http://schemas.microsoft.com/office/drawing/2014/main" id="{E8C42976-628A-27EC-FC68-3B985A75F223}"/>
              </a:ext>
            </a:extLst>
          </p:cNvPr>
          <p:cNvSpPr/>
          <p:nvPr/>
        </p:nvSpPr>
        <p:spPr>
          <a:xfrm>
            <a:off x="7169476" y="5194144"/>
            <a:ext cx="1437780" cy="79919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b="0" dirty="0">
                <a:latin typeface="微软雅黑" panose="020B0503020204020204" pitchFamily="34" charset="-122"/>
                <a:ea typeface="微软雅黑" panose="020B0503020204020204" pitchFamily="34" charset="-122"/>
              </a:rPr>
              <a:t>语音数据</a:t>
            </a:r>
          </a:p>
        </p:txBody>
      </p:sp>
      <p:sp>
        <p:nvSpPr>
          <p:cNvPr id="12" name="流程图: 磁盘 11">
            <a:extLst>
              <a:ext uri="{FF2B5EF4-FFF2-40B4-BE49-F238E27FC236}">
                <a16:creationId xmlns:a16="http://schemas.microsoft.com/office/drawing/2014/main" id="{9323B53E-4C30-3EEA-A2CD-453C24171EE4}"/>
              </a:ext>
            </a:extLst>
          </p:cNvPr>
          <p:cNvSpPr/>
          <p:nvPr/>
        </p:nvSpPr>
        <p:spPr>
          <a:xfrm>
            <a:off x="9182368" y="5194144"/>
            <a:ext cx="1437780" cy="79919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b="0" dirty="0">
                <a:latin typeface="微软雅黑" panose="020B0503020204020204" pitchFamily="34" charset="-122"/>
                <a:ea typeface="微软雅黑" panose="020B0503020204020204" pitchFamily="34" charset="-122"/>
              </a:rPr>
              <a:t>文本数据</a:t>
            </a:r>
          </a:p>
        </p:txBody>
      </p:sp>
      <p:sp>
        <p:nvSpPr>
          <p:cNvPr id="13" name="矩形 12">
            <a:extLst>
              <a:ext uri="{FF2B5EF4-FFF2-40B4-BE49-F238E27FC236}">
                <a16:creationId xmlns:a16="http://schemas.microsoft.com/office/drawing/2014/main" id="{ABF1BC4E-16BA-8F5F-FC6E-65D192B4FA4E}"/>
              </a:ext>
            </a:extLst>
          </p:cNvPr>
          <p:cNvSpPr/>
          <p:nvPr/>
        </p:nvSpPr>
        <p:spPr>
          <a:xfrm>
            <a:off x="6953809" y="3675669"/>
            <a:ext cx="3953895" cy="2557431"/>
          </a:xfrm>
          <a:prstGeom prst="rect">
            <a:avLst/>
          </a:prstGeom>
          <a:noFill/>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65B64B03-0CE8-7011-3CF1-60C64E9F9FC3}"/>
              </a:ext>
            </a:extLst>
          </p:cNvPr>
          <p:cNvCxnSpPr>
            <a:cxnSpLocks/>
            <a:stCxn id="13" idx="0"/>
            <a:endCxn id="4" idx="2"/>
          </p:cNvCxnSpPr>
          <p:nvPr/>
        </p:nvCxnSpPr>
        <p:spPr>
          <a:xfrm flipH="1" flipV="1">
            <a:off x="8929519" y="3196150"/>
            <a:ext cx="1238" cy="4795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3B106CD-1095-DC88-709D-DC26B711232D}"/>
              </a:ext>
            </a:extLst>
          </p:cNvPr>
          <p:cNvCxnSpPr>
            <a:stCxn id="10" idx="2"/>
            <a:endCxn id="4" idx="0"/>
          </p:cNvCxnSpPr>
          <p:nvPr/>
        </p:nvCxnSpPr>
        <p:spPr>
          <a:xfrm>
            <a:off x="8928628" y="1837515"/>
            <a:ext cx="891" cy="6393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F640722-C9FB-27B6-D0E9-726FE9628205}"/>
              </a:ext>
            </a:extLst>
          </p:cNvPr>
          <p:cNvCxnSpPr>
            <a:stCxn id="11" idx="1"/>
            <a:endCxn id="5" idx="2"/>
          </p:cNvCxnSpPr>
          <p:nvPr/>
        </p:nvCxnSpPr>
        <p:spPr>
          <a:xfrm flipV="1">
            <a:off x="7888366" y="4634706"/>
            <a:ext cx="0" cy="5594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E617AD3-BB44-632D-B016-04BBE5DA6A49}"/>
              </a:ext>
            </a:extLst>
          </p:cNvPr>
          <p:cNvCxnSpPr>
            <a:stCxn id="12" idx="1"/>
            <a:endCxn id="6" idx="2"/>
          </p:cNvCxnSpPr>
          <p:nvPr/>
        </p:nvCxnSpPr>
        <p:spPr>
          <a:xfrm flipH="1" flipV="1">
            <a:off x="9896134" y="4634706"/>
            <a:ext cx="5125" cy="5594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0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292FD-5B1A-4F01-A4E1-4CC42983FA16}"/>
              </a:ext>
            </a:extLst>
          </p:cNvPr>
          <p:cNvSpPr>
            <a:spLocks noGrp="1"/>
          </p:cNvSpPr>
          <p:nvPr>
            <p:ph type="title"/>
          </p:nvPr>
        </p:nvSpPr>
        <p:spPr/>
        <p:txBody>
          <a:bodyPr/>
          <a:lstStyle/>
          <a:p>
            <a:r>
              <a:rPr lang="en-US" altLang="zh-CN" dirty="0"/>
              <a:t>RNN-T</a:t>
            </a:r>
            <a:endParaRPr lang="zh-CN" altLang="en-US" dirty="0"/>
          </a:p>
        </p:txBody>
      </p:sp>
      <p:sp>
        <p:nvSpPr>
          <p:cNvPr id="3" name="内容占位符 2">
            <a:extLst>
              <a:ext uri="{FF2B5EF4-FFF2-40B4-BE49-F238E27FC236}">
                <a16:creationId xmlns:a16="http://schemas.microsoft.com/office/drawing/2014/main" id="{01FDB35A-0026-4D73-B872-2D63B275B756}"/>
              </a:ext>
            </a:extLst>
          </p:cNvPr>
          <p:cNvSpPr>
            <a:spLocks noGrp="1"/>
          </p:cNvSpPr>
          <p:nvPr>
            <p:ph idx="1"/>
          </p:nvPr>
        </p:nvSpPr>
        <p:spPr>
          <a:xfrm>
            <a:off x="845288" y="1388424"/>
            <a:ext cx="10515600" cy="1325563"/>
          </a:xfrm>
        </p:spPr>
        <p:txBody>
          <a:bodyPr>
            <a:normAutofit/>
          </a:bodyPr>
          <a:lstStyle/>
          <a:p>
            <a:r>
              <a:rPr lang="zh-CN" altLang="en-US" sz="2400" dirty="0"/>
              <a:t>为了联合优化声学模型与语言模型，</a:t>
            </a:r>
            <a:r>
              <a:rPr lang="en-US" altLang="zh-CN" sz="2400" dirty="0"/>
              <a:t>Graves</a:t>
            </a:r>
            <a:r>
              <a:rPr lang="zh-CN" altLang="en-US" sz="2400" dirty="0"/>
              <a:t>等人在</a:t>
            </a:r>
            <a:r>
              <a:rPr lang="en-US" altLang="zh-CN" sz="2400" dirty="0"/>
              <a:t>2012</a:t>
            </a:r>
            <a:r>
              <a:rPr lang="zh-CN" altLang="en-US" sz="2400" dirty="0"/>
              <a:t>年提出了</a:t>
            </a:r>
            <a:r>
              <a:rPr lang="en-US" altLang="zh-CN" sz="2400" dirty="0"/>
              <a:t>RNN Transducer</a:t>
            </a:r>
            <a:r>
              <a:rPr lang="zh-CN" altLang="en-US" sz="2400" dirty="0"/>
              <a:t>（</a:t>
            </a:r>
            <a:r>
              <a:rPr lang="en-US" altLang="zh-CN" sz="2400" dirty="0"/>
              <a:t>RNN-T</a:t>
            </a:r>
            <a:r>
              <a:rPr lang="zh-CN" altLang="en-US" sz="2400" dirty="0"/>
              <a:t>）。</a:t>
            </a:r>
            <a:r>
              <a:rPr lang="en-US" altLang="zh-CN" sz="2400" dirty="0"/>
              <a:t>RNN-T</a:t>
            </a:r>
            <a:r>
              <a:rPr lang="zh-CN" altLang="en-US" sz="2400" dirty="0"/>
              <a:t>能更好地对输出结果前后词之间的依赖关系进行建模。</a:t>
            </a:r>
          </a:p>
        </p:txBody>
      </p:sp>
      <p:grpSp>
        <p:nvGrpSpPr>
          <p:cNvPr id="5" name="组合 4">
            <a:extLst>
              <a:ext uri="{FF2B5EF4-FFF2-40B4-BE49-F238E27FC236}">
                <a16:creationId xmlns:a16="http://schemas.microsoft.com/office/drawing/2014/main" id="{E91F67BF-10A7-4EEF-AA65-5BF78BB87548}"/>
              </a:ext>
            </a:extLst>
          </p:cNvPr>
          <p:cNvGrpSpPr/>
          <p:nvPr/>
        </p:nvGrpSpPr>
        <p:grpSpPr>
          <a:xfrm>
            <a:off x="706825" y="2824507"/>
            <a:ext cx="3760196" cy="3920137"/>
            <a:chOff x="3957797" y="2115538"/>
            <a:chExt cx="3760196" cy="3920137"/>
          </a:xfrm>
        </p:grpSpPr>
        <p:sp>
          <p:nvSpPr>
            <p:cNvPr id="6" name="矩形 5">
              <a:extLst>
                <a:ext uri="{FF2B5EF4-FFF2-40B4-BE49-F238E27FC236}">
                  <a16:creationId xmlns:a16="http://schemas.microsoft.com/office/drawing/2014/main" id="{1D79DD69-EC0D-4DC3-8AF2-C3232B76890C}"/>
                </a:ext>
              </a:extLst>
            </p:cNvPr>
            <p:cNvSpPr/>
            <p:nvPr/>
          </p:nvSpPr>
          <p:spPr>
            <a:xfrm>
              <a:off x="4094019" y="4786745"/>
              <a:ext cx="1399309" cy="4641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t>Prediction</a:t>
              </a:r>
            </a:p>
            <a:p>
              <a:pPr algn="ctr"/>
              <a:r>
                <a:rPr lang="en-US" altLang="zh-CN" sz="1400" dirty="0"/>
                <a:t>Network</a:t>
              </a:r>
              <a:endParaRPr lang="zh-CN" altLang="en-US" sz="1400" dirty="0"/>
            </a:p>
          </p:txBody>
        </p:sp>
        <p:sp>
          <p:nvSpPr>
            <p:cNvPr id="7" name="矩形 6">
              <a:extLst>
                <a:ext uri="{FF2B5EF4-FFF2-40B4-BE49-F238E27FC236}">
                  <a16:creationId xmlns:a16="http://schemas.microsoft.com/office/drawing/2014/main" id="{AAF3B48C-FDE5-4D53-B1E6-EAC1E7D16A54}"/>
                </a:ext>
              </a:extLst>
            </p:cNvPr>
            <p:cNvSpPr/>
            <p:nvPr/>
          </p:nvSpPr>
          <p:spPr>
            <a:xfrm>
              <a:off x="5791201" y="4786745"/>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Encoder</a:t>
              </a:r>
              <a:endParaRPr lang="zh-CN" altLang="en-US" sz="1400" dirty="0"/>
            </a:p>
          </p:txBody>
        </p:sp>
        <p:sp>
          <p:nvSpPr>
            <p:cNvPr id="8" name="矩形 7">
              <a:extLst>
                <a:ext uri="{FF2B5EF4-FFF2-40B4-BE49-F238E27FC236}">
                  <a16:creationId xmlns:a16="http://schemas.microsoft.com/office/drawing/2014/main" id="{96D63465-9E90-4DC9-86EF-B6EFEF406CD6}"/>
                </a:ext>
              </a:extLst>
            </p:cNvPr>
            <p:cNvSpPr/>
            <p:nvPr/>
          </p:nvSpPr>
          <p:spPr>
            <a:xfrm>
              <a:off x="4523510" y="3837708"/>
              <a:ext cx="2230581" cy="464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Joint Network</a:t>
              </a:r>
              <a:endParaRPr lang="zh-CN" altLang="en-US" sz="1400" dirty="0"/>
            </a:p>
          </p:txBody>
        </p:sp>
        <p:sp>
          <p:nvSpPr>
            <p:cNvPr id="9" name="矩形 8">
              <a:extLst>
                <a:ext uri="{FF2B5EF4-FFF2-40B4-BE49-F238E27FC236}">
                  <a16:creationId xmlns:a16="http://schemas.microsoft.com/office/drawing/2014/main" id="{F502CFA6-9777-4E5E-B1A1-2EDAF5885D0A}"/>
                </a:ext>
              </a:extLst>
            </p:cNvPr>
            <p:cNvSpPr/>
            <p:nvPr/>
          </p:nvSpPr>
          <p:spPr>
            <a:xfrm>
              <a:off x="4939145" y="2874818"/>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err="1"/>
                <a:t>Softmax</a:t>
              </a:r>
              <a:endParaRPr lang="zh-CN" altLang="en-US" sz="1400" dirty="0"/>
            </a:p>
          </p:txBody>
        </p:sp>
        <p:cxnSp>
          <p:nvCxnSpPr>
            <p:cNvPr id="10" name="直接箭头连接符 9">
              <a:extLst>
                <a:ext uri="{FF2B5EF4-FFF2-40B4-BE49-F238E27FC236}">
                  <a16:creationId xmlns:a16="http://schemas.microsoft.com/office/drawing/2014/main" id="{EE53842D-D3FE-4621-AA6D-094D2FA6BB5C}"/>
                </a:ext>
              </a:extLst>
            </p:cNvPr>
            <p:cNvCxnSpPr>
              <a:endCxn id="7" idx="2"/>
            </p:cNvCxnSpPr>
            <p:nvPr/>
          </p:nvCxnSpPr>
          <p:spPr>
            <a:xfrm flipV="1">
              <a:off x="6490855" y="5250873"/>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FA00DC6-4E06-453C-BD62-565A06D7C490}"/>
                </a:ext>
              </a:extLst>
            </p:cNvPr>
            <p:cNvCxnSpPr>
              <a:stCxn id="7" idx="0"/>
            </p:cNvCxnSpPr>
            <p:nvPr/>
          </p:nvCxnSpPr>
          <p:spPr>
            <a:xfrm flipH="1" flipV="1">
              <a:off x="6490855" y="4301836"/>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C56972F-98B6-4FC2-AF63-FA8084F1186E}"/>
                </a:ext>
              </a:extLst>
            </p:cNvPr>
            <p:cNvCxnSpPr>
              <a:stCxn id="6" idx="0"/>
            </p:cNvCxnSpPr>
            <p:nvPr/>
          </p:nvCxnSpPr>
          <p:spPr>
            <a:xfrm flipH="1" flipV="1">
              <a:off x="4793673" y="4301836"/>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ACCD19DC-D2D5-4E83-BF40-E2B674BCF355}"/>
                </a:ext>
              </a:extLst>
            </p:cNvPr>
            <p:cNvCxnSpPr>
              <a:cxnSpLocks/>
              <a:endCxn id="6" idx="2"/>
            </p:cNvCxnSpPr>
            <p:nvPr/>
          </p:nvCxnSpPr>
          <p:spPr>
            <a:xfrm flipV="1">
              <a:off x="4308764" y="5250873"/>
              <a:ext cx="484910" cy="4293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479F1BA-1FF2-48AC-893F-DCEC58064421}"/>
                </a:ext>
              </a:extLst>
            </p:cNvPr>
            <p:cNvCxnSpPr>
              <a:stCxn id="8" idx="0"/>
              <a:endCxn id="9" idx="2"/>
            </p:cNvCxnSpPr>
            <p:nvPr/>
          </p:nvCxnSpPr>
          <p:spPr>
            <a:xfrm flipH="1" flipV="1">
              <a:off x="5638800" y="3338946"/>
              <a:ext cx="1" cy="498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3320423-3DC7-40FF-8B43-85F2A43EB303}"/>
                </a:ext>
              </a:extLst>
            </p:cNvPr>
            <p:cNvCxnSpPr>
              <a:stCxn id="9" idx="0"/>
            </p:cNvCxnSpPr>
            <p:nvPr/>
          </p:nvCxnSpPr>
          <p:spPr>
            <a:xfrm flipH="1" flipV="1">
              <a:off x="5638799" y="2486891"/>
              <a:ext cx="1"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408E95E-0823-41DA-926E-06A2FEFDE8C4}"/>
                    </a:ext>
                  </a:extLst>
                </p:cNvPr>
                <p:cNvSpPr txBox="1"/>
                <p:nvPr/>
              </p:nvSpPr>
              <p:spPr>
                <a:xfrm>
                  <a:off x="6297940" y="5666343"/>
                  <a:ext cx="456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2274E335-BD4D-4CC7-BA8B-59ABC676B762}"/>
                    </a:ext>
                  </a:extLst>
                </p:cNvPr>
                <p:cNvSpPr txBox="1">
                  <a:spLocks noRot="1" noChangeAspect="1" noMove="1" noResize="1" noEditPoints="1" noAdjustHandles="1" noChangeArrowheads="1" noChangeShapeType="1" noTextEdit="1"/>
                </p:cNvSpPr>
                <p:nvPr/>
              </p:nvSpPr>
              <p:spPr>
                <a:xfrm>
                  <a:off x="6297940" y="5666343"/>
                  <a:ext cx="456151"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520CE16-4235-4C7E-9413-A74EE912EE25}"/>
                    </a:ext>
                  </a:extLst>
                </p:cNvPr>
                <p:cNvSpPr txBox="1"/>
                <p:nvPr/>
              </p:nvSpPr>
              <p:spPr>
                <a:xfrm>
                  <a:off x="6414286" y="4359624"/>
                  <a:ext cx="6796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𝑒𝑛𝑐</m:t>
                            </m:r>
                          </m:sup>
                        </m:sSubSup>
                      </m:oMath>
                    </m:oMathPara>
                  </a14:m>
                  <a:endParaRPr lang="zh-CN" altLang="en-US" dirty="0"/>
                </a:p>
              </p:txBody>
            </p:sp>
          </mc:Choice>
          <mc:Fallback xmlns="">
            <p:sp>
              <p:nvSpPr>
                <p:cNvPr id="23" name="文本框 22">
                  <a:extLst>
                    <a:ext uri="{FF2B5EF4-FFF2-40B4-BE49-F238E27FC236}">
                      <a16:creationId xmlns:a16="http://schemas.microsoft.com/office/drawing/2014/main" id="{5CD6EB71-0D2E-47A6-9BD4-4DD1B43A6B7B}"/>
                    </a:ext>
                  </a:extLst>
                </p:cNvPr>
                <p:cNvSpPr txBox="1">
                  <a:spLocks noRot="1" noChangeAspect="1" noMove="1" noResize="1" noEditPoints="1" noAdjustHandles="1" noChangeArrowheads="1" noChangeShapeType="1" noTextEdit="1"/>
                </p:cNvSpPr>
                <p:nvPr/>
              </p:nvSpPr>
              <p:spPr>
                <a:xfrm>
                  <a:off x="6414286" y="4359624"/>
                  <a:ext cx="67961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BE922E7-FAD0-4F89-BDDA-93355D260916}"/>
                    </a:ext>
                  </a:extLst>
                </p:cNvPr>
                <p:cNvSpPr txBox="1"/>
                <p:nvPr/>
              </p:nvSpPr>
              <p:spPr>
                <a:xfrm>
                  <a:off x="5618330" y="3386344"/>
                  <a:ext cx="56887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𝑢</m:t>
                            </m:r>
                          </m:sub>
                        </m:sSub>
                      </m:oMath>
                    </m:oMathPara>
                  </a14:m>
                  <a:endParaRPr lang="zh-CN" altLang="zh-CN" dirty="0"/>
                </a:p>
              </p:txBody>
            </p:sp>
          </mc:Choice>
          <mc:Fallback xmlns="">
            <p:sp>
              <p:nvSpPr>
                <p:cNvPr id="24" name="文本框 23">
                  <a:extLst>
                    <a:ext uri="{FF2B5EF4-FFF2-40B4-BE49-F238E27FC236}">
                      <a16:creationId xmlns:a16="http://schemas.microsoft.com/office/drawing/2014/main" id="{ED2DA64B-E9AF-4F14-9483-7E3D94E05254}"/>
                    </a:ext>
                  </a:extLst>
                </p:cNvPr>
                <p:cNvSpPr txBox="1">
                  <a:spLocks noRot="1" noChangeAspect="1" noMove="1" noResize="1" noEditPoints="1" noAdjustHandles="1" noChangeArrowheads="1" noChangeShapeType="1" noTextEdit="1"/>
                </p:cNvSpPr>
                <p:nvPr/>
              </p:nvSpPr>
              <p:spPr>
                <a:xfrm>
                  <a:off x="5618330" y="3386344"/>
                  <a:ext cx="568874" cy="38151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18BF295-1BA4-4F47-A363-9C41DEE6638B}"/>
                    </a:ext>
                  </a:extLst>
                </p:cNvPr>
                <p:cNvSpPr txBox="1"/>
                <p:nvPr/>
              </p:nvSpPr>
              <p:spPr>
                <a:xfrm>
                  <a:off x="4722940" y="4349234"/>
                  <a:ext cx="4878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81DDFA04-CA87-4455-9D7D-66DCB4A720E4}"/>
                    </a:ext>
                  </a:extLst>
                </p:cNvPr>
                <p:cNvSpPr txBox="1">
                  <a:spLocks noRot="1" noChangeAspect="1" noMove="1" noResize="1" noEditPoints="1" noAdjustHandles="1" noChangeArrowheads="1" noChangeShapeType="1" noTextEdit="1"/>
                </p:cNvSpPr>
                <p:nvPr/>
              </p:nvSpPr>
              <p:spPr>
                <a:xfrm>
                  <a:off x="4722940" y="4349234"/>
                  <a:ext cx="487826" cy="369332"/>
                </a:xfrm>
                <a:prstGeom prst="rect">
                  <a:avLst/>
                </a:prstGeom>
                <a:blipFill>
                  <a:blip r:embed="rId8"/>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80CECFE-0759-40CE-A46B-3034DFC28B92}"/>
                    </a:ext>
                  </a:extLst>
                </p:cNvPr>
                <p:cNvSpPr txBox="1"/>
                <p:nvPr/>
              </p:nvSpPr>
              <p:spPr>
                <a:xfrm>
                  <a:off x="4221032" y="5666343"/>
                  <a:ext cx="7110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−1</m:t>
                            </m:r>
                          </m:sub>
                        </m:sSub>
                      </m:oMath>
                    </m:oMathPara>
                  </a14:m>
                  <a:endParaRPr lang="zh-CN" altLang="en-US" dirty="0"/>
                </a:p>
              </p:txBody>
            </p:sp>
          </mc:Choice>
          <mc:Fallback xmlns="">
            <p:sp>
              <p:nvSpPr>
                <p:cNvPr id="26" name="文本框 25">
                  <a:extLst>
                    <a:ext uri="{FF2B5EF4-FFF2-40B4-BE49-F238E27FC236}">
                      <a16:creationId xmlns:a16="http://schemas.microsoft.com/office/drawing/2014/main" id="{6084D571-E7A8-41E1-B38D-6BE8972A566F}"/>
                    </a:ext>
                  </a:extLst>
                </p:cNvPr>
                <p:cNvSpPr txBox="1">
                  <a:spLocks noRot="1" noChangeAspect="1" noMove="1" noResize="1" noEditPoints="1" noAdjustHandles="1" noChangeArrowheads="1" noChangeShapeType="1" noTextEdit="1"/>
                </p:cNvSpPr>
                <p:nvPr/>
              </p:nvSpPr>
              <p:spPr>
                <a:xfrm>
                  <a:off x="4221032" y="5666343"/>
                  <a:ext cx="711092" cy="369332"/>
                </a:xfrm>
                <a:prstGeom prst="rect">
                  <a:avLst/>
                </a:prstGeom>
                <a:blipFill>
                  <a:blip r:embed="rId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8B74CB0-446B-4150-BD1B-2D4EB094AEC2}"/>
                    </a:ext>
                  </a:extLst>
                </p:cNvPr>
                <p:cNvSpPr txBox="1"/>
                <p:nvPr/>
              </p:nvSpPr>
              <p:spPr>
                <a:xfrm>
                  <a:off x="3957797" y="5481509"/>
                  <a:ext cx="4443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9" name="文本框 28">
                  <a:extLst>
                    <a:ext uri="{FF2B5EF4-FFF2-40B4-BE49-F238E27FC236}">
                      <a16:creationId xmlns:a16="http://schemas.microsoft.com/office/drawing/2014/main" id="{9D55FA65-0BD3-46F7-AFFD-42004E08AED2}"/>
                    </a:ext>
                  </a:extLst>
                </p:cNvPr>
                <p:cNvSpPr txBox="1">
                  <a:spLocks noRot="1" noChangeAspect="1" noMove="1" noResize="1" noEditPoints="1" noAdjustHandles="1" noChangeArrowheads="1" noChangeShapeType="1" noTextEdit="1"/>
                </p:cNvSpPr>
                <p:nvPr/>
              </p:nvSpPr>
              <p:spPr>
                <a:xfrm>
                  <a:off x="3957797" y="5481509"/>
                  <a:ext cx="4443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49446F4-B0D1-44D6-9A1F-418A19974710}"/>
                    </a:ext>
                  </a:extLst>
                </p:cNvPr>
                <p:cNvSpPr txBox="1"/>
                <p:nvPr/>
              </p:nvSpPr>
              <p:spPr>
                <a:xfrm>
                  <a:off x="3957797" y="2115538"/>
                  <a:ext cx="3760196"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𝑡</m:t>
                                </m:r>
                                <m:r>
                                  <a:rPr lang="en-US" altLang="zh-CN">
                                    <a:latin typeface="Cambria Math" panose="02040503050406030204" pitchFamily="18" charset="0"/>
                                  </a:rPr>
                                  <m:t>,</m:t>
                                </m:r>
                                <m:r>
                                  <a:rPr lang="en-US" altLang="zh-CN" i="1">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−1</m:t>
                                </m:r>
                              </m:sub>
                            </m:sSub>
                          </m:e>
                        </m:d>
                      </m:oMath>
                    </m:oMathPara>
                  </a14:m>
                  <a:endParaRPr lang="zh-CN" altLang="en-US" dirty="0"/>
                </a:p>
              </p:txBody>
            </p:sp>
          </mc:Choice>
          <mc:Fallback xmlns="">
            <p:sp>
              <p:nvSpPr>
                <p:cNvPr id="32" name="文本框 31">
                  <a:extLst>
                    <a:ext uri="{FF2B5EF4-FFF2-40B4-BE49-F238E27FC236}">
                      <a16:creationId xmlns:a16="http://schemas.microsoft.com/office/drawing/2014/main" id="{970BF631-47A3-46E6-9D76-86DC72CF133C}"/>
                    </a:ext>
                  </a:extLst>
                </p:cNvPr>
                <p:cNvSpPr txBox="1">
                  <a:spLocks noRot="1" noChangeAspect="1" noMove="1" noResize="1" noEditPoints="1" noAdjustHandles="1" noChangeArrowheads="1" noChangeShapeType="1" noTextEdit="1"/>
                </p:cNvSpPr>
                <p:nvPr/>
              </p:nvSpPr>
              <p:spPr>
                <a:xfrm>
                  <a:off x="3957797" y="2115538"/>
                  <a:ext cx="3760196" cy="404983"/>
                </a:xfrm>
                <a:prstGeom prst="rect">
                  <a:avLst/>
                </a:prstGeom>
                <a:blipFill>
                  <a:blip r:embed="rId11"/>
                  <a:stretch>
                    <a:fillRect b="-1060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EAC7554C-C47A-4975-AD0B-C31768295959}"/>
                  </a:ext>
                </a:extLst>
              </p:cNvPr>
              <p:cNvSpPr txBox="1">
                <a:spLocks/>
              </p:cNvSpPr>
              <p:nvPr/>
            </p:nvSpPr>
            <p:spPr>
              <a:xfrm>
                <a:off x="4617234" y="3373476"/>
                <a:ext cx="7186107" cy="3124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Encoder</a:t>
                </a:r>
                <a:r>
                  <a:rPr lang="zh-CN" altLang="zh-CN" sz="2000" dirty="0"/>
                  <a:t>：把输入特征序列</a:t>
                </a:r>
                <a14:m>
                  <m:oMath xmlns:m="http://schemas.openxmlformats.org/officeDocument/2006/math">
                    <m:r>
                      <a:rPr lang="en-US" altLang="zh-CN" sz="2000" b="1" i="1">
                        <a:latin typeface="Cambria Math" panose="02040503050406030204" pitchFamily="18" charset="0"/>
                      </a:rPr>
                      <m:t>𝑿</m:t>
                    </m:r>
                    <m:r>
                      <a:rPr lang="en-US" altLang="zh-CN" sz="2000" b="1" i="1">
                        <a:latin typeface="Cambria Math" panose="02040503050406030204" pitchFamily="18" charset="0"/>
                      </a:rPr>
                      <m:t>=</m:t>
                    </m:r>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𝑇</m:t>
                            </m:r>
                          </m:sub>
                        </m:sSub>
                      </m:e>
                    </m:d>
                  </m:oMath>
                </a14:m>
                <a:r>
                  <a:rPr lang="zh-CN" altLang="zh-CN" sz="2000" dirty="0"/>
                  <a:t>转为隐藏向量序列</a:t>
                </a:r>
                <a14:m>
                  <m:oMath xmlns:m="http://schemas.openxmlformats.org/officeDocument/2006/math">
                    <m:sSup>
                      <m:sSupPr>
                        <m:ctrlPr>
                          <a:rPr lang="zh-CN" altLang="zh-CN" sz="2000" i="1">
                            <a:latin typeface="Cambria Math" panose="02040503050406030204" pitchFamily="18" charset="0"/>
                          </a:rPr>
                        </m:ctrlPr>
                      </m:sSupPr>
                      <m:e>
                        <m:r>
                          <a:rPr lang="en-US" altLang="zh-CN" sz="2000" b="1" i="1">
                            <a:latin typeface="Cambria Math" panose="02040503050406030204" pitchFamily="18" charset="0"/>
                          </a:rPr>
                          <m:t>𝒉</m:t>
                        </m:r>
                      </m:e>
                      <m:sup>
                        <m:r>
                          <a:rPr lang="en-US" altLang="zh-CN" sz="2000" i="1">
                            <a:latin typeface="Cambria Math" panose="02040503050406030204" pitchFamily="18" charset="0"/>
                          </a:rPr>
                          <m:t>𝑒𝑛𝑐</m:t>
                        </m:r>
                      </m:sup>
                    </m:sSup>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𝑒𝑛𝑐</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𝑒𝑛𝑐</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𝑇</m:t>
                            </m:r>
                          </m:sub>
                          <m:sup>
                            <m:r>
                              <a:rPr lang="en-US" altLang="zh-CN" sz="2000" i="1">
                                <a:latin typeface="Cambria Math" panose="02040503050406030204" pitchFamily="18" charset="0"/>
                              </a:rPr>
                              <m:t>𝑒𝑛𝑐</m:t>
                            </m:r>
                          </m:sup>
                        </m:sSubSup>
                      </m:e>
                    </m:d>
                  </m:oMath>
                </a14:m>
                <a:r>
                  <a:rPr lang="zh-CN" altLang="zh-CN" sz="2000" dirty="0"/>
                  <a:t>，此部分相当于声学模型。</a:t>
                </a:r>
                <a:endParaRPr lang="en-US" altLang="zh-CN" sz="2000" dirty="0"/>
              </a:p>
              <a:p>
                <a:endParaRPr lang="zh-CN" altLang="zh-CN" sz="2000" dirty="0"/>
              </a:p>
              <a:p>
                <a:r>
                  <a:rPr lang="en-US" altLang="zh-CN" sz="2000" dirty="0"/>
                  <a:t>Prediction Network</a:t>
                </a:r>
                <a:r>
                  <a:rPr lang="zh-CN" altLang="zh-CN" sz="2000" dirty="0"/>
                  <a:t>：</a:t>
                </a:r>
                <a:r>
                  <a:rPr lang="en-US" altLang="zh-CN" sz="2000" dirty="0"/>
                  <a:t>RNN</a:t>
                </a:r>
                <a:r>
                  <a:rPr lang="zh-CN" altLang="zh-CN" sz="2000" dirty="0"/>
                  <a:t>把上一个输出标签</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𝑢</m:t>
                        </m:r>
                        <m:r>
                          <a:rPr lang="en-US" altLang="zh-CN" sz="2000" i="1">
                            <a:latin typeface="Cambria Math" panose="02040503050406030204" pitchFamily="18" charset="0"/>
                          </a:rPr>
                          <m:t>−1</m:t>
                        </m:r>
                      </m:sub>
                    </m:sSub>
                  </m:oMath>
                </a14:m>
                <a:r>
                  <a:rPr lang="zh-CN" altLang="zh-CN" sz="2000" dirty="0"/>
                  <a:t>做为输入，并预测下一个标签</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𝑢</m:t>
                        </m:r>
                      </m:sub>
                    </m:sSub>
                  </m:oMath>
                </a14:m>
                <a:r>
                  <a:rPr lang="zh-CN" altLang="zh-CN" sz="2000" dirty="0"/>
                  <a:t>，此部分相当于语言模型。</a:t>
                </a:r>
                <a:endParaRPr lang="en-US" altLang="zh-CN" sz="2000" dirty="0"/>
              </a:p>
              <a:p>
                <a:endParaRPr lang="zh-CN" altLang="zh-CN" sz="2000" dirty="0"/>
              </a:p>
              <a:p>
                <a:r>
                  <a:rPr lang="en-US" altLang="zh-CN" sz="2000" dirty="0"/>
                  <a:t>Joint Network</a:t>
                </a:r>
                <a:r>
                  <a:rPr lang="zh-CN" altLang="zh-CN" sz="2000" dirty="0"/>
                  <a:t>：输入</a:t>
                </a:r>
                <a14:m>
                  <m:oMath xmlns:m="http://schemas.openxmlformats.org/officeDocument/2006/math">
                    <m:sSup>
                      <m:sSupPr>
                        <m:ctrlPr>
                          <a:rPr lang="zh-CN" altLang="zh-CN" sz="2000" i="1">
                            <a:latin typeface="Cambria Math" panose="02040503050406030204" pitchFamily="18" charset="0"/>
                          </a:rPr>
                        </m:ctrlPr>
                      </m:sSupPr>
                      <m:e>
                        <m:r>
                          <a:rPr lang="en-US" altLang="zh-CN" sz="2000" b="1" i="1">
                            <a:latin typeface="Cambria Math" panose="02040503050406030204" pitchFamily="18" charset="0"/>
                          </a:rPr>
                          <m:t>𝒉</m:t>
                        </m:r>
                      </m:e>
                      <m:sup>
                        <m:r>
                          <a:rPr lang="en-US" altLang="zh-CN" sz="2000" i="1">
                            <a:latin typeface="Cambria Math" panose="02040503050406030204" pitchFamily="18" charset="0"/>
                          </a:rPr>
                          <m:t>𝑒𝑛𝑐</m:t>
                        </m:r>
                      </m:sup>
                    </m:sSup>
                  </m:oMath>
                </a14:m>
                <a:r>
                  <a:rPr lang="zh-CN" altLang="zh-CN" sz="2000" dirty="0"/>
                  <a:t>和</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𝑢</m:t>
                        </m:r>
                      </m:sub>
                    </m:sSub>
                  </m:oMath>
                </a14:m>
                <a:r>
                  <a:rPr lang="zh-CN" altLang="zh-CN" sz="2000" dirty="0"/>
                  <a:t>，输出联合隐藏向量</a:t>
                </a:r>
                <a14:m>
                  <m:oMath xmlns:m="http://schemas.openxmlformats.org/officeDocument/2006/math">
                    <m:r>
                      <a:rPr lang="en-US" altLang="zh-CN" sz="2000" b="1" i="1">
                        <a:latin typeface="Cambria Math" panose="02040503050406030204" pitchFamily="18" charset="0"/>
                      </a:rPr>
                      <m:t>𝒁</m:t>
                    </m:r>
                    <m:r>
                      <a:rPr lang="en-US" altLang="zh-CN" sz="2000" b="1" i="1">
                        <a:latin typeface="Cambria Math" panose="02040503050406030204" pitchFamily="18" charset="0"/>
                      </a:rPr>
                      <m:t>=</m:t>
                    </m:r>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𝑇</m:t>
                            </m:r>
                          </m:sub>
                        </m:sSub>
                      </m:e>
                    </m:d>
                  </m:oMath>
                </a14:m>
                <a:r>
                  <a:rPr lang="zh-CN" altLang="zh-CN" sz="2000" dirty="0"/>
                  <a:t>。</a:t>
                </a:r>
                <a:endParaRPr lang="zh-CN" altLang="en-US" sz="2000" dirty="0"/>
              </a:p>
            </p:txBody>
          </p:sp>
        </mc:Choice>
        <mc:Fallback xmlns="">
          <p:sp>
            <p:nvSpPr>
              <p:cNvPr id="23" name="内容占位符 2">
                <a:extLst>
                  <a:ext uri="{FF2B5EF4-FFF2-40B4-BE49-F238E27FC236}">
                    <a16:creationId xmlns:a16="http://schemas.microsoft.com/office/drawing/2014/main" id="{EAC7554C-C47A-4975-AD0B-C31768295959}"/>
                  </a:ext>
                </a:extLst>
              </p:cNvPr>
              <p:cNvSpPr txBox="1">
                <a:spLocks noRot="1" noChangeAspect="1" noMove="1" noResize="1" noEditPoints="1" noAdjustHandles="1" noChangeArrowheads="1" noChangeShapeType="1" noTextEdit="1"/>
              </p:cNvSpPr>
              <p:nvPr/>
            </p:nvSpPr>
            <p:spPr>
              <a:xfrm>
                <a:off x="4617234" y="3373476"/>
                <a:ext cx="7186107" cy="3124706"/>
              </a:xfrm>
              <a:prstGeom prst="rect">
                <a:avLst/>
              </a:prstGeom>
              <a:blipFill>
                <a:blip r:embed="rId12"/>
                <a:stretch>
                  <a:fillRect l="-763" t="-1949" r="-42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563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53668-AB8C-4BDF-9982-1DA58B981014}"/>
              </a:ext>
            </a:extLst>
          </p:cNvPr>
          <p:cNvSpPr>
            <a:spLocks noGrp="1"/>
          </p:cNvSpPr>
          <p:nvPr>
            <p:ph type="title"/>
          </p:nvPr>
        </p:nvSpPr>
        <p:spPr/>
        <p:txBody>
          <a:bodyPr/>
          <a:lstStyle/>
          <a:p>
            <a:r>
              <a:rPr lang="en-US" altLang="zh-CN" dirty="0"/>
              <a:t>RNN-T</a:t>
            </a:r>
            <a:endParaRPr lang="zh-CN" altLang="en-US" dirty="0"/>
          </a:p>
        </p:txBody>
      </p:sp>
      <p:sp>
        <p:nvSpPr>
          <p:cNvPr id="3" name="内容占位符 2">
            <a:extLst>
              <a:ext uri="{FF2B5EF4-FFF2-40B4-BE49-F238E27FC236}">
                <a16:creationId xmlns:a16="http://schemas.microsoft.com/office/drawing/2014/main" id="{3C0F7659-BA94-4271-A6CD-1D3F7B791644}"/>
              </a:ext>
            </a:extLst>
          </p:cNvPr>
          <p:cNvSpPr>
            <a:spLocks noGrp="1"/>
          </p:cNvSpPr>
          <p:nvPr>
            <p:ph idx="1"/>
          </p:nvPr>
        </p:nvSpPr>
        <p:spPr/>
        <p:txBody>
          <a:bodyPr>
            <a:normAutofit/>
          </a:bodyPr>
          <a:lstStyle/>
          <a:p>
            <a:r>
              <a:rPr lang="en-US" altLang="zh-CN" sz="2400" dirty="0"/>
              <a:t>RNN-T</a:t>
            </a:r>
            <a:r>
              <a:rPr lang="zh-CN" altLang="zh-CN" sz="2400" dirty="0"/>
              <a:t>对声学模型和语言模型分别建模，同时又通过</a:t>
            </a:r>
            <a:r>
              <a:rPr lang="en-US" altLang="zh-CN" sz="2400" dirty="0"/>
              <a:t>Joint Network</a:t>
            </a:r>
            <a:r>
              <a:rPr lang="zh-CN" altLang="zh-CN" sz="2400" dirty="0"/>
              <a:t>联合优化，其损失函数跟</a:t>
            </a:r>
            <a:r>
              <a:rPr lang="en-US" altLang="zh-CN" sz="2400" dirty="0"/>
              <a:t>CTC</a:t>
            </a:r>
            <a:r>
              <a:rPr lang="zh-CN" altLang="zh-CN" sz="2400" dirty="0"/>
              <a:t>一致。因此，如果有足够的训练数据，</a:t>
            </a:r>
            <a:r>
              <a:rPr lang="en-US" altLang="zh-CN" sz="2400" dirty="0"/>
              <a:t>RNN-T</a:t>
            </a:r>
            <a:r>
              <a:rPr lang="zh-CN" altLang="zh-CN" sz="2400" dirty="0"/>
              <a:t>就不需要另外语言模型了，真正实现端到端的建模。</a:t>
            </a:r>
            <a:endParaRPr lang="en-US" altLang="zh-CN" sz="2400" dirty="0"/>
          </a:p>
          <a:p>
            <a:endParaRPr lang="zh-CN" altLang="zh-CN" sz="2400" dirty="0"/>
          </a:p>
          <a:p>
            <a:r>
              <a:rPr lang="zh-CN" altLang="zh-CN" sz="2400" dirty="0"/>
              <a:t>由于</a:t>
            </a:r>
            <a:r>
              <a:rPr lang="en-US" altLang="zh-CN" sz="2400" dirty="0"/>
              <a:t>RNN-T</a:t>
            </a:r>
            <a:r>
              <a:rPr lang="zh-CN" altLang="zh-CN" sz="2400" dirty="0"/>
              <a:t>是针对每帧输入特征进行预测输出，即不用等语音全部说完再出结果，因此可应用于流识别，特别是在嵌入式设备。</a:t>
            </a:r>
            <a:endParaRPr lang="zh-CN" altLang="en-US" sz="2400" dirty="0"/>
          </a:p>
        </p:txBody>
      </p:sp>
    </p:spTree>
    <p:custDataLst>
      <p:tags r:id="rId1"/>
    </p:custDataLst>
    <p:extLst>
      <p:ext uri="{BB962C8B-B14F-4D97-AF65-F5344CB8AC3E}">
        <p14:creationId xmlns:p14="http://schemas.microsoft.com/office/powerpoint/2010/main" val="115950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C94A6-2EEA-4F53-A16D-4216694585ED}"/>
              </a:ext>
            </a:extLst>
          </p:cNvPr>
          <p:cNvSpPr>
            <a:spLocks noGrp="1"/>
          </p:cNvSpPr>
          <p:nvPr>
            <p:ph type="title"/>
          </p:nvPr>
        </p:nvSpPr>
        <p:spPr/>
        <p:txBody>
          <a:bodyPr/>
          <a:lstStyle/>
          <a:p>
            <a:r>
              <a:rPr lang="en-US" altLang="zh-CN" dirty="0"/>
              <a:t>Attention</a:t>
            </a:r>
            <a:r>
              <a:rPr lang="zh-CN" altLang="en-US" dirty="0"/>
              <a:t>模型</a:t>
            </a:r>
          </a:p>
        </p:txBody>
      </p:sp>
      <p:grpSp>
        <p:nvGrpSpPr>
          <p:cNvPr id="25" name="组合 24">
            <a:extLst>
              <a:ext uri="{FF2B5EF4-FFF2-40B4-BE49-F238E27FC236}">
                <a16:creationId xmlns:a16="http://schemas.microsoft.com/office/drawing/2014/main" id="{B9075A18-AC24-4A32-B80D-33333FACF43C}"/>
              </a:ext>
            </a:extLst>
          </p:cNvPr>
          <p:cNvGrpSpPr/>
          <p:nvPr/>
        </p:nvGrpSpPr>
        <p:grpSpPr>
          <a:xfrm>
            <a:off x="2881223" y="1987488"/>
            <a:ext cx="5641669" cy="3573865"/>
            <a:chOff x="2881223" y="1987488"/>
            <a:chExt cx="5641669" cy="3573865"/>
          </a:xfrm>
        </p:grpSpPr>
        <p:cxnSp>
          <p:nvCxnSpPr>
            <p:cNvPr id="9" name="直接箭头连接符 8">
              <a:extLst>
                <a:ext uri="{FF2B5EF4-FFF2-40B4-BE49-F238E27FC236}">
                  <a16:creationId xmlns:a16="http://schemas.microsoft.com/office/drawing/2014/main" id="{32CAE055-8915-41BD-91E6-E1DB8ED0B7DE}"/>
                </a:ext>
              </a:extLst>
            </p:cNvPr>
            <p:cNvCxnSpPr>
              <a:cxnSpLocks/>
            </p:cNvCxnSpPr>
            <p:nvPr/>
          </p:nvCxnSpPr>
          <p:spPr>
            <a:xfrm flipV="1">
              <a:off x="4038600" y="3761509"/>
              <a:ext cx="0" cy="7759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ACEBA3A1-2450-463E-9B80-DDE1006CFEB0}"/>
                </a:ext>
              </a:extLst>
            </p:cNvPr>
            <p:cNvSpPr/>
            <p:nvPr/>
          </p:nvSpPr>
          <p:spPr>
            <a:xfrm>
              <a:off x="3175566" y="3106467"/>
              <a:ext cx="1728943" cy="6589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12" name="矩形: 圆角 11">
              <a:extLst>
                <a:ext uri="{FF2B5EF4-FFF2-40B4-BE49-F238E27FC236}">
                  <a16:creationId xmlns:a16="http://schemas.microsoft.com/office/drawing/2014/main" id="{F1DFDB4C-1CDE-4C4C-8B3E-24FC32C08621}"/>
                </a:ext>
              </a:extLst>
            </p:cNvPr>
            <p:cNvSpPr/>
            <p:nvPr/>
          </p:nvSpPr>
          <p:spPr>
            <a:xfrm>
              <a:off x="6423021" y="3106467"/>
              <a:ext cx="1728943" cy="6589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sp>
          <p:nvSpPr>
            <p:cNvPr id="13" name="矩形: 圆角 12">
              <a:extLst>
                <a:ext uri="{FF2B5EF4-FFF2-40B4-BE49-F238E27FC236}">
                  <a16:creationId xmlns:a16="http://schemas.microsoft.com/office/drawing/2014/main" id="{C19FC372-B9C7-46FF-A4FF-57E45700C882}"/>
                </a:ext>
              </a:extLst>
            </p:cNvPr>
            <p:cNvSpPr/>
            <p:nvPr/>
          </p:nvSpPr>
          <p:spPr>
            <a:xfrm>
              <a:off x="2881223" y="2708694"/>
              <a:ext cx="5641669" cy="14406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C9010F4-4063-4EAD-B06F-372670A43754}"/>
                </a:ext>
              </a:extLst>
            </p:cNvPr>
            <p:cNvSpPr/>
            <p:nvPr/>
          </p:nvSpPr>
          <p:spPr>
            <a:xfrm>
              <a:off x="3485072" y="4623758"/>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2015624-AFFA-42BB-AE94-A9648444CC6E}"/>
                </a:ext>
              </a:extLst>
            </p:cNvPr>
            <p:cNvSpPr/>
            <p:nvPr/>
          </p:nvSpPr>
          <p:spPr>
            <a:xfrm>
              <a:off x="3729487" y="4623758"/>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73C3DA3-48F3-4356-9F2D-49FDCA4FEF58}"/>
                </a:ext>
              </a:extLst>
            </p:cNvPr>
            <p:cNvSpPr/>
            <p:nvPr/>
          </p:nvSpPr>
          <p:spPr>
            <a:xfrm>
              <a:off x="3973902" y="4623758"/>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9DAE4C2-4F22-4CA3-A36E-345930C8D438}"/>
                </a:ext>
              </a:extLst>
            </p:cNvPr>
            <p:cNvSpPr/>
            <p:nvPr/>
          </p:nvSpPr>
          <p:spPr>
            <a:xfrm>
              <a:off x="4218317" y="4623758"/>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62B13F0-3450-4B05-9104-AB685325435E}"/>
                </a:ext>
              </a:extLst>
            </p:cNvPr>
            <p:cNvSpPr/>
            <p:nvPr/>
          </p:nvSpPr>
          <p:spPr>
            <a:xfrm>
              <a:off x="4462732" y="4623758"/>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5384572-9E32-47E6-8262-7C7D2E0DD31D}"/>
                </a:ext>
              </a:extLst>
            </p:cNvPr>
            <p:cNvSpPr txBox="1"/>
            <p:nvPr/>
          </p:nvSpPr>
          <p:spPr>
            <a:xfrm>
              <a:off x="3403345" y="5253576"/>
              <a:ext cx="1261884" cy="307777"/>
            </a:xfrm>
            <a:prstGeom prst="rect">
              <a:avLst/>
            </a:prstGeom>
            <a:noFill/>
          </p:spPr>
          <p:txBody>
            <a:bodyPr wrap="none" rtlCol="0">
              <a:spAutoFit/>
            </a:bodyPr>
            <a:lstStyle/>
            <a:p>
              <a:r>
                <a:rPr lang="zh-CN" altLang="en-US" sz="1400" dirty="0"/>
                <a:t>输入语音特征</a:t>
              </a:r>
            </a:p>
          </p:txBody>
        </p:sp>
        <p:cxnSp>
          <p:nvCxnSpPr>
            <p:cNvPr id="21" name="直接箭头连接符 20">
              <a:extLst>
                <a:ext uri="{FF2B5EF4-FFF2-40B4-BE49-F238E27FC236}">
                  <a16:creationId xmlns:a16="http://schemas.microsoft.com/office/drawing/2014/main" id="{D7C72D4A-B04C-4134-AFF3-72EB401C973C}"/>
                </a:ext>
              </a:extLst>
            </p:cNvPr>
            <p:cNvCxnSpPr>
              <a:cxnSpLocks/>
            </p:cNvCxnSpPr>
            <p:nvPr/>
          </p:nvCxnSpPr>
          <p:spPr>
            <a:xfrm flipV="1">
              <a:off x="7287492" y="2330482"/>
              <a:ext cx="0" cy="7759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5B87B7F-4E98-4197-8821-F86F4D99A379}"/>
                </a:ext>
              </a:extLst>
            </p:cNvPr>
            <p:cNvSpPr txBox="1"/>
            <p:nvPr/>
          </p:nvSpPr>
          <p:spPr>
            <a:xfrm>
              <a:off x="6836086" y="1987488"/>
              <a:ext cx="902811" cy="307777"/>
            </a:xfrm>
            <a:prstGeom prst="rect">
              <a:avLst/>
            </a:prstGeom>
            <a:noFill/>
          </p:spPr>
          <p:txBody>
            <a:bodyPr wrap="none" rtlCol="0">
              <a:spAutoFit/>
            </a:bodyPr>
            <a:lstStyle/>
            <a:p>
              <a:r>
                <a:rPr lang="zh-CN" altLang="en-US" sz="1400" dirty="0"/>
                <a:t>识别结果</a:t>
              </a:r>
            </a:p>
          </p:txBody>
        </p:sp>
        <p:cxnSp>
          <p:nvCxnSpPr>
            <p:cNvPr id="24" name="直接箭头连接符 23">
              <a:extLst>
                <a:ext uri="{FF2B5EF4-FFF2-40B4-BE49-F238E27FC236}">
                  <a16:creationId xmlns:a16="http://schemas.microsoft.com/office/drawing/2014/main" id="{B63D741B-3026-4A6A-B5D1-8D3637DD7B36}"/>
                </a:ext>
              </a:extLst>
            </p:cNvPr>
            <p:cNvCxnSpPr/>
            <p:nvPr/>
          </p:nvCxnSpPr>
          <p:spPr>
            <a:xfrm>
              <a:off x="5158596" y="3429000"/>
              <a:ext cx="1052423" cy="692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EB0F978-5E45-4CEB-B5F3-FFD9F0697E14}"/>
              </a:ext>
            </a:extLst>
          </p:cNvPr>
          <p:cNvSpPr txBox="1"/>
          <p:nvPr/>
        </p:nvSpPr>
        <p:spPr>
          <a:xfrm>
            <a:off x="5181968" y="3099309"/>
            <a:ext cx="906017" cy="307777"/>
          </a:xfrm>
          <a:prstGeom prst="rect">
            <a:avLst/>
          </a:prstGeom>
          <a:noFill/>
        </p:spPr>
        <p:txBody>
          <a:bodyPr wrap="none" rtlCol="0">
            <a:spAutoFit/>
          </a:bodyPr>
          <a:lstStyle/>
          <a:p>
            <a:r>
              <a:rPr lang="en-US" altLang="zh-CN" sz="1400" dirty="0"/>
              <a:t>Attention</a:t>
            </a:r>
            <a:endParaRPr lang="zh-CN" altLang="en-US" sz="1400" dirty="0"/>
          </a:p>
        </p:txBody>
      </p:sp>
    </p:spTree>
    <p:extLst>
      <p:ext uri="{BB962C8B-B14F-4D97-AF65-F5344CB8AC3E}">
        <p14:creationId xmlns:p14="http://schemas.microsoft.com/office/powerpoint/2010/main" val="3098290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3D936-A41B-4502-8930-B34F111C78DA}"/>
              </a:ext>
            </a:extLst>
          </p:cNvPr>
          <p:cNvSpPr>
            <a:spLocks noGrp="1"/>
          </p:cNvSpPr>
          <p:nvPr>
            <p:ph type="title"/>
          </p:nvPr>
        </p:nvSpPr>
        <p:spPr/>
        <p:txBody>
          <a:bodyPr/>
          <a:lstStyle/>
          <a:p>
            <a:r>
              <a:rPr lang="en-US" altLang="zh-CN" dirty="0"/>
              <a:t>Attention-based Encoder-Decoder</a:t>
            </a:r>
            <a:endParaRPr lang="zh-CN" altLang="en-US" dirty="0"/>
          </a:p>
        </p:txBody>
      </p:sp>
      <p:grpSp>
        <p:nvGrpSpPr>
          <p:cNvPr id="3" name="组合 2">
            <a:extLst>
              <a:ext uri="{FF2B5EF4-FFF2-40B4-BE49-F238E27FC236}">
                <a16:creationId xmlns:a16="http://schemas.microsoft.com/office/drawing/2014/main" id="{77EC756C-1AEE-4800-9A2A-52B351E7CC41}"/>
              </a:ext>
            </a:extLst>
          </p:cNvPr>
          <p:cNvGrpSpPr/>
          <p:nvPr/>
        </p:nvGrpSpPr>
        <p:grpSpPr>
          <a:xfrm>
            <a:off x="780000" y="1583970"/>
            <a:ext cx="3034932" cy="4829152"/>
            <a:chOff x="4197903" y="1832544"/>
            <a:chExt cx="3034932" cy="4829152"/>
          </a:xfrm>
        </p:grpSpPr>
        <p:sp>
          <p:nvSpPr>
            <p:cNvPr id="5" name="矩形 4">
              <a:extLst>
                <a:ext uri="{FF2B5EF4-FFF2-40B4-BE49-F238E27FC236}">
                  <a16:creationId xmlns:a16="http://schemas.microsoft.com/office/drawing/2014/main" id="{2DC411D2-DECA-4332-87D8-7740649AF527}"/>
                </a:ext>
              </a:extLst>
            </p:cNvPr>
            <p:cNvSpPr/>
            <p:nvPr/>
          </p:nvSpPr>
          <p:spPr>
            <a:xfrm>
              <a:off x="5042498" y="4523861"/>
              <a:ext cx="2092590" cy="4641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t>Attention</a:t>
              </a:r>
              <a:endParaRPr lang="zh-CN" altLang="en-US" sz="1400" dirty="0"/>
            </a:p>
          </p:txBody>
        </p:sp>
        <p:sp>
          <p:nvSpPr>
            <p:cNvPr id="6" name="矩形 5">
              <a:extLst>
                <a:ext uri="{FF2B5EF4-FFF2-40B4-BE49-F238E27FC236}">
                  <a16:creationId xmlns:a16="http://schemas.microsoft.com/office/drawing/2014/main" id="{AF94BC94-F19B-413B-BCA9-19F3CEB82636}"/>
                </a:ext>
              </a:extLst>
            </p:cNvPr>
            <p:cNvSpPr/>
            <p:nvPr/>
          </p:nvSpPr>
          <p:spPr>
            <a:xfrm>
              <a:off x="5636452" y="5468882"/>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Encoder</a:t>
              </a:r>
              <a:endParaRPr lang="zh-CN" altLang="en-US" sz="1400" dirty="0"/>
            </a:p>
          </p:txBody>
        </p:sp>
        <p:sp>
          <p:nvSpPr>
            <p:cNvPr id="7" name="矩形 6">
              <a:extLst>
                <a:ext uri="{FF2B5EF4-FFF2-40B4-BE49-F238E27FC236}">
                  <a16:creationId xmlns:a16="http://schemas.microsoft.com/office/drawing/2014/main" id="{AD08B097-F0B8-41B0-BEF5-66E83DAB0502}"/>
                </a:ext>
              </a:extLst>
            </p:cNvPr>
            <p:cNvSpPr/>
            <p:nvPr/>
          </p:nvSpPr>
          <p:spPr>
            <a:xfrm>
              <a:off x="4939145" y="3560971"/>
              <a:ext cx="1388247" cy="464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Decoder</a:t>
              </a:r>
              <a:endParaRPr lang="zh-CN" altLang="en-US" sz="1400" dirty="0"/>
            </a:p>
          </p:txBody>
        </p:sp>
        <p:sp>
          <p:nvSpPr>
            <p:cNvPr id="8" name="矩形 7">
              <a:extLst>
                <a:ext uri="{FF2B5EF4-FFF2-40B4-BE49-F238E27FC236}">
                  <a16:creationId xmlns:a16="http://schemas.microsoft.com/office/drawing/2014/main" id="{655AAB4B-1D71-4C41-9D40-8121B37AAF24}"/>
                </a:ext>
              </a:extLst>
            </p:cNvPr>
            <p:cNvSpPr/>
            <p:nvPr/>
          </p:nvSpPr>
          <p:spPr>
            <a:xfrm>
              <a:off x="4939145" y="2598081"/>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err="1"/>
                <a:t>Softmax</a:t>
              </a:r>
              <a:endParaRPr lang="zh-CN" altLang="en-US" sz="1400" dirty="0"/>
            </a:p>
          </p:txBody>
        </p:sp>
        <p:cxnSp>
          <p:nvCxnSpPr>
            <p:cNvPr id="9" name="直接箭头连接符 8">
              <a:extLst>
                <a:ext uri="{FF2B5EF4-FFF2-40B4-BE49-F238E27FC236}">
                  <a16:creationId xmlns:a16="http://schemas.microsoft.com/office/drawing/2014/main" id="{C3EE300C-10EE-4008-872E-32B86440C219}"/>
                </a:ext>
              </a:extLst>
            </p:cNvPr>
            <p:cNvCxnSpPr>
              <a:cxnSpLocks/>
            </p:cNvCxnSpPr>
            <p:nvPr/>
          </p:nvCxnSpPr>
          <p:spPr>
            <a:xfrm flipV="1">
              <a:off x="6028143" y="5933010"/>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BB5238B-D036-42EA-9FF7-C85D79F75821}"/>
                </a:ext>
              </a:extLst>
            </p:cNvPr>
            <p:cNvCxnSpPr>
              <a:cxnSpLocks/>
            </p:cNvCxnSpPr>
            <p:nvPr/>
          </p:nvCxnSpPr>
          <p:spPr>
            <a:xfrm flipH="1" flipV="1">
              <a:off x="6718983" y="4984795"/>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30D3836-2FF2-419B-8DD7-E9C47A6FF66E}"/>
                </a:ext>
              </a:extLst>
            </p:cNvPr>
            <p:cNvCxnSpPr>
              <a:cxnSpLocks/>
            </p:cNvCxnSpPr>
            <p:nvPr/>
          </p:nvCxnSpPr>
          <p:spPr>
            <a:xfrm flipH="1" flipV="1">
              <a:off x="6028144" y="4022651"/>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ED0C27A-60D4-4031-AF74-25CD5C63A468}"/>
                </a:ext>
              </a:extLst>
            </p:cNvPr>
            <p:cNvCxnSpPr>
              <a:cxnSpLocks/>
              <a:stCxn id="7" idx="0"/>
              <a:endCxn id="8" idx="2"/>
            </p:cNvCxnSpPr>
            <p:nvPr/>
          </p:nvCxnSpPr>
          <p:spPr>
            <a:xfrm flipV="1">
              <a:off x="5633269" y="3062209"/>
              <a:ext cx="5531" cy="498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8014410-1757-46E8-8B9A-B8929C279275}"/>
                </a:ext>
              </a:extLst>
            </p:cNvPr>
            <p:cNvCxnSpPr>
              <a:stCxn id="8" idx="0"/>
            </p:cNvCxnSpPr>
            <p:nvPr/>
          </p:nvCxnSpPr>
          <p:spPr>
            <a:xfrm flipH="1" flipV="1">
              <a:off x="5638799" y="2210154"/>
              <a:ext cx="1"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CFEE5BE-331F-45C1-A4D2-9F1B26B64865}"/>
                    </a:ext>
                  </a:extLst>
                </p:cNvPr>
                <p:cNvSpPr txBox="1"/>
                <p:nvPr/>
              </p:nvSpPr>
              <p:spPr>
                <a:xfrm>
                  <a:off x="5835228" y="6348480"/>
                  <a:ext cx="40741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5" name="文本框 14">
                  <a:extLst>
                    <a:ext uri="{FF2B5EF4-FFF2-40B4-BE49-F238E27FC236}">
                      <a16:creationId xmlns:a16="http://schemas.microsoft.com/office/drawing/2014/main" id="{3CFEE5BE-331F-45C1-A4D2-9F1B26B64865}"/>
                    </a:ext>
                  </a:extLst>
                </p:cNvPr>
                <p:cNvSpPr txBox="1">
                  <a:spLocks noRot="1" noChangeAspect="1" noMove="1" noResize="1" noEditPoints="1" noAdjustHandles="1" noChangeArrowheads="1" noChangeShapeType="1" noTextEdit="1"/>
                </p:cNvSpPr>
                <p:nvPr/>
              </p:nvSpPr>
              <p:spPr>
                <a:xfrm>
                  <a:off x="5835228" y="6348480"/>
                  <a:ext cx="407419"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408DBD0-D12B-4D5D-847E-6A12246DAB5D}"/>
                    </a:ext>
                  </a:extLst>
                </p:cNvPr>
                <p:cNvSpPr txBox="1"/>
                <p:nvPr/>
              </p:nvSpPr>
              <p:spPr>
                <a:xfrm>
                  <a:off x="6663192" y="5084527"/>
                  <a:ext cx="569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𝑇</m:t>
                            </m:r>
                          </m:sub>
                          <m:sup>
                            <m:r>
                              <a:rPr lang="en-US" altLang="zh-CN" sz="1400" b="0" i="1" smtClean="0">
                                <a:latin typeface="Cambria Math" panose="02040503050406030204" pitchFamily="18" charset="0"/>
                              </a:rPr>
                              <m:t>𝑒𝑛𝑐</m:t>
                            </m:r>
                          </m:sup>
                        </m:sSubSup>
                      </m:oMath>
                    </m:oMathPara>
                  </a14:m>
                  <a:endParaRPr lang="zh-CN" altLang="en-US" sz="1400" dirty="0"/>
                </a:p>
              </p:txBody>
            </p:sp>
          </mc:Choice>
          <mc:Fallback xmlns="">
            <p:sp>
              <p:nvSpPr>
                <p:cNvPr id="16" name="文本框 15">
                  <a:extLst>
                    <a:ext uri="{FF2B5EF4-FFF2-40B4-BE49-F238E27FC236}">
                      <a16:creationId xmlns:a16="http://schemas.microsoft.com/office/drawing/2014/main" id="{3408DBD0-D12B-4D5D-847E-6A12246DAB5D}"/>
                    </a:ext>
                  </a:extLst>
                </p:cNvPr>
                <p:cNvSpPr txBox="1">
                  <a:spLocks noRot="1" noChangeAspect="1" noMove="1" noResize="1" noEditPoints="1" noAdjustHandles="1" noChangeArrowheads="1" noChangeShapeType="1" noTextEdit="1"/>
                </p:cNvSpPr>
                <p:nvPr/>
              </p:nvSpPr>
              <p:spPr>
                <a:xfrm>
                  <a:off x="6663192" y="5084527"/>
                  <a:ext cx="569643" cy="3077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B27EEE2-D7D2-4090-8549-5C157F76CF0C}"/>
                    </a:ext>
                  </a:extLst>
                </p:cNvPr>
                <p:cNvSpPr txBox="1"/>
                <p:nvPr/>
              </p:nvSpPr>
              <p:spPr>
                <a:xfrm>
                  <a:off x="5602314" y="3172833"/>
                  <a:ext cx="568040"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i="1">
                                <a:latin typeface="Cambria Math" panose="02040503050406030204" pitchFamily="18" charset="0"/>
                              </a:rPr>
                              <m:t>h</m:t>
                            </m:r>
                          </m:e>
                          <m:sub>
                            <m:r>
                              <a:rPr lang="en-US" altLang="zh-CN" sz="1400" b="0" i="1" smtClean="0">
                                <a:latin typeface="Cambria Math" panose="02040503050406030204" pitchFamily="18" charset="0"/>
                              </a:rPr>
                              <m:t>𝑢</m:t>
                            </m:r>
                          </m:sub>
                          <m:sup>
                            <m:r>
                              <a:rPr lang="en-US" altLang="zh-CN" sz="1400" b="0" i="1" smtClean="0">
                                <a:latin typeface="Cambria Math" panose="02040503050406030204" pitchFamily="18" charset="0"/>
                              </a:rPr>
                              <m:t>𝑑𝑒𝑐</m:t>
                            </m:r>
                          </m:sup>
                        </m:sSubSup>
                      </m:oMath>
                    </m:oMathPara>
                  </a14:m>
                  <a:endParaRPr lang="zh-CN" altLang="en-US" sz="1400" dirty="0"/>
                </a:p>
              </p:txBody>
            </p:sp>
          </mc:Choice>
          <mc:Fallback xmlns="">
            <p:sp>
              <p:nvSpPr>
                <p:cNvPr id="17" name="文本框 16">
                  <a:extLst>
                    <a:ext uri="{FF2B5EF4-FFF2-40B4-BE49-F238E27FC236}">
                      <a16:creationId xmlns:a16="http://schemas.microsoft.com/office/drawing/2014/main" id="{CB27EEE2-D7D2-4090-8549-5C157F76CF0C}"/>
                    </a:ext>
                  </a:extLst>
                </p:cNvPr>
                <p:cNvSpPr txBox="1">
                  <a:spLocks noRot="1" noChangeAspect="1" noMove="1" noResize="1" noEditPoints="1" noAdjustHandles="1" noChangeArrowheads="1" noChangeShapeType="1" noTextEdit="1"/>
                </p:cNvSpPr>
                <p:nvPr/>
              </p:nvSpPr>
              <p:spPr>
                <a:xfrm>
                  <a:off x="5602314" y="3172833"/>
                  <a:ext cx="568040" cy="31156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C988ADE-F5A6-40BA-AC56-B8BC6060E4AE}"/>
                    </a:ext>
                  </a:extLst>
                </p:cNvPr>
                <p:cNvSpPr txBox="1"/>
                <p:nvPr/>
              </p:nvSpPr>
              <p:spPr>
                <a:xfrm>
                  <a:off x="6004735" y="4104536"/>
                  <a:ext cx="5779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8" name="文本框 17">
                  <a:extLst>
                    <a:ext uri="{FF2B5EF4-FFF2-40B4-BE49-F238E27FC236}">
                      <a16:creationId xmlns:a16="http://schemas.microsoft.com/office/drawing/2014/main" id="{4C988ADE-F5A6-40BA-AC56-B8BC6060E4AE}"/>
                    </a:ext>
                  </a:extLst>
                </p:cNvPr>
                <p:cNvSpPr txBox="1">
                  <a:spLocks noRot="1" noChangeAspect="1" noMove="1" noResize="1" noEditPoints="1" noAdjustHandles="1" noChangeArrowheads="1" noChangeShapeType="1" noTextEdit="1"/>
                </p:cNvSpPr>
                <p:nvPr/>
              </p:nvSpPr>
              <p:spPr>
                <a:xfrm>
                  <a:off x="6004735" y="4104536"/>
                  <a:ext cx="577915"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65B79E8-5F16-4D70-AD1C-575969DA089B}"/>
                    </a:ext>
                  </a:extLst>
                </p:cNvPr>
                <p:cNvSpPr txBox="1"/>
                <p:nvPr/>
              </p:nvSpPr>
              <p:spPr>
                <a:xfrm>
                  <a:off x="4197903" y="1832544"/>
                  <a:ext cx="282494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sSub>
                              <m:sSubPr>
                                <m:ctrlPr>
                                  <a:rPr lang="zh-CN" altLang="en-US"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𝑢</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i="1">
                                    <a:latin typeface="Cambria Math" panose="02040503050406030204" pitchFamily="18" charset="0"/>
                                    <a:ea typeface="Cambria Math" panose="02040503050406030204" pitchFamily="18" charset="0"/>
                                  </a:rPr>
                                  <m:t>𝑇</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𝑦</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𝑦</m:t>
                                </m:r>
                              </m:e>
                              <m:sub>
                                <m:r>
                                  <a:rPr lang="en-US" altLang="zh-CN" sz="1400" b="0" i="1" smtClean="0">
                                    <a:latin typeface="Cambria Math" panose="02040503050406030204" pitchFamily="18" charset="0"/>
                                    <a:ea typeface="Cambria Math" panose="02040503050406030204" pitchFamily="18" charset="0"/>
                                  </a:rPr>
                                  <m:t>2</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𝑦</m:t>
                                </m:r>
                              </m:e>
                              <m:sub>
                                <m:r>
                                  <a:rPr lang="en-US" altLang="zh-CN" sz="1400" b="0" i="1" smtClean="0">
                                    <a:latin typeface="Cambria Math" panose="02040503050406030204" pitchFamily="18" charset="0"/>
                                    <a:ea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−1</m:t>
                                </m:r>
                              </m:sub>
                            </m:sSub>
                          </m:e>
                        </m:d>
                      </m:oMath>
                    </m:oMathPara>
                  </a14:m>
                  <a:endParaRPr lang="zh-CN" altLang="en-US" sz="1400" dirty="0"/>
                </a:p>
              </p:txBody>
            </p:sp>
          </mc:Choice>
          <mc:Fallback xmlns="">
            <p:sp>
              <p:nvSpPr>
                <p:cNvPr id="21" name="文本框 20">
                  <a:extLst>
                    <a:ext uri="{FF2B5EF4-FFF2-40B4-BE49-F238E27FC236}">
                      <a16:creationId xmlns:a16="http://schemas.microsoft.com/office/drawing/2014/main" id="{165B79E8-5F16-4D70-AD1C-575969DA089B}"/>
                    </a:ext>
                  </a:extLst>
                </p:cNvPr>
                <p:cNvSpPr txBox="1">
                  <a:spLocks noRot="1" noChangeAspect="1" noMove="1" noResize="1" noEditPoints="1" noAdjustHandles="1" noChangeArrowheads="1" noChangeShapeType="1" noTextEdit="1"/>
                </p:cNvSpPr>
                <p:nvPr/>
              </p:nvSpPr>
              <p:spPr>
                <a:xfrm>
                  <a:off x="4197903" y="1832544"/>
                  <a:ext cx="2824941" cy="307777"/>
                </a:xfrm>
                <a:prstGeom prst="rect">
                  <a:avLst/>
                </a:prstGeom>
                <a:blipFill>
                  <a:blip r:embed="rId8"/>
                  <a:stretch>
                    <a:fillRect b="-8000"/>
                  </a:stretch>
                </a:blipFill>
              </p:spPr>
              <p:txBody>
                <a:bodyPr/>
                <a:lstStyle/>
                <a:p>
                  <a:r>
                    <a:rPr lang="zh-CN" altLang="en-US">
                      <a:noFill/>
                    </a:rPr>
                    <a:t> </a:t>
                  </a:r>
                </a:p>
              </p:txBody>
            </p:sp>
          </mc:Fallback>
        </mc:AlternateContent>
        <p:cxnSp>
          <p:nvCxnSpPr>
            <p:cNvPr id="32" name="连接符: 肘形 31">
              <a:extLst>
                <a:ext uri="{FF2B5EF4-FFF2-40B4-BE49-F238E27FC236}">
                  <a16:creationId xmlns:a16="http://schemas.microsoft.com/office/drawing/2014/main" id="{6372EF95-2510-45A2-9F05-C083DBF091ED}"/>
                </a:ext>
              </a:extLst>
            </p:cNvPr>
            <p:cNvCxnSpPr>
              <a:cxnSpLocks/>
            </p:cNvCxnSpPr>
            <p:nvPr/>
          </p:nvCxnSpPr>
          <p:spPr>
            <a:xfrm flipV="1">
              <a:off x="4764115" y="4020664"/>
              <a:ext cx="484910" cy="4293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DB1C356-C98D-4D14-82C4-6E9E54E58F1B}"/>
                    </a:ext>
                  </a:extLst>
                </p:cNvPr>
                <p:cNvSpPr txBox="1"/>
                <p:nvPr/>
              </p:nvSpPr>
              <p:spPr>
                <a:xfrm>
                  <a:off x="4641916" y="4125125"/>
                  <a:ext cx="59445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33" name="文本框 32">
                  <a:extLst>
                    <a:ext uri="{FF2B5EF4-FFF2-40B4-BE49-F238E27FC236}">
                      <a16:creationId xmlns:a16="http://schemas.microsoft.com/office/drawing/2014/main" id="{DDB1C356-C98D-4D14-82C4-6E9E54E58F1B}"/>
                    </a:ext>
                  </a:extLst>
                </p:cNvPr>
                <p:cNvSpPr txBox="1">
                  <a:spLocks noRot="1" noChangeAspect="1" noMove="1" noResize="1" noEditPoints="1" noAdjustHandles="1" noChangeArrowheads="1" noChangeShapeType="1" noTextEdit="1"/>
                </p:cNvSpPr>
                <p:nvPr/>
              </p:nvSpPr>
              <p:spPr>
                <a:xfrm>
                  <a:off x="4641916" y="4125125"/>
                  <a:ext cx="594458" cy="307777"/>
                </a:xfrm>
                <a:prstGeom prst="rect">
                  <a:avLst/>
                </a:prstGeom>
                <a:blipFill>
                  <a:blip r:embed="rId9"/>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9960AC1-DAFD-4D84-A32A-18F8EA07BE30}"/>
                    </a:ext>
                  </a:extLst>
                </p:cNvPr>
                <p:cNvSpPr txBox="1"/>
                <p:nvPr/>
              </p:nvSpPr>
              <p:spPr>
                <a:xfrm>
                  <a:off x="4391756" y="4296098"/>
                  <a:ext cx="3882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dirty="0"/>
                </a:p>
              </p:txBody>
            </p:sp>
          </mc:Choice>
          <mc:Fallback xmlns="">
            <p:sp>
              <p:nvSpPr>
                <p:cNvPr id="34" name="文本框 33">
                  <a:extLst>
                    <a:ext uri="{FF2B5EF4-FFF2-40B4-BE49-F238E27FC236}">
                      <a16:creationId xmlns:a16="http://schemas.microsoft.com/office/drawing/2014/main" id="{E9960AC1-DAFD-4D84-A32A-18F8EA07BE30}"/>
                    </a:ext>
                  </a:extLst>
                </p:cNvPr>
                <p:cNvSpPr txBox="1">
                  <a:spLocks noRot="1" noChangeAspect="1" noMove="1" noResize="1" noEditPoints="1" noAdjustHandles="1" noChangeArrowheads="1" noChangeShapeType="1" noTextEdit="1"/>
                </p:cNvSpPr>
                <p:nvPr/>
              </p:nvSpPr>
              <p:spPr>
                <a:xfrm>
                  <a:off x="4391756" y="4296098"/>
                  <a:ext cx="388248" cy="307777"/>
                </a:xfrm>
                <a:prstGeom prst="rect">
                  <a:avLst/>
                </a:prstGeom>
                <a:blipFill>
                  <a:blip r:embed="rId10"/>
                  <a:stretch>
                    <a:fillRect/>
                  </a:stretch>
                </a:blipFill>
              </p:spPr>
              <p:txBody>
                <a:bodyPr/>
                <a:lstStyle/>
                <a:p>
                  <a:r>
                    <a:rPr lang="zh-CN" altLang="en-US">
                      <a:noFill/>
                    </a:rPr>
                    <a:t> </a:t>
                  </a:r>
                </a:p>
              </p:txBody>
            </p:sp>
          </mc:Fallback>
        </mc:AlternateContent>
        <p:cxnSp>
          <p:nvCxnSpPr>
            <p:cNvPr id="35" name="连接符: 肘形 34">
              <a:extLst>
                <a:ext uri="{FF2B5EF4-FFF2-40B4-BE49-F238E27FC236}">
                  <a16:creationId xmlns:a16="http://schemas.microsoft.com/office/drawing/2014/main" id="{0FE40BBA-9AC9-4410-B3BC-BD29F9CC762B}"/>
                </a:ext>
              </a:extLst>
            </p:cNvPr>
            <p:cNvCxnSpPr>
              <a:cxnSpLocks/>
            </p:cNvCxnSpPr>
            <p:nvPr/>
          </p:nvCxnSpPr>
          <p:spPr>
            <a:xfrm flipV="1">
              <a:off x="5061123" y="4978711"/>
              <a:ext cx="484910" cy="4293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DC48606-7B9D-4162-8077-2C34FD8778E9}"/>
                    </a:ext>
                  </a:extLst>
                </p:cNvPr>
                <p:cNvSpPr txBox="1"/>
                <p:nvPr/>
              </p:nvSpPr>
              <p:spPr>
                <a:xfrm>
                  <a:off x="4965365" y="5132946"/>
                  <a:ext cx="598305" cy="316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i="1">
                                <a:latin typeface="Cambria Math" panose="02040503050406030204" pitchFamily="18" charset="0"/>
                              </a:rPr>
                              <m:t>h</m:t>
                            </m:r>
                          </m:e>
                          <m:sub>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𝑑𝑒𝑐</m:t>
                            </m:r>
                          </m:sup>
                        </m:sSubSup>
                      </m:oMath>
                    </m:oMathPara>
                  </a14:m>
                  <a:endParaRPr lang="zh-CN" altLang="en-US" sz="1400" dirty="0"/>
                </a:p>
              </p:txBody>
            </p:sp>
          </mc:Choice>
          <mc:Fallback xmlns="">
            <p:sp>
              <p:nvSpPr>
                <p:cNvPr id="36" name="文本框 35">
                  <a:extLst>
                    <a:ext uri="{FF2B5EF4-FFF2-40B4-BE49-F238E27FC236}">
                      <a16:creationId xmlns:a16="http://schemas.microsoft.com/office/drawing/2014/main" id="{5DC48606-7B9D-4162-8077-2C34FD8778E9}"/>
                    </a:ext>
                  </a:extLst>
                </p:cNvPr>
                <p:cNvSpPr txBox="1">
                  <a:spLocks noRot="1" noChangeAspect="1" noMove="1" noResize="1" noEditPoints="1" noAdjustHandles="1" noChangeArrowheads="1" noChangeShapeType="1" noTextEdit="1"/>
                </p:cNvSpPr>
                <p:nvPr/>
              </p:nvSpPr>
              <p:spPr>
                <a:xfrm>
                  <a:off x="4965365" y="5132946"/>
                  <a:ext cx="598305" cy="31694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B7A518D-9A00-417F-8134-2F450A593F5C}"/>
                    </a:ext>
                  </a:extLst>
                </p:cNvPr>
                <p:cNvSpPr txBox="1"/>
                <p:nvPr/>
              </p:nvSpPr>
              <p:spPr>
                <a:xfrm>
                  <a:off x="4780004" y="5254145"/>
                  <a:ext cx="3882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dirty="0"/>
                </a:p>
              </p:txBody>
            </p:sp>
          </mc:Choice>
          <mc:Fallback xmlns="">
            <p:sp>
              <p:nvSpPr>
                <p:cNvPr id="37" name="文本框 36">
                  <a:extLst>
                    <a:ext uri="{FF2B5EF4-FFF2-40B4-BE49-F238E27FC236}">
                      <a16:creationId xmlns:a16="http://schemas.microsoft.com/office/drawing/2014/main" id="{EB7A518D-9A00-417F-8134-2F450A593F5C}"/>
                    </a:ext>
                  </a:extLst>
                </p:cNvPr>
                <p:cNvSpPr txBox="1">
                  <a:spLocks noRot="1" noChangeAspect="1" noMove="1" noResize="1" noEditPoints="1" noAdjustHandles="1" noChangeArrowheads="1" noChangeShapeType="1" noTextEdit="1"/>
                </p:cNvSpPr>
                <p:nvPr/>
              </p:nvSpPr>
              <p:spPr>
                <a:xfrm>
                  <a:off x="4780004" y="5254145"/>
                  <a:ext cx="388248" cy="307777"/>
                </a:xfrm>
                <a:prstGeom prst="rect">
                  <a:avLst/>
                </a:prstGeom>
                <a:blipFill>
                  <a:blip r:embed="rId10"/>
                  <a:stretch>
                    <a:fillRect/>
                  </a:stretch>
                </a:blipFill>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0C394437-C32F-4394-A31F-9D822F9FE07E}"/>
                </a:ext>
              </a:extLst>
            </p:cNvPr>
            <p:cNvCxnSpPr/>
            <p:nvPr/>
          </p:nvCxnSpPr>
          <p:spPr>
            <a:xfrm flipV="1">
              <a:off x="6714145" y="5926312"/>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36AB5955-83B1-4287-B042-88066A66C354}"/>
                    </a:ext>
                  </a:extLst>
                </p:cNvPr>
                <p:cNvSpPr txBox="1"/>
                <p:nvPr/>
              </p:nvSpPr>
              <p:spPr>
                <a:xfrm>
                  <a:off x="6521230" y="6341782"/>
                  <a:ext cx="4267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𝑇</m:t>
                            </m:r>
                          </m:sub>
                        </m:sSub>
                      </m:oMath>
                    </m:oMathPara>
                  </a14:m>
                  <a:endParaRPr lang="zh-CN" altLang="en-US" sz="1400" dirty="0"/>
                </a:p>
              </p:txBody>
            </p:sp>
          </mc:Choice>
          <mc:Fallback xmlns="">
            <p:sp>
              <p:nvSpPr>
                <p:cNvPr id="44" name="文本框 43">
                  <a:extLst>
                    <a:ext uri="{FF2B5EF4-FFF2-40B4-BE49-F238E27FC236}">
                      <a16:creationId xmlns:a16="http://schemas.microsoft.com/office/drawing/2014/main" id="{36AB5955-83B1-4287-B042-88066A66C354}"/>
                    </a:ext>
                  </a:extLst>
                </p:cNvPr>
                <p:cNvSpPr txBox="1">
                  <a:spLocks noRot="1" noChangeAspect="1" noMove="1" noResize="1" noEditPoints="1" noAdjustHandles="1" noChangeArrowheads="1" noChangeShapeType="1" noTextEdit="1"/>
                </p:cNvSpPr>
                <p:nvPr/>
              </p:nvSpPr>
              <p:spPr>
                <a:xfrm>
                  <a:off x="6521230" y="6341782"/>
                  <a:ext cx="426784" cy="30777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FFD6242-E0F8-4E85-A0B2-1E71CCBDFE6D}"/>
                    </a:ext>
                  </a:extLst>
                </p:cNvPr>
                <p:cNvSpPr txBox="1"/>
                <p:nvPr/>
              </p:nvSpPr>
              <p:spPr>
                <a:xfrm>
                  <a:off x="6170354" y="6353919"/>
                  <a:ext cx="3882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dirty="0"/>
                </a:p>
              </p:txBody>
            </p:sp>
          </mc:Choice>
          <mc:Fallback xmlns="">
            <p:sp>
              <p:nvSpPr>
                <p:cNvPr id="45" name="文本框 44">
                  <a:extLst>
                    <a:ext uri="{FF2B5EF4-FFF2-40B4-BE49-F238E27FC236}">
                      <a16:creationId xmlns:a16="http://schemas.microsoft.com/office/drawing/2014/main" id="{BFFD6242-E0F8-4E85-A0B2-1E71CCBDFE6D}"/>
                    </a:ext>
                  </a:extLst>
                </p:cNvPr>
                <p:cNvSpPr txBox="1">
                  <a:spLocks noRot="1" noChangeAspect="1" noMove="1" noResize="1" noEditPoints="1" noAdjustHandles="1" noChangeArrowheads="1" noChangeShapeType="1" noTextEdit="1"/>
                </p:cNvSpPr>
                <p:nvPr/>
              </p:nvSpPr>
              <p:spPr>
                <a:xfrm>
                  <a:off x="6170354" y="6353919"/>
                  <a:ext cx="388248" cy="307777"/>
                </a:xfrm>
                <a:prstGeom prst="rect">
                  <a:avLst/>
                </a:prstGeom>
                <a:blipFill>
                  <a:blip r:embed="rId13"/>
                  <a:stretch>
                    <a:fillRect/>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D8D73A38-387F-49C3-A311-2BA94312FCBE}"/>
                </a:ext>
              </a:extLst>
            </p:cNvPr>
            <p:cNvCxnSpPr>
              <a:cxnSpLocks/>
            </p:cNvCxnSpPr>
            <p:nvPr/>
          </p:nvCxnSpPr>
          <p:spPr>
            <a:xfrm flipH="1" flipV="1">
              <a:off x="6012601" y="4979216"/>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357C10A-B791-4746-AC30-5C539109F760}"/>
                    </a:ext>
                  </a:extLst>
                </p:cNvPr>
                <p:cNvSpPr txBox="1"/>
                <p:nvPr/>
              </p:nvSpPr>
              <p:spPr>
                <a:xfrm>
                  <a:off x="5956810" y="5078948"/>
                  <a:ext cx="569643" cy="3133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b="0" i="1" smtClean="0">
                                <a:latin typeface="Cambria Math" panose="02040503050406030204" pitchFamily="18" charset="0"/>
                              </a:rPr>
                              <m:t>h</m:t>
                            </m:r>
                          </m:e>
                          <m:sub>
                            <m:r>
                              <a:rPr lang="en-US" altLang="zh-CN" sz="1400" i="1">
                                <a:latin typeface="Cambria Math" panose="02040503050406030204" pitchFamily="18" charset="0"/>
                              </a:rPr>
                              <m:t>1</m:t>
                            </m:r>
                          </m:sub>
                          <m:sup>
                            <m:r>
                              <a:rPr lang="en-US" altLang="zh-CN" sz="1400" b="0" i="1" smtClean="0">
                                <a:latin typeface="Cambria Math" panose="02040503050406030204" pitchFamily="18" charset="0"/>
                              </a:rPr>
                              <m:t>𝑒𝑛𝑐</m:t>
                            </m:r>
                          </m:sup>
                        </m:sSubSup>
                      </m:oMath>
                    </m:oMathPara>
                  </a14:m>
                  <a:endParaRPr lang="zh-CN" altLang="en-US" sz="1400" dirty="0"/>
                </a:p>
              </p:txBody>
            </p:sp>
          </mc:Choice>
          <mc:Fallback xmlns="">
            <p:sp>
              <p:nvSpPr>
                <p:cNvPr id="28" name="文本框 27">
                  <a:extLst>
                    <a:ext uri="{FF2B5EF4-FFF2-40B4-BE49-F238E27FC236}">
                      <a16:creationId xmlns:a16="http://schemas.microsoft.com/office/drawing/2014/main" id="{3357C10A-B791-4746-AC30-5C539109F760}"/>
                    </a:ext>
                  </a:extLst>
                </p:cNvPr>
                <p:cNvSpPr txBox="1">
                  <a:spLocks noRot="1" noChangeAspect="1" noMove="1" noResize="1" noEditPoints="1" noAdjustHandles="1" noChangeArrowheads="1" noChangeShapeType="1" noTextEdit="1"/>
                </p:cNvSpPr>
                <p:nvPr/>
              </p:nvSpPr>
              <p:spPr>
                <a:xfrm>
                  <a:off x="5956810" y="5078948"/>
                  <a:ext cx="569643" cy="31335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B1DE3E2-36DD-4182-A38B-1868713FFA6E}"/>
                    </a:ext>
                  </a:extLst>
                </p:cNvPr>
                <p:cNvSpPr txBox="1"/>
                <p:nvPr/>
              </p:nvSpPr>
              <p:spPr>
                <a:xfrm>
                  <a:off x="6302879" y="5084527"/>
                  <a:ext cx="38824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dirty="0"/>
                </a:p>
              </p:txBody>
            </p:sp>
          </mc:Choice>
          <mc:Fallback xmlns="">
            <p:sp>
              <p:nvSpPr>
                <p:cNvPr id="29" name="文本框 28">
                  <a:extLst>
                    <a:ext uri="{FF2B5EF4-FFF2-40B4-BE49-F238E27FC236}">
                      <a16:creationId xmlns:a16="http://schemas.microsoft.com/office/drawing/2014/main" id="{4B1DE3E2-36DD-4182-A38B-1868713FFA6E}"/>
                    </a:ext>
                  </a:extLst>
                </p:cNvPr>
                <p:cNvSpPr txBox="1">
                  <a:spLocks noRot="1" noChangeAspect="1" noMove="1" noResize="1" noEditPoints="1" noAdjustHandles="1" noChangeArrowheads="1" noChangeShapeType="1" noTextEdit="1"/>
                </p:cNvSpPr>
                <p:nvPr/>
              </p:nvSpPr>
              <p:spPr>
                <a:xfrm>
                  <a:off x="6302879" y="5084527"/>
                  <a:ext cx="388248" cy="307777"/>
                </a:xfrm>
                <a:prstGeom prst="rect">
                  <a:avLst/>
                </a:prstGeom>
                <a:blipFill>
                  <a:blip r:embed="rId1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内容占位符 2">
                <a:extLst>
                  <a:ext uri="{FF2B5EF4-FFF2-40B4-BE49-F238E27FC236}">
                    <a16:creationId xmlns:a16="http://schemas.microsoft.com/office/drawing/2014/main" id="{6AE93B6E-8BFA-4611-AF13-750223FA6D0B}"/>
                  </a:ext>
                </a:extLst>
              </p:cNvPr>
              <p:cNvSpPr>
                <a:spLocks noGrp="1"/>
              </p:cNvSpPr>
              <p:nvPr>
                <p:ph idx="1"/>
              </p:nvPr>
            </p:nvSpPr>
            <p:spPr>
              <a:xfrm>
                <a:off x="5295894" y="1708646"/>
                <a:ext cx="5995225" cy="4351338"/>
              </a:xfrm>
            </p:spPr>
            <p:txBody>
              <a:bodyPr>
                <a:normAutofit/>
              </a:bodyPr>
              <a:lstStyle/>
              <a:p>
                <a:pPr lvl="0"/>
                <a:r>
                  <a:rPr lang="en-US" altLang="zh-CN" sz="2400" dirty="0"/>
                  <a:t>Encoder</a:t>
                </a:r>
                <a:r>
                  <a:rPr lang="zh-CN" altLang="zh-CN" sz="2400" dirty="0"/>
                  <a:t>：通过循环神经网络把输入特征序列</a:t>
                </a:r>
                <a14:m>
                  <m:oMath xmlns:m="http://schemas.openxmlformats.org/officeDocument/2006/math">
                    <m:r>
                      <a:rPr lang="en-US" altLang="zh-CN" sz="2400" b="1" i="1">
                        <a:latin typeface="Cambria Math" panose="02040503050406030204" pitchFamily="18" charset="0"/>
                      </a:rPr>
                      <m:t>𝑿</m:t>
                    </m:r>
                    <m:r>
                      <a:rPr lang="en-US" altLang="zh-CN" sz="2400" b="1" i="1">
                        <a:latin typeface="Cambria Math" panose="02040503050406030204" pitchFamily="18" charset="0"/>
                      </a:rPr>
                      <m:t>=</m:t>
                    </m:r>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𝑇</m:t>
                            </m:r>
                          </m:sub>
                        </m:sSub>
                      </m:e>
                    </m:d>
                  </m:oMath>
                </a14:m>
                <a:r>
                  <a:rPr lang="zh-CN" altLang="zh-CN" sz="2400" dirty="0"/>
                  <a:t>转为隐藏向量序列</a:t>
                </a:r>
                <a14:m>
                  <m:oMath xmlns:m="http://schemas.openxmlformats.org/officeDocument/2006/math">
                    <m:sSup>
                      <m:sSupPr>
                        <m:ctrlPr>
                          <a:rPr lang="zh-CN" altLang="zh-CN" sz="2400" i="1">
                            <a:latin typeface="Cambria Math" panose="02040503050406030204" pitchFamily="18" charset="0"/>
                          </a:rPr>
                        </m:ctrlPr>
                      </m:sSupPr>
                      <m:e>
                        <m:r>
                          <a:rPr lang="en-US" altLang="zh-CN" sz="2400" b="1" i="1">
                            <a:latin typeface="Cambria Math" panose="02040503050406030204" pitchFamily="18" charset="0"/>
                          </a:rPr>
                          <m:t>𝒉</m:t>
                        </m:r>
                      </m:e>
                      <m:sup>
                        <m:r>
                          <a:rPr lang="en-US" altLang="zh-CN" sz="2400" i="1">
                            <a:latin typeface="Cambria Math" panose="02040503050406030204" pitchFamily="18" charset="0"/>
                          </a:rPr>
                          <m:t>𝑒𝑛𝑐</m:t>
                        </m:r>
                      </m:sup>
                    </m:sSup>
                    <m:r>
                      <a:rPr lang="en-US"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𝑒𝑛𝑐</m:t>
                            </m:r>
                          </m:sup>
                        </m:sSubSup>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𝑒𝑛𝑐</m:t>
                            </m:r>
                          </m:sup>
                        </m:sSubSup>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𝑇</m:t>
                            </m:r>
                          </m:sub>
                          <m:sup>
                            <m:r>
                              <a:rPr lang="en-US" altLang="zh-CN" sz="2400" i="1">
                                <a:latin typeface="Cambria Math" panose="02040503050406030204" pitchFamily="18" charset="0"/>
                              </a:rPr>
                              <m:t>𝑒𝑛𝑐</m:t>
                            </m:r>
                          </m:sup>
                        </m:sSubSup>
                      </m:e>
                    </m:d>
                  </m:oMath>
                </a14:m>
                <a:r>
                  <a:rPr lang="zh-CN" altLang="zh-CN" sz="2400" dirty="0"/>
                  <a:t>。</a:t>
                </a:r>
                <a:endParaRPr lang="en-US" altLang="zh-CN" sz="2400" dirty="0"/>
              </a:p>
              <a:p>
                <a:pPr lvl="0"/>
                <a:endParaRPr lang="zh-CN" altLang="zh-CN" sz="2400" dirty="0"/>
              </a:p>
              <a:p>
                <a:pPr lvl="0"/>
                <a:r>
                  <a:rPr lang="en-US" altLang="zh-CN" sz="2400" dirty="0"/>
                  <a:t>Decoder</a:t>
                </a:r>
                <a:r>
                  <a:rPr lang="zh-CN" altLang="zh-CN" sz="2400" dirty="0"/>
                  <a:t>：计算基于之前预测标签和输入特征序列的概率分布。</a:t>
                </a:r>
                <a:endParaRPr lang="en-US" altLang="zh-CN" sz="2400" dirty="0"/>
              </a:p>
              <a:p>
                <a:pPr lvl="0"/>
                <a:endParaRPr lang="zh-CN" altLang="zh-CN" sz="2400" dirty="0"/>
              </a:p>
              <a:p>
                <a:pPr lvl="0"/>
                <a:r>
                  <a:rPr lang="en-US" altLang="zh-CN" sz="2400" dirty="0"/>
                  <a:t>Attention</a:t>
                </a:r>
                <a:r>
                  <a:rPr lang="zh-CN" altLang="zh-CN" sz="2400" dirty="0"/>
                  <a:t>：从</a:t>
                </a:r>
                <a:r>
                  <a:rPr lang="en-US" altLang="zh-CN" sz="2400" dirty="0"/>
                  <a:t>Encoder</a:t>
                </a:r>
                <a:r>
                  <a:rPr lang="zh-CN" altLang="zh-CN" sz="2400" dirty="0"/>
                  <a:t>输出所有帧计算注意力权重（可理解为重要性），并基于此权重构建</a:t>
                </a:r>
                <a:r>
                  <a:rPr lang="en-US" altLang="zh-CN" sz="2400" dirty="0"/>
                  <a:t>Decoder</a:t>
                </a:r>
                <a:r>
                  <a:rPr lang="zh-CN" altLang="zh-CN" sz="2400" dirty="0"/>
                  <a:t>网络的上下文向量。</a:t>
                </a:r>
              </a:p>
              <a:p>
                <a:endParaRPr lang="zh-CN" altLang="en-US" sz="2400" dirty="0"/>
              </a:p>
            </p:txBody>
          </p:sp>
        </mc:Choice>
        <mc:Fallback xmlns="">
          <p:sp>
            <p:nvSpPr>
              <p:cNvPr id="30" name="内容占位符 2">
                <a:extLst>
                  <a:ext uri="{FF2B5EF4-FFF2-40B4-BE49-F238E27FC236}">
                    <a16:creationId xmlns:a16="http://schemas.microsoft.com/office/drawing/2014/main" id="{6AE93B6E-8BFA-4611-AF13-750223FA6D0B}"/>
                  </a:ext>
                </a:extLst>
              </p:cNvPr>
              <p:cNvSpPr>
                <a:spLocks noGrp="1" noRot="1" noChangeAspect="1" noMove="1" noResize="1" noEditPoints="1" noAdjustHandles="1" noChangeArrowheads="1" noChangeShapeType="1" noTextEdit="1"/>
              </p:cNvSpPr>
              <p:nvPr>
                <p:ph idx="1"/>
              </p:nvPr>
            </p:nvSpPr>
            <p:spPr>
              <a:xfrm>
                <a:off x="5295894" y="1708646"/>
                <a:ext cx="5995225" cy="4351338"/>
              </a:xfrm>
              <a:blipFill>
                <a:blip r:embed="rId15"/>
                <a:stretch>
                  <a:fillRect l="-1424"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3268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DB077-B01A-45A8-B533-FCFAEB468809}"/>
              </a:ext>
            </a:extLst>
          </p:cNvPr>
          <p:cNvSpPr>
            <a:spLocks noGrp="1"/>
          </p:cNvSpPr>
          <p:nvPr>
            <p:ph type="title"/>
          </p:nvPr>
        </p:nvSpPr>
        <p:spPr/>
        <p:txBody>
          <a:bodyPr/>
          <a:lstStyle/>
          <a:p>
            <a:r>
              <a:rPr lang="en-US" altLang="zh-CN" dirty="0"/>
              <a:t>Hybrid CTC/Attention</a:t>
            </a:r>
            <a:endParaRPr lang="zh-CN" altLang="en-US" dirty="0"/>
          </a:p>
        </p:txBody>
      </p:sp>
      <p:grpSp>
        <p:nvGrpSpPr>
          <p:cNvPr id="67" name="组合 66">
            <a:extLst>
              <a:ext uri="{FF2B5EF4-FFF2-40B4-BE49-F238E27FC236}">
                <a16:creationId xmlns:a16="http://schemas.microsoft.com/office/drawing/2014/main" id="{9A91B51A-10F7-4E06-A1B9-943570C203EA}"/>
              </a:ext>
            </a:extLst>
          </p:cNvPr>
          <p:cNvGrpSpPr/>
          <p:nvPr/>
        </p:nvGrpSpPr>
        <p:grpSpPr>
          <a:xfrm>
            <a:off x="1065914" y="2310062"/>
            <a:ext cx="9826415" cy="2346514"/>
            <a:chOff x="1065914" y="2310062"/>
            <a:chExt cx="9826415" cy="2346514"/>
          </a:xfrm>
        </p:grpSpPr>
        <p:sp>
          <p:nvSpPr>
            <p:cNvPr id="4" name="矩形 3">
              <a:extLst>
                <a:ext uri="{FF2B5EF4-FFF2-40B4-BE49-F238E27FC236}">
                  <a16:creationId xmlns:a16="http://schemas.microsoft.com/office/drawing/2014/main" id="{51B32880-709C-4CD8-896C-EA1D0FEF9340}"/>
                </a:ext>
              </a:extLst>
            </p:cNvPr>
            <p:cNvSpPr/>
            <p:nvPr/>
          </p:nvSpPr>
          <p:spPr>
            <a:xfrm>
              <a:off x="1889790" y="2310063"/>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err="1"/>
                <a:t>sos</a:t>
              </a:r>
              <a:endParaRPr lang="zh-CN" altLang="en-US" sz="1400" dirty="0"/>
            </a:p>
          </p:txBody>
        </p:sp>
        <p:sp>
          <p:nvSpPr>
            <p:cNvPr id="7" name="矩形 6">
              <a:extLst>
                <a:ext uri="{FF2B5EF4-FFF2-40B4-BE49-F238E27FC236}">
                  <a16:creationId xmlns:a16="http://schemas.microsoft.com/office/drawing/2014/main" id="{4C5DBE71-8E01-4D84-A58F-F7E8453F4C72}"/>
                </a:ext>
              </a:extLst>
            </p:cNvPr>
            <p:cNvSpPr/>
            <p:nvPr/>
          </p:nvSpPr>
          <p:spPr>
            <a:xfrm>
              <a:off x="2619706" y="2310062"/>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c</a:t>
              </a:r>
              <a:r>
                <a:rPr lang="en-US" altLang="zh-CN" sz="1400" baseline="-25000" dirty="0"/>
                <a:t>1</a:t>
              </a:r>
              <a:endParaRPr lang="zh-CN" altLang="en-US" sz="1400" baseline="-25000" dirty="0"/>
            </a:p>
          </p:txBody>
        </p:sp>
        <p:sp>
          <p:nvSpPr>
            <p:cNvPr id="8" name="矩形 7">
              <a:extLst>
                <a:ext uri="{FF2B5EF4-FFF2-40B4-BE49-F238E27FC236}">
                  <a16:creationId xmlns:a16="http://schemas.microsoft.com/office/drawing/2014/main" id="{460A3FBD-D528-44C1-B121-9687BDB82C0D}"/>
                </a:ext>
              </a:extLst>
            </p:cNvPr>
            <p:cNvSpPr/>
            <p:nvPr/>
          </p:nvSpPr>
          <p:spPr>
            <a:xfrm>
              <a:off x="3349622" y="2310062"/>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c</a:t>
              </a:r>
              <a:r>
                <a:rPr lang="en-US" altLang="zh-CN" sz="1400" baseline="-25000" dirty="0"/>
                <a:t>2</a:t>
              </a:r>
              <a:endParaRPr lang="zh-CN" altLang="en-US" sz="1400" baseline="-25000" dirty="0"/>
            </a:p>
          </p:txBody>
        </p:sp>
        <p:sp>
          <p:nvSpPr>
            <p:cNvPr id="9" name="矩形 8">
              <a:extLst>
                <a:ext uri="{FF2B5EF4-FFF2-40B4-BE49-F238E27FC236}">
                  <a16:creationId xmlns:a16="http://schemas.microsoft.com/office/drawing/2014/main" id="{AB797AC3-3090-43B0-A803-3D1CA0E7BC32}"/>
                </a:ext>
              </a:extLst>
            </p:cNvPr>
            <p:cNvSpPr/>
            <p:nvPr/>
          </p:nvSpPr>
          <p:spPr>
            <a:xfrm>
              <a:off x="4429026" y="2310062"/>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err="1"/>
                <a:t>eos</a:t>
              </a:r>
              <a:endParaRPr lang="zh-CN" altLang="en-US" sz="1400" dirty="0"/>
            </a:p>
          </p:txBody>
        </p:sp>
        <p:sp>
          <p:nvSpPr>
            <p:cNvPr id="10" name="文本框 9">
              <a:extLst>
                <a:ext uri="{FF2B5EF4-FFF2-40B4-BE49-F238E27FC236}">
                  <a16:creationId xmlns:a16="http://schemas.microsoft.com/office/drawing/2014/main" id="{3F965958-30B8-4C63-95B7-E09B4B0DF236}"/>
                </a:ext>
              </a:extLst>
            </p:cNvPr>
            <p:cNvSpPr txBox="1"/>
            <p:nvPr/>
          </p:nvSpPr>
          <p:spPr>
            <a:xfrm>
              <a:off x="3936045" y="2310062"/>
              <a:ext cx="346570" cy="369332"/>
            </a:xfrm>
            <a:prstGeom prst="rect">
              <a:avLst/>
            </a:prstGeom>
            <a:noFill/>
          </p:spPr>
          <p:txBody>
            <a:bodyPr wrap="none" rtlCol="0">
              <a:spAutoFit/>
            </a:bodyPr>
            <a:lstStyle/>
            <a:p>
              <a:r>
                <a:rPr lang="en-US" altLang="zh-CN" dirty="0"/>
                <a:t>…</a:t>
              </a:r>
              <a:endParaRPr lang="zh-CN" altLang="en-US" dirty="0"/>
            </a:p>
          </p:txBody>
        </p:sp>
        <p:sp>
          <p:nvSpPr>
            <p:cNvPr id="11" name="矩形 10">
              <a:extLst>
                <a:ext uri="{FF2B5EF4-FFF2-40B4-BE49-F238E27FC236}">
                  <a16:creationId xmlns:a16="http://schemas.microsoft.com/office/drawing/2014/main" id="{EAE32467-5B51-4489-9659-F3C9724428CE}"/>
                </a:ext>
              </a:extLst>
            </p:cNvPr>
            <p:cNvSpPr/>
            <p:nvPr/>
          </p:nvSpPr>
          <p:spPr>
            <a:xfrm>
              <a:off x="1065914" y="3796249"/>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1</a:t>
              </a:r>
              <a:endParaRPr lang="zh-CN" altLang="en-US" sz="1400" baseline="-25000" dirty="0"/>
            </a:p>
          </p:txBody>
        </p:sp>
        <p:sp>
          <p:nvSpPr>
            <p:cNvPr id="12" name="矩形 11">
              <a:extLst>
                <a:ext uri="{FF2B5EF4-FFF2-40B4-BE49-F238E27FC236}">
                  <a16:creationId xmlns:a16="http://schemas.microsoft.com/office/drawing/2014/main" id="{8D98F0E7-593B-46DE-BEA0-34DA1B197795}"/>
                </a:ext>
              </a:extLst>
            </p:cNvPr>
            <p:cNvSpPr/>
            <p:nvPr/>
          </p:nvSpPr>
          <p:spPr>
            <a:xfrm>
              <a:off x="1669784"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2</a:t>
              </a:r>
              <a:endParaRPr lang="zh-CN" altLang="en-US" sz="1400" baseline="-25000" dirty="0"/>
            </a:p>
          </p:txBody>
        </p:sp>
        <p:sp>
          <p:nvSpPr>
            <p:cNvPr id="13" name="矩形 12">
              <a:extLst>
                <a:ext uri="{FF2B5EF4-FFF2-40B4-BE49-F238E27FC236}">
                  <a16:creationId xmlns:a16="http://schemas.microsoft.com/office/drawing/2014/main" id="{D1ACD225-9B17-4C70-9813-A0FE8F9499F4}"/>
                </a:ext>
              </a:extLst>
            </p:cNvPr>
            <p:cNvSpPr/>
            <p:nvPr/>
          </p:nvSpPr>
          <p:spPr>
            <a:xfrm>
              <a:off x="2277093"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3</a:t>
              </a:r>
              <a:endParaRPr lang="zh-CN" altLang="en-US" sz="1400" baseline="-25000" dirty="0"/>
            </a:p>
          </p:txBody>
        </p:sp>
        <p:sp>
          <p:nvSpPr>
            <p:cNvPr id="14" name="矩形 13">
              <a:extLst>
                <a:ext uri="{FF2B5EF4-FFF2-40B4-BE49-F238E27FC236}">
                  <a16:creationId xmlns:a16="http://schemas.microsoft.com/office/drawing/2014/main" id="{366F7B72-C1AC-4D03-BFED-52A0C513D8BA}"/>
                </a:ext>
              </a:extLst>
            </p:cNvPr>
            <p:cNvSpPr/>
            <p:nvPr/>
          </p:nvSpPr>
          <p:spPr>
            <a:xfrm>
              <a:off x="2884402"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4</a:t>
              </a:r>
              <a:endParaRPr lang="zh-CN" altLang="en-US" sz="1400" baseline="-25000" dirty="0"/>
            </a:p>
          </p:txBody>
        </p:sp>
        <p:sp>
          <p:nvSpPr>
            <p:cNvPr id="15" name="矩形 14">
              <a:extLst>
                <a:ext uri="{FF2B5EF4-FFF2-40B4-BE49-F238E27FC236}">
                  <a16:creationId xmlns:a16="http://schemas.microsoft.com/office/drawing/2014/main" id="{2E5F9D1B-D7F0-44C5-9C4E-7261450642FB}"/>
                </a:ext>
              </a:extLst>
            </p:cNvPr>
            <p:cNvSpPr/>
            <p:nvPr/>
          </p:nvSpPr>
          <p:spPr>
            <a:xfrm>
              <a:off x="3496033"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5</a:t>
              </a:r>
              <a:endParaRPr lang="zh-CN" altLang="en-US" sz="1400" baseline="-25000" dirty="0"/>
            </a:p>
          </p:txBody>
        </p:sp>
        <p:sp>
          <p:nvSpPr>
            <p:cNvPr id="16" name="矩形 15">
              <a:extLst>
                <a:ext uri="{FF2B5EF4-FFF2-40B4-BE49-F238E27FC236}">
                  <a16:creationId xmlns:a16="http://schemas.microsoft.com/office/drawing/2014/main" id="{8A4A6D1B-61A8-443F-83AF-C77C28FA218D}"/>
                </a:ext>
              </a:extLst>
            </p:cNvPr>
            <p:cNvSpPr/>
            <p:nvPr/>
          </p:nvSpPr>
          <p:spPr>
            <a:xfrm>
              <a:off x="4107664"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6</a:t>
              </a:r>
              <a:endParaRPr lang="zh-CN" altLang="en-US" sz="1400" baseline="-25000" dirty="0"/>
            </a:p>
          </p:txBody>
        </p:sp>
        <p:sp>
          <p:nvSpPr>
            <p:cNvPr id="17" name="矩形 16">
              <a:extLst>
                <a:ext uri="{FF2B5EF4-FFF2-40B4-BE49-F238E27FC236}">
                  <a16:creationId xmlns:a16="http://schemas.microsoft.com/office/drawing/2014/main" id="{80678A1D-F056-4506-8FAE-03D49AED8CF7}"/>
                </a:ext>
              </a:extLst>
            </p:cNvPr>
            <p:cNvSpPr/>
            <p:nvPr/>
          </p:nvSpPr>
          <p:spPr>
            <a:xfrm>
              <a:off x="4974198"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err="1"/>
                <a:t>x</a:t>
              </a:r>
              <a:r>
                <a:rPr lang="en-US" altLang="zh-CN" sz="1400" baseline="-25000" dirty="0" err="1"/>
                <a:t>T</a:t>
              </a:r>
              <a:endParaRPr lang="zh-CN" altLang="en-US" sz="1400" baseline="-25000" dirty="0"/>
            </a:p>
          </p:txBody>
        </p:sp>
        <p:sp>
          <p:nvSpPr>
            <p:cNvPr id="18" name="文本框 17">
              <a:extLst>
                <a:ext uri="{FF2B5EF4-FFF2-40B4-BE49-F238E27FC236}">
                  <a16:creationId xmlns:a16="http://schemas.microsoft.com/office/drawing/2014/main" id="{5E67B349-DD7D-4A23-851D-1E66EF37FEB8}"/>
                </a:ext>
              </a:extLst>
            </p:cNvPr>
            <p:cNvSpPr txBox="1"/>
            <p:nvPr/>
          </p:nvSpPr>
          <p:spPr>
            <a:xfrm>
              <a:off x="4590334" y="3789910"/>
              <a:ext cx="346570" cy="369332"/>
            </a:xfrm>
            <a:prstGeom prst="rect">
              <a:avLst/>
            </a:prstGeom>
            <a:noFill/>
          </p:spPr>
          <p:txBody>
            <a:bodyPr wrap="none" rtlCol="0">
              <a:spAutoFit/>
            </a:bodyPr>
            <a:lstStyle/>
            <a:p>
              <a:r>
                <a:rPr lang="en-US" altLang="zh-CN" dirty="0"/>
                <a:t>…</a:t>
              </a:r>
              <a:endParaRPr lang="zh-CN" altLang="en-US" dirty="0"/>
            </a:p>
          </p:txBody>
        </p:sp>
        <p:cxnSp>
          <p:nvCxnSpPr>
            <p:cNvPr id="26" name="直接连接符 25">
              <a:extLst>
                <a:ext uri="{FF2B5EF4-FFF2-40B4-BE49-F238E27FC236}">
                  <a16:creationId xmlns:a16="http://schemas.microsoft.com/office/drawing/2014/main" id="{11AF43A2-733B-4192-B73E-AC65F4483FD9}"/>
                </a:ext>
              </a:extLst>
            </p:cNvPr>
            <p:cNvCxnSpPr>
              <a:stCxn id="4" idx="2"/>
              <a:endCxn id="11" idx="0"/>
            </p:cNvCxnSpPr>
            <p:nvPr/>
          </p:nvCxnSpPr>
          <p:spPr>
            <a:xfrm flipH="1">
              <a:off x="1285920" y="2660698"/>
              <a:ext cx="823876"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61B2B90-28B9-4658-931E-5F199A0E222B}"/>
                </a:ext>
              </a:extLst>
            </p:cNvPr>
            <p:cNvCxnSpPr>
              <a:stCxn id="4" idx="2"/>
              <a:endCxn id="12" idx="0"/>
            </p:cNvCxnSpPr>
            <p:nvPr/>
          </p:nvCxnSpPr>
          <p:spPr>
            <a:xfrm flipH="1">
              <a:off x="1889790" y="2660698"/>
              <a:ext cx="220006" cy="1135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59579BF-DFD6-4B25-92DA-54C98E0468BE}"/>
                </a:ext>
              </a:extLst>
            </p:cNvPr>
            <p:cNvCxnSpPr>
              <a:stCxn id="7" idx="2"/>
              <a:endCxn id="13" idx="0"/>
            </p:cNvCxnSpPr>
            <p:nvPr/>
          </p:nvCxnSpPr>
          <p:spPr>
            <a:xfrm flipH="1">
              <a:off x="2497099" y="2660697"/>
              <a:ext cx="342613"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FA7F0DF-1509-4803-BFD3-B2FC6066BFDA}"/>
                </a:ext>
              </a:extLst>
            </p:cNvPr>
            <p:cNvCxnSpPr>
              <a:stCxn id="7" idx="2"/>
              <a:endCxn id="14" idx="0"/>
            </p:cNvCxnSpPr>
            <p:nvPr/>
          </p:nvCxnSpPr>
          <p:spPr>
            <a:xfrm>
              <a:off x="2839712" y="2660697"/>
              <a:ext cx="264696"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802812A3-26D9-4468-AF29-F3AD82F055CF}"/>
                </a:ext>
              </a:extLst>
            </p:cNvPr>
            <p:cNvCxnSpPr>
              <a:stCxn id="7" idx="2"/>
              <a:endCxn id="15" idx="0"/>
            </p:cNvCxnSpPr>
            <p:nvPr/>
          </p:nvCxnSpPr>
          <p:spPr>
            <a:xfrm>
              <a:off x="2839712" y="2660697"/>
              <a:ext cx="876327"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5D381DF-7FA3-4D21-96A8-D318FDC75427}"/>
                </a:ext>
              </a:extLst>
            </p:cNvPr>
            <p:cNvCxnSpPr>
              <a:stCxn id="8" idx="2"/>
              <a:endCxn id="16" idx="0"/>
            </p:cNvCxnSpPr>
            <p:nvPr/>
          </p:nvCxnSpPr>
          <p:spPr>
            <a:xfrm>
              <a:off x="3569628" y="2660697"/>
              <a:ext cx="758042"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AE628BC-C672-4A80-B399-E5CFAD9E1588}"/>
                </a:ext>
              </a:extLst>
            </p:cNvPr>
            <p:cNvCxnSpPr>
              <a:stCxn id="9" idx="2"/>
              <a:endCxn id="17" idx="0"/>
            </p:cNvCxnSpPr>
            <p:nvPr/>
          </p:nvCxnSpPr>
          <p:spPr>
            <a:xfrm>
              <a:off x="4649032" y="2660697"/>
              <a:ext cx="545172" cy="1135551"/>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4764ADD9-931A-4E4F-BD7C-C0429D2C2D18}"/>
                </a:ext>
              </a:extLst>
            </p:cNvPr>
            <p:cNvSpPr/>
            <p:nvPr/>
          </p:nvSpPr>
          <p:spPr>
            <a:xfrm>
              <a:off x="7367909" y="2310063"/>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err="1"/>
                <a:t>sos</a:t>
              </a:r>
              <a:endParaRPr lang="zh-CN" altLang="en-US" sz="1400" dirty="0"/>
            </a:p>
          </p:txBody>
        </p:sp>
        <p:sp>
          <p:nvSpPr>
            <p:cNvPr id="40" name="矩形 39">
              <a:extLst>
                <a:ext uri="{FF2B5EF4-FFF2-40B4-BE49-F238E27FC236}">
                  <a16:creationId xmlns:a16="http://schemas.microsoft.com/office/drawing/2014/main" id="{9C50637A-96A3-47D3-B4AF-7D1B02AE2CB2}"/>
                </a:ext>
              </a:extLst>
            </p:cNvPr>
            <p:cNvSpPr/>
            <p:nvPr/>
          </p:nvSpPr>
          <p:spPr>
            <a:xfrm>
              <a:off x="8097825" y="2310062"/>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c</a:t>
              </a:r>
              <a:r>
                <a:rPr lang="en-US" altLang="zh-CN" sz="1400" baseline="-25000" dirty="0"/>
                <a:t>1</a:t>
              </a:r>
              <a:endParaRPr lang="zh-CN" altLang="en-US" sz="1400" baseline="-25000" dirty="0"/>
            </a:p>
          </p:txBody>
        </p:sp>
        <p:sp>
          <p:nvSpPr>
            <p:cNvPr id="41" name="矩形 40">
              <a:extLst>
                <a:ext uri="{FF2B5EF4-FFF2-40B4-BE49-F238E27FC236}">
                  <a16:creationId xmlns:a16="http://schemas.microsoft.com/office/drawing/2014/main" id="{42628A73-2D71-4399-97E2-43875DB2353F}"/>
                </a:ext>
              </a:extLst>
            </p:cNvPr>
            <p:cNvSpPr/>
            <p:nvPr/>
          </p:nvSpPr>
          <p:spPr>
            <a:xfrm>
              <a:off x="8827741" y="2310062"/>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c</a:t>
              </a:r>
              <a:r>
                <a:rPr lang="en-US" altLang="zh-CN" sz="1400" baseline="-25000" dirty="0"/>
                <a:t>2</a:t>
              </a:r>
              <a:endParaRPr lang="zh-CN" altLang="en-US" sz="1400" baseline="-25000" dirty="0"/>
            </a:p>
          </p:txBody>
        </p:sp>
        <p:sp>
          <p:nvSpPr>
            <p:cNvPr id="42" name="矩形 41">
              <a:extLst>
                <a:ext uri="{FF2B5EF4-FFF2-40B4-BE49-F238E27FC236}">
                  <a16:creationId xmlns:a16="http://schemas.microsoft.com/office/drawing/2014/main" id="{338C8305-477E-491B-AF4F-9409EF940303}"/>
                </a:ext>
              </a:extLst>
            </p:cNvPr>
            <p:cNvSpPr/>
            <p:nvPr/>
          </p:nvSpPr>
          <p:spPr>
            <a:xfrm>
              <a:off x="9907145" y="2310062"/>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err="1"/>
                <a:t>eos</a:t>
              </a:r>
              <a:endParaRPr lang="zh-CN" altLang="en-US" sz="1400" dirty="0"/>
            </a:p>
          </p:txBody>
        </p:sp>
        <p:sp>
          <p:nvSpPr>
            <p:cNvPr id="43" name="文本框 42">
              <a:extLst>
                <a:ext uri="{FF2B5EF4-FFF2-40B4-BE49-F238E27FC236}">
                  <a16:creationId xmlns:a16="http://schemas.microsoft.com/office/drawing/2014/main" id="{F6121BEB-6546-4E93-B137-D49A08A26D93}"/>
                </a:ext>
              </a:extLst>
            </p:cNvPr>
            <p:cNvSpPr txBox="1"/>
            <p:nvPr/>
          </p:nvSpPr>
          <p:spPr>
            <a:xfrm>
              <a:off x="9414164" y="2310062"/>
              <a:ext cx="346570" cy="369332"/>
            </a:xfrm>
            <a:prstGeom prst="rect">
              <a:avLst/>
            </a:prstGeom>
            <a:noFill/>
          </p:spPr>
          <p:txBody>
            <a:bodyPr wrap="none" rtlCol="0">
              <a:spAutoFit/>
            </a:bodyPr>
            <a:lstStyle/>
            <a:p>
              <a:r>
                <a:rPr lang="en-US" altLang="zh-CN" dirty="0"/>
                <a:t>…</a:t>
              </a:r>
              <a:endParaRPr lang="zh-CN" altLang="en-US" dirty="0"/>
            </a:p>
          </p:txBody>
        </p:sp>
        <p:sp>
          <p:nvSpPr>
            <p:cNvPr id="44" name="矩形 43">
              <a:extLst>
                <a:ext uri="{FF2B5EF4-FFF2-40B4-BE49-F238E27FC236}">
                  <a16:creationId xmlns:a16="http://schemas.microsoft.com/office/drawing/2014/main" id="{6B443169-8F6B-442D-8A6A-91316361C2A3}"/>
                </a:ext>
              </a:extLst>
            </p:cNvPr>
            <p:cNvSpPr/>
            <p:nvPr/>
          </p:nvSpPr>
          <p:spPr>
            <a:xfrm>
              <a:off x="6544033" y="3796249"/>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1</a:t>
              </a:r>
              <a:endParaRPr lang="zh-CN" altLang="en-US" sz="1400" baseline="-25000" dirty="0"/>
            </a:p>
          </p:txBody>
        </p:sp>
        <p:sp>
          <p:nvSpPr>
            <p:cNvPr id="45" name="矩形 44">
              <a:extLst>
                <a:ext uri="{FF2B5EF4-FFF2-40B4-BE49-F238E27FC236}">
                  <a16:creationId xmlns:a16="http://schemas.microsoft.com/office/drawing/2014/main" id="{3184D601-61EE-4FE1-92E4-175054E1613D}"/>
                </a:ext>
              </a:extLst>
            </p:cNvPr>
            <p:cNvSpPr/>
            <p:nvPr/>
          </p:nvSpPr>
          <p:spPr>
            <a:xfrm>
              <a:off x="7147903"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2</a:t>
              </a:r>
              <a:endParaRPr lang="zh-CN" altLang="en-US" sz="1400" baseline="-25000" dirty="0"/>
            </a:p>
          </p:txBody>
        </p:sp>
        <p:sp>
          <p:nvSpPr>
            <p:cNvPr id="46" name="矩形 45">
              <a:extLst>
                <a:ext uri="{FF2B5EF4-FFF2-40B4-BE49-F238E27FC236}">
                  <a16:creationId xmlns:a16="http://schemas.microsoft.com/office/drawing/2014/main" id="{1DCC3535-1126-4BD9-BD26-992A786F9D77}"/>
                </a:ext>
              </a:extLst>
            </p:cNvPr>
            <p:cNvSpPr/>
            <p:nvPr/>
          </p:nvSpPr>
          <p:spPr>
            <a:xfrm>
              <a:off x="7755212"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3</a:t>
              </a:r>
              <a:endParaRPr lang="zh-CN" altLang="en-US" sz="1400" baseline="-25000" dirty="0"/>
            </a:p>
          </p:txBody>
        </p:sp>
        <p:sp>
          <p:nvSpPr>
            <p:cNvPr id="47" name="矩形 46">
              <a:extLst>
                <a:ext uri="{FF2B5EF4-FFF2-40B4-BE49-F238E27FC236}">
                  <a16:creationId xmlns:a16="http://schemas.microsoft.com/office/drawing/2014/main" id="{FD23CB2E-0889-44A0-B8F8-4A70126FAB00}"/>
                </a:ext>
              </a:extLst>
            </p:cNvPr>
            <p:cNvSpPr/>
            <p:nvPr/>
          </p:nvSpPr>
          <p:spPr>
            <a:xfrm>
              <a:off x="8362521"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4</a:t>
              </a:r>
              <a:endParaRPr lang="zh-CN" altLang="en-US" sz="1400" baseline="-25000" dirty="0"/>
            </a:p>
          </p:txBody>
        </p:sp>
        <p:sp>
          <p:nvSpPr>
            <p:cNvPr id="48" name="矩形 47">
              <a:extLst>
                <a:ext uri="{FF2B5EF4-FFF2-40B4-BE49-F238E27FC236}">
                  <a16:creationId xmlns:a16="http://schemas.microsoft.com/office/drawing/2014/main" id="{AC556A9F-CC78-4399-ADAA-62AC327FFA45}"/>
                </a:ext>
              </a:extLst>
            </p:cNvPr>
            <p:cNvSpPr/>
            <p:nvPr/>
          </p:nvSpPr>
          <p:spPr>
            <a:xfrm>
              <a:off x="8974152"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5</a:t>
              </a:r>
              <a:endParaRPr lang="zh-CN" altLang="en-US" sz="1400" baseline="-25000" dirty="0"/>
            </a:p>
          </p:txBody>
        </p:sp>
        <p:sp>
          <p:nvSpPr>
            <p:cNvPr id="49" name="矩形 48">
              <a:extLst>
                <a:ext uri="{FF2B5EF4-FFF2-40B4-BE49-F238E27FC236}">
                  <a16:creationId xmlns:a16="http://schemas.microsoft.com/office/drawing/2014/main" id="{A813140F-465F-4ABF-8992-8681B5E53125}"/>
                </a:ext>
              </a:extLst>
            </p:cNvPr>
            <p:cNvSpPr/>
            <p:nvPr/>
          </p:nvSpPr>
          <p:spPr>
            <a:xfrm>
              <a:off x="9585783"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a:t>x</a:t>
              </a:r>
              <a:r>
                <a:rPr lang="en-US" altLang="zh-CN" sz="1400" baseline="-25000" dirty="0"/>
                <a:t>6</a:t>
              </a:r>
              <a:endParaRPr lang="zh-CN" altLang="en-US" sz="1400" baseline="-25000" dirty="0"/>
            </a:p>
          </p:txBody>
        </p:sp>
        <p:sp>
          <p:nvSpPr>
            <p:cNvPr id="50" name="矩形 49">
              <a:extLst>
                <a:ext uri="{FF2B5EF4-FFF2-40B4-BE49-F238E27FC236}">
                  <a16:creationId xmlns:a16="http://schemas.microsoft.com/office/drawing/2014/main" id="{BFAAC6A0-495F-41F8-93EF-ED3BA6652D74}"/>
                </a:ext>
              </a:extLst>
            </p:cNvPr>
            <p:cNvSpPr/>
            <p:nvPr/>
          </p:nvSpPr>
          <p:spPr>
            <a:xfrm>
              <a:off x="10452317" y="3796248"/>
              <a:ext cx="440012" cy="350635"/>
            </a:xfrm>
            <a:prstGeom prst="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CN" sz="1400" dirty="0" err="1"/>
                <a:t>x</a:t>
              </a:r>
              <a:r>
                <a:rPr lang="en-US" altLang="zh-CN" sz="1400" baseline="-25000" dirty="0" err="1"/>
                <a:t>T</a:t>
              </a:r>
              <a:endParaRPr lang="zh-CN" altLang="en-US" sz="1400" baseline="-25000" dirty="0"/>
            </a:p>
          </p:txBody>
        </p:sp>
        <p:sp>
          <p:nvSpPr>
            <p:cNvPr id="51" name="文本框 50">
              <a:extLst>
                <a:ext uri="{FF2B5EF4-FFF2-40B4-BE49-F238E27FC236}">
                  <a16:creationId xmlns:a16="http://schemas.microsoft.com/office/drawing/2014/main" id="{D76869E5-85E2-42DB-8B83-D34FB6F94960}"/>
                </a:ext>
              </a:extLst>
            </p:cNvPr>
            <p:cNvSpPr txBox="1"/>
            <p:nvPr/>
          </p:nvSpPr>
          <p:spPr>
            <a:xfrm>
              <a:off x="10068453" y="3789910"/>
              <a:ext cx="346570" cy="369332"/>
            </a:xfrm>
            <a:prstGeom prst="rect">
              <a:avLst/>
            </a:prstGeom>
            <a:noFill/>
          </p:spPr>
          <p:txBody>
            <a:bodyPr wrap="none" rtlCol="0">
              <a:spAutoFit/>
            </a:bodyPr>
            <a:lstStyle/>
            <a:p>
              <a:r>
                <a:rPr lang="en-US" altLang="zh-CN" dirty="0"/>
                <a:t>…</a:t>
              </a:r>
              <a:endParaRPr lang="zh-CN" altLang="en-US" dirty="0"/>
            </a:p>
          </p:txBody>
        </p:sp>
        <p:cxnSp>
          <p:nvCxnSpPr>
            <p:cNvPr id="52" name="直接连接符 51">
              <a:extLst>
                <a:ext uri="{FF2B5EF4-FFF2-40B4-BE49-F238E27FC236}">
                  <a16:creationId xmlns:a16="http://schemas.microsoft.com/office/drawing/2014/main" id="{BCE6934D-E1E6-4AD0-AAC4-C9301CEEAD06}"/>
                </a:ext>
              </a:extLst>
            </p:cNvPr>
            <p:cNvCxnSpPr>
              <a:cxnSpLocks/>
              <a:stCxn id="41" idx="2"/>
              <a:endCxn id="44" idx="0"/>
            </p:cNvCxnSpPr>
            <p:nvPr/>
          </p:nvCxnSpPr>
          <p:spPr>
            <a:xfrm flipH="1">
              <a:off x="6764039" y="2660697"/>
              <a:ext cx="2283708" cy="1135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ECCC7E0-0242-4A1E-8510-AE13AA71F44E}"/>
                </a:ext>
              </a:extLst>
            </p:cNvPr>
            <p:cNvCxnSpPr>
              <a:cxnSpLocks/>
              <a:stCxn id="41" idx="2"/>
              <a:endCxn id="45" idx="0"/>
            </p:cNvCxnSpPr>
            <p:nvPr/>
          </p:nvCxnSpPr>
          <p:spPr>
            <a:xfrm flipH="1">
              <a:off x="7367909" y="2660697"/>
              <a:ext cx="1679838"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E0F28C79-32A9-4FDE-A7F6-1383DE7F7E9D}"/>
                </a:ext>
              </a:extLst>
            </p:cNvPr>
            <p:cNvCxnSpPr>
              <a:stCxn id="40" idx="2"/>
              <a:endCxn id="46" idx="0"/>
            </p:cNvCxnSpPr>
            <p:nvPr/>
          </p:nvCxnSpPr>
          <p:spPr>
            <a:xfrm flipH="1">
              <a:off x="7975218" y="2660697"/>
              <a:ext cx="342613"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20D285D-BFE3-4B0F-AC3B-8AD85471AB48}"/>
                </a:ext>
              </a:extLst>
            </p:cNvPr>
            <p:cNvCxnSpPr>
              <a:stCxn id="40" idx="2"/>
              <a:endCxn id="47" idx="0"/>
            </p:cNvCxnSpPr>
            <p:nvPr/>
          </p:nvCxnSpPr>
          <p:spPr>
            <a:xfrm>
              <a:off x="8317831" y="2660697"/>
              <a:ext cx="264696"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51DCC0D-BEE2-4AF4-8860-12F0DC35DAB1}"/>
                </a:ext>
              </a:extLst>
            </p:cNvPr>
            <p:cNvCxnSpPr>
              <a:stCxn id="40" idx="2"/>
              <a:endCxn id="48" idx="0"/>
            </p:cNvCxnSpPr>
            <p:nvPr/>
          </p:nvCxnSpPr>
          <p:spPr>
            <a:xfrm>
              <a:off x="8317831" y="2660697"/>
              <a:ext cx="876327" cy="1135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DF8FD2B-E263-41DF-A923-BC5EC30F9E92}"/>
                </a:ext>
              </a:extLst>
            </p:cNvPr>
            <p:cNvCxnSpPr>
              <a:cxnSpLocks/>
              <a:stCxn id="39" idx="2"/>
              <a:endCxn id="50" idx="0"/>
            </p:cNvCxnSpPr>
            <p:nvPr/>
          </p:nvCxnSpPr>
          <p:spPr>
            <a:xfrm>
              <a:off x="7587915" y="2660698"/>
              <a:ext cx="3084408" cy="1135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BA801B9-8691-4AE8-A172-CFCB3A09D242}"/>
                </a:ext>
              </a:extLst>
            </p:cNvPr>
            <p:cNvCxnSpPr>
              <a:cxnSpLocks/>
              <a:stCxn id="42" idx="2"/>
              <a:endCxn id="49" idx="0"/>
            </p:cNvCxnSpPr>
            <p:nvPr/>
          </p:nvCxnSpPr>
          <p:spPr>
            <a:xfrm flipH="1">
              <a:off x="9805789" y="2660697"/>
              <a:ext cx="321362" cy="1135551"/>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F058B3B0-984D-473E-8111-80EAD0A2A75F}"/>
                </a:ext>
              </a:extLst>
            </p:cNvPr>
            <p:cNvSpPr txBox="1"/>
            <p:nvPr/>
          </p:nvSpPr>
          <p:spPr>
            <a:xfrm>
              <a:off x="2666815" y="4348799"/>
              <a:ext cx="857927" cy="307777"/>
            </a:xfrm>
            <a:prstGeom prst="rect">
              <a:avLst/>
            </a:prstGeom>
            <a:noFill/>
          </p:spPr>
          <p:txBody>
            <a:bodyPr wrap="none" rtlCol="0">
              <a:spAutoFit/>
            </a:bodyPr>
            <a:lstStyle/>
            <a:p>
              <a:r>
                <a:rPr lang="en-US" altLang="zh-CN" sz="1400" dirty="0"/>
                <a:t>CTC</a:t>
              </a:r>
              <a:r>
                <a:rPr lang="zh-CN" altLang="en-US" sz="1400" dirty="0"/>
                <a:t>对齐</a:t>
              </a:r>
            </a:p>
          </p:txBody>
        </p:sp>
        <p:sp>
          <p:nvSpPr>
            <p:cNvPr id="66" name="文本框 65">
              <a:extLst>
                <a:ext uri="{FF2B5EF4-FFF2-40B4-BE49-F238E27FC236}">
                  <a16:creationId xmlns:a16="http://schemas.microsoft.com/office/drawing/2014/main" id="{90998C3F-064D-43F1-9161-71CF75BD8DC7}"/>
                </a:ext>
              </a:extLst>
            </p:cNvPr>
            <p:cNvSpPr txBox="1"/>
            <p:nvPr/>
          </p:nvSpPr>
          <p:spPr>
            <a:xfrm>
              <a:off x="8207828" y="4348798"/>
              <a:ext cx="1265090" cy="307777"/>
            </a:xfrm>
            <a:prstGeom prst="rect">
              <a:avLst/>
            </a:prstGeom>
            <a:noFill/>
          </p:spPr>
          <p:txBody>
            <a:bodyPr wrap="none" rtlCol="0">
              <a:spAutoFit/>
            </a:bodyPr>
            <a:lstStyle/>
            <a:p>
              <a:r>
                <a:rPr lang="en-US" altLang="zh-CN" sz="1400" dirty="0"/>
                <a:t>Attention</a:t>
              </a:r>
              <a:r>
                <a:rPr lang="zh-CN" altLang="en-US" sz="1400" dirty="0"/>
                <a:t>对齐</a:t>
              </a:r>
            </a:p>
          </p:txBody>
        </p:sp>
      </p:grpSp>
      <p:sp>
        <p:nvSpPr>
          <p:cNvPr id="3" name="文本框 2">
            <a:extLst>
              <a:ext uri="{FF2B5EF4-FFF2-40B4-BE49-F238E27FC236}">
                <a16:creationId xmlns:a16="http://schemas.microsoft.com/office/drawing/2014/main" id="{8D8D4580-97AB-4A70-A0FF-46A3405E5CBE}"/>
              </a:ext>
            </a:extLst>
          </p:cNvPr>
          <p:cNvSpPr txBox="1"/>
          <p:nvPr/>
        </p:nvSpPr>
        <p:spPr>
          <a:xfrm>
            <a:off x="969442" y="5395975"/>
            <a:ext cx="10253115" cy="1200329"/>
          </a:xfrm>
          <a:prstGeom prst="rect">
            <a:avLst/>
          </a:prstGeom>
          <a:noFill/>
        </p:spPr>
        <p:txBody>
          <a:bodyPr wrap="square" rtlCol="0">
            <a:spAutoFit/>
          </a:bodyPr>
          <a:lstStyle/>
          <a:p>
            <a:r>
              <a:rPr lang="en-US" altLang="zh-CN" dirty="0"/>
              <a:t>CTC</a:t>
            </a:r>
            <a:r>
              <a:rPr lang="zh-CN" altLang="en-US" dirty="0"/>
              <a:t>的前向后向算法可以引导输出序列与输入序列按时间顺序对齐，而</a:t>
            </a:r>
            <a:r>
              <a:rPr lang="en-US" altLang="zh-CN" dirty="0"/>
              <a:t>Attention</a:t>
            </a:r>
            <a:r>
              <a:rPr lang="zh-CN" altLang="zh-CN" dirty="0"/>
              <a:t>模型的对齐关系没有先后顺序的限制，完全靠数据驱动得到</a:t>
            </a:r>
            <a:r>
              <a:rPr lang="zh-CN" altLang="en-US" dirty="0"/>
              <a:t>，难以训练。因此</a:t>
            </a:r>
            <a:r>
              <a:rPr lang="en-US" altLang="zh-CN" dirty="0"/>
              <a:t>CTC</a:t>
            </a:r>
            <a:r>
              <a:rPr lang="zh-CN" altLang="en-US" dirty="0"/>
              <a:t>和</a:t>
            </a:r>
            <a:r>
              <a:rPr lang="en-US" altLang="zh-CN" dirty="0"/>
              <a:t>Attention</a:t>
            </a:r>
            <a:r>
              <a:rPr lang="zh-CN" altLang="en-US" dirty="0"/>
              <a:t>模型各有优势，可把两者结合起来，构建</a:t>
            </a:r>
            <a:r>
              <a:rPr lang="en-US" altLang="zh-CN" dirty="0"/>
              <a:t>Hybrid CTC/Attention</a:t>
            </a:r>
            <a:r>
              <a:rPr lang="zh-CN" altLang="en-US" dirty="0"/>
              <a:t>模型，采用多任务学习，通过</a:t>
            </a:r>
            <a:r>
              <a:rPr lang="en-US" altLang="zh-CN" dirty="0"/>
              <a:t>CTC</a:t>
            </a:r>
            <a:r>
              <a:rPr lang="zh-CN" altLang="en-US" dirty="0"/>
              <a:t>避免对齐关系过于随机，以加快训练流程。</a:t>
            </a:r>
          </a:p>
        </p:txBody>
      </p:sp>
    </p:spTree>
    <p:custDataLst>
      <p:tags r:id="rId1"/>
    </p:custDataLst>
    <p:extLst>
      <p:ext uri="{BB962C8B-B14F-4D97-AF65-F5344CB8AC3E}">
        <p14:creationId xmlns:p14="http://schemas.microsoft.com/office/powerpoint/2010/main" val="1826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B825D-0484-45F7-A5B4-737BD6A72CC5}"/>
              </a:ext>
            </a:extLst>
          </p:cNvPr>
          <p:cNvSpPr>
            <a:spLocks noGrp="1"/>
          </p:cNvSpPr>
          <p:nvPr>
            <p:ph type="title"/>
          </p:nvPr>
        </p:nvSpPr>
        <p:spPr/>
        <p:txBody>
          <a:bodyPr/>
          <a:lstStyle/>
          <a:p>
            <a:r>
              <a:rPr lang="en-US" altLang="zh-CN" dirty="0"/>
              <a:t>Hybrid CTC/Attention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23B464-8573-4441-92DD-303468DE19E9}"/>
                  </a:ext>
                </a:extLst>
              </p:cNvPr>
              <p:cNvSpPr>
                <a:spLocks noGrp="1"/>
              </p:cNvSpPr>
              <p:nvPr>
                <p:ph idx="1"/>
              </p:nvPr>
            </p:nvSpPr>
            <p:spPr>
              <a:xfrm>
                <a:off x="845288" y="1388424"/>
                <a:ext cx="10515600" cy="5338347"/>
              </a:xfrm>
            </p:spPr>
            <p:txBody>
              <a:bodyPr>
                <a:normAutofit/>
              </a:bodyPr>
              <a:lstStyle/>
              <a:p>
                <a:r>
                  <a:rPr lang="zh-CN" altLang="zh-CN" sz="2400" dirty="0"/>
                  <a:t>混合</a:t>
                </a:r>
                <a:r>
                  <a:rPr lang="en-US" altLang="zh-CN" sz="2400" dirty="0"/>
                  <a:t>CTC/Attention</a:t>
                </a:r>
                <a:r>
                  <a:rPr lang="zh-CN" altLang="zh-CN" sz="2400" dirty="0"/>
                  <a:t>模型的</a:t>
                </a:r>
                <a:r>
                  <a:rPr lang="en-US" altLang="zh-CN" sz="2400" dirty="0"/>
                  <a:t>Loss</a:t>
                </a:r>
                <a:r>
                  <a:rPr lang="zh-CN" altLang="zh-CN" sz="2400" dirty="0"/>
                  <a:t>计算是</a:t>
                </a:r>
                <a:r>
                  <a:rPr lang="en-US" altLang="zh-CN" sz="2400" dirty="0"/>
                  <a:t>CTC-Loss</a:t>
                </a:r>
                <a:r>
                  <a:rPr lang="zh-CN" altLang="zh-CN" sz="2400" dirty="0"/>
                  <a:t>与</a:t>
                </a:r>
                <a:r>
                  <a:rPr lang="en-US" altLang="zh-CN" sz="2400" dirty="0"/>
                  <a:t>Attention-Loss</a:t>
                </a:r>
                <a:r>
                  <a:rPr lang="zh-CN" altLang="zh-CN" sz="2400" dirty="0"/>
                  <a:t>做加权相加，其中</a:t>
                </a:r>
                <a:r>
                  <a:rPr lang="en-US" altLang="zh-CN" sz="2400" dirty="0"/>
                  <a:t>Encoder</a:t>
                </a:r>
                <a:r>
                  <a:rPr lang="zh-CN" altLang="zh-CN" sz="2400" dirty="0"/>
                  <a:t>部分</a:t>
                </a:r>
                <a:r>
                  <a:rPr lang="en-US" altLang="zh-CN" sz="2400" dirty="0"/>
                  <a:t>CTC</a:t>
                </a:r>
                <a:r>
                  <a:rPr lang="zh-CN" altLang="zh-CN" sz="2400" dirty="0"/>
                  <a:t>和</a:t>
                </a:r>
                <a:r>
                  <a:rPr lang="en-US" altLang="zh-CN" sz="2400" dirty="0"/>
                  <a:t>Attention</a:t>
                </a:r>
                <a:r>
                  <a:rPr lang="zh-CN" altLang="zh-CN" sz="2400" dirty="0"/>
                  <a:t>共用。</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训练过程是多任务学习，将</a:t>
                </a:r>
                <a:r>
                  <a:rPr lang="en-US" altLang="zh-CN" sz="2400" dirty="0"/>
                  <a:t>CTC</a:t>
                </a:r>
                <a:r>
                  <a:rPr lang="zh-CN" altLang="zh-CN" sz="2400" dirty="0"/>
                  <a:t>与基于</a:t>
                </a:r>
                <a:r>
                  <a:rPr lang="en-US" altLang="zh-CN" sz="2400" dirty="0"/>
                  <a:t>Attention</a:t>
                </a:r>
                <a:r>
                  <a:rPr lang="zh-CN" altLang="zh-CN" sz="2400" dirty="0"/>
                  <a:t>机制的交叉熵</a:t>
                </a:r>
                <a14:m>
                  <m:oMath xmlns:m="http://schemas.openxmlformats.org/officeDocument/2006/math">
                    <m:r>
                      <a:rPr lang="en-US" altLang="zh-CN" sz="2400" i="1">
                        <a:latin typeface="Cambria Math" panose="02040503050406030204" pitchFamily="18" charset="0"/>
                      </a:rPr>
                      <m:t>𝐿</m:t>
                    </m:r>
                    <m:r>
                      <a:rPr lang="en-US" altLang="zh-CN" sz="2400" i="1">
                        <a:latin typeface="Cambria Math" panose="02040503050406030204" pitchFamily="18" charset="0"/>
                      </a:rPr>
                      <m:t>(</m:t>
                    </m:r>
                    <m:r>
                      <a:rPr lang="en-US" altLang="zh-CN" sz="2400" i="1">
                        <a:latin typeface="Cambria Math" panose="02040503050406030204" pitchFamily="18" charset="0"/>
                      </a:rPr>
                      <m:t>𝐶𝑇𝐶</m:t>
                    </m:r>
                    <m:r>
                      <a:rPr lang="en-US" altLang="zh-CN" sz="2400" i="1">
                        <a:latin typeface="Cambria Math" panose="02040503050406030204" pitchFamily="18" charset="0"/>
                      </a:rPr>
                      <m:t>)</m:t>
                    </m:r>
                  </m:oMath>
                </a14:m>
                <a:r>
                  <a:rPr lang="zh-CN" altLang="zh-CN" sz="2400" dirty="0"/>
                  <a:t>和</a:t>
                </a:r>
                <a14:m>
                  <m:oMath xmlns:m="http://schemas.openxmlformats.org/officeDocument/2006/math">
                    <m:r>
                      <a:rPr lang="en-US" altLang="zh-CN" sz="2400" i="1">
                        <a:latin typeface="Cambria Math" panose="02040503050406030204" pitchFamily="18" charset="0"/>
                      </a:rPr>
                      <m:t>𝐿</m:t>
                    </m:r>
                    <m:r>
                      <a:rPr lang="en-US" altLang="zh-CN" sz="2400" i="1">
                        <a:latin typeface="Cambria Math" panose="02040503050406030204" pitchFamily="18" charset="0"/>
                      </a:rPr>
                      <m:t>(</m:t>
                    </m:r>
                    <m:r>
                      <a:rPr lang="en-US" altLang="zh-CN" sz="2400" i="1">
                        <a:latin typeface="Cambria Math" panose="02040503050406030204" pitchFamily="18" charset="0"/>
                      </a:rPr>
                      <m:t>𝐴𝑡𝑡</m:t>
                    </m:r>
                    <m:r>
                      <a:rPr lang="en-US" altLang="zh-CN" sz="2400" i="1">
                        <a:latin typeface="Cambria Math" panose="02040503050406030204" pitchFamily="18" charset="0"/>
                      </a:rPr>
                      <m:t>)</m:t>
                    </m:r>
                  </m:oMath>
                </a14:m>
                <a:r>
                  <a:rPr lang="zh-CN" altLang="zh-CN" sz="2400" dirty="0"/>
                  <a:t>相结合，如下式所示：</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𝐿</m:t>
                      </m:r>
                      <m:r>
                        <a:rPr lang="en-US" altLang="zh-CN" sz="2400" i="1">
                          <a:latin typeface="Cambria Math" panose="02040503050406030204" pitchFamily="18" charset="0"/>
                        </a:rPr>
                        <m:t>=</m:t>
                      </m:r>
                      <m:r>
                        <a:rPr lang="en-US" altLang="zh-CN" sz="2400" i="1">
                          <a:latin typeface="Cambria Math" panose="02040503050406030204" pitchFamily="18" charset="0"/>
                        </a:rPr>
                        <m:t>𝜆</m:t>
                      </m:r>
                      <m:r>
                        <a:rPr lang="en-US" altLang="zh-CN" sz="2400" i="1">
                          <a:latin typeface="Cambria Math" panose="02040503050406030204" pitchFamily="18" charset="0"/>
                        </a:rPr>
                        <m:t>𝐿</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𝐶𝑇𝐶</m:t>
                          </m:r>
                        </m:e>
                      </m:d>
                      <m:r>
                        <a:rPr lang="en-US" altLang="zh-CN" sz="2400" i="1">
                          <a:latin typeface="Cambria Math" panose="02040503050406030204" pitchFamily="18" charset="0"/>
                        </a:rPr>
                        <m:t>+(1−</m:t>
                      </m:r>
                      <m:r>
                        <a:rPr lang="en-US" altLang="zh-CN" sz="2400" i="1">
                          <a:latin typeface="Cambria Math" panose="02040503050406030204" pitchFamily="18" charset="0"/>
                        </a:rPr>
                        <m:t>𝜆</m:t>
                      </m:r>
                      <m:r>
                        <a:rPr lang="en-US" altLang="zh-CN" sz="2400" i="1">
                          <a:latin typeface="Cambria Math" panose="02040503050406030204" pitchFamily="18" charset="0"/>
                        </a:rPr>
                        <m:t>)</m:t>
                      </m:r>
                      <m:r>
                        <a:rPr lang="en-US" altLang="zh-CN" sz="2400" i="1">
                          <a:latin typeface="Cambria Math" panose="02040503050406030204" pitchFamily="18" charset="0"/>
                        </a:rPr>
                        <m:t>𝐿</m:t>
                      </m:r>
                      <m:r>
                        <a:rPr lang="en-US" altLang="zh-CN" sz="2400" i="1">
                          <a:latin typeface="Cambria Math" panose="02040503050406030204" pitchFamily="18" charset="0"/>
                        </a:rPr>
                        <m:t>(</m:t>
                      </m:r>
                      <m:r>
                        <a:rPr lang="en-US" altLang="zh-CN" sz="2400" i="1">
                          <a:latin typeface="Cambria Math" panose="02040503050406030204" pitchFamily="18" charset="0"/>
                        </a:rPr>
                        <m:t>𝐴𝑡𝑡</m:t>
                      </m:r>
                      <m:r>
                        <a:rPr lang="en-US" altLang="zh-CN" sz="2400" i="1">
                          <a:latin typeface="Cambria Math" panose="02040503050406030204" pitchFamily="18" charset="0"/>
                        </a:rPr>
                        <m:t>)</m:t>
                      </m:r>
                    </m:oMath>
                  </m:oMathPara>
                </a14:m>
                <a:endParaRPr lang="zh-CN" altLang="en-US" sz="2400" dirty="0"/>
              </a:p>
              <a:p>
                <a:endParaRPr lang="zh-CN" altLang="en-US" sz="2400" dirty="0"/>
              </a:p>
            </p:txBody>
          </p:sp>
        </mc:Choice>
        <mc:Fallback xmlns="">
          <p:sp>
            <p:nvSpPr>
              <p:cNvPr id="3" name="内容占位符 2">
                <a:extLst>
                  <a:ext uri="{FF2B5EF4-FFF2-40B4-BE49-F238E27FC236}">
                    <a16:creationId xmlns:a16="http://schemas.microsoft.com/office/drawing/2014/main" id="{5223B464-8573-4441-92DD-303468DE19E9}"/>
                  </a:ext>
                </a:extLst>
              </p:cNvPr>
              <p:cNvSpPr>
                <a:spLocks noGrp="1" noRot="1" noChangeAspect="1" noMove="1" noResize="1" noEditPoints="1" noAdjustHandles="1" noChangeArrowheads="1" noChangeShapeType="1" noTextEdit="1"/>
              </p:cNvSpPr>
              <p:nvPr>
                <p:ph idx="1"/>
              </p:nvPr>
            </p:nvSpPr>
            <p:spPr>
              <a:xfrm>
                <a:off x="845288" y="1388424"/>
                <a:ext cx="10515600" cy="5338347"/>
              </a:xfrm>
              <a:blipFill>
                <a:blip r:embed="rId5"/>
                <a:stretch>
                  <a:fillRect l="-812" t="-1486" r="-179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479A77E-88B0-4A08-BECD-B20685FAF299}"/>
              </a:ext>
            </a:extLst>
          </p:cNvPr>
          <p:cNvSpPr/>
          <p:nvPr/>
        </p:nvSpPr>
        <p:spPr>
          <a:xfrm>
            <a:off x="4956259" y="4142099"/>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Shared Encoder</a:t>
            </a:r>
            <a:endParaRPr lang="zh-CN" altLang="en-US" sz="1400" dirty="0"/>
          </a:p>
        </p:txBody>
      </p:sp>
      <p:cxnSp>
        <p:nvCxnSpPr>
          <p:cNvPr id="7" name="直接箭头连接符 6">
            <a:extLst>
              <a:ext uri="{FF2B5EF4-FFF2-40B4-BE49-F238E27FC236}">
                <a16:creationId xmlns:a16="http://schemas.microsoft.com/office/drawing/2014/main" id="{793BC1A5-8936-4C4D-8F9E-EB09B8819466}"/>
              </a:ext>
            </a:extLst>
          </p:cNvPr>
          <p:cNvCxnSpPr>
            <a:cxnSpLocks/>
            <a:endCxn id="5" idx="2"/>
          </p:cNvCxnSpPr>
          <p:nvPr/>
        </p:nvCxnSpPr>
        <p:spPr>
          <a:xfrm flipV="1">
            <a:off x="5655913" y="4606227"/>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30EBD8F-D701-4360-AFAA-D6691742B5D2}"/>
                  </a:ext>
                </a:extLst>
              </p:cNvPr>
              <p:cNvSpPr txBox="1"/>
              <p:nvPr/>
            </p:nvSpPr>
            <p:spPr>
              <a:xfrm>
                <a:off x="5462998" y="5021697"/>
                <a:ext cx="407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𝑿</m:t>
                      </m:r>
                    </m:oMath>
                  </m:oMathPara>
                </a14:m>
                <a:endParaRPr lang="zh-CN" altLang="en-US" dirty="0"/>
              </a:p>
            </p:txBody>
          </p:sp>
        </mc:Choice>
        <mc:Fallback xmlns="">
          <p:sp>
            <p:nvSpPr>
              <p:cNvPr id="8" name="文本框 7">
                <a:extLst>
                  <a:ext uri="{FF2B5EF4-FFF2-40B4-BE49-F238E27FC236}">
                    <a16:creationId xmlns:a16="http://schemas.microsoft.com/office/drawing/2014/main" id="{630EBD8F-D701-4360-AFAA-D6691742B5D2}"/>
                  </a:ext>
                </a:extLst>
              </p:cNvPr>
              <p:cNvSpPr txBox="1">
                <a:spLocks noRot="1" noChangeAspect="1" noMove="1" noResize="1" noEditPoints="1" noAdjustHandles="1" noChangeArrowheads="1" noChangeShapeType="1" noTextEdit="1"/>
              </p:cNvSpPr>
              <p:nvPr/>
            </p:nvSpPr>
            <p:spPr>
              <a:xfrm>
                <a:off x="5462998" y="5021697"/>
                <a:ext cx="407484"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9481E4-2D46-4D1A-80C2-3C78AD907F3D}"/>
                  </a:ext>
                </a:extLst>
              </p:cNvPr>
              <p:cNvSpPr/>
              <p:nvPr/>
            </p:nvSpPr>
            <p:spPr>
              <a:xfrm>
                <a:off x="5469747" y="2275465"/>
                <a:ext cx="407484" cy="36933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rPr>
                        <m:t>𝒀</m:t>
                      </m:r>
                    </m:oMath>
                  </m:oMathPara>
                </a14:m>
                <a:endParaRPr lang="zh-CN" altLang="en-US" dirty="0"/>
              </a:p>
            </p:txBody>
          </p:sp>
        </mc:Choice>
        <mc:Fallback xmlns="">
          <p:sp>
            <p:nvSpPr>
              <p:cNvPr id="9" name="矩形 8">
                <a:extLst>
                  <a:ext uri="{FF2B5EF4-FFF2-40B4-BE49-F238E27FC236}">
                    <a16:creationId xmlns:a16="http://schemas.microsoft.com/office/drawing/2014/main" id="{839481E4-2D46-4D1A-80C2-3C78AD907F3D}"/>
                  </a:ext>
                </a:extLst>
              </p:cNvPr>
              <p:cNvSpPr>
                <a:spLocks noRot="1" noChangeAspect="1" noMove="1" noResize="1" noEditPoints="1" noAdjustHandles="1" noChangeArrowheads="1" noChangeShapeType="1" noTextEdit="1"/>
              </p:cNvSpPr>
              <p:nvPr/>
            </p:nvSpPr>
            <p:spPr>
              <a:xfrm>
                <a:off x="5469747" y="2275465"/>
                <a:ext cx="407484" cy="369332"/>
              </a:xfrm>
              <a:prstGeom prst="rect">
                <a:avLst/>
              </a:prstGeom>
              <a:blipFill>
                <a:blip r:embed="rId7"/>
                <a:stretch>
                  <a:fillRect/>
                </a:stretch>
              </a:blipFill>
            </p:spPr>
            <p:txBody>
              <a:bodyPr/>
              <a:lstStyle/>
              <a:p>
                <a:r>
                  <a:rPr lang="zh-CN" altLang="en-US">
                    <a:noFill/>
                  </a:rPr>
                  <a:t> </a:t>
                </a:r>
              </a:p>
            </p:txBody>
          </p:sp>
        </mc:Fallback>
      </mc:AlternateContent>
      <p:cxnSp>
        <p:nvCxnSpPr>
          <p:cNvPr id="11" name="连接符: 肘形 10">
            <a:extLst>
              <a:ext uri="{FF2B5EF4-FFF2-40B4-BE49-F238E27FC236}">
                <a16:creationId xmlns:a16="http://schemas.microsoft.com/office/drawing/2014/main" id="{3AD4B515-1715-4D16-A244-F714EA790FB0}"/>
              </a:ext>
            </a:extLst>
          </p:cNvPr>
          <p:cNvCxnSpPr>
            <a:cxnSpLocks/>
            <a:stCxn id="5" idx="0"/>
            <a:endCxn id="15" idx="2"/>
          </p:cNvCxnSpPr>
          <p:nvPr/>
        </p:nvCxnSpPr>
        <p:spPr>
          <a:xfrm rot="16200000" flipV="1">
            <a:off x="4921620" y="3407804"/>
            <a:ext cx="470786" cy="9978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2CF9FA50-0BB5-4E28-8518-DC1D565BB9DA}"/>
              </a:ext>
            </a:extLst>
          </p:cNvPr>
          <p:cNvCxnSpPr>
            <a:cxnSpLocks/>
            <a:stCxn id="5" idx="0"/>
            <a:endCxn id="16" idx="2"/>
          </p:cNvCxnSpPr>
          <p:nvPr/>
        </p:nvCxnSpPr>
        <p:spPr>
          <a:xfrm rot="5400000" flipH="1" flipV="1">
            <a:off x="5930263" y="3396964"/>
            <a:ext cx="470786" cy="1019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2CF102D-7DAD-4384-8DC6-4718B6F8530A}"/>
              </a:ext>
            </a:extLst>
          </p:cNvPr>
          <p:cNvCxnSpPr>
            <a:cxnSpLocks/>
            <a:stCxn id="15" idx="0"/>
            <a:endCxn id="9" idx="2"/>
          </p:cNvCxnSpPr>
          <p:nvPr/>
        </p:nvCxnSpPr>
        <p:spPr>
          <a:xfrm rot="5400000" flipH="1" flipV="1">
            <a:off x="4884606" y="2418302"/>
            <a:ext cx="562388" cy="10153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7A498820-57D5-434D-8B32-7E770F6F05D0}"/>
              </a:ext>
            </a:extLst>
          </p:cNvPr>
          <p:cNvCxnSpPr>
            <a:cxnSpLocks/>
            <a:stCxn id="16" idx="0"/>
            <a:endCxn id="9" idx="2"/>
          </p:cNvCxnSpPr>
          <p:nvPr/>
        </p:nvCxnSpPr>
        <p:spPr>
          <a:xfrm rot="16200000" flipV="1">
            <a:off x="5893250" y="2425036"/>
            <a:ext cx="562388" cy="1001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301B618-269D-4F44-BD57-925C2EDA16F1}"/>
              </a:ext>
            </a:extLst>
          </p:cNvPr>
          <p:cNvSpPr/>
          <p:nvPr/>
        </p:nvSpPr>
        <p:spPr>
          <a:xfrm>
            <a:off x="3958456" y="3207185"/>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CTC Decoder</a:t>
            </a:r>
            <a:endParaRPr lang="zh-CN" altLang="en-US" sz="1400" dirty="0"/>
          </a:p>
        </p:txBody>
      </p:sp>
      <p:sp>
        <p:nvSpPr>
          <p:cNvPr id="16" name="矩形 15">
            <a:extLst>
              <a:ext uri="{FF2B5EF4-FFF2-40B4-BE49-F238E27FC236}">
                <a16:creationId xmlns:a16="http://schemas.microsoft.com/office/drawing/2014/main" id="{B69507E4-6339-41D8-B066-CDA7BECB624F}"/>
              </a:ext>
            </a:extLst>
          </p:cNvPr>
          <p:cNvSpPr/>
          <p:nvPr/>
        </p:nvSpPr>
        <p:spPr>
          <a:xfrm>
            <a:off x="5975743" y="3207185"/>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Attention Decoder</a:t>
            </a:r>
            <a:endParaRPr lang="zh-CN" altLang="en-US" sz="1400" dirty="0"/>
          </a:p>
        </p:txBody>
      </p:sp>
    </p:spTree>
    <p:custDataLst>
      <p:tags r:id="rId1"/>
    </p:custDataLst>
    <p:extLst>
      <p:ext uri="{BB962C8B-B14F-4D97-AF65-F5344CB8AC3E}">
        <p14:creationId xmlns:p14="http://schemas.microsoft.com/office/powerpoint/2010/main" val="358320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B825D-0484-45F7-A5B4-737BD6A72CC5}"/>
              </a:ext>
            </a:extLst>
          </p:cNvPr>
          <p:cNvSpPr>
            <a:spLocks noGrp="1"/>
          </p:cNvSpPr>
          <p:nvPr>
            <p:ph type="title"/>
          </p:nvPr>
        </p:nvSpPr>
        <p:spPr/>
        <p:txBody>
          <a:bodyPr/>
          <a:lstStyle/>
          <a:p>
            <a:r>
              <a:rPr lang="en-US" altLang="zh-CN" dirty="0"/>
              <a:t>Two-pass</a:t>
            </a:r>
            <a:r>
              <a:rPr lang="zh-CN" altLang="en-US" dirty="0"/>
              <a:t>解码</a:t>
            </a:r>
          </a:p>
        </p:txBody>
      </p:sp>
      <p:sp>
        <p:nvSpPr>
          <p:cNvPr id="3" name="内容占位符 2">
            <a:extLst>
              <a:ext uri="{FF2B5EF4-FFF2-40B4-BE49-F238E27FC236}">
                <a16:creationId xmlns:a16="http://schemas.microsoft.com/office/drawing/2014/main" id="{5223B464-8573-4441-92DD-303468DE19E9}"/>
              </a:ext>
            </a:extLst>
          </p:cNvPr>
          <p:cNvSpPr>
            <a:spLocks noGrp="1"/>
          </p:cNvSpPr>
          <p:nvPr>
            <p:ph idx="1"/>
          </p:nvPr>
        </p:nvSpPr>
        <p:spPr>
          <a:xfrm>
            <a:off x="838200" y="5163637"/>
            <a:ext cx="10515600" cy="989513"/>
          </a:xfrm>
        </p:spPr>
        <p:txBody>
          <a:bodyPr>
            <a:normAutofit/>
          </a:bodyPr>
          <a:lstStyle/>
          <a:p>
            <a:r>
              <a:rPr lang="en-US" altLang="zh-CN" sz="2400" dirty="0"/>
              <a:t>First pass</a:t>
            </a:r>
            <a:r>
              <a:rPr lang="zh-CN" altLang="en-US" sz="2400" dirty="0"/>
              <a:t>：采用</a:t>
            </a:r>
            <a:r>
              <a:rPr lang="en-US" altLang="zh-CN" sz="2400" dirty="0"/>
              <a:t>CTC</a:t>
            </a:r>
            <a:r>
              <a:rPr lang="zh-CN" altLang="en-US" sz="2400" dirty="0"/>
              <a:t>解码，并产生</a:t>
            </a:r>
            <a:r>
              <a:rPr lang="en-US" altLang="zh-CN" sz="2400" dirty="0"/>
              <a:t>N-best</a:t>
            </a:r>
            <a:r>
              <a:rPr lang="zh-CN" altLang="en-US" sz="2400" dirty="0"/>
              <a:t>结果；</a:t>
            </a:r>
            <a:endParaRPr lang="en-US" altLang="zh-CN" sz="2400" dirty="0"/>
          </a:p>
          <a:p>
            <a:r>
              <a:rPr lang="en-US" altLang="zh-CN" sz="2400" dirty="0"/>
              <a:t>Second pass</a:t>
            </a:r>
            <a:r>
              <a:rPr lang="zh-CN" altLang="en-US" sz="2400" dirty="0"/>
              <a:t>：利用</a:t>
            </a:r>
            <a:r>
              <a:rPr lang="en-US" altLang="zh-CN" sz="2400" dirty="0"/>
              <a:t>Attention</a:t>
            </a:r>
            <a:r>
              <a:rPr lang="zh-CN" altLang="en-US" sz="2400" dirty="0"/>
              <a:t>解码对</a:t>
            </a:r>
            <a:r>
              <a:rPr lang="en-US" altLang="zh-CN" sz="2400" dirty="0"/>
              <a:t>N-best</a:t>
            </a:r>
            <a:r>
              <a:rPr lang="zh-CN" altLang="en-US" sz="2400" dirty="0"/>
              <a:t>结果重打分。</a:t>
            </a:r>
          </a:p>
        </p:txBody>
      </p:sp>
      <p:sp>
        <p:nvSpPr>
          <p:cNvPr id="5" name="矩形 4">
            <a:extLst>
              <a:ext uri="{FF2B5EF4-FFF2-40B4-BE49-F238E27FC236}">
                <a16:creationId xmlns:a16="http://schemas.microsoft.com/office/drawing/2014/main" id="{3479A77E-88B0-4A08-BECD-B20685FAF299}"/>
              </a:ext>
            </a:extLst>
          </p:cNvPr>
          <p:cNvSpPr/>
          <p:nvPr/>
        </p:nvSpPr>
        <p:spPr>
          <a:xfrm>
            <a:off x="4956259" y="3294374"/>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Shared Encoder</a:t>
            </a:r>
            <a:endParaRPr lang="zh-CN" altLang="en-US" sz="1400" dirty="0"/>
          </a:p>
        </p:txBody>
      </p:sp>
      <p:sp>
        <p:nvSpPr>
          <p:cNvPr id="6" name="矩形 5">
            <a:extLst>
              <a:ext uri="{FF2B5EF4-FFF2-40B4-BE49-F238E27FC236}">
                <a16:creationId xmlns:a16="http://schemas.microsoft.com/office/drawing/2014/main" id="{4F3748A8-82CB-488C-BBB9-C833BB577C5C}"/>
              </a:ext>
            </a:extLst>
          </p:cNvPr>
          <p:cNvSpPr/>
          <p:nvPr/>
        </p:nvSpPr>
        <p:spPr>
          <a:xfrm>
            <a:off x="3958456" y="2359460"/>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CTC Decoder</a:t>
            </a:r>
            <a:endParaRPr lang="zh-CN" altLang="en-US" sz="1400" dirty="0"/>
          </a:p>
        </p:txBody>
      </p:sp>
      <p:cxnSp>
        <p:nvCxnSpPr>
          <p:cNvPr id="7" name="直接箭头连接符 6">
            <a:extLst>
              <a:ext uri="{FF2B5EF4-FFF2-40B4-BE49-F238E27FC236}">
                <a16:creationId xmlns:a16="http://schemas.microsoft.com/office/drawing/2014/main" id="{793BC1A5-8936-4C4D-8F9E-EB09B8819466}"/>
              </a:ext>
            </a:extLst>
          </p:cNvPr>
          <p:cNvCxnSpPr>
            <a:cxnSpLocks/>
            <a:endCxn id="5" idx="2"/>
          </p:cNvCxnSpPr>
          <p:nvPr/>
        </p:nvCxnSpPr>
        <p:spPr>
          <a:xfrm flipV="1">
            <a:off x="5655913" y="3758502"/>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30EBD8F-D701-4360-AFAA-D6691742B5D2}"/>
                  </a:ext>
                </a:extLst>
              </p:cNvPr>
              <p:cNvSpPr txBox="1"/>
              <p:nvPr/>
            </p:nvSpPr>
            <p:spPr>
              <a:xfrm>
                <a:off x="5462998" y="4173972"/>
                <a:ext cx="407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𝑿</m:t>
                      </m:r>
                    </m:oMath>
                  </m:oMathPara>
                </a14:m>
                <a:endParaRPr lang="zh-CN" altLang="en-US" dirty="0"/>
              </a:p>
            </p:txBody>
          </p:sp>
        </mc:Choice>
        <mc:Fallback xmlns="">
          <p:sp>
            <p:nvSpPr>
              <p:cNvPr id="8" name="文本框 7">
                <a:extLst>
                  <a:ext uri="{FF2B5EF4-FFF2-40B4-BE49-F238E27FC236}">
                    <a16:creationId xmlns:a16="http://schemas.microsoft.com/office/drawing/2014/main" id="{630EBD8F-D701-4360-AFAA-D6691742B5D2}"/>
                  </a:ext>
                </a:extLst>
              </p:cNvPr>
              <p:cNvSpPr txBox="1">
                <a:spLocks noRot="1" noChangeAspect="1" noMove="1" noResize="1" noEditPoints="1" noAdjustHandles="1" noChangeArrowheads="1" noChangeShapeType="1" noTextEdit="1"/>
              </p:cNvSpPr>
              <p:nvPr/>
            </p:nvSpPr>
            <p:spPr>
              <a:xfrm>
                <a:off x="5462998" y="4173972"/>
                <a:ext cx="407484"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9481E4-2D46-4D1A-80C2-3C78AD907F3D}"/>
                  </a:ext>
                </a:extLst>
              </p:cNvPr>
              <p:cNvSpPr/>
              <p:nvPr/>
            </p:nvSpPr>
            <p:spPr>
              <a:xfrm>
                <a:off x="6471655" y="1422106"/>
                <a:ext cx="407484" cy="36933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rPr>
                        <m:t>𝒀</m:t>
                      </m:r>
                    </m:oMath>
                  </m:oMathPara>
                </a14:m>
                <a:endParaRPr lang="zh-CN" altLang="en-US" dirty="0"/>
              </a:p>
            </p:txBody>
          </p:sp>
        </mc:Choice>
        <mc:Fallback xmlns="">
          <p:sp>
            <p:nvSpPr>
              <p:cNvPr id="9" name="矩形 8">
                <a:extLst>
                  <a:ext uri="{FF2B5EF4-FFF2-40B4-BE49-F238E27FC236}">
                    <a16:creationId xmlns:a16="http://schemas.microsoft.com/office/drawing/2014/main" id="{839481E4-2D46-4D1A-80C2-3C78AD907F3D}"/>
                  </a:ext>
                </a:extLst>
              </p:cNvPr>
              <p:cNvSpPr>
                <a:spLocks noRot="1" noChangeAspect="1" noMove="1" noResize="1" noEditPoints="1" noAdjustHandles="1" noChangeArrowheads="1" noChangeShapeType="1" noTextEdit="1"/>
              </p:cNvSpPr>
              <p:nvPr/>
            </p:nvSpPr>
            <p:spPr>
              <a:xfrm>
                <a:off x="6471655" y="1422106"/>
                <a:ext cx="407484" cy="369332"/>
              </a:xfrm>
              <a:prstGeom prst="rect">
                <a:avLst/>
              </a:prstGeom>
              <a:blipFill>
                <a:blip r:embed="rId6"/>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16B5FEF1-00EA-420E-AFE7-25D6B4757AB7}"/>
              </a:ext>
            </a:extLst>
          </p:cNvPr>
          <p:cNvSpPr/>
          <p:nvPr/>
        </p:nvSpPr>
        <p:spPr>
          <a:xfrm>
            <a:off x="5975743" y="2359460"/>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Attention Decoder</a:t>
            </a:r>
            <a:endParaRPr lang="zh-CN" altLang="en-US" sz="1400" dirty="0"/>
          </a:p>
        </p:txBody>
      </p:sp>
      <p:cxnSp>
        <p:nvCxnSpPr>
          <p:cNvPr id="11" name="连接符: 肘形 10">
            <a:extLst>
              <a:ext uri="{FF2B5EF4-FFF2-40B4-BE49-F238E27FC236}">
                <a16:creationId xmlns:a16="http://schemas.microsoft.com/office/drawing/2014/main" id="{3AD4B515-1715-4D16-A244-F714EA790FB0}"/>
              </a:ext>
            </a:extLst>
          </p:cNvPr>
          <p:cNvCxnSpPr>
            <a:stCxn id="5" idx="0"/>
            <a:endCxn id="6" idx="2"/>
          </p:cNvCxnSpPr>
          <p:nvPr/>
        </p:nvCxnSpPr>
        <p:spPr>
          <a:xfrm rot="16200000" flipV="1">
            <a:off x="4921620" y="2560079"/>
            <a:ext cx="470786" cy="9978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2CF9FA50-0BB5-4E28-8518-DC1D565BB9DA}"/>
              </a:ext>
            </a:extLst>
          </p:cNvPr>
          <p:cNvCxnSpPr>
            <a:stCxn id="5" idx="0"/>
            <a:endCxn id="10" idx="2"/>
          </p:cNvCxnSpPr>
          <p:nvPr/>
        </p:nvCxnSpPr>
        <p:spPr>
          <a:xfrm rot="5400000" flipH="1" flipV="1">
            <a:off x="5930263" y="2549239"/>
            <a:ext cx="470786" cy="1019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2CF102D-7DAD-4384-8DC6-4718B6F8530A}"/>
              </a:ext>
            </a:extLst>
          </p:cNvPr>
          <p:cNvCxnSpPr>
            <a:cxnSpLocks/>
            <a:stCxn id="6" idx="0"/>
          </p:cNvCxnSpPr>
          <p:nvPr/>
        </p:nvCxnSpPr>
        <p:spPr>
          <a:xfrm rot="16200000" flipH="1">
            <a:off x="5200895" y="1816676"/>
            <a:ext cx="232064" cy="1317632"/>
          </a:xfrm>
          <a:prstGeom prst="bentConnector4">
            <a:avLst>
              <a:gd name="adj1" fmla="val -98507"/>
              <a:gd name="adj2" fmla="val 7655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7A498820-57D5-434D-8B32-7E770F6F05D0}"/>
              </a:ext>
            </a:extLst>
          </p:cNvPr>
          <p:cNvCxnSpPr>
            <a:cxnSpLocks/>
            <a:stCxn id="10" idx="0"/>
          </p:cNvCxnSpPr>
          <p:nvPr/>
        </p:nvCxnSpPr>
        <p:spPr>
          <a:xfrm rot="5400000" flipH="1" flipV="1">
            <a:off x="6394205" y="2078265"/>
            <a:ext cx="562388"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DF09225-63A8-4B16-A16D-A2EC70B1845E}"/>
              </a:ext>
            </a:extLst>
          </p:cNvPr>
          <p:cNvSpPr txBox="1"/>
          <p:nvPr/>
        </p:nvSpPr>
        <p:spPr>
          <a:xfrm>
            <a:off x="4739723" y="1804834"/>
            <a:ext cx="723275" cy="307777"/>
          </a:xfrm>
          <a:prstGeom prst="rect">
            <a:avLst/>
          </a:prstGeom>
          <a:noFill/>
        </p:spPr>
        <p:txBody>
          <a:bodyPr wrap="none" rtlCol="0">
            <a:spAutoFit/>
          </a:bodyPr>
          <a:lstStyle/>
          <a:p>
            <a:r>
              <a:rPr lang="zh-CN" altLang="en-US" sz="1400" dirty="0"/>
              <a:t>重打分</a:t>
            </a:r>
          </a:p>
        </p:txBody>
      </p:sp>
    </p:spTree>
    <p:custDataLst>
      <p:tags r:id="rId1"/>
    </p:custDataLst>
    <p:extLst>
      <p:ext uri="{BB962C8B-B14F-4D97-AF65-F5344CB8AC3E}">
        <p14:creationId xmlns:p14="http://schemas.microsoft.com/office/powerpoint/2010/main" val="156938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9673C-D7CA-4392-8771-7F3D4F46CEEC}"/>
              </a:ext>
            </a:extLst>
          </p:cNvPr>
          <p:cNvSpPr>
            <a:spLocks noGrp="1"/>
          </p:cNvSpPr>
          <p:nvPr>
            <p:ph type="title"/>
          </p:nvPr>
        </p:nvSpPr>
        <p:spPr/>
        <p:txBody>
          <a:bodyPr/>
          <a:lstStyle/>
          <a:p>
            <a:r>
              <a:rPr lang="en-US" altLang="zh-CN" dirty="0"/>
              <a:t>Transformer</a:t>
            </a:r>
            <a:endParaRPr lang="zh-CN" altLang="en-US" dirty="0"/>
          </a:p>
        </p:txBody>
      </p:sp>
      <p:sp>
        <p:nvSpPr>
          <p:cNvPr id="3" name="内容占位符 2">
            <a:extLst>
              <a:ext uri="{FF2B5EF4-FFF2-40B4-BE49-F238E27FC236}">
                <a16:creationId xmlns:a16="http://schemas.microsoft.com/office/drawing/2014/main" id="{36B24C9E-6824-4299-8A4F-3374DFC0262F}"/>
              </a:ext>
            </a:extLst>
          </p:cNvPr>
          <p:cNvSpPr>
            <a:spLocks noGrp="1"/>
          </p:cNvSpPr>
          <p:nvPr>
            <p:ph idx="1"/>
          </p:nvPr>
        </p:nvSpPr>
        <p:spPr>
          <a:xfrm>
            <a:off x="845288" y="1388424"/>
            <a:ext cx="10515600" cy="1461308"/>
          </a:xfrm>
        </p:spPr>
        <p:txBody>
          <a:bodyPr>
            <a:normAutofit fontScale="92500"/>
          </a:bodyPr>
          <a:lstStyle/>
          <a:p>
            <a:pPr algn="just"/>
            <a:r>
              <a:rPr lang="en-US" altLang="zh-CN" sz="2400" dirty="0"/>
              <a:t>2017</a:t>
            </a:r>
            <a:r>
              <a:rPr lang="zh-CN" altLang="zh-CN" sz="2400" dirty="0"/>
              <a:t>年，</a:t>
            </a:r>
            <a:r>
              <a:rPr lang="en-US" altLang="zh-CN" sz="2400" dirty="0"/>
              <a:t>Google</a:t>
            </a:r>
            <a:r>
              <a:rPr lang="zh-CN" altLang="en-US" sz="2400" dirty="0"/>
              <a:t>和多伦多大学在论文“</a:t>
            </a:r>
            <a:r>
              <a:rPr lang="en-US" altLang="zh-CN" sz="2400" dirty="0"/>
              <a:t>Attention Is All you Need” </a:t>
            </a:r>
            <a:r>
              <a:rPr lang="zh-CN" altLang="en-US" sz="2400" dirty="0"/>
              <a:t>中提出一种称为</a:t>
            </a:r>
            <a:r>
              <a:rPr lang="en-US" altLang="zh-CN" sz="2400" dirty="0"/>
              <a:t>Transformer</a:t>
            </a:r>
            <a:r>
              <a:rPr lang="zh-CN" altLang="en-US" sz="2400" dirty="0"/>
              <a:t>的全新架构，</a:t>
            </a:r>
          </a:p>
          <a:p>
            <a:pPr algn="just"/>
            <a:r>
              <a:rPr lang="zh-CN" altLang="zh-CN" sz="2400" dirty="0"/>
              <a:t>这种架构在</a:t>
            </a:r>
            <a:r>
              <a:rPr lang="en-US" altLang="zh-CN" sz="2400" dirty="0"/>
              <a:t>Decoder</a:t>
            </a:r>
            <a:r>
              <a:rPr lang="zh-CN" altLang="zh-CN" sz="2400" dirty="0"/>
              <a:t>和</a:t>
            </a:r>
            <a:r>
              <a:rPr lang="en-US" altLang="zh-CN" sz="2400" dirty="0"/>
              <a:t>Encoder</a:t>
            </a:r>
            <a:r>
              <a:rPr lang="zh-CN" altLang="zh-CN" sz="2400" dirty="0"/>
              <a:t>均采用</a:t>
            </a:r>
            <a:r>
              <a:rPr lang="en-US" altLang="zh-CN" sz="2400" dirty="0"/>
              <a:t>Attention</a:t>
            </a:r>
            <a:r>
              <a:rPr lang="zh-CN" altLang="zh-CN" sz="2400" dirty="0"/>
              <a:t>机制，特别是在</a:t>
            </a:r>
            <a:r>
              <a:rPr lang="en-US" altLang="zh-CN" sz="2400" dirty="0"/>
              <a:t>Encoder</a:t>
            </a:r>
            <a:r>
              <a:rPr lang="zh-CN" altLang="zh-CN" sz="2400" dirty="0"/>
              <a:t>层，把传统的</a:t>
            </a:r>
            <a:r>
              <a:rPr lang="en-US" altLang="zh-CN" sz="2400" dirty="0"/>
              <a:t>RNN</a:t>
            </a:r>
            <a:r>
              <a:rPr lang="zh-CN" altLang="zh-CN" sz="2400" dirty="0"/>
              <a:t>完全用</a:t>
            </a:r>
            <a:r>
              <a:rPr lang="en-US" altLang="zh-CN" sz="2400" dirty="0"/>
              <a:t>Attention</a:t>
            </a:r>
            <a:r>
              <a:rPr lang="zh-CN" altLang="zh-CN" sz="2400" dirty="0"/>
              <a:t>替代，在机器翻译任务取得更优的结果，引起极大关注。</a:t>
            </a:r>
            <a:endParaRPr lang="zh-CN" altLang="en-US" sz="2400" dirty="0"/>
          </a:p>
        </p:txBody>
      </p:sp>
      <p:pic>
        <p:nvPicPr>
          <p:cNvPr id="4" name="图片 3">
            <a:extLst>
              <a:ext uri="{FF2B5EF4-FFF2-40B4-BE49-F238E27FC236}">
                <a16:creationId xmlns:a16="http://schemas.microsoft.com/office/drawing/2014/main" id="{5BED60E1-E951-40ED-95F6-2F5B2491D12F}"/>
              </a:ext>
            </a:extLst>
          </p:cNvPr>
          <p:cNvPicPr/>
          <p:nvPr/>
        </p:nvPicPr>
        <p:blipFill>
          <a:blip r:embed="rId2"/>
          <a:stretch>
            <a:fillRect/>
          </a:stretch>
        </p:blipFill>
        <p:spPr>
          <a:xfrm>
            <a:off x="4364817" y="2891329"/>
            <a:ext cx="2780053" cy="3838987"/>
          </a:xfrm>
          <a:prstGeom prst="rect">
            <a:avLst/>
          </a:prstGeom>
        </p:spPr>
      </p:pic>
    </p:spTree>
    <p:extLst>
      <p:ext uri="{BB962C8B-B14F-4D97-AF65-F5344CB8AC3E}">
        <p14:creationId xmlns:p14="http://schemas.microsoft.com/office/powerpoint/2010/main" val="3263811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FEB572A0-DA87-4C2E-96C4-D6ABEC6EE390}"/>
              </a:ext>
            </a:extLst>
          </p:cNvPr>
          <p:cNvGrpSpPr/>
          <p:nvPr/>
        </p:nvGrpSpPr>
        <p:grpSpPr>
          <a:xfrm>
            <a:off x="239081" y="97077"/>
            <a:ext cx="10728574" cy="6689899"/>
            <a:chOff x="469907" y="34352"/>
            <a:chExt cx="10728574" cy="6689899"/>
          </a:xfrm>
        </p:grpSpPr>
        <p:sp>
          <p:nvSpPr>
            <p:cNvPr id="117" name="矩形: 圆角 116">
              <a:extLst>
                <a:ext uri="{FF2B5EF4-FFF2-40B4-BE49-F238E27FC236}">
                  <a16:creationId xmlns:a16="http://schemas.microsoft.com/office/drawing/2014/main" id="{FA242F30-56D0-4D56-9297-6AD8DE654450}"/>
                </a:ext>
              </a:extLst>
            </p:cNvPr>
            <p:cNvSpPr/>
            <p:nvPr/>
          </p:nvSpPr>
          <p:spPr>
            <a:xfrm>
              <a:off x="469907" y="1102039"/>
              <a:ext cx="2082789" cy="2361055"/>
            </a:xfrm>
            <a:prstGeom prst="roundRect">
              <a:avLst>
                <a:gd name="adj" fmla="val 7678"/>
              </a:avLst>
            </a:prstGeom>
            <a:solidFill>
              <a:schemeClr val="accent5">
                <a:lumMod val="60000"/>
                <a:lumOff val="40000"/>
                <a:alpha val="3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2CAE055-8915-41BD-91E6-E1DB8ED0B7DE}"/>
                </a:ext>
              </a:extLst>
            </p:cNvPr>
            <p:cNvCxnSpPr>
              <a:cxnSpLocks/>
              <a:stCxn id="69" idx="0"/>
              <a:endCxn id="30" idx="2"/>
            </p:cNvCxnSpPr>
            <p:nvPr/>
          </p:nvCxnSpPr>
          <p:spPr>
            <a:xfrm flipV="1">
              <a:off x="4146850" y="4779681"/>
              <a:ext cx="3894" cy="2142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19FC372-B9C7-46FF-A4FF-57E45700C882}"/>
                </a:ext>
              </a:extLst>
            </p:cNvPr>
            <p:cNvSpPr/>
            <p:nvPr/>
          </p:nvSpPr>
          <p:spPr>
            <a:xfrm>
              <a:off x="3010620" y="683044"/>
              <a:ext cx="5641669" cy="4239547"/>
            </a:xfrm>
            <a:prstGeom prst="roundRect">
              <a:avLst>
                <a:gd name="adj" fmla="val 70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C9010F4-4063-4EAD-B06F-372670A43754}"/>
                </a:ext>
              </a:extLst>
            </p:cNvPr>
            <p:cNvSpPr/>
            <p:nvPr/>
          </p:nvSpPr>
          <p:spPr>
            <a:xfrm>
              <a:off x="3596692" y="5786656"/>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2015624-AFFA-42BB-AE94-A9648444CC6E}"/>
                </a:ext>
              </a:extLst>
            </p:cNvPr>
            <p:cNvSpPr/>
            <p:nvPr/>
          </p:nvSpPr>
          <p:spPr>
            <a:xfrm>
              <a:off x="3841107" y="5786656"/>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73C3DA3-48F3-4356-9F2D-49FDCA4FEF58}"/>
                </a:ext>
              </a:extLst>
            </p:cNvPr>
            <p:cNvSpPr/>
            <p:nvPr/>
          </p:nvSpPr>
          <p:spPr>
            <a:xfrm>
              <a:off x="4085522" y="5786656"/>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9DAE4C2-4F22-4CA3-A36E-345930C8D438}"/>
                </a:ext>
              </a:extLst>
            </p:cNvPr>
            <p:cNvSpPr/>
            <p:nvPr/>
          </p:nvSpPr>
          <p:spPr>
            <a:xfrm>
              <a:off x="4329937" y="5786656"/>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62B13F0-3450-4B05-9104-AB685325435E}"/>
                </a:ext>
              </a:extLst>
            </p:cNvPr>
            <p:cNvSpPr/>
            <p:nvPr/>
          </p:nvSpPr>
          <p:spPr>
            <a:xfrm>
              <a:off x="4574352" y="5786656"/>
              <a:ext cx="120770" cy="543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5384572-9E32-47E6-8262-7C7D2E0DD31D}"/>
                </a:ext>
              </a:extLst>
            </p:cNvPr>
            <p:cNvSpPr txBox="1"/>
            <p:nvPr/>
          </p:nvSpPr>
          <p:spPr>
            <a:xfrm>
              <a:off x="3523591" y="6416474"/>
              <a:ext cx="1261884" cy="307777"/>
            </a:xfrm>
            <a:prstGeom prst="rect">
              <a:avLst/>
            </a:prstGeom>
            <a:noFill/>
          </p:spPr>
          <p:txBody>
            <a:bodyPr wrap="none" rtlCol="0">
              <a:spAutoFit/>
            </a:bodyPr>
            <a:lstStyle/>
            <a:p>
              <a:r>
                <a:rPr lang="zh-CN" altLang="en-US" sz="1400" dirty="0"/>
                <a:t>输入语音特征</a:t>
              </a:r>
            </a:p>
          </p:txBody>
        </p:sp>
        <p:cxnSp>
          <p:nvCxnSpPr>
            <p:cNvPr id="21" name="直接箭头连接符 20">
              <a:extLst>
                <a:ext uri="{FF2B5EF4-FFF2-40B4-BE49-F238E27FC236}">
                  <a16:creationId xmlns:a16="http://schemas.microsoft.com/office/drawing/2014/main" id="{D7C72D4A-B04C-4134-AFF3-72EB401C973C}"/>
                </a:ext>
              </a:extLst>
            </p:cNvPr>
            <p:cNvCxnSpPr>
              <a:cxnSpLocks/>
              <a:stCxn id="31" idx="0"/>
            </p:cNvCxnSpPr>
            <p:nvPr/>
          </p:nvCxnSpPr>
          <p:spPr>
            <a:xfrm flipV="1">
              <a:off x="7476001" y="331151"/>
              <a:ext cx="0" cy="5096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5B87B7F-4E98-4197-8821-F86F4D99A379}"/>
                </a:ext>
              </a:extLst>
            </p:cNvPr>
            <p:cNvSpPr txBox="1"/>
            <p:nvPr/>
          </p:nvSpPr>
          <p:spPr>
            <a:xfrm>
              <a:off x="7024593" y="34352"/>
              <a:ext cx="902811" cy="307777"/>
            </a:xfrm>
            <a:prstGeom prst="rect">
              <a:avLst/>
            </a:prstGeom>
            <a:noFill/>
          </p:spPr>
          <p:txBody>
            <a:bodyPr wrap="square" rtlCol="0">
              <a:spAutoFit/>
            </a:bodyPr>
            <a:lstStyle/>
            <a:p>
              <a:r>
                <a:rPr lang="zh-CN" altLang="en-US" sz="1400" dirty="0"/>
                <a:t>识别结果</a:t>
              </a:r>
            </a:p>
          </p:txBody>
        </p:sp>
        <p:sp>
          <p:nvSpPr>
            <p:cNvPr id="23" name="矩形: 圆角 22">
              <a:extLst>
                <a:ext uri="{FF2B5EF4-FFF2-40B4-BE49-F238E27FC236}">
                  <a16:creationId xmlns:a16="http://schemas.microsoft.com/office/drawing/2014/main" id="{CE856D84-06F8-4241-BF6F-61290128D43C}"/>
                </a:ext>
              </a:extLst>
            </p:cNvPr>
            <p:cNvSpPr/>
            <p:nvPr/>
          </p:nvSpPr>
          <p:spPr>
            <a:xfrm>
              <a:off x="3283398" y="840770"/>
              <a:ext cx="1728943" cy="5129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26" name="矩形: 圆角 25">
              <a:extLst>
                <a:ext uri="{FF2B5EF4-FFF2-40B4-BE49-F238E27FC236}">
                  <a16:creationId xmlns:a16="http://schemas.microsoft.com/office/drawing/2014/main" id="{73C9382B-C141-4368-AF0E-509C9048B567}"/>
                </a:ext>
              </a:extLst>
            </p:cNvPr>
            <p:cNvSpPr/>
            <p:nvPr/>
          </p:nvSpPr>
          <p:spPr>
            <a:xfrm>
              <a:off x="3283397" y="1529291"/>
              <a:ext cx="1728943" cy="5129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27" name="矩形: 圆角 26">
              <a:extLst>
                <a:ext uri="{FF2B5EF4-FFF2-40B4-BE49-F238E27FC236}">
                  <a16:creationId xmlns:a16="http://schemas.microsoft.com/office/drawing/2014/main" id="{B329677D-F930-45AC-9ED1-0DD795341F7B}"/>
                </a:ext>
              </a:extLst>
            </p:cNvPr>
            <p:cNvSpPr/>
            <p:nvPr/>
          </p:nvSpPr>
          <p:spPr>
            <a:xfrm>
              <a:off x="3283397" y="2214745"/>
              <a:ext cx="1728943" cy="5129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28" name="矩形: 圆角 27">
              <a:extLst>
                <a:ext uri="{FF2B5EF4-FFF2-40B4-BE49-F238E27FC236}">
                  <a16:creationId xmlns:a16="http://schemas.microsoft.com/office/drawing/2014/main" id="{9B287800-A024-4445-9854-54773D3EC807}"/>
                </a:ext>
              </a:extLst>
            </p:cNvPr>
            <p:cNvSpPr/>
            <p:nvPr/>
          </p:nvSpPr>
          <p:spPr>
            <a:xfrm>
              <a:off x="3286273" y="2892739"/>
              <a:ext cx="1728943" cy="5129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29" name="矩形: 圆角 28">
              <a:extLst>
                <a:ext uri="{FF2B5EF4-FFF2-40B4-BE49-F238E27FC236}">
                  <a16:creationId xmlns:a16="http://schemas.microsoft.com/office/drawing/2014/main" id="{8098B77A-AEB5-489C-B9A1-6FCDB8131F96}"/>
                </a:ext>
              </a:extLst>
            </p:cNvPr>
            <p:cNvSpPr/>
            <p:nvPr/>
          </p:nvSpPr>
          <p:spPr>
            <a:xfrm>
              <a:off x="3286272" y="3581260"/>
              <a:ext cx="1728943" cy="5129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30" name="矩形: 圆角 29">
              <a:extLst>
                <a:ext uri="{FF2B5EF4-FFF2-40B4-BE49-F238E27FC236}">
                  <a16:creationId xmlns:a16="http://schemas.microsoft.com/office/drawing/2014/main" id="{7FF569F3-9C92-42D4-9F15-1767DE760EA0}"/>
                </a:ext>
              </a:extLst>
            </p:cNvPr>
            <p:cNvSpPr/>
            <p:nvPr/>
          </p:nvSpPr>
          <p:spPr>
            <a:xfrm>
              <a:off x="3286272" y="4266714"/>
              <a:ext cx="1728943" cy="5129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Encoder</a:t>
              </a:r>
              <a:endParaRPr lang="zh-CN" altLang="en-US" sz="1400" b="1" dirty="0"/>
            </a:p>
          </p:txBody>
        </p:sp>
        <p:sp>
          <p:nvSpPr>
            <p:cNvPr id="31" name="矩形: 圆角 30">
              <a:extLst>
                <a:ext uri="{FF2B5EF4-FFF2-40B4-BE49-F238E27FC236}">
                  <a16:creationId xmlns:a16="http://schemas.microsoft.com/office/drawing/2014/main" id="{7A47221E-C29F-49A9-9871-2384C38C6CBF}"/>
                </a:ext>
              </a:extLst>
            </p:cNvPr>
            <p:cNvSpPr/>
            <p:nvPr/>
          </p:nvSpPr>
          <p:spPr>
            <a:xfrm>
              <a:off x="6611529" y="840770"/>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sp>
          <p:nvSpPr>
            <p:cNvPr id="32" name="矩形: 圆角 31">
              <a:extLst>
                <a:ext uri="{FF2B5EF4-FFF2-40B4-BE49-F238E27FC236}">
                  <a16:creationId xmlns:a16="http://schemas.microsoft.com/office/drawing/2014/main" id="{88AA64C0-6E54-430C-8892-FB33825A0A61}"/>
                </a:ext>
              </a:extLst>
            </p:cNvPr>
            <p:cNvSpPr/>
            <p:nvPr/>
          </p:nvSpPr>
          <p:spPr>
            <a:xfrm>
              <a:off x="6611528" y="1529291"/>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sp>
          <p:nvSpPr>
            <p:cNvPr id="33" name="矩形: 圆角 32">
              <a:extLst>
                <a:ext uri="{FF2B5EF4-FFF2-40B4-BE49-F238E27FC236}">
                  <a16:creationId xmlns:a16="http://schemas.microsoft.com/office/drawing/2014/main" id="{2A3A8593-4AA3-407D-B181-FF6017AD7699}"/>
                </a:ext>
              </a:extLst>
            </p:cNvPr>
            <p:cNvSpPr/>
            <p:nvPr/>
          </p:nvSpPr>
          <p:spPr>
            <a:xfrm>
              <a:off x="6611528" y="2214745"/>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sp>
          <p:nvSpPr>
            <p:cNvPr id="34" name="矩形: 圆角 33">
              <a:extLst>
                <a:ext uri="{FF2B5EF4-FFF2-40B4-BE49-F238E27FC236}">
                  <a16:creationId xmlns:a16="http://schemas.microsoft.com/office/drawing/2014/main" id="{6616CB4B-8977-4F3E-B685-3914EE51276F}"/>
                </a:ext>
              </a:extLst>
            </p:cNvPr>
            <p:cNvSpPr/>
            <p:nvPr/>
          </p:nvSpPr>
          <p:spPr>
            <a:xfrm>
              <a:off x="6614404" y="2892739"/>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sp>
          <p:nvSpPr>
            <p:cNvPr id="35" name="矩形: 圆角 34">
              <a:extLst>
                <a:ext uri="{FF2B5EF4-FFF2-40B4-BE49-F238E27FC236}">
                  <a16:creationId xmlns:a16="http://schemas.microsoft.com/office/drawing/2014/main" id="{F4DED20B-8DF5-49D3-9D41-AEFA21A977F5}"/>
                </a:ext>
              </a:extLst>
            </p:cNvPr>
            <p:cNvSpPr/>
            <p:nvPr/>
          </p:nvSpPr>
          <p:spPr>
            <a:xfrm>
              <a:off x="6614403" y="3581260"/>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sp>
          <p:nvSpPr>
            <p:cNvPr id="36" name="矩形: 圆角 35">
              <a:extLst>
                <a:ext uri="{FF2B5EF4-FFF2-40B4-BE49-F238E27FC236}">
                  <a16:creationId xmlns:a16="http://schemas.microsoft.com/office/drawing/2014/main" id="{98CB4F04-D5DE-48B7-A219-1B620C82701C}"/>
                </a:ext>
              </a:extLst>
            </p:cNvPr>
            <p:cNvSpPr/>
            <p:nvPr/>
          </p:nvSpPr>
          <p:spPr>
            <a:xfrm>
              <a:off x="6614403" y="4266714"/>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Decoder</a:t>
              </a:r>
              <a:endParaRPr lang="zh-CN" altLang="en-US" sz="1400" b="1" dirty="0"/>
            </a:p>
          </p:txBody>
        </p:sp>
        <p:cxnSp>
          <p:nvCxnSpPr>
            <p:cNvPr id="38" name="直接箭头连接符 37">
              <a:extLst>
                <a:ext uri="{FF2B5EF4-FFF2-40B4-BE49-F238E27FC236}">
                  <a16:creationId xmlns:a16="http://schemas.microsoft.com/office/drawing/2014/main" id="{1F23040F-AEDB-4A4F-88B3-34375EDE2B5A}"/>
                </a:ext>
              </a:extLst>
            </p:cNvPr>
            <p:cNvCxnSpPr>
              <a:stCxn id="23" idx="3"/>
              <a:endCxn id="31" idx="1"/>
            </p:cNvCxnSpPr>
            <p:nvPr/>
          </p:nvCxnSpPr>
          <p:spPr>
            <a:xfrm>
              <a:off x="5012341" y="1097254"/>
              <a:ext cx="1599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C022C57-D11A-46DB-82C5-63E0AB80221E}"/>
                </a:ext>
              </a:extLst>
            </p:cNvPr>
            <p:cNvCxnSpPr>
              <a:stCxn id="23" idx="3"/>
              <a:endCxn id="32" idx="1"/>
            </p:cNvCxnSpPr>
            <p:nvPr/>
          </p:nvCxnSpPr>
          <p:spPr>
            <a:xfrm>
              <a:off x="5012341" y="1097254"/>
              <a:ext cx="1599187" cy="6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D30CBD5-4854-4C07-B5D3-B8A102FFA92E}"/>
                </a:ext>
              </a:extLst>
            </p:cNvPr>
            <p:cNvCxnSpPr>
              <a:stCxn id="23" idx="3"/>
              <a:endCxn id="33" idx="1"/>
            </p:cNvCxnSpPr>
            <p:nvPr/>
          </p:nvCxnSpPr>
          <p:spPr>
            <a:xfrm>
              <a:off x="5012341" y="1097254"/>
              <a:ext cx="1599187" cy="137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D4D0755F-BB9D-474B-A2DE-D6443D03F241}"/>
                </a:ext>
              </a:extLst>
            </p:cNvPr>
            <p:cNvCxnSpPr>
              <a:stCxn id="23" idx="3"/>
              <a:endCxn id="34" idx="1"/>
            </p:cNvCxnSpPr>
            <p:nvPr/>
          </p:nvCxnSpPr>
          <p:spPr>
            <a:xfrm>
              <a:off x="5012341" y="1097254"/>
              <a:ext cx="1602063" cy="20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C69C288-C04B-492E-9DCC-15FF7CB1C1ED}"/>
                </a:ext>
              </a:extLst>
            </p:cNvPr>
            <p:cNvCxnSpPr>
              <a:stCxn id="23" idx="3"/>
              <a:endCxn id="35" idx="1"/>
            </p:cNvCxnSpPr>
            <p:nvPr/>
          </p:nvCxnSpPr>
          <p:spPr>
            <a:xfrm>
              <a:off x="5012341" y="1097254"/>
              <a:ext cx="1602062" cy="274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E267EE4-6D7D-4EDC-B34E-F4B3D0052E17}"/>
                </a:ext>
              </a:extLst>
            </p:cNvPr>
            <p:cNvCxnSpPr>
              <a:stCxn id="23" idx="3"/>
              <a:endCxn id="36" idx="1"/>
            </p:cNvCxnSpPr>
            <p:nvPr/>
          </p:nvCxnSpPr>
          <p:spPr>
            <a:xfrm>
              <a:off x="5012341" y="1097254"/>
              <a:ext cx="1602062" cy="342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D695F268-3C3C-4954-9143-745ABAA29960}"/>
                </a:ext>
              </a:extLst>
            </p:cNvPr>
            <p:cNvSpPr/>
            <p:nvPr/>
          </p:nvSpPr>
          <p:spPr>
            <a:xfrm>
              <a:off x="645190" y="1236691"/>
              <a:ext cx="1728943" cy="512967"/>
            </a:xfrm>
            <a:prstGeom prst="round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Feed Forward</a:t>
              </a:r>
              <a:endParaRPr lang="zh-CN" altLang="en-US" sz="1400" b="1" dirty="0"/>
            </a:p>
          </p:txBody>
        </p:sp>
        <p:sp>
          <p:nvSpPr>
            <p:cNvPr id="50" name="矩形: 圆角 49">
              <a:extLst>
                <a:ext uri="{FF2B5EF4-FFF2-40B4-BE49-F238E27FC236}">
                  <a16:creationId xmlns:a16="http://schemas.microsoft.com/office/drawing/2014/main" id="{49C4890B-D601-43CD-BE75-84940D6DE5C0}"/>
                </a:ext>
              </a:extLst>
            </p:cNvPr>
            <p:cNvSpPr/>
            <p:nvPr/>
          </p:nvSpPr>
          <p:spPr>
            <a:xfrm>
              <a:off x="645189" y="1959716"/>
              <a:ext cx="1728943" cy="512967"/>
            </a:xfrm>
            <a:prstGeom prst="round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Layer Norm</a:t>
              </a:r>
              <a:endParaRPr lang="zh-CN" altLang="en-US" sz="1400" b="1" dirty="0"/>
            </a:p>
          </p:txBody>
        </p:sp>
        <p:sp>
          <p:nvSpPr>
            <p:cNvPr id="51" name="矩形: 圆角 50">
              <a:extLst>
                <a:ext uri="{FF2B5EF4-FFF2-40B4-BE49-F238E27FC236}">
                  <a16:creationId xmlns:a16="http://schemas.microsoft.com/office/drawing/2014/main" id="{F41C63C6-6AA9-4273-B313-A8B23A2B5BD5}"/>
                </a:ext>
              </a:extLst>
            </p:cNvPr>
            <p:cNvSpPr/>
            <p:nvPr/>
          </p:nvSpPr>
          <p:spPr>
            <a:xfrm>
              <a:off x="645189" y="2696926"/>
              <a:ext cx="1728943" cy="512967"/>
            </a:xfrm>
            <a:prstGeom prst="roundRect">
              <a:avLst/>
            </a:prstGeom>
            <a:solidFill>
              <a:schemeClr val="accent5">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t>Self Attention</a:t>
              </a:r>
              <a:endParaRPr lang="zh-CN" altLang="en-US" sz="1400" b="1" dirty="0"/>
            </a:p>
          </p:txBody>
        </p:sp>
        <p:cxnSp>
          <p:nvCxnSpPr>
            <p:cNvPr id="54" name="直接箭头连接符 53">
              <a:extLst>
                <a:ext uri="{FF2B5EF4-FFF2-40B4-BE49-F238E27FC236}">
                  <a16:creationId xmlns:a16="http://schemas.microsoft.com/office/drawing/2014/main" id="{62B6E121-6FC6-47EF-B67B-43EA7A0551DD}"/>
                </a:ext>
              </a:extLst>
            </p:cNvPr>
            <p:cNvCxnSpPr>
              <a:cxnSpLocks/>
              <a:endCxn id="51" idx="2"/>
            </p:cNvCxnSpPr>
            <p:nvPr/>
          </p:nvCxnSpPr>
          <p:spPr>
            <a:xfrm flipV="1">
              <a:off x="1509660" y="3209893"/>
              <a:ext cx="1" cy="3712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B7B0A649-521F-4198-BF10-F350FDAFFBEF}"/>
                </a:ext>
              </a:extLst>
            </p:cNvPr>
            <p:cNvCxnSpPr>
              <a:stCxn id="51" idx="0"/>
              <a:endCxn id="50" idx="2"/>
            </p:cNvCxnSpPr>
            <p:nvPr/>
          </p:nvCxnSpPr>
          <p:spPr>
            <a:xfrm flipV="1">
              <a:off x="1509661" y="2472683"/>
              <a:ext cx="0" cy="2242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6398962-815C-475A-B6D9-EB1D395EC2A3}"/>
                </a:ext>
              </a:extLst>
            </p:cNvPr>
            <p:cNvCxnSpPr>
              <a:stCxn id="50" idx="0"/>
              <a:endCxn id="49" idx="2"/>
            </p:cNvCxnSpPr>
            <p:nvPr/>
          </p:nvCxnSpPr>
          <p:spPr>
            <a:xfrm flipV="1">
              <a:off x="1509661" y="1749658"/>
              <a:ext cx="1" cy="210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1BBACFE8-EB1F-49EB-8368-D339F3B5FDB8}"/>
                </a:ext>
              </a:extLst>
            </p:cNvPr>
            <p:cNvCxnSpPr>
              <a:stCxn id="49" idx="0"/>
            </p:cNvCxnSpPr>
            <p:nvPr/>
          </p:nvCxnSpPr>
          <p:spPr>
            <a:xfrm flipH="1" flipV="1">
              <a:off x="1509660" y="899177"/>
              <a:ext cx="2" cy="337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连接符: 肘形 112">
              <a:extLst>
                <a:ext uri="{FF2B5EF4-FFF2-40B4-BE49-F238E27FC236}">
                  <a16:creationId xmlns:a16="http://schemas.microsoft.com/office/drawing/2014/main" id="{C36C5D3D-22F6-456D-A132-C6D11573336C}"/>
                </a:ext>
              </a:extLst>
            </p:cNvPr>
            <p:cNvCxnSpPr>
              <a:cxnSpLocks/>
            </p:cNvCxnSpPr>
            <p:nvPr/>
          </p:nvCxnSpPr>
          <p:spPr>
            <a:xfrm flipV="1">
              <a:off x="1503310" y="2597165"/>
              <a:ext cx="12700" cy="737210"/>
            </a:xfrm>
            <a:prstGeom prst="bentConnector3">
              <a:avLst>
                <a:gd name="adj1" fmla="val 7466087"/>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472CE097-8380-4F0C-9147-C109958C7825}"/>
                </a:ext>
              </a:extLst>
            </p:cNvPr>
            <p:cNvSpPr txBox="1"/>
            <p:nvPr/>
          </p:nvSpPr>
          <p:spPr>
            <a:xfrm>
              <a:off x="1775859" y="2396425"/>
              <a:ext cx="723275" cy="261610"/>
            </a:xfrm>
            <a:prstGeom prst="rect">
              <a:avLst/>
            </a:prstGeom>
            <a:noFill/>
          </p:spPr>
          <p:txBody>
            <a:bodyPr wrap="none" rtlCol="0">
              <a:spAutoFit/>
            </a:bodyPr>
            <a:lstStyle/>
            <a:p>
              <a:r>
                <a:rPr lang="en-US" altLang="zh-CN" sz="1100" b="1" dirty="0"/>
                <a:t>Residual</a:t>
              </a:r>
              <a:endParaRPr lang="zh-CN" altLang="en-US" sz="1100" b="1" dirty="0"/>
            </a:p>
          </p:txBody>
        </p:sp>
        <p:cxnSp>
          <p:nvCxnSpPr>
            <p:cNvPr id="119" name="直接箭头连接符 118">
              <a:extLst>
                <a:ext uri="{FF2B5EF4-FFF2-40B4-BE49-F238E27FC236}">
                  <a16:creationId xmlns:a16="http://schemas.microsoft.com/office/drawing/2014/main" id="{DD75E6DC-DF69-4422-8EBE-00370057B125}"/>
                </a:ext>
              </a:extLst>
            </p:cNvPr>
            <p:cNvCxnSpPr>
              <a:cxnSpLocks/>
              <a:stCxn id="131" idx="1"/>
              <a:endCxn id="117" idx="3"/>
            </p:cNvCxnSpPr>
            <p:nvPr/>
          </p:nvCxnSpPr>
          <p:spPr>
            <a:xfrm flipH="1" flipV="1">
              <a:off x="2552696" y="2282567"/>
              <a:ext cx="628654" cy="1987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608AA65D-BF08-4562-B2E8-E18D8386FCBB}"/>
                </a:ext>
              </a:extLst>
            </p:cNvPr>
            <p:cNvCxnSpPr>
              <a:stCxn id="30" idx="0"/>
              <a:endCxn id="29" idx="2"/>
            </p:cNvCxnSpPr>
            <p:nvPr/>
          </p:nvCxnSpPr>
          <p:spPr>
            <a:xfrm flipV="1">
              <a:off x="4150744" y="4094227"/>
              <a:ext cx="0" cy="172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F36F837E-6E40-4446-BADD-2940567A1B2A}"/>
                </a:ext>
              </a:extLst>
            </p:cNvPr>
            <p:cNvCxnSpPr>
              <a:stCxn id="29" idx="0"/>
              <a:endCxn id="28" idx="2"/>
            </p:cNvCxnSpPr>
            <p:nvPr/>
          </p:nvCxnSpPr>
          <p:spPr>
            <a:xfrm flipV="1">
              <a:off x="4150744" y="3405706"/>
              <a:ext cx="1" cy="1755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8F712BC-8687-4FAF-9D81-32AEBA5A91D4}"/>
                </a:ext>
              </a:extLst>
            </p:cNvPr>
            <p:cNvCxnSpPr>
              <a:stCxn id="28" idx="0"/>
              <a:endCxn id="27" idx="2"/>
            </p:cNvCxnSpPr>
            <p:nvPr/>
          </p:nvCxnSpPr>
          <p:spPr>
            <a:xfrm flipH="1" flipV="1">
              <a:off x="4147869" y="2727712"/>
              <a:ext cx="2876" cy="1650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610D906C-9DB8-4A88-80CB-36F9FBEE4529}"/>
                </a:ext>
              </a:extLst>
            </p:cNvPr>
            <p:cNvCxnSpPr>
              <a:stCxn id="27" idx="0"/>
              <a:endCxn id="26" idx="2"/>
            </p:cNvCxnSpPr>
            <p:nvPr/>
          </p:nvCxnSpPr>
          <p:spPr>
            <a:xfrm flipV="1">
              <a:off x="4147869" y="2042258"/>
              <a:ext cx="0" cy="172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E4352906-1CA4-4409-A391-B6F2BAEBA29F}"/>
                </a:ext>
              </a:extLst>
            </p:cNvPr>
            <p:cNvCxnSpPr>
              <a:stCxn id="26" idx="0"/>
              <a:endCxn id="23" idx="2"/>
            </p:cNvCxnSpPr>
            <p:nvPr/>
          </p:nvCxnSpPr>
          <p:spPr>
            <a:xfrm flipV="1">
              <a:off x="4147869" y="1353737"/>
              <a:ext cx="1" cy="1755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BC41B683-EBA9-482D-A86D-7573168D5A84}"/>
                </a:ext>
              </a:extLst>
            </p:cNvPr>
            <p:cNvSpPr/>
            <p:nvPr/>
          </p:nvSpPr>
          <p:spPr>
            <a:xfrm>
              <a:off x="3181350" y="2156139"/>
              <a:ext cx="1924050" cy="650336"/>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圆角 131">
              <a:extLst>
                <a:ext uri="{FF2B5EF4-FFF2-40B4-BE49-F238E27FC236}">
                  <a16:creationId xmlns:a16="http://schemas.microsoft.com/office/drawing/2014/main" id="{388BC58A-0FF2-4AD2-B680-C47E9B98ED8B}"/>
                </a:ext>
              </a:extLst>
            </p:cNvPr>
            <p:cNvSpPr/>
            <p:nvPr/>
          </p:nvSpPr>
          <p:spPr>
            <a:xfrm>
              <a:off x="9115692" y="788168"/>
              <a:ext cx="2082789" cy="3120571"/>
            </a:xfrm>
            <a:prstGeom prst="roundRect">
              <a:avLst>
                <a:gd name="adj" fmla="val 7678"/>
              </a:avLst>
            </a:prstGeom>
            <a:solidFill>
              <a:schemeClr val="accent2">
                <a:lumMod val="40000"/>
                <a:lumOff val="60000"/>
                <a:alpha val="49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3" name="矩形: 圆角 132">
              <a:extLst>
                <a:ext uri="{FF2B5EF4-FFF2-40B4-BE49-F238E27FC236}">
                  <a16:creationId xmlns:a16="http://schemas.microsoft.com/office/drawing/2014/main" id="{02E003EB-F558-41DA-A135-3CBB6BD9D70F}"/>
                </a:ext>
              </a:extLst>
            </p:cNvPr>
            <p:cNvSpPr/>
            <p:nvPr/>
          </p:nvSpPr>
          <p:spPr>
            <a:xfrm>
              <a:off x="9290975" y="922820"/>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Feed Forward</a:t>
              </a:r>
              <a:endParaRPr lang="zh-CN" altLang="en-US" sz="1400" b="1" dirty="0"/>
            </a:p>
          </p:txBody>
        </p:sp>
        <p:sp>
          <p:nvSpPr>
            <p:cNvPr id="134" name="矩形: 圆角 133">
              <a:extLst>
                <a:ext uri="{FF2B5EF4-FFF2-40B4-BE49-F238E27FC236}">
                  <a16:creationId xmlns:a16="http://schemas.microsoft.com/office/drawing/2014/main" id="{0E5BC390-CBF8-4DE8-A071-A38475E986AD}"/>
                </a:ext>
              </a:extLst>
            </p:cNvPr>
            <p:cNvSpPr/>
            <p:nvPr/>
          </p:nvSpPr>
          <p:spPr>
            <a:xfrm>
              <a:off x="9290975" y="2417152"/>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Layer Norm</a:t>
              </a:r>
              <a:endParaRPr lang="zh-CN" altLang="en-US" sz="1400" b="1" dirty="0"/>
            </a:p>
          </p:txBody>
        </p:sp>
        <p:sp>
          <p:nvSpPr>
            <p:cNvPr id="135" name="矩形: 圆角 134">
              <a:extLst>
                <a:ext uri="{FF2B5EF4-FFF2-40B4-BE49-F238E27FC236}">
                  <a16:creationId xmlns:a16="http://schemas.microsoft.com/office/drawing/2014/main" id="{608489C4-A07D-4D4B-915A-900F55306CDF}"/>
                </a:ext>
              </a:extLst>
            </p:cNvPr>
            <p:cNvSpPr/>
            <p:nvPr/>
          </p:nvSpPr>
          <p:spPr>
            <a:xfrm>
              <a:off x="9290975" y="3154362"/>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Self Attention</a:t>
              </a:r>
              <a:endParaRPr lang="zh-CN" altLang="en-US" sz="1400" b="1" dirty="0"/>
            </a:p>
          </p:txBody>
        </p:sp>
        <p:cxnSp>
          <p:nvCxnSpPr>
            <p:cNvPr id="136" name="直接箭头连接符 135">
              <a:extLst>
                <a:ext uri="{FF2B5EF4-FFF2-40B4-BE49-F238E27FC236}">
                  <a16:creationId xmlns:a16="http://schemas.microsoft.com/office/drawing/2014/main" id="{B1D88235-5167-4227-B4B9-A68DFE1DEAEB}"/>
                </a:ext>
              </a:extLst>
            </p:cNvPr>
            <p:cNvCxnSpPr>
              <a:cxnSpLocks/>
              <a:endCxn id="135" idx="2"/>
            </p:cNvCxnSpPr>
            <p:nvPr/>
          </p:nvCxnSpPr>
          <p:spPr>
            <a:xfrm flipV="1">
              <a:off x="10155446" y="3667329"/>
              <a:ext cx="1" cy="371282"/>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137" name="直接箭头连接符 136">
              <a:extLst>
                <a:ext uri="{FF2B5EF4-FFF2-40B4-BE49-F238E27FC236}">
                  <a16:creationId xmlns:a16="http://schemas.microsoft.com/office/drawing/2014/main" id="{D7A7C33A-C623-40C4-A60D-5515B575516E}"/>
                </a:ext>
              </a:extLst>
            </p:cNvPr>
            <p:cNvCxnSpPr>
              <a:stCxn id="135" idx="0"/>
              <a:endCxn id="134" idx="2"/>
            </p:cNvCxnSpPr>
            <p:nvPr/>
          </p:nvCxnSpPr>
          <p:spPr>
            <a:xfrm flipV="1">
              <a:off x="10155447" y="2930119"/>
              <a:ext cx="0" cy="224243"/>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139" name="直接箭头连接符 138">
              <a:extLst>
                <a:ext uri="{FF2B5EF4-FFF2-40B4-BE49-F238E27FC236}">
                  <a16:creationId xmlns:a16="http://schemas.microsoft.com/office/drawing/2014/main" id="{050285DD-43BF-4C68-A405-31BDDBCF033F}"/>
                </a:ext>
              </a:extLst>
            </p:cNvPr>
            <p:cNvCxnSpPr>
              <a:stCxn id="133" idx="0"/>
            </p:cNvCxnSpPr>
            <p:nvPr/>
          </p:nvCxnSpPr>
          <p:spPr>
            <a:xfrm flipH="1" flipV="1">
              <a:off x="10155445" y="585306"/>
              <a:ext cx="2" cy="337514"/>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140" name="连接符: 肘形 139">
              <a:extLst>
                <a:ext uri="{FF2B5EF4-FFF2-40B4-BE49-F238E27FC236}">
                  <a16:creationId xmlns:a16="http://schemas.microsoft.com/office/drawing/2014/main" id="{E47F5E05-9372-4243-9D37-86A7AD4EB07E}"/>
                </a:ext>
              </a:extLst>
            </p:cNvPr>
            <p:cNvCxnSpPr>
              <a:cxnSpLocks/>
            </p:cNvCxnSpPr>
            <p:nvPr/>
          </p:nvCxnSpPr>
          <p:spPr>
            <a:xfrm flipV="1">
              <a:off x="10149096" y="3054601"/>
              <a:ext cx="12700" cy="737210"/>
            </a:xfrm>
            <a:prstGeom prst="bentConnector3">
              <a:avLst>
                <a:gd name="adj1" fmla="val 7466087"/>
              </a:avLst>
            </a:prstGeom>
            <a:ln>
              <a:tailEnd type="triangle"/>
            </a:ln>
          </p:spPr>
          <p:style>
            <a:lnRef idx="1">
              <a:schemeClr val="accent2"/>
            </a:lnRef>
            <a:fillRef idx="2">
              <a:schemeClr val="accent2"/>
            </a:fillRef>
            <a:effectRef idx="1">
              <a:schemeClr val="accent2"/>
            </a:effectRef>
            <a:fontRef idx="minor">
              <a:schemeClr val="dk1"/>
            </a:fontRef>
          </p:style>
        </p:cxnSp>
        <p:sp>
          <p:nvSpPr>
            <p:cNvPr id="142" name="文本框 141">
              <a:extLst>
                <a:ext uri="{FF2B5EF4-FFF2-40B4-BE49-F238E27FC236}">
                  <a16:creationId xmlns:a16="http://schemas.microsoft.com/office/drawing/2014/main" id="{BE4EACC9-F904-42DF-9D6C-A3C536E2DA3C}"/>
                </a:ext>
              </a:extLst>
            </p:cNvPr>
            <p:cNvSpPr txBox="1"/>
            <p:nvPr/>
          </p:nvSpPr>
          <p:spPr>
            <a:xfrm>
              <a:off x="10456458" y="2842872"/>
              <a:ext cx="723275" cy="261610"/>
            </a:xfrm>
            <a:prstGeom prst="rect">
              <a:avLst/>
            </a:prstGeom>
            <a:noFill/>
          </p:spPr>
          <p:txBody>
            <a:bodyPr wrap="none" rtlCol="0">
              <a:spAutoFit/>
            </a:bodyPr>
            <a:lstStyle/>
            <a:p>
              <a:r>
                <a:rPr lang="en-US" altLang="zh-CN" sz="1100" b="1" dirty="0"/>
                <a:t>Residual</a:t>
              </a:r>
              <a:endParaRPr lang="zh-CN" altLang="en-US" sz="1100" b="1" dirty="0"/>
            </a:p>
          </p:txBody>
        </p:sp>
        <p:sp>
          <p:nvSpPr>
            <p:cNvPr id="144" name="矩形: 圆角 143">
              <a:extLst>
                <a:ext uri="{FF2B5EF4-FFF2-40B4-BE49-F238E27FC236}">
                  <a16:creationId xmlns:a16="http://schemas.microsoft.com/office/drawing/2014/main" id="{F94E1840-737E-4B62-A3FE-E062684B7F6C}"/>
                </a:ext>
              </a:extLst>
            </p:cNvPr>
            <p:cNvSpPr/>
            <p:nvPr/>
          </p:nvSpPr>
          <p:spPr>
            <a:xfrm>
              <a:off x="9290975" y="1679942"/>
              <a:ext cx="1728943" cy="5129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b="1" dirty="0"/>
                <a:t>Encoder-Decoder Attention</a:t>
              </a:r>
              <a:endParaRPr lang="zh-CN" altLang="en-US" sz="1400" b="1" dirty="0"/>
            </a:p>
          </p:txBody>
        </p:sp>
        <p:cxnSp>
          <p:nvCxnSpPr>
            <p:cNvPr id="146" name="直接箭头连接符 145">
              <a:extLst>
                <a:ext uri="{FF2B5EF4-FFF2-40B4-BE49-F238E27FC236}">
                  <a16:creationId xmlns:a16="http://schemas.microsoft.com/office/drawing/2014/main" id="{57CD22E4-476D-471B-A0A8-109EB5C719CE}"/>
                </a:ext>
              </a:extLst>
            </p:cNvPr>
            <p:cNvCxnSpPr>
              <a:stCxn id="144" idx="0"/>
            </p:cNvCxnSpPr>
            <p:nvPr/>
          </p:nvCxnSpPr>
          <p:spPr>
            <a:xfrm flipV="1">
              <a:off x="10155447" y="1455699"/>
              <a:ext cx="0" cy="224243"/>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147" name="连接符: 肘形 146">
              <a:extLst>
                <a:ext uri="{FF2B5EF4-FFF2-40B4-BE49-F238E27FC236}">
                  <a16:creationId xmlns:a16="http://schemas.microsoft.com/office/drawing/2014/main" id="{94E2E3FD-303B-4538-B2DA-ECF3962584DF}"/>
                </a:ext>
              </a:extLst>
            </p:cNvPr>
            <p:cNvCxnSpPr>
              <a:cxnSpLocks/>
            </p:cNvCxnSpPr>
            <p:nvPr/>
          </p:nvCxnSpPr>
          <p:spPr>
            <a:xfrm flipV="1">
              <a:off x="10149096" y="1580181"/>
              <a:ext cx="12700" cy="737210"/>
            </a:xfrm>
            <a:prstGeom prst="bentConnector3">
              <a:avLst>
                <a:gd name="adj1" fmla="val 7466087"/>
              </a:avLst>
            </a:prstGeom>
            <a:ln>
              <a:tailEnd type="triangle"/>
            </a:ln>
          </p:spPr>
          <p:style>
            <a:lnRef idx="1">
              <a:schemeClr val="accent2"/>
            </a:lnRef>
            <a:fillRef idx="2">
              <a:schemeClr val="accent2"/>
            </a:fillRef>
            <a:effectRef idx="1">
              <a:schemeClr val="accent2"/>
            </a:effectRef>
            <a:fontRef idx="minor">
              <a:schemeClr val="dk1"/>
            </a:fontRef>
          </p:style>
        </p:cxnSp>
        <p:sp>
          <p:nvSpPr>
            <p:cNvPr id="148" name="文本框 147">
              <a:extLst>
                <a:ext uri="{FF2B5EF4-FFF2-40B4-BE49-F238E27FC236}">
                  <a16:creationId xmlns:a16="http://schemas.microsoft.com/office/drawing/2014/main" id="{5F9BF491-FB78-45BD-A493-73551B2F304A}"/>
                </a:ext>
              </a:extLst>
            </p:cNvPr>
            <p:cNvSpPr txBox="1"/>
            <p:nvPr/>
          </p:nvSpPr>
          <p:spPr>
            <a:xfrm>
              <a:off x="10456458" y="1368452"/>
              <a:ext cx="723275" cy="261610"/>
            </a:xfrm>
            <a:prstGeom prst="rect">
              <a:avLst/>
            </a:prstGeom>
            <a:noFill/>
          </p:spPr>
          <p:txBody>
            <a:bodyPr wrap="none" rtlCol="0">
              <a:spAutoFit/>
            </a:bodyPr>
            <a:lstStyle/>
            <a:p>
              <a:r>
                <a:rPr lang="en-US" altLang="zh-CN" sz="1100" b="1" dirty="0"/>
                <a:t>Residual</a:t>
              </a:r>
              <a:endParaRPr lang="zh-CN" altLang="en-US" sz="1100" b="1" dirty="0"/>
            </a:p>
          </p:txBody>
        </p:sp>
        <p:cxnSp>
          <p:nvCxnSpPr>
            <p:cNvPr id="149" name="直接箭头连接符 148">
              <a:extLst>
                <a:ext uri="{FF2B5EF4-FFF2-40B4-BE49-F238E27FC236}">
                  <a16:creationId xmlns:a16="http://schemas.microsoft.com/office/drawing/2014/main" id="{A7490AC5-66CB-4695-A07A-02F57523F96C}"/>
                </a:ext>
              </a:extLst>
            </p:cNvPr>
            <p:cNvCxnSpPr/>
            <p:nvPr/>
          </p:nvCxnSpPr>
          <p:spPr>
            <a:xfrm flipV="1">
              <a:off x="10149096" y="2192909"/>
              <a:ext cx="0" cy="224243"/>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sp>
          <p:nvSpPr>
            <p:cNvPr id="150" name="矩形 149">
              <a:extLst>
                <a:ext uri="{FF2B5EF4-FFF2-40B4-BE49-F238E27FC236}">
                  <a16:creationId xmlns:a16="http://schemas.microsoft.com/office/drawing/2014/main" id="{EF64DF81-BBE2-494E-A548-63D1842B3FE3}"/>
                </a:ext>
              </a:extLst>
            </p:cNvPr>
            <p:cNvSpPr/>
            <p:nvPr/>
          </p:nvSpPr>
          <p:spPr>
            <a:xfrm>
              <a:off x="6507624" y="2149126"/>
              <a:ext cx="1924050" cy="650336"/>
            </a:xfrm>
            <a:prstGeom prst="rect">
              <a:avLst/>
            </a:prstGeom>
            <a:noFill/>
            <a:ln>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2" name="直接箭头连接符 161">
              <a:extLst>
                <a:ext uri="{FF2B5EF4-FFF2-40B4-BE49-F238E27FC236}">
                  <a16:creationId xmlns:a16="http://schemas.microsoft.com/office/drawing/2014/main" id="{9569FFD3-074D-4751-9E26-0BD4CE516BDF}"/>
                </a:ext>
              </a:extLst>
            </p:cNvPr>
            <p:cNvCxnSpPr>
              <a:cxnSpLocks/>
            </p:cNvCxnSpPr>
            <p:nvPr/>
          </p:nvCxnSpPr>
          <p:spPr>
            <a:xfrm flipH="1" flipV="1">
              <a:off x="7471794" y="4773331"/>
              <a:ext cx="2038" cy="4707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977E21F3-0718-43E6-A7B3-C6CFE3A96BFF}"/>
                </a:ext>
              </a:extLst>
            </p:cNvPr>
            <p:cNvCxnSpPr/>
            <p:nvPr/>
          </p:nvCxnSpPr>
          <p:spPr>
            <a:xfrm flipV="1">
              <a:off x="7471794" y="4087877"/>
              <a:ext cx="0" cy="172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B6EEDBC5-E8D9-40AE-9A6F-B2A6F6107026}"/>
                </a:ext>
              </a:extLst>
            </p:cNvPr>
            <p:cNvCxnSpPr/>
            <p:nvPr/>
          </p:nvCxnSpPr>
          <p:spPr>
            <a:xfrm flipV="1">
              <a:off x="7471794" y="3399356"/>
              <a:ext cx="1" cy="1755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23FDBC8D-1EA1-45EF-B477-DD89D7221F0A}"/>
                </a:ext>
              </a:extLst>
            </p:cNvPr>
            <p:cNvCxnSpPr/>
            <p:nvPr/>
          </p:nvCxnSpPr>
          <p:spPr>
            <a:xfrm flipH="1" flipV="1">
              <a:off x="7468919" y="2721362"/>
              <a:ext cx="2876" cy="1650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709DF240-3E45-49C8-88F7-728A79639DE3}"/>
                </a:ext>
              </a:extLst>
            </p:cNvPr>
            <p:cNvCxnSpPr/>
            <p:nvPr/>
          </p:nvCxnSpPr>
          <p:spPr>
            <a:xfrm flipV="1">
              <a:off x="7468919" y="2035908"/>
              <a:ext cx="0" cy="172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4E4FB714-2F38-41A0-9B69-CBA7DAD84513}"/>
                </a:ext>
              </a:extLst>
            </p:cNvPr>
            <p:cNvCxnSpPr/>
            <p:nvPr/>
          </p:nvCxnSpPr>
          <p:spPr>
            <a:xfrm flipV="1">
              <a:off x="7468919" y="1347387"/>
              <a:ext cx="1" cy="1755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0F116EA9-5355-4E06-A3A8-7454B1281037}"/>
                </a:ext>
              </a:extLst>
            </p:cNvPr>
            <p:cNvCxnSpPr>
              <a:cxnSpLocks/>
              <a:stCxn id="150" idx="3"/>
              <a:endCxn id="132" idx="1"/>
            </p:cNvCxnSpPr>
            <p:nvPr/>
          </p:nvCxnSpPr>
          <p:spPr>
            <a:xfrm flipV="1">
              <a:off x="8431674" y="2348454"/>
              <a:ext cx="684018" cy="1258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9" name="矩形: 圆角 68">
              <a:extLst>
                <a:ext uri="{FF2B5EF4-FFF2-40B4-BE49-F238E27FC236}">
                  <a16:creationId xmlns:a16="http://schemas.microsoft.com/office/drawing/2014/main" id="{582C920C-B660-4439-9FE2-3A8E4EE2A1DB}"/>
                </a:ext>
              </a:extLst>
            </p:cNvPr>
            <p:cNvSpPr/>
            <p:nvPr/>
          </p:nvSpPr>
          <p:spPr>
            <a:xfrm>
              <a:off x="3283397" y="4993911"/>
              <a:ext cx="1726905" cy="5129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b="1" dirty="0"/>
                <a:t>Input Embedding</a:t>
              </a:r>
              <a:endParaRPr lang="zh-CN" altLang="en-US" sz="1400" b="1" dirty="0"/>
            </a:p>
          </p:txBody>
        </p:sp>
        <p:cxnSp>
          <p:nvCxnSpPr>
            <p:cNvPr id="73" name="直接箭头连接符 72">
              <a:extLst>
                <a:ext uri="{FF2B5EF4-FFF2-40B4-BE49-F238E27FC236}">
                  <a16:creationId xmlns:a16="http://schemas.microsoft.com/office/drawing/2014/main" id="{BD8D5552-CC21-4C38-9601-A3A978D48FFD}"/>
                </a:ext>
              </a:extLst>
            </p:cNvPr>
            <p:cNvCxnSpPr>
              <a:cxnSpLocks/>
              <a:stCxn id="17" idx="0"/>
              <a:endCxn id="69" idx="2"/>
            </p:cNvCxnSpPr>
            <p:nvPr/>
          </p:nvCxnSpPr>
          <p:spPr>
            <a:xfrm flipV="1">
              <a:off x="4145907" y="5506878"/>
              <a:ext cx="943" cy="2797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A84EA45-AF2A-47D9-B18A-7F6283BC144A}"/>
                </a:ext>
              </a:extLst>
            </p:cNvPr>
            <p:cNvCxnSpPr>
              <a:cxnSpLocks/>
              <a:endCxn id="69" idx="1"/>
            </p:cNvCxnSpPr>
            <p:nvPr/>
          </p:nvCxnSpPr>
          <p:spPr>
            <a:xfrm>
              <a:off x="2942580" y="5244045"/>
              <a:ext cx="340817"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EF01136-91B5-4AED-9666-33FB8668C700}"/>
                </a:ext>
              </a:extLst>
            </p:cNvPr>
            <p:cNvSpPr txBox="1"/>
            <p:nvPr/>
          </p:nvSpPr>
          <p:spPr>
            <a:xfrm>
              <a:off x="2062016" y="4961482"/>
              <a:ext cx="981359" cy="523220"/>
            </a:xfrm>
            <a:prstGeom prst="rect">
              <a:avLst/>
            </a:prstGeom>
            <a:noFill/>
          </p:spPr>
          <p:txBody>
            <a:bodyPr wrap="none" rtlCol="0">
              <a:spAutoFit/>
            </a:bodyPr>
            <a:lstStyle/>
            <a:p>
              <a:r>
                <a:rPr lang="en-US" altLang="zh-CN" sz="1400" b="1" dirty="0"/>
                <a:t>Positional</a:t>
              </a:r>
            </a:p>
            <a:p>
              <a:r>
                <a:rPr lang="en-US" altLang="zh-CN" sz="1400" b="1" dirty="0"/>
                <a:t>Encoding</a:t>
              </a:r>
              <a:endParaRPr lang="zh-CN" altLang="en-US" sz="1400" b="1" dirty="0"/>
            </a:p>
          </p:txBody>
        </p:sp>
      </p:grpSp>
    </p:spTree>
    <p:extLst>
      <p:ext uri="{BB962C8B-B14F-4D97-AF65-F5344CB8AC3E}">
        <p14:creationId xmlns:p14="http://schemas.microsoft.com/office/powerpoint/2010/main" val="48588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4F76-C192-4E21-B926-652979CFAAAF}"/>
              </a:ext>
            </a:extLst>
          </p:cNvPr>
          <p:cNvSpPr>
            <a:spLocks noGrp="1"/>
          </p:cNvSpPr>
          <p:nvPr>
            <p:ph type="title"/>
          </p:nvPr>
        </p:nvSpPr>
        <p:spPr/>
        <p:txBody>
          <a:bodyPr/>
          <a:lstStyle/>
          <a:p>
            <a:r>
              <a:rPr lang="zh-CN" altLang="en-US" dirty="0"/>
              <a:t>端到端（</a:t>
            </a:r>
            <a:r>
              <a:rPr lang="en-US" altLang="zh-CN" dirty="0"/>
              <a:t>E2E</a:t>
            </a:r>
            <a:r>
              <a:rPr lang="zh-CN" altLang="en-US" dirty="0"/>
              <a:t>）语音识别</a:t>
            </a:r>
          </a:p>
        </p:txBody>
      </p:sp>
      <p:sp>
        <p:nvSpPr>
          <p:cNvPr id="7" name="矩形 6">
            <a:extLst>
              <a:ext uri="{FF2B5EF4-FFF2-40B4-BE49-F238E27FC236}">
                <a16:creationId xmlns:a16="http://schemas.microsoft.com/office/drawing/2014/main" id="{4A2A539A-2C7E-4DC9-A3E7-935E79D5E578}"/>
              </a:ext>
            </a:extLst>
          </p:cNvPr>
          <p:cNvSpPr/>
          <p:nvPr/>
        </p:nvSpPr>
        <p:spPr>
          <a:xfrm>
            <a:off x="2031771" y="2968941"/>
            <a:ext cx="1437780" cy="7192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解码器</a:t>
            </a:r>
          </a:p>
        </p:txBody>
      </p:sp>
      <p:sp>
        <p:nvSpPr>
          <p:cNvPr id="9" name="矩形 8">
            <a:extLst>
              <a:ext uri="{FF2B5EF4-FFF2-40B4-BE49-F238E27FC236}">
                <a16:creationId xmlns:a16="http://schemas.microsoft.com/office/drawing/2014/main" id="{47401072-FC5C-4255-857A-5158C1DA3573}"/>
              </a:ext>
            </a:extLst>
          </p:cNvPr>
          <p:cNvSpPr/>
          <p:nvPr/>
        </p:nvSpPr>
        <p:spPr>
          <a:xfrm>
            <a:off x="990618" y="4407496"/>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声学模型</a:t>
            </a:r>
          </a:p>
        </p:txBody>
      </p:sp>
      <p:sp>
        <p:nvSpPr>
          <p:cNvPr id="10" name="矩形 9">
            <a:extLst>
              <a:ext uri="{FF2B5EF4-FFF2-40B4-BE49-F238E27FC236}">
                <a16:creationId xmlns:a16="http://schemas.microsoft.com/office/drawing/2014/main" id="{7891BDA3-B13B-4B26-B024-38BC644082FE}"/>
              </a:ext>
            </a:extLst>
          </p:cNvPr>
          <p:cNvSpPr/>
          <p:nvPr/>
        </p:nvSpPr>
        <p:spPr>
          <a:xfrm>
            <a:off x="2998386" y="4407496"/>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语言模型</a:t>
            </a:r>
          </a:p>
        </p:txBody>
      </p:sp>
      <p:cxnSp>
        <p:nvCxnSpPr>
          <p:cNvPr id="11" name="直接箭头连接符 10">
            <a:extLst>
              <a:ext uri="{FF2B5EF4-FFF2-40B4-BE49-F238E27FC236}">
                <a16:creationId xmlns:a16="http://schemas.microsoft.com/office/drawing/2014/main" id="{1BFE664B-83BD-4C87-8777-7C28A314B119}"/>
              </a:ext>
            </a:extLst>
          </p:cNvPr>
          <p:cNvCxnSpPr/>
          <p:nvPr/>
        </p:nvCxnSpPr>
        <p:spPr>
          <a:xfrm>
            <a:off x="816746" y="3344939"/>
            <a:ext cx="1222113" cy="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8B75958-9638-4E62-B33C-63EB220979D1}"/>
              </a:ext>
            </a:extLst>
          </p:cNvPr>
          <p:cNvCxnSpPr/>
          <p:nvPr/>
        </p:nvCxnSpPr>
        <p:spPr>
          <a:xfrm flipV="1">
            <a:off x="3476639" y="3344937"/>
            <a:ext cx="1078335" cy="2"/>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19" name="TextBox 13">
            <a:extLst>
              <a:ext uri="{FF2B5EF4-FFF2-40B4-BE49-F238E27FC236}">
                <a16:creationId xmlns:a16="http://schemas.microsoft.com/office/drawing/2014/main" id="{2F202623-ABED-4A22-B27C-21EE51CF6EF6}"/>
              </a:ext>
            </a:extLst>
          </p:cNvPr>
          <p:cNvSpPr txBox="1"/>
          <p:nvPr/>
        </p:nvSpPr>
        <p:spPr>
          <a:xfrm>
            <a:off x="4483085" y="3160709"/>
            <a:ext cx="1003742" cy="281813"/>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识别结果</a:t>
            </a:r>
          </a:p>
        </p:txBody>
      </p:sp>
      <p:sp>
        <p:nvSpPr>
          <p:cNvPr id="20" name="矩形 19">
            <a:extLst>
              <a:ext uri="{FF2B5EF4-FFF2-40B4-BE49-F238E27FC236}">
                <a16:creationId xmlns:a16="http://schemas.microsoft.com/office/drawing/2014/main" id="{1F5CB4C2-4527-4F75-B3F9-34B06899B08C}"/>
              </a:ext>
            </a:extLst>
          </p:cNvPr>
          <p:cNvSpPr/>
          <p:nvPr/>
        </p:nvSpPr>
        <p:spPr>
          <a:xfrm>
            <a:off x="2030880" y="1610306"/>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发音词典</a:t>
            </a:r>
          </a:p>
        </p:txBody>
      </p:sp>
      <p:sp>
        <p:nvSpPr>
          <p:cNvPr id="21" name="流程图: 磁盘 20">
            <a:extLst>
              <a:ext uri="{FF2B5EF4-FFF2-40B4-BE49-F238E27FC236}">
                <a16:creationId xmlns:a16="http://schemas.microsoft.com/office/drawing/2014/main" id="{67045796-DE9F-4DAC-86AF-FB54923D5ADF}"/>
              </a:ext>
            </a:extLst>
          </p:cNvPr>
          <p:cNvSpPr/>
          <p:nvPr/>
        </p:nvSpPr>
        <p:spPr>
          <a:xfrm>
            <a:off x="990618" y="5686212"/>
            <a:ext cx="1437780" cy="79919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b="0" dirty="0">
                <a:latin typeface="微软雅黑" panose="020B0503020204020204" pitchFamily="34" charset="-122"/>
                <a:ea typeface="微软雅黑" panose="020B0503020204020204" pitchFamily="34" charset="-122"/>
              </a:rPr>
              <a:t>语音数据</a:t>
            </a:r>
          </a:p>
        </p:txBody>
      </p:sp>
      <p:sp>
        <p:nvSpPr>
          <p:cNvPr id="22" name="流程图: 磁盘 21">
            <a:extLst>
              <a:ext uri="{FF2B5EF4-FFF2-40B4-BE49-F238E27FC236}">
                <a16:creationId xmlns:a16="http://schemas.microsoft.com/office/drawing/2014/main" id="{19F23F5E-4065-4933-A80B-4D2F8883D0E8}"/>
              </a:ext>
            </a:extLst>
          </p:cNvPr>
          <p:cNvSpPr/>
          <p:nvPr/>
        </p:nvSpPr>
        <p:spPr>
          <a:xfrm>
            <a:off x="3003510" y="5686212"/>
            <a:ext cx="1437780" cy="79919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b="0" dirty="0">
                <a:latin typeface="微软雅黑" panose="020B0503020204020204" pitchFamily="34" charset="-122"/>
                <a:ea typeface="微软雅黑" panose="020B0503020204020204" pitchFamily="34" charset="-122"/>
              </a:rPr>
              <a:t>文本数据</a:t>
            </a:r>
          </a:p>
        </p:txBody>
      </p:sp>
      <p:sp>
        <p:nvSpPr>
          <p:cNvPr id="23" name="矩形 22">
            <a:extLst>
              <a:ext uri="{FF2B5EF4-FFF2-40B4-BE49-F238E27FC236}">
                <a16:creationId xmlns:a16="http://schemas.microsoft.com/office/drawing/2014/main" id="{E583C6EC-ECF9-4067-885B-CF92B874A833}"/>
              </a:ext>
            </a:extLst>
          </p:cNvPr>
          <p:cNvSpPr/>
          <p:nvPr/>
        </p:nvSpPr>
        <p:spPr>
          <a:xfrm>
            <a:off x="774951" y="4167737"/>
            <a:ext cx="3953895" cy="2557431"/>
          </a:xfrm>
          <a:prstGeom prst="rect">
            <a:avLst/>
          </a:prstGeom>
          <a:noFill/>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03A733B3-619C-42F3-9BC7-E8BE820FCB5B}"/>
              </a:ext>
            </a:extLst>
          </p:cNvPr>
          <p:cNvCxnSpPr>
            <a:cxnSpLocks/>
            <a:stCxn id="23" idx="0"/>
            <a:endCxn id="7" idx="2"/>
          </p:cNvCxnSpPr>
          <p:nvPr/>
        </p:nvCxnSpPr>
        <p:spPr>
          <a:xfrm flipH="1" flipV="1">
            <a:off x="2750661" y="3688218"/>
            <a:ext cx="1238" cy="4795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6D88649-8D3E-4B3D-BB43-3244B238D5C7}"/>
              </a:ext>
            </a:extLst>
          </p:cNvPr>
          <p:cNvCxnSpPr>
            <a:stCxn id="20" idx="2"/>
            <a:endCxn id="7" idx="0"/>
          </p:cNvCxnSpPr>
          <p:nvPr/>
        </p:nvCxnSpPr>
        <p:spPr>
          <a:xfrm>
            <a:off x="2749770" y="2329583"/>
            <a:ext cx="891" cy="6393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EF40BD9-768E-4B65-8551-118466B39C2F}"/>
              </a:ext>
            </a:extLst>
          </p:cNvPr>
          <p:cNvCxnSpPr>
            <a:stCxn id="21" idx="1"/>
            <a:endCxn id="9" idx="2"/>
          </p:cNvCxnSpPr>
          <p:nvPr/>
        </p:nvCxnSpPr>
        <p:spPr>
          <a:xfrm flipV="1">
            <a:off x="1709508" y="5126774"/>
            <a:ext cx="0" cy="5594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4585932-A22C-4BC4-80E2-0FCF8BDA6EB4}"/>
              </a:ext>
            </a:extLst>
          </p:cNvPr>
          <p:cNvCxnSpPr>
            <a:stCxn id="22" idx="1"/>
            <a:endCxn id="10" idx="2"/>
          </p:cNvCxnSpPr>
          <p:nvPr/>
        </p:nvCxnSpPr>
        <p:spPr>
          <a:xfrm flipH="1" flipV="1">
            <a:off x="3717276" y="5126774"/>
            <a:ext cx="5125" cy="5594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F75EE0E7-6F9E-424D-8E3D-78808E370510}"/>
              </a:ext>
            </a:extLst>
          </p:cNvPr>
          <p:cNvSpPr/>
          <p:nvPr/>
        </p:nvSpPr>
        <p:spPr>
          <a:xfrm>
            <a:off x="8463749" y="2968941"/>
            <a:ext cx="1437780" cy="7192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解码器</a:t>
            </a:r>
          </a:p>
        </p:txBody>
      </p:sp>
      <p:cxnSp>
        <p:nvCxnSpPr>
          <p:cNvPr id="56" name="直接箭头连接符 55">
            <a:extLst>
              <a:ext uri="{FF2B5EF4-FFF2-40B4-BE49-F238E27FC236}">
                <a16:creationId xmlns:a16="http://schemas.microsoft.com/office/drawing/2014/main" id="{F7F34ABD-64CA-427C-8237-1C3760CD4DA0}"/>
              </a:ext>
            </a:extLst>
          </p:cNvPr>
          <p:cNvCxnSpPr/>
          <p:nvPr/>
        </p:nvCxnSpPr>
        <p:spPr>
          <a:xfrm>
            <a:off x="7248724" y="3344939"/>
            <a:ext cx="1222113" cy="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3646CA2-78FE-492E-9CA1-521D7F1E9F4E}"/>
              </a:ext>
            </a:extLst>
          </p:cNvPr>
          <p:cNvCxnSpPr/>
          <p:nvPr/>
        </p:nvCxnSpPr>
        <p:spPr>
          <a:xfrm flipV="1">
            <a:off x="9908617" y="3344937"/>
            <a:ext cx="1078335" cy="2"/>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58" name="TextBox 13">
            <a:extLst>
              <a:ext uri="{FF2B5EF4-FFF2-40B4-BE49-F238E27FC236}">
                <a16:creationId xmlns:a16="http://schemas.microsoft.com/office/drawing/2014/main" id="{A5E55C7B-19FA-4163-838D-018FE6C22BD7}"/>
              </a:ext>
            </a:extLst>
          </p:cNvPr>
          <p:cNvSpPr txBox="1"/>
          <p:nvPr/>
        </p:nvSpPr>
        <p:spPr>
          <a:xfrm>
            <a:off x="10915063" y="3160709"/>
            <a:ext cx="1003742" cy="281813"/>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识别结果</a:t>
            </a:r>
          </a:p>
        </p:txBody>
      </p:sp>
      <p:sp>
        <p:nvSpPr>
          <p:cNvPr id="60" name="矩形 59">
            <a:extLst>
              <a:ext uri="{FF2B5EF4-FFF2-40B4-BE49-F238E27FC236}">
                <a16:creationId xmlns:a16="http://schemas.microsoft.com/office/drawing/2014/main" id="{B113C70A-CF5B-450A-8D89-C027AFF17292}"/>
              </a:ext>
            </a:extLst>
          </p:cNvPr>
          <p:cNvSpPr/>
          <p:nvPr/>
        </p:nvSpPr>
        <p:spPr>
          <a:xfrm>
            <a:off x="8463749" y="4155859"/>
            <a:ext cx="1437780" cy="7192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rgbClr val="C00000"/>
                </a:solidFill>
                <a:latin typeface="微软雅黑" panose="020B0503020204020204" pitchFamily="34" charset="-122"/>
                <a:ea typeface="微软雅黑" panose="020B0503020204020204" pitchFamily="34" charset="-122"/>
              </a:rPr>
              <a:t>E2E</a:t>
            </a:r>
            <a:r>
              <a:rPr lang="zh-CN" altLang="en-US" sz="1600" dirty="0">
                <a:solidFill>
                  <a:srgbClr val="C00000"/>
                </a:solidFill>
                <a:latin typeface="微软雅黑" panose="020B0503020204020204" pitchFamily="34" charset="-122"/>
                <a:ea typeface="微软雅黑" panose="020B0503020204020204" pitchFamily="34" charset="-122"/>
              </a:rPr>
              <a:t>模型</a:t>
            </a:r>
          </a:p>
        </p:txBody>
      </p:sp>
      <p:sp>
        <p:nvSpPr>
          <p:cNvPr id="61" name="箭头: 右 60">
            <a:extLst>
              <a:ext uri="{FF2B5EF4-FFF2-40B4-BE49-F238E27FC236}">
                <a16:creationId xmlns:a16="http://schemas.microsoft.com/office/drawing/2014/main" id="{2164096D-67BD-448D-BD2E-C3EC1AE5DD77}"/>
              </a:ext>
            </a:extLst>
          </p:cNvPr>
          <p:cNvSpPr/>
          <p:nvPr/>
        </p:nvSpPr>
        <p:spPr>
          <a:xfrm>
            <a:off x="6011835" y="3199625"/>
            <a:ext cx="797272" cy="29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箭头: 上弧形 64">
            <a:extLst>
              <a:ext uri="{FF2B5EF4-FFF2-40B4-BE49-F238E27FC236}">
                <a16:creationId xmlns:a16="http://schemas.microsoft.com/office/drawing/2014/main" id="{FCE49AA2-AD69-4578-A70E-94497C497F8A}"/>
              </a:ext>
            </a:extLst>
          </p:cNvPr>
          <p:cNvSpPr/>
          <p:nvPr/>
        </p:nvSpPr>
        <p:spPr>
          <a:xfrm>
            <a:off x="8717173" y="3688218"/>
            <a:ext cx="930932" cy="460775"/>
          </a:xfrm>
          <a:prstGeom prst="curved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Tree>
    <p:custDataLst>
      <p:tags r:id="rId1"/>
    </p:custDataLst>
    <p:extLst>
      <p:ext uri="{BB962C8B-B14F-4D97-AF65-F5344CB8AC3E}">
        <p14:creationId xmlns:p14="http://schemas.microsoft.com/office/powerpoint/2010/main" val="309773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p:bldP spid="60" grpId="0" animBg="1"/>
      <p:bldP spid="61"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4CAC4-10AA-4585-BB28-538096BFE159}"/>
              </a:ext>
            </a:extLst>
          </p:cNvPr>
          <p:cNvSpPr>
            <a:spLocks noGrp="1"/>
          </p:cNvSpPr>
          <p:nvPr>
            <p:ph type="title"/>
          </p:nvPr>
        </p:nvSpPr>
        <p:spPr/>
        <p:txBody>
          <a:bodyPr/>
          <a:lstStyle/>
          <a:p>
            <a:r>
              <a:rPr lang="en-US" altLang="zh-CN" dirty="0"/>
              <a:t>Transformer</a:t>
            </a:r>
            <a:endParaRPr lang="zh-CN" altLang="en-US" dirty="0"/>
          </a:p>
        </p:txBody>
      </p:sp>
      <p:sp>
        <p:nvSpPr>
          <p:cNvPr id="3" name="内容占位符 2">
            <a:extLst>
              <a:ext uri="{FF2B5EF4-FFF2-40B4-BE49-F238E27FC236}">
                <a16:creationId xmlns:a16="http://schemas.microsoft.com/office/drawing/2014/main" id="{EB2C3570-370F-45AF-8F87-17A5E1ABAF7C}"/>
              </a:ext>
            </a:extLst>
          </p:cNvPr>
          <p:cNvSpPr>
            <a:spLocks noGrp="1"/>
          </p:cNvSpPr>
          <p:nvPr>
            <p:ph idx="1"/>
          </p:nvPr>
        </p:nvSpPr>
        <p:spPr/>
        <p:txBody>
          <a:bodyPr>
            <a:normAutofit/>
          </a:bodyPr>
          <a:lstStyle/>
          <a:p>
            <a:pPr algn="just"/>
            <a:r>
              <a:rPr lang="en-US" altLang="zh-CN" sz="2200" dirty="0"/>
              <a:t>Encoder</a:t>
            </a:r>
            <a:r>
              <a:rPr lang="zh-CN" altLang="zh-CN" sz="2200" dirty="0"/>
              <a:t>的每一层有三个操作，分别是</a:t>
            </a:r>
            <a:r>
              <a:rPr lang="en-US" altLang="zh-CN" sz="2200" dirty="0"/>
              <a:t>Self-Attention</a:t>
            </a:r>
            <a:r>
              <a:rPr lang="zh-CN" altLang="zh-CN" sz="2200" dirty="0"/>
              <a:t>、</a:t>
            </a:r>
            <a:r>
              <a:rPr lang="en-US" altLang="zh-CN" sz="2200" dirty="0" err="1"/>
              <a:t>LayerNorm</a:t>
            </a:r>
            <a:r>
              <a:rPr lang="zh-CN" altLang="zh-CN" sz="2200" dirty="0"/>
              <a:t>和</a:t>
            </a:r>
            <a:r>
              <a:rPr lang="en-US" altLang="zh-CN" sz="2200" dirty="0" err="1"/>
              <a:t>FeedForward</a:t>
            </a:r>
            <a:r>
              <a:rPr lang="zh-CN" altLang="zh-CN" sz="2200" dirty="0"/>
              <a:t>；</a:t>
            </a:r>
            <a:endParaRPr lang="en-US" altLang="zh-CN" sz="2200" dirty="0"/>
          </a:p>
          <a:p>
            <a:pPr algn="just"/>
            <a:endParaRPr lang="en-US" altLang="zh-CN" sz="2200" dirty="0"/>
          </a:p>
          <a:p>
            <a:pPr algn="just"/>
            <a:r>
              <a:rPr lang="en-US" altLang="zh-CN" sz="2200" dirty="0"/>
              <a:t>Decoder</a:t>
            </a:r>
            <a:r>
              <a:rPr lang="zh-CN" altLang="zh-CN" sz="2200" dirty="0"/>
              <a:t>的每一层有四个操作，分别是</a:t>
            </a:r>
            <a:r>
              <a:rPr lang="en-US" altLang="zh-CN" sz="2200" dirty="0"/>
              <a:t>Self-Attention</a:t>
            </a:r>
            <a:r>
              <a:rPr lang="zh-CN" altLang="zh-CN" sz="2200" dirty="0"/>
              <a:t>、</a:t>
            </a:r>
            <a:r>
              <a:rPr lang="en-US" altLang="zh-CN" sz="2200" dirty="0" err="1"/>
              <a:t>LayerNorm</a:t>
            </a:r>
            <a:r>
              <a:rPr lang="zh-CN" altLang="zh-CN" sz="2200" dirty="0"/>
              <a:t>、</a:t>
            </a:r>
            <a:r>
              <a:rPr lang="en-US" altLang="zh-CN" sz="2200" dirty="0"/>
              <a:t>Encoder-Decoder Attention</a:t>
            </a:r>
            <a:r>
              <a:rPr lang="zh-CN" altLang="zh-CN" sz="2200" dirty="0"/>
              <a:t>以及</a:t>
            </a:r>
            <a:r>
              <a:rPr lang="en-US" altLang="zh-CN" sz="2200" dirty="0" err="1"/>
              <a:t>FeedForward</a:t>
            </a:r>
            <a:r>
              <a:rPr lang="zh-CN" altLang="zh-CN" sz="2200" dirty="0"/>
              <a:t>操作。其中</a:t>
            </a:r>
            <a:r>
              <a:rPr lang="en-US" altLang="zh-CN" sz="2200" dirty="0"/>
              <a:t>Attention</a:t>
            </a:r>
            <a:r>
              <a:rPr lang="zh-CN" altLang="zh-CN" sz="2200" dirty="0"/>
              <a:t>层都有</a:t>
            </a:r>
            <a:r>
              <a:rPr lang="en-US" altLang="zh-CN" sz="2200" dirty="0"/>
              <a:t>Residual</a:t>
            </a:r>
            <a:r>
              <a:rPr lang="zh-CN" altLang="zh-CN" sz="2200" dirty="0"/>
              <a:t>残差连接，前一层的信息可直接传递到下一层。</a:t>
            </a:r>
            <a:r>
              <a:rPr lang="en-US" altLang="zh-CN" sz="2200" dirty="0" err="1"/>
              <a:t>LayerNorm</a:t>
            </a:r>
            <a:r>
              <a:rPr lang="zh-CN" altLang="zh-CN" sz="2200" dirty="0"/>
              <a:t>通过对层的激活值的归一化，可加速模型的训练过程，使其更快的收敛。</a:t>
            </a:r>
            <a:endParaRPr lang="en-US" altLang="zh-CN" sz="2200" dirty="0"/>
          </a:p>
          <a:p>
            <a:pPr algn="just"/>
            <a:endParaRPr lang="en-US" altLang="zh-CN" sz="2200" dirty="0"/>
          </a:p>
          <a:p>
            <a:pPr algn="just"/>
            <a:r>
              <a:rPr lang="en-US" altLang="zh-CN" sz="2200" dirty="0"/>
              <a:t>Positional Encoding</a:t>
            </a:r>
            <a:r>
              <a:rPr lang="zh-CN" altLang="zh-CN" sz="2200" dirty="0"/>
              <a:t>用来学习位置信息，并叠加到输入</a:t>
            </a:r>
            <a:r>
              <a:rPr lang="en-US" altLang="zh-CN" sz="2200" dirty="0"/>
              <a:t>Embedding</a:t>
            </a:r>
            <a:r>
              <a:rPr lang="zh-CN" altLang="zh-CN" sz="2200" dirty="0"/>
              <a:t>中。</a:t>
            </a:r>
            <a:endParaRPr lang="en-US" altLang="zh-CN" sz="2200" dirty="0"/>
          </a:p>
        </p:txBody>
      </p:sp>
    </p:spTree>
    <p:extLst>
      <p:ext uri="{BB962C8B-B14F-4D97-AF65-F5344CB8AC3E}">
        <p14:creationId xmlns:p14="http://schemas.microsoft.com/office/powerpoint/2010/main" val="2193788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1">
            <a:extLst>
              <a:ext uri="{FF2B5EF4-FFF2-40B4-BE49-F238E27FC236}">
                <a16:creationId xmlns:a16="http://schemas.microsoft.com/office/drawing/2014/main" id="{A332C31F-FAE7-48AD-B8E1-04D1E34D1A48}"/>
              </a:ext>
            </a:extLst>
          </p:cNvPr>
          <p:cNvSpPr>
            <a:spLocks noGrp="1"/>
          </p:cNvSpPr>
          <p:nvPr>
            <p:ph type="title"/>
          </p:nvPr>
        </p:nvSpPr>
        <p:spPr>
          <a:xfrm>
            <a:off x="7088" y="21264"/>
            <a:ext cx="10515600" cy="1325563"/>
          </a:xfrm>
        </p:spPr>
        <p:txBody>
          <a:bodyPr/>
          <a:lstStyle/>
          <a:p>
            <a:r>
              <a:rPr lang="en-US" altLang="zh-CN" dirty="0"/>
              <a:t>Transformer</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47E541C-C809-4D2A-8BD0-B37C3EE89662}"/>
                  </a:ext>
                </a:extLst>
              </p:cNvPr>
              <p:cNvSpPr txBox="1"/>
              <p:nvPr/>
            </p:nvSpPr>
            <p:spPr>
              <a:xfrm>
                <a:off x="6557821" y="2047648"/>
                <a:ext cx="4515003" cy="3310650"/>
              </a:xfrm>
              <a:prstGeom prst="rect">
                <a:avLst/>
              </a:prstGeom>
              <a:noFill/>
            </p:spPr>
            <p:txBody>
              <a:bodyPr wrap="square" rtlCol="0">
                <a:spAutoFit/>
              </a:bodyPr>
              <a:lstStyle/>
              <a:p>
                <a:pPr algn="just"/>
                <a:r>
                  <a:rPr lang="en-US" altLang="zh-CN" sz="1600" dirty="0"/>
                  <a:t>Transformer</a:t>
                </a:r>
                <a:r>
                  <a:rPr lang="zh-CN" altLang="zh-CN" sz="1600" dirty="0"/>
                  <a:t>的核心模块是</a:t>
                </a:r>
                <a:r>
                  <a:rPr lang="en-US" altLang="zh-CN" sz="1600" dirty="0">
                    <a:solidFill>
                      <a:srgbClr val="C00000"/>
                    </a:solidFill>
                  </a:rPr>
                  <a:t>Self-Attention</a:t>
                </a:r>
                <a:r>
                  <a:rPr lang="zh-CN" altLang="zh-CN" sz="1600" dirty="0"/>
                  <a:t>。</a:t>
                </a:r>
                <a:endParaRPr lang="en-US" altLang="zh-CN" sz="1600" dirty="0"/>
              </a:p>
              <a:p>
                <a:pPr algn="just"/>
                <a:endParaRPr lang="en-US" altLang="zh-CN" sz="1600" dirty="0"/>
              </a:p>
              <a:p>
                <a:pPr marL="285750" indent="-285750" algn="just">
                  <a:buFont typeface="Arial" panose="020B0604020202020204" pitchFamily="34" charset="0"/>
                  <a:buChar char="•"/>
                </a:pPr>
                <a:r>
                  <a:rPr lang="zh-CN" altLang="zh-CN" sz="1600" dirty="0"/>
                  <a:t>输入的</a:t>
                </a:r>
                <a14:m>
                  <m:oMath xmlns:m="http://schemas.openxmlformats.org/officeDocument/2006/math">
                    <m:r>
                      <a:rPr lang="en-US" altLang="zh-CN" sz="1600" i="1">
                        <a:latin typeface="Cambria Math" panose="02040503050406030204" pitchFamily="18" charset="0"/>
                      </a:rPr>
                      <m:t>𝐻</m:t>
                    </m:r>
                  </m:oMath>
                </a14:m>
                <a:r>
                  <a:rPr lang="zh-CN" altLang="zh-CN" sz="1600" dirty="0"/>
                  <a:t>（来自于上一层的输出，最原始的输入来自于语音特征</a:t>
                </a:r>
                <a14:m>
                  <m:oMath xmlns:m="http://schemas.openxmlformats.org/officeDocument/2006/math">
                    <m:r>
                      <a:rPr lang="en-US" altLang="zh-CN" sz="1600" b="1" i="1">
                        <a:latin typeface="Cambria Math" panose="02040503050406030204" pitchFamily="18" charset="0"/>
                      </a:rPr>
                      <m:t>𝑿</m:t>
                    </m:r>
                  </m:oMath>
                </a14:m>
                <a:r>
                  <a:rPr lang="zh-CN" altLang="zh-CN" sz="1600" dirty="0"/>
                  <a:t>）与代表</a:t>
                </a:r>
                <a:r>
                  <a:rPr lang="en-US" altLang="zh-CN" sz="1600" dirty="0"/>
                  <a:t>Query</a:t>
                </a:r>
                <a:r>
                  <a:rPr lang="zh-CN" altLang="zh-CN" sz="1600" dirty="0"/>
                  <a:t>、</a:t>
                </a:r>
                <a:r>
                  <a:rPr lang="en-US" altLang="zh-CN" sz="1600" dirty="0"/>
                  <a:t>Key</a:t>
                </a:r>
                <a:r>
                  <a:rPr lang="zh-CN" altLang="zh-CN" sz="1600" dirty="0"/>
                  <a:t>、</a:t>
                </a:r>
                <a:r>
                  <a:rPr lang="en-US" altLang="zh-CN" sz="1600" dirty="0"/>
                  <a:t>Value</a:t>
                </a:r>
                <a:r>
                  <a:rPr lang="zh-CN" altLang="zh-CN" sz="1600" dirty="0"/>
                  <a:t>的三个矩阵</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𝑄</m:t>
                        </m:r>
                      </m:sub>
                    </m:sSub>
                  </m:oMath>
                </a14:m>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𝐾</m:t>
                        </m:r>
                      </m:sub>
                    </m:sSub>
                  </m:oMath>
                </a14:m>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𝑉</m:t>
                        </m:r>
                      </m:sub>
                    </m:sSub>
                  </m:oMath>
                </a14:m>
                <a:r>
                  <a:rPr lang="zh-CN" altLang="zh-CN" sz="1600" dirty="0"/>
                  <a:t>相乘，分别得到</a:t>
                </a:r>
                <a14:m>
                  <m:oMath xmlns:m="http://schemas.openxmlformats.org/officeDocument/2006/math">
                    <m:r>
                      <a:rPr lang="en-US" altLang="zh-CN" sz="1600" b="1" i="1">
                        <a:latin typeface="Cambria Math" panose="02040503050406030204" pitchFamily="18" charset="0"/>
                      </a:rPr>
                      <m:t>𝑸</m:t>
                    </m:r>
                  </m:oMath>
                </a14:m>
                <a:r>
                  <a:rPr lang="zh-CN" altLang="zh-CN" sz="1600" dirty="0"/>
                  <a:t>、</a:t>
                </a:r>
                <a14:m>
                  <m:oMath xmlns:m="http://schemas.openxmlformats.org/officeDocument/2006/math">
                    <m:r>
                      <a:rPr lang="en-US" altLang="zh-CN" sz="1600" b="1" i="1">
                        <a:latin typeface="Cambria Math" panose="02040503050406030204" pitchFamily="18" charset="0"/>
                      </a:rPr>
                      <m:t>𝑲</m:t>
                    </m:r>
                  </m:oMath>
                </a14:m>
                <a:r>
                  <a:rPr lang="zh-CN" altLang="zh-CN" sz="1600" dirty="0"/>
                  <a:t>和</a:t>
                </a:r>
                <a14:m>
                  <m:oMath xmlns:m="http://schemas.openxmlformats.org/officeDocument/2006/math">
                    <m:r>
                      <a:rPr lang="en-US" altLang="zh-CN" sz="1600" b="1" i="1">
                        <a:latin typeface="Cambria Math" panose="02040503050406030204" pitchFamily="18" charset="0"/>
                      </a:rPr>
                      <m:t>𝑽</m:t>
                    </m:r>
                  </m:oMath>
                </a14:m>
                <a:r>
                  <a:rPr lang="zh-CN" altLang="zh-CN" sz="1600" dirty="0"/>
                  <a:t>。图中</a:t>
                </a:r>
                <a14:m>
                  <m:oMath xmlns:m="http://schemas.openxmlformats.org/officeDocument/2006/math">
                    <m:r>
                      <a:rPr lang="en-US" altLang="zh-CN" sz="1600" b="1" i="1">
                        <a:latin typeface="Cambria Math" panose="02040503050406030204" pitchFamily="18" charset="0"/>
                      </a:rPr>
                      <m:t>𝑸</m:t>
                    </m:r>
                    <m:r>
                      <a:rPr lang="zh-CN" altLang="en-US" sz="1600" b="1" i="1">
                        <a:latin typeface="Cambria Math" panose="02040503050406030204" pitchFamily="18" charset="0"/>
                      </a:rPr>
                      <m:t>、</m:t>
                    </m:r>
                  </m:oMath>
                </a14:m>
                <a:r>
                  <a:rPr lang="en-US" altLang="zh-CN" sz="1600" b="1" dirty="0"/>
                  <a:t> </a:t>
                </a:r>
                <a14:m>
                  <m:oMath xmlns:m="http://schemas.openxmlformats.org/officeDocument/2006/math">
                    <m:r>
                      <a:rPr lang="en-US" altLang="zh-CN" sz="1600" b="1" i="1">
                        <a:latin typeface="Cambria Math" panose="02040503050406030204" pitchFamily="18" charset="0"/>
                      </a:rPr>
                      <m:t>𝑲</m:t>
                    </m:r>
                    <m:r>
                      <a:rPr lang="zh-CN" altLang="en-US" sz="1600" b="1" i="1">
                        <a:latin typeface="Cambria Math" panose="02040503050406030204" pitchFamily="18" charset="0"/>
                      </a:rPr>
                      <m:t>和</m:t>
                    </m:r>
                    <m:r>
                      <a:rPr lang="en-US" altLang="zh-CN" sz="1600" b="1" i="1">
                        <a:latin typeface="Cambria Math" panose="02040503050406030204" pitchFamily="18" charset="0"/>
                      </a:rPr>
                      <m:t>𝑽</m:t>
                    </m:r>
                    <m:r>
                      <a:rPr lang="zh-CN" altLang="en-US" sz="1600" b="1" i="1" smtClean="0">
                        <a:latin typeface="Cambria Math" panose="02040503050406030204" pitchFamily="18" charset="0"/>
                      </a:rPr>
                      <m:t>都</m:t>
                    </m:r>
                  </m:oMath>
                </a14:m>
                <a:r>
                  <a:rPr lang="zh-CN" altLang="zh-CN" sz="1600" dirty="0"/>
                  <a:t>是</a:t>
                </a:r>
                <a:r>
                  <a:rPr lang="en-US" altLang="zh-CN" sz="1600" dirty="0"/>
                  <a:t>2*3</a:t>
                </a:r>
                <a:r>
                  <a:rPr lang="zh-CN" altLang="zh-CN" sz="1600" dirty="0"/>
                  <a:t>矩阵。</a:t>
                </a:r>
                <a:endParaRPr lang="en-US" altLang="zh-CN" sz="1600" dirty="0"/>
              </a:p>
              <a:p>
                <a:pPr marL="285750" indent="-285750" algn="just">
                  <a:buFont typeface="Arial" panose="020B0604020202020204" pitchFamily="34" charset="0"/>
                  <a:buChar char="•"/>
                </a:pPr>
                <a:endParaRPr lang="en-US" altLang="zh-CN" sz="1600" dirty="0"/>
              </a:p>
              <a:p>
                <a:pPr marL="285750" indent="-285750" algn="just">
                  <a:buFont typeface="Arial" panose="020B0604020202020204" pitchFamily="34" charset="0"/>
                  <a:buChar char="•"/>
                </a:pPr>
                <a:r>
                  <a:rPr lang="zh-CN" altLang="zh-CN" sz="1600" dirty="0"/>
                  <a:t>在网络中，首先对矩阵</a:t>
                </a:r>
                <a14:m>
                  <m:oMath xmlns:m="http://schemas.openxmlformats.org/officeDocument/2006/math">
                    <m:r>
                      <a:rPr lang="en-US" altLang="zh-CN" sz="1600" b="1" i="1">
                        <a:latin typeface="Cambria Math" panose="02040503050406030204" pitchFamily="18" charset="0"/>
                      </a:rPr>
                      <m:t>𝑲</m:t>
                    </m:r>
                  </m:oMath>
                </a14:m>
                <a:r>
                  <a:rPr lang="zh-CN" altLang="zh-CN" sz="1600" dirty="0"/>
                  <a:t>通过</a:t>
                </a:r>
                <a:r>
                  <a:rPr lang="en-US" altLang="zh-CN" sz="1600" dirty="0"/>
                  <a:t>Transpose</a:t>
                </a:r>
                <a:r>
                  <a:rPr lang="zh-CN" altLang="zh-CN" sz="1600" dirty="0"/>
                  <a:t>操作进行转置，然后通过</a:t>
                </a:r>
                <a:r>
                  <a:rPr lang="en-US" altLang="zh-CN" sz="1600" dirty="0" err="1"/>
                  <a:t>MatMul</a:t>
                </a:r>
                <a:r>
                  <a:rPr lang="zh-CN" altLang="zh-CN" sz="1600" dirty="0"/>
                  <a:t>操作与矩阵</a:t>
                </a:r>
                <a14:m>
                  <m:oMath xmlns:m="http://schemas.openxmlformats.org/officeDocument/2006/math">
                    <m:r>
                      <a:rPr lang="en-US" altLang="zh-CN" sz="1600" b="1" i="1">
                        <a:latin typeface="Cambria Math" panose="02040503050406030204" pitchFamily="18" charset="0"/>
                      </a:rPr>
                      <m:t>𝑸</m:t>
                    </m:r>
                  </m:oMath>
                </a14:m>
                <a:r>
                  <a:rPr lang="zh-CN" altLang="zh-CN" sz="1600" dirty="0"/>
                  <a:t>相乘，即</a:t>
                </a:r>
                <a14:m>
                  <m:oMath xmlns:m="http://schemas.openxmlformats.org/officeDocument/2006/math">
                    <m:r>
                      <a:rPr lang="en-US" altLang="zh-CN" sz="1600" b="1" i="1">
                        <a:latin typeface="Cambria Math" panose="02040503050406030204" pitchFamily="18" charset="0"/>
                      </a:rPr>
                      <m:t>𝑸</m:t>
                    </m:r>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𝑲</m:t>
                        </m:r>
                      </m:e>
                      <m:sup>
                        <m:r>
                          <a:rPr lang="en-US" altLang="zh-CN" sz="1600" i="1">
                            <a:latin typeface="Cambria Math" panose="02040503050406030204" pitchFamily="18" charset="0"/>
                          </a:rPr>
                          <m:t>𝑇</m:t>
                        </m:r>
                      </m:sup>
                    </m:sSup>
                  </m:oMath>
                </a14:m>
                <a:r>
                  <a:rPr lang="zh-CN" altLang="zh-CN" sz="1600" dirty="0"/>
                  <a:t>，注意</a:t>
                </a:r>
                <a14:m>
                  <m:oMath xmlns:m="http://schemas.openxmlformats.org/officeDocument/2006/math">
                    <m:r>
                      <a:rPr lang="en-US" altLang="zh-CN" sz="1600" b="1" i="1">
                        <a:latin typeface="Cambria Math" panose="02040503050406030204" pitchFamily="18" charset="0"/>
                      </a:rPr>
                      <m:t>𝑸</m:t>
                    </m:r>
                  </m:oMath>
                </a14:m>
                <a:r>
                  <a:rPr lang="zh-CN" altLang="zh-CN" sz="1600" dirty="0"/>
                  <a:t>的</a:t>
                </a:r>
                <a:r>
                  <a:rPr lang="zh-CN" altLang="en-US" sz="1600" dirty="0"/>
                  <a:t>列</a:t>
                </a:r>
                <a:r>
                  <a:rPr lang="zh-CN" altLang="zh-CN" sz="1600" dirty="0"/>
                  <a:t>数要与</a:t>
                </a:r>
                <a14:m>
                  <m:oMath xmlns:m="http://schemas.openxmlformats.org/officeDocument/2006/math">
                    <m:r>
                      <a:rPr lang="en-US" altLang="zh-CN" sz="1600" b="1" i="1">
                        <a:latin typeface="Cambria Math" panose="02040503050406030204" pitchFamily="18" charset="0"/>
                      </a:rPr>
                      <m:t>𝑲</m:t>
                    </m:r>
                  </m:oMath>
                </a14:m>
                <a:r>
                  <a:rPr lang="zh-CN" altLang="zh-CN" sz="1600" dirty="0"/>
                  <a:t>的列数相等。</a:t>
                </a:r>
                <a14:m>
                  <m:oMath xmlns:m="http://schemas.openxmlformats.org/officeDocument/2006/math">
                    <m:r>
                      <a:rPr lang="en-US" altLang="zh-CN" sz="1600" b="1" i="1">
                        <a:latin typeface="Cambria Math" panose="02040503050406030204" pitchFamily="18" charset="0"/>
                      </a:rPr>
                      <m:t>𝑸</m:t>
                    </m:r>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𝑲</m:t>
                        </m:r>
                      </m:e>
                      <m:sup>
                        <m:r>
                          <a:rPr lang="en-US" altLang="zh-CN" sz="1600" i="1">
                            <a:latin typeface="Cambria Math" panose="02040503050406030204" pitchFamily="18" charset="0"/>
                          </a:rPr>
                          <m:t>𝑇</m:t>
                        </m:r>
                      </m:sup>
                    </m:sSup>
                  </m:oMath>
                </a14:m>
                <a:r>
                  <a:rPr lang="zh-CN" altLang="zh-CN" sz="1600" dirty="0"/>
                  <a:t>相乘结果通过</a:t>
                </a:r>
                <a:r>
                  <a:rPr lang="en-US" altLang="zh-CN" sz="1600" dirty="0"/>
                  <a:t>Scale</a:t>
                </a:r>
                <a:r>
                  <a:rPr lang="zh-CN" altLang="zh-CN" sz="1600" dirty="0"/>
                  <a:t>操作进行必要的缩放，一般除以矩阵</a:t>
                </a:r>
                <a14:m>
                  <m:oMath xmlns:m="http://schemas.openxmlformats.org/officeDocument/2006/math">
                    <m:r>
                      <a:rPr lang="en-US" altLang="zh-CN" sz="1600" b="1" i="1">
                        <a:latin typeface="Cambria Math" panose="02040503050406030204" pitchFamily="18" charset="0"/>
                      </a:rPr>
                      <m:t>𝑲</m:t>
                    </m:r>
                  </m:oMath>
                </a14:m>
                <a:r>
                  <a:rPr lang="zh-CN" altLang="zh-CN" sz="1600" dirty="0"/>
                  <a:t>的列数开平方，以避免值过大，导致</a:t>
                </a:r>
                <a:r>
                  <a:rPr lang="en-US" altLang="zh-CN" sz="1600" dirty="0" err="1"/>
                  <a:t>Softmax</a:t>
                </a:r>
                <a:r>
                  <a:rPr lang="zh-CN" altLang="zh-CN" sz="1600" dirty="0"/>
                  <a:t>函数梯度很小难以优化。</a:t>
                </a:r>
                <a:endParaRPr lang="en-US" altLang="zh-CN" sz="1600" dirty="0"/>
              </a:p>
            </p:txBody>
          </p:sp>
        </mc:Choice>
        <mc:Fallback xmlns="">
          <p:sp>
            <p:nvSpPr>
              <p:cNvPr id="3" name="文本框 2">
                <a:extLst>
                  <a:ext uri="{FF2B5EF4-FFF2-40B4-BE49-F238E27FC236}">
                    <a16:creationId xmlns:a16="http://schemas.microsoft.com/office/drawing/2014/main" id="{247E541C-C809-4D2A-8BD0-B37C3EE89662}"/>
                  </a:ext>
                </a:extLst>
              </p:cNvPr>
              <p:cNvSpPr txBox="1">
                <a:spLocks noRot="1" noChangeAspect="1" noMove="1" noResize="1" noEditPoints="1" noAdjustHandles="1" noChangeArrowheads="1" noChangeShapeType="1" noTextEdit="1"/>
              </p:cNvSpPr>
              <p:nvPr/>
            </p:nvSpPr>
            <p:spPr>
              <a:xfrm>
                <a:off x="6557821" y="2047648"/>
                <a:ext cx="4515003" cy="3310650"/>
              </a:xfrm>
              <a:prstGeom prst="rect">
                <a:avLst/>
              </a:prstGeom>
              <a:blipFill>
                <a:blip r:embed="rId5"/>
                <a:stretch>
                  <a:fillRect l="-811" t="-552" r="-5270" b="-1473"/>
                </a:stretch>
              </a:blipFill>
            </p:spPr>
            <p:txBody>
              <a:bodyPr/>
              <a:lstStyle/>
              <a:p>
                <a:r>
                  <a:rPr lang="zh-CN" altLang="en-US">
                    <a:noFill/>
                  </a:rPr>
                  <a:t> </a:t>
                </a:r>
              </a:p>
            </p:txBody>
          </p:sp>
        </mc:Fallback>
      </mc:AlternateContent>
      <p:sp>
        <p:nvSpPr>
          <p:cNvPr id="36" name="矩形: 圆角 35">
            <a:extLst>
              <a:ext uri="{FF2B5EF4-FFF2-40B4-BE49-F238E27FC236}">
                <a16:creationId xmlns:a16="http://schemas.microsoft.com/office/drawing/2014/main" id="{320FE5FB-A86D-457F-9BA7-2D81B5EE30FA}"/>
              </a:ext>
            </a:extLst>
          </p:cNvPr>
          <p:cNvSpPr/>
          <p:nvPr/>
        </p:nvSpPr>
        <p:spPr>
          <a:xfrm>
            <a:off x="1346200" y="1852505"/>
            <a:ext cx="4749800" cy="4415733"/>
          </a:xfrm>
          <a:prstGeom prst="roundRect">
            <a:avLst>
              <a:gd name="adj" fmla="val 5255"/>
            </a:avLst>
          </a:prstGeom>
          <a:solidFill>
            <a:schemeClr val="accent5">
              <a:lumMod val="75000"/>
              <a:alpha val="32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7" name="表格 15">
            <a:extLst>
              <a:ext uri="{FF2B5EF4-FFF2-40B4-BE49-F238E27FC236}">
                <a16:creationId xmlns:a16="http://schemas.microsoft.com/office/drawing/2014/main" id="{13222804-DB1F-422D-88D0-4CC62945306F}"/>
              </a:ext>
            </a:extLst>
          </p:cNvPr>
          <p:cNvGraphicFramePr>
            <a:graphicFrameLocks noGrp="1"/>
          </p:cNvGraphicFramePr>
          <p:nvPr/>
        </p:nvGraphicFramePr>
        <p:xfrm>
          <a:off x="2181223" y="5077397"/>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661198847"/>
                    </a:ext>
                  </a:extLst>
                </a:gridCol>
                <a:gridCol w="208280">
                  <a:extLst>
                    <a:ext uri="{9D8B030D-6E8A-4147-A177-3AD203B41FA5}">
                      <a16:colId xmlns:a16="http://schemas.microsoft.com/office/drawing/2014/main" val="1127439499"/>
                    </a:ext>
                  </a:extLst>
                </a:gridCol>
                <a:gridCol w="208280">
                  <a:extLst>
                    <a:ext uri="{9D8B030D-6E8A-4147-A177-3AD203B41FA5}">
                      <a16:colId xmlns:a16="http://schemas.microsoft.com/office/drawing/2014/main" val="1909523452"/>
                    </a:ext>
                  </a:extLst>
                </a:gridCol>
              </a:tblGrid>
              <a:tr h="160689">
                <a:tc>
                  <a:txBody>
                    <a:bodyPr/>
                    <a:lstStyle/>
                    <a:p>
                      <a:endParaRPr lang="zh-CN" altLang="en-US" sz="800"/>
                    </a:p>
                  </a:txBody>
                  <a:tcPr>
                    <a:solidFill>
                      <a:schemeClr val="accent2">
                        <a:lumMod val="60000"/>
                        <a:lumOff val="40000"/>
                      </a:schemeClr>
                    </a:solidFill>
                  </a:tcPr>
                </a:tc>
                <a:tc>
                  <a:txBody>
                    <a:bodyPr/>
                    <a:lstStyle/>
                    <a:p>
                      <a:endParaRPr lang="zh-CN" altLang="en-US" sz="800" dirty="0"/>
                    </a:p>
                  </a:txBody>
                  <a:tcPr>
                    <a:solidFill>
                      <a:schemeClr val="accent2">
                        <a:lumMod val="60000"/>
                        <a:lumOff val="40000"/>
                      </a:schemeClr>
                    </a:solidFill>
                  </a:tcPr>
                </a:tc>
                <a:tc>
                  <a:txBody>
                    <a:bodyPr/>
                    <a:lstStyle/>
                    <a:p>
                      <a:endParaRPr lang="zh-CN" altLang="en-US" sz="800"/>
                    </a:p>
                  </a:txBody>
                  <a:tcPr>
                    <a:solidFill>
                      <a:schemeClr val="accent2">
                        <a:lumMod val="60000"/>
                        <a:lumOff val="40000"/>
                      </a:schemeClr>
                    </a:solidFill>
                  </a:tcPr>
                </a:tc>
                <a:extLst>
                  <a:ext uri="{0D108BD9-81ED-4DB2-BD59-A6C34878D82A}">
                    <a16:rowId xmlns:a16="http://schemas.microsoft.com/office/drawing/2014/main" val="2114161173"/>
                  </a:ext>
                </a:extLst>
              </a:tr>
              <a:tr h="160689">
                <a:tc>
                  <a:txBody>
                    <a:bodyPr/>
                    <a:lstStyle/>
                    <a:p>
                      <a:endParaRPr lang="zh-CN" altLang="en-US" sz="800"/>
                    </a:p>
                  </a:txBody>
                  <a:tcPr>
                    <a:solidFill>
                      <a:schemeClr val="accent2">
                        <a:lumMod val="60000"/>
                        <a:lumOff val="40000"/>
                      </a:schemeClr>
                    </a:solidFill>
                  </a:tcPr>
                </a:tc>
                <a:tc>
                  <a:txBody>
                    <a:bodyPr/>
                    <a:lstStyle/>
                    <a:p>
                      <a:endParaRPr lang="zh-CN" altLang="en-US" sz="800" dirty="0"/>
                    </a:p>
                  </a:txBody>
                  <a:tcPr>
                    <a:solidFill>
                      <a:schemeClr val="accent2">
                        <a:lumMod val="60000"/>
                        <a:lumOff val="40000"/>
                      </a:schemeClr>
                    </a:solidFill>
                  </a:tcPr>
                </a:tc>
                <a:tc>
                  <a:txBody>
                    <a:bodyPr/>
                    <a:lstStyle/>
                    <a:p>
                      <a:endParaRPr lang="zh-CN" altLang="en-US" sz="800" dirty="0"/>
                    </a:p>
                  </a:txBody>
                  <a:tcPr>
                    <a:solidFill>
                      <a:schemeClr val="accent2">
                        <a:lumMod val="60000"/>
                        <a:lumOff val="40000"/>
                      </a:schemeClr>
                    </a:solidFill>
                  </a:tcPr>
                </a:tc>
                <a:extLst>
                  <a:ext uri="{0D108BD9-81ED-4DB2-BD59-A6C34878D82A}">
                    <a16:rowId xmlns:a16="http://schemas.microsoft.com/office/drawing/2014/main" val="559421338"/>
                  </a:ext>
                </a:extLst>
              </a:tr>
            </a:tbl>
          </a:graphicData>
        </a:graphic>
      </p:graphicFrame>
      <p:graphicFrame>
        <p:nvGraphicFramePr>
          <p:cNvPr id="39" name="表格 15">
            <a:extLst>
              <a:ext uri="{FF2B5EF4-FFF2-40B4-BE49-F238E27FC236}">
                <a16:creationId xmlns:a16="http://schemas.microsoft.com/office/drawing/2014/main" id="{3220B3D5-617B-4BF1-8778-5D34CDC32BE7}"/>
              </a:ext>
            </a:extLst>
          </p:cNvPr>
          <p:cNvGraphicFramePr>
            <a:graphicFrameLocks noGrp="1"/>
          </p:cNvGraphicFramePr>
          <p:nvPr>
            <p:extLst>
              <p:ext uri="{D42A27DB-BD31-4B8C-83A1-F6EECF244321}">
                <p14:modId xmlns:p14="http://schemas.microsoft.com/office/powerpoint/2010/main" val="1541487529"/>
              </p:ext>
            </p:extLst>
          </p:nvPr>
        </p:nvGraphicFramePr>
        <p:xfrm>
          <a:off x="3383301" y="5074211"/>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661198847"/>
                    </a:ext>
                  </a:extLst>
                </a:gridCol>
                <a:gridCol w="208280">
                  <a:extLst>
                    <a:ext uri="{9D8B030D-6E8A-4147-A177-3AD203B41FA5}">
                      <a16:colId xmlns:a16="http://schemas.microsoft.com/office/drawing/2014/main" val="1127439499"/>
                    </a:ext>
                  </a:extLst>
                </a:gridCol>
                <a:gridCol w="208280">
                  <a:extLst>
                    <a:ext uri="{9D8B030D-6E8A-4147-A177-3AD203B41FA5}">
                      <a16:colId xmlns:a16="http://schemas.microsoft.com/office/drawing/2014/main" val="1909523452"/>
                    </a:ext>
                  </a:extLst>
                </a:gridCol>
              </a:tblGrid>
              <a:tr h="165260">
                <a:tc>
                  <a:txBody>
                    <a:bodyPr/>
                    <a:lstStyle/>
                    <a:p>
                      <a:endParaRPr lang="zh-CN" altLang="en-US" sz="800" dirty="0"/>
                    </a:p>
                  </a:txBody>
                  <a:tcPr>
                    <a:solidFill>
                      <a:schemeClr val="accent1">
                        <a:lumMod val="60000"/>
                        <a:lumOff val="40000"/>
                      </a:schemeClr>
                    </a:solidFill>
                  </a:tcPr>
                </a:tc>
                <a:tc>
                  <a:txBody>
                    <a:bodyPr/>
                    <a:lstStyle/>
                    <a:p>
                      <a:endParaRPr lang="zh-CN" altLang="en-US" sz="800"/>
                    </a:p>
                  </a:txBody>
                  <a:tcPr>
                    <a:solidFill>
                      <a:schemeClr val="accent1">
                        <a:lumMod val="60000"/>
                        <a:lumOff val="40000"/>
                      </a:schemeClr>
                    </a:solidFill>
                  </a:tcPr>
                </a:tc>
                <a:tc>
                  <a:txBody>
                    <a:bodyPr/>
                    <a:lstStyle/>
                    <a:p>
                      <a:endParaRPr lang="zh-CN" altLang="en-US" sz="800" dirty="0"/>
                    </a:p>
                  </a:txBody>
                  <a:tcPr>
                    <a:solidFill>
                      <a:schemeClr val="accent1">
                        <a:lumMod val="60000"/>
                        <a:lumOff val="40000"/>
                      </a:schemeClr>
                    </a:solidFill>
                  </a:tcPr>
                </a:tc>
                <a:extLst>
                  <a:ext uri="{0D108BD9-81ED-4DB2-BD59-A6C34878D82A}">
                    <a16:rowId xmlns:a16="http://schemas.microsoft.com/office/drawing/2014/main" val="2114161173"/>
                  </a:ext>
                </a:extLst>
              </a:tr>
              <a:tr h="165260">
                <a:tc>
                  <a:txBody>
                    <a:bodyPr/>
                    <a:lstStyle/>
                    <a:p>
                      <a:endParaRPr lang="zh-CN" altLang="en-US" sz="800" dirty="0"/>
                    </a:p>
                  </a:txBody>
                  <a:tcPr>
                    <a:solidFill>
                      <a:schemeClr val="accent1">
                        <a:lumMod val="60000"/>
                        <a:lumOff val="40000"/>
                      </a:schemeClr>
                    </a:solidFill>
                  </a:tcPr>
                </a:tc>
                <a:tc>
                  <a:txBody>
                    <a:bodyPr/>
                    <a:lstStyle/>
                    <a:p>
                      <a:endParaRPr lang="zh-CN" altLang="en-US" sz="800"/>
                    </a:p>
                  </a:txBody>
                  <a:tcPr>
                    <a:solidFill>
                      <a:schemeClr val="accent1">
                        <a:lumMod val="60000"/>
                        <a:lumOff val="40000"/>
                      </a:schemeClr>
                    </a:solidFill>
                  </a:tcPr>
                </a:tc>
                <a:tc>
                  <a:txBody>
                    <a:bodyPr/>
                    <a:lstStyle/>
                    <a:p>
                      <a:endParaRPr lang="zh-CN" altLang="en-US" sz="800" dirty="0"/>
                    </a:p>
                  </a:txBody>
                  <a:tcPr>
                    <a:solidFill>
                      <a:schemeClr val="accent1">
                        <a:lumMod val="60000"/>
                        <a:lumOff val="40000"/>
                      </a:schemeClr>
                    </a:solidFill>
                  </a:tcPr>
                </a:tc>
                <a:extLst>
                  <a:ext uri="{0D108BD9-81ED-4DB2-BD59-A6C34878D82A}">
                    <a16:rowId xmlns:a16="http://schemas.microsoft.com/office/drawing/2014/main" val="3970327237"/>
                  </a:ext>
                </a:extLst>
              </a:tr>
            </a:tbl>
          </a:graphicData>
        </a:graphic>
      </p:graphicFrame>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678A665-103F-404F-A722-87D25C2D89A8}"/>
                  </a:ext>
                </a:extLst>
              </p:cNvPr>
              <p:cNvSpPr txBox="1"/>
              <p:nvPr/>
            </p:nvSpPr>
            <p:spPr>
              <a:xfrm>
                <a:off x="1996802" y="5899325"/>
                <a:ext cx="567207" cy="3888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𝑄</m:t>
                          </m:r>
                        </m:sub>
                      </m:sSub>
                    </m:oMath>
                  </m:oMathPara>
                </a14:m>
                <a:endParaRPr lang="zh-CN" altLang="en-US" dirty="0"/>
              </a:p>
            </p:txBody>
          </p:sp>
        </mc:Choice>
        <mc:Fallback xmlns="">
          <p:sp>
            <p:nvSpPr>
              <p:cNvPr id="43" name="文本框 42">
                <a:extLst>
                  <a:ext uri="{FF2B5EF4-FFF2-40B4-BE49-F238E27FC236}">
                    <a16:creationId xmlns:a16="http://schemas.microsoft.com/office/drawing/2014/main" id="{3678A665-103F-404F-A722-87D25C2D89A8}"/>
                  </a:ext>
                </a:extLst>
              </p:cNvPr>
              <p:cNvSpPr txBox="1">
                <a:spLocks noRot="1" noChangeAspect="1" noMove="1" noResize="1" noEditPoints="1" noAdjustHandles="1" noChangeArrowheads="1" noChangeShapeType="1" noTextEdit="1"/>
              </p:cNvSpPr>
              <p:nvPr/>
            </p:nvSpPr>
            <p:spPr>
              <a:xfrm>
                <a:off x="1996802" y="5899325"/>
                <a:ext cx="567207" cy="388889"/>
              </a:xfrm>
              <a:prstGeom prst="rect">
                <a:avLst/>
              </a:prstGeom>
              <a:blipFill>
                <a:blip r:embed="rId6"/>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933F149-DF33-42C5-BC06-6235CEF12266}"/>
                  </a:ext>
                </a:extLst>
              </p:cNvPr>
              <p:cNvSpPr txBox="1"/>
              <p:nvPr/>
            </p:nvSpPr>
            <p:spPr>
              <a:xfrm>
                <a:off x="3201580" y="5929206"/>
                <a:ext cx="5725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𝐾</m:t>
                          </m:r>
                        </m:sub>
                      </m:sSub>
                    </m:oMath>
                  </m:oMathPara>
                </a14:m>
                <a:endParaRPr lang="zh-CN" altLang="en-US" dirty="0"/>
              </a:p>
            </p:txBody>
          </p:sp>
        </mc:Choice>
        <mc:Fallback xmlns="">
          <p:sp>
            <p:nvSpPr>
              <p:cNvPr id="44" name="文本框 43">
                <a:extLst>
                  <a:ext uri="{FF2B5EF4-FFF2-40B4-BE49-F238E27FC236}">
                    <a16:creationId xmlns:a16="http://schemas.microsoft.com/office/drawing/2014/main" id="{8933F149-DF33-42C5-BC06-6235CEF12266}"/>
                  </a:ext>
                </a:extLst>
              </p:cNvPr>
              <p:cNvSpPr txBox="1">
                <a:spLocks noRot="1" noChangeAspect="1" noMove="1" noResize="1" noEditPoints="1" noAdjustHandles="1" noChangeArrowheads="1" noChangeShapeType="1" noTextEdit="1"/>
              </p:cNvSpPr>
              <p:nvPr/>
            </p:nvSpPr>
            <p:spPr>
              <a:xfrm>
                <a:off x="3201580" y="5929206"/>
                <a:ext cx="57259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48EC0EF-8764-4145-899A-EC7527E91E25}"/>
                  </a:ext>
                </a:extLst>
              </p:cNvPr>
              <p:cNvSpPr txBox="1"/>
              <p:nvPr/>
            </p:nvSpPr>
            <p:spPr>
              <a:xfrm>
                <a:off x="4394294" y="5929206"/>
                <a:ext cx="561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𝑉</m:t>
                          </m:r>
                        </m:sub>
                      </m:sSub>
                    </m:oMath>
                  </m:oMathPara>
                </a14:m>
                <a:endParaRPr lang="zh-CN" altLang="en-US" dirty="0"/>
              </a:p>
            </p:txBody>
          </p:sp>
        </mc:Choice>
        <mc:Fallback xmlns="">
          <p:sp>
            <p:nvSpPr>
              <p:cNvPr id="45" name="文本框 44">
                <a:extLst>
                  <a:ext uri="{FF2B5EF4-FFF2-40B4-BE49-F238E27FC236}">
                    <a16:creationId xmlns:a16="http://schemas.microsoft.com/office/drawing/2014/main" id="{048EC0EF-8764-4145-899A-EC7527E91E25}"/>
                  </a:ext>
                </a:extLst>
              </p:cNvPr>
              <p:cNvSpPr txBox="1">
                <a:spLocks noRot="1" noChangeAspect="1" noMove="1" noResize="1" noEditPoints="1" noAdjustHandles="1" noChangeArrowheads="1" noChangeShapeType="1" noTextEdit="1"/>
              </p:cNvSpPr>
              <p:nvPr/>
            </p:nvSpPr>
            <p:spPr>
              <a:xfrm>
                <a:off x="4394294" y="5929206"/>
                <a:ext cx="56137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98A4BAA-14A6-4C3E-9709-9C3F6532592A}"/>
                  </a:ext>
                </a:extLst>
              </p:cNvPr>
              <p:cNvSpPr txBox="1"/>
              <p:nvPr/>
            </p:nvSpPr>
            <p:spPr>
              <a:xfrm>
                <a:off x="1868438" y="5125345"/>
                <a:ext cx="3658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𝑸</m:t>
                      </m:r>
                    </m:oMath>
                  </m:oMathPara>
                </a14:m>
                <a:endParaRPr lang="zh-CN" altLang="en-US" sz="1400" b="1" i="1" dirty="0"/>
              </a:p>
            </p:txBody>
          </p:sp>
        </mc:Choice>
        <mc:Fallback xmlns="">
          <p:sp>
            <p:nvSpPr>
              <p:cNvPr id="46" name="文本框 45">
                <a:extLst>
                  <a:ext uri="{FF2B5EF4-FFF2-40B4-BE49-F238E27FC236}">
                    <a16:creationId xmlns:a16="http://schemas.microsoft.com/office/drawing/2014/main" id="{998A4BAA-14A6-4C3E-9709-9C3F6532592A}"/>
                  </a:ext>
                </a:extLst>
              </p:cNvPr>
              <p:cNvSpPr txBox="1">
                <a:spLocks noRot="1" noChangeAspect="1" noMove="1" noResize="1" noEditPoints="1" noAdjustHandles="1" noChangeArrowheads="1" noChangeShapeType="1" noTextEdit="1"/>
              </p:cNvSpPr>
              <p:nvPr/>
            </p:nvSpPr>
            <p:spPr>
              <a:xfrm>
                <a:off x="1868438" y="5125345"/>
                <a:ext cx="365806" cy="307777"/>
              </a:xfrm>
              <a:prstGeom prst="rect">
                <a:avLst/>
              </a:prstGeom>
              <a:blipFill>
                <a:blip r:embed="rId9"/>
                <a:stretch>
                  <a:fillRect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C0434F64-BC24-47F8-A2B3-1475A5F8A07D}"/>
                  </a:ext>
                </a:extLst>
              </p:cNvPr>
              <p:cNvSpPr txBox="1"/>
              <p:nvPr/>
            </p:nvSpPr>
            <p:spPr>
              <a:xfrm>
                <a:off x="3072722" y="5125345"/>
                <a:ext cx="37221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𝑲</m:t>
                      </m:r>
                    </m:oMath>
                  </m:oMathPara>
                </a14:m>
                <a:endParaRPr lang="zh-CN" altLang="en-US" sz="1400" b="1" dirty="0"/>
              </a:p>
            </p:txBody>
          </p:sp>
        </mc:Choice>
        <mc:Fallback xmlns="">
          <p:sp>
            <p:nvSpPr>
              <p:cNvPr id="47" name="文本框 46">
                <a:extLst>
                  <a:ext uri="{FF2B5EF4-FFF2-40B4-BE49-F238E27FC236}">
                    <a16:creationId xmlns:a16="http://schemas.microsoft.com/office/drawing/2014/main" id="{C0434F64-BC24-47F8-A2B3-1475A5F8A07D}"/>
                  </a:ext>
                </a:extLst>
              </p:cNvPr>
              <p:cNvSpPr txBox="1">
                <a:spLocks noRot="1" noChangeAspect="1" noMove="1" noResize="1" noEditPoints="1" noAdjustHandles="1" noChangeArrowheads="1" noChangeShapeType="1" noTextEdit="1"/>
              </p:cNvSpPr>
              <p:nvPr/>
            </p:nvSpPr>
            <p:spPr>
              <a:xfrm>
                <a:off x="3072722" y="5125345"/>
                <a:ext cx="372218" cy="30777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D3B81E6-A744-44FA-A451-0DC260CC406B}"/>
                  </a:ext>
                </a:extLst>
              </p:cNvPr>
              <p:cNvSpPr txBox="1"/>
              <p:nvPr/>
            </p:nvSpPr>
            <p:spPr>
              <a:xfrm>
                <a:off x="4413745" y="5121217"/>
                <a:ext cx="35137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𝑽</m:t>
                      </m:r>
                    </m:oMath>
                  </m:oMathPara>
                </a14:m>
                <a:endParaRPr lang="zh-CN" altLang="en-US" sz="1400" b="1" dirty="0"/>
              </a:p>
            </p:txBody>
          </p:sp>
        </mc:Choice>
        <mc:Fallback xmlns="">
          <p:sp>
            <p:nvSpPr>
              <p:cNvPr id="50" name="文本框 49">
                <a:extLst>
                  <a:ext uri="{FF2B5EF4-FFF2-40B4-BE49-F238E27FC236}">
                    <a16:creationId xmlns:a16="http://schemas.microsoft.com/office/drawing/2014/main" id="{DD3B81E6-A744-44FA-A451-0DC260CC406B}"/>
                  </a:ext>
                </a:extLst>
              </p:cNvPr>
              <p:cNvSpPr txBox="1">
                <a:spLocks noRot="1" noChangeAspect="1" noMove="1" noResize="1" noEditPoints="1" noAdjustHandles="1" noChangeArrowheads="1" noChangeShapeType="1" noTextEdit="1"/>
              </p:cNvSpPr>
              <p:nvPr/>
            </p:nvSpPr>
            <p:spPr>
              <a:xfrm>
                <a:off x="4413745" y="5121217"/>
                <a:ext cx="351378" cy="307777"/>
              </a:xfrm>
              <a:prstGeom prst="rect">
                <a:avLst/>
              </a:prstGeom>
              <a:blipFill>
                <a:blip r:embed="rId11"/>
                <a:stretch>
                  <a:fillRect/>
                </a:stretch>
              </a:blipFill>
            </p:spPr>
            <p:txBody>
              <a:bodyPr/>
              <a:lstStyle/>
              <a:p>
                <a:r>
                  <a:rPr lang="zh-CN" altLang="en-US">
                    <a:noFill/>
                  </a:rPr>
                  <a:t> </a:t>
                </a:r>
              </a:p>
            </p:txBody>
          </p:sp>
        </mc:Fallback>
      </mc:AlternateContent>
      <p:cxnSp>
        <p:nvCxnSpPr>
          <p:cNvPr id="53" name="直接箭头连接符 52">
            <a:extLst>
              <a:ext uri="{FF2B5EF4-FFF2-40B4-BE49-F238E27FC236}">
                <a16:creationId xmlns:a16="http://schemas.microsoft.com/office/drawing/2014/main" id="{1D33D2AF-01BC-46A4-A1A0-7196EC714823}"/>
              </a:ext>
            </a:extLst>
          </p:cNvPr>
          <p:cNvCxnSpPr>
            <a:cxnSpLocks/>
            <a:stCxn id="39" idx="0"/>
            <a:endCxn id="60" idx="2"/>
          </p:cNvCxnSpPr>
          <p:nvPr/>
        </p:nvCxnSpPr>
        <p:spPr>
          <a:xfrm flipV="1">
            <a:off x="3695721" y="4790397"/>
            <a:ext cx="2137" cy="2838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5C192A83-C719-48F8-B1E4-09439F81DABC}"/>
              </a:ext>
            </a:extLst>
          </p:cNvPr>
          <p:cNvCxnSpPr>
            <a:cxnSpLocks/>
          </p:cNvCxnSpPr>
          <p:nvPr/>
        </p:nvCxnSpPr>
        <p:spPr>
          <a:xfrm flipV="1">
            <a:off x="3197109" y="4314670"/>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B8FADF9-BAC5-46F5-910D-17222D14B868}"/>
              </a:ext>
            </a:extLst>
          </p:cNvPr>
          <p:cNvCxnSpPr>
            <a:cxnSpLocks/>
            <a:stCxn id="37" idx="0"/>
          </p:cNvCxnSpPr>
          <p:nvPr/>
        </p:nvCxnSpPr>
        <p:spPr>
          <a:xfrm flipV="1">
            <a:off x="2493643" y="4314670"/>
            <a:ext cx="0" cy="7627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AC1B677B-6D4D-4AD3-AEA3-FC0379424A3D}"/>
              </a:ext>
            </a:extLst>
          </p:cNvPr>
          <p:cNvSpPr/>
          <p:nvPr/>
        </p:nvSpPr>
        <p:spPr>
          <a:xfrm>
            <a:off x="3001421" y="4492184"/>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Transpose</a:t>
            </a:r>
            <a:endParaRPr lang="zh-CN" altLang="en-US" sz="1400" dirty="0"/>
          </a:p>
        </p:txBody>
      </p:sp>
      <p:sp>
        <p:nvSpPr>
          <p:cNvPr id="61" name="矩形: 圆角 60">
            <a:extLst>
              <a:ext uri="{FF2B5EF4-FFF2-40B4-BE49-F238E27FC236}">
                <a16:creationId xmlns:a16="http://schemas.microsoft.com/office/drawing/2014/main" id="{0B6B8DDA-5EE1-425D-9B66-E97399AAB90D}"/>
              </a:ext>
            </a:extLst>
          </p:cNvPr>
          <p:cNvSpPr/>
          <p:nvPr/>
        </p:nvSpPr>
        <p:spPr>
          <a:xfrm>
            <a:off x="2167656" y="4024531"/>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a:t>MatMul</a:t>
            </a:r>
            <a:endParaRPr lang="zh-CN" altLang="en-US" sz="1400" dirty="0"/>
          </a:p>
        </p:txBody>
      </p:sp>
      <p:cxnSp>
        <p:nvCxnSpPr>
          <p:cNvPr id="62" name="直接箭头连接符 61">
            <a:extLst>
              <a:ext uri="{FF2B5EF4-FFF2-40B4-BE49-F238E27FC236}">
                <a16:creationId xmlns:a16="http://schemas.microsoft.com/office/drawing/2014/main" id="{237DC4EF-4BE2-4796-86D9-6ADA17C79043}"/>
              </a:ext>
            </a:extLst>
          </p:cNvPr>
          <p:cNvCxnSpPr>
            <a:cxnSpLocks/>
          </p:cNvCxnSpPr>
          <p:nvPr/>
        </p:nvCxnSpPr>
        <p:spPr>
          <a:xfrm flipV="1">
            <a:off x="2857457" y="3834901"/>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1D7FF272-F9EA-4795-B883-B724F8746592}"/>
              </a:ext>
            </a:extLst>
          </p:cNvPr>
          <p:cNvSpPr/>
          <p:nvPr/>
        </p:nvSpPr>
        <p:spPr>
          <a:xfrm>
            <a:off x="2167655" y="3532872"/>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Scale</a:t>
            </a:r>
            <a:endParaRPr lang="zh-CN" altLang="en-US" sz="1400" dirty="0"/>
          </a:p>
        </p:txBody>
      </p:sp>
      <p:cxnSp>
        <p:nvCxnSpPr>
          <p:cNvPr id="64" name="直接箭头连接符 63">
            <a:extLst>
              <a:ext uri="{FF2B5EF4-FFF2-40B4-BE49-F238E27FC236}">
                <a16:creationId xmlns:a16="http://schemas.microsoft.com/office/drawing/2014/main" id="{B588EF12-03C3-4976-BE3E-0099DC7CF64F}"/>
              </a:ext>
            </a:extLst>
          </p:cNvPr>
          <p:cNvCxnSpPr>
            <a:cxnSpLocks/>
          </p:cNvCxnSpPr>
          <p:nvPr/>
        </p:nvCxnSpPr>
        <p:spPr>
          <a:xfrm flipV="1">
            <a:off x="2850822" y="3343242"/>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01B2E5E3-6183-41E5-995E-6C2EF54AA48F}"/>
              </a:ext>
            </a:extLst>
          </p:cNvPr>
          <p:cNvSpPr/>
          <p:nvPr/>
        </p:nvSpPr>
        <p:spPr>
          <a:xfrm>
            <a:off x="2161020" y="3041213"/>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a:t>Softmax</a:t>
            </a:r>
            <a:endParaRPr lang="zh-CN" altLang="en-US" sz="1400" dirty="0"/>
          </a:p>
        </p:txBody>
      </p:sp>
      <p:cxnSp>
        <p:nvCxnSpPr>
          <p:cNvPr id="68" name="直接箭头连接符 67">
            <a:extLst>
              <a:ext uri="{FF2B5EF4-FFF2-40B4-BE49-F238E27FC236}">
                <a16:creationId xmlns:a16="http://schemas.microsoft.com/office/drawing/2014/main" id="{11B6D442-766B-439A-9908-D5393FC917D5}"/>
              </a:ext>
            </a:extLst>
          </p:cNvPr>
          <p:cNvCxnSpPr>
            <a:cxnSpLocks/>
          </p:cNvCxnSpPr>
          <p:nvPr/>
        </p:nvCxnSpPr>
        <p:spPr>
          <a:xfrm flipV="1">
            <a:off x="2846423" y="2864194"/>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矩形: 圆角 68">
            <a:extLst>
              <a:ext uri="{FF2B5EF4-FFF2-40B4-BE49-F238E27FC236}">
                <a16:creationId xmlns:a16="http://schemas.microsoft.com/office/drawing/2014/main" id="{352B7A08-5421-489E-91A3-C8E08EF0159F}"/>
              </a:ext>
            </a:extLst>
          </p:cNvPr>
          <p:cNvSpPr/>
          <p:nvPr/>
        </p:nvSpPr>
        <p:spPr>
          <a:xfrm>
            <a:off x="2442680" y="1947417"/>
            <a:ext cx="2925976"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a:t>MatMul</a:t>
            </a:r>
            <a:endParaRPr lang="zh-CN" altLang="en-US" sz="1400" dirty="0"/>
          </a:p>
        </p:txBody>
      </p:sp>
      <p:cxnSp>
        <p:nvCxnSpPr>
          <p:cNvPr id="72" name="直接箭头连接符 71">
            <a:extLst>
              <a:ext uri="{FF2B5EF4-FFF2-40B4-BE49-F238E27FC236}">
                <a16:creationId xmlns:a16="http://schemas.microsoft.com/office/drawing/2014/main" id="{B1948315-A753-4F6E-9943-03E9BD2DC550}"/>
              </a:ext>
            </a:extLst>
          </p:cNvPr>
          <p:cNvCxnSpPr>
            <a:cxnSpLocks/>
          </p:cNvCxnSpPr>
          <p:nvPr/>
        </p:nvCxnSpPr>
        <p:spPr>
          <a:xfrm flipV="1">
            <a:off x="2846274" y="2239173"/>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1EF435D0-0989-4782-9456-5CD121115598}"/>
              </a:ext>
            </a:extLst>
          </p:cNvPr>
          <p:cNvCxnSpPr>
            <a:cxnSpLocks/>
          </p:cNvCxnSpPr>
          <p:nvPr/>
        </p:nvCxnSpPr>
        <p:spPr>
          <a:xfrm flipH="1" flipV="1">
            <a:off x="5008692" y="2238060"/>
            <a:ext cx="769" cy="2836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F2C1F9C0-F068-440A-9FD3-E2B402C9D655}"/>
              </a:ext>
            </a:extLst>
          </p:cNvPr>
          <p:cNvCxnSpPr>
            <a:cxnSpLocks/>
            <a:endCxn id="77" idx="2"/>
          </p:cNvCxnSpPr>
          <p:nvPr/>
        </p:nvCxnSpPr>
        <p:spPr>
          <a:xfrm flipV="1">
            <a:off x="3801887" y="1724791"/>
            <a:ext cx="0" cy="218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6" name="表格 71">
            <a:extLst>
              <a:ext uri="{FF2B5EF4-FFF2-40B4-BE49-F238E27FC236}">
                <a16:creationId xmlns:a16="http://schemas.microsoft.com/office/drawing/2014/main" id="{401E7D31-C5A5-4804-A503-B1E792553743}"/>
              </a:ext>
            </a:extLst>
          </p:cNvPr>
          <p:cNvGraphicFramePr>
            <a:graphicFrameLocks noGrp="1"/>
          </p:cNvGraphicFramePr>
          <p:nvPr>
            <p:extLst>
              <p:ext uri="{D42A27DB-BD31-4B8C-83A1-F6EECF244321}">
                <p14:modId xmlns:p14="http://schemas.microsoft.com/office/powerpoint/2010/main" val="4001363230"/>
              </p:ext>
            </p:extLst>
          </p:nvPr>
        </p:nvGraphicFramePr>
        <p:xfrm>
          <a:off x="2642783" y="2431591"/>
          <a:ext cx="41656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202974146"/>
                    </a:ext>
                  </a:extLst>
                </a:gridCol>
                <a:gridCol w="208280">
                  <a:extLst>
                    <a:ext uri="{9D8B030D-6E8A-4147-A177-3AD203B41FA5}">
                      <a16:colId xmlns:a16="http://schemas.microsoft.com/office/drawing/2014/main" val="3170770681"/>
                    </a:ext>
                  </a:extLst>
                </a:gridCol>
              </a:tblGrid>
              <a:tr h="0">
                <a:tc>
                  <a:txBody>
                    <a:bodyPr/>
                    <a:lstStyle/>
                    <a:p>
                      <a:endParaRPr lang="zh-CN" altLang="en-US" sz="800"/>
                    </a:p>
                  </a:txBody>
                  <a:tcPr>
                    <a:solidFill>
                      <a:schemeClr val="accent4">
                        <a:lumMod val="75000"/>
                      </a:schemeClr>
                    </a:solidFill>
                  </a:tcPr>
                </a:tc>
                <a:tc>
                  <a:txBody>
                    <a:bodyPr/>
                    <a:lstStyle/>
                    <a:p>
                      <a:endParaRPr lang="zh-CN" altLang="en-US" sz="800"/>
                    </a:p>
                  </a:txBody>
                  <a:tcPr>
                    <a:solidFill>
                      <a:schemeClr val="accent4">
                        <a:lumMod val="75000"/>
                      </a:schemeClr>
                    </a:solidFill>
                  </a:tcPr>
                </a:tc>
                <a:extLst>
                  <a:ext uri="{0D108BD9-81ED-4DB2-BD59-A6C34878D82A}">
                    <a16:rowId xmlns:a16="http://schemas.microsoft.com/office/drawing/2014/main" val="2106740345"/>
                  </a:ext>
                </a:extLst>
              </a:tr>
              <a:tr h="0">
                <a:tc>
                  <a:txBody>
                    <a:bodyPr/>
                    <a:lstStyle/>
                    <a:p>
                      <a:endParaRPr lang="zh-CN" altLang="en-US" sz="800" dirty="0"/>
                    </a:p>
                  </a:txBody>
                  <a:tcPr>
                    <a:solidFill>
                      <a:schemeClr val="accent4">
                        <a:lumMod val="75000"/>
                      </a:schemeClr>
                    </a:solidFill>
                  </a:tcPr>
                </a:tc>
                <a:tc>
                  <a:txBody>
                    <a:bodyPr/>
                    <a:lstStyle/>
                    <a:p>
                      <a:endParaRPr lang="zh-CN" altLang="en-US" sz="800" dirty="0"/>
                    </a:p>
                  </a:txBody>
                  <a:tcPr>
                    <a:solidFill>
                      <a:schemeClr val="accent4">
                        <a:lumMod val="75000"/>
                      </a:schemeClr>
                    </a:solidFill>
                  </a:tcPr>
                </a:tc>
                <a:extLst>
                  <a:ext uri="{0D108BD9-81ED-4DB2-BD59-A6C34878D82A}">
                    <a16:rowId xmlns:a16="http://schemas.microsoft.com/office/drawing/2014/main" val="1889104724"/>
                  </a:ext>
                </a:extLst>
              </a:tr>
            </a:tbl>
          </a:graphicData>
        </a:graphic>
      </p:graphicFrame>
      <p:graphicFrame>
        <p:nvGraphicFramePr>
          <p:cNvPr id="77" name="表格 71">
            <a:extLst>
              <a:ext uri="{FF2B5EF4-FFF2-40B4-BE49-F238E27FC236}">
                <a16:creationId xmlns:a16="http://schemas.microsoft.com/office/drawing/2014/main" id="{06538BC8-3366-469C-92BF-5A81ACBF9F52}"/>
              </a:ext>
            </a:extLst>
          </p:cNvPr>
          <p:cNvGraphicFramePr>
            <a:graphicFrameLocks noGrp="1"/>
          </p:cNvGraphicFramePr>
          <p:nvPr>
            <p:extLst>
              <p:ext uri="{D42A27DB-BD31-4B8C-83A1-F6EECF244321}">
                <p14:modId xmlns:p14="http://schemas.microsoft.com/office/powerpoint/2010/main" val="2368661146"/>
              </p:ext>
            </p:extLst>
          </p:nvPr>
        </p:nvGraphicFramePr>
        <p:xfrm>
          <a:off x="3489467" y="1298071"/>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2142391209"/>
                    </a:ext>
                  </a:extLst>
                </a:gridCol>
                <a:gridCol w="208280">
                  <a:extLst>
                    <a:ext uri="{9D8B030D-6E8A-4147-A177-3AD203B41FA5}">
                      <a16:colId xmlns:a16="http://schemas.microsoft.com/office/drawing/2014/main" val="2183531972"/>
                    </a:ext>
                  </a:extLst>
                </a:gridCol>
                <a:gridCol w="208280">
                  <a:extLst>
                    <a:ext uri="{9D8B030D-6E8A-4147-A177-3AD203B41FA5}">
                      <a16:colId xmlns:a16="http://schemas.microsoft.com/office/drawing/2014/main" val="3811057241"/>
                    </a:ext>
                  </a:extLst>
                </a:gridCol>
              </a:tblGrid>
              <a:tr h="0">
                <a:tc>
                  <a:txBody>
                    <a:bodyPr/>
                    <a:lstStyle/>
                    <a:p>
                      <a:endParaRPr lang="zh-CN" altLang="en-US" sz="800" dirty="0"/>
                    </a:p>
                  </a:txBody>
                  <a:tcPr>
                    <a:solidFill>
                      <a:schemeClr val="accent5"/>
                    </a:solidFill>
                  </a:tcPr>
                </a:tc>
                <a:tc>
                  <a:txBody>
                    <a:bodyPr/>
                    <a:lstStyle/>
                    <a:p>
                      <a:endParaRPr lang="zh-CN" altLang="en-US" sz="800" dirty="0"/>
                    </a:p>
                  </a:txBody>
                  <a:tcPr>
                    <a:solidFill>
                      <a:schemeClr val="accent5"/>
                    </a:solidFill>
                  </a:tcPr>
                </a:tc>
                <a:tc>
                  <a:txBody>
                    <a:bodyPr/>
                    <a:lstStyle/>
                    <a:p>
                      <a:endParaRPr lang="zh-CN" altLang="en-US" sz="800" dirty="0"/>
                    </a:p>
                  </a:txBody>
                  <a:tcPr>
                    <a:solidFill>
                      <a:schemeClr val="accent5"/>
                    </a:solidFill>
                  </a:tcPr>
                </a:tc>
                <a:extLst>
                  <a:ext uri="{0D108BD9-81ED-4DB2-BD59-A6C34878D82A}">
                    <a16:rowId xmlns:a16="http://schemas.microsoft.com/office/drawing/2014/main" val="2106740345"/>
                  </a:ext>
                </a:extLst>
              </a:tr>
              <a:tr h="0">
                <a:tc>
                  <a:txBody>
                    <a:bodyPr/>
                    <a:lstStyle/>
                    <a:p>
                      <a:endParaRPr lang="zh-CN" altLang="en-US" sz="800"/>
                    </a:p>
                  </a:txBody>
                  <a:tcPr>
                    <a:solidFill>
                      <a:schemeClr val="accent5"/>
                    </a:solidFill>
                  </a:tcPr>
                </a:tc>
                <a:tc>
                  <a:txBody>
                    <a:bodyPr/>
                    <a:lstStyle/>
                    <a:p>
                      <a:endParaRPr lang="zh-CN" altLang="en-US" sz="800" dirty="0"/>
                    </a:p>
                  </a:txBody>
                  <a:tcPr>
                    <a:solidFill>
                      <a:schemeClr val="accent5"/>
                    </a:solidFill>
                  </a:tcPr>
                </a:tc>
                <a:tc>
                  <a:txBody>
                    <a:bodyPr/>
                    <a:lstStyle/>
                    <a:p>
                      <a:endParaRPr lang="zh-CN" altLang="en-US" sz="800" dirty="0"/>
                    </a:p>
                  </a:txBody>
                  <a:tcPr>
                    <a:solidFill>
                      <a:schemeClr val="accent5"/>
                    </a:solidFill>
                  </a:tcPr>
                </a:tc>
                <a:extLst>
                  <a:ext uri="{0D108BD9-81ED-4DB2-BD59-A6C34878D82A}">
                    <a16:rowId xmlns:a16="http://schemas.microsoft.com/office/drawing/2014/main" val="1889104724"/>
                  </a:ext>
                </a:extLst>
              </a:tr>
            </a:tbl>
          </a:graphicData>
        </a:graphic>
      </p:graphicFrame>
      <p:cxnSp>
        <p:nvCxnSpPr>
          <p:cNvPr id="78" name="连接符: 肘形 77">
            <a:extLst>
              <a:ext uri="{FF2B5EF4-FFF2-40B4-BE49-F238E27FC236}">
                <a16:creationId xmlns:a16="http://schemas.microsoft.com/office/drawing/2014/main" id="{D32D4FFD-5DF6-4FA8-8459-4D19CEEF64E2}"/>
              </a:ext>
            </a:extLst>
          </p:cNvPr>
          <p:cNvCxnSpPr>
            <a:cxnSpLocks/>
            <a:stCxn id="82" idx="0"/>
            <a:endCxn id="37" idx="2"/>
          </p:cNvCxnSpPr>
          <p:nvPr/>
        </p:nvCxnSpPr>
        <p:spPr>
          <a:xfrm rot="16200000" flipV="1">
            <a:off x="2613546" y="5384214"/>
            <a:ext cx="969830" cy="1209636"/>
          </a:xfrm>
          <a:prstGeom prst="bentConnector3">
            <a:avLst>
              <a:gd name="adj1" fmla="val -17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D3AAE4C1-C4B8-4145-874D-33A8F944C1E8}"/>
              </a:ext>
            </a:extLst>
          </p:cNvPr>
          <p:cNvCxnSpPr>
            <a:cxnSpLocks/>
          </p:cNvCxnSpPr>
          <p:nvPr/>
        </p:nvCxnSpPr>
        <p:spPr>
          <a:xfrm flipV="1">
            <a:off x="3711452" y="5500931"/>
            <a:ext cx="0" cy="1077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037F1982-5938-44D0-B85E-F7A87CBAEEC0}"/>
              </a:ext>
            </a:extLst>
          </p:cNvPr>
          <p:cNvCxnSpPr>
            <a:cxnSpLocks/>
            <a:stCxn id="82" idx="0"/>
            <a:endCxn id="32" idx="2"/>
          </p:cNvCxnSpPr>
          <p:nvPr/>
        </p:nvCxnSpPr>
        <p:spPr>
          <a:xfrm rot="5400000" flipH="1" flipV="1">
            <a:off x="3862295" y="5331987"/>
            <a:ext cx="982945" cy="1300977"/>
          </a:xfrm>
          <a:prstGeom prst="bentConnector3">
            <a:avLst>
              <a:gd name="adj1" fmla="val -2056"/>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129F6D4A-6101-4B08-84AE-E357EA32DA02}"/>
                  </a:ext>
                </a:extLst>
              </p:cNvPr>
              <p:cNvSpPr txBox="1"/>
              <p:nvPr/>
            </p:nvSpPr>
            <p:spPr>
              <a:xfrm>
                <a:off x="3317146" y="998426"/>
                <a:ext cx="1016625" cy="307777"/>
              </a:xfrm>
              <a:prstGeom prst="rect">
                <a:avLst/>
              </a:prstGeom>
              <a:noFill/>
            </p:spPr>
            <p:txBody>
              <a:bodyPr wrap="none" rtlCol="0">
                <a:spAutoFit/>
              </a:bodyPr>
              <a:lstStyle/>
              <a:p>
                <a:r>
                  <a:rPr lang="zh-CN" altLang="en-US" sz="1400" dirty="0"/>
                  <a:t>输出结果</a:t>
                </a:r>
                <a14:m>
                  <m:oMath xmlns:m="http://schemas.openxmlformats.org/officeDocument/2006/math">
                    <m:r>
                      <a:rPr lang="en-US" altLang="zh-CN" sz="1400" b="1" i="1" smtClean="0">
                        <a:latin typeface="Cambria Math" panose="02040503050406030204" pitchFamily="18" charset="0"/>
                      </a:rPr>
                      <m:t>𝒁</m:t>
                    </m:r>
                  </m:oMath>
                </a14:m>
                <a:endParaRPr lang="zh-CN" altLang="en-US" sz="1400" b="1" dirty="0"/>
              </a:p>
            </p:txBody>
          </p:sp>
        </mc:Choice>
        <mc:Fallback xmlns="">
          <p:sp>
            <p:nvSpPr>
              <p:cNvPr id="81" name="文本框 80">
                <a:extLst>
                  <a:ext uri="{FF2B5EF4-FFF2-40B4-BE49-F238E27FC236}">
                    <a16:creationId xmlns:a16="http://schemas.microsoft.com/office/drawing/2014/main" id="{129F6D4A-6101-4B08-84AE-E357EA32DA02}"/>
                  </a:ext>
                </a:extLst>
              </p:cNvPr>
              <p:cNvSpPr txBox="1">
                <a:spLocks noRot="1" noChangeAspect="1" noMove="1" noResize="1" noEditPoints="1" noAdjustHandles="1" noChangeArrowheads="1" noChangeShapeType="1" noTextEdit="1"/>
              </p:cNvSpPr>
              <p:nvPr/>
            </p:nvSpPr>
            <p:spPr>
              <a:xfrm>
                <a:off x="3317146" y="998426"/>
                <a:ext cx="1016625" cy="307777"/>
              </a:xfrm>
              <a:prstGeom prst="rect">
                <a:avLst/>
              </a:prstGeom>
              <a:blipFill>
                <a:blip r:embed="rId12"/>
                <a:stretch>
                  <a:fillRect l="-1796"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EAA14888-9D97-4771-B239-BF265B79C36E}"/>
                  </a:ext>
                </a:extLst>
              </p:cNvPr>
              <p:cNvSpPr txBox="1"/>
              <p:nvPr/>
            </p:nvSpPr>
            <p:spPr>
              <a:xfrm>
                <a:off x="2830925" y="6473947"/>
                <a:ext cx="1744708" cy="369332"/>
              </a:xfrm>
              <a:prstGeom prst="rect">
                <a:avLst/>
              </a:prstGeom>
              <a:noFill/>
            </p:spPr>
            <p:txBody>
              <a:bodyPr wrap="none" rtlCol="0">
                <a:spAutoFit/>
              </a:bodyPr>
              <a:lstStyle/>
              <a:p>
                <a:r>
                  <a:rPr lang="en-US" altLang="zh-CN" dirty="0"/>
                  <a:t>hidden states </a:t>
                </a:r>
                <a14:m>
                  <m:oMath xmlns:m="http://schemas.openxmlformats.org/officeDocument/2006/math">
                    <m:r>
                      <a:rPr lang="en-US" altLang="zh-CN" b="0" i="1" smtClean="0">
                        <a:latin typeface="Cambria Math" panose="02040503050406030204" pitchFamily="18" charset="0"/>
                      </a:rPr>
                      <m:t>𝐻</m:t>
                    </m:r>
                  </m:oMath>
                </a14:m>
                <a:endParaRPr lang="zh-CN" altLang="en-US" dirty="0"/>
              </a:p>
            </p:txBody>
          </p:sp>
        </mc:Choice>
        <mc:Fallback xmlns="">
          <p:sp>
            <p:nvSpPr>
              <p:cNvPr id="82" name="文本框 81">
                <a:extLst>
                  <a:ext uri="{FF2B5EF4-FFF2-40B4-BE49-F238E27FC236}">
                    <a16:creationId xmlns:a16="http://schemas.microsoft.com/office/drawing/2014/main" id="{EAA14888-9D97-4771-B239-BF265B79C36E}"/>
                  </a:ext>
                </a:extLst>
              </p:cNvPr>
              <p:cNvSpPr txBox="1">
                <a:spLocks noRot="1" noChangeAspect="1" noMove="1" noResize="1" noEditPoints="1" noAdjustHandles="1" noChangeArrowheads="1" noChangeShapeType="1" noTextEdit="1"/>
              </p:cNvSpPr>
              <p:nvPr/>
            </p:nvSpPr>
            <p:spPr>
              <a:xfrm>
                <a:off x="2830925" y="6473947"/>
                <a:ext cx="1744708" cy="369332"/>
              </a:xfrm>
              <a:prstGeom prst="rect">
                <a:avLst/>
              </a:prstGeom>
              <a:blipFill>
                <a:blip r:embed="rId13"/>
                <a:stretch>
                  <a:fillRect l="-2787" t="-8197" b="-24590"/>
                </a:stretch>
              </a:blipFill>
            </p:spPr>
            <p:txBody>
              <a:bodyPr/>
              <a:lstStyle/>
              <a:p>
                <a:r>
                  <a:rPr lang="zh-CN" altLang="en-US">
                    <a:noFill/>
                  </a:rPr>
                  <a:t> </a:t>
                </a:r>
              </a:p>
            </p:txBody>
          </p:sp>
        </mc:Fallback>
      </mc:AlternateContent>
      <p:graphicFrame>
        <p:nvGraphicFramePr>
          <p:cNvPr id="32" name="表格 15">
            <a:extLst>
              <a:ext uri="{FF2B5EF4-FFF2-40B4-BE49-F238E27FC236}">
                <a16:creationId xmlns:a16="http://schemas.microsoft.com/office/drawing/2014/main" id="{A7865A09-79C9-3EDA-EE0A-C18BB7515C68}"/>
              </a:ext>
            </a:extLst>
          </p:cNvPr>
          <p:cNvGraphicFramePr>
            <a:graphicFrameLocks noGrp="1"/>
          </p:cNvGraphicFramePr>
          <p:nvPr>
            <p:extLst>
              <p:ext uri="{D42A27DB-BD31-4B8C-83A1-F6EECF244321}">
                <p14:modId xmlns:p14="http://schemas.microsoft.com/office/powerpoint/2010/main" val="341031693"/>
              </p:ext>
            </p:extLst>
          </p:nvPr>
        </p:nvGraphicFramePr>
        <p:xfrm>
          <a:off x="4691836" y="5064282"/>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661198847"/>
                    </a:ext>
                  </a:extLst>
                </a:gridCol>
                <a:gridCol w="208280">
                  <a:extLst>
                    <a:ext uri="{9D8B030D-6E8A-4147-A177-3AD203B41FA5}">
                      <a16:colId xmlns:a16="http://schemas.microsoft.com/office/drawing/2014/main" val="1127439499"/>
                    </a:ext>
                  </a:extLst>
                </a:gridCol>
                <a:gridCol w="208280">
                  <a:extLst>
                    <a:ext uri="{9D8B030D-6E8A-4147-A177-3AD203B41FA5}">
                      <a16:colId xmlns:a16="http://schemas.microsoft.com/office/drawing/2014/main" val="374978143"/>
                    </a:ext>
                  </a:extLst>
                </a:gridCol>
              </a:tblGrid>
              <a:tr h="165650">
                <a:tc>
                  <a:txBody>
                    <a:bodyPr/>
                    <a:lstStyle/>
                    <a:p>
                      <a:endParaRPr lang="zh-CN" altLang="en-US" sz="80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extLst>
                  <a:ext uri="{0D108BD9-81ED-4DB2-BD59-A6C34878D82A}">
                    <a16:rowId xmlns:a16="http://schemas.microsoft.com/office/drawing/2014/main" val="2114161173"/>
                  </a:ext>
                </a:extLst>
              </a:tr>
              <a:tr h="165650">
                <a:tc>
                  <a:txBody>
                    <a:bodyPr/>
                    <a:lstStyle/>
                    <a:p>
                      <a:endParaRPr lang="zh-CN" altLang="en-US" sz="800" dirty="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extLst>
                  <a:ext uri="{0D108BD9-81ED-4DB2-BD59-A6C34878D82A}">
                    <a16:rowId xmlns:a16="http://schemas.microsoft.com/office/drawing/2014/main" val="1190138644"/>
                  </a:ext>
                </a:extLst>
              </a:tr>
            </a:tbl>
          </a:graphicData>
        </a:graphic>
      </p:graphicFrame>
    </p:spTree>
    <p:custDataLst>
      <p:tags r:id="rId1"/>
    </p:custDataLst>
    <p:extLst>
      <p:ext uri="{BB962C8B-B14F-4D97-AF65-F5344CB8AC3E}">
        <p14:creationId xmlns:p14="http://schemas.microsoft.com/office/powerpoint/2010/main" val="409003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1">
            <a:extLst>
              <a:ext uri="{FF2B5EF4-FFF2-40B4-BE49-F238E27FC236}">
                <a16:creationId xmlns:a16="http://schemas.microsoft.com/office/drawing/2014/main" id="{A332C31F-FAE7-48AD-B8E1-04D1E34D1A48}"/>
              </a:ext>
            </a:extLst>
          </p:cNvPr>
          <p:cNvSpPr>
            <a:spLocks noGrp="1"/>
          </p:cNvSpPr>
          <p:nvPr>
            <p:ph type="title"/>
          </p:nvPr>
        </p:nvSpPr>
        <p:spPr>
          <a:xfrm>
            <a:off x="7088" y="21264"/>
            <a:ext cx="10515600" cy="1325563"/>
          </a:xfrm>
        </p:spPr>
        <p:txBody>
          <a:bodyPr/>
          <a:lstStyle/>
          <a:p>
            <a:r>
              <a:rPr lang="en-US" altLang="zh-CN" dirty="0"/>
              <a:t>Transformer</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47E541C-C809-4D2A-8BD0-B37C3EE89662}"/>
                  </a:ext>
                </a:extLst>
              </p:cNvPr>
              <p:cNvSpPr txBox="1"/>
              <p:nvPr/>
            </p:nvSpPr>
            <p:spPr>
              <a:xfrm>
                <a:off x="6637157" y="1783870"/>
                <a:ext cx="4515003" cy="4204741"/>
              </a:xfrm>
              <a:prstGeom prst="rect">
                <a:avLst/>
              </a:prstGeom>
              <a:noFill/>
            </p:spPr>
            <p:txBody>
              <a:bodyPr wrap="square" rtlCol="0">
                <a:spAutoFit/>
              </a:bodyPr>
              <a:lstStyle/>
              <a:p>
                <a:pPr algn="just"/>
                <a:r>
                  <a:rPr lang="zh-CN" altLang="zh-CN" sz="1600" dirty="0"/>
                  <a:t>经过</a:t>
                </a:r>
                <a:r>
                  <a:rPr lang="en-US" altLang="zh-CN" sz="1600" dirty="0" err="1"/>
                  <a:t>Softmax</a:t>
                </a:r>
                <a:r>
                  <a:rPr lang="zh-CN" altLang="zh-CN" sz="1600" dirty="0"/>
                  <a:t>层输出</a:t>
                </a:r>
                <a:r>
                  <a:rPr lang="en-US" altLang="zh-CN" sz="1600" dirty="0"/>
                  <a:t>0~1</a:t>
                </a:r>
                <a:r>
                  <a:rPr lang="zh-CN" altLang="zh-CN" sz="1600" dirty="0"/>
                  <a:t>分布的概率矩阵。这个概率矩阵再与矩阵</a:t>
                </a:r>
                <a14:m>
                  <m:oMath xmlns:m="http://schemas.openxmlformats.org/officeDocument/2006/math">
                    <m:r>
                      <a:rPr lang="en-US" altLang="zh-CN" sz="1600" b="1" i="1">
                        <a:latin typeface="Cambria Math" panose="02040503050406030204" pitchFamily="18" charset="0"/>
                      </a:rPr>
                      <m:t>𝑽</m:t>
                    </m:r>
                  </m:oMath>
                </a14:m>
                <a:r>
                  <a:rPr lang="zh-CN" altLang="zh-CN" sz="1600" dirty="0"/>
                  <a:t>相乘，得到最后的输出结果</a:t>
                </a:r>
                <a14:m>
                  <m:oMath xmlns:m="http://schemas.openxmlformats.org/officeDocument/2006/math">
                    <m:r>
                      <a:rPr lang="en-US" altLang="zh-CN" sz="1600" b="1" i="1">
                        <a:latin typeface="Cambria Math" panose="02040503050406030204" pitchFamily="18" charset="0"/>
                      </a:rPr>
                      <m:t>𝒁</m:t>
                    </m:r>
                  </m:oMath>
                </a14:m>
                <a:r>
                  <a:rPr lang="zh-CN" altLang="zh-CN" sz="1600" dirty="0"/>
                  <a:t>（图中所示</a:t>
                </a:r>
                <a:r>
                  <a:rPr lang="en-US" altLang="zh-CN" sz="1600" dirty="0"/>
                  <a:t>2*3</a:t>
                </a:r>
                <a:r>
                  <a:rPr lang="zh-CN" altLang="zh-CN" sz="1600" dirty="0"/>
                  <a:t>矩阵），完整的计算公式如下：</a:t>
                </a:r>
                <a:endParaRPr lang="en-US" altLang="zh-CN" sz="1600" dirty="0"/>
              </a:p>
              <a:p>
                <a:pPr algn="just"/>
                <a14:m>
                  <m:oMath xmlns:m="http://schemas.openxmlformats.org/officeDocument/2006/math">
                    <m:r>
                      <a:rPr lang="en-US" altLang="zh-CN" sz="1600" b="1" i="1">
                        <a:latin typeface="Cambria Math" panose="02040503050406030204" pitchFamily="18" charset="0"/>
                      </a:rPr>
                      <m:t>𝒁</m:t>
                    </m:r>
                    <m:r>
                      <a:rPr lang="en-US" altLang="zh-CN" sz="1600" i="1">
                        <a:latin typeface="Cambria Math" panose="02040503050406030204" pitchFamily="18" charset="0"/>
                      </a:rPr>
                      <m:t>=</m:t>
                    </m:r>
                    <m:r>
                      <a:rPr lang="en-US" altLang="zh-CN" sz="1600" i="1">
                        <a:latin typeface="Cambria Math" panose="02040503050406030204" pitchFamily="18" charset="0"/>
                      </a:rPr>
                      <m:t>𝐴𝑡𝑡𝑒𝑛𝑡𝑖𝑜𝑛</m:t>
                    </m:r>
                    <m:d>
                      <m:dPr>
                        <m:ctrlPr>
                          <a:rPr lang="zh-CN" altLang="zh-CN" sz="1600" i="1">
                            <a:latin typeface="Cambria Math" panose="02040503050406030204" pitchFamily="18" charset="0"/>
                          </a:rPr>
                        </m:ctrlPr>
                      </m:dPr>
                      <m:e>
                        <m:r>
                          <a:rPr lang="en-US" altLang="zh-CN" sz="1600" b="1" i="1">
                            <a:latin typeface="Cambria Math" panose="02040503050406030204" pitchFamily="18" charset="0"/>
                          </a:rPr>
                          <m:t>𝑸</m:t>
                        </m:r>
                        <m:r>
                          <a:rPr lang="en-US" altLang="zh-CN" sz="1600" b="1" i="1">
                            <a:latin typeface="Cambria Math" panose="02040503050406030204" pitchFamily="18" charset="0"/>
                          </a:rPr>
                          <m:t>,</m:t>
                        </m:r>
                        <m:r>
                          <a:rPr lang="en-US" altLang="zh-CN" sz="1600" b="1" i="1">
                            <a:latin typeface="Cambria Math" panose="02040503050406030204" pitchFamily="18" charset="0"/>
                          </a:rPr>
                          <m:t>𝑲</m:t>
                        </m:r>
                        <m:r>
                          <a:rPr lang="en-US" altLang="zh-CN" sz="1600" b="1" i="1">
                            <a:latin typeface="Cambria Math" panose="02040503050406030204" pitchFamily="18" charset="0"/>
                          </a:rPr>
                          <m:t>,</m:t>
                        </m:r>
                        <m:r>
                          <a:rPr lang="en-US" altLang="zh-CN" sz="1600" b="1" i="1">
                            <a:latin typeface="Cambria Math" panose="02040503050406030204" pitchFamily="18" charset="0"/>
                          </a:rPr>
                          <m:t>𝑽</m:t>
                        </m:r>
                      </m:e>
                    </m:d>
                    <m:r>
                      <a:rPr lang="en-US" altLang="zh-CN" sz="1600" i="1">
                        <a:latin typeface="Cambria Math" panose="02040503050406030204" pitchFamily="18" charset="0"/>
                      </a:rPr>
                      <m:t>=</m:t>
                    </m:r>
                    <m:r>
                      <a:rPr lang="en-US" altLang="zh-CN" sz="1600" i="1">
                        <a:latin typeface="Cambria Math" panose="02040503050406030204" pitchFamily="18" charset="0"/>
                      </a:rPr>
                      <m:t>𝑠𝑜𝑓𝑡𝑚𝑎𝑥</m:t>
                    </m:r>
                    <m:d>
                      <m:dPr>
                        <m:ctrlPr>
                          <a:rPr lang="zh-CN" altLang="zh-CN" sz="1600" i="1">
                            <a:latin typeface="Cambria Math" panose="02040503050406030204" pitchFamily="18" charset="0"/>
                          </a:rPr>
                        </m:ctrlPr>
                      </m:dPr>
                      <m:e>
                        <m:f>
                          <m:fPr>
                            <m:ctrlPr>
                              <a:rPr lang="zh-CN" altLang="zh-CN" sz="1600" i="1">
                                <a:latin typeface="Cambria Math" panose="02040503050406030204" pitchFamily="18" charset="0"/>
                              </a:rPr>
                            </m:ctrlPr>
                          </m:fPr>
                          <m:num>
                            <m:r>
                              <a:rPr lang="en-US" altLang="zh-CN" sz="1600" b="1" i="1">
                                <a:latin typeface="Cambria Math" panose="02040503050406030204" pitchFamily="18" charset="0"/>
                              </a:rPr>
                              <m:t>𝑸</m:t>
                            </m:r>
                            <m:sSup>
                              <m:sSupPr>
                                <m:ctrlPr>
                                  <a:rPr lang="zh-CN" altLang="zh-CN" sz="1600" i="1">
                                    <a:latin typeface="Cambria Math" panose="02040503050406030204" pitchFamily="18" charset="0"/>
                                  </a:rPr>
                                </m:ctrlPr>
                              </m:sSupPr>
                              <m:e>
                                <m:r>
                                  <a:rPr lang="en-US" altLang="zh-CN" sz="1600" b="1" i="1">
                                    <a:latin typeface="Cambria Math" panose="02040503050406030204" pitchFamily="18" charset="0"/>
                                  </a:rPr>
                                  <m:t>𝑲</m:t>
                                </m:r>
                              </m:e>
                              <m:sup>
                                <m:r>
                                  <a:rPr lang="en-US" altLang="zh-CN" sz="1600" i="1">
                                    <a:latin typeface="Cambria Math" panose="02040503050406030204" pitchFamily="18" charset="0"/>
                                  </a:rPr>
                                  <m:t>𝑇</m:t>
                                </m:r>
                              </m:sup>
                            </m:sSup>
                          </m:num>
                          <m:den>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𝑘</m:t>
                                    </m:r>
                                  </m:sub>
                                </m:sSub>
                              </m:e>
                            </m:rad>
                          </m:den>
                        </m:f>
                      </m:e>
                    </m:d>
                    <m:r>
                      <a:rPr lang="en-US" altLang="zh-CN" sz="1600" b="1" i="1">
                        <a:latin typeface="Cambria Math" panose="02040503050406030204" pitchFamily="18" charset="0"/>
                      </a:rPr>
                      <m:t>𝑽</m:t>
                    </m:r>
                  </m:oMath>
                </a14:m>
                <a:r>
                  <a:rPr lang="en-US" altLang="zh-CN" sz="1600" b="1" dirty="0"/>
                  <a:t>         </a:t>
                </a:r>
              </a:p>
              <a:p>
                <a:pPr algn="just"/>
                <a:r>
                  <a:rPr lang="zh-CN" altLang="zh-CN" sz="1600" dirty="0"/>
                  <a:t>其中</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𝑘</m:t>
                        </m:r>
                      </m:sub>
                    </m:sSub>
                  </m:oMath>
                </a14:m>
                <a:r>
                  <a:rPr lang="zh-CN" altLang="zh-CN" sz="1600" dirty="0"/>
                  <a:t>是矩阵</a:t>
                </a:r>
                <a14:m>
                  <m:oMath xmlns:m="http://schemas.openxmlformats.org/officeDocument/2006/math">
                    <m:r>
                      <a:rPr lang="en-US" altLang="zh-CN" sz="1600" b="1" i="1">
                        <a:latin typeface="Cambria Math" panose="02040503050406030204" pitchFamily="18" charset="0"/>
                      </a:rPr>
                      <m:t>𝑲</m:t>
                    </m:r>
                  </m:oMath>
                </a14:m>
                <a:r>
                  <a:rPr lang="zh-CN" altLang="zh-CN" sz="1600" dirty="0"/>
                  <a:t>的列数。</a:t>
                </a:r>
                <a:endParaRPr lang="en-US" altLang="zh-CN" sz="1600" dirty="0"/>
              </a:p>
              <a:p>
                <a:pPr algn="just"/>
                <a:endParaRPr lang="en-US" altLang="zh-CN" sz="1600" dirty="0"/>
              </a:p>
              <a:p>
                <a:pPr algn="just"/>
                <a:r>
                  <a:rPr lang="zh-CN" altLang="zh-CN" sz="1600" dirty="0"/>
                  <a:t>输出结果</a:t>
                </a:r>
                <a14:m>
                  <m:oMath xmlns:m="http://schemas.openxmlformats.org/officeDocument/2006/math">
                    <m:r>
                      <a:rPr lang="en-US" altLang="zh-CN" sz="1600" b="1" i="1">
                        <a:latin typeface="Cambria Math" panose="02040503050406030204" pitchFamily="18" charset="0"/>
                      </a:rPr>
                      <m:t>𝒁</m:t>
                    </m:r>
                  </m:oMath>
                </a14:m>
                <a:r>
                  <a:rPr lang="zh-CN" altLang="zh-CN" sz="1600" dirty="0"/>
                  <a:t>的每一行</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𝑖</m:t>
                        </m:r>
                      </m:sub>
                    </m:sSub>
                  </m:oMath>
                </a14:m>
                <a:r>
                  <a:rPr lang="zh-CN" altLang="zh-CN" sz="1600" dirty="0"/>
                  <a:t>代表一个位置的结果，这个位置对应输入语音特征序列</a:t>
                </a:r>
                <a14:m>
                  <m:oMath xmlns:m="http://schemas.openxmlformats.org/officeDocument/2006/math">
                    <m:r>
                      <a:rPr lang="en-US" altLang="zh-CN" sz="1600" b="1" i="1">
                        <a:latin typeface="Cambria Math" panose="02040503050406030204" pitchFamily="18" charset="0"/>
                      </a:rPr>
                      <m:t>𝑿</m:t>
                    </m:r>
                  </m:oMath>
                </a14:m>
                <a:r>
                  <a:rPr lang="zh-CN" altLang="zh-CN" sz="1600" dirty="0"/>
                  <a:t>的某一帧</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𝑖</m:t>
                        </m:r>
                      </m:sub>
                    </m:sSub>
                  </m:oMath>
                </a14:m>
                <a:r>
                  <a:rPr lang="zh-CN" altLang="zh-CN" sz="1600" dirty="0"/>
                  <a:t>，但这个位置输出结果还包含了其它帧</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𝑗</m:t>
                        </m:r>
                      </m:sub>
                    </m:sSub>
                  </m:oMath>
                </a14:m>
                <a:r>
                  <a:rPr lang="zh-CN" altLang="zh-CN" sz="1600" dirty="0"/>
                  <a:t>的信息，其计算过程如下：</a:t>
                </a:r>
              </a:p>
              <a:p>
                <a:pPr algn="just"/>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𝑗</m:t>
                          </m:r>
                        </m:sub>
                        <m:sup/>
                        <m:e>
                          <m:r>
                            <a:rPr lang="en-US" altLang="zh-CN" sz="1600" i="1">
                              <a:latin typeface="Cambria Math" panose="02040503050406030204" pitchFamily="18" charset="0"/>
                            </a:rPr>
                            <m:t>𝑠𝑜𝑓𝑡𝑚𝑎𝑥</m:t>
                          </m:r>
                          <m:d>
                            <m:dPr>
                              <m:ctrlPr>
                                <a:rPr lang="zh-CN" altLang="zh-CN" sz="1600" i="1">
                                  <a:latin typeface="Cambria Math" panose="02040503050406030204" pitchFamily="18" charset="0"/>
                                </a:rPr>
                              </m:ctrlPr>
                            </m:dPr>
                            <m:e>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𝐾</m:t>
                                      </m:r>
                                    </m:e>
                                    <m:sub>
                                      <m:r>
                                        <a:rPr lang="en-US" altLang="zh-CN" sz="1600" i="1">
                                          <a:latin typeface="Cambria Math" panose="02040503050406030204" pitchFamily="18" charset="0"/>
                                        </a:rPr>
                                        <m:t>𝑗</m:t>
                                      </m:r>
                                    </m:sub>
                                  </m:sSub>
                                </m:num>
                                <m:den>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𝑘</m:t>
                                          </m:r>
                                        </m:sub>
                                      </m:sSub>
                                    </m:e>
                                  </m:rad>
                                </m:den>
                              </m:f>
                            </m:e>
                          </m:d>
                        </m:e>
                      </m:nary>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𝑉</m:t>
                          </m:r>
                        </m:e>
                        <m:sub>
                          <m:r>
                            <a:rPr lang="en-US" altLang="zh-CN" sz="1600" i="1">
                              <a:latin typeface="Cambria Math" panose="02040503050406030204" pitchFamily="18" charset="0"/>
                            </a:rPr>
                            <m:t>𝑗</m:t>
                          </m:r>
                        </m:sub>
                      </m:sSub>
                    </m:oMath>
                  </m:oMathPara>
                </a14:m>
                <a:endParaRPr lang="en-US" altLang="zh-CN" sz="1600" dirty="0"/>
              </a:p>
              <a:p>
                <a:pPr algn="just"/>
                <a:r>
                  <a:rPr lang="zh-CN" altLang="zh-CN" sz="1600" dirty="0"/>
                  <a:t>因此当前节点输出结果包含</a:t>
                </a:r>
                <a:r>
                  <a:rPr lang="zh-CN" altLang="zh-CN" sz="1600" dirty="0">
                    <a:solidFill>
                      <a:srgbClr val="C00000"/>
                    </a:solidFill>
                  </a:rPr>
                  <a:t>整个句子上下文信息</a:t>
                </a:r>
                <a:r>
                  <a:rPr lang="zh-CN" altLang="zh-CN" sz="1600" dirty="0"/>
                  <a:t>，即不仅关注当前的帧，也能获取前后其它帧的信息，这些信息的重要性通过</a:t>
                </a:r>
                <a:r>
                  <a:rPr lang="en-US" altLang="zh-CN" sz="1600" dirty="0"/>
                  <a:t>Attention</a:t>
                </a:r>
                <a:r>
                  <a:rPr lang="zh-CN" altLang="zh-CN" sz="1600" dirty="0"/>
                  <a:t>来调节。</a:t>
                </a:r>
                <a:endParaRPr lang="zh-CN" altLang="en-US" sz="1600" dirty="0"/>
              </a:p>
            </p:txBody>
          </p:sp>
        </mc:Choice>
        <mc:Fallback xmlns="">
          <p:sp>
            <p:nvSpPr>
              <p:cNvPr id="3" name="文本框 2">
                <a:extLst>
                  <a:ext uri="{FF2B5EF4-FFF2-40B4-BE49-F238E27FC236}">
                    <a16:creationId xmlns:a16="http://schemas.microsoft.com/office/drawing/2014/main" id="{247E541C-C809-4D2A-8BD0-B37C3EE89662}"/>
                  </a:ext>
                </a:extLst>
              </p:cNvPr>
              <p:cNvSpPr txBox="1">
                <a:spLocks noRot="1" noChangeAspect="1" noMove="1" noResize="1" noEditPoints="1" noAdjustHandles="1" noChangeArrowheads="1" noChangeShapeType="1" noTextEdit="1"/>
              </p:cNvSpPr>
              <p:nvPr/>
            </p:nvSpPr>
            <p:spPr>
              <a:xfrm>
                <a:off x="6637157" y="1783870"/>
                <a:ext cx="4515003" cy="4204741"/>
              </a:xfrm>
              <a:prstGeom prst="rect">
                <a:avLst/>
              </a:prstGeom>
              <a:blipFill>
                <a:blip r:embed="rId10"/>
                <a:stretch>
                  <a:fillRect l="-811" t="-435" r="-5270" b="-871"/>
                </a:stretch>
              </a:blipFill>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8040A0E0-42B7-38E8-902D-AEFAAF653FE9}"/>
              </a:ext>
            </a:extLst>
          </p:cNvPr>
          <p:cNvSpPr/>
          <p:nvPr/>
        </p:nvSpPr>
        <p:spPr>
          <a:xfrm>
            <a:off x="1346200" y="1852505"/>
            <a:ext cx="4749800" cy="4415733"/>
          </a:xfrm>
          <a:prstGeom prst="roundRect">
            <a:avLst>
              <a:gd name="adj" fmla="val 5255"/>
            </a:avLst>
          </a:prstGeom>
          <a:solidFill>
            <a:schemeClr val="accent5">
              <a:lumMod val="75000"/>
              <a:alpha val="32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17" name="表格 15">
            <a:extLst>
              <a:ext uri="{FF2B5EF4-FFF2-40B4-BE49-F238E27FC236}">
                <a16:creationId xmlns:a16="http://schemas.microsoft.com/office/drawing/2014/main" id="{66FF555E-2441-1AFD-35B9-635DF54B21E8}"/>
              </a:ext>
            </a:extLst>
          </p:cNvPr>
          <p:cNvGraphicFramePr>
            <a:graphicFrameLocks noGrp="1"/>
          </p:cNvGraphicFramePr>
          <p:nvPr/>
        </p:nvGraphicFramePr>
        <p:xfrm>
          <a:off x="2181223" y="5077397"/>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661198847"/>
                    </a:ext>
                  </a:extLst>
                </a:gridCol>
                <a:gridCol w="208280">
                  <a:extLst>
                    <a:ext uri="{9D8B030D-6E8A-4147-A177-3AD203B41FA5}">
                      <a16:colId xmlns:a16="http://schemas.microsoft.com/office/drawing/2014/main" val="1127439499"/>
                    </a:ext>
                  </a:extLst>
                </a:gridCol>
                <a:gridCol w="208280">
                  <a:extLst>
                    <a:ext uri="{9D8B030D-6E8A-4147-A177-3AD203B41FA5}">
                      <a16:colId xmlns:a16="http://schemas.microsoft.com/office/drawing/2014/main" val="1909523452"/>
                    </a:ext>
                  </a:extLst>
                </a:gridCol>
              </a:tblGrid>
              <a:tr h="160689">
                <a:tc>
                  <a:txBody>
                    <a:bodyPr/>
                    <a:lstStyle/>
                    <a:p>
                      <a:endParaRPr lang="zh-CN" altLang="en-US" sz="800"/>
                    </a:p>
                  </a:txBody>
                  <a:tcPr>
                    <a:solidFill>
                      <a:schemeClr val="accent2">
                        <a:lumMod val="60000"/>
                        <a:lumOff val="40000"/>
                      </a:schemeClr>
                    </a:solidFill>
                  </a:tcPr>
                </a:tc>
                <a:tc>
                  <a:txBody>
                    <a:bodyPr/>
                    <a:lstStyle/>
                    <a:p>
                      <a:endParaRPr lang="zh-CN" altLang="en-US" sz="800" dirty="0"/>
                    </a:p>
                  </a:txBody>
                  <a:tcPr>
                    <a:solidFill>
                      <a:schemeClr val="accent2">
                        <a:lumMod val="60000"/>
                        <a:lumOff val="40000"/>
                      </a:schemeClr>
                    </a:solidFill>
                  </a:tcPr>
                </a:tc>
                <a:tc>
                  <a:txBody>
                    <a:bodyPr/>
                    <a:lstStyle/>
                    <a:p>
                      <a:endParaRPr lang="zh-CN" altLang="en-US" sz="800"/>
                    </a:p>
                  </a:txBody>
                  <a:tcPr>
                    <a:solidFill>
                      <a:schemeClr val="accent2">
                        <a:lumMod val="60000"/>
                        <a:lumOff val="40000"/>
                      </a:schemeClr>
                    </a:solidFill>
                  </a:tcPr>
                </a:tc>
                <a:extLst>
                  <a:ext uri="{0D108BD9-81ED-4DB2-BD59-A6C34878D82A}">
                    <a16:rowId xmlns:a16="http://schemas.microsoft.com/office/drawing/2014/main" val="2114161173"/>
                  </a:ext>
                </a:extLst>
              </a:tr>
              <a:tr h="160689">
                <a:tc>
                  <a:txBody>
                    <a:bodyPr/>
                    <a:lstStyle/>
                    <a:p>
                      <a:endParaRPr lang="zh-CN" altLang="en-US" sz="800"/>
                    </a:p>
                  </a:txBody>
                  <a:tcPr>
                    <a:solidFill>
                      <a:schemeClr val="accent2">
                        <a:lumMod val="60000"/>
                        <a:lumOff val="40000"/>
                      </a:schemeClr>
                    </a:solidFill>
                  </a:tcPr>
                </a:tc>
                <a:tc>
                  <a:txBody>
                    <a:bodyPr/>
                    <a:lstStyle/>
                    <a:p>
                      <a:endParaRPr lang="zh-CN" altLang="en-US" sz="800" dirty="0"/>
                    </a:p>
                  </a:txBody>
                  <a:tcPr>
                    <a:solidFill>
                      <a:schemeClr val="accent2">
                        <a:lumMod val="60000"/>
                        <a:lumOff val="40000"/>
                      </a:schemeClr>
                    </a:solidFill>
                  </a:tcPr>
                </a:tc>
                <a:tc>
                  <a:txBody>
                    <a:bodyPr/>
                    <a:lstStyle/>
                    <a:p>
                      <a:endParaRPr lang="zh-CN" altLang="en-US" sz="800" dirty="0"/>
                    </a:p>
                  </a:txBody>
                  <a:tcPr>
                    <a:solidFill>
                      <a:schemeClr val="accent2">
                        <a:lumMod val="60000"/>
                        <a:lumOff val="40000"/>
                      </a:schemeClr>
                    </a:solidFill>
                  </a:tcPr>
                </a:tc>
                <a:extLst>
                  <a:ext uri="{0D108BD9-81ED-4DB2-BD59-A6C34878D82A}">
                    <a16:rowId xmlns:a16="http://schemas.microsoft.com/office/drawing/2014/main" val="559421338"/>
                  </a:ext>
                </a:extLst>
              </a:tr>
            </a:tbl>
          </a:graphicData>
        </a:graphic>
      </p:graphicFrame>
      <p:graphicFrame>
        <p:nvGraphicFramePr>
          <p:cNvPr id="18" name="表格 15">
            <a:extLst>
              <a:ext uri="{FF2B5EF4-FFF2-40B4-BE49-F238E27FC236}">
                <a16:creationId xmlns:a16="http://schemas.microsoft.com/office/drawing/2014/main" id="{34C2D804-762E-96A1-9BC6-F092CED5DE33}"/>
              </a:ext>
            </a:extLst>
          </p:cNvPr>
          <p:cNvGraphicFramePr>
            <a:graphicFrameLocks noGrp="1"/>
          </p:cNvGraphicFramePr>
          <p:nvPr>
            <p:extLst>
              <p:ext uri="{D42A27DB-BD31-4B8C-83A1-F6EECF244321}">
                <p14:modId xmlns:p14="http://schemas.microsoft.com/office/powerpoint/2010/main" val="2519130410"/>
              </p:ext>
            </p:extLst>
          </p:nvPr>
        </p:nvGraphicFramePr>
        <p:xfrm>
          <a:off x="3383301" y="5074211"/>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661198847"/>
                    </a:ext>
                  </a:extLst>
                </a:gridCol>
                <a:gridCol w="208280">
                  <a:extLst>
                    <a:ext uri="{9D8B030D-6E8A-4147-A177-3AD203B41FA5}">
                      <a16:colId xmlns:a16="http://schemas.microsoft.com/office/drawing/2014/main" val="1127439499"/>
                    </a:ext>
                  </a:extLst>
                </a:gridCol>
                <a:gridCol w="208280">
                  <a:extLst>
                    <a:ext uri="{9D8B030D-6E8A-4147-A177-3AD203B41FA5}">
                      <a16:colId xmlns:a16="http://schemas.microsoft.com/office/drawing/2014/main" val="1909523452"/>
                    </a:ext>
                  </a:extLst>
                </a:gridCol>
              </a:tblGrid>
              <a:tr h="165260">
                <a:tc>
                  <a:txBody>
                    <a:bodyPr/>
                    <a:lstStyle/>
                    <a:p>
                      <a:endParaRPr lang="zh-CN" altLang="en-US" sz="800" dirty="0"/>
                    </a:p>
                  </a:txBody>
                  <a:tcPr>
                    <a:solidFill>
                      <a:schemeClr val="accent1">
                        <a:lumMod val="60000"/>
                        <a:lumOff val="40000"/>
                      </a:schemeClr>
                    </a:solidFill>
                  </a:tcPr>
                </a:tc>
                <a:tc>
                  <a:txBody>
                    <a:bodyPr/>
                    <a:lstStyle/>
                    <a:p>
                      <a:endParaRPr lang="zh-CN" altLang="en-US" sz="800"/>
                    </a:p>
                  </a:txBody>
                  <a:tcPr>
                    <a:solidFill>
                      <a:schemeClr val="accent1">
                        <a:lumMod val="60000"/>
                        <a:lumOff val="40000"/>
                      </a:schemeClr>
                    </a:solidFill>
                  </a:tcPr>
                </a:tc>
                <a:tc>
                  <a:txBody>
                    <a:bodyPr/>
                    <a:lstStyle/>
                    <a:p>
                      <a:endParaRPr lang="zh-CN" altLang="en-US" sz="800" dirty="0"/>
                    </a:p>
                  </a:txBody>
                  <a:tcPr>
                    <a:solidFill>
                      <a:schemeClr val="accent1">
                        <a:lumMod val="60000"/>
                        <a:lumOff val="40000"/>
                      </a:schemeClr>
                    </a:solidFill>
                  </a:tcPr>
                </a:tc>
                <a:extLst>
                  <a:ext uri="{0D108BD9-81ED-4DB2-BD59-A6C34878D82A}">
                    <a16:rowId xmlns:a16="http://schemas.microsoft.com/office/drawing/2014/main" val="2114161173"/>
                  </a:ext>
                </a:extLst>
              </a:tr>
              <a:tr h="165260">
                <a:tc>
                  <a:txBody>
                    <a:bodyPr/>
                    <a:lstStyle/>
                    <a:p>
                      <a:endParaRPr lang="zh-CN" altLang="en-US" sz="800" dirty="0"/>
                    </a:p>
                  </a:txBody>
                  <a:tcPr>
                    <a:solidFill>
                      <a:schemeClr val="accent1">
                        <a:lumMod val="60000"/>
                        <a:lumOff val="40000"/>
                      </a:schemeClr>
                    </a:solidFill>
                  </a:tcPr>
                </a:tc>
                <a:tc>
                  <a:txBody>
                    <a:bodyPr/>
                    <a:lstStyle/>
                    <a:p>
                      <a:endParaRPr lang="zh-CN" altLang="en-US" sz="800"/>
                    </a:p>
                  </a:txBody>
                  <a:tcPr>
                    <a:solidFill>
                      <a:schemeClr val="accent1">
                        <a:lumMod val="60000"/>
                        <a:lumOff val="40000"/>
                      </a:schemeClr>
                    </a:solidFill>
                  </a:tcPr>
                </a:tc>
                <a:tc>
                  <a:txBody>
                    <a:bodyPr/>
                    <a:lstStyle/>
                    <a:p>
                      <a:endParaRPr lang="zh-CN" altLang="en-US" sz="800" dirty="0"/>
                    </a:p>
                  </a:txBody>
                  <a:tcPr>
                    <a:solidFill>
                      <a:schemeClr val="accent1">
                        <a:lumMod val="60000"/>
                        <a:lumOff val="40000"/>
                      </a:schemeClr>
                    </a:solidFill>
                  </a:tcPr>
                </a:tc>
                <a:extLst>
                  <a:ext uri="{0D108BD9-81ED-4DB2-BD59-A6C34878D82A}">
                    <a16:rowId xmlns:a16="http://schemas.microsoft.com/office/drawing/2014/main" val="3970327237"/>
                  </a:ext>
                </a:extLst>
              </a:tr>
            </a:tbl>
          </a:graphicData>
        </a:graphic>
      </p:graphicFrame>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E30A8E8-DC36-F3DC-69DB-6C154902249D}"/>
                  </a:ext>
                </a:extLst>
              </p:cNvPr>
              <p:cNvSpPr txBox="1"/>
              <p:nvPr/>
            </p:nvSpPr>
            <p:spPr>
              <a:xfrm>
                <a:off x="1996802" y="5899325"/>
                <a:ext cx="567207" cy="3888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𝑄</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FE30A8E8-DC36-F3DC-69DB-6C154902249D}"/>
                  </a:ext>
                </a:extLst>
              </p:cNvPr>
              <p:cNvSpPr txBox="1">
                <a:spLocks noRot="1" noChangeAspect="1" noMove="1" noResize="1" noEditPoints="1" noAdjustHandles="1" noChangeArrowheads="1" noChangeShapeType="1" noTextEdit="1"/>
              </p:cNvSpPr>
              <p:nvPr/>
            </p:nvSpPr>
            <p:spPr>
              <a:xfrm>
                <a:off x="1996802" y="5899325"/>
                <a:ext cx="567207" cy="388889"/>
              </a:xfrm>
              <a:prstGeom prst="rect">
                <a:avLst/>
              </a:prstGeom>
              <a:blipFill>
                <a:blip r:embed="rId11"/>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AF410BD-E13A-80B4-A7A5-47AFFCF867C3}"/>
                  </a:ext>
                </a:extLst>
              </p:cNvPr>
              <p:cNvSpPr txBox="1"/>
              <p:nvPr/>
            </p:nvSpPr>
            <p:spPr>
              <a:xfrm>
                <a:off x="3201580" y="5929206"/>
                <a:ext cx="5725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𝐾</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4AF410BD-E13A-80B4-A7A5-47AFFCF867C3}"/>
                  </a:ext>
                </a:extLst>
              </p:cNvPr>
              <p:cNvSpPr txBox="1">
                <a:spLocks noRot="1" noChangeAspect="1" noMove="1" noResize="1" noEditPoints="1" noAdjustHandles="1" noChangeArrowheads="1" noChangeShapeType="1" noTextEdit="1"/>
              </p:cNvSpPr>
              <p:nvPr/>
            </p:nvSpPr>
            <p:spPr>
              <a:xfrm>
                <a:off x="3201580" y="5929206"/>
                <a:ext cx="572593"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801C663-DBE5-C611-EE13-AD6389EC0719}"/>
                  </a:ext>
                </a:extLst>
              </p:cNvPr>
              <p:cNvSpPr txBox="1"/>
              <p:nvPr/>
            </p:nvSpPr>
            <p:spPr>
              <a:xfrm>
                <a:off x="4394294" y="5929206"/>
                <a:ext cx="561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𝑉</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B801C663-DBE5-C611-EE13-AD6389EC0719}"/>
                  </a:ext>
                </a:extLst>
              </p:cNvPr>
              <p:cNvSpPr txBox="1">
                <a:spLocks noRot="1" noChangeAspect="1" noMove="1" noResize="1" noEditPoints="1" noAdjustHandles="1" noChangeArrowheads="1" noChangeShapeType="1" noTextEdit="1"/>
              </p:cNvSpPr>
              <p:nvPr/>
            </p:nvSpPr>
            <p:spPr>
              <a:xfrm>
                <a:off x="4394294" y="5929206"/>
                <a:ext cx="561371"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93CB357-F61C-24E5-9170-A51C8F721192}"/>
                  </a:ext>
                </a:extLst>
              </p:cNvPr>
              <p:cNvSpPr txBox="1"/>
              <p:nvPr/>
            </p:nvSpPr>
            <p:spPr>
              <a:xfrm>
                <a:off x="1868438" y="5125345"/>
                <a:ext cx="3658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𝑸</m:t>
                      </m:r>
                    </m:oMath>
                  </m:oMathPara>
                </a14:m>
                <a:endParaRPr lang="zh-CN" altLang="en-US" sz="1400" b="1" i="1" dirty="0"/>
              </a:p>
            </p:txBody>
          </p:sp>
        </mc:Choice>
        <mc:Fallback xmlns="">
          <p:sp>
            <p:nvSpPr>
              <p:cNvPr id="23" name="文本框 22">
                <a:extLst>
                  <a:ext uri="{FF2B5EF4-FFF2-40B4-BE49-F238E27FC236}">
                    <a16:creationId xmlns:a16="http://schemas.microsoft.com/office/drawing/2014/main" id="{893CB357-F61C-24E5-9170-A51C8F721192}"/>
                  </a:ext>
                </a:extLst>
              </p:cNvPr>
              <p:cNvSpPr txBox="1">
                <a:spLocks noRot="1" noChangeAspect="1" noMove="1" noResize="1" noEditPoints="1" noAdjustHandles="1" noChangeArrowheads="1" noChangeShapeType="1" noTextEdit="1"/>
              </p:cNvSpPr>
              <p:nvPr/>
            </p:nvSpPr>
            <p:spPr>
              <a:xfrm>
                <a:off x="1868438" y="5125345"/>
                <a:ext cx="365806" cy="307777"/>
              </a:xfrm>
              <a:prstGeom prst="rect">
                <a:avLst/>
              </a:prstGeom>
              <a:blipFill>
                <a:blip r:embed="rId14"/>
                <a:stretch>
                  <a:fillRect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F273F48-6E0B-6D55-0D79-47741CA6CFFC}"/>
                  </a:ext>
                </a:extLst>
              </p:cNvPr>
              <p:cNvSpPr txBox="1"/>
              <p:nvPr/>
            </p:nvSpPr>
            <p:spPr>
              <a:xfrm>
                <a:off x="3072722" y="5125345"/>
                <a:ext cx="37221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𝑲</m:t>
                      </m:r>
                    </m:oMath>
                  </m:oMathPara>
                </a14:m>
                <a:endParaRPr lang="zh-CN" altLang="en-US" sz="1400" b="1" dirty="0"/>
              </a:p>
            </p:txBody>
          </p:sp>
        </mc:Choice>
        <mc:Fallback xmlns="">
          <p:sp>
            <p:nvSpPr>
              <p:cNvPr id="26" name="文本框 25">
                <a:extLst>
                  <a:ext uri="{FF2B5EF4-FFF2-40B4-BE49-F238E27FC236}">
                    <a16:creationId xmlns:a16="http://schemas.microsoft.com/office/drawing/2014/main" id="{1F273F48-6E0B-6D55-0D79-47741CA6CFFC}"/>
                  </a:ext>
                </a:extLst>
              </p:cNvPr>
              <p:cNvSpPr txBox="1">
                <a:spLocks noRot="1" noChangeAspect="1" noMove="1" noResize="1" noEditPoints="1" noAdjustHandles="1" noChangeArrowheads="1" noChangeShapeType="1" noTextEdit="1"/>
              </p:cNvSpPr>
              <p:nvPr/>
            </p:nvSpPr>
            <p:spPr>
              <a:xfrm>
                <a:off x="3072722" y="5125345"/>
                <a:ext cx="372218" cy="30777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0E2960E-EE9C-AF8D-A73E-D9E9B0EC2821}"/>
                  </a:ext>
                </a:extLst>
              </p:cNvPr>
              <p:cNvSpPr txBox="1"/>
              <p:nvPr/>
            </p:nvSpPr>
            <p:spPr>
              <a:xfrm>
                <a:off x="4413745" y="5121217"/>
                <a:ext cx="35137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𝑽</m:t>
                      </m:r>
                    </m:oMath>
                  </m:oMathPara>
                </a14:m>
                <a:endParaRPr lang="zh-CN" altLang="en-US" sz="1400" b="1" dirty="0"/>
              </a:p>
            </p:txBody>
          </p:sp>
        </mc:Choice>
        <mc:Fallback xmlns="">
          <p:sp>
            <p:nvSpPr>
              <p:cNvPr id="28" name="文本框 27">
                <a:extLst>
                  <a:ext uri="{FF2B5EF4-FFF2-40B4-BE49-F238E27FC236}">
                    <a16:creationId xmlns:a16="http://schemas.microsoft.com/office/drawing/2014/main" id="{F0E2960E-EE9C-AF8D-A73E-D9E9B0EC2821}"/>
                  </a:ext>
                </a:extLst>
              </p:cNvPr>
              <p:cNvSpPr txBox="1">
                <a:spLocks noRot="1" noChangeAspect="1" noMove="1" noResize="1" noEditPoints="1" noAdjustHandles="1" noChangeArrowheads="1" noChangeShapeType="1" noTextEdit="1"/>
              </p:cNvSpPr>
              <p:nvPr/>
            </p:nvSpPr>
            <p:spPr>
              <a:xfrm>
                <a:off x="4413745" y="5121217"/>
                <a:ext cx="351378" cy="307777"/>
              </a:xfrm>
              <a:prstGeom prst="rect">
                <a:avLst/>
              </a:prstGeom>
              <a:blipFill>
                <a:blip r:embed="rId10"/>
                <a:stretch>
                  <a:fillRect/>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3A6CA9D6-1BF7-2800-F33E-7C4F9B5BB2FC}"/>
              </a:ext>
            </a:extLst>
          </p:cNvPr>
          <p:cNvCxnSpPr>
            <a:cxnSpLocks/>
            <a:stCxn id="18" idx="0"/>
            <a:endCxn id="45" idx="2"/>
          </p:cNvCxnSpPr>
          <p:nvPr/>
        </p:nvCxnSpPr>
        <p:spPr>
          <a:xfrm flipV="1">
            <a:off x="3695721" y="4790397"/>
            <a:ext cx="2137" cy="2838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218E7F0-47C3-53C5-3E10-A99AA379E2E8}"/>
              </a:ext>
            </a:extLst>
          </p:cNvPr>
          <p:cNvCxnSpPr>
            <a:cxnSpLocks/>
          </p:cNvCxnSpPr>
          <p:nvPr/>
        </p:nvCxnSpPr>
        <p:spPr>
          <a:xfrm flipV="1">
            <a:off x="3197109" y="4314670"/>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5F408D1-9A14-7C74-C60B-B68F080DE6CC}"/>
              </a:ext>
            </a:extLst>
          </p:cNvPr>
          <p:cNvCxnSpPr>
            <a:cxnSpLocks/>
            <a:stCxn id="17" idx="0"/>
          </p:cNvCxnSpPr>
          <p:nvPr/>
        </p:nvCxnSpPr>
        <p:spPr>
          <a:xfrm flipV="1">
            <a:off x="2493643" y="4314670"/>
            <a:ext cx="0" cy="7627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23AE322-0B3C-3C9C-380C-4C66E16A7343}"/>
              </a:ext>
            </a:extLst>
          </p:cNvPr>
          <p:cNvSpPr/>
          <p:nvPr/>
        </p:nvSpPr>
        <p:spPr>
          <a:xfrm>
            <a:off x="3001421" y="4492184"/>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Transpose</a:t>
            </a:r>
            <a:endParaRPr lang="zh-CN" altLang="en-US" sz="1400" dirty="0"/>
          </a:p>
        </p:txBody>
      </p:sp>
      <p:sp>
        <p:nvSpPr>
          <p:cNvPr id="47" name="矩形: 圆角 46">
            <a:extLst>
              <a:ext uri="{FF2B5EF4-FFF2-40B4-BE49-F238E27FC236}">
                <a16:creationId xmlns:a16="http://schemas.microsoft.com/office/drawing/2014/main" id="{1B89B478-A41B-DAE6-B922-2186B78B1C49}"/>
              </a:ext>
            </a:extLst>
          </p:cNvPr>
          <p:cNvSpPr/>
          <p:nvPr/>
        </p:nvSpPr>
        <p:spPr>
          <a:xfrm>
            <a:off x="2167656" y="4024531"/>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a:t>MatMul</a:t>
            </a:r>
            <a:endParaRPr lang="zh-CN" altLang="en-US" sz="1400" dirty="0"/>
          </a:p>
        </p:txBody>
      </p:sp>
      <p:cxnSp>
        <p:nvCxnSpPr>
          <p:cNvPr id="48" name="直接箭头连接符 47">
            <a:extLst>
              <a:ext uri="{FF2B5EF4-FFF2-40B4-BE49-F238E27FC236}">
                <a16:creationId xmlns:a16="http://schemas.microsoft.com/office/drawing/2014/main" id="{13EDC4EE-4B11-6205-2A3F-22123E232D0E}"/>
              </a:ext>
            </a:extLst>
          </p:cNvPr>
          <p:cNvCxnSpPr>
            <a:cxnSpLocks/>
          </p:cNvCxnSpPr>
          <p:nvPr/>
        </p:nvCxnSpPr>
        <p:spPr>
          <a:xfrm flipV="1">
            <a:off x="2857457" y="3834901"/>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348D8C77-6B00-25C8-28DC-63F2DCE01ADB}"/>
              </a:ext>
            </a:extLst>
          </p:cNvPr>
          <p:cNvSpPr/>
          <p:nvPr/>
        </p:nvSpPr>
        <p:spPr>
          <a:xfrm>
            <a:off x="2167655" y="3532872"/>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Scale</a:t>
            </a:r>
            <a:endParaRPr lang="zh-CN" altLang="en-US" sz="1400" dirty="0"/>
          </a:p>
        </p:txBody>
      </p:sp>
      <p:cxnSp>
        <p:nvCxnSpPr>
          <p:cNvPr id="50" name="直接箭头连接符 49">
            <a:extLst>
              <a:ext uri="{FF2B5EF4-FFF2-40B4-BE49-F238E27FC236}">
                <a16:creationId xmlns:a16="http://schemas.microsoft.com/office/drawing/2014/main" id="{C27418AF-F521-8033-2C66-0FECCF184D99}"/>
              </a:ext>
            </a:extLst>
          </p:cNvPr>
          <p:cNvCxnSpPr>
            <a:cxnSpLocks/>
          </p:cNvCxnSpPr>
          <p:nvPr/>
        </p:nvCxnSpPr>
        <p:spPr>
          <a:xfrm flipV="1">
            <a:off x="2850822" y="3343242"/>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00144070-A8B2-B8FA-8E17-E2FB8461090C}"/>
              </a:ext>
            </a:extLst>
          </p:cNvPr>
          <p:cNvSpPr/>
          <p:nvPr/>
        </p:nvSpPr>
        <p:spPr>
          <a:xfrm>
            <a:off x="2161020" y="3041213"/>
            <a:ext cx="1392873"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a:t>Softmax</a:t>
            </a:r>
            <a:endParaRPr lang="zh-CN" altLang="en-US" sz="1400" dirty="0"/>
          </a:p>
        </p:txBody>
      </p:sp>
      <p:cxnSp>
        <p:nvCxnSpPr>
          <p:cNvPr id="52" name="直接箭头连接符 51">
            <a:extLst>
              <a:ext uri="{FF2B5EF4-FFF2-40B4-BE49-F238E27FC236}">
                <a16:creationId xmlns:a16="http://schemas.microsoft.com/office/drawing/2014/main" id="{6DE67635-C1A3-979D-7D6D-1DDA777AAFB6}"/>
              </a:ext>
            </a:extLst>
          </p:cNvPr>
          <p:cNvCxnSpPr>
            <a:cxnSpLocks/>
          </p:cNvCxnSpPr>
          <p:nvPr/>
        </p:nvCxnSpPr>
        <p:spPr>
          <a:xfrm flipV="1">
            <a:off x="2846423" y="2864194"/>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矩形: 圆角 52">
            <a:extLst>
              <a:ext uri="{FF2B5EF4-FFF2-40B4-BE49-F238E27FC236}">
                <a16:creationId xmlns:a16="http://schemas.microsoft.com/office/drawing/2014/main" id="{9C706315-C0F1-D715-19B9-4FBA42DD5174}"/>
              </a:ext>
            </a:extLst>
          </p:cNvPr>
          <p:cNvSpPr/>
          <p:nvPr/>
        </p:nvSpPr>
        <p:spPr>
          <a:xfrm>
            <a:off x="2442680" y="1947417"/>
            <a:ext cx="2925976" cy="2982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a:t>MatMul</a:t>
            </a:r>
            <a:endParaRPr lang="zh-CN" altLang="en-US" sz="1400" dirty="0"/>
          </a:p>
        </p:txBody>
      </p:sp>
      <p:cxnSp>
        <p:nvCxnSpPr>
          <p:cNvPr id="54" name="直接箭头连接符 53">
            <a:extLst>
              <a:ext uri="{FF2B5EF4-FFF2-40B4-BE49-F238E27FC236}">
                <a16:creationId xmlns:a16="http://schemas.microsoft.com/office/drawing/2014/main" id="{56A8D925-4343-2338-A597-78ABC792DE46}"/>
              </a:ext>
            </a:extLst>
          </p:cNvPr>
          <p:cNvCxnSpPr>
            <a:cxnSpLocks/>
          </p:cNvCxnSpPr>
          <p:nvPr/>
        </p:nvCxnSpPr>
        <p:spPr>
          <a:xfrm flipV="1">
            <a:off x="2846274" y="2239173"/>
            <a:ext cx="149" cy="1823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00C5F9B-B58E-2186-9DC9-945E1DD07AAB}"/>
              </a:ext>
            </a:extLst>
          </p:cNvPr>
          <p:cNvCxnSpPr>
            <a:cxnSpLocks/>
          </p:cNvCxnSpPr>
          <p:nvPr/>
        </p:nvCxnSpPr>
        <p:spPr>
          <a:xfrm flipH="1" flipV="1">
            <a:off x="5008692" y="2238060"/>
            <a:ext cx="769" cy="2836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4B5A3F1-FF06-85B4-9166-D99AC7709DDD}"/>
              </a:ext>
            </a:extLst>
          </p:cNvPr>
          <p:cNvCxnSpPr>
            <a:cxnSpLocks/>
            <a:endCxn id="58" idx="2"/>
          </p:cNvCxnSpPr>
          <p:nvPr/>
        </p:nvCxnSpPr>
        <p:spPr>
          <a:xfrm flipV="1">
            <a:off x="3801887" y="1724791"/>
            <a:ext cx="0" cy="218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表格 71">
            <a:extLst>
              <a:ext uri="{FF2B5EF4-FFF2-40B4-BE49-F238E27FC236}">
                <a16:creationId xmlns:a16="http://schemas.microsoft.com/office/drawing/2014/main" id="{77F182A0-1A4E-702B-9E0A-DF896F357015}"/>
              </a:ext>
            </a:extLst>
          </p:cNvPr>
          <p:cNvGraphicFramePr>
            <a:graphicFrameLocks noGrp="1"/>
          </p:cNvGraphicFramePr>
          <p:nvPr>
            <p:extLst>
              <p:ext uri="{D42A27DB-BD31-4B8C-83A1-F6EECF244321}">
                <p14:modId xmlns:p14="http://schemas.microsoft.com/office/powerpoint/2010/main" val="2864977029"/>
              </p:ext>
            </p:extLst>
          </p:nvPr>
        </p:nvGraphicFramePr>
        <p:xfrm>
          <a:off x="2642783" y="2431591"/>
          <a:ext cx="41656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202974146"/>
                    </a:ext>
                  </a:extLst>
                </a:gridCol>
                <a:gridCol w="208280">
                  <a:extLst>
                    <a:ext uri="{9D8B030D-6E8A-4147-A177-3AD203B41FA5}">
                      <a16:colId xmlns:a16="http://schemas.microsoft.com/office/drawing/2014/main" val="3170770681"/>
                    </a:ext>
                  </a:extLst>
                </a:gridCol>
              </a:tblGrid>
              <a:tr h="0">
                <a:tc>
                  <a:txBody>
                    <a:bodyPr/>
                    <a:lstStyle/>
                    <a:p>
                      <a:endParaRPr lang="zh-CN" altLang="en-US" sz="800"/>
                    </a:p>
                  </a:txBody>
                  <a:tcPr>
                    <a:solidFill>
                      <a:schemeClr val="accent4">
                        <a:lumMod val="75000"/>
                      </a:schemeClr>
                    </a:solidFill>
                  </a:tcPr>
                </a:tc>
                <a:tc>
                  <a:txBody>
                    <a:bodyPr/>
                    <a:lstStyle/>
                    <a:p>
                      <a:endParaRPr lang="zh-CN" altLang="en-US" sz="800"/>
                    </a:p>
                  </a:txBody>
                  <a:tcPr>
                    <a:solidFill>
                      <a:schemeClr val="accent4">
                        <a:lumMod val="75000"/>
                      </a:schemeClr>
                    </a:solidFill>
                  </a:tcPr>
                </a:tc>
                <a:extLst>
                  <a:ext uri="{0D108BD9-81ED-4DB2-BD59-A6C34878D82A}">
                    <a16:rowId xmlns:a16="http://schemas.microsoft.com/office/drawing/2014/main" val="2106740345"/>
                  </a:ext>
                </a:extLst>
              </a:tr>
              <a:tr h="0">
                <a:tc>
                  <a:txBody>
                    <a:bodyPr/>
                    <a:lstStyle/>
                    <a:p>
                      <a:endParaRPr lang="zh-CN" altLang="en-US" sz="800" dirty="0"/>
                    </a:p>
                  </a:txBody>
                  <a:tcPr>
                    <a:solidFill>
                      <a:schemeClr val="accent4">
                        <a:lumMod val="75000"/>
                      </a:schemeClr>
                    </a:solidFill>
                  </a:tcPr>
                </a:tc>
                <a:tc>
                  <a:txBody>
                    <a:bodyPr/>
                    <a:lstStyle/>
                    <a:p>
                      <a:endParaRPr lang="zh-CN" altLang="en-US" sz="800" dirty="0"/>
                    </a:p>
                  </a:txBody>
                  <a:tcPr>
                    <a:solidFill>
                      <a:schemeClr val="accent4">
                        <a:lumMod val="75000"/>
                      </a:schemeClr>
                    </a:solidFill>
                  </a:tcPr>
                </a:tc>
                <a:extLst>
                  <a:ext uri="{0D108BD9-81ED-4DB2-BD59-A6C34878D82A}">
                    <a16:rowId xmlns:a16="http://schemas.microsoft.com/office/drawing/2014/main" val="1889104724"/>
                  </a:ext>
                </a:extLst>
              </a:tr>
            </a:tbl>
          </a:graphicData>
        </a:graphic>
      </p:graphicFrame>
      <p:graphicFrame>
        <p:nvGraphicFramePr>
          <p:cNvPr id="58" name="表格 71">
            <a:extLst>
              <a:ext uri="{FF2B5EF4-FFF2-40B4-BE49-F238E27FC236}">
                <a16:creationId xmlns:a16="http://schemas.microsoft.com/office/drawing/2014/main" id="{87FF5350-197B-BF30-3AC6-E301BA55EF16}"/>
              </a:ext>
            </a:extLst>
          </p:cNvPr>
          <p:cNvGraphicFramePr>
            <a:graphicFrameLocks noGrp="1"/>
          </p:cNvGraphicFramePr>
          <p:nvPr>
            <p:extLst>
              <p:ext uri="{D42A27DB-BD31-4B8C-83A1-F6EECF244321}">
                <p14:modId xmlns:p14="http://schemas.microsoft.com/office/powerpoint/2010/main" val="1935728094"/>
              </p:ext>
            </p:extLst>
          </p:nvPr>
        </p:nvGraphicFramePr>
        <p:xfrm>
          <a:off x="3489467" y="1298071"/>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2142391209"/>
                    </a:ext>
                  </a:extLst>
                </a:gridCol>
                <a:gridCol w="208280">
                  <a:extLst>
                    <a:ext uri="{9D8B030D-6E8A-4147-A177-3AD203B41FA5}">
                      <a16:colId xmlns:a16="http://schemas.microsoft.com/office/drawing/2014/main" val="2183531972"/>
                    </a:ext>
                  </a:extLst>
                </a:gridCol>
                <a:gridCol w="208280">
                  <a:extLst>
                    <a:ext uri="{9D8B030D-6E8A-4147-A177-3AD203B41FA5}">
                      <a16:colId xmlns:a16="http://schemas.microsoft.com/office/drawing/2014/main" val="3811057241"/>
                    </a:ext>
                  </a:extLst>
                </a:gridCol>
              </a:tblGrid>
              <a:tr h="0">
                <a:tc>
                  <a:txBody>
                    <a:bodyPr/>
                    <a:lstStyle/>
                    <a:p>
                      <a:endParaRPr lang="zh-CN" altLang="en-US" sz="800" dirty="0"/>
                    </a:p>
                  </a:txBody>
                  <a:tcPr>
                    <a:solidFill>
                      <a:schemeClr val="accent5"/>
                    </a:solidFill>
                  </a:tcPr>
                </a:tc>
                <a:tc>
                  <a:txBody>
                    <a:bodyPr/>
                    <a:lstStyle/>
                    <a:p>
                      <a:endParaRPr lang="zh-CN" altLang="en-US" sz="800" dirty="0"/>
                    </a:p>
                  </a:txBody>
                  <a:tcPr>
                    <a:solidFill>
                      <a:schemeClr val="accent5"/>
                    </a:solidFill>
                  </a:tcPr>
                </a:tc>
                <a:tc>
                  <a:txBody>
                    <a:bodyPr/>
                    <a:lstStyle/>
                    <a:p>
                      <a:endParaRPr lang="zh-CN" altLang="en-US" sz="800" dirty="0"/>
                    </a:p>
                  </a:txBody>
                  <a:tcPr>
                    <a:solidFill>
                      <a:schemeClr val="accent5"/>
                    </a:solidFill>
                  </a:tcPr>
                </a:tc>
                <a:extLst>
                  <a:ext uri="{0D108BD9-81ED-4DB2-BD59-A6C34878D82A}">
                    <a16:rowId xmlns:a16="http://schemas.microsoft.com/office/drawing/2014/main" val="2106740345"/>
                  </a:ext>
                </a:extLst>
              </a:tr>
              <a:tr h="0">
                <a:tc>
                  <a:txBody>
                    <a:bodyPr/>
                    <a:lstStyle/>
                    <a:p>
                      <a:endParaRPr lang="zh-CN" altLang="en-US" sz="800"/>
                    </a:p>
                  </a:txBody>
                  <a:tcPr>
                    <a:solidFill>
                      <a:schemeClr val="accent5"/>
                    </a:solidFill>
                  </a:tcPr>
                </a:tc>
                <a:tc>
                  <a:txBody>
                    <a:bodyPr/>
                    <a:lstStyle/>
                    <a:p>
                      <a:endParaRPr lang="zh-CN" altLang="en-US" sz="800" dirty="0"/>
                    </a:p>
                  </a:txBody>
                  <a:tcPr>
                    <a:solidFill>
                      <a:schemeClr val="accent5"/>
                    </a:solidFill>
                  </a:tcPr>
                </a:tc>
                <a:tc>
                  <a:txBody>
                    <a:bodyPr/>
                    <a:lstStyle/>
                    <a:p>
                      <a:endParaRPr lang="zh-CN" altLang="en-US" sz="800" dirty="0"/>
                    </a:p>
                  </a:txBody>
                  <a:tcPr>
                    <a:solidFill>
                      <a:schemeClr val="accent5"/>
                    </a:solidFill>
                  </a:tcPr>
                </a:tc>
                <a:extLst>
                  <a:ext uri="{0D108BD9-81ED-4DB2-BD59-A6C34878D82A}">
                    <a16:rowId xmlns:a16="http://schemas.microsoft.com/office/drawing/2014/main" val="1889104724"/>
                  </a:ext>
                </a:extLst>
              </a:tr>
            </a:tbl>
          </a:graphicData>
        </a:graphic>
      </p:graphicFrame>
      <p:cxnSp>
        <p:nvCxnSpPr>
          <p:cNvPr id="59" name="连接符: 肘形 58">
            <a:extLst>
              <a:ext uri="{FF2B5EF4-FFF2-40B4-BE49-F238E27FC236}">
                <a16:creationId xmlns:a16="http://schemas.microsoft.com/office/drawing/2014/main" id="{1F7F669D-8F93-A4DD-1C71-E8760B212427}"/>
              </a:ext>
            </a:extLst>
          </p:cNvPr>
          <p:cNvCxnSpPr>
            <a:cxnSpLocks/>
            <a:stCxn id="63" idx="0"/>
            <a:endCxn id="17" idx="2"/>
          </p:cNvCxnSpPr>
          <p:nvPr/>
        </p:nvCxnSpPr>
        <p:spPr>
          <a:xfrm rot="16200000" flipV="1">
            <a:off x="2613546" y="5384214"/>
            <a:ext cx="969830" cy="1209636"/>
          </a:xfrm>
          <a:prstGeom prst="bentConnector3">
            <a:avLst>
              <a:gd name="adj1" fmla="val -17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40B89D0-4060-5353-1F3A-9B69D6D8169C}"/>
              </a:ext>
            </a:extLst>
          </p:cNvPr>
          <p:cNvCxnSpPr>
            <a:cxnSpLocks/>
          </p:cNvCxnSpPr>
          <p:nvPr/>
        </p:nvCxnSpPr>
        <p:spPr>
          <a:xfrm flipV="1">
            <a:off x="3711452" y="5500931"/>
            <a:ext cx="0" cy="1077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16A83606-7FA7-74DA-6CBB-4DA2C2470798}"/>
              </a:ext>
            </a:extLst>
          </p:cNvPr>
          <p:cNvCxnSpPr>
            <a:cxnSpLocks/>
            <a:stCxn id="63" idx="0"/>
            <a:endCxn id="64" idx="2"/>
          </p:cNvCxnSpPr>
          <p:nvPr/>
        </p:nvCxnSpPr>
        <p:spPr>
          <a:xfrm rot="5400000" flipH="1" flipV="1">
            <a:off x="3862295" y="5331987"/>
            <a:ext cx="982945" cy="1300977"/>
          </a:xfrm>
          <a:prstGeom prst="bentConnector3">
            <a:avLst>
              <a:gd name="adj1" fmla="val -2056"/>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355EE47E-271C-2A30-35E9-1996722FBEB6}"/>
                  </a:ext>
                </a:extLst>
              </p:cNvPr>
              <p:cNvSpPr txBox="1"/>
              <p:nvPr/>
            </p:nvSpPr>
            <p:spPr>
              <a:xfrm>
                <a:off x="3317146" y="998426"/>
                <a:ext cx="1016625" cy="307777"/>
              </a:xfrm>
              <a:prstGeom prst="rect">
                <a:avLst/>
              </a:prstGeom>
              <a:noFill/>
            </p:spPr>
            <p:txBody>
              <a:bodyPr wrap="none" rtlCol="0">
                <a:spAutoFit/>
              </a:bodyPr>
              <a:lstStyle/>
              <a:p>
                <a:r>
                  <a:rPr lang="zh-CN" altLang="en-US" sz="1400" dirty="0"/>
                  <a:t>输出结果</a:t>
                </a:r>
                <a14:m>
                  <m:oMath xmlns:m="http://schemas.openxmlformats.org/officeDocument/2006/math">
                    <m:r>
                      <a:rPr lang="en-US" altLang="zh-CN" sz="1400" b="1" i="1" smtClean="0">
                        <a:latin typeface="Cambria Math" panose="02040503050406030204" pitchFamily="18" charset="0"/>
                      </a:rPr>
                      <m:t>𝒁</m:t>
                    </m:r>
                  </m:oMath>
                </a14:m>
                <a:endParaRPr lang="zh-CN" altLang="en-US" sz="1400" b="1" dirty="0"/>
              </a:p>
            </p:txBody>
          </p:sp>
        </mc:Choice>
        <mc:Fallback xmlns="">
          <p:sp>
            <p:nvSpPr>
              <p:cNvPr id="62" name="文本框 61">
                <a:extLst>
                  <a:ext uri="{FF2B5EF4-FFF2-40B4-BE49-F238E27FC236}">
                    <a16:creationId xmlns:a16="http://schemas.microsoft.com/office/drawing/2014/main" id="{355EE47E-271C-2A30-35E9-1996722FBEB6}"/>
                  </a:ext>
                </a:extLst>
              </p:cNvPr>
              <p:cNvSpPr txBox="1">
                <a:spLocks noRot="1" noChangeAspect="1" noMove="1" noResize="1" noEditPoints="1" noAdjustHandles="1" noChangeArrowheads="1" noChangeShapeType="1" noTextEdit="1"/>
              </p:cNvSpPr>
              <p:nvPr/>
            </p:nvSpPr>
            <p:spPr>
              <a:xfrm>
                <a:off x="3317146" y="998426"/>
                <a:ext cx="1016625" cy="307777"/>
              </a:xfrm>
              <a:prstGeom prst="rect">
                <a:avLst/>
              </a:prstGeom>
              <a:blipFill>
                <a:blip r:embed="rId16"/>
                <a:stretch>
                  <a:fillRect l="-1796"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C2E3DF25-1E5F-2665-7993-70A6C181CBEC}"/>
                  </a:ext>
                </a:extLst>
              </p:cNvPr>
              <p:cNvSpPr txBox="1"/>
              <p:nvPr/>
            </p:nvSpPr>
            <p:spPr>
              <a:xfrm>
                <a:off x="2830925" y="6473947"/>
                <a:ext cx="1744708" cy="369332"/>
              </a:xfrm>
              <a:prstGeom prst="rect">
                <a:avLst/>
              </a:prstGeom>
              <a:noFill/>
            </p:spPr>
            <p:txBody>
              <a:bodyPr wrap="none" rtlCol="0">
                <a:spAutoFit/>
              </a:bodyPr>
              <a:lstStyle/>
              <a:p>
                <a:r>
                  <a:rPr lang="en-US" altLang="zh-CN" dirty="0"/>
                  <a:t>hidden states </a:t>
                </a:r>
                <a14:m>
                  <m:oMath xmlns:m="http://schemas.openxmlformats.org/officeDocument/2006/math">
                    <m:r>
                      <a:rPr lang="en-US" altLang="zh-CN" b="0" i="1" smtClean="0">
                        <a:latin typeface="Cambria Math" panose="02040503050406030204" pitchFamily="18" charset="0"/>
                      </a:rPr>
                      <m:t>𝐻</m:t>
                    </m:r>
                  </m:oMath>
                </a14:m>
                <a:endParaRPr lang="zh-CN" altLang="en-US" dirty="0"/>
              </a:p>
            </p:txBody>
          </p:sp>
        </mc:Choice>
        <mc:Fallback xmlns="">
          <p:sp>
            <p:nvSpPr>
              <p:cNvPr id="63" name="文本框 62">
                <a:extLst>
                  <a:ext uri="{FF2B5EF4-FFF2-40B4-BE49-F238E27FC236}">
                    <a16:creationId xmlns:a16="http://schemas.microsoft.com/office/drawing/2014/main" id="{C2E3DF25-1E5F-2665-7993-70A6C181CBEC}"/>
                  </a:ext>
                </a:extLst>
              </p:cNvPr>
              <p:cNvSpPr txBox="1">
                <a:spLocks noRot="1" noChangeAspect="1" noMove="1" noResize="1" noEditPoints="1" noAdjustHandles="1" noChangeArrowheads="1" noChangeShapeType="1" noTextEdit="1"/>
              </p:cNvSpPr>
              <p:nvPr/>
            </p:nvSpPr>
            <p:spPr>
              <a:xfrm>
                <a:off x="2830925" y="6473947"/>
                <a:ext cx="1744708" cy="369332"/>
              </a:xfrm>
              <a:prstGeom prst="rect">
                <a:avLst/>
              </a:prstGeom>
              <a:blipFill>
                <a:blip r:embed="rId17"/>
                <a:stretch>
                  <a:fillRect l="-2787" t="-8197" b="-24590"/>
                </a:stretch>
              </a:blipFill>
            </p:spPr>
            <p:txBody>
              <a:bodyPr/>
              <a:lstStyle/>
              <a:p>
                <a:r>
                  <a:rPr lang="zh-CN" altLang="en-US">
                    <a:noFill/>
                  </a:rPr>
                  <a:t> </a:t>
                </a:r>
              </a:p>
            </p:txBody>
          </p:sp>
        </mc:Fallback>
      </mc:AlternateContent>
      <p:graphicFrame>
        <p:nvGraphicFramePr>
          <p:cNvPr id="64" name="表格 15">
            <a:extLst>
              <a:ext uri="{FF2B5EF4-FFF2-40B4-BE49-F238E27FC236}">
                <a16:creationId xmlns:a16="http://schemas.microsoft.com/office/drawing/2014/main" id="{FA63783D-5834-5A6F-5CE6-284990726C7C}"/>
              </a:ext>
            </a:extLst>
          </p:cNvPr>
          <p:cNvGraphicFramePr>
            <a:graphicFrameLocks noGrp="1"/>
          </p:cNvGraphicFramePr>
          <p:nvPr>
            <p:extLst>
              <p:ext uri="{D42A27DB-BD31-4B8C-83A1-F6EECF244321}">
                <p14:modId xmlns:p14="http://schemas.microsoft.com/office/powerpoint/2010/main" val="1624482804"/>
              </p:ext>
            </p:extLst>
          </p:nvPr>
        </p:nvGraphicFramePr>
        <p:xfrm>
          <a:off x="4691836" y="5064282"/>
          <a:ext cx="624840" cy="426720"/>
        </p:xfrm>
        <a:graphic>
          <a:graphicData uri="http://schemas.openxmlformats.org/drawingml/2006/table">
            <a:tbl>
              <a:tblPr>
                <a:tableStyleId>{5940675A-B579-460E-94D1-54222C63F5DA}</a:tableStyleId>
              </a:tblPr>
              <a:tblGrid>
                <a:gridCol w="208280">
                  <a:extLst>
                    <a:ext uri="{9D8B030D-6E8A-4147-A177-3AD203B41FA5}">
                      <a16:colId xmlns:a16="http://schemas.microsoft.com/office/drawing/2014/main" val="1661198847"/>
                    </a:ext>
                  </a:extLst>
                </a:gridCol>
                <a:gridCol w="208280">
                  <a:extLst>
                    <a:ext uri="{9D8B030D-6E8A-4147-A177-3AD203B41FA5}">
                      <a16:colId xmlns:a16="http://schemas.microsoft.com/office/drawing/2014/main" val="1127439499"/>
                    </a:ext>
                  </a:extLst>
                </a:gridCol>
                <a:gridCol w="208280">
                  <a:extLst>
                    <a:ext uri="{9D8B030D-6E8A-4147-A177-3AD203B41FA5}">
                      <a16:colId xmlns:a16="http://schemas.microsoft.com/office/drawing/2014/main" val="374978143"/>
                    </a:ext>
                  </a:extLst>
                </a:gridCol>
              </a:tblGrid>
              <a:tr h="165650">
                <a:tc>
                  <a:txBody>
                    <a:bodyPr/>
                    <a:lstStyle/>
                    <a:p>
                      <a:endParaRPr lang="zh-CN" altLang="en-US" sz="80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extLst>
                  <a:ext uri="{0D108BD9-81ED-4DB2-BD59-A6C34878D82A}">
                    <a16:rowId xmlns:a16="http://schemas.microsoft.com/office/drawing/2014/main" val="2114161173"/>
                  </a:ext>
                </a:extLst>
              </a:tr>
              <a:tr h="165650">
                <a:tc>
                  <a:txBody>
                    <a:bodyPr/>
                    <a:lstStyle/>
                    <a:p>
                      <a:endParaRPr lang="zh-CN" altLang="en-US" sz="800" dirty="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tc>
                  <a:txBody>
                    <a:bodyPr/>
                    <a:lstStyle/>
                    <a:p>
                      <a:endParaRPr lang="zh-CN" altLang="en-US" sz="800" dirty="0"/>
                    </a:p>
                  </a:txBody>
                  <a:tcPr>
                    <a:solidFill>
                      <a:schemeClr val="accent6">
                        <a:lumMod val="60000"/>
                        <a:lumOff val="40000"/>
                      </a:schemeClr>
                    </a:solidFill>
                  </a:tcPr>
                </a:tc>
                <a:extLst>
                  <a:ext uri="{0D108BD9-81ED-4DB2-BD59-A6C34878D82A}">
                    <a16:rowId xmlns:a16="http://schemas.microsoft.com/office/drawing/2014/main" val="1190138644"/>
                  </a:ext>
                </a:extLst>
              </a:tr>
            </a:tbl>
          </a:graphicData>
        </a:graphic>
      </p:graphicFrame>
    </p:spTree>
    <p:custDataLst>
      <p:tags r:id="rId1"/>
    </p:custDataLst>
    <p:extLst>
      <p:ext uri="{BB962C8B-B14F-4D97-AF65-F5344CB8AC3E}">
        <p14:creationId xmlns:p14="http://schemas.microsoft.com/office/powerpoint/2010/main" val="198634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0DF9-3505-4335-99D1-5C3D7DBE0431}"/>
              </a:ext>
            </a:extLst>
          </p:cNvPr>
          <p:cNvSpPr>
            <a:spLocks noGrp="1"/>
          </p:cNvSpPr>
          <p:nvPr>
            <p:ph type="title"/>
          </p:nvPr>
        </p:nvSpPr>
        <p:spPr/>
        <p:txBody>
          <a:bodyPr/>
          <a:lstStyle/>
          <a:p>
            <a:r>
              <a:rPr lang="en-US" altLang="zh-CN" dirty="0"/>
              <a:t>Transformer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EAF6EF-E487-4281-9875-0DD0C5D79A2D}"/>
                  </a:ext>
                </a:extLst>
              </p:cNvPr>
              <p:cNvSpPr>
                <a:spLocks noGrp="1"/>
              </p:cNvSpPr>
              <p:nvPr>
                <p:ph idx="1"/>
              </p:nvPr>
            </p:nvSpPr>
            <p:spPr/>
            <p:txBody>
              <a:bodyPr>
                <a:normAutofit/>
              </a:bodyPr>
              <a:lstStyle/>
              <a:p>
                <a:r>
                  <a:rPr lang="en-US" altLang="zh-CN" sz="2400" dirty="0"/>
                  <a:t>Transformer</a:t>
                </a:r>
                <a:r>
                  <a:rPr lang="zh-CN" altLang="en-US" sz="2400" dirty="0"/>
                  <a:t>还可通过</a:t>
                </a:r>
                <a:r>
                  <a:rPr lang="en-US" altLang="zh-CN" sz="2400" dirty="0" err="1"/>
                  <a:t>Multihead</a:t>
                </a:r>
                <a:r>
                  <a:rPr lang="en-US" altLang="zh-CN" sz="2400" dirty="0"/>
                  <a:t> Attention</a:t>
                </a:r>
                <a:r>
                  <a:rPr lang="zh-CN" altLang="en-US" sz="2400" dirty="0"/>
                  <a:t>机制，得到不同组的</a:t>
                </a:r>
                <a14:m>
                  <m:oMath xmlns:m="http://schemas.openxmlformats.org/officeDocument/2006/math">
                    <m:r>
                      <a:rPr lang="en-US" altLang="zh-CN" sz="2400" b="1" i="1" smtClean="0">
                        <a:latin typeface="Cambria Math" panose="02040503050406030204" pitchFamily="18" charset="0"/>
                      </a:rPr>
                      <m:t>𝑸</m:t>
                    </m:r>
                  </m:oMath>
                </a14:m>
                <a:r>
                  <a:rPr lang="zh-CN" altLang="zh-CN" sz="2400" dirty="0"/>
                  <a:t>、</a:t>
                </a:r>
                <a14:m>
                  <m:oMath xmlns:m="http://schemas.openxmlformats.org/officeDocument/2006/math">
                    <m:r>
                      <a:rPr lang="en-US" altLang="zh-CN" sz="2400" b="1" i="1">
                        <a:latin typeface="Cambria Math" panose="02040503050406030204" pitchFamily="18" charset="0"/>
                      </a:rPr>
                      <m:t>𝑲</m:t>
                    </m:r>
                  </m:oMath>
                </a14:m>
                <a:r>
                  <a:rPr lang="zh-CN" altLang="zh-CN" sz="2400" dirty="0"/>
                  <a:t>和</a:t>
                </a:r>
                <a14:m>
                  <m:oMath xmlns:m="http://schemas.openxmlformats.org/officeDocument/2006/math">
                    <m:r>
                      <a:rPr lang="en-US" altLang="zh-CN" sz="2400" b="1" i="1">
                        <a:latin typeface="Cambria Math" panose="02040503050406030204" pitchFamily="18" charset="0"/>
                      </a:rPr>
                      <m:t>𝑽</m:t>
                    </m:r>
                  </m:oMath>
                </a14:m>
                <a:r>
                  <a:rPr lang="zh-CN" altLang="en-US" sz="2400" dirty="0"/>
                  <a:t>表示，相当于不同空间的特征，最后再将结果结合起来。</a:t>
                </a:r>
                <a:endParaRPr lang="en-US" altLang="zh-CN" sz="2400" dirty="0"/>
              </a:p>
              <a:p>
                <a:endParaRPr lang="zh-CN" altLang="en-US" sz="2400" dirty="0"/>
              </a:p>
              <a:p>
                <a:r>
                  <a:rPr lang="en-US" altLang="zh-CN" sz="2400" dirty="0"/>
                  <a:t>Transformer</a:t>
                </a:r>
                <a:r>
                  <a:rPr lang="zh-CN" altLang="en-US" sz="2400" dirty="0"/>
                  <a:t>用</a:t>
                </a:r>
                <a:r>
                  <a:rPr lang="en-US" altLang="zh-CN" sz="2400" dirty="0"/>
                  <a:t>Attention</a:t>
                </a:r>
                <a:r>
                  <a:rPr lang="zh-CN" altLang="en-US" sz="2400" dirty="0"/>
                  <a:t>代替需要上下文递归处理的</a:t>
                </a:r>
                <a:r>
                  <a:rPr lang="en-US" altLang="zh-CN" sz="2400" dirty="0"/>
                  <a:t>RNN</a:t>
                </a:r>
                <a:r>
                  <a:rPr lang="zh-CN" altLang="en-US" sz="2400" dirty="0"/>
                  <a:t>，使得所有的计算都可以并发进行，而不像</a:t>
                </a:r>
                <a:r>
                  <a:rPr lang="en-US" altLang="zh-CN" sz="2400" dirty="0"/>
                  <a:t>RNN</a:t>
                </a:r>
                <a:r>
                  <a:rPr lang="zh-CN" altLang="en-US" sz="2400" dirty="0"/>
                  <a:t>那样需要依赖前一时刻的输出来进行计算，因而大大加快了运行速度。</a:t>
                </a:r>
              </a:p>
            </p:txBody>
          </p:sp>
        </mc:Choice>
        <mc:Fallback xmlns="">
          <p:sp>
            <p:nvSpPr>
              <p:cNvPr id="3" name="内容占位符 2">
                <a:extLst>
                  <a:ext uri="{FF2B5EF4-FFF2-40B4-BE49-F238E27FC236}">
                    <a16:creationId xmlns:a16="http://schemas.microsoft.com/office/drawing/2014/main" id="{39EAF6EF-E487-4281-9875-0DD0C5D79A2D}"/>
                  </a:ext>
                </a:extLst>
              </p:cNvPr>
              <p:cNvSpPr>
                <a:spLocks noGrp="1" noRot="1" noChangeAspect="1" noMove="1" noResize="1" noEditPoints="1" noAdjustHandles="1" noChangeArrowheads="1" noChangeShapeType="1" noTextEdit="1"/>
              </p:cNvSpPr>
              <p:nvPr>
                <p:ph idx="1"/>
              </p:nvPr>
            </p:nvSpPr>
            <p:spPr>
              <a:blipFill>
                <a:blip r:embed="rId4"/>
                <a:stretch>
                  <a:fillRect l="-812" t="-182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0774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A8D77-883C-D0CF-FA26-4F311D7DB77F}"/>
              </a:ext>
            </a:extLst>
          </p:cNvPr>
          <p:cNvSpPr>
            <a:spLocks noGrp="1"/>
          </p:cNvSpPr>
          <p:nvPr>
            <p:ph type="title"/>
          </p:nvPr>
        </p:nvSpPr>
        <p:spPr/>
        <p:txBody>
          <a:bodyPr/>
          <a:lstStyle/>
          <a:p>
            <a:r>
              <a:rPr lang="en-US" altLang="zh-CN" dirty="0"/>
              <a:t>Conformer</a:t>
            </a:r>
            <a:endParaRPr lang="zh-CN" altLang="en-US" dirty="0"/>
          </a:p>
        </p:txBody>
      </p:sp>
      <p:sp>
        <p:nvSpPr>
          <p:cNvPr id="12" name="矩形: 圆角 11">
            <a:extLst>
              <a:ext uri="{FF2B5EF4-FFF2-40B4-BE49-F238E27FC236}">
                <a16:creationId xmlns:a16="http://schemas.microsoft.com/office/drawing/2014/main" id="{C0FC58DD-FCF3-6E58-0A3F-E4B2432804AF}"/>
              </a:ext>
            </a:extLst>
          </p:cNvPr>
          <p:cNvSpPr/>
          <p:nvPr/>
        </p:nvSpPr>
        <p:spPr>
          <a:xfrm>
            <a:off x="1669312" y="937677"/>
            <a:ext cx="2041502" cy="4451197"/>
          </a:xfrm>
          <a:prstGeom prst="roundRect">
            <a:avLst>
              <a:gd name="adj" fmla="val 7678"/>
            </a:avLst>
          </a:prstGeom>
          <a:solidFill>
            <a:schemeClr val="accent5">
              <a:lumMod val="60000"/>
              <a:lumOff val="40000"/>
              <a:alpha val="35000"/>
            </a:schemeClr>
          </a:solidFill>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zh-CN" altLang="en-US" sz="1400"/>
          </a:p>
        </p:txBody>
      </p:sp>
      <p:cxnSp>
        <p:nvCxnSpPr>
          <p:cNvPr id="13" name="直接箭头连接符 12">
            <a:extLst>
              <a:ext uri="{FF2B5EF4-FFF2-40B4-BE49-F238E27FC236}">
                <a16:creationId xmlns:a16="http://schemas.microsoft.com/office/drawing/2014/main" id="{87E9424B-F517-3E98-494A-4C1816B47949}"/>
              </a:ext>
            </a:extLst>
          </p:cNvPr>
          <p:cNvCxnSpPr>
            <a:cxnSpLocks/>
            <a:stCxn id="66" idx="0"/>
            <a:endCxn id="22" idx="2"/>
          </p:cNvCxnSpPr>
          <p:nvPr/>
        </p:nvCxnSpPr>
        <p:spPr>
          <a:xfrm flipV="1">
            <a:off x="4827182" y="4513203"/>
            <a:ext cx="2608" cy="1608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D20DD568-ECA8-E584-E11B-54E1ECFD8688}"/>
              </a:ext>
            </a:extLst>
          </p:cNvPr>
          <p:cNvSpPr/>
          <p:nvPr/>
        </p:nvSpPr>
        <p:spPr>
          <a:xfrm>
            <a:off x="4066087" y="1437285"/>
            <a:ext cx="3779032" cy="3183221"/>
          </a:xfrm>
          <a:prstGeom prst="roundRect">
            <a:avLst>
              <a:gd name="adj" fmla="val 7014"/>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p>
        </p:txBody>
      </p:sp>
      <p:cxnSp>
        <p:nvCxnSpPr>
          <p:cNvPr id="15" name="直接箭头连接符 14">
            <a:extLst>
              <a:ext uri="{FF2B5EF4-FFF2-40B4-BE49-F238E27FC236}">
                <a16:creationId xmlns:a16="http://schemas.microsoft.com/office/drawing/2014/main" id="{E8B4CCEE-942E-9D04-3012-DE1545F7F1FC}"/>
              </a:ext>
            </a:extLst>
          </p:cNvPr>
          <p:cNvCxnSpPr>
            <a:cxnSpLocks/>
            <a:stCxn id="23" idx="0"/>
          </p:cNvCxnSpPr>
          <p:nvPr/>
        </p:nvCxnSpPr>
        <p:spPr>
          <a:xfrm flipV="1">
            <a:off x="7057191" y="1173070"/>
            <a:ext cx="0" cy="3826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D02F0D2-45F1-6BB2-C451-A58BD88C7C39}"/>
              </a:ext>
            </a:extLst>
          </p:cNvPr>
          <p:cNvSpPr txBox="1"/>
          <p:nvPr/>
        </p:nvSpPr>
        <p:spPr>
          <a:xfrm>
            <a:off x="6607058" y="937677"/>
            <a:ext cx="1090283" cy="215444"/>
          </a:xfrm>
          <a:prstGeom prst="rect">
            <a:avLst/>
          </a:prstGeom>
          <a:noFill/>
        </p:spPr>
        <p:txBody>
          <a:bodyPr wrap="square" lIns="0" tIns="0" rIns="0" bIns="0" rtlCol="0">
            <a:spAutoFit/>
          </a:bodyPr>
          <a:lstStyle/>
          <a:p>
            <a:r>
              <a:rPr lang="zh-CN" altLang="en-US" sz="1400" dirty="0"/>
              <a:t>识别结果</a:t>
            </a:r>
          </a:p>
        </p:txBody>
      </p:sp>
      <p:sp>
        <p:nvSpPr>
          <p:cNvPr id="17" name="矩形: 圆角 16">
            <a:extLst>
              <a:ext uri="{FF2B5EF4-FFF2-40B4-BE49-F238E27FC236}">
                <a16:creationId xmlns:a16="http://schemas.microsoft.com/office/drawing/2014/main" id="{92B7582B-8EDC-300A-D17B-51787CD14F4F}"/>
              </a:ext>
            </a:extLst>
          </p:cNvPr>
          <p:cNvSpPr/>
          <p:nvPr/>
        </p:nvSpPr>
        <p:spPr>
          <a:xfrm>
            <a:off x="4248805" y="1555712"/>
            <a:ext cx="1158120" cy="3851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400" b="1" dirty="0"/>
              <a:t>Encoder</a:t>
            </a:r>
            <a:endParaRPr lang="zh-CN" altLang="en-US" sz="1400" b="1" dirty="0"/>
          </a:p>
        </p:txBody>
      </p:sp>
      <p:sp>
        <p:nvSpPr>
          <p:cNvPr id="18" name="矩形: 圆角 17">
            <a:extLst>
              <a:ext uri="{FF2B5EF4-FFF2-40B4-BE49-F238E27FC236}">
                <a16:creationId xmlns:a16="http://schemas.microsoft.com/office/drawing/2014/main" id="{2ED0FBF0-0CC9-6816-0CA3-8FB0DD77DC30}"/>
              </a:ext>
            </a:extLst>
          </p:cNvPr>
          <p:cNvSpPr/>
          <p:nvPr/>
        </p:nvSpPr>
        <p:spPr>
          <a:xfrm>
            <a:off x="4248805" y="2072681"/>
            <a:ext cx="1158120" cy="3851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400" b="1" dirty="0"/>
              <a:t>Encoder</a:t>
            </a:r>
            <a:endParaRPr lang="zh-CN" altLang="en-US" sz="1400" b="1" dirty="0"/>
          </a:p>
        </p:txBody>
      </p:sp>
      <p:sp>
        <p:nvSpPr>
          <p:cNvPr id="19" name="矩形: 圆角 18">
            <a:extLst>
              <a:ext uri="{FF2B5EF4-FFF2-40B4-BE49-F238E27FC236}">
                <a16:creationId xmlns:a16="http://schemas.microsoft.com/office/drawing/2014/main" id="{999E4A21-7C2D-DA32-AF33-632E5F30804F}"/>
              </a:ext>
            </a:extLst>
          </p:cNvPr>
          <p:cNvSpPr/>
          <p:nvPr/>
        </p:nvSpPr>
        <p:spPr>
          <a:xfrm>
            <a:off x="4248805" y="2587347"/>
            <a:ext cx="1158120" cy="3851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400" b="1" dirty="0"/>
              <a:t>Encoder</a:t>
            </a:r>
            <a:endParaRPr lang="zh-CN" altLang="en-US" sz="1400" b="1" dirty="0"/>
          </a:p>
        </p:txBody>
      </p:sp>
      <p:sp>
        <p:nvSpPr>
          <p:cNvPr id="20" name="矩形: 圆角 19">
            <a:extLst>
              <a:ext uri="{FF2B5EF4-FFF2-40B4-BE49-F238E27FC236}">
                <a16:creationId xmlns:a16="http://schemas.microsoft.com/office/drawing/2014/main" id="{FB54E79F-E78D-C1BF-9BAC-8B4A4217B630}"/>
              </a:ext>
            </a:extLst>
          </p:cNvPr>
          <p:cNvSpPr/>
          <p:nvPr/>
        </p:nvSpPr>
        <p:spPr>
          <a:xfrm>
            <a:off x="4250731" y="3096412"/>
            <a:ext cx="1158120" cy="3851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400" b="1" dirty="0"/>
              <a:t>Encoder</a:t>
            </a:r>
            <a:endParaRPr lang="zh-CN" altLang="en-US" sz="1400" b="1" dirty="0"/>
          </a:p>
        </p:txBody>
      </p:sp>
      <p:sp>
        <p:nvSpPr>
          <p:cNvPr id="21" name="矩形: 圆角 20">
            <a:extLst>
              <a:ext uri="{FF2B5EF4-FFF2-40B4-BE49-F238E27FC236}">
                <a16:creationId xmlns:a16="http://schemas.microsoft.com/office/drawing/2014/main" id="{93AE59D7-0451-A4C6-02CF-667497057B66}"/>
              </a:ext>
            </a:extLst>
          </p:cNvPr>
          <p:cNvSpPr/>
          <p:nvPr/>
        </p:nvSpPr>
        <p:spPr>
          <a:xfrm>
            <a:off x="4250730" y="3613381"/>
            <a:ext cx="1158120" cy="3851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400" b="1" dirty="0"/>
              <a:t>Encoder</a:t>
            </a:r>
            <a:endParaRPr lang="zh-CN" altLang="en-US" sz="1400" b="1" dirty="0"/>
          </a:p>
        </p:txBody>
      </p:sp>
      <p:sp>
        <p:nvSpPr>
          <p:cNvPr id="22" name="矩形: 圆角 21">
            <a:extLst>
              <a:ext uri="{FF2B5EF4-FFF2-40B4-BE49-F238E27FC236}">
                <a16:creationId xmlns:a16="http://schemas.microsoft.com/office/drawing/2014/main" id="{E342AD6B-C55B-BFF4-BFC8-E99E5CE91F7F}"/>
              </a:ext>
            </a:extLst>
          </p:cNvPr>
          <p:cNvSpPr/>
          <p:nvPr/>
        </p:nvSpPr>
        <p:spPr>
          <a:xfrm>
            <a:off x="4250730" y="4128047"/>
            <a:ext cx="1158120" cy="3851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400" b="1" dirty="0"/>
              <a:t>Encoder</a:t>
            </a:r>
            <a:endParaRPr lang="zh-CN" altLang="en-US" sz="1400" b="1" dirty="0"/>
          </a:p>
        </p:txBody>
      </p:sp>
      <p:sp>
        <p:nvSpPr>
          <p:cNvPr id="23" name="矩形: 圆角 22">
            <a:extLst>
              <a:ext uri="{FF2B5EF4-FFF2-40B4-BE49-F238E27FC236}">
                <a16:creationId xmlns:a16="http://schemas.microsoft.com/office/drawing/2014/main" id="{7D937BDF-3741-D044-C490-8FB185179EFA}"/>
              </a:ext>
            </a:extLst>
          </p:cNvPr>
          <p:cNvSpPr/>
          <p:nvPr/>
        </p:nvSpPr>
        <p:spPr>
          <a:xfrm>
            <a:off x="6478130" y="1555712"/>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Decoder</a:t>
            </a:r>
            <a:endParaRPr lang="zh-CN" altLang="en-US" sz="1400" b="1" dirty="0"/>
          </a:p>
        </p:txBody>
      </p:sp>
      <p:sp>
        <p:nvSpPr>
          <p:cNvPr id="24" name="矩形: 圆角 23">
            <a:extLst>
              <a:ext uri="{FF2B5EF4-FFF2-40B4-BE49-F238E27FC236}">
                <a16:creationId xmlns:a16="http://schemas.microsoft.com/office/drawing/2014/main" id="{6DAD3C1C-C7F1-2153-4ED8-969FD35F73EA}"/>
              </a:ext>
            </a:extLst>
          </p:cNvPr>
          <p:cNvSpPr/>
          <p:nvPr/>
        </p:nvSpPr>
        <p:spPr>
          <a:xfrm>
            <a:off x="6478130" y="2072681"/>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Decoder</a:t>
            </a:r>
            <a:endParaRPr lang="zh-CN" altLang="en-US" sz="1400" b="1" dirty="0"/>
          </a:p>
        </p:txBody>
      </p:sp>
      <p:sp>
        <p:nvSpPr>
          <p:cNvPr id="25" name="矩形: 圆角 24">
            <a:extLst>
              <a:ext uri="{FF2B5EF4-FFF2-40B4-BE49-F238E27FC236}">
                <a16:creationId xmlns:a16="http://schemas.microsoft.com/office/drawing/2014/main" id="{B57CF0B5-95C7-E49D-D5C0-101F340F0D6E}"/>
              </a:ext>
            </a:extLst>
          </p:cNvPr>
          <p:cNvSpPr/>
          <p:nvPr/>
        </p:nvSpPr>
        <p:spPr>
          <a:xfrm>
            <a:off x="6478130" y="2587347"/>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Decoder</a:t>
            </a:r>
            <a:endParaRPr lang="zh-CN" altLang="en-US" sz="1400" b="1" dirty="0"/>
          </a:p>
        </p:txBody>
      </p:sp>
      <p:sp>
        <p:nvSpPr>
          <p:cNvPr id="26" name="矩形: 圆角 25">
            <a:extLst>
              <a:ext uri="{FF2B5EF4-FFF2-40B4-BE49-F238E27FC236}">
                <a16:creationId xmlns:a16="http://schemas.microsoft.com/office/drawing/2014/main" id="{A1CA829C-C605-BB58-17E9-49DF9AC7F631}"/>
              </a:ext>
            </a:extLst>
          </p:cNvPr>
          <p:cNvSpPr/>
          <p:nvPr/>
        </p:nvSpPr>
        <p:spPr>
          <a:xfrm>
            <a:off x="6480056" y="3096412"/>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Decoder</a:t>
            </a:r>
            <a:endParaRPr lang="zh-CN" altLang="en-US" sz="1400" b="1" dirty="0"/>
          </a:p>
        </p:txBody>
      </p:sp>
      <p:sp>
        <p:nvSpPr>
          <p:cNvPr id="27" name="矩形: 圆角 26">
            <a:extLst>
              <a:ext uri="{FF2B5EF4-FFF2-40B4-BE49-F238E27FC236}">
                <a16:creationId xmlns:a16="http://schemas.microsoft.com/office/drawing/2014/main" id="{366CA6FE-6CE5-4249-20A0-0FAE405F7A6E}"/>
              </a:ext>
            </a:extLst>
          </p:cNvPr>
          <p:cNvSpPr/>
          <p:nvPr/>
        </p:nvSpPr>
        <p:spPr>
          <a:xfrm>
            <a:off x="6480056" y="3613381"/>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Decoder</a:t>
            </a:r>
            <a:endParaRPr lang="zh-CN" altLang="en-US" sz="1400" b="1" dirty="0"/>
          </a:p>
        </p:txBody>
      </p:sp>
      <p:sp>
        <p:nvSpPr>
          <p:cNvPr id="28" name="矩形: 圆角 27">
            <a:extLst>
              <a:ext uri="{FF2B5EF4-FFF2-40B4-BE49-F238E27FC236}">
                <a16:creationId xmlns:a16="http://schemas.microsoft.com/office/drawing/2014/main" id="{54CF277A-E678-6AA2-764E-1EB91D6F3AD6}"/>
              </a:ext>
            </a:extLst>
          </p:cNvPr>
          <p:cNvSpPr/>
          <p:nvPr/>
        </p:nvSpPr>
        <p:spPr>
          <a:xfrm>
            <a:off x="6480056" y="4128047"/>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Decoder</a:t>
            </a:r>
            <a:endParaRPr lang="zh-CN" altLang="en-US" sz="1400" b="1" dirty="0"/>
          </a:p>
        </p:txBody>
      </p:sp>
      <p:cxnSp>
        <p:nvCxnSpPr>
          <p:cNvPr id="29" name="直接箭头连接符 28">
            <a:extLst>
              <a:ext uri="{FF2B5EF4-FFF2-40B4-BE49-F238E27FC236}">
                <a16:creationId xmlns:a16="http://schemas.microsoft.com/office/drawing/2014/main" id="{58C7F4A2-71E1-F509-189F-2F0E4978E094}"/>
              </a:ext>
            </a:extLst>
          </p:cNvPr>
          <p:cNvCxnSpPr>
            <a:stCxn id="17" idx="3"/>
            <a:endCxn id="23" idx="1"/>
          </p:cNvCxnSpPr>
          <p:nvPr/>
        </p:nvCxnSpPr>
        <p:spPr>
          <a:xfrm>
            <a:off x="5406926" y="1748290"/>
            <a:ext cx="1071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74F590-B906-99B2-48FB-19BD9F7A534F}"/>
              </a:ext>
            </a:extLst>
          </p:cNvPr>
          <p:cNvCxnSpPr>
            <a:stCxn id="17" idx="3"/>
            <a:endCxn id="24" idx="1"/>
          </p:cNvCxnSpPr>
          <p:nvPr/>
        </p:nvCxnSpPr>
        <p:spPr>
          <a:xfrm>
            <a:off x="5406926" y="1748290"/>
            <a:ext cx="1071204" cy="51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CFD5327-0B01-01CE-4F37-F7471D621B97}"/>
              </a:ext>
            </a:extLst>
          </p:cNvPr>
          <p:cNvCxnSpPr>
            <a:stCxn id="17" idx="3"/>
            <a:endCxn id="25" idx="1"/>
          </p:cNvCxnSpPr>
          <p:nvPr/>
        </p:nvCxnSpPr>
        <p:spPr>
          <a:xfrm>
            <a:off x="5406926" y="1748290"/>
            <a:ext cx="1071204" cy="1031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3068149-E159-BEE4-948E-55F10ED2C3A7}"/>
              </a:ext>
            </a:extLst>
          </p:cNvPr>
          <p:cNvCxnSpPr>
            <a:stCxn id="17" idx="3"/>
            <a:endCxn id="26" idx="1"/>
          </p:cNvCxnSpPr>
          <p:nvPr/>
        </p:nvCxnSpPr>
        <p:spPr>
          <a:xfrm>
            <a:off x="5406926" y="1748290"/>
            <a:ext cx="1073131" cy="154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6437FEA-F931-8EDF-4C4D-AC3BC28F51E4}"/>
              </a:ext>
            </a:extLst>
          </p:cNvPr>
          <p:cNvCxnSpPr>
            <a:stCxn id="17" idx="3"/>
            <a:endCxn id="27" idx="1"/>
          </p:cNvCxnSpPr>
          <p:nvPr/>
        </p:nvCxnSpPr>
        <p:spPr>
          <a:xfrm>
            <a:off x="5406926" y="1748290"/>
            <a:ext cx="1073130" cy="205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F5629F2-66C0-9E69-7496-8BFD3F8FD2BA}"/>
              </a:ext>
            </a:extLst>
          </p:cNvPr>
          <p:cNvCxnSpPr>
            <a:stCxn id="17" idx="3"/>
            <a:endCxn id="28" idx="1"/>
          </p:cNvCxnSpPr>
          <p:nvPr/>
        </p:nvCxnSpPr>
        <p:spPr>
          <a:xfrm>
            <a:off x="5406926" y="1748290"/>
            <a:ext cx="1073130" cy="257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2FDE731-2C30-4DC8-7154-18606CE61E7A}"/>
              </a:ext>
            </a:extLst>
          </p:cNvPr>
          <p:cNvCxnSpPr>
            <a:cxnSpLocks/>
          </p:cNvCxnSpPr>
          <p:nvPr/>
        </p:nvCxnSpPr>
        <p:spPr>
          <a:xfrm flipV="1">
            <a:off x="2649249" y="5110101"/>
            <a:ext cx="1" cy="278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D1CF77-DC6D-43AC-35B8-4D8BB252741A}"/>
              </a:ext>
            </a:extLst>
          </p:cNvPr>
          <p:cNvCxnSpPr>
            <a:cxnSpLocks/>
          </p:cNvCxnSpPr>
          <p:nvPr/>
        </p:nvCxnSpPr>
        <p:spPr>
          <a:xfrm flipH="1" flipV="1">
            <a:off x="2983237" y="2077421"/>
            <a:ext cx="1" cy="2534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2CCEA9CC-6BF9-D306-4679-00DB26FC9FB6}"/>
              </a:ext>
            </a:extLst>
          </p:cNvPr>
          <p:cNvCxnSpPr>
            <a:cxnSpLocks/>
            <a:stCxn id="43" idx="1"/>
            <a:endCxn id="12" idx="3"/>
          </p:cNvCxnSpPr>
          <p:nvPr/>
        </p:nvCxnSpPr>
        <p:spPr>
          <a:xfrm flipH="1">
            <a:off x="3710814" y="2787492"/>
            <a:ext cx="469635" cy="3757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384B184-5E75-927F-CB8D-361F44AA5A84}"/>
              </a:ext>
            </a:extLst>
          </p:cNvPr>
          <p:cNvCxnSpPr>
            <a:stCxn id="22" idx="0"/>
            <a:endCxn id="21" idx="2"/>
          </p:cNvCxnSpPr>
          <p:nvPr/>
        </p:nvCxnSpPr>
        <p:spPr>
          <a:xfrm flipV="1">
            <a:off x="4829791" y="3998537"/>
            <a:ext cx="0" cy="1295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7443A18-E24B-E4FF-7483-07D63A9EF0BD}"/>
              </a:ext>
            </a:extLst>
          </p:cNvPr>
          <p:cNvCxnSpPr>
            <a:stCxn id="21" idx="0"/>
            <a:endCxn id="20" idx="2"/>
          </p:cNvCxnSpPr>
          <p:nvPr/>
        </p:nvCxnSpPr>
        <p:spPr>
          <a:xfrm flipV="1">
            <a:off x="4829791" y="3481568"/>
            <a:ext cx="1" cy="131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976D2F4-3D76-B20E-C35D-94C5F0EF3264}"/>
              </a:ext>
            </a:extLst>
          </p:cNvPr>
          <p:cNvCxnSpPr>
            <a:stCxn id="20" idx="0"/>
            <a:endCxn id="19" idx="2"/>
          </p:cNvCxnSpPr>
          <p:nvPr/>
        </p:nvCxnSpPr>
        <p:spPr>
          <a:xfrm flipH="1" flipV="1">
            <a:off x="4827865" y="2972503"/>
            <a:ext cx="1926" cy="123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453B6C0-C745-8F4D-E3F2-2A89E8948B9E}"/>
              </a:ext>
            </a:extLst>
          </p:cNvPr>
          <p:cNvCxnSpPr>
            <a:stCxn id="19" idx="0"/>
            <a:endCxn id="18" idx="2"/>
          </p:cNvCxnSpPr>
          <p:nvPr/>
        </p:nvCxnSpPr>
        <p:spPr>
          <a:xfrm flipV="1">
            <a:off x="4827865" y="2457837"/>
            <a:ext cx="0" cy="1295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CB8F00A-6532-50DA-9C85-82ACE6B464BE}"/>
              </a:ext>
            </a:extLst>
          </p:cNvPr>
          <p:cNvCxnSpPr>
            <a:stCxn id="18" idx="0"/>
            <a:endCxn id="17" idx="2"/>
          </p:cNvCxnSpPr>
          <p:nvPr/>
        </p:nvCxnSpPr>
        <p:spPr>
          <a:xfrm flipV="1">
            <a:off x="4827865" y="1940868"/>
            <a:ext cx="1" cy="131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D8B7E6B3-1F15-BBE8-5751-941FE966FE9C}"/>
              </a:ext>
            </a:extLst>
          </p:cNvPr>
          <p:cNvSpPr/>
          <p:nvPr/>
        </p:nvSpPr>
        <p:spPr>
          <a:xfrm>
            <a:off x="4180449" y="2543343"/>
            <a:ext cx="1288811" cy="488298"/>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zh-CN" altLang="en-US" sz="1400"/>
          </a:p>
        </p:txBody>
      </p:sp>
      <p:sp>
        <p:nvSpPr>
          <p:cNvPr id="44" name="矩形: 圆角 43">
            <a:extLst>
              <a:ext uri="{FF2B5EF4-FFF2-40B4-BE49-F238E27FC236}">
                <a16:creationId xmlns:a16="http://schemas.microsoft.com/office/drawing/2014/main" id="{1F95C63A-1A08-7015-F1A7-9DF4E0BB54A9}"/>
              </a:ext>
            </a:extLst>
          </p:cNvPr>
          <p:cNvSpPr/>
          <p:nvPr/>
        </p:nvSpPr>
        <p:spPr>
          <a:xfrm>
            <a:off x="8155526" y="1516216"/>
            <a:ext cx="1395142" cy="2343049"/>
          </a:xfrm>
          <a:prstGeom prst="roundRect">
            <a:avLst>
              <a:gd name="adj" fmla="val 7678"/>
            </a:avLst>
          </a:prstGeom>
          <a:solidFill>
            <a:schemeClr val="accent2">
              <a:lumMod val="40000"/>
              <a:lumOff val="60000"/>
              <a:alpha val="49000"/>
            </a:schemeClr>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endParaRPr lang="zh-CN" altLang="en-US" sz="1400"/>
          </a:p>
        </p:txBody>
      </p:sp>
      <p:sp>
        <p:nvSpPr>
          <p:cNvPr id="45" name="矩形: 圆角 44">
            <a:extLst>
              <a:ext uri="{FF2B5EF4-FFF2-40B4-BE49-F238E27FC236}">
                <a16:creationId xmlns:a16="http://schemas.microsoft.com/office/drawing/2014/main" id="{3E018416-5B0F-A246-2AE9-ED6D54333B8A}"/>
              </a:ext>
            </a:extLst>
          </p:cNvPr>
          <p:cNvSpPr/>
          <p:nvPr/>
        </p:nvSpPr>
        <p:spPr>
          <a:xfrm>
            <a:off x="8272938" y="1617318"/>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Feed Forward</a:t>
            </a:r>
            <a:endParaRPr lang="zh-CN" altLang="en-US" sz="1400" b="1" dirty="0"/>
          </a:p>
        </p:txBody>
      </p:sp>
      <p:sp>
        <p:nvSpPr>
          <p:cNvPr id="46" name="矩形: 圆角 45">
            <a:extLst>
              <a:ext uri="{FF2B5EF4-FFF2-40B4-BE49-F238E27FC236}">
                <a16:creationId xmlns:a16="http://schemas.microsoft.com/office/drawing/2014/main" id="{F432294B-FA74-2850-66A2-88F24F62E671}"/>
              </a:ext>
            </a:extLst>
          </p:cNvPr>
          <p:cNvSpPr/>
          <p:nvPr/>
        </p:nvSpPr>
        <p:spPr>
          <a:xfrm>
            <a:off x="8272938" y="2739322"/>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Layer Norm</a:t>
            </a:r>
            <a:endParaRPr lang="zh-CN" altLang="en-US" sz="1400" b="1" dirty="0"/>
          </a:p>
        </p:txBody>
      </p:sp>
      <p:sp>
        <p:nvSpPr>
          <p:cNvPr id="47" name="矩形: 圆角 46">
            <a:extLst>
              <a:ext uri="{FF2B5EF4-FFF2-40B4-BE49-F238E27FC236}">
                <a16:creationId xmlns:a16="http://schemas.microsoft.com/office/drawing/2014/main" id="{064A59D1-985E-DDD5-D000-A983B23BB644}"/>
              </a:ext>
            </a:extLst>
          </p:cNvPr>
          <p:cNvSpPr/>
          <p:nvPr/>
        </p:nvSpPr>
        <p:spPr>
          <a:xfrm>
            <a:off x="8272938" y="3292849"/>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400" b="1" dirty="0"/>
              <a:t>Self Attention</a:t>
            </a:r>
            <a:endParaRPr lang="zh-CN" altLang="en-US" sz="1400" b="1" dirty="0"/>
          </a:p>
        </p:txBody>
      </p:sp>
      <p:cxnSp>
        <p:nvCxnSpPr>
          <p:cNvPr id="48" name="直接箭头连接符 47">
            <a:extLst>
              <a:ext uri="{FF2B5EF4-FFF2-40B4-BE49-F238E27FC236}">
                <a16:creationId xmlns:a16="http://schemas.microsoft.com/office/drawing/2014/main" id="{FC7E886A-01C8-6815-746F-D45B83E04059}"/>
              </a:ext>
            </a:extLst>
          </p:cNvPr>
          <p:cNvCxnSpPr>
            <a:cxnSpLocks/>
            <a:endCxn id="47" idx="2"/>
          </p:cNvCxnSpPr>
          <p:nvPr/>
        </p:nvCxnSpPr>
        <p:spPr>
          <a:xfrm flipV="1">
            <a:off x="8851998" y="3678005"/>
            <a:ext cx="1" cy="278773"/>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49" name="直接箭头连接符 48">
            <a:extLst>
              <a:ext uri="{FF2B5EF4-FFF2-40B4-BE49-F238E27FC236}">
                <a16:creationId xmlns:a16="http://schemas.microsoft.com/office/drawing/2014/main" id="{C5B6A3C4-0F1F-D07B-76A3-7107B073B21F}"/>
              </a:ext>
            </a:extLst>
          </p:cNvPr>
          <p:cNvCxnSpPr>
            <a:stCxn id="47" idx="0"/>
            <a:endCxn id="46" idx="2"/>
          </p:cNvCxnSpPr>
          <p:nvPr/>
        </p:nvCxnSpPr>
        <p:spPr>
          <a:xfrm flipV="1">
            <a:off x="8851999" y="3124478"/>
            <a:ext cx="0" cy="168371"/>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50" name="直接箭头连接符 49">
            <a:extLst>
              <a:ext uri="{FF2B5EF4-FFF2-40B4-BE49-F238E27FC236}">
                <a16:creationId xmlns:a16="http://schemas.microsoft.com/office/drawing/2014/main" id="{B61383AF-4C4C-5CDB-FB0A-0156A483F61C}"/>
              </a:ext>
            </a:extLst>
          </p:cNvPr>
          <p:cNvCxnSpPr>
            <a:stCxn id="45" idx="0"/>
          </p:cNvCxnSpPr>
          <p:nvPr/>
        </p:nvCxnSpPr>
        <p:spPr>
          <a:xfrm flipH="1" flipV="1">
            <a:off x="8851998" y="1363899"/>
            <a:ext cx="1" cy="253419"/>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51" name="连接符: 肘形 50">
            <a:extLst>
              <a:ext uri="{FF2B5EF4-FFF2-40B4-BE49-F238E27FC236}">
                <a16:creationId xmlns:a16="http://schemas.microsoft.com/office/drawing/2014/main" id="{CFE2BFDF-3DC1-961F-07F9-5FCBAFBC2D29}"/>
              </a:ext>
            </a:extLst>
          </p:cNvPr>
          <p:cNvCxnSpPr>
            <a:cxnSpLocks/>
          </p:cNvCxnSpPr>
          <p:nvPr/>
        </p:nvCxnSpPr>
        <p:spPr>
          <a:xfrm flipV="1">
            <a:off x="8847745" y="3217944"/>
            <a:ext cx="8507" cy="553527"/>
          </a:xfrm>
          <a:prstGeom prst="bentConnector3">
            <a:avLst>
              <a:gd name="adj1" fmla="val 7466087"/>
            </a:avLst>
          </a:prstGeom>
          <a:ln>
            <a:tailEnd type="triangle"/>
          </a:ln>
        </p:spPr>
        <p:style>
          <a:lnRef idx="1">
            <a:schemeClr val="accent2"/>
          </a:lnRef>
          <a:fillRef idx="2">
            <a:schemeClr val="accent2"/>
          </a:fillRef>
          <a:effectRef idx="1">
            <a:schemeClr val="accent2"/>
          </a:effectRef>
          <a:fontRef idx="minor">
            <a:schemeClr val="dk1"/>
          </a:fontRef>
        </p:style>
      </p:cxnSp>
      <p:sp>
        <p:nvSpPr>
          <p:cNvPr id="52" name="文本框 51">
            <a:extLst>
              <a:ext uri="{FF2B5EF4-FFF2-40B4-BE49-F238E27FC236}">
                <a16:creationId xmlns:a16="http://schemas.microsoft.com/office/drawing/2014/main" id="{E501DCA8-2D4B-93DB-56AA-4B258F0E99B0}"/>
              </a:ext>
            </a:extLst>
          </p:cNvPr>
          <p:cNvSpPr txBox="1"/>
          <p:nvPr/>
        </p:nvSpPr>
        <p:spPr>
          <a:xfrm>
            <a:off x="8982752" y="3087322"/>
            <a:ext cx="561051" cy="161583"/>
          </a:xfrm>
          <a:prstGeom prst="rect">
            <a:avLst/>
          </a:prstGeom>
          <a:noFill/>
        </p:spPr>
        <p:txBody>
          <a:bodyPr wrap="none" lIns="0" tIns="0" rIns="0" bIns="0" rtlCol="0">
            <a:spAutoFit/>
          </a:bodyPr>
          <a:lstStyle/>
          <a:p>
            <a:r>
              <a:rPr lang="en-US" altLang="zh-CN" sz="1050" b="1" dirty="0"/>
              <a:t>Residual</a:t>
            </a:r>
            <a:endParaRPr lang="zh-CN" altLang="en-US" sz="1050" b="1" dirty="0"/>
          </a:p>
        </p:txBody>
      </p:sp>
      <p:sp>
        <p:nvSpPr>
          <p:cNvPr id="53" name="矩形: 圆角 52">
            <a:extLst>
              <a:ext uri="{FF2B5EF4-FFF2-40B4-BE49-F238E27FC236}">
                <a16:creationId xmlns:a16="http://schemas.microsoft.com/office/drawing/2014/main" id="{38B77286-10B4-A890-AD96-20C6E502741E}"/>
              </a:ext>
            </a:extLst>
          </p:cNvPr>
          <p:cNvSpPr/>
          <p:nvPr/>
        </p:nvSpPr>
        <p:spPr>
          <a:xfrm>
            <a:off x="8272938" y="2185796"/>
            <a:ext cx="1158120"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000" b="1" dirty="0"/>
              <a:t>Encoder-Decoder</a:t>
            </a:r>
            <a:r>
              <a:rPr lang="en-US" altLang="zh-CN" sz="1400" b="1" dirty="0"/>
              <a:t> Attention</a:t>
            </a:r>
            <a:endParaRPr lang="zh-CN" altLang="en-US" sz="1400" b="1" dirty="0"/>
          </a:p>
        </p:txBody>
      </p:sp>
      <p:cxnSp>
        <p:nvCxnSpPr>
          <p:cNvPr id="54" name="直接箭头连接符 53">
            <a:extLst>
              <a:ext uri="{FF2B5EF4-FFF2-40B4-BE49-F238E27FC236}">
                <a16:creationId xmlns:a16="http://schemas.microsoft.com/office/drawing/2014/main" id="{FD3E05B6-3ABE-281A-A8BA-F4484B561CEB}"/>
              </a:ext>
            </a:extLst>
          </p:cNvPr>
          <p:cNvCxnSpPr>
            <a:stCxn id="53" idx="0"/>
          </p:cNvCxnSpPr>
          <p:nvPr/>
        </p:nvCxnSpPr>
        <p:spPr>
          <a:xfrm flipV="1">
            <a:off x="8851999" y="2017425"/>
            <a:ext cx="0" cy="168371"/>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55" name="连接符: 肘形 54">
            <a:extLst>
              <a:ext uri="{FF2B5EF4-FFF2-40B4-BE49-F238E27FC236}">
                <a16:creationId xmlns:a16="http://schemas.microsoft.com/office/drawing/2014/main" id="{F5B67C18-414F-DEB6-209D-C16956C59C11}"/>
              </a:ext>
            </a:extLst>
          </p:cNvPr>
          <p:cNvCxnSpPr>
            <a:cxnSpLocks/>
          </p:cNvCxnSpPr>
          <p:nvPr/>
        </p:nvCxnSpPr>
        <p:spPr>
          <a:xfrm flipV="1">
            <a:off x="8847745" y="2110891"/>
            <a:ext cx="8507" cy="553527"/>
          </a:xfrm>
          <a:prstGeom prst="bentConnector3">
            <a:avLst>
              <a:gd name="adj1" fmla="val 7466087"/>
            </a:avLst>
          </a:prstGeom>
          <a:ln>
            <a:tailEnd type="triangle"/>
          </a:ln>
        </p:spPr>
        <p:style>
          <a:lnRef idx="1">
            <a:schemeClr val="accent2"/>
          </a:lnRef>
          <a:fillRef idx="2">
            <a:schemeClr val="accent2"/>
          </a:fillRef>
          <a:effectRef idx="1">
            <a:schemeClr val="accent2"/>
          </a:effectRef>
          <a:fontRef idx="minor">
            <a:schemeClr val="dk1"/>
          </a:fontRef>
        </p:style>
      </p:cxnSp>
      <p:sp>
        <p:nvSpPr>
          <p:cNvPr id="56" name="文本框 55">
            <a:extLst>
              <a:ext uri="{FF2B5EF4-FFF2-40B4-BE49-F238E27FC236}">
                <a16:creationId xmlns:a16="http://schemas.microsoft.com/office/drawing/2014/main" id="{BC96325B-85FC-E0D2-9133-FF513BFA46B3}"/>
              </a:ext>
            </a:extLst>
          </p:cNvPr>
          <p:cNvSpPr txBox="1"/>
          <p:nvPr/>
        </p:nvSpPr>
        <p:spPr>
          <a:xfrm>
            <a:off x="8982752" y="1980269"/>
            <a:ext cx="561051" cy="161583"/>
          </a:xfrm>
          <a:prstGeom prst="rect">
            <a:avLst/>
          </a:prstGeom>
          <a:noFill/>
        </p:spPr>
        <p:txBody>
          <a:bodyPr wrap="none" lIns="0" tIns="0" rIns="0" bIns="0" rtlCol="0">
            <a:spAutoFit/>
          </a:bodyPr>
          <a:lstStyle/>
          <a:p>
            <a:r>
              <a:rPr lang="en-US" altLang="zh-CN" sz="1050" b="1" dirty="0"/>
              <a:t>Residual</a:t>
            </a:r>
            <a:endParaRPr lang="zh-CN" altLang="en-US" sz="1050" b="1" dirty="0"/>
          </a:p>
        </p:txBody>
      </p:sp>
      <p:cxnSp>
        <p:nvCxnSpPr>
          <p:cNvPr id="57" name="直接箭头连接符 56">
            <a:extLst>
              <a:ext uri="{FF2B5EF4-FFF2-40B4-BE49-F238E27FC236}">
                <a16:creationId xmlns:a16="http://schemas.microsoft.com/office/drawing/2014/main" id="{A8D7C1C6-43E6-26B3-05D0-CAA60AE7DF23}"/>
              </a:ext>
            </a:extLst>
          </p:cNvPr>
          <p:cNvCxnSpPr/>
          <p:nvPr/>
        </p:nvCxnSpPr>
        <p:spPr>
          <a:xfrm flipV="1">
            <a:off x="8847745" y="2570952"/>
            <a:ext cx="0" cy="168371"/>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p:sp>
        <p:nvSpPr>
          <p:cNvPr id="58" name="矩形 57">
            <a:extLst>
              <a:ext uri="{FF2B5EF4-FFF2-40B4-BE49-F238E27FC236}">
                <a16:creationId xmlns:a16="http://schemas.microsoft.com/office/drawing/2014/main" id="{6DC002DA-82C1-BA69-99A0-BD11602D3F8D}"/>
              </a:ext>
            </a:extLst>
          </p:cNvPr>
          <p:cNvSpPr/>
          <p:nvPr/>
        </p:nvSpPr>
        <p:spPr>
          <a:xfrm>
            <a:off x="6408530" y="2538078"/>
            <a:ext cx="1288811" cy="488298"/>
          </a:xfrm>
          <a:prstGeom prst="rect">
            <a:avLst/>
          </a:prstGeom>
          <a:noFill/>
          <a:ln>
            <a:solidFill>
              <a:schemeClr val="accent2"/>
            </a:solidFill>
            <a:prstDash val="dash"/>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zh-CN" altLang="en-US" sz="1400"/>
          </a:p>
        </p:txBody>
      </p:sp>
      <p:cxnSp>
        <p:nvCxnSpPr>
          <p:cNvPr id="59" name="直接箭头连接符 58">
            <a:extLst>
              <a:ext uri="{FF2B5EF4-FFF2-40B4-BE49-F238E27FC236}">
                <a16:creationId xmlns:a16="http://schemas.microsoft.com/office/drawing/2014/main" id="{A18B64C5-FC9F-52D9-3F6F-8E197831AE72}"/>
              </a:ext>
            </a:extLst>
          </p:cNvPr>
          <p:cNvCxnSpPr>
            <a:cxnSpLocks/>
          </p:cNvCxnSpPr>
          <p:nvPr/>
        </p:nvCxnSpPr>
        <p:spPr>
          <a:xfrm flipH="1" flipV="1">
            <a:off x="7054373" y="4508435"/>
            <a:ext cx="1365" cy="3534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C3BC719D-0A12-A661-FA8C-46980246CBCE}"/>
              </a:ext>
            </a:extLst>
          </p:cNvPr>
          <p:cNvCxnSpPr/>
          <p:nvPr/>
        </p:nvCxnSpPr>
        <p:spPr>
          <a:xfrm flipV="1">
            <a:off x="7054373" y="3993769"/>
            <a:ext cx="0" cy="1295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E09CA659-A604-F729-735D-E8930DC005A6}"/>
              </a:ext>
            </a:extLst>
          </p:cNvPr>
          <p:cNvCxnSpPr/>
          <p:nvPr/>
        </p:nvCxnSpPr>
        <p:spPr>
          <a:xfrm flipV="1">
            <a:off x="7054373" y="3476800"/>
            <a:ext cx="1" cy="131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D8FEF33D-5AEF-AB4A-6726-1A9591F40CDC}"/>
              </a:ext>
            </a:extLst>
          </p:cNvPr>
          <p:cNvCxnSpPr/>
          <p:nvPr/>
        </p:nvCxnSpPr>
        <p:spPr>
          <a:xfrm flipH="1" flipV="1">
            <a:off x="7052447" y="2967735"/>
            <a:ext cx="1926" cy="123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BE193EAF-036E-6802-7D4B-3EDEF78E7189}"/>
              </a:ext>
            </a:extLst>
          </p:cNvPr>
          <p:cNvCxnSpPr/>
          <p:nvPr/>
        </p:nvCxnSpPr>
        <p:spPr>
          <a:xfrm flipV="1">
            <a:off x="7052447" y="2453069"/>
            <a:ext cx="0" cy="1295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C95B9F3-EB1A-C634-8D62-791F40F85A33}"/>
              </a:ext>
            </a:extLst>
          </p:cNvPr>
          <p:cNvCxnSpPr/>
          <p:nvPr/>
        </p:nvCxnSpPr>
        <p:spPr>
          <a:xfrm flipV="1">
            <a:off x="7052447" y="1936100"/>
            <a:ext cx="1" cy="131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7609A19F-BBCA-16F6-063A-04DB9C44394B}"/>
              </a:ext>
            </a:extLst>
          </p:cNvPr>
          <p:cNvCxnSpPr>
            <a:cxnSpLocks/>
            <a:stCxn id="58" idx="3"/>
            <a:endCxn id="44" idx="1"/>
          </p:cNvCxnSpPr>
          <p:nvPr/>
        </p:nvCxnSpPr>
        <p:spPr>
          <a:xfrm flipV="1">
            <a:off x="7697342" y="2687741"/>
            <a:ext cx="458185" cy="944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DF4FC374-F333-666E-7C99-FA7FD028216B}"/>
              </a:ext>
            </a:extLst>
          </p:cNvPr>
          <p:cNvSpPr/>
          <p:nvPr/>
        </p:nvSpPr>
        <p:spPr>
          <a:xfrm>
            <a:off x="4248805" y="4674056"/>
            <a:ext cx="1156755" cy="385156"/>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zh-CN" sz="1200" b="1" dirty="0"/>
              <a:t>Dropout</a:t>
            </a:r>
            <a:endParaRPr lang="zh-CN" altLang="en-US" sz="1200" b="1" dirty="0"/>
          </a:p>
        </p:txBody>
      </p:sp>
      <p:cxnSp>
        <p:nvCxnSpPr>
          <p:cNvPr id="67" name="直接箭头连接符 66">
            <a:extLst>
              <a:ext uri="{FF2B5EF4-FFF2-40B4-BE49-F238E27FC236}">
                <a16:creationId xmlns:a16="http://schemas.microsoft.com/office/drawing/2014/main" id="{44F9882C-8BCA-157B-104C-57A0693B24E2}"/>
              </a:ext>
            </a:extLst>
          </p:cNvPr>
          <p:cNvCxnSpPr>
            <a:cxnSpLocks/>
            <a:endCxn id="70" idx="1"/>
          </p:cNvCxnSpPr>
          <p:nvPr/>
        </p:nvCxnSpPr>
        <p:spPr>
          <a:xfrm>
            <a:off x="3895145" y="6438298"/>
            <a:ext cx="3536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6328A8F4-CFD4-C239-09B9-AD393BC3668E}"/>
              </a:ext>
            </a:extLst>
          </p:cNvPr>
          <p:cNvSpPr/>
          <p:nvPr/>
        </p:nvSpPr>
        <p:spPr>
          <a:xfrm>
            <a:off x="4248805" y="5185045"/>
            <a:ext cx="1156755" cy="385156"/>
          </a:xfrm>
          <a:prstGeom prst="roundRect">
            <a:avLst/>
          </a:prstGeom>
        </p:spPr>
        <p:style>
          <a:lnRef idx="3">
            <a:schemeClr val="lt1"/>
          </a:lnRef>
          <a:fillRef idx="1">
            <a:schemeClr val="accent2"/>
          </a:fillRef>
          <a:effectRef idx="1">
            <a:schemeClr val="accent2"/>
          </a:effectRef>
          <a:fontRef idx="minor">
            <a:schemeClr val="lt1"/>
          </a:fontRef>
        </p:style>
        <p:txBody>
          <a:bodyPr lIns="0" tIns="0" rIns="0" bIns="0" rtlCol="0" anchor="ctr"/>
          <a:lstStyle/>
          <a:p>
            <a:pPr algn="ctr"/>
            <a:r>
              <a:rPr lang="en-US" altLang="zh-CN" sz="1200" b="1" dirty="0"/>
              <a:t>Linear</a:t>
            </a:r>
            <a:endParaRPr lang="zh-CN" altLang="en-US" sz="1200" b="1" dirty="0"/>
          </a:p>
        </p:txBody>
      </p:sp>
      <p:sp>
        <p:nvSpPr>
          <p:cNvPr id="69" name="矩形: 圆角 68">
            <a:extLst>
              <a:ext uri="{FF2B5EF4-FFF2-40B4-BE49-F238E27FC236}">
                <a16:creationId xmlns:a16="http://schemas.microsoft.com/office/drawing/2014/main" id="{17094CE3-5BCD-F2FB-92A3-00A1291DD8DE}"/>
              </a:ext>
            </a:extLst>
          </p:cNvPr>
          <p:cNvSpPr/>
          <p:nvPr/>
        </p:nvSpPr>
        <p:spPr>
          <a:xfrm>
            <a:off x="4248805" y="5697739"/>
            <a:ext cx="1156755" cy="385156"/>
          </a:xfrm>
          <a:prstGeom prst="roundRect">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200" b="1" dirty="0"/>
              <a:t>Convolution</a:t>
            </a:r>
          </a:p>
          <a:p>
            <a:pPr algn="ctr"/>
            <a:r>
              <a:rPr lang="en-US" altLang="zh-CN" sz="1200" b="1" dirty="0"/>
              <a:t>Subsampling</a:t>
            </a:r>
            <a:endParaRPr lang="zh-CN" altLang="en-US" sz="1200" b="1" dirty="0"/>
          </a:p>
        </p:txBody>
      </p:sp>
      <p:sp>
        <p:nvSpPr>
          <p:cNvPr id="70" name="矩形: 圆角 69">
            <a:extLst>
              <a:ext uri="{FF2B5EF4-FFF2-40B4-BE49-F238E27FC236}">
                <a16:creationId xmlns:a16="http://schemas.microsoft.com/office/drawing/2014/main" id="{64B6FE71-16C8-46E4-53EB-5CA21C11A202}"/>
              </a:ext>
            </a:extLst>
          </p:cNvPr>
          <p:cNvSpPr/>
          <p:nvPr/>
        </p:nvSpPr>
        <p:spPr>
          <a:xfrm>
            <a:off x="4248804" y="6245720"/>
            <a:ext cx="1156756" cy="385156"/>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200" b="1" dirty="0" err="1"/>
              <a:t>SpecAug</a:t>
            </a:r>
            <a:endParaRPr lang="zh-CN" altLang="en-US" sz="1200" b="1" dirty="0"/>
          </a:p>
        </p:txBody>
      </p:sp>
      <p:sp>
        <p:nvSpPr>
          <p:cNvPr id="71" name="矩形: 圆角 70">
            <a:extLst>
              <a:ext uri="{FF2B5EF4-FFF2-40B4-BE49-F238E27FC236}">
                <a16:creationId xmlns:a16="http://schemas.microsoft.com/office/drawing/2014/main" id="{2882F5F8-1855-594E-43D5-18E7BB0C846A}"/>
              </a:ext>
            </a:extLst>
          </p:cNvPr>
          <p:cNvSpPr/>
          <p:nvPr/>
        </p:nvSpPr>
        <p:spPr>
          <a:xfrm>
            <a:off x="1740328" y="4716335"/>
            <a:ext cx="1844402" cy="385156"/>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zh-CN" sz="1200" b="1" dirty="0"/>
              <a:t>Feed Forward</a:t>
            </a:r>
          </a:p>
          <a:p>
            <a:pPr algn="ctr"/>
            <a:r>
              <a:rPr lang="en-US" altLang="zh-CN" sz="1200" b="1" dirty="0"/>
              <a:t>Module</a:t>
            </a:r>
            <a:endParaRPr lang="zh-CN" altLang="en-US" sz="1200" b="1" dirty="0"/>
          </a:p>
        </p:txBody>
      </p:sp>
      <p:sp>
        <p:nvSpPr>
          <p:cNvPr id="72" name="流程图: 接点 71">
            <a:extLst>
              <a:ext uri="{FF2B5EF4-FFF2-40B4-BE49-F238E27FC236}">
                <a16:creationId xmlns:a16="http://schemas.microsoft.com/office/drawing/2014/main" id="{80410C50-7219-B8A9-A876-540BD5BA6C09}"/>
              </a:ext>
            </a:extLst>
          </p:cNvPr>
          <p:cNvSpPr/>
          <p:nvPr/>
        </p:nvSpPr>
        <p:spPr>
          <a:xfrm>
            <a:off x="2514351" y="4323375"/>
            <a:ext cx="287556" cy="259895"/>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a:t>
            </a:r>
            <a:endParaRPr lang="zh-CN" altLang="en-US" b="1" dirty="0"/>
          </a:p>
        </p:txBody>
      </p:sp>
      <p:cxnSp>
        <p:nvCxnSpPr>
          <p:cNvPr id="73" name="直接箭头连接符 72">
            <a:extLst>
              <a:ext uri="{FF2B5EF4-FFF2-40B4-BE49-F238E27FC236}">
                <a16:creationId xmlns:a16="http://schemas.microsoft.com/office/drawing/2014/main" id="{DADFA850-0465-4BF1-8B48-3FDF826D32F2}"/>
              </a:ext>
            </a:extLst>
          </p:cNvPr>
          <p:cNvCxnSpPr>
            <a:cxnSpLocks/>
            <a:stCxn id="71" idx="0"/>
            <a:endCxn id="72" idx="4"/>
          </p:cNvCxnSpPr>
          <p:nvPr/>
        </p:nvCxnSpPr>
        <p:spPr>
          <a:xfrm flipH="1" flipV="1">
            <a:off x="2658129" y="4583270"/>
            <a:ext cx="4400" cy="13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肘形 73">
            <a:extLst>
              <a:ext uri="{FF2B5EF4-FFF2-40B4-BE49-F238E27FC236}">
                <a16:creationId xmlns:a16="http://schemas.microsoft.com/office/drawing/2014/main" id="{BDA169EE-E8DA-7ECD-99E4-C292D5F9D5C3}"/>
              </a:ext>
            </a:extLst>
          </p:cNvPr>
          <p:cNvCxnSpPr>
            <a:cxnSpLocks/>
            <a:endCxn id="72" idx="6"/>
          </p:cNvCxnSpPr>
          <p:nvPr/>
        </p:nvCxnSpPr>
        <p:spPr>
          <a:xfrm rot="5400000" flipH="1" flipV="1">
            <a:off x="2326598" y="4777284"/>
            <a:ext cx="799270" cy="151348"/>
          </a:xfrm>
          <a:prstGeom prst="bentConnector4">
            <a:avLst>
              <a:gd name="adj1" fmla="val -336"/>
              <a:gd name="adj2" fmla="val 6557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5C212958-4118-1B17-AA38-C48844B4FE1B}"/>
              </a:ext>
            </a:extLst>
          </p:cNvPr>
          <p:cNvCxnSpPr>
            <a:cxnSpLocks/>
            <a:stCxn id="72" idx="0"/>
            <a:endCxn id="76" idx="2"/>
          </p:cNvCxnSpPr>
          <p:nvPr/>
        </p:nvCxnSpPr>
        <p:spPr>
          <a:xfrm flipV="1">
            <a:off x="2658129" y="4202714"/>
            <a:ext cx="8031" cy="120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15184098-41C8-B939-F0C3-3AC7A920F7E9}"/>
              </a:ext>
            </a:extLst>
          </p:cNvPr>
          <p:cNvSpPr/>
          <p:nvPr/>
        </p:nvSpPr>
        <p:spPr>
          <a:xfrm>
            <a:off x="1736837" y="3817558"/>
            <a:ext cx="1858645"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200" b="1" dirty="0"/>
              <a:t>Multi-head Self Attention Module</a:t>
            </a:r>
            <a:endParaRPr lang="zh-CN" altLang="en-US" sz="1200" b="1" dirty="0"/>
          </a:p>
        </p:txBody>
      </p:sp>
      <p:sp>
        <p:nvSpPr>
          <p:cNvPr id="77" name="流程图: 接点 76">
            <a:extLst>
              <a:ext uri="{FF2B5EF4-FFF2-40B4-BE49-F238E27FC236}">
                <a16:creationId xmlns:a16="http://schemas.microsoft.com/office/drawing/2014/main" id="{A010C14E-BFD7-9B11-3CA1-2C1F3E5CD785}"/>
              </a:ext>
            </a:extLst>
          </p:cNvPr>
          <p:cNvSpPr/>
          <p:nvPr/>
        </p:nvSpPr>
        <p:spPr>
          <a:xfrm>
            <a:off x="2526013" y="3433470"/>
            <a:ext cx="287556" cy="259895"/>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a:t>
            </a:r>
            <a:endParaRPr lang="zh-CN" altLang="en-US" b="1" dirty="0"/>
          </a:p>
        </p:txBody>
      </p:sp>
      <p:cxnSp>
        <p:nvCxnSpPr>
          <p:cNvPr id="78" name="直接箭头连接符 77">
            <a:extLst>
              <a:ext uri="{FF2B5EF4-FFF2-40B4-BE49-F238E27FC236}">
                <a16:creationId xmlns:a16="http://schemas.microsoft.com/office/drawing/2014/main" id="{1B5184D5-A9B7-0CAD-DEFF-09FCACBEE3F5}"/>
              </a:ext>
            </a:extLst>
          </p:cNvPr>
          <p:cNvCxnSpPr>
            <a:cxnSpLocks/>
            <a:stCxn id="76" idx="0"/>
            <a:endCxn id="77" idx="4"/>
          </p:cNvCxnSpPr>
          <p:nvPr/>
        </p:nvCxnSpPr>
        <p:spPr>
          <a:xfrm flipV="1">
            <a:off x="2666160" y="3693365"/>
            <a:ext cx="3631" cy="12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肘形 78">
            <a:extLst>
              <a:ext uri="{FF2B5EF4-FFF2-40B4-BE49-F238E27FC236}">
                <a16:creationId xmlns:a16="http://schemas.microsoft.com/office/drawing/2014/main" id="{62D9EEBA-C2A0-4B5E-F3CA-9C0638EAC50A}"/>
              </a:ext>
            </a:extLst>
          </p:cNvPr>
          <p:cNvCxnSpPr>
            <a:cxnSpLocks/>
            <a:endCxn id="77" idx="6"/>
          </p:cNvCxnSpPr>
          <p:nvPr/>
        </p:nvCxnSpPr>
        <p:spPr>
          <a:xfrm rot="5400000" flipH="1" flipV="1">
            <a:off x="2357247" y="3864303"/>
            <a:ext cx="757207" cy="155438"/>
          </a:xfrm>
          <a:prstGeom prst="bentConnector4">
            <a:avLst>
              <a:gd name="adj1" fmla="val 2080"/>
              <a:gd name="adj2" fmla="val 648164"/>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4A679D36-3FE7-D193-BE9A-0508EEA6D7BF}"/>
              </a:ext>
            </a:extLst>
          </p:cNvPr>
          <p:cNvSpPr/>
          <p:nvPr/>
        </p:nvSpPr>
        <p:spPr>
          <a:xfrm>
            <a:off x="1740328" y="2906040"/>
            <a:ext cx="1858645" cy="385156"/>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200" b="1" dirty="0"/>
              <a:t>Convolutional</a:t>
            </a:r>
          </a:p>
          <a:p>
            <a:pPr algn="ctr"/>
            <a:r>
              <a:rPr lang="en-US" altLang="zh-CN" sz="1200" b="1" dirty="0"/>
              <a:t>Module</a:t>
            </a:r>
            <a:endParaRPr lang="zh-CN" altLang="en-US" sz="1200" b="1" dirty="0"/>
          </a:p>
        </p:txBody>
      </p:sp>
      <p:sp>
        <p:nvSpPr>
          <p:cNvPr id="81" name="流程图: 接点 80">
            <a:extLst>
              <a:ext uri="{FF2B5EF4-FFF2-40B4-BE49-F238E27FC236}">
                <a16:creationId xmlns:a16="http://schemas.microsoft.com/office/drawing/2014/main" id="{CB12FA6B-9942-911C-04A9-DE5E425B695F}"/>
              </a:ext>
            </a:extLst>
          </p:cNvPr>
          <p:cNvSpPr/>
          <p:nvPr/>
        </p:nvSpPr>
        <p:spPr>
          <a:xfrm>
            <a:off x="2525873" y="2513080"/>
            <a:ext cx="287556" cy="259895"/>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a:t>
            </a:r>
            <a:endParaRPr lang="zh-CN" altLang="en-US" b="1" dirty="0"/>
          </a:p>
        </p:txBody>
      </p:sp>
      <p:cxnSp>
        <p:nvCxnSpPr>
          <p:cNvPr id="82" name="直接箭头连接符 81">
            <a:extLst>
              <a:ext uri="{FF2B5EF4-FFF2-40B4-BE49-F238E27FC236}">
                <a16:creationId xmlns:a16="http://schemas.microsoft.com/office/drawing/2014/main" id="{95EF0C43-43AA-63C9-9F2D-4C398FB4F3D7}"/>
              </a:ext>
            </a:extLst>
          </p:cNvPr>
          <p:cNvCxnSpPr>
            <a:cxnSpLocks/>
            <a:stCxn id="80" idx="0"/>
            <a:endCxn id="81" idx="4"/>
          </p:cNvCxnSpPr>
          <p:nvPr/>
        </p:nvCxnSpPr>
        <p:spPr>
          <a:xfrm flipV="1">
            <a:off x="2669651" y="2772975"/>
            <a:ext cx="0" cy="13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B7ED5135-DFD1-9F7E-0714-CAD2C9C76AE3}"/>
              </a:ext>
            </a:extLst>
          </p:cNvPr>
          <p:cNvCxnSpPr>
            <a:cxnSpLocks/>
            <a:endCxn id="81" idx="6"/>
          </p:cNvCxnSpPr>
          <p:nvPr/>
        </p:nvCxnSpPr>
        <p:spPr>
          <a:xfrm rot="5400000" flipH="1" flipV="1">
            <a:off x="2372337" y="2943520"/>
            <a:ext cx="741584" cy="140600"/>
          </a:xfrm>
          <a:prstGeom prst="bentConnector4">
            <a:avLst>
              <a:gd name="adj1" fmla="val -1731"/>
              <a:gd name="adj2" fmla="val 6961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AC45965-0BCE-4687-2BC9-753B0E6B0BF7}"/>
              </a:ext>
            </a:extLst>
          </p:cNvPr>
          <p:cNvCxnSpPr>
            <a:cxnSpLocks/>
            <a:stCxn id="81" idx="0"/>
            <a:endCxn id="85" idx="2"/>
          </p:cNvCxnSpPr>
          <p:nvPr/>
        </p:nvCxnSpPr>
        <p:spPr>
          <a:xfrm flipV="1">
            <a:off x="2669651" y="2359932"/>
            <a:ext cx="0" cy="1531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6AF8D53B-81D5-7854-4E67-4482BAFC76F0}"/>
              </a:ext>
            </a:extLst>
          </p:cNvPr>
          <p:cNvSpPr/>
          <p:nvPr/>
        </p:nvSpPr>
        <p:spPr>
          <a:xfrm>
            <a:off x="1740328" y="1974776"/>
            <a:ext cx="1858645" cy="385156"/>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zh-CN" sz="1200" b="1" dirty="0"/>
              <a:t>Feed Forward</a:t>
            </a:r>
          </a:p>
          <a:p>
            <a:pPr algn="ctr"/>
            <a:r>
              <a:rPr lang="en-US" altLang="zh-CN" sz="1200" b="1" dirty="0"/>
              <a:t>Module</a:t>
            </a:r>
            <a:endParaRPr lang="zh-CN" altLang="en-US" sz="1200" b="1" dirty="0"/>
          </a:p>
        </p:txBody>
      </p:sp>
      <p:sp>
        <p:nvSpPr>
          <p:cNvPr id="86" name="流程图: 接点 85">
            <a:extLst>
              <a:ext uri="{FF2B5EF4-FFF2-40B4-BE49-F238E27FC236}">
                <a16:creationId xmlns:a16="http://schemas.microsoft.com/office/drawing/2014/main" id="{F0DCF368-88FF-40FA-4268-FB14F06BD9D6}"/>
              </a:ext>
            </a:extLst>
          </p:cNvPr>
          <p:cNvSpPr/>
          <p:nvPr/>
        </p:nvSpPr>
        <p:spPr>
          <a:xfrm>
            <a:off x="2514351" y="1562019"/>
            <a:ext cx="287556" cy="259895"/>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a:t>
            </a:r>
            <a:endParaRPr lang="zh-CN" altLang="en-US" b="1" dirty="0"/>
          </a:p>
        </p:txBody>
      </p:sp>
      <p:cxnSp>
        <p:nvCxnSpPr>
          <p:cNvPr id="87" name="直接箭头连接符 86">
            <a:extLst>
              <a:ext uri="{FF2B5EF4-FFF2-40B4-BE49-F238E27FC236}">
                <a16:creationId xmlns:a16="http://schemas.microsoft.com/office/drawing/2014/main" id="{3BEEFC8B-FDF5-A58D-D805-A86FE496322D}"/>
              </a:ext>
            </a:extLst>
          </p:cNvPr>
          <p:cNvCxnSpPr>
            <a:cxnSpLocks/>
            <a:stCxn id="85" idx="0"/>
            <a:endCxn id="86" idx="4"/>
          </p:cNvCxnSpPr>
          <p:nvPr/>
        </p:nvCxnSpPr>
        <p:spPr>
          <a:xfrm flipH="1" flipV="1">
            <a:off x="2658129" y="1821914"/>
            <a:ext cx="11522" cy="15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A85688F5-0808-E8BA-671D-C01E7EFC2CAC}"/>
              </a:ext>
            </a:extLst>
          </p:cNvPr>
          <p:cNvCxnSpPr>
            <a:cxnSpLocks/>
            <a:stCxn id="77" idx="0"/>
            <a:endCxn id="80" idx="2"/>
          </p:cNvCxnSpPr>
          <p:nvPr/>
        </p:nvCxnSpPr>
        <p:spPr>
          <a:xfrm flipH="1" flipV="1">
            <a:off x="2669651" y="3291196"/>
            <a:ext cx="140" cy="14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连接符: 肘形 88">
            <a:extLst>
              <a:ext uri="{FF2B5EF4-FFF2-40B4-BE49-F238E27FC236}">
                <a16:creationId xmlns:a16="http://schemas.microsoft.com/office/drawing/2014/main" id="{EA340DE5-4814-AFA9-B446-004ADF49685D}"/>
              </a:ext>
            </a:extLst>
          </p:cNvPr>
          <p:cNvCxnSpPr>
            <a:cxnSpLocks/>
          </p:cNvCxnSpPr>
          <p:nvPr/>
        </p:nvCxnSpPr>
        <p:spPr>
          <a:xfrm rot="5400000" flipH="1" flipV="1">
            <a:off x="2339991" y="2017124"/>
            <a:ext cx="799270" cy="151348"/>
          </a:xfrm>
          <a:prstGeom prst="bentConnector4">
            <a:avLst>
              <a:gd name="adj1" fmla="val 5218"/>
              <a:gd name="adj2" fmla="val 655779"/>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348AE4B6-D1C8-74E3-EABA-C11217FA66DB}"/>
              </a:ext>
            </a:extLst>
          </p:cNvPr>
          <p:cNvSpPr/>
          <p:nvPr/>
        </p:nvSpPr>
        <p:spPr>
          <a:xfrm>
            <a:off x="1736837" y="1031545"/>
            <a:ext cx="1847893" cy="385156"/>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altLang="zh-CN" sz="1200" b="1" dirty="0"/>
              <a:t>Layer Norm</a:t>
            </a:r>
            <a:endParaRPr lang="zh-CN" altLang="en-US" sz="1200" b="1" dirty="0"/>
          </a:p>
        </p:txBody>
      </p:sp>
      <p:cxnSp>
        <p:nvCxnSpPr>
          <p:cNvPr id="91" name="直接箭头连接符 90">
            <a:extLst>
              <a:ext uri="{FF2B5EF4-FFF2-40B4-BE49-F238E27FC236}">
                <a16:creationId xmlns:a16="http://schemas.microsoft.com/office/drawing/2014/main" id="{03B1DCDA-326B-2FD5-4AC6-94EE5CDF2234}"/>
              </a:ext>
            </a:extLst>
          </p:cNvPr>
          <p:cNvCxnSpPr>
            <a:cxnSpLocks/>
            <a:stCxn id="86" idx="0"/>
            <a:endCxn id="90" idx="2"/>
          </p:cNvCxnSpPr>
          <p:nvPr/>
        </p:nvCxnSpPr>
        <p:spPr>
          <a:xfrm flipV="1">
            <a:off x="2658129" y="1416701"/>
            <a:ext cx="2655" cy="1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7053022-CCA6-BCCA-1CBB-3E90C4537962}"/>
              </a:ext>
            </a:extLst>
          </p:cNvPr>
          <p:cNvSpPr txBox="1"/>
          <p:nvPr/>
        </p:nvSpPr>
        <p:spPr>
          <a:xfrm>
            <a:off x="1767374" y="5617815"/>
            <a:ext cx="1845377" cy="369332"/>
          </a:xfrm>
          <a:prstGeom prst="rect">
            <a:avLst/>
          </a:prstGeom>
          <a:noFill/>
        </p:spPr>
        <p:txBody>
          <a:bodyPr wrap="none" rtlCol="0">
            <a:spAutoFit/>
          </a:bodyPr>
          <a:lstStyle/>
          <a:p>
            <a:r>
              <a:rPr lang="en-US" altLang="zh-CN" dirty="0"/>
              <a:t>Conformer Block</a:t>
            </a:r>
            <a:endParaRPr lang="zh-CN" altLang="en-US" dirty="0"/>
          </a:p>
        </p:txBody>
      </p:sp>
      <p:cxnSp>
        <p:nvCxnSpPr>
          <p:cNvPr id="93" name="直接箭头连接符 92">
            <a:extLst>
              <a:ext uri="{FF2B5EF4-FFF2-40B4-BE49-F238E27FC236}">
                <a16:creationId xmlns:a16="http://schemas.microsoft.com/office/drawing/2014/main" id="{A8B83205-F1D6-3BD9-3CCA-528C7368B948}"/>
              </a:ext>
            </a:extLst>
          </p:cNvPr>
          <p:cNvCxnSpPr>
            <a:cxnSpLocks/>
            <a:stCxn id="70" idx="0"/>
            <a:endCxn id="69" idx="2"/>
          </p:cNvCxnSpPr>
          <p:nvPr/>
        </p:nvCxnSpPr>
        <p:spPr>
          <a:xfrm flipV="1">
            <a:off x="4827182" y="6082895"/>
            <a:ext cx="1" cy="16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6419761C-35B0-8760-396F-31EED05CB3EE}"/>
              </a:ext>
            </a:extLst>
          </p:cNvPr>
          <p:cNvCxnSpPr>
            <a:cxnSpLocks/>
            <a:stCxn id="69" idx="0"/>
            <a:endCxn id="68" idx="2"/>
          </p:cNvCxnSpPr>
          <p:nvPr/>
        </p:nvCxnSpPr>
        <p:spPr>
          <a:xfrm flipV="1">
            <a:off x="4827183" y="5570201"/>
            <a:ext cx="0" cy="12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108D11D0-4270-B287-C6E2-1976055BB1DC}"/>
              </a:ext>
            </a:extLst>
          </p:cNvPr>
          <p:cNvCxnSpPr>
            <a:cxnSpLocks/>
            <a:stCxn id="68" idx="0"/>
            <a:endCxn id="66" idx="2"/>
          </p:cNvCxnSpPr>
          <p:nvPr/>
        </p:nvCxnSpPr>
        <p:spPr>
          <a:xfrm flipV="1">
            <a:off x="4827183" y="5059212"/>
            <a:ext cx="0" cy="125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4A860B9A-204C-31D6-AAB7-93BC0A468DC2}"/>
              </a:ext>
            </a:extLst>
          </p:cNvPr>
          <p:cNvSpPr txBox="1"/>
          <p:nvPr/>
        </p:nvSpPr>
        <p:spPr>
          <a:xfrm>
            <a:off x="2790253" y="6315369"/>
            <a:ext cx="1156756" cy="215444"/>
          </a:xfrm>
          <a:prstGeom prst="rect">
            <a:avLst/>
          </a:prstGeom>
          <a:noFill/>
        </p:spPr>
        <p:txBody>
          <a:bodyPr wrap="square" lIns="0" tIns="0" rIns="0" bIns="0" rtlCol="0">
            <a:spAutoFit/>
          </a:bodyPr>
          <a:lstStyle/>
          <a:p>
            <a:r>
              <a:rPr lang="zh-CN" altLang="en-US" sz="1400" dirty="0"/>
              <a:t>输入语音特征</a:t>
            </a:r>
          </a:p>
        </p:txBody>
      </p:sp>
      <p:sp>
        <p:nvSpPr>
          <p:cNvPr id="97" name="文本框 96">
            <a:extLst>
              <a:ext uri="{FF2B5EF4-FFF2-40B4-BE49-F238E27FC236}">
                <a16:creationId xmlns:a16="http://schemas.microsoft.com/office/drawing/2014/main" id="{2FEBAFCE-854E-0359-B0E7-C69F1878FA30}"/>
              </a:ext>
            </a:extLst>
          </p:cNvPr>
          <p:cNvSpPr txBox="1"/>
          <p:nvPr/>
        </p:nvSpPr>
        <p:spPr>
          <a:xfrm>
            <a:off x="7546019" y="4864726"/>
            <a:ext cx="4366449"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只替换</a:t>
            </a:r>
            <a:r>
              <a:rPr lang="en-US" altLang="zh-CN" dirty="0"/>
              <a:t>Encoder</a:t>
            </a:r>
            <a:r>
              <a:rPr lang="zh-CN" altLang="en-US" dirty="0"/>
              <a:t>部分</a:t>
            </a:r>
            <a:endParaRPr lang="en-US" altLang="zh-CN" dirty="0"/>
          </a:p>
          <a:p>
            <a:pPr marL="285750" indent="-285750">
              <a:buFont typeface="Arial" panose="020B0604020202020204" pitchFamily="34" charset="0"/>
              <a:buChar char="•"/>
            </a:pPr>
            <a:r>
              <a:rPr lang="en-US" altLang="zh-CN" dirty="0"/>
              <a:t>Multi-head Self Attention Module</a:t>
            </a:r>
            <a:r>
              <a:rPr lang="zh-CN" altLang="en-US" dirty="0"/>
              <a:t>使用相对位置编码</a:t>
            </a:r>
            <a:endParaRPr lang="en-US" altLang="zh-CN" dirty="0"/>
          </a:p>
          <a:p>
            <a:pPr marL="285750" indent="-285750">
              <a:buFont typeface="Arial" panose="020B0604020202020204" pitchFamily="34" charset="0"/>
              <a:buChar char="•"/>
            </a:pPr>
            <a:r>
              <a:rPr lang="zh-CN" altLang="en-US" dirty="0"/>
              <a:t>通过</a:t>
            </a:r>
            <a:r>
              <a:rPr lang="en-US" altLang="zh-CN" dirty="0"/>
              <a:t>Convolution Module</a:t>
            </a:r>
            <a:r>
              <a:rPr lang="zh-CN" altLang="en-US" dirty="0"/>
              <a:t>捕捉局部特征</a:t>
            </a:r>
            <a:endParaRPr lang="en-US" altLang="zh-CN" dirty="0"/>
          </a:p>
          <a:p>
            <a:pPr marL="285750" indent="-285750">
              <a:buFont typeface="Arial" panose="020B0604020202020204" pitchFamily="34" charset="0"/>
              <a:buChar char="•"/>
            </a:pPr>
            <a:r>
              <a:rPr lang="zh-CN" altLang="en-US" dirty="0"/>
              <a:t>仍保留</a:t>
            </a:r>
            <a:r>
              <a:rPr lang="en-US" altLang="zh-CN" dirty="0"/>
              <a:t>Transformer</a:t>
            </a:r>
            <a:r>
              <a:rPr lang="zh-CN" altLang="en-US" dirty="0"/>
              <a:t>的全局刻画能力</a:t>
            </a:r>
          </a:p>
        </p:txBody>
      </p:sp>
    </p:spTree>
    <p:extLst>
      <p:ext uri="{BB962C8B-B14F-4D97-AF65-F5344CB8AC3E}">
        <p14:creationId xmlns:p14="http://schemas.microsoft.com/office/powerpoint/2010/main" val="4035464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D3428-01C5-4376-BBB6-69AA0640540E}"/>
              </a:ext>
            </a:extLst>
          </p:cNvPr>
          <p:cNvSpPr>
            <a:spLocks noGrp="1"/>
          </p:cNvSpPr>
          <p:nvPr>
            <p:ph type="title"/>
          </p:nvPr>
        </p:nvSpPr>
        <p:spPr/>
        <p:txBody>
          <a:bodyPr/>
          <a:lstStyle/>
          <a:p>
            <a:r>
              <a:rPr lang="zh-CN" altLang="en-US" dirty="0"/>
              <a:t>本章小结</a:t>
            </a:r>
          </a:p>
        </p:txBody>
      </p:sp>
      <p:sp>
        <p:nvSpPr>
          <p:cNvPr id="3" name="内容占位符 2">
            <a:extLst>
              <a:ext uri="{FF2B5EF4-FFF2-40B4-BE49-F238E27FC236}">
                <a16:creationId xmlns:a16="http://schemas.microsoft.com/office/drawing/2014/main" id="{8A42AC2B-BE3F-4E85-8D02-2C72C04EC8E0}"/>
              </a:ext>
            </a:extLst>
          </p:cNvPr>
          <p:cNvSpPr>
            <a:spLocks noGrp="1"/>
          </p:cNvSpPr>
          <p:nvPr>
            <p:ph idx="1"/>
          </p:nvPr>
        </p:nvSpPr>
        <p:spPr>
          <a:xfrm>
            <a:off x="845288" y="1388423"/>
            <a:ext cx="10515600" cy="4781557"/>
          </a:xfrm>
        </p:spPr>
        <p:txBody>
          <a:bodyPr>
            <a:noAutofit/>
          </a:bodyPr>
          <a:lstStyle/>
          <a:p>
            <a:pPr algn="just"/>
            <a:r>
              <a:rPr lang="zh-CN" altLang="zh-CN" sz="2400" dirty="0"/>
              <a:t>端到端模型的创新和便捷之处在于它可以轻松地将之前传统系统的很多纷繁的步骤融合进一个模型里，而不需要再额外准备各种复杂的音素词典和声学</a:t>
            </a:r>
            <a:r>
              <a:rPr lang="en-US" altLang="zh-CN" sz="2400" dirty="0"/>
              <a:t>/</a:t>
            </a:r>
            <a:r>
              <a:rPr lang="zh-CN" altLang="zh-CN" sz="2400" dirty="0"/>
              <a:t>语言模型，这是语音行业的重大技术革新</a:t>
            </a:r>
            <a:r>
              <a:rPr lang="zh-CN" altLang="en-US" sz="2400" dirty="0"/>
              <a:t>。</a:t>
            </a:r>
            <a:endParaRPr lang="en-US" altLang="zh-CN" sz="2400" dirty="0"/>
          </a:p>
          <a:p>
            <a:pPr algn="just"/>
            <a:endParaRPr lang="en-US" altLang="zh-CN" sz="2400" dirty="0"/>
          </a:p>
          <a:p>
            <a:pPr algn="just"/>
            <a:r>
              <a:rPr lang="zh-CN" altLang="zh-CN" sz="2400" dirty="0"/>
              <a:t>本章详细介绍了三种典型的</a:t>
            </a:r>
            <a:r>
              <a:rPr lang="en-US" altLang="zh-CN" sz="2400" dirty="0"/>
              <a:t>E2E</a:t>
            </a:r>
            <a:r>
              <a:rPr lang="zh-CN" altLang="zh-CN" sz="2400" dirty="0"/>
              <a:t>模型，包括</a:t>
            </a:r>
            <a:r>
              <a:rPr lang="en-US" altLang="zh-CN" sz="2400" dirty="0"/>
              <a:t>CTC</a:t>
            </a:r>
            <a:r>
              <a:rPr lang="zh-CN" altLang="zh-CN" sz="2400" dirty="0"/>
              <a:t>、</a:t>
            </a:r>
            <a:r>
              <a:rPr lang="en-US" altLang="zh-CN" sz="2400" dirty="0"/>
              <a:t>RNN-T</a:t>
            </a:r>
            <a:r>
              <a:rPr lang="zh-CN" altLang="en-US" sz="2400" dirty="0"/>
              <a:t>和</a:t>
            </a:r>
            <a:r>
              <a:rPr lang="en-US" altLang="zh-CN" sz="2400" dirty="0"/>
              <a:t>AED</a:t>
            </a:r>
            <a:r>
              <a:rPr lang="zh-CN" altLang="en-US" sz="2400" dirty="0"/>
              <a:t>，并具体介绍了</a:t>
            </a:r>
            <a:r>
              <a:rPr lang="en-US" altLang="zh-CN" sz="2400" dirty="0"/>
              <a:t>Transformer</a:t>
            </a:r>
            <a:r>
              <a:rPr lang="zh-CN" altLang="en-US" sz="2400" dirty="0"/>
              <a:t>和</a:t>
            </a:r>
            <a:r>
              <a:rPr lang="en-US" altLang="zh-CN" sz="2400" dirty="0"/>
              <a:t>Conformer</a:t>
            </a:r>
            <a:r>
              <a:rPr lang="zh-CN" altLang="en-US" sz="2400" dirty="0"/>
              <a:t>网络结构，其中</a:t>
            </a:r>
            <a:r>
              <a:rPr lang="en-US" altLang="zh-CN" sz="2400" dirty="0"/>
              <a:t>Conformer</a:t>
            </a:r>
            <a:r>
              <a:rPr lang="zh-CN" altLang="en-US" sz="2400" dirty="0"/>
              <a:t>效果较优。</a:t>
            </a:r>
            <a:endParaRPr lang="en-US" altLang="zh-CN" sz="2400" dirty="0"/>
          </a:p>
          <a:p>
            <a:pPr algn="just"/>
            <a:endParaRPr lang="en-US" altLang="zh-CN" sz="2400" dirty="0"/>
          </a:p>
          <a:p>
            <a:pPr algn="just"/>
            <a:r>
              <a:rPr lang="zh-CN" altLang="zh-CN" sz="2400" dirty="0"/>
              <a:t>为了提高</a:t>
            </a:r>
            <a:r>
              <a:rPr lang="en-US" altLang="zh-CN" sz="2400" dirty="0"/>
              <a:t>E2E</a:t>
            </a:r>
            <a:r>
              <a:rPr lang="zh-CN" altLang="zh-CN" sz="2400" dirty="0"/>
              <a:t>的性能，需要耗费更多的标注语料、计算资源和时间代价来对神经网络进行训练，如何调整模型结构、改进算法，成了</a:t>
            </a:r>
            <a:r>
              <a:rPr lang="en-US" altLang="zh-CN" sz="2400" dirty="0"/>
              <a:t>E2E</a:t>
            </a:r>
            <a:r>
              <a:rPr lang="zh-CN" altLang="zh-CN" sz="2400" dirty="0"/>
              <a:t>语音识别领域的研究</a:t>
            </a:r>
            <a:r>
              <a:rPr lang="zh-CN" altLang="en-US" sz="2400" dirty="0"/>
              <a:t>热</a:t>
            </a:r>
            <a:r>
              <a:rPr lang="zh-CN" altLang="zh-CN" sz="2400" dirty="0"/>
              <a:t>点。</a:t>
            </a:r>
            <a:endParaRPr lang="zh-CN" altLang="en-US" sz="2400" dirty="0"/>
          </a:p>
        </p:txBody>
      </p:sp>
    </p:spTree>
    <p:custDataLst>
      <p:tags r:id="rId1"/>
    </p:custDataLst>
    <p:extLst>
      <p:ext uri="{BB962C8B-B14F-4D97-AF65-F5344CB8AC3E}">
        <p14:creationId xmlns:p14="http://schemas.microsoft.com/office/powerpoint/2010/main" val="397324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0FC61-B46D-462D-93E0-28898A2A487B}"/>
              </a:ext>
            </a:extLst>
          </p:cNvPr>
          <p:cNvSpPr>
            <a:spLocks noGrp="1"/>
          </p:cNvSpPr>
          <p:nvPr>
            <p:ph type="title"/>
          </p:nvPr>
        </p:nvSpPr>
        <p:spPr/>
        <p:txBody>
          <a:bodyPr/>
          <a:lstStyle/>
          <a:p>
            <a:r>
              <a:rPr lang="en-US" altLang="zh-CN" dirty="0"/>
              <a:t>E2E</a:t>
            </a:r>
            <a:r>
              <a:rPr lang="zh-CN" altLang="en-US" dirty="0"/>
              <a:t>模型</a:t>
            </a:r>
          </a:p>
        </p:txBody>
      </p:sp>
      <p:sp>
        <p:nvSpPr>
          <p:cNvPr id="3" name="内容占位符 2">
            <a:extLst>
              <a:ext uri="{FF2B5EF4-FFF2-40B4-BE49-F238E27FC236}">
                <a16:creationId xmlns:a16="http://schemas.microsoft.com/office/drawing/2014/main" id="{6C88D082-37F8-4E68-B383-3D581358AE36}"/>
              </a:ext>
            </a:extLst>
          </p:cNvPr>
          <p:cNvSpPr>
            <a:spLocks noGrp="1"/>
          </p:cNvSpPr>
          <p:nvPr>
            <p:ph idx="1"/>
          </p:nvPr>
        </p:nvSpPr>
        <p:spPr/>
        <p:txBody>
          <a:bodyPr/>
          <a:lstStyle/>
          <a:p>
            <a:r>
              <a:rPr lang="en-US" altLang="zh-CN" dirty="0"/>
              <a:t>CTC</a:t>
            </a:r>
            <a:r>
              <a:rPr lang="zh-CN" altLang="zh-CN" dirty="0"/>
              <a:t>（</a:t>
            </a:r>
            <a:r>
              <a:rPr lang="en-US" altLang="zh-CN" dirty="0"/>
              <a:t>Connectionist Temporal Classification</a:t>
            </a:r>
            <a:r>
              <a:rPr lang="zh-CN" altLang="zh-CN" dirty="0"/>
              <a:t>）</a:t>
            </a:r>
            <a:endParaRPr lang="en-US" altLang="zh-CN" dirty="0"/>
          </a:p>
          <a:p>
            <a:r>
              <a:rPr lang="en-US" altLang="zh-CN" dirty="0"/>
              <a:t>RNN-T</a:t>
            </a:r>
          </a:p>
          <a:p>
            <a:r>
              <a:rPr lang="en-US" altLang="zh-CN" dirty="0"/>
              <a:t>Attention</a:t>
            </a:r>
          </a:p>
          <a:p>
            <a:r>
              <a:rPr lang="en-US" altLang="zh-CN" dirty="0"/>
              <a:t>Transformer</a:t>
            </a:r>
          </a:p>
          <a:p>
            <a:r>
              <a:rPr lang="en-US" altLang="zh-CN" dirty="0"/>
              <a:t>Conformer</a:t>
            </a:r>
            <a:endParaRPr lang="zh-CN" altLang="en-US" dirty="0"/>
          </a:p>
          <a:p>
            <a:endParaRPr lang="zh-CN" altLang="en-US" dirty="0"/>
          </a:p>
        </p:txBody>
      </p:sp>
    </p:spTree>
    <p:extLst>
      <p:ext uri="{BB962C8B-B14F-4D97-AF65-F5344CB8AC3E}">
        <p14:creationId xmlns:p14="http://schemas.microsoft.com/office/powerpoint/2010/main" val="201968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4935D-9314-41DC-9B6A-D6162DCD4099}"/>
              </a:ext>
            </a:extLst>
          </p:cNvPr>
          <p:cNvSpPr>
            <a:spLocks noGrp="1"/>
          </p:cNvSpPr>
          <p:nvPr>
            <p:ph type="title"/>
          </p:nvPr>
        </p:nvSpPr>
        <p:spPr/>
        <p:txBody>
          <a:bodyPr/>
          <a:lstStyle/>
          <a:p>
            <a:r>
              <a:rPr lang="en-US" altLang="zh-CN" dirty="0"/>
              <a:t>CTC</a:t>
            </a:r>
            <a:endParaRPr lang="zh-CN" altLang="en-US" dirty="0"/>
          </a:p>
        </p:txBody>
      </p:sp>
      <p:sp>
        <p:nvSpPr>
          <p:cNvPr id="3" name="内容占位符 2">
            <a:extLst>
              <a:ext uri="{FF2B5EF4-FFF2-40B4-BE49-F238E27FC236}">
                <a16:creationId xmlns:a16="http://schemas.microsoft.com/office/drawing/2014/main" id="{D3BA70B6-5E3C-4728-A99B-C1B7A976D9E0}"/>
              </a:ext>
            </a:extLst>
          </p:cNvPr>
          <p:cNvSpPr>
            <a:spLocks noGrp="1"/>
          </p:cNvSpPr>
          <p:nvPr>
            <p:ph idx="1"/>
          </p:nvPr>
        </p:nvSpPr>
        <p:spPr>
          <a:xfrm>
            <a:off x="845288" y="1388423"/>
            <a:ext cx="10515600" cy="3506305"/>
          </a:xfrm>
        </p:spPr>
        <p:txBody>
          <a:bodyPr>
            <a:normAutofit/>
          </a:bodyPr>
          <a:lstStyle/>
          <a:p>
            <a:r>
              <a:rPr lang="en-US" altLang="zh-CN" sz="2400" dirty="0"/>
              <a:t>CTC</a:t>
            </a:r>
            <a:r>
              <a:rPr lang="zh-CN" altLang="en-US" sz="2400" dirty="0"/>
              <a:t>全称</a:t>
            </a:r>
            <a:r>
              <a:rPr lang="zh-CN" altLang="zh-CN" sz="2400" dirty="0"/>
              <a:t>连接时序分类</a:t>
            </a:r>
            <a:r>
              <a:rPr lang="zh-CN" altLang="en-US" sz="2400" dirty="0"/>
              <a:t>。</a:t>
            </a:r>
            <a:r>
              <a:rPr lang="en-US" altLang="zh-CN" sz="2400" dirty="0"/>
              <a:t>2006</a:t>
            </a:r>
            <a:r>
              <a:rPr lang="zh-CN" altLang="en-US" sz="2400" dirty="0"/>
              <a:t>年，</a:t>
            </a:r>
            <a:r>
              <a:rPr lang="en-US" altLang="zh-CN" sz="2400" dirty="0"/>
              <a:t>Graves</a:t>
            </a:r>
            <a:r>
              <a:rPr lang="zh-CN" altLang="en-US" sz="2400" dirty="0"/>
              <a:t>等人在</a:t>
            </a:r>
            <a:r>
              <a:rPr lang="en-US" altLang="zh-CN" sz="2400" dirty="0"/>
              <a:t>ICML 2006</a:t>
            </a:r>
            <a:r>
              <a:rPr lang="zh-CN" altLang="en-US" sz="2400" dirty="0"/>
              <a:t>上首次提出</a:t>
            </a:r>
            <a:r>
              <a:rPr lang="en-US" altLang="zh-CN" sz="2400" dirty="0"/>
              <a:t>CTC</a:t>
            </a:r>
            <a:r>
              <a:rPr lang="zh-CN" altLang="en-US" sz="2400" dirty="0"/>
              <a:t>方法，直接自动对齐输出标签和输入序列，不再像</a:t>
            </a:r>
            <a:r>
              <a:rPr lang="en-US" altLang="zh-CN" sz="2400" dirty="0"/>
              <a:t>DNN-HMM</a:t>
            </a:r>
            <a:r>
              <a:rPr lang="zh-CN" altLang="en-US" sz="2400" dirty="0"/>
              <a:t>模型那样需要对齐标注。</a:t>
            </a:r>
            <a:endParaRPr lang="en-US" altLang="zh-CN" sz="2400" dirty="0"/>
          </a:p>
          <a:p>
            <a:endParaRPr lang="en-US" altLang="zh-CN" sz="2400" dirty="0"/>
          </a:p>
          <a:p>
            <a:r>
              <a:rPr lang="en-US" altLang="zh-CN" sz="2400" dirty="0"/>
              <a:t>CTC</a:t>
            </a:r>
            <a:r>
              <a:rPr lang="zh-CN" altLang="en-US" sz="2400" dirty="0"/>
              <a:t>假定输入符号是相互独立的，输出序列与输入序列是按时间顺序单调对齐的，然后通过动态规划来解决序列对齐问题。</a:t>
            </a:r>
            <a:endParaRPr lang="en-US" altLang="zh-CN" sz="2400" dirty="0"/>
          </a:p>
        </p:txBody>
      </p:sp>
    </p:spTree>
    <p:extLst>
      <p:ext uri="{BB962C8B-B14F-4D97-AF65-F5344CB8AC3E}">
        <p14:creationId xmlns:p14="http://schemas.microsoft.com/office/powerpoint/2010/main" val="211013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CC28E-CCD3-4CBA-99C3-023619565535}"/>
              </a:ext>
            </a:extLst>
          </p:cNvPr>
          <p:cNvSpPr>
            <a:spLocks noGrp="1"/>
          </p:cNvSpPr>
          <p:nvPr>
            <p:ph type="title"/>
          </p:nvPr>
        </p:nvSpPr>
        <p:spPr/>
        <p:txBody>
          <a:bodyPr/>
          <a:lstStyle/>
          <a:p>
            <a:r>
              <a:rPr lang="en-US" altLang="zh-CN" dirty="0"/>
              <a:t>CTC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B0A488-9CC5-4A73-AD29-0E8AE20E355B}"/>
                  </a:ext>
                </a:extLst>
              </p:cNvPr>
              <p:cNvSpPr>
                <a:spLocks noGrp="1"/>
              </p:cNvSpPr>
              <p:nvPr>
                <p:ph idx="1"/>
              </p:nvPr>
            </p:nvSpPr>
            <p:spPr>
              <a:xfrm>
                <a:off x="838200" y="5354480"/>
                <a:ext cx="10515600" cy="868767"/>
              </a:xfrm>
            </p:spPr>
            <p:txBody>
              <a:bodyPr>
                <a:normAutofit/>
              </a:bodyPr>
              <a:lstStyle/>
              <a:p>
                <a:pPr marL="0" indent="0">
                  <a:buNone/>
                </a:pPr>
                <a:r>
                  <a:rPr lang="zh-CN" altLang="zh-CN" sz="2000" dirty="0"/>
                  <a:t>输出序列（“</a:t>
                </a:r>
                <a:r>
                  <a:rPr lang="en-US" altLang="zh-CN" sz="2000" dirty="0"/>
                  <a:t>Hello World</a:t>
                </a:r>
                <a:r>
                  <a:rPr lang="zh-CN" altLang="zh-CN" sz="2000" dirty="0"/>
                  <a:t>”）的字符个数和输入序列</a:t>
                </a:r>
                <a14:m>
                  <m:oMath xmlns:m="http://schemas.openxmlformats.org/officeDocument/2006/math">
                    <m:r>
                      <a:rPr lang="en-US" altLang="zh-CN" sz="2000" b="1" i="1">
                        <a:latin typeface="Cambria Math" panose="02040503050406030204" pitchFamily="18" charset="0"/>
                      </a:rPr>
                      <m:t>𝑿</m:t>
                    </m:r>
                  </m:oMath>
                </a14:m>
                <a:r>
                  <a:rPr lang="zh-CN" altLang="zh-CN" sz="2000" dirty="0"/>
                  <a:t>的长度并不相等，无法直接匹配，但通过中间的</a:t>
                </a:r>
                <a:r>
                  <a:rPr lang="zh-CN" altLang="zh-CN" sz="2000" dirty="0">
                    <a:solidFill>
                      <a:srgbClr val="C00000"/>
                    </a:solidFill>
                  </a:rPr>
                  <a:t>重复字符</a:t>
                </a:r>
                <a:r>
                  <a:rPr lang="zh-CN" altLang="zh-CN" sz="2000" dirty="0"/>
                  <a:t>和</a:t>
                </a:r>
                <a:r>
                  <a:rPr lang="zh-CN" altLang="zh-CN" sz="2000" dirty="0">
                    <a:solidFill>
                      <a:srgbClr val="C00000"/>
                    </a:solidFill>
                  </a:rPr>
                  <a:t>空白字符</a:t>
                </a:r>
                <a:r>
                  <a:rPr lang="zh-CN" altLang="zh-CN" sz="2000" dirty="0"/>
                  <a:t>（“</a:t>
                </a:r>
                <a:r>
                  <a:rPr lang="en-US" altLang="zh-CN" sz="2000" dirty="0"/>
                  <a:t>-</a:t>
                </a:r>
                <a:r>
                  <a:rPr lang="zh-CN" altLang="zh-CN" sz="2000" dirty="0"/>
                  <a:t>”），可建立跟输入序列的一一对应关系。</a:t>
                </a:r>
                <a:endParaRPr lang="zh-CN" altLang="en-US" sz="2000" dirty="0"/>
              </a:p>
            </p:txBody>
          </p:sp>
        </mc:Choice>
        <mc:Fallback xmlns="">
          <p:sp>
            <p:nvSpPr>
              <p:cNvPr id="3" name="内容占位符 2">
                <a:extLst>
                  <a:ext uri="{FF2B5EF4-FFF2-40B4-BE49-F238E27FC236}">
                    <a16:creationId xmlns:a16="http://schemas.microsoft.com/office/drawing/2014/main" id="{F7B0A488-9CC5-4A73-AD29-0E8AE20E355B}"/>
                  </a:ext>
                </a:extLst>
              </p:cNvPr>
              <p:cNvSpPr>
                <a:spLocks noGrp="1" noRot="1" noChangeAspect="1" noMove="1" noResize="1" noEditPoints="1" noAdjustHandles="1" noChangeArrowheads="1" noChangeShapeType="1" noTextEdit="1"/>
              </p:cNvSpPr>
              <p:nvPr>
                <p:ph idx="1"/>
              </p:nvPr>
            </p:nvSpPr>
            <p:spPr>
              <a:xfrm>
                <a:off x="838200" y="5354480"/>
                <a:ext cx="10515600" cy="868767"/>
              </a:xfrm>
              <a:blipFill>
                <a:blip r:embed="rId5"/>
                <a:stretch>
                  <a:fillRect l="-638" t="-6993" r="-40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E50C2F7-C98A-450D-9FD0-4CF363DA6D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514" y="1069265"/>
            <a:ext cx="4268623" cy="1996664"/>
          </a:xfrm>
          <a:prstGeom prst="rect">
            <a:avLst/>
          </a:prstGeom>
        </p:spPr>
      </p:pic>
      <p:graphicFrame>
        <p:nvGraphicFramePr>
          <p:cNvPr id="5" name="表格 7">
            <a:extLst>
              <a:ext uri="{FF2B5EF4-FFF2-40B4-BE49-F238E27FC236}">
                <a16:creationId xmlns:a16="http://schemas.microsoft.com/office/drawing/2014/main" id="{CA71C8FD-25D6-427A-B008-876CDAA3D2CC}"/>
              </a:ext>
            </a:extLst>
          </p:cNvPr>
          <p:cNvGraphicFramePr>
            <a:graphicFrameLocks noGrp="1"/>
          </p:cNvGraphicFramePr>
          <p:nvPr>
            <p:extLst>
              <p:ext uri="{D42A27DB-BD31-4B8C-83A1-F6EECF244321}">
                <p14:modId xmlns:p14="http://schemas.microsoft.com/office/powerpoint/2010/main" val="3552164318"/>
              </p:ext>
            </p:extLst>
          </p:nvPr>
        </p:nvGraphicFramePr>
        <p:xfrm>
          <a:off x="3675497" y="4345455"/>
          <a:ext cx="4438654" cy="370840"/>
        </p:xfrm>
        <a:graphic>
          <a:graphicData uri="http://schemas.openxmlformats.org/drawingml/2006/table">
            <a:tbl>
              <a:tblPr>
                <a:tableStyleId>{69CF1AB2-1976-4502-BF36-3FF5EA218861}</a:tableStyleId>
              </a:tblPr>
              <a:tblGrid>
                <a:gridCol w="403514">
                  <a:extLst>
                    <a:ext uri="{9D8B030D-6E8A-4147-A177-3AD203B41FA5}">
                      <a16:colId xmlns:a16="http://schemas.microsoft.com/office/drawing/2014/main" val="924338563"/>
                    </a:ext>
                  </a:extLst>
                </a:gridCol>
                <a:gridCol w="403514">
                  <a:extLst>
                    <a:ext uri="{9D8B030D-6E8A-4147-A177-3AD203B41FA5}">
                      <a16:colId xmlns:a16="http://schemas.microsoft.com/office/drawing/2014/main" val="2275108953"/>
                    </a:ext>
                  </a:extLst>
                </a:gridCol>
                <a:gridCol w="403514">
                  <a:extLst>
                    <a:ext uri="{9D8B030D-6E8A-4147-A177-3AD203B41FA5}">
                      <a16:colId xmlns:a16="http://schemas.microsoft.com/office/drawing/2014/main" val="3028955281"/>
                    </a:ext>
                  </a:extLst>
                </a:gridCol>
                <a:gridCol w="403514">
                  <a:extLst>
                    <a:ext uri="{9D8B030D-6E8A-4147-A177-3AD203B41FA5}">
                      <a16:colId xmlns:a16="http://schemas.microsoft.com/office/drawing/2014/main" val="2866516315"/>
                    </a:ext>
                  </a:extLst>
                </a:gridCol>
                <a:gridCol w="403514">
                  <a:extLst>
                    <a:ext uri="{9D8B030D-6E8A-4147-A177-3AD203B41FA5}">
                      <a16:colId xmlns:a16="http://schemas.microsoft.com/office/drawing/2014/main" val="2211821039"/>
                    </a:ext>
                  </a:extLst>
                </a:gridCol>
                <a:gridCol w="403514">
                  <a:extLst>
                    <a:ext uri="{9D8B030D-6E8A-4147-A177-3AD203B41FA5}">
                      <a16:colId xmlns:a16="http://schemas.microsoft.com/office/drawing/2014/main" val="80407384"/>
                    </a:ext>
                  </a:extLst>
                </a:gridCol>
                <a:gridCol w="403514">
                  <a:extLst>
                    <a:ext uri="{9D8B030D-6E8A-4147-A177-3AD203B41FA5}">
                      <a16:colId xmlns:a16="http://schemas.microsoft.com/office/drawing/2014/main" val="1009481686"/>
                    </a:ext>
                  </a:extLst>
                </a:gridCol>
                <a:gridCol w="403514">
                  <a:extLst>
                    <a:ext uri="{9D8B030D-6E8A-4147-A177-3AD203B41FA5}">
                      <a16:colId xmlns:a16="http://schemas.microsoft.com/office/drawing/2014/main" val="1386416679"/>
                    </a:ext>
                  </a:extLst>
                </a:gridCol>
                <a:gridCol w="403514">
                  <a:extLst>
                    <a:ext uri="{9D8B030D-6E8A-4147-A177-3AD203B41FA5}">
                      <a16:colId xmlns:a16="http://schemas.microsoft.com/office/drawing/2014/main" val="4069060794"/>
                    </a:ext>
                  </a:extLst>
                </a:gridCol>
                <a:gridCol w="403514">
                  <a:extLst>
                    <a:ext uri="{9D8B030D-6E8A-4147-A177-3AD203B41FA5}">
                      <a16:colId xmlns:a16="http://schemas.microsoft.com/office/drawing/2014/main" val="1907926882"/>
                    </a:ext>
                  </a:extLst>
                </a:gridCol>
                <a:gridCol w="403514">
                  <a:extLst>
                    <a:ext uri="{9D8B030D-6E8A-4147-A177-3AD203B41FA5}">
                      <a16:colId xmlns:a16="http://schemas.microsoft.com/office/drawing/2014/main" val="969771055"/>
                    </a:ext>
                  </a:extLst>
                </a:gridCol>
              </a:tblGrid>
              <a:tr h="370840">
                <a:tc>
                  <a:txBody>
                    <a:bodyPr/>
                    <a:lstStyle/>
                    <a:p>
                      <a:pPr algn="ctr"/>
                      <a:r>
                        <a:rPr lang="en-US" altLang="zh-CN" sz="1200" b="0" dirty="0">
                          <a:latin typeface="+mn-lt"/>
                          <a:ea typeface="Verdana" panose="020B0604030504040204" pitchFamily="34" charset="0"/>
                          <a:cs typeface="Times New Roman" panose="02020603050405020304" pitchFamily="18" charset="0"/>
                        </a:rPr>
                        <a:t>H</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e</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l</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l</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o</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W</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o</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r</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l</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dirty="0">
                          <a:latin typeface="+mn-lt"/>
                          <a:ea typeface="Verdana" panose="020B0604030504040204" pitchFamily="34" charset="0"/>
                          <a:cs typeface="Times New Roman" panose="02020603050405020304" pitchFamily="18" charset="0"/>
                        </a:rPr>
                        <a:t>d</a:t>
                      </a:r>
                      <a:endParaRPr lang="zh-CN" altLang="en-US" sz="1200" b="0" dirty="0">
                        <a:latin typeface="+mn-lt"/>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2251670"/>
                  </a:ext>
                </a:extLst>
              </a:tr>
            </a:tbl>
          </a:graphicData>
        </a:graphic>
      </p:graphicFrame>
      <p:graphicFrame>
        <p:nvGraphicFramePr>
          <p:cNvPr id="6" name="表格 8">
            <a:extLst>
              <a:ext uri="{FF2B5EF4-FFF2-40B4-BE49-F238E27FC236}">
                <a16:creationId xmlns:a16="http://schemas.microsoft.com/office/drawing/2014/main" id="{49BE9659-480C-4FD2-80E9-95F1BC3C014F}"/>
              </a:ext>
            </a:extLst>
          </p:cNvPr>
          <p:cNvGraphicFramePr>
            <a:graphicFrameLocks noGrp="1"/>
          </p:cNvGraphicFramePr>
          <p:nvPr>
            <p:extLst>
              <p:ext uri="{D42A27DB-BD31-4B8C-83A1-F6EECF244321}">
                <p14:modId xmlns:p14="http://schemas.microsoft.com/office/powerpoint/2010/main" val="2022619950"/>
              </p:ext>
            </p:extLst>
          </p:nvPr>
        </p:nvGraphicFramePr>
        <p:xfrm>
          <a:off x="3760517" y="3865380"/>
          <a:ext cx="4268620" cy="274320"/>
        </p:xfrm>
        <a:graphic>
          <a:graphicData uri="http://schemas.openxmlformats.org/drawingml/2006/table">
            <a:tbl>
              <a:tblPr>
                <a:tableStyleId>{69CF1AB2-1976-4502-BF36-3FF5EA218861}</a:tableStyleId>
              </a:tblPr>
              <a:tblGrid>
                <a:gridCol w="213431">
                  <a:extLst>
                    <a:ext uri="{9D8B030D-6E8A-4147-A177-3AD203B41FA5}">
                      <a16:colId xmlns:a16="http://schemas.microsoft.com/office/drawing/2014/main" val="2381203211"/>
                    </a:ext>
                  </a:extLst>
                </a:gridCol>
                <a:gridCol w="213431">
                  <a:extLst>
                    <a:ext uri="{9D8B030D-6E8A-4147-A177-3AD203B41FA5}">
                      <a16:colId xmlns:a16="http://schemas.microsoft.com/office/drawing/2014/main" val="922139370"/>
                    </a:ext>
                  </a:extLst>
                </a:gridCol>
                <a:gridCol w="213431">
                  <a:extLst>
                    <a:ext uri="{9D8B030D-6E8A-4147-A177-3AD203B41FA5}">
                      <a16:colId xmlns:a16="http://schemas.microsoft.com/office/drawing/2014/main" val="1056287924"/>
                    </a:ext>
                  </a:extLst>
                </a:gridCol>
                <a:gridCol w="213431">
                  <a:extLst>
                    <a:ext uri="{9D8B030D-6E8A-4147-A177-3AD203B41FA5}">
                      <a16:colId xmlns:a16="http://schemas.microsoft.com/office/drawing/2014/main" val="767307323"/>
                    </a:ext>
                  </a:extLst>
                </a:gridCol>
                <a:gridCol w="213431">
                  <a:extLst>
                    <a:ext uri="{9D8B030D-6E8A-4147-A177-3AD203B41FA5}">
                      <a16:colId xmlns:a16="http://schemas.microsoft.com/office/drawing/2014/main" val="1213034630"/>
                    </a:ext>
                  </a:extLst>
                </a:gridCol>
                <a:gridCol w="213431">
                  <a:extLst>
                    <a:ext uri="{9D8B030D-6E8A-4147-A177-3AD203B41FA5}">
                      <a16:colId xmlns:a16="http://schemas.microsoft.com/office/drawing/2014/main" val="241279436"/>
                    </a:ext>
                  </a:extLst>
                </a:gridCol>
                <a:gridCol w="213431">
                  <a:extLst>
                    <a:ext uri="{9D8B030D-6E8A-4147-A177-3AD203B41FA5}">
                      <a16:colId xmlns:a16="http://schemas.microsoft.com/office/drawing/2014/main" val="1095435605"/>
                    </a:ext>
                  </a:extLst>
                </a:gridCol>
                <a:gridCol w="213431">
                  <a:extLst>
                    <a:ext uri="{9D8B030D-6E8A-4147-A177-3AD203B41FA5}">
                      <a16:colId xmlns:a16="http://schemas.microsoft.com/office/drawing/2014/main" val="2020142657"/>
                    </a:ext>
                  </a:extLst>
                </a:gridCol>
                <a:gridCol w="213431">
                  <a:extLst>
                    <a:ext uri="{9D8B030D-6E8A-4147-A177-3AD203B41FA5}">
                      <a16:colId xmlns:a16="http://schemas.microsoft.com/office/drawing/2014/main" val="3034954611"/>
                    </a:ext>
                  </a:extLst>
                </a:gridCol>
                <a:gridCol w="213431">
                  <a:extLst>
                    <a:ext uri="{9D8B030D-6E8A-4147-A177-3AD203B41FA5}">
                      <a16:colId xmlns:a16="http://schemas.microsoft.com/office/drawing/2014/main" val="3182396448"/>
                    </a:ext>
                  </a:extLst>
                </a:gridCol>
                <a:gridCol w="213431">
                  <a:extLst>
                    <a:ext uri="{9D8B030D-6E8A-4147-A177-3AD203B41FA5}">
                      <a16:colId xmlns:a16="http://schemas.microsoft.com/office/drawing/2014/main" val="1583474763"/>
                    </a:ext>
                  </a:extLst>
                </a:gridCol>
                <a:gridCol w="213431">
                  <a:extLst>
                    <a:ext uri="{9D8B030D-6E8A-4147-A177-3AD203B41FA5}">
                      <a16:colId xmlns:a16="http://schemas.microsoft.com/office/drawing/2014/main" val="3374563116"/>
                    </a:ext>
                  </a:extLst>
                </a:gridCol>
                <a:gridCol w="213431">
                  <a:extLst>
                    <a:ext uri="{9D8B030D-6E8A-4147-A177-3AD203B41FA5}">
                      <a16:colId xmlns:a16="http://schemas.microsoft.com/office/drawing/2014/main" val="1157639199"/>
                    </a:ext>
                  </a:extLst>
                </a:gridCol>
                <a:gridCol w="213431">
                  <a:extLst>
                    <a:ext uri="{9D8B030D-6E8A-4147-A177-3AD203B41FA5}">
                      <a16:colId xmlns:a16="http://schemas.microsoft.com/office/drawing/2014/main" val="458560667"/>
                    </a:ext>
                  </a:extLst>
                </a:gridCol>
                <a:gridCol w="213431">
                  <a:extLst>
                    <a:ext uri="{9D8B030D-6E8A-4147-A177-3AD203B41FA5}">
                      <a16:colId xmlns:a16="http://schemas.microsoft.com/office/drawing/2014/main" val="806890999"/>
                    </a:ext>
                  </a:extLst>
                </a:gridCol>
                <a:gridCol w="213431">
                  <a:extLst>
                    <a:ext uri="{9D8B030D-6E8A-4147-A177-3AD203B41FA5}">
                      <a16:colId xmlns:a16="http://schemas.microsoft.com/office/drawing/2014/main" val="1478755498"/>
                    </a:ext>
                  </a:extLst>
                </a:gridCol>
                <a:gridCol w="213431">
                  <a:extLst>
                    <a:ext uri="{9D8B030D-6E8A-4147-A177-3AD203B41FA5}">
                      <a16:colId xmlns:a16="http://schemas.microsoft.com/office/drawing/2014/main" val="1755378125"/>
                    </a:ext>
                  </a:extLst>
                </a:gridCol>
                <a:gridCol w="213431">
                  <a:extLst>
                    <a:ext uri="{9D8B030D-6E8A-4147-A177-3AD203B41FA5}">
                      <a16:colId xmlns:a16="http://schemas.microsoft.com/office/drawing/2014/main" val="1758480812"/>
                    </a:ext>
                  </a:extLst>
                </a:gridCol>
                <a:gridCol w="213431">
                  <a:extLst>
                    <a:ext uri="{9D8B030D-6E8A-4147-A177-3AD203B41FA5}">
                      <a16:colId xmlns:a16="http://schemas.microsoft.com/office/drawing/2014/main" val="1488335039"/>
                    </a:ext>
                  </a:extLst>
                </a:gridCol>
                <a:gridCol w="213431">
                  <a:extLst>
                    <a:ext uri="{9D8B030D-6E8A-4147-A177-3AD203B41FA5}">
                      <a16:colId xmlns:a16="http://schemas.microsoft.com/office/drawing/2014/main" val="4052070260"/>
                    </a:ext>
                  </a:extLst>
                </a:gridCol>
              </a:tblGrid>
              <a:tr h="220556">
                <a:tc>
                  <a:txBody>
                    <a:bodyPr/>
                    <a:lstStyle/>
                    <a:p>
                      <a:pPr algn="ctr"/>
                      <a:r>
                        <a:rPr lang="en-US" altLang="zh-CN" sz="1200" dirty="0"/>
                        <a:t>H</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h</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e</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e</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l</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l</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l</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o</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i="0" dirty="0"/>
                        <a:t>o</a:t>
                      </a:r>
                      <a:endParaRPr lang="zh-CN" altLang="en-US" sz="1200" i="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w</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o</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o</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o</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r</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l</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l</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d</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a:t>d</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0138987"/>
                  </a:ext>
                </a:extLst>
              </a:tr>
            </a:tbl>
          </a:graphicData>
        </a:graphic>
      </p:graphicFrame>
      <p:cxnSp>
        <p:nvCxnSpPr>
          <p:cNvPr id="7" name="直接箭头连接符 6">
            <a:extLst>
              <a:ext uri="{FF2B5EF4-FFF2-40B4-BE49-F238E27FC236}">
                <a16:creationId xmlns:a16="http://schemas.microsoft.com/office/drawing/2014/main" id="{8E93FCB7-BEED-441D-8910-619B1457096F}"/>
              </a:ext>
            </a:extLst>
          </p:cNvPr>
          <p:cNvCxnSpPr>
            <a:cxnSpLocks/>
            <a:stCxn id="4" idx="2"/>
            <a:endCxn id="8" idx="0"/>
          </p:cNvCxnSpPr>
          <p:nvPr/>
        </p:nvCxnSpPr>
        <p:spPr>
          <a:xfrm>
            <a:off x="5894826" y="3065929"/>
            <a:ext cx="1" cy="297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8" name="表格 8">
                <a:extLst>
                  <a:ext uri="{FF2B5EF4-FFF2-40B4-BE49-F238E27FC236}">
                    <a16:creationId xmlns:a16="http://schemas.microsoft.com/office/drawing/2014/main" id="{DB740DCD-F7A6-4D58-BEE1-E1D19829AC47}"/>
                  </a:ext>
                </a:extLst>
              </p:cNvPr>
              <p:cNvGraphicFramePr>
                <a:graphicFrameLocks noGrp="1"/>
              </p:cNvGraphicFramePr>
              <p:nvPr>
                <p:extLst>
                  <p:ext uri="{D42A27DB-BD31-4B8C-83A1-F6EECF244321}">
                    <p14:modId xmlns:p14="http://schemas.microsoft.com/office/powerpoint/2010/main" val="4240008157"/>
                  </p:ext>
                </p:extLst>
              </p:nvPr>
            </p:nvGraphicFramePr>
            <p:xfrm>
              <a:off x="3766867" y="3363730"/>
              <a:ext cx="4255920" cy="220556"/>
            </p:xfrm>
            <a:graphic>
              <a:graphicData uri="http://schemas.openxmlformats.org/drawingml/2006/table">
                <a:tbl>
                  <a:tblPr>
                    <a:tableStyleId>{69CF1AB2-1976-4502-BF36-3FF5EA218861}</a:tableStyleId>
                  </a:tblPr>
                  <a:tblGrid>
                    <a:gridCol w="212796">
                      <a:extLst>
                        <a:ext uri="{9D8B030D-6E8A-4147-A177-3AD203B41FA5}">
                          <a16:colId xmlns:a16="http://schemas.microsoft.com/office/drawing/2014/main" val="2381203211"/>
                        </a:ext>
                      </a:extLst>
                    </a:gridCol>
                    <a:gridCol w="212796">
                      <a:extLst>
                        <a:ext uri="{9D8B030D-6E8A-4147-A177-3AD203B41FA5}">
                          <a16:colId xmlns:a16="http://schemas.microsoft.com/office/drawing/2014/main" val="922139370"/>
                        </a:ext>
                      </a:extLst>
                    </a:gridCol>
                    <a:gridCol w="212796">
                      <a:extLst>
                        <a:ext uri="{9D8B030D-6E8A-4147-A177-3AD203B41FA5}">
                          <a16:colId xmlns:a16="http://schemas.microsoft.com/office/drawing/2014/main" val="1056287924"/>
                        </a:ext>
                      </a:extLst>
                    </a:gridCol>
                    <a:gridCol w="212796">
                      <a:extLst>
                        <a:ext uri="{9D8B030D-6E8A-4147-A177-3AD203B41FA5}">
                          <a16:colId xmlns:a16="http://schemas.microsoft.com/office/drawing/2014/main" val="767307323"/>
                        </a:ext>
                      </a:extLst>
                    </a:gridCol>
                    <a:gridCol w="212796">
                      <a:extLst>
                        <a:ext uri="{9D8B030D-6E8A-4147-A177-3AD203B41FA5}">
                          <a16:colId xmlns:a16="http://schemas.microsoft.com/office/drawing/2014/main" val="1213034630"/>
                        </a:ext>
                      </a:extLst>
                    </a:gridCol>
                    <a:gridCol w="212796">
                      <a:extLst>
                        <a:ext uri="{9D8B030D-6E8A-4147-A177-3AD203B41FA5}">
                          <a16:colId xmlns:a16="http://schemas.microsoft.com/office/drawing/2014/main" val="241279436"/>
                        </a:ext>
                      </a:extLst>
                    </a:gridCol>
                    <a:gridCol w="212796">
                      <a:extLst>
                        <a:ext uri="{9D8B030D-6E8A-4147-A177-3AD203B41FA5}">
                          <a16:colId xmlns:a16="http://schemas.microsoft.com/office/drawing/2014/main" val="1095435605"/>
                        </a:ext>
                      </a:extLst>
                    </a:gridCol>
                    <a:gridCol w="212796">
                      <a:extLst>
                        <a:ext uri="{9D8B030D-6E8A-4147-A177-3AD203B41FA5}">
                          <a16:colId xmlns:a16="http://schemas.microsoft.com/office/drawing/2014/main" val="2020142657"/>
                        </a:ext>
                      </a:extLst>
                    </a:gridCol>
                    <a:gridCol w="212796">
                      <a:extLst>
                        <a:ext uri="{9D8B030D-6E8A-4147-A177-3AD203B41FA5}">
                          <a16:colId xmlns:a16="http://schemas.microsoft.com/office/drawing/2014/main" val="3034954611"/>
                        </a:ext>
                      </a:extLst>
                    </a:gridCol>
                    <a:gridCol w="212796">
                      <a:extLst>
                        <a:ext uri="{9D8B030D-6E8A-4147-A177-3AD203B41FA5}">
                          <a16:colId xmlns:a16="http://schemas.microsoft.com/office/drawing/2014/main" val="3182396448"/>
                        </a:ext>
                      </a:extLst>
                    </a:gridCol>
                    <a:gridCol w="212796">
                      <a:extLst>
                        <a:ext uri="{9D8B030D-6E8A-4147-A177-3AD203B41FA5}">
                          <a16:colId xmlns:a16="http://schemas.microsoft.com/office/drawing/2014/main" val="1583474763"/>
                        </a:ext>
                      </a:extLst>
                    </a:gridCol>
                    <a:gridCol w="212796">
                      <a:extLst>
                        <a:ext uri="{9D8B030D-6E8A-4147-A177-3AD203B41FA5}">
                          <a16:colId xmlns:a16="http://schemas.microsoft.com/office/drawing/2014/main" val="3374563116"/>
                        </a:ext>
                      </a:extLst>
                    </a:gridCol>
                    <a:gridCol w="212796">
                      <a:extLst>
                        <a:ext uri="{9D8B030D-6E8A-4147-A177-3AD203B41FA5}">
                          <a16:colId xmlns:a16="http://schemas.microsoft.com/office/drawing/2014/main" val="1157639199"/>
                        </a:ext>
                      </a:extLst>
                    </a:gridCol>
                    <a:gridCol w="212796">
                      <a:extLst>
                        <a:ext uri="{9D8B030D-6E8A-4147-A177-3AD203B41FA5}">
                          <a16:colId xmlns:a16="http://schemas.microsoft.com/office/drawing/2014/main" val="458560667"/>
                        </a:ext>
                      </a:extLst>
                    </a:gridCol>
                    <a:gridCol w="212796">
                      <a:extLst>
                        <a:ext uri="{9D8B030D-6E8A-4147-A177-3AD203B41FA5}">
                          <a16:colId xmlns:a16="http://schemas.microsoft.com/office/drawing/2014/main" val="806890999"/>
                        </a:ext>
                      </a:extLst>
                    </a:gridCol>
                    <a:gridCol w="212796">
                      <a:extLst>
                        <a:ext uri="{9D8B030D-6E8A-4147-A177-3AD203B41FA5}">
                          <a16:colId xmlns:a16="http://schemas.microsoft.com/office/drawing/2014/main" val="1478755498"/>
                        </a:ext>
                      </a:extLst>
                    </a:gridCol>
                    <a:gridCol w="212796">
                      <a:extLst>
                        <a:ext uri="{9D8B030D-6E8A-4147-A177-3AD203B41FA5}">
                          <a16:colId xmlns:a16="http://schemas.microsoft.com/office/drawing/2014/main" val="1755378125"/>
                        </a:ext>
                      </a:extLst>
                    </a:gridCol>
                    <a:gridCol w="212796">
                      <a:extLst>
                        <a:ext uri="{9D8B030D-6E8A-4147-A177-3AD203B41FA5}">
                          <a16:colId xmlns:a16="http://schemas.microsoft.com/office/drawing/2014/main" val="1758480812"/>
                        </a:ext>
                      </a:extLst>
                    </a:gridCol>
                    <a:gridCol w="212796">
                      <a:extLst>
                        <a:ext uri="{9D8B030D-6E8A-4147-A177-3AD203B41FA5}">
                          <a16:colId xmlns:a16="http://schemas.microsoft.com/office/drawing/2014/main" val="1488335039"/>
                        </a:ext>
                      </a:extLst>
                    </a:gridCol>
                    <a:gridCol w="212796">
                      <a:extLst>
                        <a:ext uri="{9D8B030D-6E8A-4147-A177-3AD203B41FA5}">
                          <a16:colId xmlns:a16="http://schemas.microsoft.com/office/drawing/2014/main" val="4052070260"/>
                        </a:ext>
                      </a:extLst>
                    </a:gridCol>
                  </a:tblGrid>
                  <a:tr h="22055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2</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3</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4</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5</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6</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7</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8</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9</m:t>
                                    </m:r>
                                  </m:sub>
                                </m:sSub>
                              </m:oMath>
                            </m:oMathPara>
                          </a14:m>
                          <a:endParaRPr lang="zh-CN" altLang="en-US" sz="1100" i="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10</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11</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12</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13</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14</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15</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16</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17</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18</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19</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𝑥</m:t>
                                    </m:r>
                                  </m:e>
                                  <m:sub>
                                    <m:r>
                                      <a:rPr lang="en-US" altLang="zh-CN" sz="1100" b="0" i="1" smtClean="0">
                                        <a:latin typeface="Cambria Math" panose="02040503050406030204" pitchFamily="18" charset="0"/>
                                      </a:rPr>
                                      <m:t>20</m:t>
                                    </m:r>
                                  </m:sub>
                                </m:sSub>
                              </m:oMath>
                            </m:oMathPara>
                          </a14:m>
                          <a:endParaRPr lang="zh-CN" altLang="en-US" sz="11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0138987"/>
                      </a:ext>
                    </a:extLst>
                  </a:tr>
                </a:tbl>
              </a:graphicData>
            </a:graphic>
          </p:graphicFrame>
        </mc:Choice>
        <mc:Fallback xmlns="">
          <p:graphicFrame>
            <p:nvGraphicFramePr>
              <p:cNvPr id="8" name="表格 8">
                <a:extLst>
                  <a:ext uri="{FF2B5EF4-FFF2-40B4-BE49-F238E27FC236}">
                    <a16:creationId xmlns:a16="http://schemas.microsoft.com/office/drawing/2014/main" id="{DB740DCD-F7A6-4D58-BEE1-E1D19829AC47}"/>
                  </a:ext>
                </a:extLst>
              </p:cNvPr>
              <p:cNvGraphicFramePr>
                <a:graphicFrameLocks noGrp="1"/>
              </p:cNvGraphicFramePr>
              <p:nvPr>
                <p:extLst>
                  <p:ext uri="{D42A27DB-BD31-4B8C-83A1-F6EECF244321}">
                    <p14:modId xmlns:p14="http://schemas.microsoft.com/office/powerpoint/2010/main" val="4240008157"/>
                  </p:ext>
                </p:extLst>
              </p:nvPr>
            </p:nvGraphicFramePr>
            <p:xfrm>
              <a:off x="3766867" y="3363730"/>
              <a:ext cx="4255920" cy="220556"/>
            </p:xfrm>
            <a:graphic>
              <a:graphicData uri="http://schemas.openxmlformats.org/drawingml/2006/table">
                <a:tbl>
                  <a:tblPr>
                    <a:tableStyleId>{69CF1AB2-1976-4502-BF36-3FF5EA218861}</a:tableStyleId>
                  </a:tblPr>
                  <a:tblGrid>
                    <a:gridCol w="212796">
                      <a:extLst>
                        <a:ext uri="{9D8B030D-6E8A-4147-A177-3AD203B41FA5}">
                          <a16:colId xmlns:a16="http://schemas.microsoft.com/office/drawing/2014/main" val="2381203211"/>
                        </a:ext>
                      </a:extLst>
                    </a:gridCol>
                    <a:gridCol w="212796">
                      <a:extLst>
                        <a:ext uri="{9D8B030D-6E8A-4147-A177-3AD203B41FA5}">
                          <a16:colId xmlns:a16="http://schemas.microsoft.com/office/drawing/2014/main" val="922139370"/>
                        </a:ext>
                      </a:extLst>
                    </a:gridCol>
                    <a:gridCol w="212796">
                      <a:extLst>
                        <a:ext uri="{9D8B030D-6E8A-4147-A177-3AD203B41FA5}">
                          <a16:colId xmlns:a16="http://schemas.microsoft.com/office/drawing/2014/main" val="1056287924"/>
                        </a:ext>
                      </a:extLst>
                    </a:gridCol>
                    <a:gridCol w="212796">
                      <a:extLst>
                        <a:ext uri="{9D8B030D-6E8A-4147-A177-3AD203B41FA5}">
                          <a16:colId xmlns:a16="http://schemas.microsoft.com/office/drawing/2014/main" val="767307323"/>
                        </a:ext>
                      </a:extLst>
                    </a:gridCol>
                    <a:gridCol w="212796">
                      <a:extLst>
                        <a:ext uri="{9D8B030D-6E8A-4147-A177-3AD203B41FA5}">
                          <a16:colId xmlns:a16="http://schemas.microsoft.com/office/drawing/2014/main" val="1213034630"/>
                        </a:ext>
                      </a:extLst>
                    </a:gridCol>
                    <a:gridCol w="212796">
                      <a:extLst>
                        <a:ext uri="{9D8B030D-6E8A-4147-A177-3AD203B41FA5}">
                          <a16:colId xmlns:a16="http://schemas.microsoft.com/office/drawing/2014/main" val="241279436"/>
                        </a:ext>
                      </a:extLst>
                    </a:gridCol>
                    <a:gridCol w="212796">
                      <a:extLst>
                        <a:ext uri="{9D8B030D-6E8A-4147-A177-3AD203B41FA5}">
                          <a16:colId xmlns:a16="http://schemas.microsoft.com/office/drawing/2014/main" val="1095435605"/>
                        </a:ext>
                      </a:extLst>
                    </a:gridCol>
                    <a:gridCol w="212796">
                      <a:extLst>
                        <a:ext uri="{9D8B030D-6E8A-4147-A177-3AD203B41FA5}">
                          <a16:colId xmlns:a16="http://schemas.microsoft.com/office/drawing/2014/main" val="2020142657"/>
                        </a:ext>
                      </a:extLst>
                    </a:gridCol>
                    <a:gridCol w="212796">
                      <a:extLst>
                        <a:ext uri="{9D8B030D-6E8A-4147-A177-3AD203B41FA5}">
                          <a16:colId xmlns:a16="http://schemas.microsoft.com/office/drawing/2014/main" val="3034954611"/>
                        </a:ext>
                      </a:extLst>
                    </a:gridCol>
                    <a:gridCol w="212796">
                      <a:extLst>
                        <a:ext uri="{9D8B030D-6E8A-4147-A177-3AD203B41FA5}">
                          <a16:colId xmlns:a16="http://schemas.microsoft.com/office/drawing/2014/main" val="3182396448"/>
                        </a:ext>
                      </a:extLst>
                    </a:gridCol>
                    <a:gridCol w="212796">
                      <a:extLst>
                        <a:ext uri="{9D8B030D-6E8A-4147-A177-3AD203B41FA5}">
                          <a16:colId xmlns:a16="http://schemas.microsoft.com/office/drawing/2014/main" val="1583474763"/>
                        </a:ext>
                      </a:extLst>
                    </a:gridCol>
                    <a:gridCol w="212796">
                      <a:extLst>
                        <a:ext uri="{9D8B030D-6E8A-4147-A177-3AD203B41FA5}">
                          <a16:colId xmlns:a16="http://schemas.microsoft.com/office/drawing/2014/main" val="3374563116"/>
                        </a:ext>
                      </a:extLst>
                    </a:gridCol>
                    <a:gridCol w="212796">
                      <a:extLst>
                        <a:ext uri="{9D8B030D-6E8A-4147-A177-3AD203B41FA5}">
                          <a16:colId xmlns:a16="http://schemas.microsoft.com/office/drawing/2014/main" val="1157639199"/>
                        </a:ext>
                      </a:extLst>
                    </a:gridCol>
                    <a:gridCol w="212796">
                      <a:extLst>
                        <a:ext uri="{9D8B030D-6E8A-4147-A177-3AD203B41FA5}">
                          <a16:colId xmlns:a16="http://schemas.microsoft.com/office/drawing/2014/main" val="458560667"/>
                        </a:ext>
                      </a:extLst>
                    </a:gridCol>
                    <a:gridCol w="212796">
                      <a:extLst>
                        <a:ext uri="{9D8B030D-6E8A-4147-A177-3AD203B41FA5}">
                          <a16:colId xmlns:a16="http://schemas.microsoft.com/office/drawing/2014/main" val="806890999"/>
                        </a:ext>
                      </a:extLst>
                    </a:gridCol>
                    <a:gridCol w="212796">
                      <a:extLst>
                        <a:ext uri="{9D8B030D-6E8A-4147-A177-3AD203B41FA5}">
                          <a16:colId xmlns:a16="http://schemas.microsoft.com/office/drawing/2014/main" val="1478755498"/>
                        </a:ext>
                      </a:extLst>
                    </a:gridCol>
                    <a:gridCol w="212796">
                      <a:extLst>
                        <a:ext uri="{9D8B030D-6E8A-4147-A177-3AD203B41FA5}">
                          <a16:colId xmlns:a16="http://schemas.microsoft.com/office/drawing/2014/main" val="1755378125"/>
                        </a:ext>
                      </a:extLst>
                    </a:gridCol>
                    <a:gridCol w="212796">
                      <a:extLst>
                        <a:ext uri="{9D8B030D-6E8A-4147-A177-3AD203B41FA5}">
                          <a16:colId xmlns:a16="http://schemas.microsoft.com/office/drawing/2014/main" val="1758480812"/>
                        </a:ext>
                      </a:extLst>
                    </a:gridCol>
                    <a:gridCol w="212796">
                      <a:extLst>
                        <a:ext uri="{9D8B030D-6E8A-4147-A177-3AD203B41FA5}">
                          <a16:colId xmlns:a16="http://schemas.microsoft.com/office/drawing/2014/main" val="1488335039"/>
                        </a:ext>
                      </a:extLst>
                    </a:gridCol>
                    <a:gridCol w="212796">
                      <a:extLst>
                        <a:ext uri="{9D8B030D-6E8A-4147-A177-3AD203B41FA5}">
                          <a16:colId xmlns:a16="http://schemas.microsoft.com/office/drawing/2014/main" val="4052070260"/>
                        </a:ext>
                      </a:extLst>
                    </a:gridCol>
                  </a:tblGrid>
                  <a:tr h="220556">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r="-19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00000" r="-18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200000" r="-17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300000" r="-16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400000" r="-15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500000" r="-14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600000" r="-13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700000" r="-12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800000" r="-11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900000" r="-10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000000" r="-9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100000" r="-8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200000" r="-7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300000" r="-6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400000" r="-5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500000" r="-4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600000" r="-3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700000" r="-2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800000" r="-100000"/>
                          </a:stretch>
                        </a:blipFill>
                      </a:tcPr>
                    </a:tc>
                    <a:tc>
                      <a:txBody>
                        <a:bodyPr/>
                        <a:lstStyle/>
                        <a:p>
                          <a:endParaRPr lang="zh-CN"/>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7"/>
                          <a:stretch>
                            <a:fillRect l="-1900000"/>
                          </a:stretch>
                        </a:blipFill>
                      </a:tcPr>
                    </a:tc>
                    <a:extLst>
                      <a:ext uri="{0D108BD9-81ED-4DB2-BD59-A6C34878D82A}">
                        <a16:rowId xmlns:a16="http://schemas.microsoft.com/office/drawing/2014/main" val="4130138987"/>
                      </a:ext>
                    </a:extLst>
                  </a:tr>
                </a:tbl>
              </a:graphicData>
            </a:graphic>
          </p:graphicFrame>
        </mc:Fallback>
      </mc:AlternateContent>
      <p:cxnSp>
        <p:nvCxnSpPr>
          <p:cNvPr id="9" name="直接箭头连接符 8">
            <a:extLst>
              <a:ext uri="{FF2B5EF4-FFF2-40B4-BE49-F238E27FC236}">
                <a16:creationId xmlns:a16="http://schemas.microsoft.com/office/drawing/2014/main" id="{53937390-199F-4B54-9280-B15CF48BD052}"/>
              </a:ext>
            </a:extLst>
          </p:cNvPr>
          <p:cNvCxnSpPr>
            <a:cxnSpLocks/>
          </p:cNvCxnSpPr>
          <p:nvPr/>
        </p:nvCxnSpPr>
        <p:spPr>
          <a:xfrm>
            <a:off x="5894825" y="3584286"/>
            <a:ext cx="1" cy="297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a:extLst>
              <a:ext uri="{FF2B5EF4-FFF2-40B4-BE49-F238E27FC236}">
                <a16:creationId xmlns:a16="http://schemas.microsoft.com/office/drawing/2014/main" id="{3D3E31A2-569B-4232-9F0B-5154BC5E2561}"/>
              </a:ext>
            </a:extLst>
          </p:cNvPr>
          <p:cNvCxnSpPr>
            <a:cxnSpLocks/>
          </p:cNvCxnSpPr>
          <p:nvPr/>
        </p:nvCxnSpPr>
        <p:spPr>
          <a:xfrm>
            <a:off x="5894824" y="4156604"/>
            <a:ext cx="1" cy="297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56E9548-B5F3-4CDD-9952-D41AEB7F320F}"/>
                  </a:ext>
                </a:extLst>
              </p:cNvPr>
              <p:cNvSpPr txBox="1"/>
              <p:nvPr/>
            </p:nvSpPr>
            <p:spPr>
              <a:xfrm>
                <a:off x="3406378" y="3320119"/>
                <a:ext cx="354136" cy="307777"/>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𝑋</m:t>
                    </m:r>
                  </m:oMath>
                </a14:m>
                <a:r>
                  <a:rPr lang="en-US" altLang="zh-CN" sz="1400" b="1" dirty="0"/>
                  <a:t>:</a:t>
                </a:r>
                <a:endParaRPr lang="zh-CN" altLang="en-US" sz="1400" b="1" dirty="0"/>
              </a:p>
            </p:txBody>
          </p:sp>
        </mc:Choice>
        <mc:Fallback xmlns="">
          <p:sp>
            <p:nvSpPr>
              <p:cNvPr id="11" name="文本框 10">
                <a:extLst>
                  <a:ext uri="{FF2B5EF4-FFF2-40B4-BE49-F238E27FC236}">
                    <a16:creationId xmlns:a16="http://schemas.microsoft.com/office/drawing/2014/main" id="{756E9548-B5F3-4CDD-9952-D41AEB7F320F}"/>
                  </a:ext>
                </a:extLst>
              </p:cNvPr>
              <p:cNvSpPr txBox="1">
                <a:spLocks noRot="1" noChangeAspect="1" noMove="1" noResize="1" noEditPoints="1" noAdjustHandles="1" noChangeArrowheads="1" noChangeShapeType="1" noTextEdit="1"/>
              </p:cNvSpPr>
              <p:nvPr/>
            </p:nvSpPr>
            <p:spPr>
              <a:xfrm>
                <a:off x="3406378" y="3320119"/>
                <a:ext cx="354136" cy="307777"/>
              </a:xfrm>
              <a:prstGeom prst="rect">
                <a:avLst/>
              </a:prstGeom>
              <a:blipFill>
                <a:blip r:embed="rId8"/>
                <a:stretch>
                  <a:fillRect t="-4000" r="-1724"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18453B4-75D4-44DA-93A1-D741F2E0415C}"/>
                  </a:ext>
                </a:extLst>
              </p:cNvPr>
              <p:cNvSpPr txBox="1"/>
              <p:nvPr/>
            </p:nvSpPr>
            <p:spPr>
              <a:xfrm>
                <a:off x="3366304" y="4376986"/>
                <a:ext cx="3942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𝑌</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12" name="文本框 11">
                <a:extLst>
                  <a:ext uri="{FF2B5EF4-FFF2-40B4-BE49-F238E27FC236}">
                    <a16:creationId xmlns:a16="http://schemas.microsoft.com/office/drawing/2014/main" id="{818453B4-75D4-44DA-93A1-D741F2E0415C}"/>
                  </a:ext>
                </a:extLst>
              </p:cNvPr>
              <p:cNvSpPr txBox="1">
                <a:spLocks noRot="1" noChangeAspect="1" noMove="1" noResize="1" noEditPoints="1" noAdjustHandles="1" noChangeArrowheads="1" noChangeShapeType="1" noTextEdit="1"/>
              </p:cNvSpPr>
              <p:nvPr/>
            </p:nvSpPr>
            <p:spPr>
              <a:xfrm>
                <a:off x="3366304" y="4376986"/>
                <a:ext cx="394210" cy="307777"/>
              </a:xfrm>
              <a:prstGeom prst="rect">
                <a:avLst/>
              </a:prstGeom>
              <a:blipFill>
                <a:blip r:embed="rId9"/>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863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4AC2B-EC6C-4BF3-8762-1DAAAE5F8D6A}"/>
              </a:ext>
            </a:extLst>
          </p:cNvPr>
          <p:cNvSpPr>
            <a:spLocks noGrp="1"/>
          </p:cNvSpPr>
          <p:nvPr>
            <p:ph type="title"/>
          </p:nvPr>
        </p:nvSpPr>
        <p:spPr/>
        <p:txBody>
          <a:bodyPr/>
          <a:lstStyle/>
          <a:p>
            <a:r>
              <a:rPr lang="en-US" altLang="zh-CN" dirty="0"/>
              <a:t>CTC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2C8B7B-62A1-47EE-983B-1A16CF3ED53A}"/>
                  </a:ext>
                </a:extLst>
              </p:cNvPr>
              <p:cNvSpPr>
                <a:spLocks noGrp="1"/>
              </p:cNvSpPr>
              <p:nvPr>
                <p:ph idx="1"/>
              </p:nvPr>
            </p:nvSpPr>
            <p:spPr>
              <a:xfrm>
                <a:off x="845288" y="1388424"/>
                <a:ext cx="10515600" cy="2059557"/>
              </a:xfrm>
            </p:spPr>
            <p:txBody>
              <a:bodyPr>
                <a:normAutofit/>
              </a:bodyPr>
              <a:lstStyle/>
              <a:p>
                <a:r>
                  <a:rPr lang="zh-CN" altLang="en-US" sz="2400" dirty="0"/>
                  <a:t>假设</a:t>
                </a:r>
                <a:r>
                  <a:rPr lang="zh-CN" altLang="zh-CN" sz="2400" dirty="0"/>
                  <a:t>训练集为</a:t>
                </a:r>
                <a14:m>
                  <m:oMath xmlns:m="http://schemas.openxmlformats.org/officeDocument/2006/math">
                    <m:r>
                      <a:rPr lang="en-US" altLang="zh-CN" sz="2400" b="1" i="1">
                        <a:latin typeface="Cambria Math" panose="02040503050406030204" pitchFamily="18" charset="0"/>
                      </a:rPr>
                      <m:t>𝑺</m:t>
                    </m:r>
                  </m:oMath>
                </a14:m>
                <a:r>
                  <a:rPr lang="zh-CN" altLang="zh-CN" sz="2400" dirty="0"/>
                  <a:t>，每个样本</a:t>
                </a:r>
                <a14:m>
                  <m:oMath xmlns:m="http://schemas.openxmlformats.org/officeDocument/2006/math">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𝑿</m:t>
                        </m:r>
                        <m:r>
                          <a:rPr lang="en-US" altLang="zh-CN" sz="2400" b="1" i="1">
                            <a:latin typeface="Cambria Math" panose="02040503050406030204" pitchFamily="18" charset="0"/>
                          </a:rPr>
                          <m:t>,</m:t>
                        </m:r>
                        <m:r>
                          <a:rPr lang="en-US" altLang="zh-CN" sz="2400" b="1" i="1">
                            <a:latin typeface="Cambria Math" panose="02040503050406030204" pitchFamily="18" charset="0"/>
                          </a:rPr>
                          <m:t>𝒀</m:t>
                        </m:r>
                      </m:e>
                    </m:d>
                  </m:oMath>
                </a14:m>
                <a:r>
                  <a:rPr lang="zh-CN" altLang="zh-CN" sz="2400" dirty="0"/>
                  <a:t>由输入序列</a:t>
                </a:r>
                <a14:m>
                  <m:oMath xmlns:m="http://schemas.openxmlformats.org/officeDocument/2006/math">
                    <m:r>
                      <a:rPr lang="en-US" altLang="zh-CN" sz="2400" b="1" i="1">
                        <a:latin typeface="Cambria Math" panose="02040503050406030204" pitchFamily="18" charset="0"/>
                      </a:rPr>
                      <m:t>𝑿</m:t>
                    </m:r>
                    <m:r>
                      <a:rPr lang="en-US" altLang="zh-CN" sz="2400" b="1" i="1">
                        <a:latin typeface="Cambria Math" panose="02040503050406030204" pitchFamily="18" charset="0"/>
                      </a:rPr>
                      <m:t>=</m:t>
                    </m:r>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𝑇</m:t>
                            </m:r>
                          </m:sub>
                        </m:sSub>
                      </m:e>
                    </m:d>
                  </m:oMath>
                </a14:m>
                <a:r>
                  <a:rPr lang="zh-CN" altLang="zh-CN" sz="2400" dirty="0"/>
                  <a:t>和输出序列</a:t>
                </a:r>
                <a14:m>
                  <m:oMath xmlns:m="http://schemas.openxmlformats.org/officeDocument/2006/math">
                    <m:r>
                      <a:rPr lang="en-US" altLang="zh-CN" sz="2400" b="1" i="1">
                        <a:latin typeface="Cambria Math" panose="02040503050406030204" pitchFamily="18" charset="0"/>
                      </a:rPr>
                      <m:t>𝒀</m:t>
                    </m:r>
                    <m:r>
                      <a:rPr lang="en-US" altLang="zh-CN" sz="2400" b="1" i="1">
                        <a:latin typeface="Cambria Math" panose="02040503050406030204" pitchFamily="18" charset="0"/>
                      </a:rPr>
                      <m:t>=</m:t>
                    </m:r>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𝑈</m:t>
                            </m:r>
                          </m:sub>
                        </m:sSub>
                      </m:e>
                    </m:d>
                  </m:oMath>
                </a14:m>
                <a:r>
                  <a:rPr lang="zh-CN" altLang="zh-CN" sz="2400" dirty="0"/>
                  <a:t>组成，其中</a:t>
                </a:r>
                <a14:m>
                  <m:oMath xmlns:m="http://schemas.openxmlformats.org/officeDocument/2006/math">
                    <m:r>
                      <a:rPr lang="en-US" altLang="zh-CN" sz="2400" i="1">
                        <a:latin typeface="Cambria Math" panose="02040503050406030204" pitchFamily="18" charset="0"/>
                      </a:rPr>
                      <m:t>𝑇</m:t>
                    </m:r>
                  </m:oMath>
                </a14:m>
                <a:r>
                  <a:rPr lang="zh-CN" altLang="zh-CN" sz="2400" dirty="0"/>
                  <a:t>是输入序列的长度，</a:t>
                </a:r>
                <a14:m>
                  <m:oMath xmlns:m="http://schemas.openxmlformats.org/officeDocument/2006/math">
                    <m:r>
                      <a:rPr lang="en-US" altLang="zh-CN" sz="2400" i="1">
                        <a:latin typeface="Cambria Math" panose="02040503050406030204" pitchFamily="18" charset="0"/>
                      </a:rPr>
                      <m:t>𝑈</m:t>
                    </m:r>
                  </m:oMath>
                </a14:m>
                <a:r>
                  <a:rPr lang="zh-CN" altLang="zh-CN" sz="2400" dirty="0"/>
                  <a:t>是输出序列的长度，</a:t>
                </a:r>
                <a14:m>
                  <m:oMath xmlns:m="http://schemas.openxmlformats.org/officeDocument/2006/math">
                    <m:r>
                      <a:rPr lang="en-US" altLang="zh-CN" sz="2400" b="1" i="1">
                        <a:latin typeface="Cambria Math" panose="02040503050406030204" pitchFamily="18" charset="0"/>
                      </a:rPr>
                      <m:t>𝒀</m:t>
                    </m:r>
                  </m:oMath>
                </a14:m>
                <a:r>
                  <a:rPr lang="zh-CN" altLang="zh-CN" sz="2400" dirty="0"/>
                  <a:t>的每个标注来自于建模单元集</a:t>
                </a:r>
                <a14:m>
                  <m:oMath xmlns:m="http://schemas.openxmlformats.org/officeDocument/2006/math">
                    <m:r>
                      <a:rPr lang="en-US" altLang="zh-CN" sz="2400" b="1" i="1">
                        <a:latin typeface="Cambria Math" panose="02040503050406030204" pitchFamily="18" charset="0"/>
                      </a:rPr>
                      <m:t>𝑳</m:t>
                    </m:r>
                  </m:oMath>
                </a14:m>
                <a:r>
                  <a:rPr lang="zh-CN" altLang="zh-CN" sz="2400" dirty="0"/>
                  <a:t>。</a:t>
                </a:r>
                <a:endParaRPr lang="en-US" altLang="zh-CN" sz="2400" dirty="0"/>
              </a:p>
              <a:p>
                <a:r>
                  <a:rPr lang="en-US" altLang="zh-CN" sz="2400" dirty="0"/>
                  <a:t>CTC</a:t>
                </a:r>
                <a:r>
                  <a:rPr lang="zh-CN" altLang="zh-CN" sz="2400" dirty="0"/>
                  <a:t>的训练目标是使</a:t>
                </a:r>
                <a14:m>
                  <m:oMath xmlns:m="http://schemas.openxmlformats.org/officeDocument/2006/math">
                    <m:r>
                      <a:rPr lang="en-US" altLang="zh-CN" sz="2400" b="1" i="1">
                        <a:latin typeface="Cambria Math" panose="02040503050406030204" pitchFamily="18" charset="0"/>
                      </a:rPr>
                      <m:t>𝑿</m:t>
                    </m:r>
                  </m:oMath>
                </a14:m>
                <a:r>
                  <a:rPr lang="zh-CN" altLang="zh-CN" sz="2400" dirty="0"/>
                  <a:t>和</a:t>
                </a:r>
                <a14:m>
                  <m:oMath xmlns:m="http://schemas.openxmlformats.org/officeDocument/2006/math">
                    <m:r>
                      <a:rPr lang="en-US" altLang="zh-CN" sz="2400" b="1" i="1">
                        <a:latin typeface="Cambria Math" panose="02040503050406030204" pitchFamily="18" charset="0"/>
                      </a:rPr>
                      <m:t>𝒀</m:t>
                    </m:r>
                  </m:oMath>
                </a14:m>
                <a:r>
                  <a:rPr lang="zh-CN" altLang="zh-CN" sz="2400" dirty="0"/>
                  <a:t>尽量匹配，即输出概率</a:t>
                </a:r>
                <a14:m>
                  <m:oMath xmlns:m="http://schemas.openxmlformats.org/officeDocument/2006/math">
                    <m:r>
                      <a:rPr lang="en-US" altLang="zh-CN" sz="2400" i="1">
                        <a:latin typeface="Cambria Math" panose="02040503050406030204" pitchFamily="18" charset="0"/>
                      </a:rPr>
                      <m:t>𝑃</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𝒀</m:t>
                        </m:r>
                      </m:e>
                      <m:e>
                        <m:r>
                          <a:rPr lang="en-US" altLang="zh-CN" sz="2400" b="1" i="1">
                            <a:latin typeface="Cambria Math" panose="02040503050406030204" pitchFamily="18" charset="0"/>
                          </a:rPr>
                          <m:t>𝑿</m:t>
                        </m:r>
                      </m:e>
                    </m:d>
                  </m:oMath>
                </a14:m>
                <a:r>
                  <a:rPr lang="zh-CN" altLang="zh-CN" sz="2400" dirty="0"/>
                  <a:t>最大化。输入的序列经过</a:t>
                </a:r>
                <a:r>
                  <a:rPr lang="en-US" altLang="zh-CN" sz="2400" dirty="0"/>
                  <a:t>Encoder</a:t>
                </a:r>
                <a:r>
                  <a:rPr lang="zh-CN" altLang="zh-CN" sz="2400" dirty="0"/>
                  <a:t>之后，通过</a:t>
                </a:r>
                <a:r>
                  <a:rPr lang="en-US" altLang="zh-CN" sz="2400" dirty="0"/>
                  <a:t>CTC</a:t>
                </a:r>
                <a:r>
                  <a:rPr lang="zh-CN" altLang="zh-CN" sz="2400" dirty="0"/>
                  <a:t>衡量和真实的序列是否接近。</a:t>
                </a:r>
                <a:endParaRPr lang="zh-CN" altLang="en-US" sz="2400" dirty="0"/>
              </a:p>
            </p:txBody>
          </p:sp>
        </mc:Choice>
        <mc:Fallback xmlns="">
          <p:sp>
            <p:nvSpPr>
              <p:cNvPr id="3" name="内容占位符 2">
                <a:extLst>
                  <a:ext uri="{FF2B5EF4-FFF2-40B4-BE49-F238E27FC236}">
                    <a16:creationId xmlns:a16="http://schemas.microsoft.com/office/drawing/2014/main" id="{602C8B7B-62A1-47EE-983B-1A16CF3ED53A}"/>
                  </a:ext>
                </a:extLst>
              </p:cNvPr>
              <p:cNvSpPr>
                <a:spLocks noGrp="1" noRot="1" noChangeAspect="1" noMove="1" noResize="1" noEditPoints="1" noAdjustHandles="1" noChangeArrowheads="1" noChangeShapeType="1" noTextEdit="1"/>
              </p:cNvSpPr>
              <p:nvPr>
                <p:ph idx="1"/>
              </p:nvPr>
            </p:nvSpPr>
            <p:spPr>
              <a:xfrm>
                <a:off x="845288" y="1388424"/>
                <a:ext cx="10515600" cy="2059557"/>
              </a:xfrm>
              <a:blipFill>
                <a:blip r:embed="rId4"/>
                <a:stretch>
                  <a:fillRect l="-812" t="-3846"/>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755F9635-533E-4457-B452-77430529EDCF}"/>
              </a:ext>
            </a:extLst>
          </p:cNvPr>
          <p:cNvGrpSpPr/>
          <p:nvPr/>
        </p:nvGrpSpPr>
        <p:grpSpPr>
          <a:xfrm>
            <a:off x="5396345" y="3699045"/>
            <a:ext cx="1399310" cy="2901806"/>
            <a:chOff x="4959926" y="3854305"/>
            <a:chExt cx="1399310" cy="2901806"/>
          </a:xfrm>
        </p:grpSpPr>
        <p:sp>
          <p:nvSpPr>
            <p:cNvPr id="5" name="矩形 4">
              <a:extLst>
                <a:ext uri="{FF2B5EF4-FFF2-40B4-BE49-F238E27FC236}">
                  <a16:creationId xmlns:a16="http://schemas.microsoft.com/office/drawing/2014/main" id="{FCE32808-D8FA-4DFA-8EFF-050B5874980B}"/>
                </a:ext>
              </a:extLst>
            </p:cNvPr>
            <p:cNvSpPr/>
            <p:nvPr/>
          </p:nvSpPr>
          <p:spPr>
            <a:xfrm>
              <a:off x="4959926" y="5507181"/>
              <a:ext cx="1399309" cy="4641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Encoder</a:t>
              </a:r>
              <a:endParaRPr lang="zh-CN" altLang="en-US" sz="1400" dirty="0"/>
            </a:p>
          </p:txBody>
        </p:sp>
        <p:sp>
          <p:nvSpPr>
            <p:cNvPr id="6" name="矩形 5">
              <a:extLst>
                <a:ext uri="{FF2B5EF4-FFF2-40B4-BE49-F238E27FC236}">
                  <a16:creationId xmlns:a16="http://schemas.microsoft.com/office/drawing/2014/main" id="{0262D72E-E953-4D70-8A45-0EA24EE43221}"/>
                </a:ext>
              </a:extLst>
            </p:cNvPr>
            <p:cNvSpPr/>
            <p:nvPr/>
          </p:nvSpPr>
          <p:spPr>
            <a:xfrm>
              <a:off x="4959927" y="4558144"/>
              <a:ext cx="1399309" cy="464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CTC</a:t>
              </a:r>
              <a:endParaRPr lang="zh-CN" altLang="en-US" sz="1400" dirty="0"/>
            </a:p>
          </p:txBody>
        </p:sp>
        <p:cxnSp>
          <p:nvCxnSpPr>
            <p:cNvPr id="7" name="直接箭头连接符 6">
              <a:extLst>
                <a:ext uri="{FF2B5EF4-FFF2-40B4-BE49-F238E27FC236}">
                  <a16:creationId xmlns:a16="http://schemas.microsoft.com/office/drawing/2014/main" id="{2100D88F-B42C-41AF-8301-1206D6E5FFAD}"/>
                </a:ext>
              </a:extLst>
            </p:cNvPr>
            <p:cNvCxnSpPr>
              <a:endCxn id="5" idx="2"/>
            </p:cNvCxnSpPr>
            <p:nvPr/>
          </p:nvCxnSpPr>
          <p:spPr>
            <a:xfrm flipV="1">
              <a:off x="5659580" y="5971309"/>
              <a:ext cx="1" cy="46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5F89DE54-D4A6-4FC9-A064-024C16950945}"/>
                </a:ext>
              </a:extLst>
            </p:cNvPr>
            <p:cNvCxnSpPr>
              <a:stCxn id="5" idx="0"/>
            </p:cNvCxnSpPr>
            <p:nvPr/>
          </p:nvCxnSpPr>
          <p:spPr>
            <a:xfrm flipH="1" flipV="1">
              <a:off x="5659580" y="5022272"/>
              <a:ext cx="1" cy="48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E03679A-6428-4F5B-A86E-71C3000328FB}"/>
                </a:ext>
              </a:extLst>
            </p:cNvPr>
            <p:cNvCxnSpPr>
              <a:stCxn id="6" idx="0"/>
            </p:cNvCxnSpPr>
            <p:nvPr/>
          </p:nvCxnSpPr>
          <p:spPr>
            <a:xfrm flipH="1" flipV="1">
              <a:off x="5659581" y="4170217"/>
              <a:ext cx="1"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23ADE0-C1C6-4962-AC1A-82ADD03B024B}"/>
                    </a:ext>
                  </a:extLst>
                </p:cNvPr>
                <p:cNvSpPr txBox="1"/>
                <p:nvPr/>
              </p:nvSpPr>
              <p:spPr>
                <a:xfrm>
                  <a:off x="5466665" y="6386779"/>
                  <a:ext cx="407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𝑿</m:t>
                        </m:r>
                      </m:oMath>
                    </m:oMathPara>
                  </a14:m>
                  <a:endParaRPr lang="zh-CN" altLang="en-US" dirty="0"/>
                </a:p>
              </p:txBody>
            </p:sp>
          </mc:Choice>
          <mc:Fallback xmlns="">
            <p:sp>
              <p:nvSpPr>
                <p:cNvPr id="10" name="文本框 9">
                  <a:extLst>
                    <a:ext uri="{FF2B5EF4-FFF2-40B4-BE49-F238E27FC236}">
                      <a16:creationId xmlns:a16="http://schemas.microsoft.com/office/drawing/2014/main" id="{C4E490AC-12AF-46D0-A05B-CE906E132930}"/>
                    </a:ext>
                  </a:extLst>
                </p:cNvPr>
                <p:cNvSpPr txBox="1">
                  <a:spLocks noRot="1" noChangeAspect="1" noMove="1" noResize="1" noEditPoints="1" noAdjustHandles="1" noChangeArrowheads="1" noChangeShapeType="1" noTextEdit="1"/>
                </p:cNvSpPr>
                <p:nvPr/>
              </p:nvSpPr>
              <p:spPr>
                <a:xfrm>
                  <a:off x="5466665" y="6386779"/>
                  <a:ext cx="407484"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FA92E18-B7C9-4F0A-BF82-44238D1DC732}"/>
                    </a:ext>
                  </a:extLst>
                </p:cNvPr>
                <p:cNvSpPr/>
                <p:nvPr/>
              </p:nvSpPr>
              <p:spPr>
                <a:xfrm>
                  <a:off x="5481093" y="3854305"/>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𝒀</m:t>
                        </m:r>
                      </m:oMath>
                    </m:oMathPara>
                  </a14:m>
                  <a:endParaRPr lang="zh-CN" altLang="en-US" dirty="0"/>
                </a:p>
              </p:txBody>
            </p:sp>
          </mc:Choice>
          <mc:Fallback xmlns="">
            <p:sp>
              <p:nvSpPr>
                <p:cNvPr id="11" name="矩形 10">
                  <a:extLst>
                    <a:ext uri="{FF2B5EF4-FFF2-40B4-BE49-F238E27FC236}">
                      <a16:creationId xmlns:a16="http://schemas.microsoft.com/office/drawing/2014/main" id="{7570FCF8-1E88-4F50-80CE-45A225D39A56}"/>
                    </a:ext>
                  </a:extLst>
                </p:cNvPr>
                <p:cNvSpPr>
                  <a:spLocks noRot="1" noChangeAspect="1" noMove="1" noResize="1" noEditPoints="1" noAdjustHandles="1" noChangeArrowheads="1" noChangeShapeType="1" noTextEdit="1"/>
                </p:cNvSpPr>
                <p:nvPr/>
              </p:nvSpPr>
              <p:spPr>
                <a:xfrm>
                  <a:off x="5481093" y="3854305"/>
                  <a:ext cx="393056" cy="369332"/>
                </a:xfrm>
                <a:prstGeom prst="rect">
                  <a:avLst/>
                </a:prstGeom>
                <a:blipFill>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0896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9F9BB9-1EEC-45AB-B5DC-280A39F84145}"/>
                  </a:ext>
                </a:extLst>
              </p:cNvPr>
              <p:cNvSpPr>
                <a:spLocks noGrp="1"/>
              </p:cNvSpPr>
              <p:nvPr>
                <p:ph idx="1"/>
              </p:nvPr>
            </p:nvSpPr>
            <p:spPr>
              <a:xfrm>
                <a:off x="838199" y="1335726"/>
                <a:ext cx="10609730" cy="726156"/>
              </a:xfrm>
            </p:spPr>
            <p:txBody>
              <a:bodyPr vert="horz" lIns="91440" tIns="45720" rIns="91440" bIns="45720" rtlCol="0">
                <a:noAutofit/>
              </a:bodyPr>
              <a:lstStyle/>
              <a:p>
                <a:pPr marL="0" indent="0" algn="just">
                  <a:buNone/>
                </a:pPr>
                <a:r>
                  <a:rPr lang="zh-CN" altLang="en-US" sz="1800" kern="1200" dirty="0">
                    <a:solidFill>
                      <a:schemeClr val="tx1"/>
                    </a:solidFill>
                    <a:ea typeface="+mn-ea"/>
                    <a:cs typeface="+mn-cs"/>
                  </a:rPr>
                  <a:t>输出序列</a:t>
                </a:r>
                <a14:m>
                  <m:oMath xmlns:m="http://schemas.openxmlformats.org/officeDocument/2006/math">
                    <m:r>
                      <a:rPr lang="zh-CN" altLang="en-US" sz="1800" b="1" i="1" kern="1200">
                        <a:solidFill>
                          <a:schemeClr val="tx1"/>
                        </a:solidFill>
                        <a:latin typeface="Cambria Math" panose="02040503050406030204" pitchFamily="18" charset="0"/>
                        <a:ea typeface="+mn-ea"/>
                        <a:cs typeface="+mn-cs"/>
                      </a:rPr>
                      <m:t>𝒀</m:t>
                    </m:r>
                  </m:oMath>
                </a14:m>
                <a:r>
                  <a:rPr lang="zh-CN" altLang="en-US" sz="1800" kern="1200" dirty="0">
                    <a:solidFill>
                      <a:schemeClr val="tx1"/>
                    </a:solidFill>
                    <a:ea typeface="+mn-ea"/>
                    <a:cs typeface="+mn-cs"/>
                  </a:rPr>
                  <a:t>可由各种</a:t>
                </a:r>
                <a:r>
                  <a:rPr lang="en-US" altLang="zh-CN" sz="1800" kern="1200" dirty="0">
                    <a:solidFill>
                      <a:schemeClr val="tx1"/>
                    </a:solidFill>
                    <a:ea typeface="+mn-ea"/>
                    <a:cs typeface="+mn-cs"/>
                  </a:rPr>
                  <a:t>CTC</a:t>
                </a:r>
                <a:r>
                  <a:rPr lang="zh-CN" altLang="en-US" sz="1800" kern="1200" dirty="0">
                    <a:solidFill>
                      <a:schemeClr val="tx1"/>
                    </a:solidFill>
                    <a:ea typeface="+mn-ea"/>
                    <a:cs typeface="+mn-cs"/>
                  </a:rPr>
                  <a:t>路径</a:t>
                </a:r>
                <a14:m>
                  <m:oMath xmlns:m="http://schemas.openxmlformats.org/officeDocument/2006/math">
                    <m:sSub>
                      <m:sSubPr>
                        <m:ctrlPr>
                          <a:rPr lang="en-US" altLang="zh-CN" sz="1800" i="1" kern="1200">
                            <a:solidFill>
                              <a:schemeClr val="tx1"/>
                            </a:solidFill>
                            <a:latin typeface="Cambria Math" panose="02040503050406030204" pitchFamily="18" charset="0"/>
                            <a:ea typeface="+mn-ea"/>
                            <a:cs typeface="+mn-cs"/>
                          </a:rPr>
                        </m:ctrlPr>
                      </m:sSubPr>
                      <m:e>
                        <m:r>
                          <a:rPr lang="zh-CN" altLang="en-US" sz="1800" i="1" kern="1200">
                            <a:solidFill>
                              <a:schemeClr val="tx1"/>
                            </a:solidFill>
                            <a:latin typeface="Cambria Math" panose="02040503050406030204" pitchFamily="18" charset="0"/>
                            <a:ea typeface="+mn-ea"/>
                            <a:cs typeface="+mn-cs"/>
                          </a:rPr>
                          <m:t>𝐴</m:t>
                        </m:r>
                      </m:e>
                      <m:sub>
                        <m:r>
                          <a:rPr lang="zh-CN" altLang="en-US" sz="1800" i="1" kern="1200">
                            <a:solidFill>
                              <a:schemeClr val="tx1"/>
                            </a:solidFill>
                            <a:latin typeface="Cambria Math" panose="02040503050406030204" pitchFamily="18" charset="0"/>
                            <a:ea typeface="+mn-ea"/>
                            <a:cs typeface="+mn-cs"/>
                          </a:rPr>
                          <m:t>𝐶𝑇𝐶</m:t>
                        </m:r>
                      </m:sub>
                    </m:sSub>
                    <m:r>
                      <a:rPr lang="en-US" altLang="zh-CN" sz="1800" i="1" kern="1200">
                        <a:solidFill>
                          <a:schemeClr val="tx1"/>
                        </a:solidFill>
                        <a:latin typeface="Cambria Math" panose="02040503050406030204" pitchFamily="18" charset="0"/>
                        <a:ea typeface="+mn-ea"/>
                        <a:cs typeface="+mn-cs"/>
                      </a:rPr>
                      <m:t>(</m:t>
                    </m:r>
                    <m:r>
                      <a:rPr lang="zh-CN" altLang="en-US" sz="1800" b="1" i="1" kern="1200">
                        <a:solidFill>
                          <a:schemeClr val="tx1"/>
                        </a:solidFill>
                        <a:latin typeface="Cambria Math" panose="02040503050406030204" pitchFamily="18" charset="0"/>
                        <a:ea typeface="+mn-ea"/>
                        <a:cs typeface="+mn-cs"/>
                      </a:rPr>
                      <m:t>𝑿</m:t>
                    </m:r>
                    <m:r>
                      <a:rPr lang="en-US" altLang="zh-CN" sz="1800" b="1" i="1" kern="1200">
                        <a:solidFill>
                          <a:schemeClr val="tx1"/>
                        </a:solidFill>
                        <a:latin typeface="Cambria Math" panose="02040503050406030204" pitchFamily="18" charset="0"/>
                        <a:ea typeface="+mn-ea"/>
                        <a:cs typeface="+mn-cs"/>
                      </a:rPr>
                      <m:t>,</m:t>
                    </m:r>
                    <m:r>
                      <a:rPr lang="zh-CN" altLang="en-US" sz="1800" b="1" i="1" kern="1200">
                        <a:solidFill>
                          <a:schemeClr val="tx1"/>
                        </a:solidFill>
                        <a:latin typeface="Cambria Math" panose="02040503050406030204" pitchFamily="18" charset="0"/>
                        <a:ea typeface="+mn-ea"/>
                        <a:cs typeface="+mn-cs"/>
                      </a:rPr>
                      <m:t>𝒀</m:t>
                    </m:r>
                    <m:r>
                      <a:rPr lang="en-US" altLang="zh-CN" sz="1800" i="1" kern="1200">
                        <a:solidFill>
                          <a:schemeClr val="tx1"/>
                        </a:solidFill>
                        <a:latin typeface="Cambria Math" panose="02040503050406030204" pitchFamily="18" charset="0"/>
                        <a:ea typeface="+mn-ea"/>
                        <a:cs typeface="+mn-cs"/>
                      </a:rPr>
                      <m:t>)</m:t>
                    </m:r>
                  </m:oMath>
                </a14:m>
                <a:r>
                  <a:rPr lang="zh-CN" altLang="en-US" sz="1800" kern="1200" dirty="0">
                    <a:solidFill>
                      <a:schemeClr val="tx1"/>
                    </a:solidFill>
                    <a:ea typeface="+mn-ea"/>
                    <a:cs typeface="+mn-cs"/>
                  </a:rPr>
                  <a:t>生成，这些路径包含了标注重复与空白标签各种可能的组合，例如输出序列</a:t>
                </a:r>
                <a:r>
                  <a:rPr lang="en-US" altLang="zh-CN" sz="1800" kern="1200" dirty="0">
                    <a:solidFill>
                      <a:schemeClr val="tx1"/>
                    </a:solidFill>
                    <a:ea typeface="+mn-ea"/>
                    <a:cs typeface="+mn-cs"/>
                  </a:rPr>
                  <a:t>(</a:t>
                </a:r>
                <a:r>
                  <a:rPr lang="en-US" altLang="zh-CN" sz="1800" kern="1200" dirty="0">
                    <a:solidFill>
                      <a:srgbClr val="C00000"/>
                    </a:solidFill>
                    <a:ea typeface="+mn-ea"/>
                    <a:cs typeface="+mn-cs"/>
                  </a:rPr>
                  <a:t>a, b, c</a:t>
                </a:r>
                <a:r>
                  <a:rPr lang="en-US" altLang="zh-CN" sz="1800" kern="1200" dirty="0">
                    <a:solidFill>
                      <a:schemeClr val="tx1"/>
                    </a:solidFill>
                    <a:ea typeface="+mn-ea"/>
                    <a:cs typeface="+mn-cs"/>
                  </a:rPr>
                  <a:t>)</a:t>
                </a:r>
                <a:r>
                  <a:rPr lang="zh-CN" altLang="en-US" sz="1800" kern="1200" dirty="0">
                    <a:solidFill>
                      <a:schemeClr val="tx1"/>
                    </a:solidFill>
                    <a:ea typeface="+mn-ea"/>
                    <a:cs typeface="+mn-cs"/>
                  </a:rPr>
                  <a:t>可能来自于以下序列：</a:t>
                </a:r>
                <a:endParaRPr lang="en-US" altLang="zh-CN" sz="1800" kern="1200" dirty="0">
                  <a:solidFill>
                    <a:schemeClr val="tx1"/>
                  </a:solidFill>
                  <a:ea typeface="+mn-ea"/>
                  <a:cs typeface="+mn-cs"/>
                </a:endParaRPr>
              </a:p>
            </p:txBody>
          </p:sp>
        </mc:Choice>
        <mc:Fallback xmlns="">
          <p:sp>
            <p:nvSpPr>
              <p:cNvPr id="3" name="内容占位符 2">
                <a:extLst>
                  <a:ext uri="{FF2B5EF4-FFF2-40B4-BE49-F238E27FC236}">
                    <a16:creationId xmlns:a16="http://schemas.microsoft.com/office/drawing/2014/main" id="{D69F9BB9-1EEC-45AB-B5DC-280A39F84145}"/>
                  </a:ext>
                </a:extLst>
              </p:cNvPr>
              <p:cNvSpPr>
                <a:spLocks noGrp="1" noRot="1" noChangeAspect="1" noMove="1" noResize="1" noEditPoints="1" noAdjustHandles="1" noChangeArrowheads="1" noChangeShapeType="1" noTextEdit="1"/>
              </p:cNvSpPr>
              <p:nvPr>
                <p:ph idx="1"/>
              </p:nvPr>
            </p:nvSpPr>
            <p:spPr>
              <a:xfrm>
                <a:off x="838199" y="1335726"/>
                <a:ext cx="10609730" cy="726156"/>
              </a:xfrm>
              <a:blipFill>
                <a:blip r:embed="rId4"/>
                <a:stretch>
                  <a:fillRect l="-460" t="-7563" r="-460"/>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C21E99E2-958A-4947-89BE-25FE5EE4AB37}"/>
              </a:ext>
            </a:extLst>
          </p:cNvPr>
          <p:cNvGraphicFramePr>
            <a:graphicFrameLocks noGrp="1"/>
          </p:cNvGraphicFramePr>
          <p:nvPr>
            <p:extLst>
              <p:ext uri="{D42A27DB-BD31-4B8C-83A1-F6EECF244321}">
                <p14:modId xmlns:p14="http://schemas.microsoft.com/office/powerpoint/2010/main" val="1183502065"/>
              </p:ext>
            </p:extLst>
          </p:nvPr>
        </p:nvGraphicFramePr>
        <p:xfrm>
          <a:off x="838200" y="2326724"/>
          <a:ext cx="10515600" cy="3514900"/>
        </p:xfrm>
        <a:graphic>
          <a:graphicData uri="http://schemas.openxmlformats.org/drawingml/2006/table">
            <a:tbl>
              <a:tblPr>
                <a:tableStyleId>{9D7B26C5-4107-4FEC-AEDC-1716B250A1EF}</a:tableStyleId>
              </a:tblPr>
              <a:tblGrid>
                <a:gridCol w="1751388">
                  <a:extLst>
                    <a:ext uri="{9D8B030D-6E8A-4147-A177-3AD203B41FA5}">
                      <a16:colId xmlns:a16="http://schemas.microsoft.com/office/drawing/2014/main" val="2683530907"/>
                    </a:ext>
                  </a:extLst>
                </a:gridCol>
                <a:gridCol w="1751388">
                  <a:extLst>
                    <a:ext uri="{9D8B030D-6E8A-4147-A177-3AD203B41FA5}">
                      <a16:colId xmlns:a16="http://schemas.microsoft.com/office/drawing/2014/main" val="3675919290"/>
                    </a:ext>
                  </a:extLst>
                </a:gridCol>
                <a:gridCol w="1753206">
                  <a:extLst>
                    <a:ext uri="{9D8B030D-6E8A-4147-A177-3AD203B41FA5}">
                      <a16:colId xmlns:a16="http://schemas.microsoft.com/office/drawing/2014/main" val="2787467428"/>
                    </a:ext>
                  </a:extLst>
                </a:gridCol>
                <a:gridCol w="1753206">
                  <a:extLst>
                    <a:ext uri="{9D8B030D-6E8A-4147-A177-3AD203B41FA5}">
                      <a16:colId xmlns:a16="http://schemas.microsoft.com/office/drawing/2014/main" val="2351988146"/>
                    </a:ext>
                  </a:extLst>
                </a:gridCol>
                <a:gridCol w="1753206">
                  <a:extLst>
                    <a:ext uri="{9D8B030D-6E8A-4147-A177-3AD203B41FA5}">
                      <a16:colId xmlns:a16="http://schemas.microsoft.com/office/drawing/2014/main" val="1768896709"/>
                    </a:ext>
                  </a:extLst>
                </a:gridCol>
                <a:gridCol w="1753206">
                  <a:extLst>
                    <a:ext uri="{9D8B030D-6E8A-4147-A177-3AD203B41FA5}">
                      <a16:colId xmlns:a16="http://schemas.microsoft.com/office/drawing/2014/main" val="3527955310"/>
                    </a:ext>
                  </a:extLst>
                </a:gridCol>
              </a:tblGrid>
              <a:tr h="702980">
                <a:tc>
                  <a:txBody>
                    <a:bodyPr/>
                    <a:lstStyle/>
                    <a:p>
                      <a:pPr algn="ctr">
                        <a:spcAft>
                          <a:spcPts val="0"/>
                        </a:spcAft>
                      </a:pPr>
                      <a:r>
                        <a:rPr lang="en-US" sz="2700" kern="100" dirty="0">
                          <a:effectLst/>
                        </a:rPr>
                        <a:t>a</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a</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b</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b</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b</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c</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45622"/>
                  </a:ext>
                </a:extLst>
              </a:tr>
              <a:tr h="702980">
                <a:tc>
                  <a:txBody>
                    <a:bodyPr/>
                    <a:lstStyle/>
                    <a:p>
                      <a:pPr algn="ctr">
                        <a:spcAft>
                          <a:spcPts val="0"/>
                        </a:spcAft>
                      </a:pPr>
                      <a:r>
                        <a:rPr lang="en-US" sz="2700" kern="100">
                          <a:effectLst/>
                        </a:rPr>
                        <a:t>a</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b</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b</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c</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c</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c</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61299"/>
                  </a:ext>
                </a:extLst>
              </a:tr>
              <a:tr h="702980">
                <a:tc>
                  <a:txBody>
                    <a:bodyPr/>
                    <a:lstStyle/>
                    <a:p>
                      <a:pPr algn="ctr">
                        <a:spcAft>
                          <a:spcPts val="0"/>
                        </a:spcAft>
                      </a:pPr>
                      <a:r>
                        <a:rPr lang="en-US" sz="2700" kern="100">
                          <a:effectLst/>
                        </a:rPr>
                        <a:t>a</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b</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c</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0745188"/>
                  </a:ext>
                </a:extLst>
              </a:tr>
              <a:tr h="702980">
                <a:tc>
                  <a:txBody>
                    <a:bodyPr/>
                    <a:lstStyle/>
                    <a:p>
                      <a:pPr algn="ctr">
                        <a:spcAft>
                          <a:spcPts val="0"/>
                        </a:spcAft>
                      </a:pPr>
                      <a:r>
                        <a:rPr lang="en-US" sz="2700" kern="100">
                          <a:effectLst/>
                        </a:rPr>
                        <a:t>-</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a</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a:effectLst/>
                        </a:rPr>
                        <a:t>b</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700" kern="100" dirty="0">
                          <a:effectLst/>
                        </a:rPr>
                        <a:t>c</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092243"/>
                  </a:ext>
                </a:extLst>
              </a:tr>
              <a:tr h="702980">
                <a:tc>
                  <a:txBody>
                    <a:bodyPr/>
                    <a:lstStyle/>
                    <a:p>
                      <a:pPr algn="ctr">
                        <a:spcAft>
                          <a:spcPts val="0"/>
                        </a:spcAft>
                      </a:pPr>
                      <a:r>
                        <a:rPr lang="en-US" sz="2700" kern="100">
                          <a:effectLst/>
                        </a:rPr>
                        <a:t>-</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2700" kern="100">
                          <a:effectLst/>
                        </a:rPr>
                        <a:t>a</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2700" kern="100">
                          <a:effectLst/>
                        </a:rPr>
                        <a:t>b</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2700" kern="100">
                          <a:effectLst/>
                        </a:rPr>
                        <a:t>b</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2700" kern="100">
                          <a:effectLst/>
                        </a:rPr>
                        <a:t>-</a:t>
                      </a:r>
                      <a:endParaRPr lang="zh-CN" sz="27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2700" kern="100" dirty="0">
                          <a:effectLst/>
                        </a:rPr>
                        <a:t>c</a:t>
                      </a:r>
                      <a:endParaRPr lang="zh-CN" sz="27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206759" marR="206759" marT="103379" marB="103379">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28704582"/>
                  </a:ext>
                </a:extLst>
              </a:tr>
            </a:tbl>
          </a:graphicData>
        </a:graphic>
      </p:graphicFrame>
      <p:sp>
        <p:nvSpPr>
          <p:cNvPr id="8" name="标题 7">
            <a:extLst>
              <a:ext uri="{FF2B5EF4-FFF2-40B4-BE49-F238E27FC236}">
                <a16:creationId xmlns:a16="http://schemas.microsoft.com/office/drawing/2014/main" id="{1F692E3B-F94F-4C77-8410-567D138DC799}"/>
              </a:ext>
            </a:extLst>
          </p:cNvPr>
          <p:cNvSpPr>
            <a:spLocks noGrp="1"/>
          </p:cNvSpPr>
          <p:nvPr>
            <p:ph type="title"/>
          </p:nvPr>
        </p:nvSpPr>
        <p:spPr/>
        <p:txBody>
          <a:bodyPr/>
          <a:lstStyle/>
          <a:p>
            <a:r>
              <a:rPr lang="en-US" altLang="zh-CN" dirty="0"/>
              <a:t>CTC</a:t>
            </a:r>
            <a:endParaRPr lang="zh-CN" altLang="en-US" dirty="0"/>
          </a:p>
        </p:txBody>
      </p:sp>
    </p:spTree>
    <p:extLst>
      <p:ext uri="{BB962C8B-B14F-4D97-AF65-F5344CB8AC3E}">
        <p14:creationId xmlns:p14="http://schemas.microsoft.com/office/powerpoint/2010/main" val="497970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24.2"/>
</p:tagLst>
</file>

<file path=ppt/tags/tag10.xml><?xml version="1.0" encoding="utf-8"?>
<p:tagLst xmlns:a="http://schemas.openxmlformats.org/drawingml/2006/main" xmlns:r="http://schemas.openxmlformats.org/officeDocument/2006/relationships" xmlns:p="http://schemas.openxmlformats.org/presentationml/2006/main">
  <p:tag name="TIMING" val="|2.3"/>
</p:tagLst>
</file>

<file path=ppt/tags/tag11.xml><?xml version="1.0" encoding="utf-8"?>
<p:tagLst xmlns:a="http://schemas.openxmlformats.org/drawingml/2006/main" xmlns:r="http://schemas.openxmlformats.org/officeDocument/2006/relationships" xmlns:p="http://schemas.openxmlformats.org/presentationml/2006/main">
  <p:tag name="TIMING" val="|24.1"/>
</p:tagLst>
</file>

<file path=ppt/tags/tag12.xml><?xml version="1.0" encoding="utf-8"?>
<p:tagLst xmlns:a="http://schemas.openxmlformats.org/drawingml/2006/main" xmlns:r="http://schemas.openxmlformats.org/officeDocument/2006/relationships" xmlns:p="http://schemas.openxmlformats.org/presentationml/2006/main">
  <p:tag name="TIMING" val="|1.9"/>
</p:tagLst>
</file>

<file path=ppt/tags/tag13.xml><?xml version="1.0" encoding="utf-8"?>
<p:tagLst xmlns:a="http://schemas.openxmlformats.org/drawingml/2006/main" xmlns:r="http://schemas.openxmlformats.org/officeDocument/2006/relationships" xmlns:p="http://schemas.openxmlformats.org/presentationml/2006/main">
  <p:tag name="TIMING" val="|28.9|20.3"/>
</p:tagLst>
</file>

<file path=ppt/tags/tag14.xml><?xml version="1.0" encoding="utf-8"?>
<p:tagLst xmlns:a="http://schemas.openxmlformats.org/drawingml/2006/main" xmlns:r="http://schemas.openxmlformats.org/officeDocument/2006/relationships" xmlns:p="http://schemas.openxmlformats.org/presentationml/2006/main">
  <p:tag name="TIMING" val="|2.8"/>
</p:tagLst>
</file>

<file path=ppt/tags/tag15.xml><?xml version="1.0" encoding="utf-8"?>
<p:tagLst xmlns:a="http://schemas.openxmlformats.org/drawingml/2006/main" xmlns:r="http://schemas.openxmlformats.org/officeDocument/2006/relationships" xmlns:p="http://schemas.openxmlformats.org/presentationml/2006/main">
  <p:tag name="TIMING" val="|44.2"/>
</p:tagLst>
</file>

<file path=ppt/tags/tag16.xml><?xml version="1.0" encoding="utf-8"?>
<p:tagLst xmlns:a="http://schemas.openxmlformats.org/drawingml/2006/main" xmlns:r="http://schemas.openxmlformats.org/officeDocument/2006/relationships" xmlns:p="http://schemas.openxmlformats.org/presentationml/2006/main">
  <p:tag name="TIMING" val="|21.6"/>
</p:tagLst>
</file>

<file path=ppt/tags/tag17.xml><?xml version="1.0" encoding="utf-8"?>
<p:tagLst xmlns:a="http://schemas.openxmlformats.org/drawingml/2006/main" xmlns:r="http://schemas.openxmlformats.org/officeDocument/2006/relationships" xmlns:p="http://schemas.openxmlformats.org/presentationml/2006/main">
  <p:tag name="TIMING" val="|26.8|1"/>
</p:tagLst>
</file>

<file path=ppt/tags/tag18.xml><?xml version="1.0" encoding="utf-8"?>
<p:tagLst xmlns:a="http://schemas.openxmlformats.org/drawingml/2006/main" xmlns:r="http://schemas.openxmlformats.org/officeDocument/2006/relationships" xmlns:p="http://schemas.openxmlformats.org/presentationml/2006/main">
  <p:tag name="TIMING" val="|7|3.6|17.2"/>
</p:tagLst>
</file>

<file path=ppt/tags/tag19.xml><?xml version="1.0" encoding="utf-8"?>
<p:tagLst xmlns:a="http://schemas.openxmlformats.org/drawingml/2006/main" xmlns:r="http://schemas.openxmlformats.org/officeDocument/2006/relationships" xmlns:p="http://schemas.openxmlformats.org/presentationml/2006/main">
  <p:tag name="TIMING" val="|20.1|1.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20.xml><?xml version="1.0" encoding="utf-8"?>
<p:tagLst xmlns:a="http://schemas.openxmlformats.org/drawingml/2006/main" xmlns:r="http://schemas.openxmlformats.org/officeDocument/2006/relationships" xmlns:p="http://schemas.openxmlformats.org/presentationml/2006/main">
  <p:tag name="TIMING" val="|11.5|23.8"/>
</p:tagLst>
</file>

<file path=ppt/tags/tag3.xml><?xml version="1.0" encoding="utf-8"?>
<p:tagLst xmlns:a="http://schemas.openxmlformats.org/drawingml/2006/main" xmlns:r="http://schemas.openxmlformats.org/officeDocument/2006/relationships" xmlns:p="http://schemas.openxmlformats.org/presentationml/2006/main">
  <p:tag name="TIMING" val="|0.8|0.7|0.8|41.3"/>
</p:tagLst>
</file>

<file path=ppt/tags/tag4.xml><?xml version="1.0" encoding="utf-8"?>
<p:tagLst xmlns:a="http://schemas.openxmlformats.org/drawingml/2006/main" xmlns:r="http://schemas.openxmlformats.org/officeDocument/2006/relationships" xmlns:p="http://schemas.openxmlformats.org/presentationml/2006/main">
  <p:tag name="TIMING" val="|37.3"/>
</p:tagLst>
</file>

<file path=ppt/tags/tag5.xml><?xml version="1.0" encoding="utf-8"?>
<p:tagLst xmlns:a="http://schemas.openxmlformats.org/drawingml/2006/main" xmlns:r="http://schemas.openxmlformats.org/officeDocument/2006/relationships" xmlns:p="http://schemas.openxmlformats.org/presentationml/2006/main">
  <p:tag name="TIMING" val="|10.9"/>
</p:tagLst>
</file>

<file path=ppt/tags/tag6.xml><?xml version="1.0" encoding="utf-8"?>
<p:tagLst xmlns:a="http://schemas.openxmlformats.org/drawingml/2006/main" xmlns:r="http://schemas.openxmlformats.org/officeDocument/2006/relationships" xmlns:p="http://schemas.openxmlformats.org/presentationml/2006/main">
  <p:tag name="TIMING" val="|16.7|27.6|21.2"/>
</p:tagLst>
</file>

<file path=ppt/tags/tag7.xml><?xml version="1.0" encoding="utf-8"?>
<p:tagLst xmlns:a="http://schemas.openxmlformats.org/drawingml/2006/main" xmlns:r="http://schemas.openxmlformats.org/officeDocument/2006/relationships" xmlns:p="http://schemas.openxmlformats.org/presentationml/2006/main">
  <p:tag name="TIMING" val="|1.1|0.7|13.8"/>
</p:tagLst>
</file>

<file path=ppt/tags/tag8.xml><?xml version="1.0" encoding="utf-8"?>
<p:tagLst xmlns:a="http://schemas.openxmlformats.org/drawingml/2006/main" xmlns:r="http://schemas.openxmlformats.org/officeDocument/2006/relationships" xmlns:p="http://schemas.openxmlformats.org/presentationml/2006/main">
  <p:tag name="TIMING" val="|1.1"/>
</p:tagLst>
</file>

<file path=ppt/tags/tag9.xml><?xml version="1.0" encoding="utf-8"?>
<p:tagLst xmlns:a="http://schemas.openxmlformats.org/drawingml/2006/main" xmlns:r="http://schemas.openxmlformats.org/officeDocument/2006/relationships" xmlns:p="http://schemas.openxmlformats.org/presentationml/2006/main">
  <p:tag name="TIMING" val="|30.1|0.8|13.9|14.9|9.5|0.7|2.7|1.2|1.1|1.2|1.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4651</TotalTime>
  <Words>3558</Words>
  <Application>Microsoft Office PowerPoint</Application>
  <PresentationFormat>宽屏</PresentationFormat>
  <Paragraphs>763</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等线 Light</vt:lpstr>
      <vt:lpstr>微软雅黑</vt:lpstr>
      <vt:lpstr>幼圆</vt:lpstr>
      <vt:lpstr>Arial</vt:lpstr>
      <vt:lpstr>Calibri</vt:lpstr>
      <vt:lpstr>Cambria Math</vt:lpstr>
      <vt:lpstr>Times New Roman</vt:lpstr>
      <vt:lpstr>1_Office 主题​​</vt:lpstr>
      <vt:lpstr>端到端(E2E)语音识别</vt:lpstr>
      <vt:lpstr>纲要</vt:lpstr>
      <vt:lpstr>发展趋势</vt:lpstr>
      <vt:lpstr>端到端（E2E）语音识别</vt:lpstr>
      <vt:lpstr>E2E模型</vt:lpstr>
      <vt:lpstr>CTC</vt:lpstr>
      <vt:lpstr>CTC</vt:lpstr>
      <vt:lpstr>CTC</vt:lpstr>
      <vt:lpstr>CTC</vt:lpstr>
      <vt:lpstr>CTC</vt:lpstr>
      <vt:lpstr>CTC</vt:lpstr>
      <vt:lpstr>CTC</vt:lpstr>
      <vt:lpstr>CTC损失函数</vt:lpstr>
      <vt:lpstr>前向算法</vt:lpstr>
      <vt:lpstr>前向算法（t=2）</vt:lpstr>
      <vt:lpstr>前向算法（t=3）</vt:lpstr>
      <vt:lpstr>前向算法（t=T）</vt:lpstr>
      <vt:lpstr>PowerPoint 演示文稿</vt:lpstr>
      <vt:lpstr>后向算法</vt:lpstr>
      <vt:lpstr>后向算法（t=T）</vt:lpstr>
      <vt:lpstr>求导过程</vt:lpstr>
      <vt:lpstr>求导过程</vt:lpstr>
      <vt:lpstr>CTC训练过程</vt:lpstr>
      <vt:lpstr>CTC解码</vt:lpstr>
      <vt:lpstr>CTC解码</vt:lpstr>
      <vt:lpstr>PowerPoint 演示文稿</vt:lpstr>
      <vt:lpstr>PowerPoint 演示文稿</vt:lpstr>
      <vt:lpstr>PowerPoint 演示文稿</vt:lpstr>
      <vt:lpstr>CTC集成语言模型</vt:lpstr>
      <vt:lpstr>CTC+WFST解码</vt:lpstr>
      <vt:lpstr>RNN-T</vt:lpstr>
      <vt:lpstr>RNN-T</vt:lpstr>
      <vt:lpstr>Attention模型</vt:lpstr>
      <vt:lpstr>Attention-based Encoder-Decoder</vt:lpstr>
      <vt:lpstr>Hybrid CTC/Attention</vt:lpstr>
      <vt:lpstr>Hybrid CTC/Attention</vt:lpstr>
      <vt:lpstr>Two-pass解码</vt:lpstr>
      <vt:lpstr>Transformer</vt:lpstr>
      <vt:lpstr>PowerPoint 演示文稿</vt:lpstr>
      <vt:lpstr>Transformer</vt:lpstr>
      <vt:lpstr>Transformer</vt:lpstr>
      <vt:lpstr>Transformer</vt:lpstr>
      <vt:lpstr>Transformer</vt:lpstr>
      <vt:lpstr>Conformer</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端到端语音识别</dc:title>
  <dc:creator>Q.Y. Hong</dc:creator>
  <cp:lastModifiedBy>HQY</cp:lastModifiedBy>
  <cp:revision>69</cp:revision>
  <dcterms:created xsi:type="dcterms:W3CDTF">2020-05-11T03:15:08Z</dcterms:created>
  <dcterms:modified xsi:type="dcterms:W3CDTF">2023-05-09T12:30:57Z</dcterms:modified>
</cp:coreProperties>
</file>