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3CCFF"/>
    <a:srgbClr val="9966FF"/>
    <a:srgbClr val="66FFFF"/>
    <a:srgbClr val="3333CC"/>
    <a:srgbClr val="FF5050"/>
    <a:srgbClr val="CC3399"/>
    <a:srgbClr val="F5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7B787-18E2-44D7-B774-6CC54B389EB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77AB6-A536-43F3-9826-6CD10DB7A8A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48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2A7EB-9AB4-4B30-988D-85F033EA7FD3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9EC9-DD13-454A-BEC9-CFD8877B7E7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2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FC6185-EF0B-4D5D-B802-CCFF3CBE2328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72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E1A20-854F-4752-8431-01006330E41B}" type="slidenum">
              <a:rPr kumimoji="0" lang="en-US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1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08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7CB390-B355-4D3F-AD23-03B188E146A9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3B0A-9A00-4550-ACAD-06E36F74457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4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549EF-D2EE-4450-9E21-48E712CA21AE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5E233-F18C-4DC5-93D6-052FE4DA490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17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DC1D88-1914-415C-999F-BED9629D92A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A789B-D082-4F85-A170-B06446C3BDF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9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AF493-AAAA-4D62-AF42-1A8C95D4956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C527AC-74EB-4EE5-94EE-190C0152E5DA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7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E7A52-1148-45C5-907D-D75BF38D5D27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F828-2D39-48F5-B4EE-EC7CCB58113D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3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0C6C1-3A05-42C8-AA47-3709D3733B9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7578-4A8C-4275-B392-43F1AAA4A0B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95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F93FE-6C95-482E-91CE-3B92E3250C7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462DA-4C31-479E-96E8-20A498E018B2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9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9D084F-7581-4643-A243-CF6CADA94DC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povey.com/files/Lecture4.pdf" TargetMode="External"/><Relationship Id="rId2" Type="http://schemas.openxmlformats.org/officeDocument/2006/relationships/hyperlink" Target="http://www.cs.nyu.edu/~mohri/pub/hbk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WFSTs for ASR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07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Most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slides come from http://www.inf.ed.ac.uk/teaching/courses/asr/2020-21/asr05-hmm-algorithms.pdf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 - bigram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2024062"/>
            <a:ext cx="121062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Bigram with </a:t>
            </a:r>
            <a:r>
              <a:rPr lang="en-US" altLang="zh-CN" dirty="0" smtClean="0"/>
              <a:t>back-off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509712"/>
            <a:ext cx="11991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pushing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43" y="1953547"/>
            <a:ext cx="10258118" cy="30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Weight-pushed version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24050"/>
            <a:ext cx="10382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Lexicon, 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9" y="738441"/>
            <a:ext cx="108966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Determinization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dirty="0" err="1"/>
              <a:t>det</a:t>
            </a:r>
            <a:r>
              <a:rPr lang="en-US" altLang="zh-CN" dirty="0"/>
              <a:t>(L)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81100"/>
            <a:ext cx="109156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Minimization </a:t>
            </a:r>
            <a:r>
              <a:rPr lang="en-US" altLang="zh-CN" dirty="0" smtClean="0"/>
              <a:t>- </a:t>
            </a:r>
            <a:r>
              <a:rPr lang="en-US" altLang="zh-CN" dirty="0"/>
              <a:t>min(</a:t>
            </a:r>
            <a:r>
              <a:rPr lang="en-US" altLang="zh-CN" dirty="0" err="1"/>
              <a:t>det</a:t>
            </a:r>
            <a:r>
              <a:rPr lang="en-US" altLang="zh-CN" dirty="0"/>
              <a:t>(L))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71600"/>
            <a:ext cx="109156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95487"/>
            <a:ext cx="10058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5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Composition: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17857" b="-39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55" y="2440494"/>
            <a:ext cx="12098348" cy="217575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65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min(</a:t>
                </a:r>
                <a:r>
                  <a:rPr lang="en-US" altLang="zh-CN" dirty="0" err="1" smtClean="0"/>
                  <a:t>det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/>
                  <a:t>))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17857" b="-39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084"/>
            <a:ext cx="12148046" cy="22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Weighted Finite State Transducers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Weighted </a:t>
            </a:r>
            <a:r>
              <a:rPr lang="en-US" altLang="zh-CN" dirty="0" smtClean="0"/>
              <a:t>finite </a:t>
            </a:r>
            <a:r>
              <a:rPr lang="en-US" altLang="zh-CN" dirty="0"/>
              <a:t>state automaton that transduces an </a:t>
            </a:r>
            <a:r>
              <a:rPr lang="en-US" altLang="zh-CN" dirty="0" smtClean="0"/>
              <a:t>input sequence </a:t>
            </a:r>
            <a:r>
              <a:rPr lang="en-US" altLang="zh-CN" dirty="0"/>
              <a:t>to an output sequence (</a:t>
            </a:r>
            <a:r>
              <a:rPr lang="en-US" altLang="zh-CN" dirty="0" err="1"/>
              <a:t>Mohri</a:t>
            </a:r>
            <a:r>
              <a:rPr lang="en-US" altLang="zh-CN" dirty="0"/>
              <a:t> et al 2008)</a:t>
            </a:r>
          </a:p>
          <a:p>
            <a:r>
              <a:rPr lang="en-US" altLang="zh-CN" dirty="0"/>
              <a:t>States connected by transitions. Each transition </a:t>
            </a:r>
            <a:r>
              <a:rPr lang="en-US" altLang="zh-CN" dirty="0" smtClean="0"/>
              <a:t>has </a:t>
            </a:r>
          </a:p>
          <a:p>
            <a:pPr lvl="1"/>
            <a:r>
              <a:rPr lang="en-US" altLang="zh-CN" dirty="0" smtClean="0"/>
              <a:t>input </a:t>
            </a:r>
            <a:r>
              <a:rPr lang="en-US" altLang="zh-CN" dirty="0"/>
              <a:t>label</a:t>
            </a:r>
          </a:p>
          <a:p>
            <a:pPr lvl="1"/>
            <a:r>
              <a:rPr lang="en-US" altLang="zh-CN" dirty="0"/>
              <a:t>output label</a:t>
            </a:r>
          </a:p>
          <a:p>
            <a:pPr lvl="1"/>
            <a:r>
              <a:rPr lang="en-US" altLang="zh-CN" dirty="0"/>
              <a:t>weight</a:t>
            </a:r>
          </a:p>
          <a:p>
            <a:r>
              <a:rPr lang="en-US" altLang="zh-CN" dirty="0"/>
              <a:t>Weights use the log semi-ring or tropical semi-ring </a:t>
            </a:r>
            <a:r>
              <a:rPr lang="en-US" altLang="zh-CN" dirty="0" smtClean="0"/>
              <a:t>– with operations </a:t>
            </a:r>
            <a:r>
              <a:rPr lang="en-US" altLang="zh-CN" dirty="0"/>
              <a:t>that correspond to multiplication and addition </a:t>
            </a:r>
            <a:r>
              <a:rPr lang="en-US" altLang="zh-CN" dirty="0" smtClean="0"/>
              <a:t>of probabilities</a:t>
            </a:r>
            <a:endParaRPr lang="en-US" altLang="zh-CN" dirty="0"/>
          </a:p>
          <a:p>
            <a:r>
              <a:rPr lang="en-US" altLang="zh-CN" dirty="0"/>
              <a:t>There is a single start state. Any state can optionally be </a:t>
            </a:r>
            <a:r>
              <a:rPr lang="en-US" altLang="zh-CN" dirty="0" smtClean="0"/>
              <a:t>a final </a:t>
            </a:r>
            <a:r>
              <a:rPr lang="en-US" altLang="zh-CN" dirty="0"/>
              <a:t>state (with a weight)</a:t>
            </a:r>
          </a:p>
          <a:p>
            <a:r>
              <a:rPr lang="en-US" altLang="zh-CN" dirty="0"/>
              <a:t>Used by Kaldi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4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Context-dependency: </a:t>
            </a:r>
            <a:r>
              <a:rPr lang="en-US" altLang="zh-CN" dirty="0" err="1"/>
              <a:t>biphones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423987"/>
            <a:ext cx="94869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Context-dependency: </a:t>
            </a:r>
            <a:r>
              <a:rPr lang="en-US" altLang="zh-CN" dirty="0" err="1"/>
              <a:t>triphones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7" y="1079704"/>
            <a:ext cx="11819002" cy="49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/>
                  <a:t>-</a:t>
                </a:r>
                <a:r>
                  <a:rPr lang="en-US" altLang="zh-CN" dirty="0" smtClean="0"/>
                  <a:t> </a:t>
                </a:r>
                <a:r>
                  <a:rPr lang="en-US" altLang="zh-CN" dirty="0" err="1"/>
                  <a:t>biphones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7857" b="-39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8" y="2328401"/>
            <a:ext cx="11848793" cy="22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HMM transducer,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17857" b="-39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We can also use a version that outputs </a:t>
                </a:r>
                <a:r>
                  <a:rPr lang="en-US" altLang="zh-CN" dirty="0" smtClean="0"/>
                  <a:t>context-dependent phones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can be used to encode state-tying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67" b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691" y="826332"/>
            <a:ext cx="8829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 using WFSTs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Combining the transducers gives an overall HMM structure for the </a:t>
                </a:r>
                <a:r>
                  <a:rPr lang="en-US" altLang="zh-CN" dirty="0"/>
                  <a:t>ASR system </a:t>
                </a:r>
                <a:r>
                  <a:rPr lang="en-US" altLang="zh-CN" dirty="0" smtClean="0"/>
                  <a:t>- but minimization </a:t>
                </a:r>
                <a:r>
                  <a:rPr lang="en-US" altLang="zh-CN" dirty="0"/>
                  <a:t>and </a:t>
                </a:r>
                <a:r>
                  <a:rPr lang="en-US" altLang="zh-CN" dirty="0" smtClean="0"/>
                  <a:t>determination operations </a:t>
                </a:r>
                <a:r>
                  <a:rPr lang="en-US" altLang="zh-CN" dirty="0"/>
                  <a:t>on the WFSTs means it is much smaller </a:t>
                </a:r>
                <a:r>
                  <a:rPr lang="en-US" altLang="zh-CN" dirty="0" smtClean="0"/>
                  <a:t>than naively </a:t>
                </a:r>
                <a:r>
                  <a:rPr lang="en-US" altLang="zh-CN" dirty="0"/>
                  <a:t>combining the HMMs</a:t>
                </a:r>
              </a:p>
              <a:p>
                <a:r>
                  <a:rPr lang="en-US" altLang="zh-CN" dirty="0"/>
                  <a:t>But it is important in which order the algorithms </a:t>
                </a:r>
                <a:r>
                  <a:rPr lang="en-US" altLang="zh-CN" dirty="0" smtClean="0"/>
                  <a:t>are combined </a:t>
                </a:r>
                <a:r>
                  <a:rPr lang="en-US" altLang="zh-CN" dirty="0"/>
                  <a:t>otherwise the transducers may </a:t>
                </a:r>
                <a:r>
                  <a:rPr lang="en-US" altLang="zh-CN" dirty="0" smtClean="0"/>
                  <a:t>“blow-up”</a:t>
                </a:r>
                <a:endParaRPr lang="en-US" altLang="zh-CN" dirty="0"/>
              </a:p>
              <a:p>
                <a:r>
                  <a:rPr lang="en-US" altLang="zh-CN" dirty="0"/>
                  <a:t>standard approach is to </a:t>
                </a:r>
                <a:r>
                  <a:rPr lang="en-US" altLang="zh-CN" dirty="0" err="1"/>
                  <a:t>determinize</a:t>
                </a:r>
                <a:r>
                  <a:rPr lang="en-US" altLang="zh-CN" dirty="0"/>
                  <a:t> and minimize after </a:t>
                </a:r>
                <a:r>
                  <a:rPr lang="en-US" altLang="zh-CN" dirty="0" smtClean="0"/>
                  <a:t>each composition</a:t>
                </a:r>
                <a:endParaRPr lang="en-US" altLang="zh-CN" dirty="0"/>
              </a:p>
              <a:p>
                <a:r>
                  <a:rPr lang="en-US" altLang="zh-CN" dirty="0"/>
                  <a:t>In Kaldi, ignoring one or two </a:t>
                </a:r>
                <a:r>
                  <a:rPr lang="en-US" altLang="zh-CN" dirty="0" smtClean="0"/>
                  <a:t>details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𝐻𝐶𝐿𝐺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∘</m:t>
                                    </m:r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det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∘</m:t>
                                                    </m:r>
                                                    <m:func>
                                                      <m:funcPr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uncPr>
                                                      <m:fNam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CN" b="0" i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min</m:t>
                                                        </m:r>
                                                      </m:fName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func>
                                                              <m:funcPr>
                                                                <m:ctrlPr>
                                                                  <a:rPr lang="en-US" altLang="zh-CN" b="0" i="1" smtClean="0">
                                                                    <a:latin typeface="Cambria Math" panose="02040503050406030204" pitchFamily="18" charset="0"/>
                                                                    <a:ea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funcPr>
                                                              <m:fName>
                                                                <m:r>
                                                                  <m:rPr>
                                                                    <m:sty m:val="p"/>
                                                                  </m:rPr>
                                                                  <a:rPr lang="en-US" altLang="zh-CN" b="0" i="0" smtClean="0">
                                                                    <a:latin typeface="Cambria Math" panose="02040503050406030204" pitchFamily="18" charset="0"/>
                                                                    <a:ea typeface="Cambria Math" panose="02040503050406030204" pitchFamily="18" charset="0"/>
                                                                  </a:rPr>
                                                                  <m:t>det</m:t>
                                                                </m:r>
                                                              </m:fName>
                                                              <m:e>
                                                                <m:d>
                                                                  <m:dPr>
                                                                    <m:ctrlPr>
                                                                      <a:rPr lang="en-US" altLang="zh-CN" b="0" i="1" smtClean="0">
                                                                        <a:latin typeface="Cambria Math" panose="02040503050406030204" pitchFamily="18" charset="0"/>
                                                                        <a:ea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dPr>
                                                                  <m:e>
                                                                    <m:r>
                                                                      <a:rPr lang="en-US" altLang="zh-CN" b="0" i="1" smtClean="0">
                                                                        <a:latin typeface="Cambria Math" panose="02040503050406030204" pitchFamily="18" charset="0"/>
                                                                        <a:ea typeface="Cambria Math" panose="02040503050406030204" pitchFamily="18" charset="0"/>
                                                                      </a:rPr>
                                                                      <m:t>𝐿</m:t>
                                                                    </m:r>
                                                                    <m:r>
                                                                      <a:rPr lang="en-US" altLang="zh-CN" b="0" i="1" smtClean="0">
                                                                        <a:latin typeface="Cambria Math" panose="02040503050406030204" pitchFamily="18" charset="0"/>
                                                                        <a:ea typeface="Cambria Math" panose="02040503050406030204" pitchFamily="18" charset="0"/>
                                                                      </a:rPr>
                                                                      <m:t>∘</m:t>
                                                                    </m:r>
                                                                    <m:r>
                                                                      <a:rPr lang="en-US" altLang="zh-CN" b="0" i="1" smtClean="0">
                                                                        <a:latin typeface="Cambria Math" panose="02040503050406030204" pitchFamily="18" charset="0"/>
                                                                        <a:ea typeface="Cambria Math" panose="02040503050406030204" pitchFamily="18" charset="0"/>
                                                                      </a:rPr>
                                                                      <m:t>𝐺</m:t>
                                                                    </m:r>
                                                                  </m:e>
                                                                </m:d>
                                                              </m:e>
                                                            </m:func>
                                                          </m:e>
                                                        </m:d>
                                                      </m:e>
                                                    </m:func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380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Mohri</a:t>
            </a:r>
            <a:r>
              <a:rPr lang="en-US" altLang="zh-CN" dirty="0"/>
              <a:t> et al (2008). </a:t>
            </a:r>
            <a:r>
              <a:rPr lang="en-US" altLang="zh-CN" dirty="0" smtClean="0"/>
              <a:t>“Speech </a:t>
            </a:r>
            <a:r>
              <a:rPr lang="en-US" altLang="zh-CN" dirty="0"/>
              <a:t>recognition with weighted </a:t>
            </a:r>
            <a:r>
              <a:rPr lang="en-US" altLang="zh-CN" dirty="0" smtClean="0"/>
              <a:t>finite-state transducers.” </a:t>
            </a:r>
            <a:r>
              <a:rPr lang="en-US" altLang="zh-CN" dirty="0"/>
              <a:t>In Springer Handbook of Speech Processing, </a:t>
            </a:r>
            <a:r>
              <a:rPr lang="en-US" altLang="zh-CN" dirty="0" smtClean="0"/>
              <a:t>pp. 559-584</a:t>
            </a:r>
            <a:r>
              <a:rPr lang="en-US" altLang="zh-CN" dirty="0"/>
              <a:t>. </a:t>
            </a:r>
            <a:r>
              <a:rPr lang="en-US" altLang="zh-CN" dirty="0" smtClean="0"/>
              <a:t>Springer.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://www.cs.nyu.edu/~mohri/pub/hbka.pdf</a:t>
            </a:r>
            <a:endParaRPr lang="en-US" altLang="zh-CN" dirty="0"/>
          </a:p>
          <a:p>
            <a:r>
              <a:rPr lang="de-DE" altLang="zh-CN" dirty="0"/>
              <a:t>WFSTs in Kaldi. </a:t>
            </a:r>
            <a:r>
              <a:rPr lang="de-DE" altLang="zh-CN" dirty="0">
                <a:hlinkClick r:id="rId3"/>
              </a:rPr>
              <a:t>http://danielpovey.com/files/Lecture4.pdf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61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Weighted Finite State Acceptors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57275"/>
            <a:ext cx="9201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Weighted Finite State Transducers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Acceptor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3189"/>
          <a:stretch/>
        </p:blipFill>
        <p:spPr>
          <a:xfrm>
            <a:off x="1097285" y="1474838"/>
            <a:ext cx="9944100" cy="20010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5" y="4339252"/>
            <a:ext cx="9772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3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Weighted Finite State Transducers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Acceptor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1613" b="-1"/>
          <a:stretch/>
        </p:blipFill>
        <p:spPr>
          <a:xfrm>
            <a:off x="1321363" y="1637070"/>
            <a:ext cx="9077325" cy="9746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78" y="3984522"/>
            <a:ext cx="8801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WFST Algorithms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rgbClr val="3333CC"/>
                    </a:solidFill>
                  </a:rPr>
                  <a:t>Composition</a:t>
                </a:r>
                <a:r>
                  <a:rPr lang="en-US" altLang="zh-CN" dirty="0" smtClean="0"/>
                  <a:t>		Combine </a:t>
                </a:r>
                <a:r>
                  <a:rPr lang="en-US" altLang="zh-CN" dirty="0"/>
                  <a:t>transducers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into a </a:t>
                </a:r>
                <a:r>
                  <a:rPr lang="en-US" altLang="zh-CN" dirty="0" smtClean="0"/>
                  <a:t>single transducer </a:t>
                </a:r>
                <a:r>
                  <a:rPr lang="en-US" altLang="zh-CN" dirty="0"/>
                  <a:t>acting as if the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was </a:t>
                </a:r>
                <a:r>
                  <a:rPr lang="en-US" altLang="zh-CN" dirty="0" smtClean="0"/>
                  <a:t>passed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 err="1" smtClean="0">
                    <a:solidFill>
                      <a:srgbClr val="3333CC"/>
                    </a:solidFill>
                  </a:rPr>
                  <a:t>Determinisation</a:t>
                </a:r>
                <a:r>
                  <a:rPr lang="en-US" altLang="zh-CN" dirty="0" smtClean="0"/>
                  <a:t>	Ensure </a:t>
                </a:r>
                <a:r>
                  <a:rPr lang="en-US" altLang="zh-CN" dirty="0"/>
                  <a:t>that each state has no more than a </a:t>
                </a:r>
                <a:r>
                  <a:rPr lang="en-US" altLang="zh-CN" dirty="0" smtClean="0"/>
                  <a:t>single output </a:t>
                </a:r>
                <a:r>
                  <a:rPr lang="en-US" altLang="zh-CN" dirty="0"/>
                  <a:t>transition for a given input label</a:t>
                </a:r>
              </a:p>
              <a:p>
                <a:r>
                  <a:rPr lang="en-US" altLang="zh-CN" dirty="0" smtClean="0">
                    <a:solidFill>
                      <a:srgbClr val="3333CC"/>
                    </a:solidFill>
                  </a:rPr>
                  <a:t>Minimization</a:t>
                </a:r>
                <a:r>
                  <a:rPr lang="en-US" altLang="zh-CN" dirty="0" smtClean="0"/>
                  <a:t>		Transforms </a:t>
                </a:r>
                <a:r>
                  <a:rPr lang="en-US" altLang="zh-CN" dirty="0"/>
                  <a:t>a transducer to an equivalent </a:t>
                </a:r>
                <a:r>
                  <a:rPr lang="en-US" altLang="zh-CN" dirty="0" smtClean="0"/>
                  <a:t>transducer with </a:t>
                </a:r>
                <a:r>
                  <a:rPr lang="en-US" altLang="zh-CN" dirty="0"/>
                  <a:t>the fewest possible states and transitions</a:t>
                </a:r>
              </a:p>
              <a:p>
                <a:r>
                  <a:rPr lang="en-US" altLang="zh-CN" dirty="0">
                    <a:solidFill>
                      <a:srgbClr val="3333CC"/>
                    </a:solidFill>
                  </a:rPr>
                  <a:t>Weight </a:t>
                </a:r>
                <a:r>
                  <a:rPr lang="en-US" altLang="zh-CN" dirty="0" smtClean="0">
                    <a:solidFill>
                      <a:srgbClr val="3333CC"/>
                    </a:solidFill>
                  </a:rPr>
                  <a:t>pushing</a:t>
                </a:r>
                <a:r>
                  <a:rPr lang="en-US" altLang="zh-CN" dirty="0" smtClean="0"/>
                  <a:t>	Push </a:t>
                </a:r>
                <a:r>
                  <a:rPr lang="en-US" altLang="zh-CN" dirty="0"/>
                  <a:t>the weights towards the front of the path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HMM as a WFST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直接箭头连接符 9"/>
          <p:cNvCxnSpPr>
            <a:stCxn id="7" idx="6"/>
            <a:endCxn id="8" idx="2"/>
          </p:cNvCxnSpPr>
          <p:nvPr/>
        </p:nvCxnSpPr>
        <p:spPr>
          <a:xfrm flipV="1">
            <a:off x="3796980" y="2681885"/>
            <a:ext cx="639761" cy="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接箭头连接符 10"/>
          <p:cNvCxnSpPr>
            <a:stCxn id="8" idx="6"/>
            <a:endCxn id="9" idx="2"/>
          </p:cNvCxnSpPr>
          <p:nvPr/>
        </p:nvCxnSpPr>
        <p:spPr>
          <a:xfrm flipV="1">
            <a:off x="5372761" y="2681882"/>
            <a:ext cx="643720" cy="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2763829" y="1584174"/>
            <a:ext cx="1125470" cy="1527736"/>
            <a:chOff x="3825712" y="1584174"/>
            <a:chExt cx="1125470" cy="1527736"/>
          </a:xfrm>
        </p:grpSpPr>
        <p:sp>
          <p:nvSpPr>
            <p:cNvPr id="7" name="椭圆 6"/>
            <p:cNvSpPr/>
            <p:nvPr/>
          </p:nvSpPr>
          <p:spPr>
            <a:xfrm>
              <a:off x="3922843" y="2251864"/>
              <a:ext cx="936020" cy="860046"/>
            </a:xfrm>
            <a:prstGeom prst="ellipse">
              <a:avLst/>
            </a:prstGeom>
            <a:solidFill>
              <a:srgbClr val="CCECF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 rot="16200000">
              <a:off x="4022372" y="1634690"/>
              <a:ext cx="688302" cy="587269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25712" y="2504072"/>
              <a:ext cx="1125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ax_1</a:t>
              </a:r>
              <a:endParaRPr lang="zh-CN" altLang="en-US" sz="2000" dirty="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6791948" y="2681882"/>
            <a:ext cx="881266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1" name="组合 30"/>
          <p:cNvGrpSpPr/>
          <p:nvPr/>
        </p:nvGrpSpPr>
        <p:grpSpPr>
          <a:xfrm>
            <a:off x="4350821" y="1578011"/>
            <a:ext cx="1125470" cy="1533897"/>
            <a:chOff x="4867015" y="1578011"/>
            <a:chExt cx="1125470" cy="1533897"/>
          </a:xfrm>
        </p:grpSpPr>
        <p:sp>
          <p:nvSpPr>
            <p:cNvPr id="8" name="椭圆 7"/>
            <p:cNvSpPr/>
            <p:nvPr/>
          </p:nvSpPr>
          <p:spPr>
            <a:xfrm>
              <a:off x="4952935" y="2251862"/>
              <a:ext cx="936020" cy="860046"/>
            </a:xfrm>
            <a:prstGeom prst="ellipse">
              <a:avLst/>
            </a:prstGeom>
            <a:solidFill>
              <a:srgbClr val="CCECF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16200000">
              <a:off x="5085919" y="1628527"/>
              <a:ext cx="688302" cy="587269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867015" y="2498185"/>
              <a:ext cx="1125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ax_2</a:t>
              </a:r>
              <a:endParaRPr lang="zh-CN" altLang="en-US" sz="2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10413" y="1578010"/>
            <a:ext cx="1125470" cy="1533895"/>
            <a:chOff x="5910413" y="1578010"/>
            <a:chExt cx="1125470" cy="1533895"/>
          </a:xfrm>
        </p:grpSpPr>
        <p:sp>
          <p:nvSpPr>
            <p:cNvPr id="9" name="椭圆 8"/>
            <p:cNvSpPr/>
            <p:nvPr/>
          </p:nvSpPr>
          <p:spPr>
            <a:xfrm>
              <a:off x="6016481" y="2251859"/>
              <a:ext cx="936020" cy="860046"/>
            </a:xfrm>
            <a:prstGeom prst="ellipse">
              <a:avLst/>
            </a:prstGeom>
            <a:solidFill>
              <a:srgbClr val="CCECF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6135596" y="1628526"/>
              <a:ext cx="688302" cy="587269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10413" y="2498180"/>
              <a:ext cx="1125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ax_3</a:t>
              </a:r>
              <a:endParaRPr lang="zh-CN" altLang="en-US" sz="20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592399" y="2237111"/>
            <a:ext cx="1125470" cy="860046"/>
            <a:chOff x="6976791" y="2251864"/>
            <a:chExt cx="1125470" cy="860046"/>
          </a:xfrm>
        </p:grpSpPr>
        <p:sp>
          <p:nvSpPr>
            <p:cNvPr id="18" name="椭圆 17"/>
            <p:cNvSpPr/>
            <p:nvPr/>
          </p:nvSpPr>
          <p:spPr>
            <a:xfrm>
              <a:off x="7057606" y="2251864"/>
              <a:ext cx="936020" cy="860046"/>
            </a:xfrm>
            <a:prstGeom prst="ellipse">
              <a:avLst/>
            </a:prstGeom>
            <a:solidFill>
              <a:srgbClr val="CCECF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976791" y="2498180"/>
              <a:ext cx="1125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S</a:t>
              </a:r>
              <a:r>
                <a:rPr lang="en-US" altLang="zh-CN" sz="2000" baseline="-25000" dirty="0" smtClean="0"/>
                <a:t>E</a:t>
              </a:r>
              <a:endParaRPr lang="zh-CN" altLang="en-US" sz="2000" baseline="-25000" dirty="0"/>
            </a:p>
          </p:txBody>
        </p:sp>
      </p:grpSp>
      <p:sp>
        <p:nvSpPr>
          <p:cNvPr id="41" name="下箭头 40"/>
          <p:cNvSpPr/>
          <p:nvPr/>
        </p:nvSpPr>
        <p:spPr>
          <a:xfrm>
            <a:off x="5477621" y="3495786"/>
            <a:ext cx="571540" cy="5799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31" y="4422178"/>
            <a:ext cx="7962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Applying WFSTs to speech recognition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Represent the following components as WFSTs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Composing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results in a transducer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that maps </a:t>
                </a:r>
                <a:r>
                  <a:rPr lang="en-US" altLang="zh-CN" dirty="0" smtClean="0"/>
                  <a:t>a phone </a:t>
                </a:r>
                <a:r>
                  <a:rPr lang="en-US" altLang="zh-CN" dirty="0"/>
                  <a:t>sequence to a word sequence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results in a transducer that maps from </a:t>
                </a:r>
                <a:r>
                  <a:rPr lang="en-US" altLang="zh-CN" dirty="0" smtClean="0"/>
                  <a:t>HMM states </a:t>
                </a:r>
                <a:r>
                  <a:rPr lang="en-US" altLang="zh-CN" dirty="0"/>
                  <a:t>to a word sequence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 r="-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48210"/>
              </p:ext>
            </p:extLst>
          </p:nvPr>
        </p:nvGraphicFramePr>
        <p:xfrm>
          <a:off x="1566612" y="1486582"/>
          <a:ext cx="912844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94440437"/>
                    </a:ext>
                  </a:extLst>
                </a:gridCol>
                <a:gridCol w="2922270">
                  <a:extLst>
                    <a:ext uri="{9D8B030D-6E8A-4147-A177-3AD203B41FA5}">
                      <a16:colId xmlns:a16="http://schemas.microsoft.com/office/drawing/2014/main" val="1852228234"/>
                    </a:ext>
                  </a:extLst>
                </a:gridCol>
                <a:gridCol w="2192655">
                  <a:extLst>
                    <a:ext uri="{9D8B030D-6E8A-4147-A177-3AD203B41FA5}">
                      <a16:colId xmlns:a16="http://schemas.microsoft.com/office/drawing/2014/main" val="1539597153"/>
                    </a:ext>
                  </a:extLst>
                </a:gridCol>
                <a:gridCol w="2387918">
                  <a:extLst>
                    <a:ext uri="{9D8B030D-6E8A-4147-A177-3AD203B41FA5}">
                      <a16:colId xmlns:a16="http://schemas.microsoft.com/office/drawing/2014/main" val="270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transducer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input sequence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output sequence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word-level grammar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words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words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pronunciation lexicon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phones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words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1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context-dependency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CD phones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phones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3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HMM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HMM states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CD phones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1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5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 - unigram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7/20/2021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66" y="407283"/>
            <a:ext cx="33623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505</Words>
  <Application>Microsoft Office PowerPoint</Application>
  <PresentationFormat>宽屏</PresentationFormat>
  <Paragraphs>173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新細明體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主题1</vt:lpstr>
      <vt:lpstr>WFSTs for ASR</vt:lpstr>
      <vt:lpstr>Weighted Finite State Transducers</vt:lpstr>
      <vt:lpstr>Weighted Finite State Acceptors</vt:lpstr>
      <vt:lpstr>Weighted Finite State Transducers</vt:lpstr>
      <vt:lpstr>Weighted Finite State Transducers</vt:lpstr>
      <vt:lpstr>WFST Algorithms</vt:lpstr>
      <vt:lpstr>The HMM as a WFST</vt:lpstr>
      <vt:lpstr>Applying WFSTs to speech recognition</vt:lpstr>
      <vt:lpstr>Grammar - unigram</vt:lpstr>
      <vt:lpstr>Grammar - bigram</vt:lpstr>
      <vt:lpstr>Bigram with back-off</vt:lpstr>
      <vt:lpstr>Weight pushing</vt:lpstr>
      <vt:lpstr>Weight-pushed version</vt:lpstr>
      <vt:lpstr>Lexicon, L</vt:lpstr>
      <vt:lpstr>Determinization - det(L)</vt:lpstr>
      <vt:lpstr>Minimization - min(det(L))</vt:lpstr>
      <vt:lpstr>Composition</vt:lpstr>
      <vt:lpstr>Composition: L∘G</vt:lpstr>
      <vt:lpstr>min(det(L∘G))</vt:lpstr>
      <vt:lpstr>Context-dependency: biphones</vt:lpstr>
      <vt:lpstr>Context-dependency: triphones</vt:lpstr>
      <vt:lpstr>C∘L∘G - biphones</vt:lpstr>
      <vt:lpstr>HMM transducer, H</vt:lpstr>
      <vt:lpstr>Decoding using WFSTs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Mixture Models</dc:title>
  <dc:creator>Ying</dc:creator>
  <cp:lastModifiedBy>Ying</cp:lastModifiedBy>
  <cp:revision>273</cp:revision>
  <dcterms:created xsi:type="dcterms:W3CDTF">2021-07-19T01:01:37Z</dcterms:created>
  <dcterms:modified xsi:type="dcterms:W3CDTF">2021-07-20T02:34:46Z</dcterms:modified>
</cp:coreProperties>
</file>