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33CCFF"/>
    <a:srgbClr val="FF5050"/>
    <a:srgbClr val="CC3399"/>
    <a:srgbClr val="F5E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A7B787-18E2-44D7-B774-6CC54B389EB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77AB6-A536-43F3-9826-6CD10DB7A8A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4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2A7EB-9AB4-4B30-988D-85F033EA7FD3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9EC9-DD13-454A-BEC9-CFD8877B7E7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C6185-EF0B-4D5D-B802-CCFF3CBE2328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72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E1A20-854F-4752-8431-01006330E41B}" type="slidenum">
              <a:rPr kumimoji="0" lang="en-US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1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0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CB390-B355-4D3F-AD23-03B188E146A9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3B0A-9A00-4550-ACAD-06E36F74457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4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549EF-D2EE-4450-9E21-48E712CA21AE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D5E233-F18C-4DC5-93D6-052FE4DA490C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C1D88-1914-415C-999F-BED9629D92A4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A789B-D082-4F85-A170-B06446C3BDF3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9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AF493-AAAA-4D62-AF42-1A8C95D4956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C527AC-74EB-4EE5-94EE-190C0152E5DA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74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E7A52-1148-45C5-907D-D75BF38D5D27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21F828-2D39-48F5-B4EE-EC7CCB58113D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3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0C6C1-3A05-42C8-AA47-3709D3733B9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D47578-4A8C-4275-B392-43F1AAA4A0B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95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F93FE-6C95-482E-91CE-3B92E3250C70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462DA-4C31-479E-96E8-20A498E018B2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D084F-7581-4643-A243-CF6CADA94DCC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C3DE-445A-4A22-8308-9ED99E091616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3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End-to-end systems 1: </a:t>
            </a:r>
            <a:br>
              <a:rPr lang="en-US" altLang="zh-CN" dirty="0"/>
            </a:br>
            <a:r>
              <a:rPr lang="en-US" altLang="zh-CN" dirty="0"/>
              <a:t>CTC (Connectionist Temporal Classification)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1075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Most slides come from http://www.inf.ed.ac.uk/teaching/courses/asr/2020-21/asr05-hmm-algorithms.pdf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DB82A-07A7-4859-BE3F-CFD8CCAE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Alignment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A937E-5BBE-4143-8834-683750E3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3C1DA-E56C-48D3-9FC8-B066E8A3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CB42A-1C51-4387-80B1-3F008A23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3A128-32DE-478F-87F0-27975D7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8D73F-C4BB-4219-940E-B7873DBBD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64" y="1603603"/>
            <a:ext cx="8901071" cy="39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EE287-3C07-48C6-B0E5-58099EF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Valid and invalid alignments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FB11-ACF0-425F-ADFD-BE69FBEC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an output [c, a, t] with an input of length six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BCC8B-CD18-411D-885E-061D39CD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0-F593-442E-8EF5-8739DADA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6334-DA72-44BC-8CE2-8CBDD1B5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7412BC-9690-4433-8A90-A947017B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43" y="2826420"/>
            <a:ext cx="7460974" cy="24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86B1-D888-40A5-9F34-EAA84682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Alignment 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8D64E-0E1C-4B4F-B6B7-D34788C9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Monotonic – Alignments are monotonic (left-to-right model); no re-ordering (unlike neural machine translation) </a:t>
            </a:r>
          </a:p>
          <a:p>
            <a:r>
              <a:rPr lang="en-US" altLang="zh-CN" dirty="0"/>
              <a:t>Many-to-one – Alignments are many-to-one; many inputs can map to the same output </a:t>
            </a:r>
          </a:p>
          <a:p>
            <a:r>
              <a:rPr lang="en-US" altLang="zh-CN" dirty="0"/>
              <a:t>But a single input cannot map to many outputs – could be a problem for sounds like “</a:t>
            </a:r>
            <a:r>
              <a:rPr lang="en-US" altLang="zh-CN" dirty="0" err="1"/>
              <a:t>th</a:t>
            </a:r>
            <a:r>
              <a:rPr lang="en-US" altLang="zh-CN" dirty="0"/>
              <a:t>” </a:t>
            </a:r>
          </a:p>
          <a:p>
            <a:r>
              <a:rPr lang="en-US" altLang="zh-CN" dirty="0"/>
              <a:t>CTC doesn’t find a single alignment: it sums over all possible alignments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6EEB-7FD7-4701-8320-B9C08A0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215B2-39D0-4C4C-ABE3-0BD3A827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72FE5-3CF6-49C7-9C35-1E0A0DC6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34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E84E-87C2-4175-9F18-F007FA4C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Loss function (1)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6BA9C2-4355-4013-A1F1-CAC7B8C45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be an output label sequence, including blanks and repetitions – same length as input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Posterior probability of output labels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given the input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. . 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probability of outputting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This is the probability of a single alignment – we need to sum over all alignments consistent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6BA9C2-4355-4013-A1F1-CAC7B8C45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90EB7-5EE0-4D7E-B479-72CE1C8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670CA-2574-47B4-A634-2E0001C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133DA-18F2-4B4F-8360-387A0972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7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072E-5789-4363-9388-5A7B5709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Loss function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14AF22-B29B-46A7-9C2A-2B581448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8"/>
                <a:ext cx="10694125" cy="5777933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be the compressed target output sequence </a:t>
                </a:r>
              </a:p>
              <a:p>
                <a:r>
                  <a:rPr lang="en-US" altLang="zh-CN" dirty="0"/>
                  <a:t>Compute the posterior probability of the target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given X by summing over the possible CTC alignments:</a:t>
                </a:r>
              </a:p>
              <a:p>
                <a:endParaRPr lang="en-US" altLang="zh-CN" sz="4800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is the set of possible output label sequences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that can be mapped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using the CTC compression rules (merge repeated labels, then remove blanks) </a:t>
                </a:r>
              </a:p>
              <a:p>
                <a:r>
                  <a:rPr lang="en-US" altLang="zh-CN" dirty="0"/>
                  <a:t>The CTC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𝐶𝑇𝐶</m:t>
                        </m:r>
                      </m:sub>
                    </m:sSub>
                  </m:oMath>
                </a14:m>
                <a:r>
                  <a:rPr lang="en-US" altLang="zh-CN" dirty="0"/>
                  <a:t> is given by the negative log likelihood of the sum of CTC alignments:</a:t>
                </a:r>
              </a:p>
              <a:p>
                <a:endParaRPr lang="en-US" altLang="zh-CN" sz="1200" dirty="0"/>
              </a:p>
              <a:p>
                <a:r>
                  <a:rPr lang="en-US" altLang="zh-CN" dirty="0"/>
                  <a:t>Various NN architectures can be used for CTC – usually use a deep bidirectional LSTM RNN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14AF22-B29B-46A7-9C2A-2B581448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8"/>
                <a:ext cx="10694125" cy="5777933"/>
              </a:xfrm>
              <a:blipFill>
                <a:blip r:embed="rId2"/>
                <a:stretch>
                  <a:fillRect l="-912" t="-1478" r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6108D-099A-4B6B-BF6F-C41B6D3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11A1E-781A-49C0-B709-F540F24F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48B73-02C5-47AA-8210-C520FEE4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6F5D4E-3366-425E-82CF-0522A92CCDE9}"/>
                  </a:ext>
                </a:extLst>
              </p:cNvPr>
              <p:cNvSpPr txBox="1"/>
              <p:nvPr/>
            </p:nvSpPr>
            <p:spPr>
              <a:xfrm>
                <a:off x="4181061" y="2166730"/>
                <a:ext cx="3196709" cy="943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6F5D4E-3366-425E-82CF-0522A92CC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61" y="2166730"/>
                <a:ext cx="3196709" cy="943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F794B1-02C3-4479-B798-269EA17572C3}"/>
                  </a:ext>
                </a:extLst>
              </p:cNvPr>
              <p:cNvSpPr txBox="1"/>
              <p:nvPr/>
            </p:nvSpPr>
            <p:spPr>
              <a:xfrm>
                <a:off x="4604062" y="4753111"/>
                <a:ext cx="2773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𝐶𝑇𝐶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F794B1-02C3-4479-B798-269EA175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62" y="4753111"/>
                <a:ext cx="2773708" cy="369332"/>
              </a:xfrm>
              <a:prstGeom prst="rect">
                <a:avLst/>
              </a:prstGeom>
              <a:blipFill>
                <a:blip r:embed="rId4"/>
                <a:stretch>
                  <a:fillRect l="-1978" r="-351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18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D1B2-304A-4146-9AAD-1EB7CC8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End-to-end systems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BF7C3-7611-48B0-A009-EA221F5290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End-to-end systems are systems which learn to directly map from an input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to an output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estimating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can be a sequence of words or </a:t>
                </a:r>
                <a:r>
                  <a:rPr lang="en-US" altLang="zh-CN" dirty="0" err="1"/>
                  <a:t>subwords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ML trained HMMs are kind of end-to-end system – the HMM estimates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when combined with a language model gives an estimate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Sequence discriminative training of HMMs (using GMMs or DNNs) can be regarded as end-to-end </a:t>
                </a:r>
              </a:p>
              <a:p>
                <a:pPr lvl="1"/>
                <a:r>
                  <a:rPr lang="en-US" altLang="zh-CN" dirty="0"/>
                  <a:t>But training is quite complicated – need to estimate the denominator (total likelihood) using lattices, first train conventionally (ML for GMMs, CE for NNs) then finetune using sequence discriminative training </a:t>
                </a:r>
              </a:p>
              <a:p>
                <a:pPr lvl="1"/>
                <a:r>
                  <a:rPr lang="en-US" altLang="zh-CN" dirty="0"/>
                  <a:t>Lattice-free MMI is one way to address these issues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0BF7C3-7611-48B0-A009-EA221F529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 r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51C81-C27B-4DBE-87A4-110F6EC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4D76C-40D4-454A-A274-04EC27A1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756D7-1571-4703-A323-D75DFA6F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36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796E-DCAB-4072-A1AC-2F613988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differentiable end-to-end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9851F-51A8-4751-A318-BA05309F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Approaches based purely on recurrent networks which directly map input to output sequences </a:t>
            </a:r>
          </a:p>
          <a:p>
            <a:pPr lvl="1"/>
            <a:r>
              <a:rPr lang="en-US" altLang="zh-CN" dirty="0"/>
              <a:t>CTC – Connectionist Temporal Classification </a:t>
            </a:r>
          </a:p>
          <a:p>
            <a:pPr lvl="1"/>
            <a:r>
              <a:rPr lang="en-US" altLang="zh-CN" dirty="0"/>
              <a:t>Encoder-decoder approaches </a:t>
            </a:r>
          </a:p>
          <a:p>
            <a:r>
              <a:rPr lang="en-US" altLang="zh-CN" dirty="0"/>
              <a:t>No need for specialized HMM-style decoders (although they can still be used)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BF439-0D94-4D84-BBB3-E3A4E19A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6DDB9-1315-41D9-B88C-5C509CBC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3BF52-E1FF-4648-B081-5E146474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3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B8668-146A-424F-90E4-5E6588D0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Deep Speech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FE921-A369-4C5D-AB4F-3CCAA08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7522-38ED-44B5-8AC3-25905F1B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D578D-E07E-4C6E-9F5D-8611BDCA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34729-82F5-4D88-BADE-7E097DF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60DD86-8682-476C-9FB5-434DE385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37" y="923234"/>
            <a:ext cx="5267359" cy="43248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491812-B5E2-4A5C-9072-CD3B91734A1E}"/>
              </a:ext>
            </a:extLst>
          </p:cNvPr>
          <p:cNvSpPr/>
          <p:nvPr/>
        </p:nvSpPr>
        <p:spPr>
          <a:xfrm>
            <a:off x="2036416" y="5853912"/>
            <a:ext cx="8309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Hannun</a:t>
            </a:r>
            <a:r>
              <a:rPr lang="en-US" altLang="zh-CN" sz="2000" dirty="0"/>
              <a:t> et al (2014), “Deep Speech: Scaling up end-to-end speech recognition”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70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C920F-14A2-4A3B-832F-3200DBD8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Speech: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81BD6-0DEB-4381-AFFE-E931CEBF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CEEF4-D201-4832-B1E2-8068AAF8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D1838-3451-4DAD-B975-D7199024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02798-BE6E-4026-80D2-DE5A2F40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C96D8-91EE-406F-B2DC-38E296FF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4" y="1260101"/>
            <a:ext cx="9136312" cy="39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3D1-E2F4-495B-93B7-99CE7C06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Speech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5CC73-04A4-474C-B55F-DCC218D7F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Maps from acoustic frames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to </a:t>
                </a:r>
                <a:r>
                  <a:rPr lang="en-US" altLang="zh-CN" dirty="0" err="1"/>
                  <a:t>subword</a:t>
                </a:r>
                <a:r>
                  <a:rPr lang="en-US" altLang="zh-CN" dirty="0"/>
                  <a:t> sequences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is a sequence of characters (in some other CTC approaches,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can be a sequence of phones) </a:t>
                </a:r>
              </a:p>
              <a:p>
                <a:r>
                  <a:rPr lang="en-US" altLang="zh-CN" dirty="0"/>
                  <a:t>CTC loss function </a:t>
                </a:r>
              </a:p>
              <a:p>
                <a:r>
                  <a:rPr lang="en-US" altLang="zh-CN" dirty="0"/>
                  <a:t>Makes good use of large training data </a:t>
                </a:r>
              </a:p>
              <a:p>
                <a:pPr lvl="1"/>
                <a:r>
                  <a:rPr lang="en-US" altLang="zh-CN" dirty="0"/>
                  <a:t>Synthetic additional training data by jittering the signal and adding noise Many computational optimizations </a:t>
                </a:r>
              </a:p>
              <a:p>
                <a:r>
                  <a:rPr lang="en-US" altLang="zh-CN" dirty="0"/>
                  <a:t>n-gram language model to impose word-level constraints </a:t>
                </a:r>
              </a:p>
              <a:p>
                <a:r>
                  <a:rPr lang="en-US" altLang="zh-CN" dirty="0"/>
                  <a:t>Competitive results on standard tasks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95CC73-04A4-474C-B55F-DCC218D7F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A7712-4303-46C9-8C06-5F353D0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787E8-F06F-4881-808D-79117C01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53F6C-D85D-4CBA-9B91-813269AC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3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EF8D-5F38-4434-89B5-3F5F71DE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Connectionist Temporal Classification (CTC)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96ABB5-9BE1-4FA3-85F9-6CE217686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Train a recurrent network to map from input sequence X to output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sequences can be different lengths – for speech, input sequence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(acoustic frames) is much longer than output sequence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(characters or phonemes) </a:t>
                </a:r>
              </a:p>
              <a:p>
                <a:pPr lvl="1"/>
                <a:r>
                  <a:rPr lang="en-US" altLang="zh-CN" dirty="0"/>
                  <a:t>CTC does not require frame-level alignment (matching each input frame to an output token) </a:t>
                </a:r>
              </a:p>
              <a:p>
                <a:r>
                  <a:rPr lang="en-US" altLang="zh-CN" dirty="0"/>
                  <a:t>CTC sums over all possible alignments (similar to forward-backward algorithm) – “alignment free” </a:t>
                </a:r>
              </a:p>
              <a:p>
                <a:r>
                  <a:rPr lang="en-US" altLang="zh-CN" dirty="0"/>
                  <a:t>Possible to back-propagate gradients through CTC loss function</a:t>
                </a:r>
              </a:p>
              <a:p>
                <a:r>
                  <a:rPr lang="en-US" altLang="zh-CN" dirty="0"/>
                  <a:t>Good overview of CTC: </a:t>
                </a:r>
                <a:r>
                  <a:rPr lang="en-US" altLang="zh-CN" dirty="0" err="1"/>
                  <a:t>Awni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Hannun</a:t>
                </a:r>
                <a:r>
                  <a:rPr lang="en-US" altLang="zh-CN" dirty="0"/>
                  <a:t>, “Sequence Modeling with CTC”, Distill. https://distill.pub/2017/ctc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96ABB5-9BE1-4FA3-85F9-6CE217686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D6EE-985B-4E78-AD59-4BE741A6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161F7-0D7B-41EE-8369-AA2FAC89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7AC63-D891-4787-A57F-B0F8D12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0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5A5B-BFBD-4B9A-92CB-D9959E36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Alignment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B0139-CC4F-4951-9837-E35729004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772" y="856989"/>
                <a:ext cx="10694125" cy="51550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Imagine mapping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Possible alignments: </a:t>
                </a:r>
                <a:r>
                  <a:rPr lang="en-US" altLang="zh-CN" dirty="0" err="1"/>
                  <a:t>aaabbc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aabbcc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abbbbc</a:t>
                </a:r>
                <a:r>
                  <a:rPr lang="en-US" altLang="zh-CN" dirty="0"/>
                  <a:t>, . . . </a:t>
                </a:r>
              </a:p>
              <a:p>
                <a:r>
                  <a:rPr lang="en-US" altLang="zh-CN" dirty="0"/>
                  <a:t>However </a:t>
                </a:r>
              </a:p>
              <a:p>
                <a:pPr lvl="1"/>
                <a:r>
                  <a:rPr lang="en-US" altLang="zh-CN" dirty="0"/>
                  <a:t>Don’t always want to map every input frame to an output symbol (e.g. if there is “inter-symbol silence”) </a:t>
                </a:r>
              </a:p>
              <a:p>
                <a:pPr lvl="1"/>
                <a:r>
                  <a:rPr lang="en-US" altLang="zh-CN" dirty="0"/>
                  <a:t>Want to be able to have two identical symbols adjacent to each other – keep the difference between </a:t>
                </a:r>
              </a:p>
              <a:p>
                <a:r>
                  <a:rPr lang="en-US" altLang="zh-CN" dirty="0"/>
                  <a:t>Solve this using an additional blank symbol (</a:t>
                </a:r>
                <a:r>
                  <a:rPr lang="el-GR" altLang="zh-C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ε</a:t>
                </a:r>
                <a:r>
                  <a:rPr lang="en-US" altLang="zh-CN" dirty="0"/>
                  <a:t>) </a:t>
                </a:r>
              </a:p>
              <a:p>
                <a:r>
                  <a:rPr lang="en-US" altLang="zh-CN" dirty="0"/>
                  <a:t>CTC output compression </a:t>
                </a:r>
              </a:p>
              <a:p>
                <a:pPr marL="657220" lvl="1" indent="-457200">
                  <a:buFont typeface="+mj-ea"/>
                  <a:buAutoNum type="circleNumDbPlain"/>
                </a:pPr>
                <a:r>
                  <a:rPr lang="en-US" altLang="zh-CN" dirty="0"/>
                  <a:t>Merge repeating characters </a:t>
                </a:r>
              </a:p>
              <a:p>
                <a:pPr marL="657220" lvl="1" indent="-457200">
                  <a:buFont typeface="+mj-ea"/>
                  <a:buAutoNum type="circleNumDbPlain"/>
                </a:pPr>
                <a:r>
                  <a:rPr lang="en-US" altLang="zh-CN" dirty="0"/>
                  <a:t>Remove blanks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B0139-CC4F-4951-9837-E35729004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772" y="856989"/>
                <a:ext cx="10694125" cy="5155081"/>
              </a:xfrm>
              <a:blipFill>
                <a:blip r:embed="rId2"/>
                <a:stretch>
                  <a:fillRect l="-912" t="-1657" r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1E755-E095-4BE8-A6D4-11F2830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733F-B872-4F59-AABC-D7F5A5B4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4FF0E-D64C-4282-931D-DF7DD5F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2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45A5B-BFBD-4B9A-92CB-D9959E36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CTC: Alignment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B0139-CC4F-4951-9837-E3572900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856989"/>
            <a:ext cx="10694125" cy="5093237"/>
          </a:xfrm>
        </p:spPr>
        <p:txBody>
          <a:bodyPr>
            <a:normAutofit/>
          </a:bodyPr>
          <a:lstStyle/>
          <a:p>
            <a:r>
              <a:rPr lang="en-US" altLang="zh-CN" dirty="0"/>
              <a:t>CTC output compression </a:t>
            </a:r>
          </a:p>
          <a:p>
            <a:pPr marL="657220" lvl="1" indent="-457200">
              <a:buFont typeface="+mj-ea"/>
              <a:buAutoNum type="circleNumDbPlain"/>
            </a:pPr>
            <a:r>
              <a:rPr lang="en-US" altLang="zh-CN" dirty="0"/>
              <a:t>Merge repeating characters </a:t>
            </a:r>
          </a:p>
          <a:p>
            <a:pPr marL="657220" lvl="1" indent="-457200">
              <a:buFont typeface="+mj-ea"/>
              <a:buAutoNum type="circleNumDbPlain"/>
            </a:pPr>
            <a:r>
              <a:rPr lang="en-US" altLang="zh-CN" dirty="0"/>
              <a:t>Remove blanks </a:t>
            </a:r>
          </a:p>
          <a:p>
            <a:r>
              <a:rPr lang="en-US" altLang="zh-CN" dirty="0"/>
              <a:t>Thus to model the same character successively, separate with a blank </a:t>
            </a:r>
          </a:p>
          <a:p>
            <a:r>
              <a:rPr lang="en-US" altLang="zh-CN" dirty="0"/>
              <a:t>Some possible alignments for [</a:t>
            </a:r>
            <a:r>
              <a:rPr lang="en-US" altLang="zh-CN" i="1" dirty="0"/>
              <a:t>h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o</a:t>
            </a:r>
            <a:r>
              <a:rPr lang="en-US" altLang="zh-CN" dirty="0"/>
              <a:t>] and [</a:t>
            </a:r>
            <a:r>
              <a:rPr lang="en-US" altLang="zh-CN" i="1" dirty="0"/>
              <a:t>h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o</a:t>
            </a:r>
            <a:r>
              <a:rPr lang="en-US" altLang="zh-CN" dirty="0"/>
              <a:t>] given a 10-element input sequence 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i="1" dirty="0"/>
              <a:t>h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o</a:t>
            </a:r>
            <a:r>
              <a:rPr lang="en-US" altLang="zh-CN" dirty="0"/>
              <a:t>]: </a:t>
            </a:r>
            <a:r>
              <a:rPr lang="en-US" altLang="zh-CN" i="1" dirty="0"/>
              <a:t>h</a:t>
            </a:r>
            <a:r>
              <a:rPr lang="el-GR" altLang="zh-CN" i="1" dirty="0">
                <a:ea typeface="Calibri" panose="020F0502020204030204" pitchFamily="34" charset="0"/>
              </a:rPr>
              <a:t>εε</a:t>
            </a:r>
            <a:r>
              <a:rPr lang="en-US" altLang="zh-CN" i="1" dirty="0"/>
              <a:t>e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 err="1"/>
              <a:t>ll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/>
              <a:t>lo</a:t>
            </a:r>
            <a:r>
              <a:rPr lang="en-US" altLang="zh-CN" dirty="0"/>
              <a:t>; </a:t>
            </a:r>
            <a:r>
              <a:rPr lang="en-US" altLang="zh-CN" i="1" dirty="0"/>
              <a:t>he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 err="1"/>
              <a:t>ll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/>
              <a:t>l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 err="1"/>
              <a:t>oo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i="1" dirty="0"/>
              <a:t>h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en-US" altLang="zh-CN" i="1" dirty="0"/>
              <a:t>o</a:t>
            </a:r>
            <a:r>
              <a:rPr lang="en-US" altLang="zh-CN" dirty="0"/>
              <a:t>]: </a:t>
            </a:r>
            <a:r>
              <a:rPr lang="en-US" altLang="zh-CN" i="1" dirty="0"/>
              <a:t>h</a:t>
            </a:r>
            <a:r>
              <a:rPr lang="el-GR" altLang="zh-CN" i="1" dirty="0">
                <a:ea typeface="Calibri" panose="020F0502020204030204" pitchFamily="34" charset="0"/>
              </a:rPr>
              <a:t>εε</a:t>
            </a:r>
            <a:r>
              <a:rPr lang="en-US" altLang="zh-CN" i="1" dirty="0"/>
              <a:t>e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 err="1"/>
              <a:t>llllo</a:t>
            </a:r>
            <a:r>
              <a:rPr lang="en-US" altLang="zh-CN" dirty="0"/>
              <a:t>; </a:t>
            </a:r>
            <a:r>
              <a:rPr lang="en-US" altLang="zh-CN" i="1" dirty="0" err="1"/>
              <a:t>hh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/>
              <a:t>e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r>
              <a:rPr lang="en-US" altLang="zh-CN" i="1" dirty="0"/>
              <a:t>l</a:t>
            </a:r>
            <a:r>
              <a:rPr lang="el-GR" altLang="zh-CN" i="1" dirty="0">
                <a:ea typeface="Calibri" panose="020F0502020204030204" pitchFamily="34" charset="0"/>
              </a:rPr>
              <a:t>εε</a:t>
            </a:r>
            <a:r>
              <a:rPr lang="en-US" altLang="zh-CN" i="1" dirty="0"/>
              <a:t>o</a:t>
            </a:r>
            <a:r>
              <a:rPr lang="el-GR" altLang="zh-CN" i="1" dirty="0">
                <a:ea typeface="Calibri" panose="020F0502020204030204" pitchFamily="34" charset="0"/>
              </a:rPr>
              <a:t>ε</a:t>
            </a:r>
            <a:endParaRPr lang="zh-CN" altLang="en-US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1E755-E095-4BE8-A6D4-11F2830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FF75C-84BC-43C5-8B40-8F5C257D7CC2}" type="datetime1">
              <a:rPr kumimoji="0" lang="en-US" altLang="zh-TW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12/26/2023</a:t>
            </a:fld>
            <a:endParaRPr kumimoji="0" lang="en-US" altLang="zh-TW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5733F-B872-4F59-AABC-D7F5A5B4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Human Computer Interaction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4FF0E-D64C-4282-931D-DF7DD5F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D4CCB-73CB-499F-9483-72A1F6A46DBE}" type="slidenum">
              <a:rPr kumimoji="0" lang="zh-TW" altLang="en-US" sz="1051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0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7703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1009</Words>
  <Application>Microsoft Office PowerPoint</Application>
  <PresentationFormat>宽屏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End-to-end systems 1:  CTC (Connectionist Temporal Classification)</vt:lpstr>
      <vt:lpstr>End-to-end systems</vt:lpstr>
      <vt:lpstr>Fully differentiable end-to-end systems</vt:lpstr>
      <vt:lpstr>Example: Deep Speech</vt:lpstr>
      <vt:lpstr>Deep Speech: Results</vt:lpstr>
      <vt:lpstr>Deep Speech Training</vt:lpstr>
      <vt:lpstr>Connectionist Temporal Classification (CTC)</vt:lpstr>
      <vt:lpstr>CTC: Alignment</vt:lpstr>
      <vt:lpstr>CTC: Alignment</vt:lpstr>
      <vt:lpstr>CTC: Alignment example</vt:lpstr>
      <vt:lpstr>CTC: Valid and invalid alignments</vt:lpstr>
      <vt:lpstr>CTC: Alignment properties</vt:lpstr>
      <vt:lpstr>CTC: Loss function (1)</vt:lpstr>
      <vt:lpstr>CTC: Loss function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Mixture Models</dc:title>
  <dc:creator>Ying</dc:creator>
  <cp:lastModifiedBy>Ying SHEN</cp:lastModifiedBy>
  <cp:revision>282</cp:revision>
  <dcterms:created xsi:type="dcterms:W3CDTF">2021-07-19T01:01:37Z</dcterms:created>
  <dcterms:modified xsi:type="dcterms:W3CDTF">2023-12-26T07:12:19Z</dcterms:modified>
</cp:coreProperties>
</file>