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7"/>
  </p:notesMasterIdLst>
  <p:sldIdLst>
    <p:sldId id="256" r:id="rId2"/>
    <p:sldId id="258" r:id="rId3"/>
    <p:sldId id="259" r:id="rId4"/>
    <p:sldId id="262" r:id="rId5"/>
    <p:sldId id="263" r:id="rId6"/>
    <p:sldId id="265" r:id="rId7"/>
    <p:sldId id="267" r:id="rId8"/>
    <p:sldId id="268" r:id="rId9"/>
    <p:sldId id="266" r:id="rId10"/>
    <p:sldId id="283" r:id="rId11"/>
    <p:sldId id="284" r:id="rId12"/>
    <p:sldId id="286" r:id="rId13"/>
    <p:sldId id="285" r:id="rId14"/>
    <p:sldId id="280" r:id="rId15"/>
    <p:sldId id="281" r:id="rId16"/>
    <p:sldId id="282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7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 autoAdjust="0"/>
    <p:restoredTop sz="83180" autoAdjust="0"/>
  </p:normalViewPr>
  <p:slideViewPr>
    <p:cSldViewPr snapToGrid="0">
      <p:cViewPr varScale="1">
        <p:scale>
          <a:sx n="93" d="100"/>
          <a:sy n="93" d="100"/>
        </p:scale>
        <p:origin x="10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D3F16-056F-4B03-BA4C-ECA76EA61245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82425-5A9F-46D7-98FB-5F6DC2054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50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desktop includes these panels: • Current Folder — Access your files. • Command Window — Enter commands at the command line, indicated by the prompt (&gt;&gt;). • Workspace — Explore data that you create or import from files.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82425-5A9F-46D7-98FB-5F6DC20546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67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82425-5A9F-46D7-98FB-5F6DC20546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53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30D1-C1A1-4851-8C1D-AB0689ABCEC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720-F4F5-4AEC-9B23-465F6258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5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30D1-C1A1-4851-8C1D-AB0689ABCEC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720-F4F5-4AEC-9B23-465F6258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7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30D1-C1A1-4851-8C1D-AB0689ABCEC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720-F4F5-4AEC-9B23-465F6258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80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30D1-C1A1-4851-8C1D-AB0689ABCEC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720-F4F5-4AEC-9B23-465F6258F3B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1000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30D1-C1A1-4851-8C1D-AB0689ABCEC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720-F4F5-4AEC-9B23-465F6258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28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30D1-C1A1-4851-8C1D-AB0689ABCEC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720-F4F5-4AEC-9B23-465F6258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97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30D1-C1A1-4851-8C1D-AB0689ABCEC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720-F4F5-4AEC-9B23-465F6258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71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30D1-C1A1-4851-8C1D-AB0689ABCEC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720-F4F5-4AEC-9B23-465F6258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16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30D1-C1A1-4851-8C1D-AB0689ABCEC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720-F4F5-4AEC-9B23-465F6258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6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30D1-C1A1-4851-8C1D-AB0689ABCEC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720-F4F5-4AEC-9B23-465F6258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9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30D1-C1A1-4851-8C1D-AB0689ABCEC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720-F4F5-4AEC-9B23-465F6258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2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30D1-C1A1-4851-8C1D-AB0689ABCEC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720-F4F5-4AEC-9B23-465F6258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0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30D1-C1A1-4851-8C1D-AB0689ABCEC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720-F4F5-4AEC-9B23-465F6258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0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30D1-C1A1-4851-8C1D-AB0689ABCEC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720-F4F5-4AEC-9B23-465F6258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4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30D1-C1A1-4851-8C1D-AB0689ABCEC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720-F4F5-4AEC-9B23-465F6258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1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30D1-C1A1-4851-8C1D-AB0689ABCEC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720-F4F5-4AEC-9B23-465F6258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4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30D1-C1A1-4851-8C1D-AB0689ABCEC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720-F4F5-4AEC-9B23-465F6258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9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10E30D1-C1A1-4851-8C1D-AB0689ABCEC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8237720-F4F5-4AEC-9B23-465F6258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75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Tutorial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Lab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Lines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a line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0:pi/100:2*pi;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 = sin(x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figure % opens new figure window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plot(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815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Lines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a line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0:pi/100:2*pi;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 = sin(x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figure % opens new figure window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plot(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034" y="2095928"/>
            <a:ext cx="4694431" cy="418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2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Lines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a line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figure;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[x, y]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line(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00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% press Enter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093" y="1853114"/>
            <a:ext cx="5044612" cy="448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2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A Rectangle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Rectangle('position', </a:t>
            </a:r>
            <a:r>
              <a:rPr lang="en-US" dirty="0" err="1" smtClean="0"/>
              <a:t>pos</a:t>
            </a:r>
            <a:r>
              <a:rPr lang="en-US" dirty="0" smtClean="0"/>
              <a:t>)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rectangle('Position',[1 2 5 6])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axis([0 10 0 10])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485" y="2609636"/>
            <a:ext cx="4605518" cy="409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6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An Image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imread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('moonwalk.jpg');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image(A);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516" y="2743200"/>
            <a:ext cx="4213092" cy="375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7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Images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452593"/>
          </a:xfrm>
        </p:spPr>
        <p:txBody>
          <a:bodyPr>
            <a:noAutofit/>
          </a:bodyPr>
          <a:lstStyle/>
          <a:p>
            <a:r>
              <a:rPr lang="en-US" dirty="0" smtClean="0"/>
              <a:t>Example</a:t>
            </a:r>
          </a:p>
          <a:p>
            <a:pPr marL="450000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cell(4,1);</a:t>
            </a:r>
          </a:p>
          <a:p>
            <a:pPr marL="450000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1:4</a:t>
            </a:r>
          </a:p>
          <a:p>
            <a:pPr marL="450000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imread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(['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 num2str(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'.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']);</a:t>
            </a:r>
          </a:p>
          <a:p>
            <a:pPr marL="450000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 marL="450000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hold on;</a:t>
            </a:r>
          </a:p>
          <a:p>
            <a:pPr marL="450000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image(0,0,img{1});</a:t>
            </a:r>
          </a:p>
          <a:p>
            <a:pPr marL="450000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image(200,0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{2});</a:t>
            </a:r>
          </a:p>
          <a:p>
            <a:pPr marL="450000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image(0,100,img{3});</a:t>
            </a:r>
          </a:p>
          <a:p>
            <a:pPr marL="450000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image(200,100,img{4});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769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Images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452593"/>
          </a:xfrm>
        </p:spPr>
        <p:txBody>
          <a:bodyPr>
            <a:noAutofit/>
          </a:bodyPr>
          <a:lstStyle/>
          <a:p>
            <a:r>
              <a:rPr lang="en-US" dirty="0" smtClean="0"/>
              <a:t>Example</a:t>
            </a:r>
          </a:p>
          <a:p>
            <a:pPr marL="450000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cell(4,1);</a:t>
            </a:r>
          </a:p>
          <a:p>
            <a:pPr marL="450000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1:4</a:t>
            </a:r>
          </a:p>
          <a:p>
            <a:pPr marL="450000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imread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(['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 num2str(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'.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']);</a:t>
            </a:r>
          </a:p>
          <a:p>
            <a:pPr marL="450000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 marL="450000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hold on;</a:t>
            </a:r>
          </a:p>
          <a:p>
            <a:pPr marL="450000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image(0,0,img{1});</a:t>
            </a:r>
          </a:p>
          <a:p>
            <a:pPr marL="450000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image(200,0,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{2});</a:t>
            </a:r>
          </a:p>
          <a:p>
            <a:pPr marL="450000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image(0,100,img{3});</a:t>
            </a:r>
          </a:p>
          <a:p>
            <a:pPr marL="450000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image(200,100,img{4});</a:t>
            </a:r>
            <a:endParaRPr 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268" y="1094825"/>
            <a:ext cx="54864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and Scripts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script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76366" b="86278"/>
          <a:stretch/>
        </p:blipFill>
        <p:spPr>
          <a:xfrm>
            <a:off x="819807" y="2240199"/>
            <a:ext cx="5770179" cy="1814791"/>
          </a:xfrm>
          <a:prstGeom prst="rect">
            <a:avLst/>
          </a:prstGeom>
        </p:spPr>
      </p:pic>
      <p:sp>
        <p:nvSpPr>
          <p:cNvPr id="6" name="文本框 4"/>
          <p:cNvSpPr txBox="1"/>
          <p:nvPr/>
        </p:nvSpPr>
        <p:spPr>
          <a:xfrm>
            <a:off x="819807" y="2694388"/>
            <a:ext cx="556930" cy="125837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r="58245" b="69052"/>
          <a:stretch/>
        </p:blipFill>
        <p:spPr>
          <a:xfrm>
            <a:off x="819807" y="4092784"/>
            <a:ext cx="6567312" cy="263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9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and Scripts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sample script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21618" t="12521" r="50180" b="52566"/>
          <a:stretch/>
        </p:blipFill>
        <p:spPr>
          <a:xfrm>
            <a:off x="452061" y="2332719"/>
            <a:ext cx="5157582" cy="345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7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and Scripts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the script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21618" t="12521" r="50180" b="52566"/>
          <a:stretch/>
        </p:blipFill>
        <p:spPr>
          <a:xfrm>
            <a:off x="452061" y="2332719"/>
            <a:ext cx="5157582" cy="345848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760" y="2992527"/>
            <a:ext cx="4753944" cy="359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Development Environment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76" y="1800184"/>
            <a:ext cx="8806061" cy="4769950"/>
          </a:xfrm>
          <a:prstGeom prst="rect">
            <a:avLst/>
          </a:prstGeom>
        </p:spPr>
      </p:pic>
      <p:sp>
        <p:nvSpPr>
          <p:cNvPr id="6" name="文本框 4"/>
          <p:cNvSpPr txBox="1"/>
          <p:nvPr/>
        </p:nvSpPr>
        <p:spPr>
          <a:xfrm>
            <a:off x="164976" y="2668601"/>
            <a:ext cx="1892424" cy="286232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Current working directory</a:t>
            </a: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文本框 4"/>
          <p:cNvSpPr txBox="1"/>
          <p:nvPr/>
        </p:nvSpPr>
        <p:spPr>
          <a:xfrm>
            <a:off x="2188510" y="2677072"/>
            <a:ext cx="4923490" cy="2477601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Script editor</a:t>
            </a:r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endParaRPr lang="en-US" sz="1100" b="1" dirty="0" smtClean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文本框 4"/>
          <p:cNvSpPr txBox="1"/>
          <p:nvPr/>
        </p:nvSpPr>
        <p:spPr>
          <a:xfrm>
            <a:off x="2188510" y="5481936"/>
            <a:ext cx="4923490" cy="92333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Command window</a:t>
            </a:r>
            <a:endParaRPr lang="en-US" sz="1100" b="1" dirty="0" smtClean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文本框 4"/>
          <p:cNvSpPr txBox="1"/>
          <p:nvPr/>
        </p:nvSpPr>
        <p:spPr>
          <a:xfrm>
            <a:off x="7144168" y="2753998"/>
            <a:ext cx="1762765" cy="3693319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Workspace</a:t>
            </a: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83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and Scripts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script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21618" t="12521" r="50180" b="52566"/>
          <a:stretch/>
        </p:blipFill>
        <p:spPr>
          <a:xfrm>
            <a:off x="452061" y="2332719"/>
            <a:ext cx="5157582" cy="345848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760" y="2992527"/>
            <a:ext cx="4753944" cy="35977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r="69926" b="87076"/>
          <a:stretch/>
        </p:blipFill>
        <p:spPr>
          <a:xfrm>
            <a:off x="452061" y="2288990"/>
            <a:ext cx="7616589" cy="1772970"/>
          </a:xfrm>
          <a:prstGeom prst="rect">
            <a:avLst/>
          </a:prstGeom>
        </p:spPr>
      </p:pic>
      <p:sp>
        <p:nvSpPr>
          <p:cNvPr id="11" name="文本框 4"/>
          <p:cNvSpPr txBox="1"/>
          <p:nvPr/>
        </p:nvSpPr>
        <p:spPr>
          <a:xfrm>
            <a:off x="7460273" y="2803588"/>
            <a:ext cx="556930" cy="125837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81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and Scripts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script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21618" t="12521" r="50180" b="52566"/>
          <a:stretch/>
        </p:blipFill>
        <p:spPr>
          <a:xfrm>
            <a:off x="452061" y="2332719"/>
            <a:ext cx="5157582" cy="345848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760" y="2992527"/>
            <a:ext cx="4753944" cy="35977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15095" t="9540" r="45767" b="27680"/>
          <a:stretch/>
        </p:blipFill>
        <p:spPr>
          <a:xfrm>
            <a:off x="3714130" y="487745"/>
            <a:ext cx="5021147" cy="453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13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and Scripts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a breakpoint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69926" b="87076"/>
          <a:stretch/>
        </p:blipFill>
        <p:spPr>
          <a:xfrm>
            <a:off x="452061" y="2288990"/>
            <a:ext cx="7616589" cy="1772970"/>
          </a:xfrm>
          <a:prstGeom prst="rect">
            <a:avLst/>
          </a:prstGeom>
        </p:spPr>
      </p:pic>
      <p:sp>
        <p:nvSpPr>
          <p:cNvPr id="6" name="文本框 4"/>
          <p:cNvSpPr txBox="1"/>
          <p:nvPr/>
        </p:nvSpPr>
        <p:spPr>
          <a:xfrm>
            <a:off x="6515050" y="2947424"/>
            <a:ext cx="892618" cy="100369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00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and Scripts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a breakpoint</a:t>
            </a:r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48627" b="48776"/>
          <a:stretch/>
        </p:blipFill>
        <p:spPr>
          <a:xfrm>
            <a:off x="347077" y="2117067"/>
            <a:ext cx="8502090" cy="459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5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and Scripts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a breakpoint</a:t>
            </a:r>
          </a:p>
          <a:p>
            <a:endParaRPr 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00261" y="2217491"/>
            <a:ext cx="8447838" cy="4083775"/>
            <a:chOff x="316018" y="2279136"/>
            <a:chExt cx="8447838" cy="40837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/>
            <a:srcRect r="49523" b="56621"/>
            <a:stretch/>
          </p:blipFill>
          <p:spPr>
            <a:xfrm>
              <a:off x="316018" y="2279136"/>
              <a:ext cx="8447838" cy="4083775"/>
            </a:xfrm>
            <a:prstGeom prst="rect">
              <a:avLst/>
            </a:prstGeom>
          </p:spPr>
        </p:pic>
        <p:sp>
          <p:nvSpPr>
            <p:cNvPr id="6" name="文本框 4"/>
            <p:cNvSpPr txBox="1"/>
            <p:nvPr/>
          </p:nvSpPr>
          <p:spPr>
            <a:xfrm>
              <a:off x="3905415" y="4909788"/>
              <a:ext cx="892618" cy="25538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l="15854" t="13744" r="71786" b="25582"/>
          <a:stretch/>
        </p:blipFill>
        <p:spPr>
          <a:xfrm>
            <a:off x="4992795" y="496195"/>
            <a:ext cx="2188397" cy="581914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83208" t="15600" r="5096" b="53032"/>
          <a:stretch/>
        </p:blipFill>
        <p:spPr>
          <a:xfrm>
            <a:off x="6684133" y="1619017"/>
            <a:ext cx="2459867" cy="357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9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94100" indent="-457200">
                  <a:buFont typeface="+mj-lt"/>
                  <a:buAutoNum type="arabicPeriod"/>
                </a:pPr>
                <a:r>
                  <a:rPr lang="en-US" dirty="0" smtClean="0"/>
                  <a:t>Run previous examples</a:t>
                </a:r>
              </a:p>
              <a:p>
                <a:pPr marL="494100" indent="-457200">
                  <a:buFont typeface="+mj-lt"/>
                  <a:buAutoNum type="arabicPeriod"/>
                </a:pPr>
                <a:r>
                  <a:rPr lang="en-US" dirty="0"/>
                  <a:t>Finish the following tasks:</a:t>
                </a:r>
              </a:p>
              <a:p>
                <a:pPr marL="414000" lvl="1" indent="0">
                  <a:buNone/>
                </a:pPr>
                <a:r>
                  <a:rPr lang="en-US" dirty="0"/>
                  <a:t>Task 1:</a:t>
                </a:r>
              </a:p>
              <a:p>
                <a:pPr marL="871200" lvl="1" indent="-457200"/>
                <a:r>
                  <a:rPr lang="en-US" dirty="0" smtClean="0"/>
                  <a:t>Draw an oval in the same window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);</a:t>
                </a:r>
                <a:endParaRPr lang="en-US" dirty="0"/>
              </a:p>
              <a:p>
                <a:pPr marL="414000" lvl="1" indent="0">
                  <a:buNone/>
                </a:pPr>
                <a:r>
                  <a:rPr lang="en-US" dirty="0" smtClean="0"/>
                  <a:t>Task </a:t>
                </a:r>
                <a:r>
                  <a:rPr lang="en-US" dirty="0"/>
                  <a:t>2:</a:t>
                </a:r>
              </a:p>
              <a:p>
                <a:pPr marL="871200" lvl="1" indent="-457200"/>
                <a:r>
                  <a:rPr lang="en-US" dirty="0"/>
                  <a:t>Load </a:t>
                </a:r>
                <a:r>
                  <a:rPr lang="en-US" dirty="0" smtClean="0"/>
                  <a:t>an image;</a:t>
                </a:r>
              </a:p>
              <a:p>
                <a:pPr marL="871200" lvl="1" indent="-457200"/>
                <a:r>
                  <a:rPr lang="en-US" dirty="0" smtClean="0"/>
                  <a:t>Mark out all the faces in the image using mouse.</a:t>
                </a:r>
              </a:p>
              <a:p>
                <a:pPr marL="1177200" lvl="2" indent="-457200"/>
                <a:r>
                  <a:rPr lang="en-US" dirty="0" smtClean="0"/>
                  <a:t>hint: </a:t>
                </a:r>
                <a:r>
                  <a:rPr lang="en-US" dirty="0" err="1" smtClean="0"/>
                  <a:t>getline</a:t>
                </a:r>
                <a:r>
                  <a:rPr lang="en-US" dirty="0" smtClean="0"/>
                  <a:t>; </a:t>
                </a:r>
                <a:r>
                  <a:rPr lang="en-US" dirty="0" err="1" smtClean="0"/>
                  <a:t>getrect</a:t>
                </a:r>
                <a:r>
                  <a:rPr lang="en-US" dirty="0" smtClean="0"/>
                  <a:t>;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33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a </a:t>
            </a:r>
            <a:r>
              <a:rPr lang="en-US" dirty="0" smtClean="0"/>
              <a:t>variable</a:t>
            </a:r>
          </a:p>
          <a:p>
            <a:pPr marL="450000" lvl="1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1</a:t>
            </a:r>
          </a:p>
          <a:p>
            <a:pPr marL="450000" lvl="1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 = 2</a:t>
            </a:r>
          </a:p>
          <a:p>
            <a:pPr marL="450000" lvl="1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0000" lvl="1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 = cos(a)</a:t>
            </a:r>
          </a:p>
          <a:p>
            <a:pPr marL="450000" lvl="1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sin(a)</a:t>
            </a:r>
          </a:p>
          <a:p>
            <a:pPr marL="450000" lvl="1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 = a*b; </a:t>
            </a:r>
          </a:p>
        </p:txBody>
      </p:sp>
    </p:spTree>
    <p:extLst>
      <p:ext uri="{BB962C8B-B14F-4D97-AF65-F5344CB8AC3E}">
        <p14:creationId xmlns:p14="http://schemas.microsoft.com/office/powerpoint/2010/main" val="139366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Strings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 </a:t>
            </a:r>
            <a:r>
              <a:rPr lang="en-US" dirty="0"/>
              <a:t>a string to a </a:t>
            </a:r>
            <a:r>
              <a:rPr lang="en-US" dirty="0" smtClean="0"/>
              <a:t>variable</a:t>
            </a:r>
            <a:endParaRPr lang="en-US" dirty="0"/>
          </a:p>
          <a:p>
            <a:pPr marL="450000" lvl="1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myText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'Hello, world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pPr marL="45000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otherText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You''re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right'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0000" lvl="1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 = 71;</a:t>
            </a:r>
          </a:p>
          <a:p>
            <a:pPr marL="450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= (f-32)/1.8;</a:t>
            </a:r>
          </a:p>
          <a:p>
            <a:pPr marL="450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tempText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['Temperature is ',num2str(c),'C']</a:t>
            </a:r>
          </a:p>
        </p:txBody>
      </p:sp>
    </p:spTree>
    <p:extLst>
      <p:ext uri="{BB962C8B-B14F-4D97-AF65-F5344CB8AC3E}">
        <p14:creationId xmlns:p14="http://schemas.microsoft.com/office/powerpoint/2010/main" val="136265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Functions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</a:p>
          <a:p>
            <a:pPr marL="450000" lvl="1" indent="0">
              <a:spcAft>
                <a:spcPts val="0"/>
              </a:spcAft>
              <a:buNone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A = [1 3 5];</a:t>
            </a:r>
          </a:p>
          <a:p>
            <a:pPr marL="450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max(A)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57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and Conditional Statements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a script, you can loop over sections of code and conditionally execute sections using the keywords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/>
              <a:t>, and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</a:p>
          <a:p>
            <a:pPr marL="450000" lvl="1" indent="0">
              <a:spcBef>
                <a:spcPts val="432"/>
              </a:spcBef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nsamples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5;</a:t>
            </a:r>
          </a:p>
          <a:p>
            <a:pPr marL="450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npoints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50;</a:t>
            </a:r>
          </a:p>
          <a:p>
            <a:pPr marL="450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k = 1:nsamples</a:t>
            </a:r>
          </a:p>
          <a:p>
            <a:pPr marL="450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currentData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rand(npoints,1);</a:t>
            </a:r>
          </a:p>
          <a:p>
            <a:pPr marL="450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sampleMean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 mean(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currentData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0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 marL="450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overallMean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mean(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sampleMean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543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and Arrays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442319"/>
          </a:xfrm>
        </p:spPr>
        <p:txBody>
          <a:bodyPr>
            <a:normAutofit/>
          </a:bodyPr>
          <a:lstStyle/>
          <a:p>
            <a:r>
              <a:rPr lang="en-US" dirty="0"/>
              <a:t>Array </a:t>
            </a:r>
            <a:r>
              <a:rPr lang="en-US" dirty="0" smtClean="0"/>
              <a:t>Creation</a:t>
            </a:r>
          </a:p>
          <a:p>
            <a:pPr marL="450000" lvl="1" indent="0">
              <a:buNone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a = [1 2 3 4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]   % a row vector </a:t>
            </a:r>
          </a:p>
          <a:p>
            <a:pPr marL="450000" lvl="1" indent="0">
              <a:buNone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a = [1 2 3; 4 5 6; 7 8 10] 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% a square matrix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z = zeros(5,1)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% a column vector containing 5 zeros</a:t>
            </a:r>
          </a:p>
          <a:p>
            <a:r>
              <a:rPr lang="en-US" dirty="0"/>
              <a:t>Matrix and Array Operations </a:t>
            </a:r>
            <a:endParaRPr lang="en-US" dirty="0" smtClean="0"/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+ 10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sin(a)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a'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 = a*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(a)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 = a.*a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37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and Arrays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606705"/>
          </a:xfrm>
        </p:spPr>
        <p:txBody>
          <a:bodyPr>
            <a:normAutofit/>
          </a:bodyPr>
          <a:lstStyle/>
          <a:p>
            <a:r>
              <a:rPr lang="en-US" dirty="0"/>
              <a:t>Concatenation </a:t>
            </a:r>
            <a:endParaRPr lang="en-US" dirty="0" smtClean="0"/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[a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[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a; 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Array indexing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magic(4)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A(4,2)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A(8) 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A(4,5) = 17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A(3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:) </a:t>
            </a:r>
          </a:p>
        </p:txBody>
      </p:sp>
    </p:spTree>
    <p:extLst>
      <p:ext uri="{BB962C8B-B14F-4D97-AF65-F5344CB8AC3E}">
        <p14:creationId xmlns:p14="http://schemas.microsoft.com/office/powerpoint/2010/main" val="378319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and Arrays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Deleting Rows and </a:t>
            </a:r>
            <a:r>
              <a:rPr lang="en-US" dirty="0" smtClean="0"/>
              <a:t>Columns</a:t>
            </a:r>
          </a:p>
          <a:p>
            <a:pPr marL="4500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zeros(4);</a:t>
            </a:r>
          </a:p>
          <a:p>
            <a:pPr marL="4500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(:, 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% X is a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4*3 matrix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99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石板</Template>
  <TotalTime>28058</TotalTime>
  <Words>564</Words>
  <Application>Microsoft Office PowerPoint</Application>
  <PresentationFormat>全屏显示(4:3)</PresentationFormat>
  <Paragraphs>164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宋体</vt:lpstr>
      <vt:lpstr>方正舒体</vt:lpstr>
      <vt:lpstr>Arial</vt:lpstr>
      <vt:lpstr>Calibri</vt:lpstr>
      <vt:lpstr>Calisto MT</vt:lpstr>
      <vt:lpstr>Cambria Math</vt:lpstr>
      <vt:lpstr>Consolas</vt:lpstr>
      <vt:lpstr>Trebuchet MS</vt:lpstr>
      <vt:lpstr>Wingdings 2</vt:lpstr>
      <vt:lpstr>石板</vt:lpstr>
      <vt:lpstr>Matlab Tutorial</vt:lpstr>
      <vt:lpstr>Development Environment</vt:lpstr>
      <vt:lpstr>Commands</vt:lpstr>
      <vt:lpstr>Character Strings </vt:lpstr>
      <vt:lpstr>Calling Functions </vt:lpstr>
      <vt:lpstr>Loops and Conditional Statements </vt:lpstr>
      <vt:lpstr>Matrices and Arrays</vt:lpstr>
      <vt:lpstr>Matrices and Arrays</vt:lpstr>
      <vt:lpstr>Matrices and Arrays</vt:lpstr>
      <vt:lpstr>Draw Lines</vt:lpstr>
      <vt:lpstr>Draw Lines</vt:lpstr>
      <vt:lpstr>Draw Lines</vt:lpstr>
      <vt:lpstr>Draw A Rectangle</vt:lpstr>
      <vt:lpstr>Load An Image</vt:lpstr>
      <vt:lpstr>Load Images</vt:lpstr>
      <vt:lpstr>Load Images</vt:lpstr>
      <vt:lpstr>Programming and Scripts</vt:lpstr>
      <vt:lpstr>Programming and Scripts</vt:lpstr>
      <vt:lpstr>Programming and Scripts</vt:lpstr>
      <vt:lpstr>Programming and Scripts</vt:lpstr>
      <vt:lpstr>Programming and Scripts</vt:lpstr>
      <vt:lpstr>Programming and Scripts</vt:lpstr>
      <vt:lpstr>Programming and Scripts</vt:lpstr>
      <vt:lpstr>Programming and Scripts</vt:lpstr>
      <vt:lpstr>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Ying Shen</dc:creator>
  <cp:lastModifiedBy>Ying Shen</cp:lastModifiedBy>
  <cp:revision>160</cp:revision>
  <dcterms:created xsi:type="dcterms:W3CDTF">2016-02-12T02:44:40Z</dcterms:created>
  <dcterms:modified xsi:type="dcterms:W3CDTF">2016-03-22T12:33:24Z</dcterms:modified>
</cp:coreProperties>
</file>