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62" r:id="rId4"/>
    <p:sldId id="263" r:id="rId5"/>
    <p:sldId id="268" r:id="rId6"/>
    <p:sldId id="259" r:id="rId7"/>
    <p:sldId id="264" r:id="rId8"/>
    <p:sldId id="258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44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827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2504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294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6172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323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000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4538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07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49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239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15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121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441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114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060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28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A07E308-022E-46F6-8FF0-9E588A18F2B6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5/13/2015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002C438-2480-4ACD-B529-9DB3123F4386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8124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Processing Tutorials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Tutorial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402020"/>
          </a:xfrm>
        </p:spPr>
        <p:txBody>
          <a:bodyPr>
            <a:no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smtClean="0"/>
              <a:t>Shape3D for </a:t>
            </a:r>
            <a:r>
              <a:rPr lang="en-US" dirty="0"/>
              <a:t>Processing library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Run previous examples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Finish the following tasks:</a:t>
            </a:r>
          </a:p>
          <a:p>
            <a:pPr marL="414000" lvl="1" indent="0">
              <a:buNone/>
            </a:pPr>
            <a:r>
              <a:rPr lang="en-US" dirty="0"/>
              <a:t>Task 1:</a:t>
            </a:r>
          </a:p>
          <a:p>
            <a:pPr marL="871200" lvl="1" indent="-457200"/>
            <a:r>
              <a:rPr lang="en-US" dirty="0" smtClean="0"/>
              <a:t>Draw an ellipsoid on the screen;</a:t>
            </a:r>
            <a:endParaRPr lang="en-US" dirty="0"/>
          </a:p>
          <a:p>
            <a:pPr marL="871200" lvl="1" indent="-457200"/>
            <a:r>
              <a:rPr lang="en-US" dirty="0" smtClean="0"/>
              <a:t>The ellipsoid can rotate with the movement of the cursor when the left button of the mouse is pressed.</a:t>
            </a:r>
            <a:endParaRPr lang="en-US" dirty="0"/>
          </a:p>
          <a:p>
            <a:pPr marL="414000" lvl="1" indent="0">
              <a:buNone/>
            </a:pPr>
            <a:r>
              <a:rPr lang="en-US" dirty="0"/>
              <a:t>Task 2:</a:t>
            </a:r>
          </a:p>
          <a:p>
            <a:pPr marL="871200" lvl="1" indent="-457200"/>
            <a:r>
              <a:rPr lang="en-US" dirty="0" smtClean="0"/>
              <a:t>When key “m” is pressed, the ellipsoid </a:t>
            </a:r>
            <a:r>
              <a:rPr lang="en-US" smtClean="0"/>
              <a:t>should move with the cursor.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6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primitives in Processing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coordination system</a:t>
            </a:r>
          </a:p>
          <a:p>
            <a:endParaRPr lang="en-US" dirty="0" smtClean="0"/>
          </a:p>
          <a:p>
            <a:r>
              <a:rPr lang="en-US" dirty="0"/>
              <a:t>size(w, h, renderer</a:t>
            </a:r>
            <a:r>
              <a:rPr lang="en-US" dirty="0" smtClean="0"/>
              <a:t>)</a:t>
            </a:r>
          </a:p>
          <a:p>
            <a:pPr marL="450000" lvl="1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size(400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P3D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 smtClean="0"/>
              <a:t>box()</a:t>
            </a:r>
          </a:p>
          <a:p>
            <a:pPr lvl="1"/>
            <a:r>
              <a:rPr lang="en-US" dirty="0" smtClean="0"/>
              <a:t>box(size)</a:t>
            </a:r>
          </a:p>
          <a:p>
            <a:pPr lvl="1"/>
            <a:r>
              <a:rPr lang="en-US" dirty="0" smtClean="0"/>
              <a:t>box(w, h, d)</a:t>
            </a:r>
          </a:p>
          <a:p>
            <a:r>
              <a:rPr lang="en-US" sz="2200" dirty="0" smtClean="0"/>
              <a:t>sphere(r)</a:t>
            </a:r>
            <a:endParaRPr lang="en-US" sz="22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340355" y="1205621"/>
            <a:ext cx="3803645" cy="2556204"/>
            <a:chOff x="4338743" y="1651852"/>
            <a:chExt cx="3803645" cy="2556204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5690587" y="1944210"/>
              <a:ext cx="17755" cy="15713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5708342" y="3503859"/>
              <a:ext cx="1655016" cy="2987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4697161" y="3503859"/>
              <a:ext cx="1011181" cy="704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338743" y="3605916"/>
              <a:ext cx="6698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z</a:t>
              </a:r>
              <a:endParaRPr lang="en-US" i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72560" y="3530992"/>
              <a:ext cx="6698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en-US" i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50820" y="1651852"/>
              <a:ext cx="6698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y</a:t>
              </a:r>
              <a:endParaRPr lang="en-US" i="1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4" b="7217"/>
          <a:stretch/>
        </p:blipFill>
        <p:spPr>
          <a:xfrm>
            <a:off x="5160623" y="3950563"/>
            <a:ext cx="3057894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文本框 20"/>
          <p:cNvSpPr txBox="1"/>
          <p:nvPr/>
        </p:nvSpPr>
        <p:spPr>
          <a:xfrm>
            <a:off x="6485692" y="3956550"/>
            <a:ext cx="66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y</a:t>
            </a:r>
            <a:endParaRPr lang="en-US" i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5481298" y="5782479"/>
            <a:ext cx="66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/>
              <a:t>z</a:t>
            </a:r>
            <a:endParaRPr lang="en-US" i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7780840" y="5270097"/>
            <a:ext cx="66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519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of 3D objects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Translation</a:t>
            </a:r>
          </a:p>
          <a:p>
            <a:pPr lvl="1"/>
            <a:r>
              <a:rPr lang="en-US" dirty="0"/>
              <a:t>translate(x, y, z)</a:t>
            </a:r>
            <a:endParaRPr lang="en-US" dirty="0" smtClean="0"/>
          </a:p>
          <a:p>
            <a:r>
              <a:rPr lang="en-US" dirty="0" smtClean="0"/>
              <a:t>Rotation</a:t>
            </a:r>
          </a:p>
          <a:p>
            <a:pPr lvl="1"/>
            <a:r>
              <a:rPr lang="en-US" dirty="0" err="1" smtClean="0"/>
              <a:t>rotateX</a:t>
            </a:r>
            <a:r>
              <a:rPr lang="en-US" dirty="0" smtClean="0"/>
              <a:t>(angle)</a:t>
            </a:r>
          </a:p>
          <a:p>
            <a:pPr lvl="1"/>
            <a:r>
              <a:rPr lang="en-US" dirty="0" err="1" smtClean="0"/>
              <a:t>rotateY</a:t>
            </a:r>
            <a:r>
              <a:rPr lang="en-US" dirty="0" smtClean="0"/>
              <a:t>(</a:t>
            </a:r>
            <a:r>
              <a:rPr lang="en-US" dirty="0"/>
              <a:t>angle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rotateZ</a:t>
            </a:r>
            <a:r>
              <a:rPr lang="en-US" dirty="0" smtClean="0"/>
              <a:t>(</a:t>
            </a:r>
            <a:r>
              <a:rPr lang="en-US" dirty="0"/>
              <a:t>angle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Scale</a:t>
            </a:r>
          </a:p>
          <a:p>
            <a:pPr lvl="1"/>
            <a:r>
              <a:rPr lang="en-US" dirty="0"/>
              <a:t>scale(s)</a:t>
            </a:r>
          </a:p>
          <a:p>
            <a:pPr lvl="1"/>
            <a:r>
              <a:rPr lang="en-US" dirty="0"/>
              <a:t>scale(x, y)</a:t>
            </a:r>
          </a:p>
          <a:p>
            <a:pPr lvl="1"/>
            <a:r>
              <a:rPr lang="en-US" dirty="0"/>
              <a:t>scale(x, y, z)</a:t>
            </a:r>
          </a:p>
        </p:txBody>
      </p:sp>
    </p:spTree>
    <p:extLst>
      <p:ext uri="{BB962C8B-B14F-4D97-AF65-F5344CB8AC3E}">
        <p14:creationId xmlns:p14="http://schemas.microsoft.com/office/powerpoint/2010/main" val="24966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419775"/>
          </a:xfrm>
        </p:spPr>
        <p:txBody>
          <a:bodyPr>
            <a:noAutofit/>
          </a:bodyPr>
          <a:lstStyle/>
          <a:p>
            <a:r>
              <a:rPr lang="en-US" dirty="0" err="1" smtClean="0"/>
              <a:t>ambientLight</a:t>
            </a:r>
            <a:r>
              <a:rPr lang="en-US" dirty="0" smtClean="0"/>
              <a:t>()</a:t>
            </a:r>
          </a:p>
          <a:p>
            <a:r>
              <a:rPr lang="en-US" dirty="0" err="1">
                <a:effectLst/>
              </a:rPr>
              <a:t>directionalLight</a:t>
            </a:r>
            <a:r>
              <a:rPr lang="en-US" dirty="0" smtClean="0">
                <a:effectLst/>
              </a:rPr>
              <a:t>()</a:t>
            </a:r>
          </a:p>
          <a:p>
            <a:pPr lvl="1"/>
            <a:r>
              <a:rPr lang="en-US" dirty="0" smtClean="0">
                <a:effectLst/>
              </a:rPr>
              <a:t>See Lighting example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pointLight</a:t>
            </a:r>
            <a:r>
              <a:rPr lang="en-US" dirty="0" smtClean="0">
                <a:effectLst/>
              </a:rPr>
              <a:t>()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spotlight()</a:t>
            </a:r>
          </a:p>
          <a:p>
            <a:pPr marL="0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effectLst/>
              </a:rPr>
              <a:t>(</a:t>
            </a:r>
            <a:r>
              <a:rPr lang="en-US" dirty="0">
                <a:effectLst/>
              </a:rPr>
              <a:t>v1, v2, v3)</a:t>
            </a:r>
          </a:p>
          <a:p>
            <a:pPr lvl="1"/>
            <a:r>
              <a:rPr lang="en-US" dirty="0" smtClean="0">
                <a:effectLst/>
              </a:rPr>
              <a:t>or (v1</a:t>
            </a:r>
            <a:r>
              <a:rPr lang="en-US" dirty="0">
                <a:effectLst/>
              </a:rPr>
              <a:t>, v2, v3, x, y, z)</a:t>
            </a:r>
          </a:p>
          <a:p>
            <a:r>
              <a:rPr lang="en-US" dirty="0" smtClean="0">
                <a:effectLst/>
              </a:rPr>
              <a:t>light</a:t>
            </a:r>
            <a:r>
              <a:rPr lang="en-US" dirty="0" smtClean="0">
                <a:effectLst/>
              </a:rPr>
              <a:t>()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doc.gold.ac.uk/~mas02mg/IntroToAV/ambientligh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6" t="29173" r="20853" b="5069"/>
          <a:stretch/>
        </p:blipFill>
        <p:spPr bwMode="auto">
          <a:xfrm>
            <a:off x="3781887" y="1793546"/>
            <a:ext cx="1740024" cy="102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raynzarsoft.net/images/direction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199" y="1793546"/>
            <a:ext cx="1424866" cy="142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braynzarsoft.net/images/pointligh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3" t="10989" r="11774" b="13661"/>
          <a:stretch/>
        </p:blipFill>
        <p:spPr bwMode="auto">
          <a:xfrm>
            <a:off x="7148897" y="1797793"/>
            <a:ext cx="1447061" cy="142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raynzarsoft.net/images/spotl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58" y="34138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3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Sets the position of the camera through setting the eye position, the center of the scene, and which axis is facing upward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T</a:t>
            </a:r>
            <a:r>
              <a:rPr lang="en-US" dirty="0" smtClean="0">
                <a:effectLst/>
              </a:rPr>
              <a:t>he </a:t>
            </a:r>
            <a:r>
              <a:rPr lang="en-US" dirty="0">
                <a:effectLst/>
              </a:rPr>
              <a:t>default </a:t>
            </a:r>
            <a:r>
              <a:rPr lang="en-US" dirty="0" smtClean="0">
                <a:effectLst/>
              </a:rPr>
              <a:t>position points </a:t>
            </a:r>
            <a:r>
              <a:rPr lang="en-US" dirty="0">
                <a:effectLst/>
              </a:rPr>
              <a:t>to the center of the display window with the Y axis as up</a:t>
            </a:r>
            <a:endParaRPr lang="en-US" dirty="0" smtClean="0"/>
          </a:p>
          <a:p>
            <a:pPr lvl="1"/>
            <a:r>
              <a:rPr lang="en-US" dirty="0" smtClean="0"/>
              <a:t>camera()</a:t>
            </a:r>
          </a:p>
          <a:p>
            <a:pPr lvl="1"/>
            <a:r>
              <a:rPr lang="en-US" dirty="0" smtClean="0"/>
              <a:t>camera(</a:t>
            </a:r>
            <a:r>
              <a:rPr lang="en-US" dirty="0" err="1" smtClean="0"/>
              <a:t>eyeX</a:t>
            </a:r>
            <a:r>
              <a:rPr lang="en-US" dirty="0"/>
              <a:t>, </a:t>
            </a:r>
            <a:r>
              <a:rPr lang="en-US" dirty="0" err="1"/>
              <a:t>eyeY</a:t>
            </a:r>
            <a:r>
              <a:rPr lang="en-US" dirty="0"/>
              <a:t>, </a:t>
            </a:r>
            <a:r>
              <a:rPr lang="en-US" dirty="0" err="1"/>
              <a:t>eyeZ</a:t>
            </a:r>
            <a:r>
              <a:rPr lang="en-US" dirty="0"/>
              <a:t>, </a:t>
            </a:r>
            <a:r>
              <a:rPr lang="en-US" dirty="0" err="1"/>
              <a:t>centerX</a:t>
            </a:r>
            <a:r>
              <a:rPr lang="en-US" dirty="0"/>
              <a:t>, </a:t>
            </a:r>
            <a:r>
              <a:rPr lang="en-US" dirty="0" err="1"/>
              <a:t>centerY</a:t>
            </a:r>
            <a:r>
              <a:rPr lang="en-US" dirty="0"/>
              <a:t>, </a:t>
            </a:r>
            <a:r>
              <a:rPr lang="en-US" dirty="0" err="1"/>
              <a:t>centerZ</a:t>
            </a:r>
            <a:r>
              <a:rPr lang="en-US" dirty="0"/>
              <a:t>, </a:t>
            </a:r>
            <a:r>
              <a:rPr lang="en-US" dirty="0" err="1"/>
              <a:t>upX</a:t>
            </a:r>
            <a:r>
              <a:rPr lang="en-US" dirty="0"/>
              <a:t>, </a:t>
            </a:r>
            <a:r>
              <a:rPr lang="en-US" dirty="0" err="1"/>
              <a:t>upY</a:t>
            </a:r>
            <a:r>
              <a:rPr lang="en-US" dirty="0"/>
              <a:t>, </a:t>
            </a:r>
            <a:r>
              <a:rPr lang="en-US" dirty="0" err="1"/>
              <a:t>upZ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32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Shapes3D library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Shapes3D library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Download: http://www.lagers.org.uk/s3d4p/download.html or http://</a:t>
            </a:r>
            <a:r>
              <a:rPr lang="en-US" dirty="0" smtClean="0"/>
              <a:t>sse.tongji.edu.cn/yingshen/course/HCI2015Spring/software/Shapes3D V2.1.5.zip </a:t>
            </a:r>
            <a:endParaRPr lang="en-US" dirty="0"/>
          </a:p>
          <a:p>
            <a:r>
              <a:rPr lang="en-US" dirty="0" smtClean="0"/>
              <a:t>References: http</a:t>
            </a:r>
            <a:r>
              <a:rPr lang="en-US" dirty="0"/>
              <a:t>://www.lagers.org.uk/s3d4p/ref/index.html</a:t>
            </a:r>
          </a:p>
        </p:txBody>
      </p:sp>
    </p:spTree>
    <p:extLst>
      <p:ext uri="{BB962C8B-B14F-4D97-AF65-F5344CB8AC3E}">
        <p14:creationId xmlns:p14="http://schemas.microsoft.com/office/powerpoint/2010/main" val="181839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Objects </a:t>
            </a:r>
            <a:r>
              <a:rPr lang="en-US" smtClean="0"/>
              <a:t>in Shapes3D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RotateBox</a:t>
            </a:r>
            <a:r>
              <a:rPr lang="en-US" dirty="0" smtClean="0"/>
              <a:t> example</a:t>
            </a:r>
            <a:endParaRPr lang="en-US" dirty="0" smtClean="0"/>
          </a:p>
          <a:p>
            <a:r>
              <a:rPr lang="en-US" dirty="0" smtClean="0"/>
              <a:t>Cone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DrawCone</a:t>
            </a:r>
            <a:r>
              <a:rPr lang="en-US" dirty="0" smtClean="0"/>
              <a:t> example</a:t>
            </a:r>
            <a:endParaRPr lang="en-US" dirty="0" smtClean="0"/>
          </a:p>
          <a:p>
            <a:r>
              <a:rPr lang="en-US" dirty="0" smtClean="0"/>
              <a:t>Ellipsoid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DrawEllipsoid</a:t>
            </a:r>
            <a:r>
              <a:rPr lang="en-US" dirty="0" smtClean="0"/>
              <a:t> example</a:t>
            </a:r>
            <a:endParaRPr lang="en-US" dirty="0" smtClean="0"/>
          </a:p>
          <a:p>
            <a:r>
              <a:rPr lang="en-US" dirty="0" smtClean="0"/>
              <a:t>Helix</a:t>
            </a:r>
          </a:p>
          <a:p>
            <a:r>
              <a:rPr lang="en-US" dirty="0" smtClean="0"/>
              <a:t>Toroid</a:t>
            </a:r>
          </a:p>
          <a:p>
            <a:r>
              <a:rPr lang="en-US" dirty="0" smtClean="0"/>
              <a:t>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7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Objects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Picking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27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1506</TotalTime>
  <Words>283</Words>
  <Application>Microsoft Office PowerPoint</Application>
  <PresentationFormat>全屏显示(4:3)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方正舒体</vt:lpstr>
      <vt:lpstr>Arial</vt:lpstr>
      <vt:lpstr>Calisto MT</vt:lpstr>
      <vt:lpstr>Consolas</vt:lpstr>
      <vt:lpstr>Times New Roman</vt:lpstr>
      <vt:lpstr>Trebuchet MS</vt:lpstr>
      <vt:lpstr>Wingdings 2</vt:lpstr>
      <vt:lpstr>石板</vt:lpstr>
      <vt:lpstr>Processing Tutorials</vt:lpstr>
      <vt:lpstr>3D primitives in Processing</vt:lpstr>
      <vt:lpstr>Transformation of 3D objects</vt:lpstr>
      <vt:lpstr>Lights</vt:lpstr>
      <vt:lpstr>Camera</vt:lpstr>
      <vt:lpstr>Introduction to Shapes3D library</vt:lpstr>
      <vt:lpstr>Introduction to Shapes3D library</vt:lpstr>
      <vt:lpstr>3D Objects in Shapes3D</vt:lpstr>
      <vt:lpstr>Picking Objects</vt:lpstr>
      <vt:lpstr>Exercise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Tutorials</dc:title>
  <dc:creator>Ying Shen</dc:creator>
  <cp:lastModifiedBy>Ying Shen</cp:lastModifiedBy>
  <cp:revision>63</cp:revision>
  <dcterms:created xsi:type="dcterms:W3CDTF">2015-05-09T08:40:57Z</dcterms:created>
  <dcterms:modified xsi:type="dcterms:W3CDTF">2015-05-13T04:17:26Z</dcterms:modified>
</cp:coreProperties>
</file>