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1" r:id="rId5"/>
    <p:sldId id="260" r:id="rId6"/>
    <p:sldId id="262" r:id="rId7"/>
    <p:sldId id="263" r:id="rId8"/>
    <p:sldId id="267"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3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7E4E8-8EF9-4E99-8EE9-40AFD40956B5}" type="datetimeFigureOut">
              <a:rPr lang="zh-CN" altLang="en-US" smtClean="0"/>
              <a:t>2017/5/6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191BC-4E01-4D69-A370-12B6234A6453}" type="slidenum">
              <a:rPr lang="zh-CN" altLang="en-US" smtClean="0"/>
              <a:t>‹#›</a:t>
            </a:fld>
            <a:endParaRPr lang="zh-CN" altLang="en-US"/>
          </a:p>
        </p:txBody>
      </p:sp>
    </p:spTree>
    <p:extLst>
      <p:ext uri="{BB962C8B-B14F-4D97-AF65-F5344CB8AC3E}">
        <p14:creationId xmlns:p14="http://schemas.microsoft.com/office/powerpoint/2010/main" val="66818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6191BC-4E01-4D69-A370-12B6234A6453}" type="slidenum">
              <a:rPr lang="zh-CN" altLang="en-US" smtClean="0"/>
              <a:t>1</a:t>
            </a:fld>
            <a:endParaRPr lang="zh-CN" altLang="en-US"/>
          </a:p>
        </p:txBody>
      </p:sp>
    </p:spTree>
    <p:extLst>
      <p:ext uri="{BB962C8B-B14F-4D97-AF65-F5344CB8AC3E}">
        <p14:creationId xmlns:p14="http://schemas.microsoft.com/office/powerpoint/2010/main" val="253833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6191BC-4E01-4D69-A370-12B6234A6453}" type="slidenum">
              <a:rPr lang="zh-CN" altLang="en-US" smtClean="0"/>
              <a:t>2</a:t>
            </a:fld>
            <a:endParaRPr lang="zh-CN" altLang="en-US"/>
          </a:p>
        </p:txBody>
      </p:sp>
    </p:spTree>
    <p:extLst>
      <p:ext uri="{BB962C8B-B14F-4D97-AF65-F5344CB8AC3E}">
        <p14:creationId xmlns:p14="http://schemas.microsoft.com/office/powerpoint/2010/main" val="427888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smtClean="0"/>
              <a:t>HUMAN COMPUTER INTERACTION</a:t>
            </a:r>
            <a:endParaRPr lang="en-US" altLang="en-US"/>
          </a:p>
        </p:txBody>
      </p:sp>
      <p:sp>
        <p:nvSpPr>
          <p:cNvPr id="6" name="Slide Number Placeholder 5"/>
          <p:cNvSpPr>
            <a:spLocks noGrp="1"/>
          </p:cNvSpPr>
          <p:nvPr>
            <p:ph type="sldNum" sz="quarter" idx="12"/>
          </p:nvPr>
        </p:nvSpPr>
        <p:spPr/>
        <p:txBody>
          <a:bodyPr/>
          <a:lstStyle/>
          <a:p>
            <a:fld id="{0C3E2035-420A-412E-B0C5-7FC79E63BE0E}" type="slidenum">
              <a:rPr lang="en-US" altLang="zh-CN" smtClean="0"/>
              <a:pPr/>
              <a:t>‹#›</a:t>
            </a:fld>
            <a:endParaRPr lang="en-US" altLang="zh-CN" sz="1800">
              <a:solidFill>
                <a:srgbClr val="000000"/>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8014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smtClean="0"/>
              <a:t>HUMAN COMPUTER INTERACTION</a:t>
            </a:r>
            <a:endParaRPr lang="en-US" altLang="en-US"/>
          </a:p>
        </p:txBody>
      </p:sp>
      <p:sp>
        <p:nvSpPr>
          <p:cNvPr id="6" name="Slide Number Placeholder 5"/>
          <p:cNvSpPr>
            <a:spLocks noGrp="1"/>
          </p:cNvSpPr>
          <p:nvPr>
            <p:ph type="sldNum" sz="quarter" idx="12"/>
          </p:nvPr>
        </p:nvSpPr>
        <p:spPr/>
        <p:txBody>
          <a:bodyPr/>
          <a:lstStyle/>
          <a:p>
            <a:fld id="{319B13D6-4293-4870-B95C-EE3143C3C671}"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299080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fontAlgn="base" latinLnBrk="1">
              <a:spcBef>
                <a:spcPct val="0"/>
              </a:spcBef>
              <a:spcAft>
                <a:spcPct val="0"/>
              </a:spcAft>
            </a:pPr>
            <a:r>
              <a:rPr lang="en-US" altLang="zh-CN" sz="1800" smtClean="0">
                <a:solidFill>
                  <a:srgbClr val="000000"/>
                </a:solidFill>
                <a:latin typeface="Arial" panose="020B0604020202020204" pitchFamily="34" charset="0"/>
              </a:rPr>
              <a:t>3/13/2017</a:t>
            </a:r>
            <a:endParaRPr lang="en-US" altLang="zh-CN" sz="1800" smtClean="0">
              <a:solidFill>
                <a:srgbClr val="000000"/>
              </a:solidFill>
              <a:latin typeface="Arial" panose="020B0604020202020204" pitchFamily="34" charset="0"/>
              <a:ea typeface="나눔고딕"/>
            </a:endParaRPr>
          </a:p>
        </p:txBody>
      </p:sp>
      <p:sp>
        <p:nvSpPr>
          <p:cNvPr id="5" name="Footer Placeholder 4"/>
          <p:cNvSpPr>
            <a:spLocks noGrp="1"/>
          </p:cNvSpPr>
          <p:nvPr>
            <p:ph type="ftr" sz="quarter" idx="11"/>
          </p:nvPr>
        </p:nvSpPr>
        <p:spPr/>
        <p:txBody>
          <a:bodyPr/>
          <a:lstStyle/>
          <a:p>
            <a:pPr fontAlgn="base" latinLnBrk="1">
              <a:spcBef>
                <a:spcPct val="0"/>
              </a:spcBef>
              <a:spcAft>
                <a:spcPct val="0"/>
              </a:spcAft>
            </a:pPr>
            <a:r>
              <a:rPr lang="en-US" altLang="en-US" smtClean="0">
                <a:latin typeface="Arial" panose="020B0604020202020204" pitchFamily="34" charset="0"/>
              </a:rPr>
              <a:t>HUMAN COMPUTER INTERACTION</a:t>
            </a:r>
          </a:p>
        </p:txBody>
      </p:sp>
      <p:sp>
        <p:nvSpPr>
          <p:cNvPr id="6" name="Slide Number Placeholder 5"/>
          <p:cNvSpPr>
            <a:spLocks noGrp="1"/>
          </p:cNvSpPr>
          <p:nvPr>
            <p:ph type="sldNum" sz="quarter" idx="12"/>
          </p:nvPr>
        </p:nvSpPr>
        <p:spPr/>
        <p:txBody>
          <a:bodyPr/>
          <a:lstStyle/>
          <a:p>
            <a:pPr fontAlgn="base" latinLnBrk="1">
              <a:spcBef>
                <a:spcPct val="0"/>
              </a:spcBef>
              <a:spcAft>
                <a:spcPct val="0"/>
              </a:spcAft>
            </a:pPr>
            <a:fld id="{B78DA410-25D1-46D1-B986-352309A88C4C}" type="slidenum">
              <a:rPr lang="en-US" altLang="zh-CN" smtClean="0">
                <a:latin typeface="Arial" panose="020B0604020202020204" pitchFamily="34" charset="0"/>
              </a:rPr>
              <a:pPr fontAlgn="base" latinLnBrk="1">
                <a:spcBef>
                  <a:spcPct val="0"/>
                </a:spcBef>
                <a:spcAft>
                  <a:spcPct val="0"/>
                </a:spcAft>
              </a:pPr>
              <a:t>‹#›</a:t>
            </a:fld>
            <a:endParaRPr lang="en-US" altLang="zh-CN" sz="18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83217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smtClean="0"/>
              <a:t>单击此处编辑母版标题样式</a:t>
            </a:r>
            <a:endParaRPr lang="en-US" dirty="0"/>
          </a:p>
        </p:txBody>
      </p:sp>
      <p:sp>
        <p:nvSpPr>
          <p:cNvPr id="3" name="日期占位符 2"/>
          <p:cNvSpPr>
            <a:spLocks noGrp="1"/>
          </p:cNvSpPr>
          <p:nvPr>
            <p:ph type="dt" sz="half" idx="10"/>
          </p:nvPr>
        </p:nvSpPr>
        <p:spPr>
          <a:xfrm>
            <a:off x="457200" y="6356350"/>
            <a:ext cx="2133600" cy="365125"/>
          </a:xfrm>
        </p:spPr>
        <p:txBody>
          <a:bodyPr/>
          <a:lstStyle>
            <a:lvl1pPr>
              <a:defRPr/>
            </a:lvl1pPr>
          </a:lstStyle>
          <a:p>
            <a:r>
              <a:rPr lang="en-US" altLang="zh-CN" sz="1800" smtClean="0">
                <a:solidFill>
                  <a:srgbClr val="000000"/>
                </a:solidFill>
              </a:rPr>
              <a:t>3/13/2017</a:t>
            </a:r>
            <a:endParaRPr lang="en-US" altLang="zh-CN" sz="1800">
              <a:solidFill>
                <a:srgbClr val="000000"/>
              </a:solidFill>
            </a:endParaRPr>
          </a:p>
        </p:txBody>
      </p:sp>
      <p:sp>
        <p:nvSpPr>
          <p:cNvPr id="4" name="页脚占位符 3"/>
          <p:cNvSpPr>
            <a:spLocks noGrp="1"/>
          </p:cNvSpPr>
          <p:nvPr>
            <p:ph type="ftr" sz="quarter" idx="11"/>
          </p:nvPr>
        </p:nvSpPr>
        <p:spPr>
          <a:xfrm>
            <a:off x="3124200" y="6356350"/>
            <a:ext cx="2895600" cy="365125"/>
          </a:xfrm>
        </p:spPr>
        <p:txBody>
          <a:bodyPr/>
          <a:lstStyle>
            <a:lvl1pPr>
              <a:defRPr/>
            </a:lvl1pPr>
          </a:lstStyle>
          <a:p>
            <a:r>
              <a:rPr lang="en-US" altLang="en-US" smtClean="0"/>
              <a:t>HUMAN COMPUTER INTERACTION</a:t>
            </a:r>
            <a:endParaRPr lang="en-US" altLang="en-US"/>
          </a:p>
        </p:txBody>
      </p:sp>
      <p:sp>
        <p:nvSpPr>
          <p:cNvPr id="5" name="灯片编号占位符 4"/>
          <p:cNvSpPr>
            <a:spLocks noGrp="1"/>
          </p:cNvSpPr>
          <p:nvPr>
            <p:ph type="sldNum" sz="quarter" idx="12"/>
          </p:nvPr>
        </p:nvSpPr>
        <p:spPr>
          <a:xfrm>
            <a:off x="6553200" y="6356350"/>
            <a:ext cx="2133600" cy="365125"/>
          </a:xfrm>
        </p:spPr>
        <p:txBody>
          <a:bodyPr/>
          <a:lstStyle>
            <a:lvl1pPr>
              <a:defRPr/>
            </a:lvl1pPr>
          </a:lstStyle>
          <a:p>
            <a:fld id="{B6C019CF-9C6A-42AF-80D7-6218BB1D2787}" type="slidenum">
              <a:rPr lang="en-US" altLang="zh-CN"/>
              <a:pPr/>
              <a:t>‹#›</a:t>
            </a:fld>
            <a:endParaRPr lang="en-US" altLang="zh-CN" sz="1800">
              <a:solidFill>
                <a:srgbClr val="000000"/>
              </a:solidFill>
            </a:endParaRPr>
          </a:p>
        </p:txBody>
      </p:sp>
    </p:spTree>
    <p:extLst>
      <p:ext uri="{BB962C8B-B14F-4D97-AF65-F5344CB8AC3E}">
        <p14:creationId xmlns:p14="http://schemas.microsoft.com/office/powerpoint/2010/main" val="1037436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2pPr>
              <a:defRPr>
                <a:latin typeface="Arial" panose="020B0604020202020204" pitchFamily="34" charset="0"/>
                <a:cs typeface="Arial" panose="020B0604020202020204" pitchFamily="34" charset="0"/>
              </a:defRPr>
            </a:lvl2pPr>
            <a:lvl3pPr marL="723900" indent="-339725">
              <a:defRPr sz="2000">
                <a:latin typeface="Times New Roman" panose="02020603050405020304" pitchFamily="18" charset="0"/>
                <a:cs typeface="Times New Roman" panose="02020603050405020304" pitchFamily="18" charset="0"/>
              </a:defRPr>
            </a:lvl3pPr>
            <a:lvl4pPr marL="900113" indent="-333375">
              <a:buClr>
                <a:schemeClr val="bg2">
                  <a:lumMod val="75000"/>
                </a:schemeClr>
              </a:buClr>
              <a:buSzPct val="90000"/>
              <a:buFont typeface="Wingdings" panose="05000000000000000000" pitchFamily="2" charset="2"/>
              <a:buChar char="Ø"/>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sz="900"/>
            </a:lvl1pPr>
          </a:lstStyle>
          <a:p>
            <a:r>
              <a:rPr lang="en-US" altLang="zh-CN" smtClean="0"/>
              <a:t>3/13/2017</a:t>
            </a:r>
            <a:endParaRPr lang="en-US" altLang="zh-CN" dirty="0"/>
          </a:p>
        </p:txBody>
      </p:sp>
      <p:sp>
        <p:nvSpPr>
          <p:cNvPr id="5" name="Footer Placeholder 4"/>
          <p:cNvSpPr>
            <a:spLocks noGrp="1"/>
          </p:cNvSpPr>
          <p:nvPr>
            <p:ph type="ftr" sz="quarter" idx="11"/>
          </p:nvPr>
        </p:nvSpPr>
        <p:spPr/>
        <p:txBody>
          <a:bodyPr/>
          <a:lstStyle/>
          <a:p>
            <a:r>
              <a:rPr lang="en-US" altLang="en-US" smtClean="0"/>
              <a:t>HUMAN COMPUTER INTERACTION</a:t>
            </a:r>
            <a:endParaRPr lang="en-US" altLang="en-US"/>
          </a:p>
        </p:txBody>
      </p:sp>
      <p:sp>
        <p:nvSpPr>
          <p:cNvPr id="6" name="Slide Number Placeholder 5"/>
          <p:cNvSpPr>
            <a:spLocks noGrp="1"/>
          </p:cNvSpPr>
          <p:nvPr>
            <p:ph type="sldNum" sz="quarter" idx="12"/>
          </p:nvPr>
        </p:nvSpPr>
        <p:spPr/>
        <p:txBody>
          <a:bodyPr/>
          <a:lstStyle/>
          <a:p>
            <a:r>
              <a:rPr lang="en-US" altLang="zh-CN" smtClean="0"/>
              <a:t>Page </a:t>
            </a:r>
            <a:fld id="{B7B10541-829B-47A8-8883-60ADAD18ED3B}" type="slidenum">
              <a:rPr lang="en-US" altLang="zh-CN" smtClean="0"/>
              <a:pPr/>
              <a:t>‹#›</a:t>
            </a:fld>
            <a:endParaRPr lang="en-US" altLang="zh-CN" sz="1800" dirty="0">
              <a:solidFill>
                <a:srgbClr val="000000"/>
              </a:solidFill>
            </a:endParaRPr>
          </a:p>
        </p:txBody>
      </p:sp>
    </p:spTree>
    <p:extLst>
      <p:ext uri="{BB962C8B-B14F-4D97-AF65-F5344CB8AC3E}">
        <p14:creationId xmlns:p14="http://schemas.microsoft.com/office/powerpoint/2010/main" val="3151463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smtClean="0"/>
              <a:t>HUMAN COMPUTER INTERACTION</a:t>
            </a:r>
            <a:endParaRPr lang="en-US" altLang="en-US"/>
          </a:p>
        </p:txBody>
      </p:sp>
      <p:sp>
        <p:nvSpPr>
          <p:cNvPr id="6" name="Slide Number Placeholder 5"/>
          <p:cNvSpPr>
            <a:spLocks noGrp="1"/>
          </p:cNvSpPr>
          <p:nvPr>
            <p:ph type="sldNum" sz="quarter" idx="12"/>
          </p:nvPr>
        </p:nvSpPr>
        <p:spPr/>
        <p:txBody>
          <a:bodyPr/>
          <a:lstStyle/>
          <a:p>
            <a:fld id="{ADEFB9FD-DF84-41CF-A096-5B5A2F25A698}" type="slidenum">
              <a:rPr lang="en-US" altLang="zh-CN" smtClean="0"/>
              <a:pPr/>
              <a:t>‹#›</a:t>
            </a:fld>
            <a:endParaRPr lang="en-US" altLang="zh-CN" sz="1800">
              <a:solidFill>
                <a:srgbClr val="000000"/>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829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p:txBody>
          <a:bodyPr/>
          <a:lstStyle/>
          <a:p>
            <a:r>
              <a:rPr lang="en-US" altLang="en-US" smtClean="0"/>
              <a:t>HUMAN COMPUTER INTERACTION</a:t>
            </a:r>
            <a:endParaRPr lang="en-US" altLang="en-US"/>
          </a:p>
        </p:txBody>
      </p:sp>
      <p:sp>
        <p:nvSpPr>
          <p:cNvPr id="7" name="Slide Number Placeholder 6"/>
          <p:cNvSpPr>
            <a:spLocks noGrp="1"/>
          </p:cNvSpPr>
          <p:nvPr>
            <p:ph type="sldNum" sz="quarter" idx="12"/>
          </p:nvPr>
        </p:nvSpPr>
        <p:spPr/>
        <p:txBody>
          <a:bodyPr/>
          <a:lstStyle/>
          <a:p>
            <a:fld id="{0D6FFB05-0CB9-456E-A92F-29BDC2B5787E}"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3420148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8" name="Footer Placeholder 7"/>
          <p:cNvSpPr>
            <a:spLocks noGrp="1"/>
          </p:cNvSpPr>
          <p:nvPr>
            <p:ph type="ftr" sz="quarter" idx="11"/>
          </p:nvPr>
        </p:nvSpPr>
        <p:spPr/>
        <p:txBody>
          <a:bodyPr/>
          <a:lstStyle/>
          <a:p>
            <a:r>
              <a:rPr lang="en-US" altLang="en-US" smtClean="0"/>
              <a:t>HUMAN COMPUTER INTERACTION</a:t>
            </a:r>
            <a:endParaRPr lang="en-US" altLang="en-US"/>
          </a:p>
        </p:txBody>
      </p:sp>
      <p:sp>
        <p:nvSpPr>
          <p:cNvPr id="9" name="Slide Number Placeholder 8"/>
          <p:cNvSpPr>
            <a:spLocks noGrp="1"/>
          </p:cNvSpPr>
          <p:nvPr>
            <p:ph type="sldNum" sz="quarter" idx="12"/>
          </p:nvPr>
        </p:nvSpPr>
        <p:spPr/>
        <p:txBody>
          <a:bodyPr/>
          <a:lstStyle/>
          <a:p>
            <a:fld id="{A7526762-6E67-4999-AB10-5EFD7A370D6A}"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8969865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4" name="Footer Placeholder 3"/>
          <p:cNvSpPr>
            <a:spLocks noGrp="1"/>
          </p:cNvSpPr>
          <p:nvPr>
            <p:ph type="ftr" sz="quarter" idx="11"/>
          </p:nvPr>
        </p:nvSpPr>
        <p:spPr/>
        <p:txBody>
          <a:bodyPr/>
          <a:lstStyle/>
          <a:p>
            <a:r>
              <a:rPr lang="en-US" altLang="en-US" smtClean="0"/>
              <a:t>HUMAN COMPUTER INTERACTION</a:t>
            </a:r>
            <a:endParaRPr lang="en-US" altLang="en-US"/>
          </a:p>
        </p:txBody>
      </p:sp>
      <p:sp>
        <p:nvSpPr>
          <p:cNvPr id="5" name="Slide Number Placeholder 4"/>
          <p:cNvSpPr>
            <a:spLocks noGrp="1"/>
          </p:cNvSpPr>
          <p:nvPr>
            <p:ph type="sldNum" sz="quarter" idx="12"/>
          </p:nvPr>
        </p:nvSpPr>
        <p:spPr/>
        <p:txBody>
          <a:bodyPr/>
          <a:lstStyle/>
          <a:p>
            <a:fld id="{70EC4E51-F6DE-42E6-B213-FBD78D78A20E}"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32731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smtClean="0"/>
              <a:t>HUMAN COMPUTER INTERACTION</a:t>
            </a:r>
            <a:endParaRPr lang="en-US" altLang="en-US"/>
          </a:p>
        </p:txBody>
      </p:sp>
      <p:sp>
        <p:nvSpPr>
          <p:cNvPr id="9" name="Slide Number Placeholder 8"/>
          <p:cNvSpPr>
            <a:spLocks noGrp="1"/>
          </p:cNvSpPr>
          <p:nvPr>
            <p:ph type="sldNum" sz="quarter" idx="12"/>
          </p:nvPr>
        </p:nvSpPr>
        <p:spPr/>
        <p:txBody>
          <a:bodyPr/>
          <a:lstStyle/>
          <a:p>
            <a:fld id="{AA484762-AC7B-4CFB-B8DC-2E4FB9F7C4BC}"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152721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ltLang="zh-CN" sz="1800" smtClean="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smtClean="0">
                <a:solidFill>
                  <a:srgbClr val="FFFFFF"/>
                </a:solidFill>
              </a:rPr>
              <a:t>HUMAN COMPUTER INTERACTION</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EB1899-DB40-442C-8E13-A7DB20E981D4}" type="slidenum">
              <a:rPr lang="en-US" altLang="zh-CN" smtClean="0">
                <a:solidFill>
                  <a:srgbClr val="FFFFFF"/>
                </a:solidFill>
              </a:rPr>
              <a:pPr/>
              <a:t>‹#›</a:t>
            </a:fld>
            <a:endParaRPr lang="en-US" altLang="zh-CN" sz="1800">
              <a:solidFill>
                <a:srgbClr val="000000"/>
              </a:solidFill>
            </a:endParaRPr>
          </a:p>
        </p:txBody>
      </p:sp>
    </p:spTree>
    <p:extLst>
      <p:ext uri="{BB962C8B-B14F-4D97-AF65-F5344CB8AC3E}">
        <p14:creationId xmlns:p14="http://schemas.microsoft.com/office/powerpoint/2010/main" val="318835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r>
              <a:rPr lang="en-US" altLang="zh-CN" sz="1800" smtClean="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p:txBody>
          <a:bodyPr/>
          <a:lstStyle/>
          <a:p>
            <a:r>
              <a:rPr lang="en-US" altLang="en-US" smtClean="0"/>
              <a:t>HUMAN COMPUTER INTERACTION</a:t>
            </a:r>
            <a:endParaRPr lang="en-US" altLang="en-US"/>
          </a:p>
        </p:txBody>
      </p:sp>
      <p:sp>
        <p:nvSpPr>
          <p:cNvPr id="7" name="Slide Number Placeholder 6"/>
          <p:cNvSpPr>
            <a:spLocks noGrp="1"/>
          </p:cNvSpPr>
          <p:nvPr>
            <p:ph type="sldNum" sz="quarter" idx="12"/>
          </p:nvPr>
        </p:nvSpPr>
        <p:spPr/>
        <p:txBody>
          <a:bodyPr/>
          <a:lstStyle/>
          <a:p>
            <a:fld id="{168690AE-7B9D-4968-BCA0-A8DEE3F733D3}" type="slidenum">
              <a:rPr lang="en-US" altLang="zh-CN" smtClean="0"/>
              <a:pPr/>
              <a:t>‹#›</a:t>
            </a:fld>
            <a:endParaRPr lang="en-US" altLang="zh-CN" sz="1800">
              <a:solidFill>
                <a:srgbClr val="000000"/>
              </a:solidFill>
            </a:endParaRPr>
          </a:p>
        </p:txBody>
      </p:sp>
    </p:spTree>
    <p:extLst>
      <p:ext uri="{BB962C8B-B14F-4D97-AF65-F5344CB8AC3E}">
        <p14:creationId xmlns:p14="http://schemas.microsoft.com/office/powerpoint/2010/main" val="30855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defTabSz="457200" fontAlgn="base" latinLnBrk="1">
              <a:spcBef>
                <a:spcPct val="0"/>
              </a:spcBef>
              <a:spcAft>
                <a:spcPct val="0"/>
              </a:spcAft>
            </a:pPr>
            <a:r>
              <a:rPr lang="en-US" altLang="zh-CN" sz="1800" smtClean="0">
                <a:solidFill>
                  <a:srgbClr val="000000"/>
                </a:solidFill>
                <a:latin typeface="Arial" panose="020B0604020202020204" pitchFamily="34" charset="0"/>
              </a:rPr>
              <a:t>3/13/2017</a:t>
            </a:r>
            <a:endParaRPr lang="en-US" altLang="zh-CN" sz="1800" smtClean="0">
              <a:solidFill>
                <a:srgbClr val="000000"/>
              </a:solidFill>
              <a:latin typeface="Arial" panose="020B0604020202020204" pitchFamily="34" charset="0"/>
              <a:ea typeface="나눔고딕"/>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fontAlgn="base" latinLnBrk="1">
              <a:spcBef>
                <a:spcPct val="0"/>
              </a:spcBef>
              <a:spcAft>
                <a:spcPct val="0"/>
              </a:spcAft>
            </a:pPr>
            <a:r>
              <a:rPr lang="en-US" altLang="en-US" smtClean="0">
                <a:latin typeface="Arial" panose="020B0604020202020204" pitchFamily="34" charset="0"/>
              </a:rPr>
              <a:t>HUMAN COMPUTER INTERACTION</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defTabSz="457200" fontAlgn="base" latinLnBrk="1">
              <a:spcBef>
                <a:spcPct val="0"/>
              </a:spcBef>
              <a:spcAft>
                <a:spcPct val="0"/>
              </a:spcAft>
            </a:pPr>
            <a:fld id="{B78DA410-25D1-46D1-B986-352309A88C4C}" type="slidenum">
              <a:rPr lang="en-US" altLang="zh-CN" smtClean="0">
                <a:latin typeface="Arial" panose="020B0604020202020204" pitchFamily="34" charset="0"/>
              </a:rPr>
              <a:pPr defTabSz="457200" fontAlgn="base" latinLnBrk="1">
                <a:spcBef>
                  <a:spcPct val="0"/>
                </a:spcBef>
                <a:spcAft>
                  <a:spcPct val="0"/>
                </a:spcAft>
              </a:pPr>
              <a:t>‹#›</a:t>
            </a:fld>
            <a:endParaRPr lang="en-US" altLang="zh-CN" sz="1800" smtClean="0">
              <a:solidFill>
                <a:srgbClr val="000000"/>
              </a:solidFill>
              <a:latin typeface="Arial" panose="020B0604020202020204" pitchFamily="34" charset="0"/>
            </a:endParaRPr>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69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13" indent="-331788"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113" indent="-333375"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lixiyuan00100@126.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Lab 1: Active shape model</a:t>
            </a:r>
            <a:endParaRPr lang="en-US" dirty="0"/>
          </a:p>
        </p:txBody>
      </p:sp>
      <p:sp>
        <p:nvSpPr>
          <p:cNvPr id="3" name="副标题 2"/>
          <p:cNvSpPr>
            <a:spLocks noGrp="1"/>
          </p:cNvSpPr>
          <p:nvPr>
            <p:ph type="subTitle" idx="1"/>
          </p:nvPr>
        </p:nvSpPr>
        <p:spPr>
          <a:xfrm>
            <a:off x="825038" y="4455620"/>
            <a:ext cx="7543800" cy="1722989"/>
          </a:xfrm>
        </p:spPr>
        <p:txBody>
          <a:bodyPr>
            <a:normAutofit/>
          </a:bodyPr>
          <a:lstStyle/>
          <a:p>
            <a:r>
              <a:rPr lang="en-US" dirty="0" smtClean="0"/>
              <a:t>Ying </a:t>
            </a:r>
            <a:r>
              <a:rPr lang="en-US" dirty="0" err="1" smtClean="0"/>
              <a:t>shen</a:t>
            </a:r>
            <a:endParaRPr lang="en-US" dirty="0" smtClean="0"/>
          </a:p>
          <a:p>
            <a:r>
              <a:rPr lang="en-US" dirty="0" smtClean="0"/>
              <a:t>School of software engineering</a:t>
            </a:r>
          </a:p>
          <a:p>
            <a:r>
              <a:rPr lang="en-US" dirty="0" err="1" smtClean="0"/>
              <a:t>Sse</a:t>
            </a:r>
            <a:r>
              <a:rPr lang="en-US" dirty="0" smtClean="0"/>
              <a:t>, </a:t>
            </a:r>
            <a:r>
              <a:rPr lang="en-US" dirty="0" err="1" smtClean="0"/>
              <a:t>tongji</a:t>
            </a:r>
            <a:r>
              <a:rPr lang="en-US" dirty="0" smtClean="0"/>
              <a:t> university</a:t>
            </a:r>
          </a:p>
        </p:txBody>
      </p:sp>
      <p:sp>
        <p:nvSpPr>
          <p:cNvPr id="4" name="页脚占位符 3"/>
          <p:cNvSpPr>
            <a:spLocks noGrp="1"/>
          </p:cNvSpPr>
          <p:nvPr>
            <p:ph type="ftr" sz="quarter" idx="11"/>
          </p:nvPr>
        </p:nvSpPr>
        <p:spPr>
          <a:xfrm>
            <a:off x="4490890" y="6492875"/>
            <a:ext cx="4653110" cy="365125"/>
          </a:xfrm>
        </p:spPr>
        <p:txBody>
          <a:bodyPr/>
          <a:lstStyle/>
          <a:p>
            <a:r>
              <a:rPr lang="en-US" altLang="en-US" cap="none" dirty="0" smtClean="0"/>
              <a:t>Most materials are from: http://www.cs.sfu.ca/~hamarneh/softward/asm</a:t>
            </a:r>
            <a:endParaRPr lang="en-US" altLang="en-US" cap="none" dirty="0"/>
          </a:p>
        </p:txBody>
      </p:sp>
    </p:spTree>
    <p:extLst>
      <p:ext uri="{BB962C8B-B14F-4D97-AF65-F5344CB8AC3E}">
        <p14:creationId xmlns:p14="http://schemas.microsoft.com/office/powerpoint/2010/main" val="834898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Stage 3: Searching for a shape in an image</a:t>
            </a:r>
            <a:endParaRPr lang="zh-CN" altLang="en-US" dirty="0"/>
          </a:p>
        </p:txBody>
      </p:sp>
      <p:sp>
        <p:nvSpPr>
          <p:cNvPr id="3" name="内容占位符 2"/>
          <p:cNvSpPr>
            <a:spLocks noGrp="1"/>
          </p:cNvSpPr>
          <p:nvPr>
            <p:ph idx="1"/>
          </p:nvPr>
        </p:nvSpPr>
        <p:spPr/>
        <p:txBody>
          <a:bodyPr/>
          <a:lstStyle/>
          <a:p>
            <a:r>
              <a:rPr lang="en-US" altLang="zh-CN" dirty="0" smtClean="0"/>
              <a:t>Select parameters and click OK. The image will then be displayed and the contour of the searched shape will be outlined. If the initial position is not close enough, answer no when prompted and adjust the parameters in the dialogue.</a:t>
            </a:r>
          </a:p>
          <a:p>
            <a:r>
              <a:rPr lang="en-US" altLang="zh-CN" dirty="0" smtClean="0"/>
              <a:t>Notes: MR levels means multi resolution levels. If you select 5, you will start the optimization at a very low resolution. This may cause the contour to drift away from its position close to the boundary. For most applications, 2 MR levels work fine.</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10</a:t>
            </a:fld>
            <a:endParaRPr lang="en-US" altLang="zh-CN" sz="1800" dirty="0">
              <a:solidFill>
                <a:srgbClr val="000000"/>
              </a:solidFill>
            </a:endParaRPr>
          </a:p>
        </p:txBody>
      </p:sp>
    </p:spTree>
    <p:extLst>
      <p:ext uri="{BB962C8B-B14F-4D97-AF65-F5344CB8AC3E}">
        <p14:creationId xmlns:p14="http://schemas.microsoft.com/office/powerpoint/2010/main" val="76293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Assignment</a:t>
            </a:r>
            <a:endParaRPr lang="zh-CN" altLang="en-US" dirty="0"/>
          </a:p>
        </p:txBody>
      </p:sp>
      <p:sp>
        <p:nvSpPr>
          <p:cNvPr id="3" name="内容占位符 2"/>
          <p:cNvSpPr>
            <a:spLocks noGrp="1"/>
          </p:cNvSpPr>
          <p:nvPr>
            <p:ph idx="1"/>
          </p:nvPr>
        </p:nvSpPr>
        <p:spPr/>
        <p:txBody>
          <a:bodyPr/>
          <a:lstStyle/>
          <a:p>
            <a:r>
              <a:rPr lang="en-US" altLang="zh-CN" dirty="0" smtClean="0"/>
              <a:t>The dataset you will work with are 7 binary images right hands from doctorial students at the CBA. All images (hand1.bmp,…, hand7.bmp) are located in the directory </a:t>
            </a:r>
            <a:r>
              <a:rPr lang="en-US" altLang="zh-CN" b="1" dirty="0" err="1" smtClean="0"/>
              <a:t>asm</a:t>
            </a:r>
            <a:r>
              <a:rPr lang="en-US" altLang="zh-CN" b="1" dirty="0" smtClean="0"/>
              <a:t>/images</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11</a:t>
            </a:fld>
            <a:endParaRPr lang="en-US" altLang="zh-CN" sz="1800" dirty="0">
              <a:solidFill>
                <a:srgbClr val="000000"/>
              </a:solidFill>
            </a:endParaRPr>
          </a:p>
        </p:txBody>
      </p:sp>
    </p:spTree>
    <p:extLst>
      <p:ext uri="{BB962C8B-B14F-4D97-AF65-F5344CB8AC3E}">
        <p14:creationId xmlns:p14="http://schemas.microsoft.com/office/powerpoint/2010/main" val="335448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Assignment</a:t>
            </a:r>
            <a:endParaRPr lang="zh-CN" altLang="en-US" dirty="0"/>
          </a:p>
        </p:txBody>
      </p:sp>
      <p:sp>
        <p:nvSpPr>
          <p:cNvPr id="3" name="内容占位符 2"/>
          <p:cNvSpPr>
            <a:spLocks noGrp="1"/>
          </p:cNvSpPr>
          <p:nvPr>
            <p:ph idx="1"/>
          </p:nvPr>
        </p:nvSpPr>
        <p:spPr>
          <a:xfrm>
            <a:off x="587829" y="856989"/>
            <a:ext cx="4432406" cy="5444238"/>
          </a:xfrm>
        </p:spPr>
        <p:txBody>
          <a:bodyPr/>
          <a:lstStyle/>
          <a:p>
            <a:r>
              <a:rPr lang="en-US" altLang="zh-CN" dirty="0" smtClean="0"/>
              <a:t>Your task:</a:t>
            </a:r>
          </a:p>
          <a:p>
            <a:pPr marL="538163" lvl="1" indent="-338138">
              <a:buFont typeface="+mj-lt"/>
              <a:buAutoNum type="arabicPeriod"/>
            </a:pPr>
            <a:r>
              <a:rPr lang="en-US" altLang="zh-CN" dirty="0" smtClean="0"/>
              <a:t>Train the ASM. To get familiar with the program, you may wish to start with a small structure such as one finger so you just have to enter a few landmarks. Once you are familiar with the interface etc. train the ASM using more landmarks. Try to segment the whole hand.</a:t>
            </a:r>
          </a:p>
          <a:p>
            <a:pPr marL="538163" lvl="1" indent="0">
              <a:buNone/>
            </a:pPr>
            <a:r>
              <a:rPr lang="en-US" altLang="zh-CN" dirty="0" smtClean="0"/>
              <a:t>Note: It’s very important that you should place the landmarks in about the same position in all images. A sketch on a piece of paper can help you to plan the positioning.</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12</a:t>
            </a:fld>
            <a:endParaRPr lang="en-US" altLang="zh-CN" sz="1800" dirty="0">
              <a:solidFill>
                <a:srgbClr val="000000"/>
              </a:solidFill>
            </a:endParaRPr>
          </a:p>
        </p:txBody>
      </p:sp>
      <p:pic>
        <p:nvPicPr>
          <p:cNvPr id="7" name="图片 6"/>
          <p:cNvPicPr>
            <a:picLocks noChangeAspect="1"/>
          </p:cNvPicPr>
          <p:nvPr/>
        </p:nvPicPr>
        <p:blipFill>
          <a:blip r:embed="rId2"/>
          <a:stretch>
            <a:fillRect/>
          </a:stretch>
        </p:blipFill>
        <p:spPr>
          <a:xfrm>
            <a:off x="5308296" y="1053740"/>
            <a:ext cx="3711889" cy="5050735"/>
          </a:xfrm>
          <a:prstGeom prst="rect">
            <a:avLst/>
          </a:prstGeom>
        </p:spPr>
      </p:pic>
    </p:spTree>
    <p:extLst>
      <p:ext uri="{BB962C8B-B14F-4D97-AF65-F5344CB8AC3E}">
        <p14:creationId xmlns:p14="http://schemas.microsoft.com/office/powerpoint/2010/main" val="3790933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3" name="内容占位符 2"/>
          <p:cNvSpPr>
            <a:spLocks noGrp="1"/>
          </p:cNvSpPr>
          <p:nvPr>
            <p:ph idx="1"/>
          </p:nvPr>
        </p:nvSpPr>
        <p:spPr/>
        <p:txBody>
          <a:bodyPr/>
          <a:lstStyle/>
          <a:p>
            <a:r>
              <a:rPr lang="en-US" altLang="zh-CN" dirty="0"/>
              <a:t>Your task:</a:t>
            </a:r>
          </a:p>
          <a:p>
            <a:pPr marL="538163" lvl="1" indent="-338138">
              <a:buFont typeface="+mj-lt"/>
              <a:buAutoNum type="arabicPeriod" startAt="2"/>
            </a:pPr>
            <a:r>
              <a:rPr lang="en-US" altLang="zh-CN" dirty="0" smtClean="0"/>
              <a:t>Save the result to a file.</a:t>
            </a:r>
          </a:p>
          <a:p>
            <a:pPr marL="538163" lvl="1" indent="-338138">
              <a:buFont typeface="+mj-lt"/>
              <a:buAutoNum type="arabicPeriod" startAt="2"/>
            </a:pPr>
            <a:r>
              <a:rPr lang="en-US" altLang="zh-CN" dirty="0" smtClean="0"/>
              <a:t>Try weights. Explore the variation of the training set.</a:t>
            </a:r>
          </a:p>
          <a:p>
            <a:pPr marL="538163" lvl="1" indent="-338138">
              <a:buFont typeface="+mj-lt"/>
              <a:buAutoNum type="arabicPeriod" startAt="2"/>
            </a:pPr>
            <a:r>
              <a:rPr lang="en-US" altLang="zh-CN" dirty="0" smtClean="0"/>
              <a:t>Try the third stage and try to search for the trained shape in a new image. Since the model is trained on only a few examples, you can select one of the images in the training set. Alternatively, you can train the ASM on 6 images and then apply the model to the 7</a:t>
            </a:r>
            <a:r>
              <a:rPr lang="en-US" altLang="zh-CN" baseline="30000" dirty="0" smtClean="0"/>
              <a:t>th</a:t>
            </a:r>
            <a:r>
              <a:rPr lang="en-US" altLang="zh-CN" dirty="0" smtClean="0"/>
              <a:t> one.</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13</a:t>
            </a:fld>
            <a:endParaRPr lang="en-US" altLang="zh-CN" sz="1800" dirty="0">
              <a:solidFill>
                <a:srgbClr val="000000"/>
              </a:solidFill>
            </a:endParaRPr>
          </a:p>
        </p:txBody>
      </p:sp>
    </p:spTree>
    <p:extLst>
      <p:ext uri="{BB962C8B-B14F-4D97-AF65-F5344CB8AC3E}">
        <p14:creationId xmlns:p14="http://schemas.microsoft.com/office/powerpoint/2010/main" val="307419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3" name="内容占位符 2"/>
          <p:cNvSpPr>
            <a:spLocks noGrp="1"/>
          </p:cNvSpPr>
          <p:nvPr>
            <p:ph idx="1"/>
          </p:nvPr>
        </p:nvSpPr>
        <p:spPr/>
        <p:txBody>
          <a:bodyPr/>
          <a:lstStyle/>
          <a:p>
            <a:r>
              <a:rPr lang="en-US" altLang="zh-CN" dirty="0" smtClean="0"/>
              <a:t>As an additional, non-mandatory assignment, you have also, if you have been bored with binary case, three sets of grayscale images available for testing:</a:t>
            </a:r>
          </a:p>
          <a:p>
            <a:pPr lvl="1"/>
            <a:r>
              <a:rPr lang="en-US" altLang="zh-CN" dirty="0" smtClean="0"/>
              <a:t>head1.bmp,…,head6.bmp. These are MRI-images representing axial slice at the level of the cerebellum.</a:t>
            </a:r>
          </a:p>
          <a:p>
            <a:pPr lvl="1"/>
            <a:r>
              <a:rPr lang="en-US" altLang="zh-CN" dirty="0" smtClean="0"/>
              <a:t>corp1.bmp,…,corp6.bmp. A close-up of a structure of the brain, the corpus </a:t>
            </a:r>
            <a:r>
              <a:rPr lang="en-US" altLang="zh-CN" dirty="0" err="1" smtClean="0"/>
              <a:t>calosum</a:t>
            </a:r>
            <a:r>
              <a:rPr lang="en-US" altLang="zh-CN" dirty="0" smtClean="0"/>
              <a:t> in the sagittal plane.</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14</a:t>
            </a:fld>
            <a:endParaRPr lang="en-US" altLang="zh-CN" sz="1800" dirty="0">
              <a:solidFill>
                <a:srgbClr val="000000"/>
              </a:solidFill>
            </a:endParaRPr>
          </a:p>
        </p:txBody>
      </p:sp>
    </p:spTree>
    <p:extLst>
      <p:ext uri="{BB962C8B-B14F-4D97-AF65-F5344CB8AC3E}">
        <p14:creationId xmlns:p14="http://schemas.microsoft.com/office/powerpoint/2010/main" val="232249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a:t>
            </a:r>
            <a:endParaRPr lang="zh-CN" altLang="en-US" dirty="0"/>
          </a:p>
        </p:txBody>
      </p:sp>
      <p:sp>
        <p:nvSpPr>
          <p:cNvPr id="3" name="内容占位符 2"/>
          <p:cNvSpPr>
            <a:spLocks noGrp="1"/>
          </p:cNvSpPr>
          <p:nvPr>
            <p:ph idx="1"/>
          </p:nvPr>
        </p:nvSpPr>
        <p:spPr/>
        <p:txBody>
          <a:bodyPr/>
          <a:lstStyle/>
          <a:p>
            <a:r>
              <a:rPr lang="en-US" altLang="zh-CN" dirty="0" smtClean="0"/>
              <a:t>Describe what is done during the three stages. That is, relate what is done to the theory about ASM and describe shortly what is computed etc. during the stages. Give also a short description of what you did, problems you saw, and include an image of the result. </a:t>
            </a:r>
          </a:p>
          <a:p>
            <a:r>
              <a:rPr lang="en-US" altLang="zh-CN" dirty="0" smtClean="0"/>
              <a:t>Answer the following question in the report:</a:t>
            </a:r>
          </a:p>
          <a:p>
            <a:pPr lvl="1"/>
            <a:r>
              <a:rPr lang="en-US" altLang="zh-CN" dirty="0" smtClean="0"/>
              <a:t>Trying weights: How each mode affects the hand shape by adjusting its value (refer to the weighting factors in Page 8)? Please also take a screenshot of resulting image to illustrate.</a:t>
            </a:r>
          </a:p>
          <a:p>
            <a:r>
              <a:rPr lang="en-US" altLang="zh-CN" dirty="0" smtClean="0"/>
              <a:t>Submit your report to TA</a:t>
            </a:r>
          </a:p>
          <a:p>
            <a:pPr lvl="1"/>
            <a:r>
              <a:rPr lang="en-US" altLang="zh-CN" dirty="0" smtClean="0"/>
              <a:t>A word file: ID_name_lab1.doc(x)</a:t>
            </a:r>
          </a:p>
          <a:p>
            <a:pPr lvl="1"/>
            <a:r>
              <a:rPr lang="en-US" altLang="zh-CN" dirty="0"/>
              <a:t>1352830-1552682</a:t>
            </a:r>
            <a:r>
              <a:rPr lang="en-US" altLang="zh-CN" dirty="0" smtClean="0"/>
              <a:t>: </a:t>
            </a:r>
            <a:r>
              <a:rPr lang="en-US" altLang="zh-CN" dirty="0" smtClean="0">
                <a:hlinkClick r:id="rId2"/>
              </a:rPr>
              <a:t>lixiyuan00100@126.com</a:t>
            </a:r>
            <a:endParaRPr lang="en-US" altLang="zh-CN" dirty="0" smtClean="0"/>
          </a:p>
          <a:p>
            <a:pPr lvl="1"/>
            <a:r>
              <a:rPr lang="en-US" altLang="zh-CN" dirty="0"/>
              <a:t>1552684-1556122: htxu@tongji.edu.cn</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15</a:t>
            </a:fld>
            <a:endParaRPr lang="en-US" altLang="zh-CN" sz="1800" dirty="0">
              <a:solidFill>
                <a:srgbClr val="000000"/>
              </a:solidFill>
            </a:endParaRPr>
          </a:p>
        </p:txBody>
      </p:sp>
    </p:spTree>
    <p:extLst>
      <p:ext uri="{BB962C8B-B14F-4D97-AF65-F5344CB8AC3E}">
        <p14:creationId xmlns:p14="http://schemas.microsoft.com/office/powerpoint/2010/main" val="174788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Getting started</a:t>
            </a:r>
            <a:endParaRPr lang="zh-CN" altLang="en-US" dirty="0"/>
          </a:p>
        </p:txBody>
      </p:sp>
      <p:sp>
        <p:nvSpPr>
          <p:cNvPr id="3" name="内容占位符 2"/>
          <p:cNvSpPr>
            <a:spLocks noGrp="1"/>
          </p:cNvSpPr>
          <p:nvPr>
            <p:ph idx="1"/>
          </p:nvPr>
        </p:nvSpPr>
        <p:spPr/>
        <p:txBody>
          <a:bodyPr/>
          <a:lstStyle/>
          <a:p>
            <a:r>
              <a:rPr lang="en-US" altLang="zh-CN" dirty="0" smtClean="0"/>
              <a:t>To start the ASM program</a:t>
            </a:r>
          </a:p>
          <a:p>
            <a:pPr lvl="1"/>
            <a:r>
              <a:rPr lang="en-US" altLang="zh-CN" dirty="0" smtClean="0"/>
              <a:t>Copy the file asm.zip to your working directory</a:t>
            </a:r>
          </a:p>
          <a:p>
            <a:pPr lvl="1"/>
            <a:r>
              <a:rPr lang="en-US" altLang="zh-CN" dirty="0" smtClean="0"/>
              <a:t>Unpack the archive. A main directory named </a:t>
            </a:r>
            <a:r>
              <a:rPr lang="en-US" altLang="zh-CN" dirty="0" err="1" smtClean="0"/>
              <a:t>asm</a:t>
            </a:r>
            <a:r>
              <a:rPr lang="en-US" altLang="zh-CN" dirty="0" smtClean="0"/>
              <a:t> will be created.</a:t>
            </a:r>
          </a:p>
          <a:p>
            <a:pPr lvl="1"/>
            <a:r>
              <a:rPr lang="en-US" altLang="zh-CN" dirty="0" smtClean="0"/>
              <a:t>Start </a:t>
            </a:r>
            <a:r>
              <a:rPr lang="en-US" altLang="zh-CN" dirty="0" err="1" smtClean="0"/>
              <a:t>Matlab</a:t>
            </a:r>
            <a:r>
              <a:rPr lang="en-US" altLang="zh-CN" dirty="0" smtClean="0"/>
              <a:t>.</a:t>
            </a:r>
          </a:p>
          <a:p>
            <a:pPr lvl="1"/>
            <a:r>
              <a:rPr lang="en-US" altLang="zh-CN" dirty="0" smtClean="0"/>
              <a:t>Go into the ASM directory and type </a:t>
            </a:r>
            <a:r>
              <a:rPr lang="en-US" altLang="zh-CN" dirty="0" err="1" smtClean="0"/>
              <a:t>asm</a:t>
            </a:r>
            <a:r>
              <a:rPr lang="en-US" altLang="zh-CN" dirty="0" smtClean="0"/>
              <a:t> in the command window.</a:t>
            </a:r>
            <a:endParaRPr lang="en-US" altLang="zh-CN" dirty="0"/>
          </a:p>
          <a:p>
            <a:r>
              <a:rPr lang="en-US" altLang="zh-CN" dirty="0" smtClean="0"/>
              <a:t>The process of the experiment is divided into three stages:</a:t>
            </a:r>
          </a:p>
          <a:p>
            <a:pPr lvl="1"/>
            <a:r>
              <a:rPr lang="en-US" altLang="zh-CN" dirty="0" smtClean="0"/>
              <a:t>Training</a:t>
            </a:r>
          </a:p>
          <a:p>
            <a:pPr lvl="1"/>
            <a:r>
              <a:rPr lang="en-US" altLang="zh-CN" dirty="0" smtClean="0"/>
              <a:t>Trying weights</a:t>
            </a:r>
          </a:p>
          <a:p>
            <a:pPr lvl="1"/>
            <a:r>
              <a:rPr lang="en-US" altLang="zh-CN" dirty="0" smtClean="0"/>
              <a:t>Searching for a shape in an image</a:t>
            </a:r>
            <a:endParaRPr lang="en-US" altLang="zh-CN" dirty="0"/>
          </a:p>
          <a:p>
            <a:r>
              <a:rPr lang="en-US" altLang="zh-CN" dirty="0" smtClean="0"/>
              <a:t>Your task is to go through these steps and apply the ASM model to some image data</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2</a:t>
            </a:fld>
            <a:endParaRPr lang="en-US" altLang="zh-CN" sz="1800" dirty="0">
              <a:solidFill>
                <a:srgbClr val="000000"/>
              </a:solidFill>
            </a:endParaRPr>
          </a:p>
        </p:txBody>
      </p:sp>
    </p:spTree>
    <p:extLst>
      <p:ext uri="{BB962C8B-B14F-4D97-AF65-F5344CB8AC3E}">
        <p14:creationId xmlns:p14="http://schemas.microsoft.com/office/powerpoint/2010/main" val="958247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1: Training</a:t>
            </a:r>
            <a:endParaRPr lang="zh-CN" altLang="en-US" dirty="0"/>
          </a:p>
        </p:txBody>
      </p:sp>
      <p:sp>
        <p:nvSpPr>
          <p:cNvPr id="3" name="内容占位符 2"/>
          <p:cNvSpPr>
            <a:spLocks noGrp="1"/>
          </p:cNvSpPr>
          <p:nvPr>
            <p:ph idx="1"/>
          </p:nvPr>
        </p:nvSpPr>
        <p:spPr/>
        <p:txBody>
          <a:bodyPr/>
          <a:lstStyle/>
          <a:p>
            <a:r>
              <a:rPr lang="en-US" altLang="zh-CN" dirty="0" smtClean="0"/>
              <a:t>Enter parameters</a:t>
            </a:r>
          </a:p>
          <a:p>
            <a:pPr lvl="1"/>
            <a:r>
              <a:rPr lang="en-US" altLang="zh-CN" dirty="0" smtClean="0"/>
              <a:t>When you select “training”, the following window will be displayed</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3</a:t>
            </a:fld>
            <a:endParaRPr lang="en-US" altLang="zh-CN" sz="1800" dirty="0">
              <a:solidFill>
                <a:srgbClr val="000000"/>
              </a:solidFill>
            </a:endParaRPr>
          </a:p>
        </p:txBody>
      </p:sp>
      <p:pic>
        <p:nvPicPr>
          <p:cNvPr id="7" name="图片 6"/>
          <p:cNvPicPr>
            <a:picLocks noChangeAspect="1"/>
          </p:cNvPicPr>
          <p:nvPr/>
        </p:nvPicPr>
        <p:blipFill>
          <a:blip r:embed="rId2"/>
          <a:stretch>
            <a:fillRect/>
          </a:stretch>
        </p:blipFill>
        <p:spPr>
          <a:xfrm>
            <a:off x="1730299" y="2191945"/>
            <a:ext cx="5413985" cy="3878922"/>
          </a:xfrm>
          <a:prstGeom prst="rect">
            <a:avLst/>
          </a:prstGeom>
        </p:spPr>
      </p:pic>
    </p:spTree>
    <p:extLst>
      <p:ext uri="{BB962C8B-B14F-4D97-AF65-F5344CB8AC3E}">
        <p14:creationId xmlns:p14="http://schemas.microsoft.com/office/powerpoint/2010/main" val="3085268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1: Training</a:t>
            </a:r>
            <a:endParaRPr lang="zh-CN" altLang="en-US" dirty="0"/>
          </a:p>
        </p:txBody>
      </p:sp>
      <p:sp>
        <p:nvSpPr>
          <p:cNvPr id="3" name="内容占位符 2"/>
          <p:cNvSpPr>
            <a:spLocks noGrp="1"/>
          </p:cNvSpPr>
          <p:nvPr>
            <p:ph idx="1"/>
          </p:nvPr>
        </p:nvSpPr>
        <p:spPr/>
        <p:txBody>
          <a:bodyPr/>
          <a:lstStyle/>
          <a:p>
            <a:r>
              <a:rPr lang="en-US" altLang="zh-CN" dirty="0" smtClean="0"/>
              <a:t>Some comments:</a:t>
            </a:r>
          </a:p>
          <a:p>
            <a:pPr lvl="1"/>
            <a:r>
              <a:rPr lang="en-US" altLang="zh-CN" dirty="0" smtClean="0"/>
              <a:t>You specify how many contours you want, and how many landmarks each contour should have in the field “Enter Contours Ending Points”</a:t>
            </a:r>
          </a:p>
          <a:p>
            <a:pPr lvl="1"/>
            <a:r>
              <a:rPr lang="en-US" altLang="zh-CN" dirty="0" smtClean="0"/>
              <a:t>You specify the number of training images in the field “Enter the number of training set images (2,3,4,…)”</a:t>
            </a:r>
          </a:p>
          <a:p>
            <a:pPr lvl="1"/>
            <a:r>
              <a:rPr lang="en-US" altLang="zh-CN" dirty="0" smtClean="0"/>
              <a:t>In the two lower fields, you specify how many points above and below each landmark that should be used for training. Note that the optimal choice depends on how the image looks like around the object shape</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4</a:t>
            </a:fld>
            <a:endParaRPr lang="en-US" altLang="zh-CN" sz="1800" dirty="0">
              <a:solidFill>
                <a:srgbClr val="000000"/>
              </a:solidFill>
            </a:endParaRPr>
          </a:p>
        </p:txBody>
      </p:sp>
    </p:spTree>
    <p:extLst>
      <p:ext uri="{BB962C8B-B14F-4D97-AF65-F5344CB8AC3E}">
        <p14:creationId xmlns:p14="http://schemas.microsoft.com/office/powerpoint/2010/main" val="1599568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1: Training</a:t>
            </a:r>
            <a:endParaRPr lang="zh-CN" altLang="en-US" dirty="0"/>
          </a:p>
        </p:txBody>
      </p:sp>
      <p:sp>
        <p:nvSpPr>
          <p:cNvPr id="3" name="内容占位符 2"/>
          <p:cNvSpPr>
            <a:spLocks noGrp="1"/>
          </p:cNvSpPr>
          <p:nvPr>
            <p:ph idx="1"/>
          </p:nvPr>
        </p:nvSpPr>
        <p:spPr/>
        <p:txBody>
          <a:bodyPr/>
          <a:lstStyle/>
          <a:p>
            <a:r>
              <a:rPr lang="en-US" altLang="zh-CN" dirty="0" smtClean="0"/>
              <a:t>Select landmarks</a:t>
            </a:r>
          </a:p>
          <a:p>
            <a:pPr lvl="1"/>
            <a:r>
              <a:rPr lang="en-US" altLang="zh-CN" dirty="0" smtClean="0"/>
              <a:t>After you have selected your parameters and clicked OK, a file selection box is displayed and you should select an image (a bmp file). The image will be displayed and you then use the mouse to enter landmark</a:t>
            </a:r>
          </a:p>
          <a:p>
            <a:pPr lvl="1"/>
            <a:r>
              <a:rPr lang="en-US" altLang="zh-CN" dirty="0" smtClean="0"/>
              <a:t>Click the left mouse button to place a landmark</a:t>
            </a:r>
          </a:p>
          <a:p>
            <a:pPr lvl="1"/>
            <a:r>
              <a:rPr lang="en-US" altLang="zh-CN" dirty="0" smtClean="0"/>
              <a:t>Move the mouse near a landmark and press the space bar to remove a landmark</a:t>
            </a:r>
            <a:endParaRPr lang="en-US" altLang="zh-CN" dirty="0"/>
          </a:p>
          <a:p>
            <a:r>
              <a:rPr lang="en-US" altLang="zh-CN" dirty="0" smtClean="0"/>
              <a:t>After you have entered the landmarks you specified, you will be prompted to select the next training image.</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5</a:t>
            </a:fld>
            <a:endParaRPr lang="en-US" altLang="zh-CN" sz="1800" dirty="0">
              <a:solidFill>
                <a:srgbClr val="000000"/>
              </a:solidFill>
            </a:endParaRPr>
          </a:p>
        </p:txBody>
      </p:sp>
    </p:spTree>
    <p:extLst>
      <p:ext uri="{BB962C8B-B14F-4D97-AF65-F5344CB8AC3E}">
        <p14:creationId xmlns:p14="http://schemas.microsoft.com/office/powerpoint/2010/main" val="182569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1: Training</a:t>
            </a:r>
            <a:endParaRPr lang="zh-CN" altLang="en-US" dirty="0"/>
          </a:p>
        </p:txBody>
      </p:sp>
      <p:sp>
        <p:nvSpPr>
          <p:cNvPr id="3" name="内容占位符 2"/>
          <p:cNvSpPr>
            <a:spLocks noGrp="1"/>
          </p:cNvSpPr>
          <p:nvPr>
            <p:ph idx="1"/>
          </p:nvPr>
        </p:nvSpPr>
        <p:spPr/>
        <p:txBody>
          <a:bodyPr/>
          <a:lstStyle/>
          <a:p>
            <a:r>
              <a:rPr lang="en-US" altLang="zh-CN" dirty="0" smtClean="0"/>
              <a:t>Save the results</a:t>
            </a:r>
          </a:p>
          <a:p>
            <a:pPr lvl="1"/>
            <a:r>
              <a:rPr lang="en-US" altLang="zh-CN" dirty="0" smtClean="0"/>
              <a:t>After you have trained the last image, the training data will be aligned and the ASM model will be computed. You then have the option to save your results. If you choose to save your data, the ASM model will be saved and you can in subsequent session load the data and you don’t have to retrain the model</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6</a:t>
            </a:fld>
            <a:endParaRPr lang="en-US" altLang="zh-CN" sz="1800" dirty="0">
              <a:solidFill>
                <a:srgbClr val="000000"/>
              </a:solidFill>
            </a:endParaRPr>
          </a:p>
        </p:txBody>
      </p:sp>
    </p:spTree>
    <p:extLst>
      <p:ext uri="{BB962C8B-B14F-4D97-AF65-F5344CB8AC3E}">
        <p14:creationId xmlns:p14="http://schemas.microsoft.com/office/powerpoint/2010/main" val="365909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a:t>
            </a:r>
            <a:r>
              <a:rPr lang="en-US" altLang="zh-CN" dirty="0" smtClean="0"/>
              <a:t>2: Trying weights</a:t>
            </a:r>
            <a:endParaRPr lang="zh-CN" altLang="en-US" dirty="0"/>
          </a:p>
        </p:txBody>
      </p:sp>
      <p:sp>
        <p:nvSpPr>
          <p:cNvPr id="3" name="内容占位符 2"/>
          <p:cNvSpPr>
            <a:spLocks noGrp="1"/>
          </p:cNvSpPr>
          <p:nvPr>
            <p:ph idx="1"/>
          </p:nvPr>
        </p:nvSpPr>
        <p:spPr/>
        <p:txBody>
          <a:bodyPr/>
          <a:lstStyle/>
          <a:p>
            <a:r>
              <a:rPr lang="en-US" altLang="zh-CN" dirty="0" smtClean="0"/>
              <a:t>After training, or after you have loaded a saved file, you can look at the modes of variation in your model. To do this, select “Try weights” and the dialogue below will be displayed. You can then enter different weighting factors and the deformed shape will be displayed.</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7</a:t>
            </a:fld>
            <a:endParaRPr lang="en-US" altLang="zh-CN" sz="1800" dirty="0">
              <a:solidFill>
                <a:srgbClr val="000000"/>
              </a:solidFill>
            </a:endParaRPr>
          </a:p>
        </p:txBody>
      </p:sp>
      <p:pic>
        <p:nvPicPr>
          <p:cNvPr id="7" name="图片 6"/>
          <p:cNvPicPr>
            <a:picLocks noChangeAspect="1"/>
          </p:cNvPicPr>
          <p:nvPr/>
        </p:nvPicPr>
        <p:blipFill>
          <a:blip r:embed="rId2"/>
          <a:stretch>
            <a:fillRect/>
          </a:stretch>
        </p:blipFill>
        <p:spPr>
          <a:xfrm>
            <a:off x="4322836" y="2632105"/>
            <a:ext cx="2523640" cy="3669122"/>
          </a:xfrm>
          <a:prstGeom prst="rect">
            <a:avLst/>
          </a:prstGeom>
        </p:spPr>
      </p:pic>
    </p:spTree>
    <p:extLst>
      <p:ext uri="{BB962C8B-B14F-4D97-AF65-F5344CB8AC3E}">
        <p14:creationId xmlns:p14="http://schemas.microsoft.com/office/powerpoint/2010/main" val="110972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2: Trying weights</a:t>
            </a:r>
            <a:endParaRPr lang="zh-CN" altLang="en-US" dirty="0"/>
          </a:p>
        </p:txBody>
      </p:sp>
      <p:sp>
        <p:nvSpPr>
          <p:cNvPr id="3" name="内容占位符 2"/>
          <p:cNvSpPr>
            <a:spLocks noGrp="1"/>
          </p:cNvSpPr>
          <p:nvPr>
            <p:ph idx="1"/>
          </p:nvPr>
        </p:nvSpPr>
        <p:spPr/>
        <p:txBody>
          <a:bodyPr/>
          <a:lstStyle/>
          <a:p>
            <a:r>
              <a:rPr lang="en-US" altLang="zh-CN" dirty="0" smtClean="0"/>
              <a:t>Note:</a:t>
            </a:r>
          </a:p>
          <a:p>
            <a:pPr lvl="1"/>
            <a:r>
              <a:rPr lang="en-US" altLang="zh-CN" dirty="0" smtClean="0"/>
              <a:t>The weighting factors are given in arbitrary numbers. You can for example try to enter +70 and then -70.</a:t>
            </a:r>
          </a:p>
          <a:p>
            <a:pPr lvl="1"/>
            <a:r>
              <a:rPr lang="en-US" altLang="zh-CN" dirty="0" smtClean="0"/>
              <a:t>In this example, four weighting factors can be entered. When you train the model on some new data, you may get more or less weighting factors.</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8</a:t>
            </a:fld>
            <a:endParaRPr lang="en-US" altLang="zh-CN" sz="1800" dirty="0">
              <a:solidFill>
                <a:srgbClr val="000000"/>
              </a:solidFill>
            </a:endParaRPr>
          </a:p>
        </p:txBody>
      </p:sp>
    </p:spTree>
    <p:extLst>
      <p:ext uri="{BB962C8B-B14F-4D97-AF65-F5344CB8AC3E}">
        <p14:creationId xmlns:p14="http://schemas.microsoft.com/office/powerpoint/2010/main" val="248395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Stage </a:t>
            </a:r>
            <a:r>
              <a:rPr lang="en-US" altLang="zh-CN" dirty="0" smtClean="0"/>
              <a:t>3: Searching for a shape in an image</a:t>
            </a:r>
            <a:endParaRPr lang="zh-CN" altLang="en-US" dirty="0"/>
          </a:p>
        </p:txBody>
      </p:sp>
      <p:sp>
        <p:nvSpPr>
          <p:cNvPr id="3" name="内容占位符 2"/>
          <p:cNvSpPr>
            <a:spLocks noGrp="1"/>
          </p:cNvSpPr>
          <p:nvPr>
            <p:ph idx="1"/>
          </p:nvPr>
        </p:nvSpPr>
        <p:spPr>
          <a:xfrm>
            <a:off x="587830" y="856989"/>
            <a:ext cx="4086720" cy="5444238"/>
          </a:xfrm>
        </p:spPr>
        <p:txBody>
          <a:bodyPr/>
          <a:lstStyle/>
          <a:p>
            <a:r>
              <a:rPr lang="en-US" altLang="zh-CN" dirty="0" smtClean="0"/>
              <a:t>In this stage, you can use the ASM model to search for a shape in an image. You will be prompted to select an image and after that, the dialogue below will be displayed.</a:t>
            </a:r>
            <a:endParaRPr lang="zh-CN" altLang="en-US" dirty="0"/>
          </a:p>
        </p:txBody>
      </p:sp>
      <p:sp>
        <p:nvSpPr>
          <p:cNvPr id="4" name="日期占位符 3"/>
          <p:cNvSpPr>
            <a:spLocks noGrp="1"/>
          </p:cNvSpPr>
          <p:nvPr>
            <p:ph type="dt" sz="half" idx="10"/>
          </p:nvPr>
        </p:nvSpPr>
        <p:spPr/>
        <p:txBody>
          <a:bodyPr/>
          <a:lstStyle/>
          <a:p>
            <a:r>
              <a:rPr lang="en-US" altLang="zh-CN" smtClean="0"/>
              <a:t>3/13/2017</a:t>
            </a:r>
            <a:endParaRPr lang="en-US" altLang="zh-CN" dirty="0"/>
          </a:p>
        </p:txBody>
      </p:sp>
      <p:sp>
        <p:nvSpPr>
          <p:cNvPr id="5" name="页脚占位符 4"/>
          <p:cNvSpPr>
            <a:spLocks noGrp="1"/>
          </p:cNvSpPr>
          <p:nvPr>
            <p:ph type="ftr" sz="quarter" idx="11"/>
          </p:nvPr>
        </p:nvSpPr>
        <p:spPr/>
        <p:txBody>
          <a:bodyPr/>
          <a:lstStyle/>
          <a:p>
            <a:r>
              <a:rPr lang="en-US" altLang="en-US" smtClean="0"/>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smtClean="0"/>
              <a:t>Page </a:t>
            </a:r>
            <a:fld id="{B7B10541-829B-47A8-8883-60ADAD18ED3B}" type="slidenum">
              <a:rPr lang="en-US" altLang="zh-CN" smtClean="0"/>
              <a:pPr/>
              <a:t>9</a:t>
            </a:fld>
            <a:endParaRPr lang="en-US" altLang="zh-CN" sz="1800" dirty="0">
              <a:solidFill>
                <a:srgbClr val="000000"/>
              </a:solidFill>
            </a:endParaRPr>
          </a:p>
        </p:txBody>
      </p:sp>
      <p:pic>
        <p:nvPicPr>
          <p:cNvPr id="7" name="图片 6"/>
          <p:cNvPicPr>
            <a:picLocks noChangeAspect="1"/>
          </p:cNvPicPr>
          <p:nvPr/>
        </p:nvPicPr>
        <p:blipFill>
          <a:blip r:embed="rId2"/>
          <a:stretch>
            <a:fillRect/>
          </a:stretch>
        </p:blipFill>
        <p:spPr>
          <a:xfrm>
            <a:off x="4810764" y="991987"/>
            <a:ext cx="3797659" cy="5272643"/>
          </a:xfrm>
          <a:prstGeom prst="rect">
            <a:avLst/>
          </a:prstGeom>
        </p:spPr>
      </p:pic>
    </p:spTree>
    <p:extLst>
      <p:ext uri="{BB962C8B-B14F-4D97-AF65-F5344CB8AC3E}">
        <p14:creationId xmlns:p14="http://schemas.microsoft.com/office/powerpoint/2010/main" val="1950636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F8C2558B-9711-49AC-81A7-11A66F460492}" vid="{05DA8888-0785-44AB-9EE5-D00F882EB54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1135</Words>
  <Application>Microsoft Office PowerPoint</Application>
  <PresentationFormat>全屏显示(4:3)</PresentationFormat>
  <Paragraphs>111</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나눔고딕</vt:lpstr>
      <vt:lpstr>宋体</vt:lpstr>
      <vt:lpstr>Arial</vt:lpstr>
      <vt:lpstr>Calibri</vt:lpstr>
      <vt:lpstr>Calibri Light</vt:lpstr>
      <vt:lpstr>Times New Roman</vt:lpstr>
      <vt:lpstr>Wingdings</vt:lpstr>
      <vt:lpstr>主题1</vt:lpstr>
      <vt:lpstr>Lab 1: Active shape model</vt:lpstr>
      <vt:lpstr>Getting started</vt:lpstr>
      <vt:lpstr>Stage 1: Training</vt:lpstr>
      <vt:lpstr>Stage 1: Training</vt:lpstr>
      <vt:lpstr>Stage 1: Training</vt:lpstr>
      <vt:lpstr>Stage 1: Training</vt:lpstr>
      <vt:lpstr>Stage 2: Trying weights</vt:lpstr>
      <vt:lpstr>Stage 2: Trying weights</vt:lpstr>
      <vt:lpstr>Stage 3: Searching for a shape in an image</vt:lpstr>
      <vt:lpstr>Stage 3: Searching for a shape in an image</vt:lpstr>
      <vt:lpstr>Assignment</vt:lpstr>
      <vt:lpstr>Assignment</vt:lpstr>
      <vt:lpstr>Assignment</vt:lpstr>
      <vt:lpstr>Assignment</vt:lpstr>
      <vt:lpstr>Report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lin</dc:creator>
  <cp:lastModifiedBy>lin</cp:lastModifiedBy>
  <cp:revision>48</cp:revision>
  <dcterms:created xsi:type="dcterms:W3CDTF">2017-05-05T23:49:17Z</dcterms:created>
  <dcterms:modified xsi:type="dcterms:W3CDTF">2017-05-06T02:25:40Z</dcterms:modified>
</cp:coreProperties>
</file>