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  <p:sldMasterId id="2147483709" r:id="rId2"/>
  </p:sldMasterIdLst>
  <p:notesMasterIdLst>
    <p:notesMasterId r:id="rId28"/>
  </p:notesMasterIdLst>
  <p:sldIdLst>
    <p:sldId id="256" r:id="rId3"/>
    <p:sldId id="258" r:id="rId4"/>
    <p:sldId id="259" r:id="rId5"/>
    <p:sldId id="262" r:id="rId6"/>
    <p:sldId id="263" r:id="rId7"/>
    <p:sldId id="265" r:id="rId8"/>
    <p:sldId id="267" r:id="rId9"/>
    <p:sldId id="268" r:id="rId10"/>
    <p:sldId id="266" r:id="rId11"/>
    <p:sldId id="283" r:id="rId12"/>
    <p:sldId id="284" r:id="rId13"/>
    <p:sldId id="286" r:id="rId14"/>
    <p:sldId id="285" r:id="rId15"/>
    <p:sldId id="280" r:id="rId16"/>
    <p:sldId id="281" r:id="rId17"/>
    <p:sldId id="282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7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73" autoAdjust="0"/>
    <p:restoredTop sz="94301" autoAdjust="0"/>
  </p:normalViewPr>
  <p:slideViewPr>
    <p:cSldViewPr snapToGrid="0">
      <p:cViewPr varScale="1">
        <p:scale>
          <a:sx n="69" d="100"/>
          <a:sy n="69" d="100"/>
        </p:scale>
        <p:origin x="10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D3F16-056F-4B03-BA4C-ECA76EA61245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82425-5A9F-46D7-98FB-5F6DC2054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50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desktop includes these panels: • Current Folder — Access your files. • Command Window — Enter commands at the command line, indicated by the prompt (&gt;&gt;). • Workspace — Explore data that you create or import from files.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82425-5A9F-46D7-98FB-5F6DC20546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67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82425-5A9F-46D7-98FB-5F6DC20546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53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COMPUTER INTERACTION,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720-F4F5-4AEC-9B23-465F6258F3B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8475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COMPUTER INTERACTION,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720-F4F5-4AEC-9B23-465F6258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4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COMPUTER INTERACTION,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720-F4F5-4AEC-9B23-465F6258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2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4/22/2017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HUMAN COMPUTER INTERACTION, TUTORIAL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8237720-F4F5-4AEC-9B23-465F6258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COMPUTER INTERACTION,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5529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113" indent="-333375">
              <a:buClr>
                <a:schemeClr val="bg2">
                  <a:lumMod val="75000"/>
                </a:schemeClr>
              </a:buClr>
              <a:buSzPct val="90000"/>
              <a:buFont typeface="Wingdings" panose="05000000000000000000" pitchFamily="2" charset="2"/>
              <a:buChar char="Ø"/>
              <a:defRPr/>
            </a:lvl4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COMPUTER INTERACTION,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19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COMPUTER INTERACTION,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71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4/22/2017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COMPUTER INTERACTION,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96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4/22/2017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COMPUTER INTERACTION, TUTORIAL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3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4/22/2017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COMPUTER INTERACTION,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037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4/22/2017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HUMAN COMPUTER INTERACTION, TUTORIAL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9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23900" indent="-339725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113" indent="-333375">
              <a:buClr>
                <a:schemeClr val="bg2">
                  <a:lumMod val="75000"/>
                </a:schemeClr>
              </a:buClr>
              <a:buSzPct val="90000"/>
              <a:buFont typeface="Wingdings" panose="05000000000000000000" pitchFamily="2" charset="2"/>
              <a:buChar char="Ø"/>
              <a:defRPr/>
            </a:lvl4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smtClean="0"/>
              <a:t>4/22/2017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COMPUTER INTERACTION,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720-F4F5-4AEC-9B23-465F6258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17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4/22/2017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HUMAN COMPUTER INTERACTION,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176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4/22/2017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COMPUTER INTERACTION,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090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COMPUTER INTERACTION,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960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COMPUTER INTERACTION,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COMPUTER INTERACTION,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720-F4F5-4AEC-9B23-465F6258F3B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54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4/22/2017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COMPUTER INTERACTION,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720-F4F5-4AEC-9B23-465F6258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27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4/22/2017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COMPUTER INTERACTION, TUTORIAL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720-F4F5-4AEC-9B23-465F6258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61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4/22/2017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COMPUTER INTERACTION,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720-F4F5-4AEC-9B23-465F6258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9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4/22/2017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HUMAN COMPUTER INTERACTION, TUTORIAL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720-F4F5-4AEC-9B23-465F6258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9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4/22/2017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HUMAN COMPUTER INTERACTION,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237720-F4F5-4AEC-9B23-465F6258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8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4/22/2017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COMPUTER INTERACTION,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720-F4F5-4AEC-9B23-465F6258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0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4/22/2017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HUMAN COMPUTER INTERACTION,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237720-F4F5-4AEC-9B23-465F6258F3B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08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1813" indent="-3317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00113" indent="-3333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4/22/2017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HUMAN COMPUTER INTERACTION,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Page </a:t>
            </a:r>
            <a:fld id="{0E6D59EA-74EB-4426-9363-A4C6AA2DED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2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1813" indent="-3317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00113" indent="-3333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se.tongji.edu.cn/yingshen/course/HCI2017Spring/slides/faceDetection.zip" TargetMode="External"/><Relationship Id="rId2" Type="http://schemas.openxmlformats.org/officeDocument/2006/relationships/hyperlink" Target="http://sse.tongji.edu.cn/yingshen/course/HCI2017Spring/slides/tutExamples.zi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Tutorial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Lines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a line</a:t>
            </a:r>
          </a:p>
          <a:p>
            <a:pPr marL="450850" lvl="1" indent="-35560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0:pi/100:2*pi;</a:t>
            </a:r>
          </a:p>
          <a:p>
            <a:pPr marL="450850" lvl="1" indent="-35560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 = sin(x);</a:t>
            </a:r>
          </a:p>
          <a:p>
            <a:pPr marL="450850" lvl="1" indent="-35560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figure % opens new figure window</a:t>
            </a:r>
          </a:p>
          <a:p>
            <a:pPr marL="450850" lvl="1" indent="-35560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plot(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4/22/2017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COMPUTER INTERACTION, TUTORIAL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720-F4F5-4AEC-9B23-465F6258F3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Lines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a line</a:t>
            </a:r>
          </a:p>
          <a:p>
            <a:pPr marL="450850" lvl="1" indent="-35560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0:pi/100:2*pi;</a:t>
            </a:r>
          </a:p>
          <a:p>
            <a:pPr marL="450850" lvl="1" indent="-35560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 = sin(x);</a:t>
            </a:r>
          </a:p>
          <a:p>
            <a:pPr marL="450850" lvl="1" indent="-35560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figure % opens new figure window</a:t>
            </a:r>
          </a:p>
          <a:p>
            <a:pPr marL="450850" lvl="1" indent="-35560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plot(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992" y="2278808"/>
            <a:ext cx="4694431" cy="418097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4/22/2017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COMPUTER INTERACTION, TUTORIAL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720-F4F5-4AEC-9B23-465F6258F3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2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Lines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a line</a:t>
            </a:r>
          </a:p>
          <a:p>
            <a:pPr marL="450850" lvl="1" indent="-35560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figure;</a:t>
            </a:r>
          </a:p>
          <a:p>
            <a:pPr marL="450850" lvl="1" indent="-35560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[x, y]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0850" lvl="1" indent="-35560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line(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0850" lvl="1" indent="-35560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 press Enter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093" y="1853114"/>
            <a:ext cx="5044612" cy="44841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4/22/2017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COMPUTER INTERACTION, TUTORIAL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720-F4F5-4AEC-9B23-465F6258F3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2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A Rectangle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Rectangle('position', </a:t>
            </a:r>
            <a:r>
              <a:rPr lang="en-US" dirty="0" err="1" smtClean="0"/>
              <a:t>pos</a:t>
            </a:r>
            <a:r>
              <a:rPr lang="en-US" dirty="0" smtClean="0"/>
              <a:t>)</a:t>
            </a:r>
          </a:p>
          <a:p>
            <a:pPr marL="450850" lvl="1" indent="-35560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rectangle('Position',[1 2 5 6])</a:t>
            </a:r>
          </a:p>
          <a:p>
            <a:pPr marL="450850" lvl="1" indent="-35560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axis([0 10 0 10])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351" y="2013891"/>
            <a:ext cx="4605518" cy="409379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4/22/2017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COMPUTER INTERACTION, TUTORIAL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720-F4F5-4AEC-9B23-465F6258F3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6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An Image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marL="450850" lvl="1" indent="-35560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imread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('moonwalk.jpg');</a:t>
            </a:r>
          </a:p>
          <a:p>
            <a:pPr marL="450850" lvl="1" indent="-35560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image(A);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516" y="2743200"/>
            <a:ext cx="4213092" cy="375228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4/22/2017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COMPUTER INTERACTION, TUTORIAL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720-F4F5-4AEC-9B23-465F6258F3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7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Images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Clr>
                <a:srgbClr val="E48312"/>
              </a:buClr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Example</a:t>
            </a:r>
          </a:p>
          <a:p>
            <a:pPr marL="450000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4/22/2017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COMPUTER INTERACTION, TUTORIAL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720-F4F5-4AEC-9B23-465F6258F3B5}" type="slidenum">
              <a:rPr lang="en-US" smtClean="0"/>
              <a:t>15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128282" y="1758301"/>
            <a:ext cx="7281081" cy="320087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0000" lvl="1" defTabSz="914400">
              <a:lnSpc>
                <a:spcPct val="90000"/>
              </a:lnSpc>
              <a:spcBef>
                <a:spcPts val="600"/>
              </a:spcBef>
              <a:buClr>
                <a:srgbClr val="E48312"/>
              </a:buClr>
            </a:pPr>
            <a:r>
              <a:rPr lang="en-US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cell(4,1);</a:t>
            </a:r>
          </a:p>
          <a:p>
            <a:pPr marL="450000" lvl="1" defTabSz="914400">
              <a:lnSpc>
                <a:spcPct val="90000"/>
              </a:lnSpc>
              <a:spcBef>
                <a:spcPts val="600"/>
              </a:spcBef>
              <a:buClr>
                <a:srgbClr val="E48312"/>
              </a:buClr>
            </a:pP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1:4</a:t>
            </a:r>
          </a:p>
          <a:p>
            <a:pPr marL="450000" lvl="1" defTabSz="914400">
              <a:lnSpc>
                <a:spcPct val="90000"/>
              </a:lnSpc>
              <a:spcBef>
                <a:spcPts val="600"/>
              </a:spcBef>
              <a:buClr>
                <a:srgbClr val="E48312"/>
              </a:buClr>
            </a:pP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= </a:t>
            </a:r>
            <a:r>
              <a:rPr lang="en-US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imread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(['</a:t>
            </a:r>
            <a:r>
              <a:rPr lang="en-US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num2str(</a:t>
            </a:r>
            <a:r>
              <a:rPr lang="en-US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'.</a:t>
            </a:r>
            <a:r>
              <a:rPr lang="en-US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png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']);</a:t>
            </a:r>
          </a:p>
          <a:p>
            <a:pPr marL="450000" lvl="1" defTabSz="914400">
              <a:lnSpc>
                <a:spcPct val="90000"/>
              </a:lnSpc>
              <a:spcBef>
                <a:spcPts val="600"/>
              </a:spcBef>
              <a:buClr>
                <a:srgbClr val="E48312"/>
              </a:buClr>
            </a:pP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marL="450000" lvl="1" defTabSz="914400">
              <a:lnSpc>
                <a:spcPct val="90000"/>
              </a:lnSpc>
              <a:spcBef>
                <a:spcPts val="600"/>
              </a:spcBef>
              <a:buClr>
                <a:srgbClr val="E48312"/>
              </a:buClr>
            </a:pP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hold on;</a:t>
            </a:r>
          </a:p>
          <a:p>
            <a:pPr marL="450000" lvl="1" defTabSz="914400">
              <a:lnSpc>
                <a:spcPct val="90000"/>
              </a:lnSpc>
              <a:spcBef>
                <a:spcPts val="600"/>
              </a:spcBef>
              <a:buClr>
                <a:srgbClr val="E48312"/>
              </a:buClr>
            </a:pP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image(0,0,img{1});</a:t>
            </a:r>
          </a:p>
          <a:p>
            <a:pPr marL="450000" lvl="1" defTabSz="914400">
              <a:lnSpc>
                <a:spcPct val="90000"/>
              </a:lnSpc>
              <a:spcBef>
                <a:spcPts val="600"/>
              </a:spcBef>
              <a:buClr>
                <a:srgbClr val="E48312"/>
              </a:buClr>
            </a:pP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image(200,0, </a:t>
            </a:r>
            <a:r>
              <a:rPr lang="en-US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{2});</a:t>
            </a:r>
          </a:p>
          <a:p>
            <a:pPr marL="450000" lvl="1" defTabSz="914400">
              <a:lnSpc>
                <a:spcPct val="90000"/>
              </a:lnSpc>
              <a:spcBef>
                <a:spcPts val="600"/>
              </a:spcBef>
              <a:buClr>
                <a:srgbClr val="E48312"/>
              </a:buClr>
            </a:pP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image(0,100,img{3});</a:t>
            </a:r>
          </a:p>
          <a:p>
            <a:pPr marL="450000" lvl="1" defTabSz="914400">
              <a:lnSpc>
                <a:spcPct val="90000"/>
              </a:lnSpc>
              <a:spcBef>
                <a:spcPts val="600"/>
              </a:spcBef>
              <a:buClr>
                <a:srgbClr val="E48312"/>
              </a:buClr>
            </a:pP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image(200,100,img{4});</a:t>
            </a:r>
            <a:endParaRPr lang="en-US" sz="16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9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Images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Example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4/22/2017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COMPUTER INTERACTION, TUTORIAL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720-F4F5-4AEC-9B23-465F6258F3B5}" type="slidenum">
              <a:rPr lang="en-US" smtClean="0"/>
              <a:t>16</a:t>
            </a:fld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822961" y="1379965"/>
            <a:ext cx="7409759" cy="320087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0000" lvl="1" defTabSz="914400">
              <a:lnSpc>
                <a:spcPct val="90000"/>
              </a:lnSpc>
              <a:spcBef>
                <a:spcPts val="600"/>
              </a:spcBef>
              <a:buClr>
                <a:srgbClr val="E48312"/>
              </a:buClr>
            </a:pPr>
            <a:r>
              <a:rPr lang="en-US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cell(4,1);</a:t>
            </a:r>
          </a:p>
          <a:p>
            <a:pPr marL="450000" lvl="1" defTabSz="914400">
              <a:lnSpc>
                <a:spcPct val="90000"/>
              </a:lnSpc>
              <a:spcBef>
                <a:spcPts val="600"/>
              </a:spcBef>
              <a:buClr>
                <a:srgbClr val="E48312"/>
              </a:buClr>
            </a:pP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1:4</a:t>
            </a:r>
          </a:p>
          <a:p>
            <a:pPr marL="450000" lvl="1" defTabSz="914400">
              <a:lnSpc>
                <a:spcPct val="90000"/>
              </a:lnSpc>
              <a:spcBef>
                <a:spcPts val="600"/>
              </a:spcBef>
              <a:buClr>
                <a:srgbClr val="E48312"/>
              </a:buClr>
            </a:pP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= </a:t>
            </a:r>
            <a:r>
              <a:rPr lang="en-US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imread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(['</a:t>
            </a:r>
            <a:r>
              <a:rPr lang="en-US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num2str(</a:t>
            </a:r>
            <a:r>
              <a:rPr lang="en-US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'.</a:t>
            </a:r>
            <a:r>
              <a:rPr lang="en-US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png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']);</a:t>
            </a:r>
          </a:p>
          <a:p>
            <a:pPr marL="450000" lvl="1" defTabSz="914400">
              <a:lnSpc>
                <a:spcPct val="90000"/>
              </a:lnSpc>
              <a:spcBef>
                <a:spcPts val="600"/>
              </a:spcBef>
              <a:buClr>
                <a:srgbClr val="E48312"/>
              </a:buClr>
            </a:pP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marL="450000" lvl="1" defTabSz="914400">
              <a:lnSpc>
                <a:spcPct val="90000"/>
              </a:lnSpc>
              <a:spcBef>
                <a:spcPts val="600"/>
              </a:spcBef>
              <a:buClr>
                <a:srgbClr val="E48312"/>
              </a:buClr>
            </a:pP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hold on;</a:t>
            </a:r>
          </a:p>
          <a:p>
            <a:pPr marL="450000" lvl="1" defTabSz="914400">
              <a:lnSpc>
                <a:spcPct val="90000"/>
              </a:lnSpc>
              <a:spcBef>
                <a:spcPts val="600"/>
              </a:spcBef>
              <a:buClr>
                <a:srgbClr val="E48312"/>
              </a:buClr>
            </a:pP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image(0,0,img{1});</a:t>
            </a:r>
          </a:p>
          <a:p>
            <a:pPr marL="450000" lvl="1" defTabSz="914400">
              <a:lnSpc>
                <a:spcPct val="90000"/>
              </a:lnSpc>
              <a:spcBef>
                <a:spcPts val="600"/>
              </a:spcBef>
              <a:buClr>
                <a:srgbClr val="E48312"/>
              </a:buClr>
            </a:pP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image(200,0, </a:t>
            </a:r>
            <a:r>
              <a:rPr lang="en-US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{2});</a:t>
            </a:r>
          </a:p>
          <a:p>
            <a:pPr marL="450000" lvl="1" defTabSz="914400">
              <a:lnSpc>
                <a:spcPct val="90000"/>
              </a:lnSpc>
              <a:spcBef>
                <a:spcPts val="600"/>
              </a:spcBef>
              <a:buClr>
                <a:srgbClr val="E48312"/>
              </a:buClr>
            </a:pP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image(0,100,img{3});</a:t>
            </a:r>
          </a:p>
          <a:p>
            <a:pPr marL="450000" lvl="1" defTabSz="914400">
              <a:lnSpc>
                <a:spcPct val="90000"/>
              </a:lnSpc>
              <a:spcBef>
                <a:spcPts val="600"/>
              </a:spcBef>
              <a:buClr>
                <a:srgbClr val="E48312"/>
              </a:buClr>
            </a:pP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image(200,100,img{4});</a:t>
            </a:r>
            <a:endParaRPr lang="en-US" sz="16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126" y="2857381"/>
            <a:ext cx="4454771" cy="396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and Scripts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script</a:t>
            </a:r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76366" b="86278"/>
          <a:stretch/>
        </p:blipFill>
        <p:spPr>
          <a:xfrm>
            <a:off x="1147353" y="1462276"/>
            <a:ext cx="5770179" cy="1814791"/>
          </a:xfrm>
          <a:prstGeom prst="rect">
            <a:avLst/>
          </a:prstGeom>
        </p:spPr>
      </p:pic>
      <p:sp>
        <p:nvSpPr>
          <p:cNvPr id="6" name="文本框 4"/>
          <p:cNvSpPr txBox="1"/>
          <p:nvPr/>
        </p:nvSpPr>
        <p:spPr>
          <a:xfrm>
            <a:off x="1147353" y="1916465"/>
            <a:ext cx="556930" cy="125837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r="58245" b="69052"/>
          <a:stretch/>
        </p:blipFill>
        <p:spPr>
          <a:xfrm>
            <a:off x="1147353" y="3314861"/>
            <a:ext cx="6567312" cy="2636616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4/22/2017</a:t>
            </a:r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COMPUTER INTERACTION, TUTORIAL</a:t>
            </a:r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720-F4F5-4AEC-9B23-465F6258F3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9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and Scripts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sample script</a:t>
            </a:r>
          </a:p>
          <a:p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21618" t="12521" r="50180" b="52566"/>
          <a:stretch/>
        </p:blipFill>
        <p:spPr>
          <a:xfrm>
            <a:off x="1475643" y="1849867"/>
            <a:ext cx="5157582" cy="345848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4/22/2017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COMPUTER INTERACTION, TUTORIAL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720-F4F5-4AEC-9B23-465F6258F3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7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and Scripts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the script</a:t>
            </a:r>
          </a:p>
          <a:p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21618" t="12521" r="50180" b="52566"/>
          <a:stretch/>
        </p:blipFill>
        <p:spPr>
          <a:xfrm>
            <a:off x="306071" y="1431967"/>
            <a:ext cx="5157582" cy="34584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770" y="2091775"/>
            <a:ext cx="4753944" cy="359778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4/22/2017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COMPUTER INTERACTION, TUTORIAL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720-F4F5-4AEC-9B23-465F6258F3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Development Environment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76" y="981313"/>
            <a:ext cx="8806061" cy="4769950"/>
          </a:xfrm>
          <a:prstGeom prst="rect">
            <a:avLst/>
          </a:prstGeom>
        </p:spPr>
      </p:pic>
      <p:sp>
        <p:nvSpPr>
          <p:cNvPr id="6" name="文本框 4"/>
          <p:cNvSpPr txBox="1"/>
          <p:nvPr/>
        </p:nvSpPr>
        <p:spPr>
          <a:xfrm>
            <a:off x="164976" y="1849730"/>
            <a:ext cx="1892424" cy="286232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Current working directory</a:t>
            </a: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文本框 4"/>
          <p:cNvSpPr txBox="1"/>
          <p:nvPr/>
        </p:nvSpPr>
        <p:spPr>
          <a:xfrm>
            <a:off x="2188510" y="1858201"/>
            <a:ext cx="4923490" cy="2477601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Script editor</a:t>
            </a:r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sz="1100" b="1" dirty="0" smtClean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文本框 4"/>
          <p:cNvSpPr txBox="1"/>
          <p:nvPr/>
        </p:nvSpPr>
        <p:spPr>
          <a:xfrm>
            <a:off x="2188510" y="4663065"/>
            <a:ext cx="4923490" cy="92333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Command window</a:t>
            </a:r>
            <a:endParaRPr lang="en-US" sz="1100" b="1" dirty="0" smtClean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4"/>
          <p:cNvSpPr txBox="1"/>
          <p:nvPr/>
        </p:nvSpPr>
        <p:spPr>
          <a:xfrm>
            <a:off x="7144168" y="1935127"/>
            <a:ext cx="1762765" cy="3693319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Workspace</a:t>
            </a: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4/22/2017</a:t>
            </a:r>
            <a:endParaRPr 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COMPUTER INTERACTION, TUTORIAL</a:t>
            </a:r>
            <a:endParaRPr 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720-F4F5-4AEC-9B23-465F6258F3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3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and Scripts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script</a:t>
            </a:r>
          </a:p>
          <a:p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21618" t="12521" r="50180" b="52566"/>
          <a:stretch/>
        </p:blipFill>
        <p:spPr>
          <a:xfrm>
            <a:off x="306071" y="1623036"/>
            <a:ext cx="5157582" cy="34584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770" y="2282844"/>
            <a:ext cx="4753944" cy="35977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69926" b="87076"/>
          <a:stretch/>
        </p:blipFill>
        <p:spPr>
          <a:xfrm>
            <a:off x="306071" y="1579307"/>
            <a:ext cx="7616589" cy="1772970"/>
          </a:xfrm>
          <a:prstGeom prst="rect">
            <a:avLst/>
          </a:prstGeom>
        </p:spPr>
      </p:pic>
      <p:sp>
        <p:nvSpPr>
          <p:cNvPr id="11" name="文本框 4"/>
          <p:cNvSpPr txBox="1"/>
          <p:nvPr/>
        </p:nvSpPr>
        <p:spPr>
          <a:xfrm>
            <a:off x="7314283" y="2093905"/>
            <a:ext cx="556930" cy="125837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4/22/2017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COMPUTER INTERACTION, TUTORIAL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720-F4F5-4AEC-9B23-465F6258F3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1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and Scripts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script</a:t>
            </a:r>
          </a:p>
          <a:p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21618" t="12521" r="50180" b="52566"/>
          <a:stretch/>
        </p:blipFill>
        <p:spPr>
          <a:xfrm>
            <a:off x="452061" y="2332719"/>
            <a:ext cx="5157582" cy="34584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760" y="2992527"/>
            <a:ext cx="4753944" cy="35977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5095" t="9540" r="45767" b="27680"/>
          <a:stretch/>
        </p:blipFill>
        <p:spPr>
          <a:xfrm>
            <a:off x="3714130" y="487745"/>
            <a:ext cx="5021147" cy="4530533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4/22/2017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COMPUTER INTERACTION, TUTORIAL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720-F4F5-4AEC-9B23-465F6258F3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3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and Scripts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a breakpoint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69926" b="87076"/>
          <a:stretch/>
        </p:blipFill>
        <p:spPr>
          <a:xfrm>
            <a:off x="452061" y="2288990"/>
            <a:ext cx="7616589" cy="1772970"/>
          </a:xfrm>
          <a:prstGeom prst="rect">
            <a:avLst/>
          </a:prstGeom>
        </p:spPr>
      </p:pic>
      <p:sp>
        <p:nvSpPr>
          <p:cNvPr id="6" name="文本框 4"/>
          <p:cNvSpPr txBox="1"/>
          <p:nvPr/>
        </p:nvSpPr>
        <p:spPr>
          <a:xfrm>
            <a:off x="6515050" y="2947424"/>
            <a:ext cx="892618" cy="100369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4/22/2017</a:t>
            </a:r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COMPUTER INTERACTION, TUTORIAL</a:t>
            </a:r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720-F4F5-4AEC-9B23-465F6258F3B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0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and Scripts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a breakpoint</a:t>
            </a:r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48627" b="48776"/>
          <a:stretch/>
        </p:blipFill>
        <p:spPr>
          <a:xfrm>
            <a:off x="347081" y="1421031"/>
            <a:ext cx="8502090" cy="4591958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4/22/2017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COMPUTER INTERACTION, TUTORIAL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720-F4F5-4AEC-9B23-465F6258F3B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and Scripts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a breakpoint</a:t>
            </a:r>
          </a:p>
          <a:p>
            <a:endParaRPr 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00261" y="2217491"/>
            <a:ext cx="8447838" cy="4083775"/>
            <a:chOff x="316018" y="2279136"/>
            <a:chExt cx="8447838" cy="40837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/>
            <a:srcRect r="49523" b="56621"/>
            <a:stretch/>
          </p:blipFill>
          <p:spPr>
            <a:xfrm>
              <a:off x="316018" y="2279136"/>
              <a:ext cx="8447838" cy="4083775"/>
            </a:xfrm>
            <a:prstGeom prst="rect">
              <a:avLst/>
            </a:prstGeom>
          </p:spPr>
        </p:pic>
        <p:sp>
          <p:nvSpPr>
            <p:cNvPr id="6" name="文本框 4"/>
            <p:cNvSpPr txBox="1"/>
            <p:nvPr/>
          </p:nvSpPr>
          <p:spPr>
            <a:xfrm>
              <a:off x="3905415" y="4909788"/>
              <a:ext cx="892618" cy="25538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15854" t="13744" r="71786" b="25582"/>
          <a:stretch/>
        </p:blipFill>
        <p:spPr>
          <a:xfrm>
            <a:off x="4992795" y="496195"/>
            <a:ext cx="2188397" cy="581914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83208" t="15600" r="5096" b="53032"/>
          <a:stretch/>
        </p:blipFill>
        <p:spPr>
          <a:xfrm>
            <a:off x="6684133" y="1619017"/>
            <a:ext cx="2459867" cy="357350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4/22/2017</a:t>
            </a:r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COMPUTER INTERACTION, TUTORIAL</a:t>
            </a:r>
            <a:endParaRPr 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720-F4F5-4AEC-9B23-465F6258F3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9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94100" indent="-457200">
                  <a:buFont typeface="+mj-lt"/>
                  <a:buAutoNum type="arabicPeriod"/>
                </a:pPr>
                <a:r>
                  <a:rPr lang="en-US" dirty="0" smtClean="0"/>
                  <a:t>Run previous </a:t>
                </a:r>
                <a:r>
                  <a:rPr lang="en-US" dirty="0" smtClean="0">
                    <a:hlinkClick r:id="rId2"/>
                  </a:rPr>
                  <a:t>examples</a:t>
                </a:r>
                <a:endParaRPr lang="en-US" dirty="0" smtClean="0"/>
              </a:p>
              <a:p>
                <a:pPr marL="494100" indent="-457200">
                  <a:buFont typeface="+mj-lt"/>
                  <a:buAutoNum type="arabicPeriod"/>
                </a:pPr>
                <a:r>
                  <a:rPr lang="en-US" dirty="0"/>
                  <a:t>Finish the following tasks:</a:t>
                </a:r>
              </a:p>
              <a:p>
                <a:pPr marL="414000" lvl="1" indent="0">
                  <a:buNone/>
                </a:pPr>
                <a:r>
                  <a:rPr lang="en-US" dirty="0"/>
                  <a:t>Task 1:</a:t>
                </a:r>
              </a:p>
              <a:p>
                <a:pPr marL="871200" lvl="1" indent="-457200"/>
                <a:r>
                  <a:rPr lang="en-US" dirty="0" smtClean="0"/>
                  <a:t>Draw an oval;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pPr marL="414000" lvl="1" indent="0">
                  <a:buNone/>
                </a:pPr>
                <a:r>
                  <a:rPr lang="en-US" dirty="0" smtClean="0"/>
                  <a:t>Task </a:t>
                </a:r>
                <a:r>
                  <a:rPr lang="en-US" dirty="0"/>
                  <a:t>2:</a:t>
                </a:r>
              </a:p>
              <a:p>
                <a:pPr marL="871200" lvl="1" indent="-457200"/>
                <a:r>
                  <a:rPr lang="en-US" dirty="0"/>
                  <a:t>Load </a:t>
                </a:r>
                <a:r>
                  <a:rPr lang="en-US" dirty="0" smtClean="0"/>
                  <a:t>a series of images;</a:t>
                </a:r>
              </a:p>
              <a:p>
                <a:pPr marL="871200" lvl="1" indent="-457200"/>
                <a:r>
                  <a:rPr lang="en-US" dirty="0" smtClean="0"/>
                  <a:t>Display one image each time and change to the next image when the right mouse button is clicked;</a:t>
                </a:r>
              </a:p>
              <a:p>
                <a:pPr marL="871200" lvl="1" indent="-457200"/>
                <a:r>
                  <a:rPr lang="en-US" dirty="0" smtClean="0"/>
                  <a:t>Mark out all the faces in different images by dragging rectangles.</a:t>
                </a:r>
              </a:p>
              <a:p>
                <a:pPr marL="1177200" lvl="2" indent="-457200"/>
                <a:r>
                  <a:rPr lang="en-US" dirty="0" smtClean="0"/>
                  <a:t>hint: </a:t>
                </a:r>
                <a:r>
                  <a:rPr lang="en-US" dirty="0" err="1" smtClean="0"/>
                  <a:t>getrect</a:t>
                </a:r>
                <a:r>
                  <a:rPr lang="en-US" dirty="0" smtClean="0"/>
                  <a:t>; </a:t>
                </a:r>
                <a:r>
                  <a:rPr lang="en-US" dirty="0" err="1" smtClean="0"/>
                  <a:t>strcmp</a:t>
                </a:r>
                <a:r>
                  <a:rPr lang="en-US" dirty="0" smtClean="0"/>
                  <a:t>(get(</a:t>
                </a:r>
                <a:r>
                  <a:rPr lang="en-US" dirty="0" err="1" smtClean="0"/>
                  <a:t>gcf</a:t>
                </a:r>
                <a:r>
                  <a:rPr lang="en-US" dirty="0"/>
                  <a:t>, '</a:t>
                </a:r>
                <a:r>
                  <a:rPr lang="en-US" dirty="0" err="1" smtClean="0"/>
                  <a:t>selectionType</a:t>
                </a:r>
                <a:r>
                  <a:rPr lang="en-US" dirty="0"/>
                  <a:t>'</a:t>
                </a:r>
                <a:r>
                  <a:rPr lang="en-US" dirty="0" smtClean="0"/>
                  <a:t>), </a:t>
                </a:r>
                <a:r>
                  <a:rPr lang="en-US" dirty="0"/>
                  <a:t>'alt</a:t>
                </a:r>
                <a:r>
                  <a:rPr lang="en-US" dirty="0" smtClean="0"/>
                  <a:t>');</a:t>
                </a:r>
                <a:endParaRPr lang="en-US" dirty="0"/>
              </a:p>
              <a:p>
                <a:pPr marL="414000" lvl="1" indent="0">
                  <a:buNone/>
                </a:pPr>
                <a:r>
                  <a:rPr lang="en-US" altLang="zh-CN" dirty="0"/>
                  <a:t>Task 3:</a:t>
                </a:r>
              </a:p>
              <a:p>
                <a:pPr marL="871200" lvl="1" indent="-457200"/>
                <a:r>
                  <a:rPr lang="en-US" dirty="0" smtClean="0"/>
                  <a:t>Run </a:t>
                </a:r>
                <a:r>
                  <a:rPr lang="en-US" dirty="0" smtClean="0">
                    <a:hlinkClick r:id="rId3"/>
                  </a:rPr>
                  <a:t>face detection example</a:t>
                </a:r>
                <a:endParaRPr lang="en-US" dirty="0" smtClean="0"/>
              </a:p>
              <a:p>
                <a:pPr marL="871200" lvl="1" indent="-457200"/>
                <a:r>
                  <a:rPr lang="en-US" dirty="0" smtClean="0"/>
                  <a:t>Check the detection results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900" t="-1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4/22/2017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COMPUTER INTERACTION, TUTORIAL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720-F4F5-4AEC-9B23-465F6258F3B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3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smtClean="0"/>
              <a:t>variable</a:t>
            </a:r>
          </a:p>
          <a:p>
            <a:pPr marL="450850" lvl="1" indent="-35560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1</a:t>
            </a:r>
          </a:p>
          <a:p>
            <a:pPr marL="450850" lvl="1" indent="-35560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 = 2</a:t>
            </a:r>
          </a:p>
          <a:p>
            <a:pPr marL="450850" lvl="1" indent="-35560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0850" lvl="1" indent="-35560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 = cos(a)</a:t>
            </a:r>
          </a:p>
          <a:p>
            <a:pPr marL="450850" lvl="1" indent="-35560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sin(a)</a:t>
            </a:r>
          </a:p>
          <a:p>
            <a:pPr marL="450850" lvl="1" indent="-35560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 = a*b;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4/22/2017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COMPUTER INTERACTION, TUTORIAL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720-F4F5-4AEC-9B23-465F6258F3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6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Strings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 </a:t>
            </a:r>
            <a:r>
              <a:rPr lang="en-US" dirty="0"/>
              <a:t>a string to a </a:t>
            </a:r>
            <a:r>
              <a:rPr lang="en-US" dirty="0" smtClean="0"/>
              <a:t>variable</a:t>
            </a:r>
            <a:endParaRPr lang="en-US" dirty="0"/>
          </a:p>
          <a:p>
            <a:pPr marL="450850" lvl="1" indent="-355600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'Hello, world';</a:t>
            </a:r>
          </a:p>
          <a:p>
            <a:pPr marL="450850" lvl="1" indent="-355600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otherText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You''re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right' </a:t>
            </a:r>
          </a:p>
          <a:p>
            <a:pPr marL="450850" lvl="1" indent="-35560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 = 71;</a:t>
            </a:r>
          </a:p>
          <a:p>
            <a:pPr marL="450850" lvl="1" indent="-35560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= (f-32)/1.8;</a:t>
            </a:r>
          </a:p>
          <a:p>
            <a:pPr marL="450850" lvl="1" indent="-355600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tempText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['Temperature is ',num2str(c),'C']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4/22/2017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COMPUTER INTERACTION, TUTORIAL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720-F4F5-4AEC-9B23-465F6258F3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5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Functions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</a:p>
          <a:p>
            <a:pPr marL="450850" lvl="1" indent="-355600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A = [1 3 5];</a:t>
            </a:r>
          </a:p>
          <a:p>
            <a:pPr marL="450850" lvl="1" indent="-355600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max(A)</a:t>
            </a:r>
          </a:p>
          <a:p>
            <a:pPr lvl="1"/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4/22/2017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COMPUTER INTERACTION, TUTORIAL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720-F4F5-4AEC-9B23-465F6258F3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7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Conditional Statements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a script, you can loop over sections of code and conditionally execute sections using the keywords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, and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</a:p>
        </p:txBody>
      </p:sp>
      <p:sp>
        <p:nvSpPr>
          <p:cNvPr id="5" name="矩形 4"/>
          <p:cNvSpPr/>
          <p:nvPr/>
        </p:nvSpPr>
        <p:spPr>
          <a:xfrm>
            <a:off x="852984" y="2243481"/>
            <a:ext cx="6680579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0000" lvl="1" defTabSz="914400">
              <a:lnSpc>
                <a:spcPct val="90000"/>
              </a:lnSpc>
              <a:spcBef>
                <a:spcPts val="432"/>
              </a:spcBef>
              <a:buClr>
                <a:srgbClr val="E48312"/>
              </a:buClr>
            </a:pPr>
            <a:r>
              <a:rPr lang="en-US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nsamples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5;</a:t>
            </a:r>
          </a:p>
          <a:p>
            <a:pPr marL="450000" lvl="1" defTabSz="914400">
              <a:lnSpc>
                <a:spcPct val="90000"/>
              </a:lnSpc>
              <a:buClr>
                <a:srgbClr val="E48312"/>
              </a:buClr>
            </a:pPr>
            <a:r>
              <a:rPr lang="en-US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npoints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50;</a:t>
            </a:r>
          </a:p>
          <a:p>
            <a:pPr marL="450000" lvl="1" defTabSz="914400">
              <a:lnSpc>
                <a:spcPct val="90000"/>
              </a:lnSpc>
              <a:buClr>
                <a:srgbClr val="E48312"/>
              </a:buClr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 = 1:nsamples</a:t>
            </a:r>
          </a:p>
          <a:p>
            <a:pPr marL="450000" lvl="1" defTabSz="914400">
              <a:lnSpc>
                <a:spcPct val="90000"/>
              </a:lnSpc>
              <a:buClr>
                <a:srgbClr val="E48312"/>
              </a:buClr>
            </a:pP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currentData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rand(npoints,1);</a:t>
            </a:r>
          </a:p>
          <a:p>
            <a:pPr marL="450000" lvl="1" defTabSz="914400">
              <a:lnSpc>
                <a:spcPct val="90000"/>
              </a:lnSpc>
              <a:buClr>
                <a:srgbClr val="E48312"/>
              </a:buClr>
            </a:pP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sampleMean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(k) = mean(</a:t>
            </a:r>
            <a:r>
              <a:rPr lang="en-US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currentData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0000" lvl="1" defTabSz="914400">
              <a:lnSpc>
                <a:spcPct val="90000"/>
              </a:lnSpc>
              <a:buClr>
                <a:srgbClr val="E48312"/>
              </a:buClr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marL="450000" lvl="1" defTabSz="914400">
              <a:lnSpc>
                <a:spcPct val="90000"/>
              </a:lnSpc>
              <a:buClr>
                <a:srgbClr val="E48312"/>
              </a:buClr>
            </a:pPr>
            <a:r>
              <a:rPr lang="en-US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overallMean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mean(</a:t>
            </a:r>
            <a:r>
              <a:rPr lang="en-US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sampleMean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4/22/2017</a:t>
            </a:r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COMPUTER INTERACTION, TUTORIAL</a:t>
            </a:r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720-F4F5-4AEC-9B23-465F6258F3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3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and Arrays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Creation</a:t>
            </a:r>
          </a:p>
          <a:p>
            <a:pPr marL="450850" lvl="1" indent="-355600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a = [1 2 3 4]   % a row vector </a:t>
            </a:r>
          </a:p>
          <a:p>
            <a:pPr marL="450850" lvl="1" indent="-355600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a = [1 2 3; 4 5 6; 7 8 10]  % a square matrix</a:t>
            </a:r>
          </a:p>
          <a:p>
            <a:pPr marL="450850" lvl="1" indent="-35560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z = zeros(5,1)  % a column vector containing 5 zeros</a:t>
            </a:r>
          </a:p>
          <a:p>
            <a:r>
              <a:rPr lang="en-US" dirty="0"/>
              <a:t>Matrix and Array Operations </a:t>
            </a:r>
          </a:p>
          <a:p>
            <a:pPr marL="450850" lvl="1" indent="-35560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+ 10 </a:t>
            </a:r>
          </a:p>
          <a:p>
            <a:pPr marL="450850" lvl="1" indent="-35560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sin(a) </a:t>
            </a:r>
          </a:p>
          <a:p>
            <a:pPr marL="450850" lvl="1" indent="-35560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a'</a:t>
            </a:r>
          </a:p>
          <a:p>
            <a:pPr marL="450850" lvl="1" indent="-35560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 = a*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(a) </a:t>
            </a:r>
          </a:p>
          <a:p>
            <a:pPr marL="450850" lvl="1" indent="-35560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 = a.*a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4/22/2017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COMPUTER INTERACTION, TUTORIAL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720-F4F5-4AEC-9B23-465F6258F3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7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and Arrays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Concatenation </a:t>
            </a:r>
          </a:p>
          <a:p>
            <a:pPr marL="450850" lvl="1" indent="-35560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[a, a] </a:t>
            </a:r>
          </a:p>
          <a:p>
            <a:pPr marL="450850" lvl="1" indent="-35560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[a; a] </a:t>
            </a:r>
          </a:p>
          <a:p>
            <a:r>
              <a:rPr lang="en-US" dirty="0"/>
              <a:t>Array indexing</a:t>
            </a:r>
          </a:p>
          <a:p>
            <a:pPr marL="450850" lvl="1" indent="-35560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magic(4) </a:t>
            </a:r>
          </a:p>
          <a:p>
            <a:pPr marL="450850" lvl="1" indent="-35560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A(4,2) </a:t>
            </a:r>
          </a:p>
          <a:p>
            <a:pPr marL="450850" lvl="1" indent="-35560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A(8) </a:t>
            </a:r>
          </a:p>
          <a:p>
            <a:pPr marL="450850" lvl="1" indent="-35560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A(4,5) = 17 </a:t>
            </a:r>
          </a:p>
          <a:p>
            <a:pPr marL="450850" lvl="1" indent="-35560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A(3, :) </a:t>
            </a:r>
          </a:p>
          <a:p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4/22/2017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COMPUTER INTERACTION, TUTORIAL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720-F4F5-4AEC-9B23-465F6258F3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9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and Arrays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Deleting Rows and </a:t>
            </a:r>
            <a:r>
              <a:rPr lang="en-US" dirty="0" smtClean="0"/>
              <a:t>Columns</a:t>
            </a:r>
          </a:p>
          <a:p>
            <a:pPr marL="450850" lvl="1" indent="-35560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zeros(4);</a:t>
            </a:r>
          </a:p>
          <a:p>
            <a:pPr marL="450850" lvl="1" indent="-35560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X(:, 2) = [] % X is a 4*3 matrix</a:t>
            </a:r>
          </a:p>
          <a:p>
            <a:pPr lvl="1"/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4/22/2017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COMPUTER INTERACTION, TUTORIAL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720-F4F5-4AEC-9B23-465F6258F3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9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3DE00018-D430-4148-904E-D844B06C27E9}" vid="{372DA356-9E68-4FBB-AE70-921ECC54731E}"/>
    </a:ext>
  </a:extLst>
</a:theme>
</file>

<file path=ppt/theme/theme2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28136</TotalTime>
  <Words>732</Words>
  <Application>Microsoft Office PowerPoint</Application>
  <PresentationFormat>全屏显示(4:3)</PresentationFormat>
  <Paragraphs>240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宋体</vt:lpstr>
      <vt:lpstr>Arial</vt:lpstr>
      <vt:lpstr>Calibri</vt:lpstr>
      <vt:lpstr>Calibri Light</vt:lpstr>
      <vt:lpstr>Cambria Math</vt:lpstr>
      <vt:lpstr>Consolas</vt:lpstr>
      <vt:lpstr>Times New Roman</vt:lpstr>
      <vt:lpstr>Wingdings</vt:lpstr>
      <vt:lpstr>主题1</vt:lpstr>
      <vt:lpstr>回顾</vt:lpstr>
      <vt:lpstr>Matlab Tutorial</vt:lpstr>
      <vt:lpstr>Development Environment</vt:lpstr>
      <vt:lpstr>Commands</vt:lpstr>
      <vt:lpstr>Character Strings </vt:lpstr>
      <vt:lpstr>Calling Functions </vt:lpstr>
      <vt:lpstr>Loops and Conditional Statements </vt:lpstr>
      <vt:lpstr>Matrices and Arrays</vt:lpstr>
      <vt:lpstr>Matrices and Arrays</vt:lpstr>
      <vt:lpstr>Matrices and Arrays</vt:lpstr>
      <vt:lpstr>Draw Lines</vt:lpstr>
      <vt:lpstr>Draw Lines</vt:lpstr>
      <vt:lpstr>Draw Lines</vt:lpstr>
      <vt:lpstr>Draw A Rectangle</vt:lpstr>
      <vt:lpstr>Load An Image</vt:lpstr>
      <vt:lpstr>Load Images</vt:lpstr>
      <vt:lpstr>Load Images</vt:lpstr>
      <vt:lpstr>Programming and Scripts</vt:lpstr>
      <vt:lpstr>Programming and Scripts</vt:lpstr>
      <vt:lpstr>Programming and Scripts</vt:lpstr>
      <vt:lpstr>Programming and Scripts</vt:lpstr>
      <vt:lpstr>Programming and Scripts</vt:lpstr>
      <vt:lpstr>Programming and Scripts</vt:lpstr>
      <vt:lpstr>Programming and Scripts</vt:lpstr>
      <vt:lpstr>Programming and Scripts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Ying Shen</dc:creator>
  <cp:lastModifiedBy>Ying Shen</cp:lastModifiedBy>
  <cp:revision>190</cp:revision>
  <dcterms:created xsi:type="dcterms:W3CDTF">2016-02-12T02:44:40Z</dcterms:created>
  <dcterms:modified xsi:type="dcterms:W3CDTF">2017-04-24T01:33:09Z</dcterms:modified>
</cp:coreProperties>
</file>