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2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145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106507-B32E-4F1A-A0AB-B90978B9C772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B504C9-A449-4DFC-821B-2841C70D7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920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desktop includes these panels: • Current Folder — Access your files. • Command Window — Enter commands at the command line, indicated by the prompt (&gt;&gt;). • Workspace — Explore data that you create or import from files.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382425-5A9F-46D7-98FB-5F6DC20546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438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382425-5A9F-46D7-98FB-5F6DC20546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364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59786"/>
            <a:ext cx="9141619" cy="398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0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dirty="0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AE804-9070-4912-A43A-FA90F5815462}" type="datetime1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Human-computer interaction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8"/>
          <p:cNvSpPr/>
          <p:nvPr userDrawn="1"/>
        </p:nvSpPr>
        <p:spPr>
          <a:xfrm>
            <a:off x="0" y="6399630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1953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A03DD-4076-4A20-B471-406A4504E128}" type="datetime1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337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08055-12C9-460D-A1E8-656BCCDB720F}" type="datetime1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23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900113" indent="-333375">
              <a:buClr>
                <a:schemeClr val="bg2">
                  <a:lumMod val="75000"/>
                </a:schemeClr>
              </a:buClr>
              <a:buSzPct val="90000"/>
              <a:buFont typeface="Wingdings" panose="05000000000000000000" pitchFamily="2" charset="2"/>
              <a:buChar char="Ø"/>
              <a:defRPr/>
            </a:lvl4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5"/>
            <a:r>
              <a:rPr lang="zh-CN" altLang="en-US" dirty="0" smtClean="0"/>
              <a:t>第四级</a:t>
            </a:r>
          </a:p>
          <a:p>
            <a:pPr lvl="6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Human-computer interaction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7279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CBDD1-7320-4ECF-A9AA-79E8433EB092}" type="datetime1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Human-computer interaction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74671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E7F7E-6272-499F-9883-ADBCE8F1C8E9}" type="datetime1">
              <a:rPr lang="en-US" smtClean="0"/>
              <a:t>4/13/2018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Human-computer interaction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932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15D9-3646-4477-8914-191D4F5FCA48}" type="datetime1">
              <a:rPr lang="en-US" smtClean="0"/>
              <a:t>4/13/2018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Human-computer interaction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3823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02107-2DCC-4A3F-B702-28FF5BE5EF3C}" type="datetime1">
              <a:rPr lang="en-US" smtClean="0"/>
              <a:t>4/13/2018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Human-computer interaction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469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A8D22-B7D2-4543-8CC7-2709FA70EED2}" type="datetime1">
              <a:rPr lang="en-US" smtClean="0"/>
              <a:t>4/13/2018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415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E01D5EF2-F232-42FD-8202-359126439DFA}" type="datetime1">
              <a:rPr lang="en-US" smtClean="0"/>
              <a:t>4/13/2018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426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90881-1631-44BF-9266-24387BD5D6B5}" type="datetime1">
              <a:rPr lang="en-US" smtClean="0"/>
              <a:t>4/13/2018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231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59786"/>
            <a:ext cx="9144001" cy="398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99630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7829" y="116785"/>
            <a:ext cx="8020594" cy="6800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7829" y="856989"/>
            <a:ext cx="8020594" cy="544423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DFB841-6234-457D-A7AC-A693C06FBEC2}" type="datetime1">
              <a:rPr lang="en-US" smtClean="0"/>
              <a:t>4/13/2018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altLang="zh-CN" dirty="0" smtClean="0"/>
              <a:t>Human-computer interaction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Page </a:t>
            </a:r>
            <a:fld id="{0E6D59EA-74EB-4426-9363-A4C6AA2DED6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87829" y="796832"/>
            <a:ext cx="8020594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1973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31813" indent="-331788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bg2">
            <a:lumMod val="75000"/>
          </a:schemeClr>
        </a:buClr>
        <a:buSzPct val="90000"/>
        <a:buFont typeface="Wingdings" panose="05000000000000000000" pitchFamily="2" charset="2"/>
        <a:buChar char="Ø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900113" indent="-333375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bg2">
            <a:lumMod val="75000"/>
          </a:schemeClr>
        </a:buClr>
        <a:buSzPct val="90000"/>
        <a:buFont typeface="Wingdings" panose="05000000000000000000" pitchFamily="2" charset="2"/>
        <a:buChar char="Ø"/>
        <a:defRPr sz="20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Matlab</a:t>
            </a:r>
            <a:r>
              <a:rPr lang="en-US" dirty="0" smtClean="0"/>
              <a:t> Tutorial</a:t>
            </a:r>
            <a:endParaRPr lang="en-US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825038" y="4455620"/>
            <a:ext cx="7543800" cy="1428985"/>
          </a:xfrm>
        </p:spPr>
        <p:txBody>
          <a:bodyPr>
            <a:normAutofit/>
          </a:bodyPr>
          <a:lstStyle/>
          <a:p>
            <a:pPr lvl="0">
              <a:buClr>
                <a:srgbClr val="E48312"/>
              </a:buClr>
            </a:pPr>
            <a:r>
              <a:rPr lang="en-US" dirty="0">
                <a:solidFill>
                  <a:srgbClr val="637052"/>
                </a:solidFill>
              </a:rPr>
              <a:t>Ying </a:t>
            </a:r>
            <a:r>
              <a:rPr lang="en-US" dirty="0" err="1">
                <a:solidFill>
                  <a:srgbClr val="637052"/>
                </a:solidFill>
              </a:rPr>
              <a:t>shen</a:t>
            </a:r>
            <a:endParaRPr lang="en-US" dirty="0">
              <a:solidFill>
                <a:srgbClr val="637052"/>
              </a:solidFill>
            </a:endParaRPr>
          </a:p>
          <a:p>
            <a:pPr lvl="0">
              <a:buClr>
                <a:srgbClr val="E48312"/>
              </a:buClr>
            </a:pPr>
            <a:r>
              <a:rPr lang="en-US" dirty="0">
                <a:solidFill>
                  <a:srgbClr val="637052"/>
                </a:solidFill>
              </a:rPr>
              <a:t>School of software engineering</a:t>
            </a:r>
          </a:p>
          <a:p>
            <a:pPr lvl="0">
              <a:buClr>
                <a:srgbClr val="E48312"/>
              </a:buClr>
            </a:pPr>
            <a:r>
              <a:rPr lang="en-US" dirty="0" err="1">
                <a:solidFill>
                  <a:srgbClr val="637052"/>
                </a:solidFill>
              </a:rPr>
              <a:t>tongji</a:t>
            </a:r>
            <a:r>
              <a:rPr lang="en-US" dirty="0">
                <a:solidFill>
                  <a:srgbClr val="637052"/>
                </a:solidFill>
              </a:rPr>
              <a:t> university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162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 Lines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Draw a line</a:t>
            </a:r>
          </a:p>
          <a:p>
            <a:pPr marL="4500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x = 0:pi/100:2*pi;</a:t>
            </a:r>
          </a:p>
          <a:p>
            <a:pPr marL="4500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y = sin(x);</a:t>
            </a:r>
          </a:p>
          <a:p>
            <a:pPr marL="4500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figure % opens new figure window</a:t>
            </a:r>
          </a:p>
          <a:p>
            <a:pPr marL="4500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plot(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x,y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9941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 Lines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Draw a line</a:t>
            </a:r>
          </a:p>
          <a:p>
            <a:pPr marL="4500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x = 0:pi/100:2*pi;</a:t>
            </a:r>
          </a:p>
          <a:p>
            <a:pPr marL="4500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y = sin(x);</a:t>
            </a:r>
          </a:p>
          <a:p>
            <a:pPr marL="4500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figure % opens new figure window</a:t>
            </a:r>
          </a:p>
          <a:p>
            <a:pPr marL="4500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plot(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x,y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1034" y="2095928"/>
            <a:ext cx="4694431" cy="4180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06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and Scripts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new script</a:t>
            </a:r>
          </a:p>
          <a:p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r="76366" b="86278"/>
          <a:stretch/>
        </p:blipFill>
        <p:spPr>
          <a:xfrm>
            <a:off x="1483482" y="1429035"/>
            <a:ext cx="5770179" cy="1814791"/>
          </a:xfrm>
          <a:prstGeom prst="rect">
            <a:avLst/>
          </a:prstGeom>
        </p:spPr>
      </p:pic>
      <p:sp>
        <p:nvSpPr>
          <p:cNvPr id="6" name="文本框 4"/>
          <p:cNvSpPr txBox="1"/>
          <p:nvPr/>
        </p:nvSpPr>
        <p:spPr>
          <a:xfrm>
            <a:off x="1483482" y="1883224"/>
            <a:ext cx="556930" cy="1258372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 smtClean="0">
              <a:solidFill>
                <a:srgbClr val="FF0000"/>
              </a:solidFill>
            </a:endParaRPr>
          </a:p>
          <a:p>
            <a:pPr algn="ctr"/>
            <a:endParaRPr lang="en-US" b="1" dirty="0" smtClean="0">
              <a:solidFill>
                <a:srgbClr val="FF0000"/>
              </a:solidFill>
            </a:endParaRPr>
          </a:p>
          <a:p>
            <a:pPr algn="ctr"/>
            <a:endParaRPr lang="en-US" b="1" dirty="0">
              <a:solidFill>
                <a:srgbClr val="FF0000"/>
              </a:solidFill>
            </a:endParaRPr>
          </a:p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/>
          <a:srcRect r="58245" b="69052"/>
          <a:stretch/>
        </p:blipFill>
        <p:spPr>
          <a:xfrm>
            <a:off x="1483482" y="3281620"/>
            <a:ext cx="6567312" cy="2636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00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and Scripts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sample script</a:t>
            </a:r>
          </a:p>
          <a:p>
            <a:endParaRPr 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/>
          <a:srcRect l="21618" t="12521" r="50180" b="52566"/>
          <a:stretch/>
        </p:blipFill>
        <p:spPr>
          <a:xfrm>
            <a:off x="1853158" y="1669041"/>
            <a:ext cx="5157582" cy="345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99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and Scripts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Save the script</a:t>
            </a:r>
          </a:p>
          <a:p>
            <a:endParaRPr 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/>
          <a:srcRect l="21618" t="12521" r="50180" b="52566"/>
          <a:stretch/>
        </p:blipFill>
        <p:spPr>
          <a:xfrm>
            <a:off x="363570" y="1654293"/>
            <a:ext cx="5157582" cy="345848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2269" y="2314101"/>
            <a:ext cx="4753944" cy="3597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647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and Scripts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the script</a:t>
            </a:r>
          </a:p>
          <a:p>
            <a:endParaRPr 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/>
          <a:srcRect l="21618" t="12521" r="50180" b="52566"/>
          <a:stretch/>
        </p:blipFill>
        <p:spPr>
          <a:xfrm>
            <a:off x="393069" y="1816525"/>
            <a:ext cx="5157582" cy="345848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1768" y="2476333"/>
            <a:ext cx="4753944" cy="359778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/>
          <a:srcRect r="69926" b="87076"/>
          <a:stretch/>
        </p:blipFill>
        <p:spPr>
          <a:xfrm>
            <a:off x="393069" y="1772796"/>
            <a:ext cx="7616589" cy="1772970"/>
          </a:xfrm>
          <a:prstGeom prst="rect">
            <a:avLst/>
          </a:prstGeom>
        </p:spPr>
      </p:pic>
      <p:sp>
        <p:nvSpPr>
          <p:cNvPr id="11" name="文本框 4"/>
          <p:cNvSpPr txBox="1"/>
          <p:nvPr/>
        </p:nvSpPr>
        <p:spPr>
          <a:xfrm>
            <a:off x="7401281" y="2287394"/>
            <a:ext cx="556930" cy="1258372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 smtClean="0">
              <a:solidFill>
                <a:srgbClr val="FF0000"/>
              </a:solidFill>
            </a:endParaRPr>
          </a:p>
          <a:p>
            <a:pPr algn="ctr"/>
            <a:endParaRPr lang="en-US" b="1" dirty="0" smtClean="0">
              <a:solidFill>
                <a:srgbClr val="FF0000"/>
              </a:solidFill>
            </a:endParaRPr>
          </a:p>
          <a:p>
            <a:pPr algn="ctr"/>
            <a:endParaRPr lang="en-US" b="1" dirty="0">
              <a:solidFill>
                <a:srgbClr val="FF0000"/>
              </a:solidFill>
            </a:endParaRPr>
          </a:p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3129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and Scripts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the script</a:t>
            </a:r>
          </a:p>
          <a:p>
            <a:endParaRPr 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/>
          <a:srcRect l="21618" t="12521" r="50180" b="52566"/>
          <a:stretch/>
        </p:blipFill>
        <p:spPr>
          <a:xfrm>
            <a:off x="452061" y="2332719"/>
            <a:ext cx="5157582" cy="345848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0760" y="2992527"/>
            <a:ext cx="4753944" cy="359778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4"/>
          <a:srcRect l="15095" t="9540" r="45767" b="27680"/>
          <a:stretch/>
        </p:blipFill>
        <p:spPr>
          <a:xfrm>
            <a:off x="3714130" y="487745"/>
            <a:ext cx="5021147" cy="4530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338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and Scripts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 a breakpoint</a:t>
            </a:r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r="69926" b="87076"/>
          <a:stretch/>
        </p:blipFill>
        <p:spPr>
          <a:xfrm>
            <a:off x="452061" y="2288990"/>
            <a:ext cx="7616589" cy="1772970"/>
          </a:xfrm>
          <a:prstGeom prst="rect">
            <a:avLst/>
          </a:prstGeom>
        </p:spPr>
      </p:pic>
      <p:sp>
        <p:nvSpPr>
          <p:cNvPr id="6" name="文本框 4"/>
          <p:cNvSpPr txBox="1"/>
          <p:nvPr/>
        </p:nvSpPr>
        <p:spPr>
          <a:xfrm>
            <a:off x="6515050" y="2947424"/>
            <a:ext cx="892618" cy="1003697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 smtClean="0">
              <a:solidFill>
                <a:srgbClr val="FF0000"/>
              </a:solidFill>
            </a:endParaRPr>
          </a:p>
          <a:p>
            <a:pPr algn="ctr"/>
            <a:endParaRPr lang="en-US" b="1" dirty="0">
              <a:solidFill>
                <a:srgbClr val="FF0000"/>
              </a:solidFill>
            </a:endParaRPr>
          </a:p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463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and Scripts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a breakpoint</a:t>
            </a:r>
          </a:p>
          <a:p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r="48627" b="48776"/>
          <a:stretch/>
        </p:blipFill>
        <p:spPr>
          <a:xfrm>
            <a:off x="347081" y="1482887"/>
            <a:ext cx="8502090" cy="4591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21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and Scripts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a breakpoint</a:t>
            </a:r>
          </a:p>
          <a:p>
            <a:endParaRPr 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100261" y="2217491"/>
            <a:ext cx="8447838" cy="4083775"/>
            <a:chOff x="316018" y="2279136"/>
            <a:chExt cx="8447838" cy="4083775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/>
            <a:srcRect r="49523" b="56621"/>
            <a:stretch/>
          </p:blipFill>
          <p:spPr>
            <a:xfrm>
              <a:off x="316018" y="2279136"/>
              <a:ext cx="8447838" cy="4083775"/>
            </a:xfrm>
            <a:prstGeom prst="rect">
              <a:avLst/>
            </a:prstGeom>
          </p:spPr>
        </p:pic>
        <p:sp>
          <p:nvSpPr>
            <p:cNvPr id="6" name="文本框 4"/>
            <p:cNvSpPr txBox="1"/>
            <p:nvPr/>
          </p:nvSpPr>
          <p:spPr>
            <a:xfrm>
              <a:off x="3905415" y="4909788"/>
              <a:ext cx="892618" cy="255389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b="1" dirty="0">
                <a:solidFill>
                  <a:srgbClr val="FF0000"/>
                </a:solidFill>
              </a:endParaRPr>
            </a:p>
          </p:txBody>
        </p:sp>
      </p:grp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/>
          <a:srcRect l="15854" t="13744" r="71786" b="25582"/>
          <a:stretch/>
        </p:blipFill>
        <p:spPr>
          <a:xfrm>
            <a:off x="4992795" y="496195"/>
            <a:ext cx="2188397" cy="581914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4"/>
          <a:srcRect l="83208" t="15600" r="5096" b="53032"/>
          <a:stretch/>
        </p:blipFill>
        <p:spPr>
          <a:xfrm>
            <a:off x="6684133" y="1619017"/>
            <a:ext cx="2459867" cy="3573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601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Development Environment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976" y="1313494"/>
            <a:ext cx="8806061" cy="4769950"/>
          </a:xfrm>
          <a:prstGeom prst="rect">
            <a:avLst/>
          </a:prstGeom>
        </p:spPr>
      </p:pic>
      <p:sp>
        <p:nvSpPr>
          <p:cNvPr id="6" name="文本框 4"/>
          <p:cNvSpPr txBox="1"/>
          <p:nvPr/>
        </p:nvSpPr>
        <p:spPr>
          <a:xfrm>
            <a:off x="164976" y="2181911"/>
            <a:ext cx="1892424" cy="2862322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>
              <a:solidFill>
                <a:srgbClr val="FF0000"/>
              </a:solidFill>
            </a:endParaRPr>
          </a:p>
          <a:p>
            <a:pPr algn="ctr"/>
            <a:endParaRPr lang="en-US" b="1" dirty="0" smtClean="0">
              <a:solidFill>
                <a:srgbClr val="FF0000"/>
              </a:solidFill>
            </a:endParaRPr>
          </a:p>
          <a:p>
            <a:pPr algn="ctr"/>
            <a:endParaRPr lang="en-US" b="1" dirty="0">
              <a:solidFill>
                <a:srgbClr val="FF0000"/>
              </a:solidFill>
            </a:endParaRPr>
          </a:p>
          <a:p>
            <a:pPr algn="ctr"/>
            <a:endParaRPr lang="en-US" b="1" dirty="0" smtClean="0">
              <a:solidFill>
                <a:srgbClr val="FF0000"/>
              </a:solidFill>
            </a:endParaRPr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Current working directory</a:t>
            </a:r>
          </a:p>
          <a:p>
            <a:pPr algn="ctr"/>
            <a:endParaRPr lang="en-US" b="1" dirty="0">
              <a:solidFill>
                <a:srgbClr val="FF0000"/>
              </a:solidFill>
            </a:endParaRPr>
          </a:p>
          <a:p>
            <a:pPr algn="ctr"/>
            <a:endParaRPr lang="en-US" b="1" dirty="0" smtClean="0">
              <a:solidFill>
                <a:srgbClr val="FF0000"/>
              </a:solidFill>
            </a:endParaRPr>
          </a:p>
          <a:p>
            <a:pPr algn="ctr"/>
            <a:endParaRPr lang="en-US" b="1" dirty="0">
              <a:solidFill>
                <a:srgbClr val="FF0000"/>
              </a:solidFill>
            </a:endParaRPr>
          </a:p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文本框 4"/>
          <p:cNvSpPr txBox="1"/>
          <p:nvPr/>
        </p:nvSpPr>
        <p:spPr>
          <a:xfrm>
            <a:off x="2188510" y="2190382"/>
            <a:ext cx="4923490" cy="2477601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>
              <a:solidFill>
                <a:srgbClr val="FF0000"/>
              </a:solidFill>
            </a:endParaRPr>
          </a:p>
          <a:p>
            <a:pPr algn="ctr"/>
            <a:endParaRPr lang="en-US" b="1" dirty="0" smtClean="0">
              <a:solidFill>
                <a:srgbClr val="FF0000"/>
              </a:solidFill>
            </a:endParaRPr>
          </a:p>
          <a:p>
            <a:pPr algn="ctr"/>
            <a:endParaRPr lang="en-US" b="1" dirty="0">
              <a:solidFill>
                <a:srgbClr val="FF0000"/>
              </a:solidFill>
            </a:endParaRPr>
          </a:p>
          <a:p>
            <a:pPr algn="ctr"/>
            <a:endParaRPr lang="en-US" b="1" dirty="0" smtClean="0">
              <a:solidFill>
                <a:srgbClr val="FF0000"/>
              </a:solidFill>
            </a:endParaRPr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Script editor</a:t>
            </a:r>
            <a:endParaRPr lang="en-US" b="1" dirty="0">
              <a:solidFill>
                <a:srgbClr val="FF0000"/>
              </a:solidFill>
            </a:endParaRPr>
          </a:p>
          <a:p>
            <a:pPr algn="ctr"/>
            <a:endParaRPr lang="en-US" b="1" dirty="0" smtClean="0">
              <a:solidFill>
                <a:srgbClr val="FF0000"/>
              </a:solidFill>
            </a:endParaRPr>
          </a:p>
          <a:p>
            <a:pPr algn="ctr"/>
            <a:endParaRPr lang="en-US" sz="1100" b="1" dirty="0" smtClean="0">
              <a:solidFill>
                <a:srgbClr val="FF0000"/>
              </a:solidFill>
            </a:endParaRPr>
          </a:p>
          <a:p>
            <a:pPr algn="ctr"/>
            <a:endParaRPr lang="en-US" b="1" dirty="0">
              <a:solidFill>
                <a:srgbClr val="FF0000"/>
              </a:solidFill>
            </a:endParaRPr>
          </a:p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文本框 4"/>
          <p:cNvSpPr txBox="1"/>
          <p:nvPr/>
        </p:nvSpPr>
        <p:spPr>
          <a:xfrm>
            <a:off x="2188510" y="4995246"/>
            <a:ext cx="4923490" cy="923330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>
              <a:solidFill>
                <a:srgbClr val="FF0000"/>
              </a:solidFill>
            </a:endParaRPr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Command window</a:t>
            </a:r>
            <a:endParaRPr lang="en-US" sz="1100" b="1" dirty="0" smtClean="0">
              <a:solidFill>
                <a:srgbClr val="FF0000"/>
              </a:solidFill>
            </a:endParaRPr>
          </a:p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文本框 4"/>
          <p:cNvSpPr txBox="1"/>
          <p:nvPr/>
        </p:nvSpPr>
        <p:spPr>
          <a:xfrm>
            <a:off x="7144168" y="2267308"/>
            <a:ext cx="1762765" cy="3693319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>
              <a:solidFill>
                <a:srgbClr val="FF0000"/>
              </a:solidFill>
            </a:endParaRPr>
          </a:p>
          <a:p>
            <a:pPr algn="ctr"/>
            <a:endParaRPr lang="en-US" b="1" dirty="0" smtClean="0">
              <a:solidFill>
                <a:srgbClr val="FF0000"/>
              </a:solidFill>
            </a:endParaRPr>
          </a:p>
          <a:p>
            <a:pPr algn="ctr"/>
            <a:endParaRPr lang="en-US" b="1" dirty="0">
              <a:solidFill>
                <a:srgbClr val="FF0000"/>
              </a:solidFill>
            </a:endParaRPr>
          </a:p>
          <a:p>
            <a:pPr algn="ctr"/>
            <a:endParaRPr lang="en-US" b="1" dirty="0" smtClean="0">
              <a:solidFill>
                <a:srgbClr val="FF0000"/>
              </a:solidFill>
            </a:endParaRPr>
          </a:p>
          <a:p>
            <a:pPr algn="ctr"/>
            <a:endParaRPr lang="en-US" b="1" dirty="0">
              <a:solidFill>
                <a:srgbClr val="FF0000"/>
              </a:solidFill>
            </a:endParaRPr>
          </a:p>
          <a:p>
            <a:pPr algn="ctr"/>
            <a:endParaRPr lang="en-US" b="1" dirty="0" smtClean="0">
              <a:solidFill>
                <a:srgbClr val="FF0000"/>
              </a:solidFill>
            </a:endParaRPr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Workspace</a:t>
            </a:r>
          </a:p>
          <a:p>
            <a:pPr algn="ctr"/>
            <a:endParaRPr lang="en-US" b="1" dirty="0">
              <a:solidFill>
                <a:srgbClr val="FF0000"/>
              </a:solidFill>
            </a:endParaRPr>
          </a:p>
          <a:p>
            <a:pPr algn="ctr"/>
            <a:endParaRPr lang="en-US" b="1" dirty="0" smtClean="0">
              <a:solidFill>
                <a:srgbClr val="FF0000"/>
              </a:solidFill>
            </a:endParaRPr>
          </a:p>
          <a:p>
            <a:pPr algn="ctr"/>
            <a:endParaRPr lang="en-US" b="1" dirty="0">
              <a:solidFill>
                <a:srgbClr val="FF0000"/>
              </a:solidFill>
            </a:endParaRPr>
          </a:p>
          <a:p>
            <a:pPr algn="ctr"/>
            <a:endParaRPr lang="en-US" b="1" dirty="0" smtClean="0">
              <a:solidFill>
                <a:srgbClr val="FF0000"/>
              </a:solidFill>
            </a:endParaRPr>
          </a:p>
          <a:p>
            <a:pPr algn="ctr"/>
            <a:endParaRPr lang="en-US" b="1" dirty="0">
              <a:solidFill>
                <a:srgbClr val="FF0000"/>
              </a:solidFill>
            </a:endParaRPr>
          </a:p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985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94100" indent="-457200">
              <a:buFont typeface="+mj-lt"/>
              <a:buAutoNum type="arabicPeriod"/>
            </a:pPr>
            <a:r>
              <a:rPr lang="en-US" dirty="0" smtClean="0"/>
              <a:t>Run previous examples</a:t>
            </a:r>
          </a:p>
          <a:p>
            <a:pPr marL="494100" indent="-457200">
              <a:buFont typeface="+mj-lt"/>
              <a:buAutoNum type="arabicPeriod"/>
            </a:pPr>
            <a:r>
              <a:rPr lang="en-US" dirty="0"/>
              <a:t>Finish the following </a:t>
            </a:r>
            <a:r>
              <a:rPr lang="en-US" dirty="0" smtClean="0"/>
              <a:t>task:</a:t>
            </a:r>
            <a:endParaRPr lang="en-US" dirty="0"/>
          </a:p>
          <a:p>
            <a:pPr marL="871200" lvl="1" indent="-457200"/>
            <a:r>
              <a:rPr lang="en-US" dirty="0" smtClean="0"/>
              <a:t>Draw </a:t>
            </a:r>
            <a:r>
              <a:rPr lang="en-US" dirty="0" smtClean="0"/>
              <a:t>an oval; (</a:t>
            </a:r>
            <a:r>
              <a:rPr lang="en-US" dirty="0" smtClean="0">
                <a:effectLst/>
              </a:rPr>
              <a:t>x=</a:t>
            </a:r>
            <a:r>
              <a:rPr lang="en-US" dirty="0" err="1" smtClean="0">
                <a:effectLst/>
              </a:rPr>
              <a:t>acos</a:t>
            </a:r>
            <a:r>
              <a:rPr lang="en-US" dirty="0" smtClean="0">
                <a:effectLst/>
              </a:rPr>
              <a:t>(</a:t>
            </a:r>
            <a:r>
              <a:rPr lang="el-GR" i="1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dirty="0" smtClean="0">
                <a:effectLst/>
              </a:rPr>
              <a:t>) y=</a:t>
            </a:r>
            <a:r>
              <a:rPr lang="en-US" dirty="0" err="1" smtClean="0">
                <a:effectLst/>
              </a:rPr>
              <a:t>bsin</a:t>
            </a:r>
            <a:r>
              <a:rPr lang="en-US" dirty="0" smtClean="0">
                <a:effectLst/>
              </a:rPr>
              <a:t>(</a:t>
            </a:r>
            <a:r>
              <a:rPr lang="el-GR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dirty="0" smtClean="0">
                <a:effectLst/>
              </a:rPr>
              <a:t>)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351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/>
              <a:t>a </a:t>
            </a:r>
            <a:r>
              <a:rPr lang="en-US" dirty="0" smtClean="0"/>
              <a:t>variable</a:t>
            </a:r>
          </a:p>
          <a:p>
            <a:pPr marL="450000" lvl="1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 = 1</a:t>
            </a:r>
          </a:p>
          <a:p>
            <a:pPr marL="450000" lvl="1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 = 2</a:t>
            </a:r>
          </a:p>
          <a:p>
            <a:pPr marL="450000" lvl="1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a+b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0000" lvl="1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 = cos(a)</a:t>
            </a:r>
          </a:p>
          <a:p>
            <a:pPr marL="450000" lvl="1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sin(a)</a:t>
            </a:r>
          </a:p>
          <a:p>
            <a:pPr marL="450000" lvl="1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 = a*b; </a:t>
            </a:r>
          </a:p>
        </p:txBody>
      </p:sp>
    </p:spTree>
    <p:extLst>
      <p:ext uri="{BB962C8B-B14F-4D97-AF65-F5344CB8AC3E}">
        <p14:creationId xmlns:p14="http://schemas.microsoft.com/office/powerpoint/2010/main" val="100891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Strings 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 a string to a variable</a:t>
            </a:r>
          </a:p>
          <a:p>
            <a:pPr marL="450000" lvl="1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myText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'Hello, world'; %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disp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myText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450000" lvl="1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otherText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'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You''re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right' %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disp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otherText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450000" lvl="1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 = 71;</a:t>
            </a:r>
          </a:p>
          <a:p>
            <a:pPr marL="4500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 = (f-32)/1.8;</a:t>
            </a:r>
          </a:p>
          <a:p>
            <a:pPr marL="4500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tempText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['Temperature is ',num2str(c),'C'] %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disp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tempText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28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Functions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</a:p>
          <a:p>
            <a:pPr marL="450000" lvl="1" indent="0">
              <a:spcAft>
                <a:spcPts val="0"/>
              </a:spcAft>
              <a:buNone/>
            </a:pP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A = [1 3 5];</a:t>
            </a:r>
          </a:p>
          <a:p>
            <a:pPr marL="4500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max(A)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02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 and Conditional Statements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Within a script, you can loop over sections of code and conditionally execute sections using the keywords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/>
              <a:t>, and </a:t>
            </a:r>
            <a:r>
              <a:rPr lang="en-US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</a:p>
          <a:p>
            <a:pPr marL="450000" lvl="1" indent="0">
              <a:spcBef>
                <a:spcPts val="432"/>
              </a:spcBef>
              <a:spcAft>
                <a:spcPts val="0"/>
              </a:spcAft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nsamples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5;</a:t>
            </a:r>
          </a:p>
          <a:p>
            <a:pPr marL="4500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npoints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50;</a:t>
            </a:r>
          </a:p>
          <a:p>
            <a:pPr marL="4500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k = 1:nsamples</a:t>
            </a:r>
          </a:p>
          <a:p>
            <a:pPr marL="4500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currentData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rand(npoints,1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); % create an array with</a:t>
            </a:r>
          </a:p>
          <a:p>
            <a:pPr marL="4500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% random values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00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sampleMean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= mean(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currentData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); % mean value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00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</a:p>
          <a:p>
            <a:pPr marL="4500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overallMean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mean(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sampleMean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9228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Matrices and Arrays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Array </a:t>
            </a:r>
            <a:r>
              <a:rPr lang="en-US" dirty="0" smtClean="0"/>
              <a:t>Creation</a:t>
            </a:r>
          </a:p>
          <a:p>
            <a:pPr marL="450000" lvl="1" indent="0">
              <a:buNone/>
            </a:pP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a = [1 2 3 4]   % a row vector </a:t>
            </a:r>
          </a:p>
          <a:p>
            <a:pPr marL="450000" lvl="1" indent="0">
              <a:buNone/>
            </a:pP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a = [1 2 3; 4 5 6; 7 8 10]  % a square matrix</a:t>
            </a:r>
          </a:p>
          <a:p>
            <a:pPr marL="4500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z = zeros(5,1)  % a column vector containing 5 zeros</a:t>
            </a:r>
          </a:p>
          <a:p>
            <a:r>
              <a:rPr lang="en-US" dirty="0"/>
              <a:t>Matrix and Array Operations </a:t>
            </a:r>
            <a:endParaRPr lang="en-US" dirty="0" smtClean="0"/>
          </a:p>
          <a:p>
            <a:pPr marL="4500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 + 10 </a:t>
            </a:r>
          </a:p>
          <a:p>
            <a:pPr marL="4500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sin(a) </a:t>
            </a:r>
          </a:p>
          <a:p>
            <a:pPr marL="4500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a'</a:t>
            </a:r>
          </a:p>
          <a:p>
            <a:pPr marL="4500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 = a*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(a) </a:t>
            </a:r>
          </a:p>
          <a:p>
            <a:pPr marL="4500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 = a.*a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9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Matrices and Arrays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Concatenation </a:t>
            </a:r>
            <a:endParaRPr lang="en-US" dirty="0" smtClean="0"/>
          </a:p>
          <a:p>
            <a:pPr marL="4500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 = [a, a] </a:t>
            </a:r>
          </a:p>
          <a:p>
            <a:pPr marL="4500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 = [a; a] </a:t>
            </a:r>
          </a:p>
          <a:p>
            <a:r>
              <a:rPr lang="en-US" dirty="0" smtClean="0"/>
              <a:t>Array indexing</a:t>
            </a:r>
          </a:p>
          <a:p>
            <a:pPr marL="4500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 = magic(4)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% a 4*4 magic square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00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A(4,2) </a:t>
            </a:r>
          </a:p>
          <a:p>
            <a:pPr marL="4500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A(8) </a:t>
            </a:r>
          </a:p>
          <a:p>
            <a:pPr marL="450000" lvl="1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A(4,2)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17 </a:t>
            </a:r>
          </a:p>
          <a:p>
            <a:pPr marL="4500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A(3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,:) 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5456522" y="3825832"/>
            <a:ext cx="2994146" cy="1200329"/>
            <a:chOff x="5456522" y="3825832"/>
            <a:chExt cx="2994146" cy="1200329"/>
          </a:xfrm>
        </p:grpSpPr>
        <p:sp>
          <p:nvSpPr>
            <p:cNvPr id="5" name="矩形 4"/>
            <p:cNvSpPr/>
            <p:nvPr/>
          </p:nvSpPr>
          <p:spPr>
            <a:xfrm>
              <a:off x="5553182" y="3825832"/>
              <a:ext cx="2897486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dirty="0" smtClean="0"/>
                <a:t>          16     </a:t>
              </a:r>
              <a:r>
                <a:rPr lang="pt-BR" dirty="0"/>
                <a:t>2     3    13</a:t>
              </a:r>
            </a:p>
            <a:p>
              <a:r>
                <a:rPr lang="pt-BR" dirty="0"/>
                <a:t>     </a:t>
              </a:r>
              <a:r>
                <a:rPr lang="pt-BR" dirty="0" smtClean="0"/>
                <a:t>       5    </a:t>
              </a:r>
              <a:r>
                <a:rPr lang="pt-BR" dirty="0"/>
                <a:t>11    10  </a:t>
              </a:r>
              <a:r>
                <a:rPr lang="pt-BR" dirty="0" smtClean="0"/>
                <a:t>  </a:t>
              </a:r>
              <a:r>
                <a:rPr lang="pt-BR" dirty="0"/>
                <a:t>8</a:t>
              </a:r>
            </a:p>
            <a:p>
              <a:r>
                <a:rPr lang="pt-BR" dirty="0"/>
                <a:t>     </a:t>
              </a:r>
              <a:r>
                <a:rPr lang="pt-BR" dirty="0" smtClean="0"/>
                <a:t>       9      7     </a:t>
              </a:r>
              <a:r>
                <a:rPr lang="pt-BR" dirty="0"/>
                <a:t>6    12</a:t>
              </a:r>
            </a:p>
            <a:p>
              <a:r>
                <a:rPr lang="pt-BR" dirty="0"/>
                <a:t>     </a:t>
              </a:r>
              <a:r>
                <a:rPr lang="pt-BR" dirty="0" smtClean="0"/>
                <a:t>       4    </a:t>
              </a:r>
              <a:r>
                <a:rPr lang="pt-BR" dirty="0"/>
                <a:t>14    15     1</a:t>
              </a:r>
              <a:endParaRPr lang="en-US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5456522" y="4241330"/>
              <a:ext cx="6351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/>
                <a:t>A = </a:t>
              </a:r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5962048" y="3778307"/>
                <a:ext cx="1985800" cy="13118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/>
                                  <m:e/>
                                </m:mr>
                                <m:mr>
                                  <m:e/>
                                  <m:e/>
                                </m:mr>
                              </m:m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/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/>
                                        <m:e/>
                                      </m:mr>
                                    </m:m>
                                  </m:e>
                                </m:mr>
                                <m:mr>
                                  <m:e/>
                                  <m:e/>
                                </m:mr>
                              </m:m>
                            </m:e>
                            <m:e/>
                            <m:e/>
                            <m:e/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2048" y="3778307"/>
                <a:ext cx="1985800" cy="13118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044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Matrices and Arrays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Deleting Rows and </a:t>
            </a:r>
            <a:r>
              <a:rPr lang="en-US" dirty="0" smtClean="0"/>
              <a:t>Columns</a:t>
            </a:r>
          </a:p>
          <a:p>
            <a:pPr marL="450000" lvl="1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A(:,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2) =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[] % A is a 4*3 matrix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5456522" y="3825832"/>
            <a:ext cx="2994146" cy="1200329"/>
            <a:chOff x="5456522" y="3825832"/>
            <a:chExt cx="2994146" cy="1200329"/>
          </a:xfrm>
        </p:grpSpPr>
        <p:sp>
          <p:nvSpPr>
            <p:cNvPr id="5" name="矩形 4"/>
            <p:cNvSpPr/>
            <p:nvPr/>
          </p:nvSpPr>
          <p:spPr>
            <a:xfrm>
              <a:off x="5553182" y="3825832"/>
              <a:ext cx="2897486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dirty="0" smtClean="0"/>
                <a:t>          16      </a:t>
              </a:r>
              <a:r>
                <a:rPr lang="pt-BR" dirty="0"/>
                <a:t>3    13</a:t>
              </a:r>
            </a:p>
            <a:p>
              <a:r>
                <a:rPr lang="pt-BR" dirty="0"/>
                <a:t>     </a:t>
              </a:r>
              <a:r>
                <a:rPr lang="pt-BR" dirty="0" smtClean="0"/>
                <a:t>       5     </a:t>
              </a:r>
              <a:r>
                <a:rPr lang="pt-BR" dirty="0"/>
                <a:t>10 </a:t>
              </a:r>
              <a:r>
                <a:rPr lang="pt-BR" dirty="0" smtClean="0"/>
                <a:t>    </a:t>
              </a:r>
              <a:r>
                <a:rPr lang="pt-BR" dirty="0"/>
                <a:t>8</a:t>
              </a:r>
            </a:p>
            <a:p>
              <a:r>
                <a:rPr lang="pt-BR" dirty="0"/>
                <a:t>     </a:t>
              </a:r>
              <a:r>
                <a:rPr lang="pt-BR" dirty="0" smtClean="0"/>
                <a:t>       9       </a:t>
              </a:r>
              <a:r>
                <a:rPr lang="pt-BR" dirty="0"/>
                <a:t>6    12</a:t>
              </a:r>
            </a:p>
            <a:p>
              <a:r>
                <a:rPr lang="pt-BR" dirty="0"/>
                <a:t>     </a:t>
              </a:r>
              <a:r>
                <a:rPr lang="pt-BR" dirty="0" smtClean="0"/>
                <a:t>       4     </a:t>
              </a:r>
              <a:r>
                <a:rPr lang="pt-BR" dirty="0"/>
                <a:t>15 </a:t>
              </a:r>
              <a:r>
                <a:rPr lang="pt-BR" dirty="0" smtClean="0"/>
                <a:t>     </a:t>
              </a:r>
              <a:r>
                <a:rPr lang="pt-BR" dirty="0"/>
                <a:t>1</a:t>
              </a:r>
              <a:endParaRPr lang="en-US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5456522" y="4241330"/>
              <a:ext cx="6351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/>
                <a:t>A = </a:t>
              </a:r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6050536" y="3778307"/>
                <a:ext cx="1528944" cy="12784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/>
                                  <m:e/>
                                </m:mr>
                                <m:mr>
                                  <m:e/>
                                  <m:e/>
                                </m:mr>
                              </m:m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/>
                                  <m:e/>
                                </m:mr>
                                <m:mr>
                                  <m:e/>
                                  <m:e/>
                                </m:mr>
                              </m:m>
                            </m:e>
                            <m:e/>
                            <m:e/>
                            <m:e/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0536" y="3778307"/>
                <a:ext cx="1528944" cy="127842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0986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TM02900769[[fn=回顾]]</Template>
  <TotalTime>2728</TotalTime>
  <Words>497</Words>
  <Application>Microsoft Office PowerPoint</Application>
  <PresentationFormat>全屏显示(4:3)</PresentationFormat>
  <Paragraphs>137</Paragraphs>
  <Slides>20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0" baseType="lpstr">
      <vt:lpstr>等线</vt:lpstr>
      <vt:lpstr>宋体</vt:lpstr>
      <vt:lpstr>Arial</vt:lpstr>
      <vt:lpstr>Calibri</vt:lpstr>
      <vt:lpstr>Calibri Light</vt:lpstr>
      <vt:lpstr>Cambria Math</vt:lpstr>
      <vt:lpstr>Consolas</vt:lpstr>
      <vt:lpstr>Times New Roman</vt:lpstr>
      <vt:lpstr>Wingdings</vt:lpstr>
      <vt:lpstr>回顾</vt:lpstr>
      <vt:lpstr>Matlab Tutorial</vt:lpstr>
      <vt:lpstr>Development Environment</vt:lpstr>
      <vt:lpstr>Commands</vt:lpstr>
      <vt:lpstr>Character Strings </vt:lpstr>
      <vt:lpstr>Calling Functions </vt:lpstr>
      <vt:lpstr>Loops and Conditional Statements </vt:lpstr>
      <vt:lpstr>Matrices and Arrays</vt:lpstr>
      <vt:lpstr>Matrices and Arrays</vt:lpstr>
      <vt:lpstr>Matrices and Arrays</vt:lpstr>
      <vt:lpstr>Draw Lines</vt:lpstr>
      <vt:lpstr>Draw Lines</vt:lpstr>
      <vt:lpstr>Programming and Scripts</vt:lpstr>
      <vt:lpstr>Programming and Scripts</vt:lpstr>
      <vt:lpstr>Programming and Scripts</vt:lpstr>
      <vt:lpstr>Programming and Scripts</vt:lpstr>
      <vt:lpstr>Programming and Scripts</vt:lpstr>
      <vt:lpstr>Programming and Scripts</vt:lpstr>
      <vt:lpstr>Programming and Scripts</vt:lpstr>
      <vt:lpstr>Programming and Scripts</vt:lpstr>
      <vt:lpstr>Exercise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Ying Shen</dc:creator>
  <cp:lastModifiedBy>Ying Shen</cp:lastModifiedBy>
  <cp:revision>351</cp:revision>
  <dcterms:created xsi:type="dcterms:W3CDTF">2016-07-20T11:29:42Z</dcterms:created>
  <dcterms:modified xsi:type="dcterms:W3CDTF">2018-04-13T05:16:16Z</dcterms:modified>
</cp:coreProperties>
</file>