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58"/>
  </p:notesMasterIdLst>
  <p:sldIdLst>
    <p:sldId id="256" r:id="rId2"/>
    <p:sldId id="298" r:id="rId3"/>
    <p:sldId id="257" r:id="rId4"/>
    <p:sldId id="259" r:id="rId5"/>
    <p:sldId id="260" r:id="rId6"/>
    <p:sldId id="261" r:id="rId7"/>
    <p:sldId id="315" r:id="rId8"/>
    <p:sldId id="287" r:id="rId9"/>
    <p:sldId id="289" r:id="rId10"/>
    <p:sldId id="290" r:id="rId11"/>
    <p:sldId id="293" r:id="rId12"/>
    <p:sldId id="294" r:id="rId13"/>
    <p:sldId id="316" r:id="rId14"/>
    <p:sldId id="295" r:id="rId15"/>
    <p:sldId id="344" r:id="rId16"/>
    <p:sldId id="297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19" r:id="rId45"/>
    <p:sldId id="320" r:id="rId46"/>
    <p:sldId id="321" r:id="rId47"/>
    <p:sldId id="318" r:id="rId48"/>
    <p:sldId id="322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2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84" autoAdjust="0"/>
  </p:normalViewPr>
  <p:slideViewPr>
    <p:cSldViewPr snapToGrid="0">
      <p:cViewPr varScale="1">
        <p:scale>
          <a:sx n="60" d="100"/>
          <a:sy n="60" d="100"/>
        </p:scale>
        <p:origin x="16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EAF28-6E22-45A9-894F-24E421E13C7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BD5A3-6767-4DCF-92A3-F17AA27B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52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那我们为什么要在声谱图中表示语音呢？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首先，音素（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）的属性可以更好的在这里面观察出来。另外，通过观察共振峰和它们的转变可以更好的识别声音。隐马尔科夫模型（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 Markov Models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）就是隐含地对声谱图进行建模以达到好的识别性能。还有一个作用就是它可以直观的评估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 to speech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）的好坏，直接对比合成的语音和自然的语音声谱图的匹配度即可。</a:t>
            </a:r>
          </a:p>
          <a:p>
            <a:r>
              <a:rPr lang="en-US" dirty="0" smtClean="0"/>
              <a:t>http://blog.csdn.net/zouxy09/article/details/9156785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BD5A3-6767-4DCF-92A3-F17AA27B7F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12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http://www.speech.cs.cmu.edu/15-492/slides/03_mfcc.pdf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BD5A3-6767-4DCF-92A3-F17AA27B7F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52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BD5A3-6767-4DCF-92A3-F17AA27B7F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5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A7B787-18E2-44D7-B774-6CC54B389EB4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B77AB6-A536-43F3-9826-6CD10DB7A8A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1659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72A7EB-9AB4-4B30-988D-85F033EA7FD3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E49EC9-DD13-454A-BEC9-CFD8877B7E7E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213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FC6185-EF0B-4D5D-B802-CCFF3CBE2328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C2C3DE-445A-4A22-8308-9ED99E091616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42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0FE1A20-854F-4752-8431-01006330E4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873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23900" indent="-339725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113" indent="-333375">
              <a:buClr>
                <a:schemeClr val="bg2">
                  <a:lumMod val="75000"/>
                </a:schemeClr>
              </a:buClr>
              <a:buSzPct val="90000"/>
              <a:buFont typeface="Wingdings" panose="05000000000000000000" pitchFamily="2" charset="2"/>
              <a:buChar char="Ø"/>
              <a:defRPr/>
            </a:lvl4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7794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7CB390-B355-4D3F-AD23-03B188E146A9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C3B0A-9A00-4550-ACAD-06E36F744573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616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A549EF-D2EE-4450-9E21-48E712CA21AE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5E233-F18C-4DC5-93D6-052FE4DA490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4688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DC1D88-1914-415C-999F-BED9629D92A4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CA789B-D082-4F85-A170-B06446C3BDF3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0369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4AF493-AAAA-4D62-AF42-1A8C95D49560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527AC-74EB-4EE5-94EE-190C0152E5DA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0502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AE7A52-1148-45C5-907D-D75BF38D5D27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21F828-2D39-48F5-B4EE-EC7CCB58113D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982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450C6C1-3A05-42C8-AA47-3709D3733B92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2D47578-4A8C-4275-B392-43F1AAA4A0B6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022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FF93FE-6C95-482E-91CE-3B92E3250C70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D462DA-4C31-479E-96E8-20A498E018B2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960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19D084F-7581-4643-A243-CF6CADA94DCC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9C2C3DE-445A-4A22-8308-9ED99E091616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18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1813" indent="-3317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00113" indent="-3333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0.png"/><Relationship Id="rId7" Type="http://schemas.openxmlformats.org/officeDocument/2006/relationships/image" Target="../media/image6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5" Type="http://schemas.openxmlformats.org/officeDocument/2006/relationships/image" Target="../media/image590.png"/><Relationship Id="rId4" Type="http://schemas.openxmlformats.org/officeDocument/2006/relationships/image" Target="../media/image5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Automatic Speech Recognition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487979"/>
          </a:xfrm>
        </p:spPr>
        <p:txBody>
          <a:bodyPr>
            <a:normAutofit/>
          </a:bodyPr>
          <a:lstStyle/>
          <a:p>
            <a:r>
              <a:rPr lang="en-US" dirty="0" smtClean="0"/>
              <a:t>Ying </a:t>
            </a:r>
            <a:r>
              <a:rPr lang="en-US" dirty="0" err="1" smtClean="0"/>
              <a:t>shen</a:t>
            </a:r>
            <a:endParaRPr lang="en-US" dirty="0" smtClean="0"/>
          </a:p>
          <a:p>
            <a:r>
              <a:rPr lang="en-US" dirty="0" smtClean="0"/>
              <a:t>School of software engineering</a:t>
            </a:r>
          </a:p>
          <a:p>
            <a:r>
              <a:rPr lang="en-US" dirty="0" err="1" smtClean="0"/>
              <a:t>Tongji</a:t>
            </a:r>
            <a:r>
              <a:rPr lang="en-US" dirty="0" smtClean="0"/>
              <a:t>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99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Spectral </a:t>
            </a:r>
            <a:r>
              <a:rPr lang="en-US" altLang="en-US" dirty="0" smtClean="0"/>
              <a:t>analysis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Frequency gives pitch; amplitude gives volume</a:t>
            </a:r>
          </a:p>
          <a:p>
            <a:pPr lvl="1"/>
            <a:r>
              <a:rPr lang="en-US" altLang="en-US" dirty="0"/>
              <a:t>sampling at ~8 kHz phone, ~16 kHz mic (kHz=1000 cycles/sec</a:t>
            </a:r>
            <a:r>
              <a:rPr lang="en-US" altLang="en-US" dirty="0" smtClean="0"/>
              <a:t>)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r>
              <a:rPr lang="en-US" altLang="en-US" dirty="0"/>
              <a:t>Fourier transform of wave yields a spectrogram</a:t>
            </a:r>
          </a:p>
          <a:p>
            <a:pPr lvl="1"/>
            <a:r>
              <a:rPr lang="en-US" altLang="en-US" dirty="0"/>
              <a:t>darkness indicates energy at each frequency</a:t>
            </a:r>
          </a:p>
          <a:p>
            <a:pPr lvl="1"/>
            <a:r>
              <a:rPr lang="en-US" altLang="en-US" dirty="0"/>
              <a:t>hundreds to thousands of frequency samples</a:t>
            </a:r>
          </a:p>
          <a:p>
            <a:pPr lvl="1"/>
            <a:endParaRPr lang="en-US" alt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  <p:pic>
        <p:nvPicPr>
          <p:cNvPr id="7" name="Picture 1027" descr="D:\carp\wav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15" y="2018393"/>
            <a:ext cx="71437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1028"/>
          <p:cNvSpPr txBox="1">
            <a:spLocks noChangeArrowheads="1"/>
          </p:cNvSpPr>
          <p:nvPr/>
        </p:nvSpPr>
        <p:spPr bwMode="auto">
          <a:xfrm>
            <a:off x="1329353" y="1542143"/>
            <a:ext cx="6456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dirty="0">
                <a:latin typeface="Arial" panose="020B0604020202020204" pitchFamily="34" charset="0"/>
              </a:rPr>
              <a:t>   s             p       </a:t>
            </a:r>
            <a:r>
              <a:rPr lang="en-US" altLang="en-US" dirty="0" err="1">
                <a:latin typeface="Arial" panose="020B0604020202020204" pitchFamily="34" charset="0"/>
              </a:rPr>
              <a:t>ee</a:t>
            </a:r>
            <a:r>
              <a:rPr lang="en-US" altLang="en-US" dirty="0">
                <a:latin typeface="Arial" panose="020B0604020202020204" pitchFamily="34" charset="0"/>
              </a:rPr>
              <a:t>         </a:t>
            </a:r>
            <a:r>
              <a:rPr lang="en-US" altLang="en-US" dirty="0" err="1">
                <a:latin typeface="Arial" panose="020B0604020202020204" pitchFamily="34" charset="0"/>
              </a:rPr>
              <a:t>ch</a:t>
            </a:r>
            <a:r>
              <a:rPr lang="en-US" altLang="en-US" dirty="0">
                <a:latin typeface="Arial" panose="020B0604020202020204" pitchFamily="34" charset="0"/>
              </a:rPr>
              <a:t>           l     a          b</a:t>
            </a:r>
          </a:p>
        </p:txBody>
      </p:sp>
      <p:pic>
        <p:nvPicPr>
          <p:cNvPr id="9" name="Picture 1029" descr="D:\carp\spec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65" y="4715780"/>
            <a:ext cx="714375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1030"/>
          <p:cNvSpPr txBox="1">
            <a:spLocks noChangeArrowheads="1"/>
          </p:cNvSpPr>
          <p:nvPr/>
        </p:nvSpPr>
        <p:spPr bwMode="auto">
          <a:xfrm rot="16111298">
            <a:off x="373677" y="5066618"/>
            <a:ext cx="1076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600">
                <a:latin typeface="Arial" panose="020B0604020202020204" pitchFamily="34" charset="0"/>
              </a:rPr>
              <a:t>frequency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" name="Text Box 1031"/>
          <p:cNvSpPr txBox="1">
            <a:spLocks noChangeArrowheads="1"/>
          </p:cNvSpPr>
          <p:nvPr/>
        </p:nvSpPr>
        <p:spPr bwMode="auto">
          <a:xfrm rot="16221585">
            <a:off x="227627" y="2213656"/>
            <a:ext cx="1063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600">
                <a:latin typeface="Arial" panose="020B0604020202020204" pitchFamily="34" charset="0"/>
              </a:rPr>
              <a:t>amplitude</a:t>
            </a: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44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Mel-frequency </a:t>
            </a:r>
            <a:r>
              <a:rPr lang="en-US" altLang="zh-CN" dirty="0" err="1" smtClean="0"/>
              <a:t>cepstrum</a:t>
            </a:r>
            <a:r>
              <a:rPr lang="en-US" altLang="zh-CN" dirty="0" smtClean="0"/>
              <a:t> coefficients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MFCC are mostly used features in state-of-art </a:t>
            </a:r>
            <a:r>
              <a:rPr lang="en-US" dirty="0" smtClean="0"/>
              <a:t>speech recognition </a:t>
            </a:r>
            <a:r>
              <a:rPr lang="en-US" dirty="0"/>
              <a:t>system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76" y="1600199"/>
            <a:ext cx="7877790" cy="52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6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Mel-frequency </a:t>
            </a:r>
            <a:r>
              <a:rPr lang="en-US" altLang="zh-CN" dirty="0" err="1"/>
              <a:t>cepstrum</a:t>
            </a:r>
            <a:r>
              <a:rPr lang="en-US" altLang="zh-CN" dirty="0"/>
              <a:t> coefficients</a:t>
            </a:r>
            <a:endParaRPr 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6"/>
          <a:stretch/>
        </p:blipFill>
        <p:spPr>
          <a:xfrm>
            <a:off x="1262238" y="839321"/>
            <a:ext cx="6020306" cy="5512370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480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Speech recognition based on HMM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Acoustic processing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US" dirty="0" smtClean="0"/>
              <a:t>Acoustic modeling: Hidden Markov Model</a:t>
            </a:r>
          </a:p>
          <a:p>
            <a:pPr lvl="1"/>
            <a:r>
              <a:rPr lang="en-US" dirty="0" smtClean="0"/>
              <a:t>Language modeling</a:t>
            </a:r>
          </a:p>
          <a:p>
            <a:pPr lvl="1"/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435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Acoustic modeling: Hidden Markov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CN" dirty="0" smtClean="0"/>
                  <a:t>Acoustic models,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 are used to compute the probability of observing the acoustic evidence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CN" dirty="0" smtClean="0"/>
                  <a:t> when the speaker utters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dirty="0" smtClean="0"/>
                  <a:t>The variability in the speech signal due to factors like environment, pronunciation, phonetic context, physiological characteristics of the speaker make the estimation a very complex task.</a:t>
                </a:r>
              </a:p>
              <a:p>
                <a:r>
                  <a:rPr lang="en-US" dirty="0" smtClean="0"/>
                  <a:t>The most effective acoustic modeling is based on a structure referred to as Hidden Markov Models (HMM).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5980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Acoustic modeling: Hidden Markov Model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459" y="2225055"/>
            <a:ext cx="4533333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6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829" y="856989"/>
            <a:ext cx="5617028" cy="5444238"/>
          </a:xfrm>
        </p:spPr>
        <p:txBody>
          <a:bodyPr>
            <a:noAutofit/>
          </a:bodyPr>
          <a:lstStyle/>
          <a:p>
            <a:r>
              <a:rPr lang="en-US" altLang="en-US" dirty="0"/>
              <a:t>Example: The dishonest </a:t>
            </a:r>
            <a:r>
              <a:rPr lang="en-US" altLang="en-US" dirty="0" smtClean="0"/>
              <a:t>casino</a:t>
            </a:r>
          </a:p>
          <a:p>
            <a:r>
              <a:rPr lang="en-US" altLang="en-US" dirty="0"/>
              <a:t>A casino has two dice:</a:t>
            </a:r>
          </a:p>
          <a:p>
            <a:pPr lvl="1"/>
            <a:r>
              <a:rPr lang="en-US" altLang="en-US" dirty="0">
                <a:solidFill>
                  <a:srgbClr val="0070C0"/>
                </a:solidFill>
              </a:rPr>
              <a:t>Fair die</a:t>
            </a:r>
          </a:p>
          <a:p>
            <a:pPr marL="200025" lvl="1" indent="338138"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P(1</a:t>
            </a:r>
            <a:r>
              <a:rPr lang="en-US" altLang="en-US" dirty="0">
                <a:solidFill>
                  <a:srgbClr val="0070C0"/>
                </a:solidFill>
              </a:rPr>
              <a:t>) = P(2) = P(3) = P(4) = P(5) = P(6) = 1/6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Loaded die</a:t>
            </a:r>
          </a:p>
          <a:p>
            <a:pPr marL="200025" lvl="1" indent="338138">
              <a:buNone/>
            </a:pPr>
            <a:r>
              <a:rPr lang="en-US" altLang="en-US" dirty="0">
                <a:solidFill>
                  <a:srgbClr val="FF0000"/>
                </a:solidFill>
              </a:rPr>
              <a:t>P(1) = P(2) = P(3) = P(4) = P(5) = 1/10</a:t>
            </a:r>
          </a:p>
          <a:p>
            <a:pPr marL="200025" lvl="1" indent="338138">
              <a:buNone/>
            </a:pPr>
            <a:r>
              <a:rPr lang="en-US" altLang="en-US" dirty="0">
                <a:solidFill>
                  <a:srgbClr val="FF0000"/>
                </a:solidFill>
              </a:rPr>
              <a:t>P(6) = 1/2</a:t>
            </a:r>
          </a:p>
          <a:p>
            <a:r>
              <a:rPr lang="en-US" altLang="en-US" dirty="0"/>
              <a:t>Casino player switches between fair and loaded die with probability 1/20 at each </a:t>
            </a:r>
            <a:r>
              <a:rPr lang="en-US" altLang="en-US" dirty="0" smtClean="0"/>
              <a:t>turn</a:t>
            </a:r>
            <a:endParaRPr lang="en-US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  <p:pic>
        <p:nvPicPr>
          <p:cNvPr id="9" name="Picture 4" descr="two d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55391"/>
            <a:ext cx="2438400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casino play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0" y="2479391"/>
            <a:ext cx="3048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0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</a:t>
            </a:r>
          </a:p>
          <a:p>
            <a:pPr lvl="1"/>
            <a:r>
              <a:rPr lang="en-US" dirty="0"/>
              <a:t>You bet $1</a:t>
            </a:r>
          </a:p>
          <a:p>
            <a:pPr lvl="1"/>
            <a:r>
              <a:rPr lang="en-US" dirty="0"/>
              <a:t>You roll (always with a fair die)</a:t>
            </a:r>
          </a:p>
          <a:p>
            <a:pPr lvl="1"/>
            <a:r>
              <a:rPr lang="en-US" dirty="0"/>
              <a:t>Casino player rolls (maybe with fair die, maybe with loaded die)</a:t>
            </a:r>
          </a:p>
          <a:p>
            <a:pPr lvl="1"/>
            <a:r>
              <a:rPr lang="en-US" dirty="0"/>
              <a:t>Highest number wins $2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428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</a:rPr>
              <a:t>GIVEN</a:t>
            </a:r>
          </a:p>
          <a:p>
            <a:r>
              <a:rPr lang="en-US" altLang="en-US" dirty="0"/>
              <a:t>A sequence of rolls by the casino </a:t>
            </a:r>
            <a:r>
              <a:rPr lang="en-US" altLang="en-US" dirty="0" smtClean="0"/>
              <a:t>player</a:t>
            </a:r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b="1" dirty="0">
                <a:solidFill>
                  <a:srgbClr val="FF0000"/>
                </a:solidFill>
              </a:rPr>
              <a:t>QUESTION</a:t>
            </a:r>
          </a:p>
          <a:p>
            <a:r>
              <a:rPr lang="en-US" altLang="en-US" dirty="0" smtClean="0"/>
              <a:t>What </a:t>
            </a:r>
            <a:r>
              <a:rPr lang="en-US" altLang="en-US" dirty="0"/>
              <a:t>portion of the sequence was generated with the fair die, and what portion with the loaded die?</a:t>
            </a:r>
          </a:p>
          <a:p>
            <a:endParaRPr lang="en-US" altLang="en-US" dirty="0"/>
          </a:p>
          <a:p>
            <a:r>
              <a:rPr lang="en-US" altLang="en-US" dirty="0"/>
              <a:t>This is the </a:t>
            </a:r>
            <a:r>
              <a:rPr lang="en-US" altLang="en-US" b="1" dirty="0">
                <a:solidFill>
                  <a:srgbClr val="FF0000"/>
                </a:solidFill>
              </a:rPr>
              <a:t>DECODING</a:t>
            </a:r>
            <a:r>
              <a:rPr lang="en-US" altLang="en-US" dirty="0"/>
              <a:t> question in HMMs</a:t>
            </a:r>
          </a:p>
          <a:p>
            <a:endParaRPr lang="en-US" altLang="en-US" dirty="0" smtClean="0"/>
          </a:p>
          <a:p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911475" y="2227263"/>
            <a:ext cx="2817814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矩形 14"/>
          <p:cNvSpPr/>
          <p:nvPr/>
        </p:nvSpPr>
        <p:spPr>
          <a:xfrm>
            <a:off x="457200" y="2227263"/>
            <a:ext cx="8686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</a:pP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124552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4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214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14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13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13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666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4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3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3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3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515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1511514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1235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2344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Question # 1 – Decoding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2450" y="2227263"/>
            <a:ext cx="2359025" cy="342900"/>
          </a:xfrm>
          <a:prstGeom prst="rect">
            <a:avLst/>
          </a:prstGeom>
          <a:noFill/>
          <a:ln w="127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738813" y="2227263"/>
            <a:ext cx="2378075" cy="342900"/>
          </a:xfrm>
          <a:prstGeom prst="rect">
            <a:avLst/>
          </a:prstGeom>
          <a:noFill/>
          <a:ln w="127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392238" y="2678113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6666"/>
                </a:solidFill>
              </a:rPr>
              <a:t>FAIR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765550" y="2678113"/>
            <a:ext cx="1123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CC3300"/>
                </a:solidFill>
              </a:rPr>
              <a:t>LOADED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575425" y="2678113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6666"/>
                </a:solidFill>
              </a:rPr>
              <a:t>FAIR</a:t>
            </a:r>
          </a:p>
        </p:txBody>
      </p:sp>
    </p:spTree>
    <p:extLst>
      <p:ext uri="{BB962C8B-B14F-4D97-AF65-F5344CB8AC3E}">
        <p14:creationId xmlns:p14="http://schemas.microsoft.com/office/powerpoint/2010/main" val="268859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Question # 2 – Evaluation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GIVEN</a:t>
            </a:r>
          </a:p>
          <a:p>
            <a:r>
              <a:rPr lang="en-US" dirty="0" smtClean="0"/>
              <a:t>A </a:t>
            </a:r>
            <a:r>
              <a:rPr lang="en-US" dirty="0"/>
              <a:t>sequence of rolls by the casino </a:t>
            </a:r>
            <a:r>
              <a:rPr lang="en-US" dirty="0" smtClean="0"/>
              <a:t>player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QUESTION</a:t>
            </a:r>
          </a:p>
          <a:p>
            <a:r>
              <a:rPr lang="en-US" dirty="0" smtClean="0"/>
              <a:t>How </a:t>
            </a:r>
            <a:r>
              <a:rPr lang="en-US" dirty="0"/>
              <a:t>likely is this sequence, given our model of how the casino works?</a:t>
            </a:r>
          </a:p>
          <a:p>
            <a:endParaRPr lang="en-US" dirty="0"/>
          </a:p>
          <a:p>
            <a:r>
              <a:rPr lang="en-US" dirty="0"/>
              <a:t>This is the </a:t>
            </a:r>
            <a:r>
              <a:rPr lang="en-US" b="1" dirty="0">
                <a:solidFill>
                  <a:srgbClr val="FF0000"/>
                </a:solidFill>
              </a:rPr>
              <a:t>EVALUATION</a:t>
            </a:r>
            <a:r>
              <a:rPr lang="en-US" dirty="0"/>
              <a:t> problem in HMMs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  <p:sp>
        <p:nvSpPr>
          <p:cNvPr id="7" name="AutoShape 4"/>
          <p:cNvSpPr>
            <a:spLocks/>
          </p:cNvSpPr>
          <p:nvPr/>
        </p:nvSpPr>
        <p:spPr bwMode="auto">
          <a:xfrm rot="5400000">
            <a:off x="4211496" y="-1123656"/>
            <a:ext cx="244475" cy="7543800"/>
          </a:xfrm>
          <a:prstGeom prst="rightBrace">
            <a:avLst>
              <a:gd name="adj1" fmla="val 257143"/>
              <a:gd name="adj2" fmla="val 50000"/>
            </a:avLst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377393" y="2896149"/>
            <a:ext cx="1971675" cy="379413"/>
          </a:xfrm>
          <a:prstGeom prst="rect">
            <a:avLst/>
          </a:prstGeom>
          <a:solidFill>
            <a:srgbClr val="FFFF99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Prob = 1.3 x 10</a:t>
            </a:r>
            <a:r>
              <a:rPr lang="en-US" altLang="en-US" baseline="30000"/>
              <a:t>-35</a:t>
            </a:r>
            <a:endParaRPr lang="en-US" altLang="en-US"/>
          </a:p>
        </p:txBody>
      </p:sp>
      <p:sp>
        <p:nvSpPr>
          <p:cNvPr id="11" name="矩形 10"/>
          <p:cNvSpPr/>
          <p:nvPr/>
        </p:nvSpPr>
        <p:spPr>
          <a:xfrm>
            <a:off x="457200" y="2227263"/>
            <a:ext cx="8686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</a:pP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124552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4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214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14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13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13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666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4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3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3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3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515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1511514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1235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2344</a:t>
            </a:r>
          </a:p>
        </p:txBody>
      </p:sp>
    </p:spTree>
    <p:extLst>
      <p:ext uri="{BB962C8B-B14F-4D97-AF65-F5344CB8AC3E}">
        <p14:creationId xmlns:p14="http://schemas.microsoft.com/office/powerpoint/2010/main" val="334469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Speech recognition based on HMM</a:t>
            </a:r>
          </a:p>
          <a:p>
            <a:pPr lvl="1"/>
            <a:r>
              <a:rPr lang="en-US" altLang="zh-CN" dirty="0" smtClean="0"/>
              <a:t>Acoustic processing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Acoustic modeling: Hidden Markov Model</a:t>
            </a:r>
          </a:p>
          <a:p>
            <a:pPr lvl="1"/>
            <a:r>
              <a:rPr lang="en-US" dirty="0" smtClean="0"/>
              <a:t>Language </a:t>
            </a:r>
            <a:r>
              <a:rPr lang="en-US" dirty="0" smtClean="0"/>
              <a:t>modeling</a:t>
            </a:r>
            <a:endParaRPr 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521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GIVEN</a:t>
            </a:r>
          </a:p>
          <a:p>
            <a:r>
              <a:rPr lang="en-US" dirty="0" smtClean="0"/>
              <a:t>A </a:t>
            </a:r>
            <a:r>
              <a:rPr lang="en-US" dirty="0"/>
              <a:t>sequence of rolls by the casino player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>
                <a:solidFill>
                  <a:srgbClr val="FF0000"/>
                </a:solidFill>
              </a:rPr>
              <a:t>QUESTION</a:t>
            </a:r>
          </a:p>
          <a:p>
            <a:r>
              <a:rPr lang="en-US" dirty="0" smtClean="0"/>
              <a:t>How </a:t>
            </a:r>
            <a:r>
              <a:rPr lang="en-US" dirty="0"/>
              <a:t>“loaded” is the loaded die? How “fair” is the fair die? How often does the casino player change from fair to loaded, and back?</a:t>
            </a:r>
          </a:p>
          <a:p>
            <a:endParaRPr lang="en-US" dirty="0"/>
          </a:p>
          <a:p>
            <a:r>
              <a:rPr lang="en-US" dirty="0"/>
              <a:t>This is the </a:t>
            </a:r>
            <a:r>
              <a:rPr lang="en-US" b="1" dirty="0">
                <a:solidFill>
                  <a:srgbClr val="FF0000"/>
                </a:solidFill>
              </a:rPr>
              <a:t>LEARNING</a:t>
            </a:r>
            <a:r>
              <a:rPr lang="en-US" dirty="0"/>
              <a:t> question in HMMs</a:t>
            </a:r>
          </a:p>
          <a:p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927344" y="2191033"/>
            <a:ext cx="2803525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Question # 3 – Learning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73081" y="2191033"/>
            <a:ext cx="2346325" cy="342900"/>
          </a:xfrm>
          <a:prstGeom prst="rect">
            <a:avLst/>
          </a:prstGeom>
          <a:noFill/>
          <a:ln w="127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740394" y="2191033"/>
            <a:ext cx="2378075" cy="342900"/>
          </a:xfrm>
          <a:prstGeom prst="rect">
            <a:avLst/>
          </a:prstGeom>
          <a:noFill/>
          <a:ln w="127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AutoShape 7"/>
          <p:cNvSpPr>
            <a:spLocks/>
          </p:cNvSpPr>
          <p:nvPr/>
        </p:nvSpPr>
        <p:spPr bwMode="auto">
          <a:xfrm rot="5400000">
            <a:off x="4206868" y="1282983"/>
            <a:ext cx="244475" cy="2781300"/>
          </a:xfrm>
          <a:prstGeom prst="rightBrace">
            <a:avLst>
              <a:gd name="adj1" fmla="val 94805"/>
              <a:gd name="adj2" fmla="val 50000"/>
            </a:avLst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490906" y="2832383"/>
            <a:ext cx="1676400" cy="379412"/>
          </a:xfrm>
          <a:prstGeom prst="rect">
            <a:avLst/>
          </a:prstGeom>
          <a:solidFill>
            <a:srgbClr val="FFFF99"/>
          </a:solidFill>
          <a:ln w="12700">
            <a:solidFill>
              <a:srgbClr val="FF66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Prob(6) = 64%</a:t>
            </a:r>
          </a:p>
        </p:txBody>
      </p:sp>
      <p:sp>
        <p:nvSpPr>
          <p:cNvPr id="14" name="矩形 13"/>
          <p:cNvSpPr/>
          <p:nvPr/>
        </p:nvSpPr>
        <p:spPr>
          <a:xfrm>
            <a:off x="457200" y="2227263"/>
            <a:ext cx="8686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</a:pP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124552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4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214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14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13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13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666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4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3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3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3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515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1511514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1235</a:t>
            </a:r>
            <a:r>
              <a:rPr lang="en-US" altLang="en-US" sz="1600" b="1" kern="0" dirty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en-US" sz="1600" b="1" kern="0" dirty="0">
                <a:solidFill>
                  <a:srgbClr val="333399"/>
                </a:solidFill>
                <a:latin typeface="Arial"/>
              </a:rPr>
              <a:t>2344</a:t>
            </a:r>
          </a:p>
        </p:txBody>
      </p:sp>
    </p:spTree>
    <p:extLst>
      <p:ext uri="{BB962C8B-B14F-4D97-AF65-F5344CB8AC3E}">
        <p14:creationId xmlns:p14="http://schemas.microsoft.com/office/powerpoint/2010/main" val="352936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dishonest casino model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1828800" y="1955806"/>
            <a:ext cx="1712686" cy="1676400"/>
          </a:xfrm>
          <a:prstGeom prst="ellipse">
            <a:avLst/>
          </a:prstGeom>
          <a:solidFill>
            <a:srgbClr val="99CCFF"/>
          </a:solidFill>
          <a:ln w="38100">
            <a:solidFill>
              <a:srgbClr val="00B0F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FF0000"/>
                </a:solidFill>
              </a:rPr>
              <a:t>FAIR</a:t>
            </a: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5602514" y="1955806"/>
            <a:ext cx="1636486" cy="167640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FF0000"/>
                </a:solidFill>
              </a:rPr>
              <a:t>LOADED</a:t>
            </a:r>
          </a:p>
        </p:txBody>
      </p:sp>
      <p:cxnSp>
        <p:nvCxnSpPr>
          <p:cNvPr id="9" name="AutoShape 5"/>
          <p:cNvCxnSpPr>
            <a:cxnSpLocks noChangeShapeType="1"/>
            <a:stCxn id="7" idx="7"/>
            <a:endCxn id="8" idx="1"/>
          </p:cNvCxnSpPr>
          <p:nvPr/>
        </p:nvCxnSpPr>
        <p:spPr bwMode="auto">
          <a:xfrm rot="5400000" flipH="1" flipV="1">
            <a:off x="4566420" y="925558"/>
            <a:ext cx="12700" cy="2551503"/>
          </a:xfrm>
          <a:prstGeom prst="curvedConnector3">
            <a:avLst>
              <a:gd name="adj1" fmla="val 3733094"/>
            </a:avLst>
          </a:prstGeom>
          <a:noFill/>
          <a:ln w="508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6"/>
          <p:cNvCxnSpPr>
            <a:cxnSpLocks noChangeShapeType="1"/>
            <a:stCxn id="8" idx="3"/>
            <a:endCxn id="7" idx="5"/>
          </p:cNvCxnSpPr>
          <p:nvPr/>
        </p:nvCxnSpPr>
        <p:spPr bwMode="auto">
          <a:xfrm rot="5400000">
            <a:off x="4566421" y="2110952"/>
            <a:ext cx="12700" cy="2551503"/>
          </a:xfrm>
          <a:prstGeom prst="curvedConnector3">
            <a:avLst>
              <a:gd name="adj1" fmla="val 3733094"/>
            </a:avLst>
          </a:prstGeom>
          <a:noFill/>
          <a:ln w="508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7"/>
          <p:cNvCxnSpPr>
            <a:cxnSpLocks noChangeShapeType="1"/>
            <a:stCxn id="8" idx="7"/>
            <a:endCxn id="8" idx="6"/>
          </p:cNvCxnSpPr>
          <p:nvPr/>
        </p:nvCxnSpPr>
        <p:spPr bwMode="auto">
          <a:xfrm rot="16200000" flipH="1">
            <a:off x="6822822" y="2377828"/>
            <a:ext cx="592697" cy="239658"/>
          </a:xfrm>
          <a:prstGeom prst="curvedConnector4">
            <a:avLst>
              <a:gd name="adj1" fmla="val -79991"/>
              <a:gd name="adj2" fmla="val 195386"/>
            </a:avLst>
          </a:prstGeom>
          <a:noFill/>
          <a:ln w="508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8"/>
          <p:cNvCxnSpPr>
            <a:cxnSpLocks noChangeShapeType="1"/>
            <a:stCxn id="7" idx="1"/>
            <a:endCxn id="7" idx="2"/>
          </p:cNvCxnSpPr>
          <p:nvPr/>
        </p:nvCxnSpPr>
        <p:spPr bwMode="auto">
          <a:xfrm rot="16200000" flipH="1" flipV="1">
            <a:off x="1657860" y="2372248"/>
            <a:ext cx="592697" cy="250817"/>
          </a:xfrm>
          <a:prstGeom prst="curvedConnector4">
            <a:avLst>
              <a:gd name="adj1" fmla="val -79991"/>
              <a:gd name="adj2" fmla="val 191142"/>
            </a:avLst>
          </a:prstGeom>
          <a:noFill/>
          <a:ln w="508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257675" y="1120781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0.05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4267200" y="4013206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0.05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7467600" y="1346206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0.95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838200" y="1346206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0.95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609600" y="4356100"/>
            <a:ext cx="153920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P(1|F) = 1/6</a:t>
            </a: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P(2|F) = 1/6</a:t>
            </a: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P(3|F) = 1/6</a:t>
            </a: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P(4|F) = 1/6</a:t>
            </a: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P(5|F) = 1/6</a:t>
            </a: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P(6|F) = 1/6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7086600" y="4356100"/>
            <a:ext cx="166744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P(1|L) = 1/10</a:t>
            </a: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P(2|L) = 1/10</a:t>
            </a: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P(3|L) = 1/10</a:t>
            </a: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P(4|L) = 1/10</a:t>
            </a: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P(5|L) = 1/10</a:t>
            </a: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P(6|L) = 1/2</a:t>
            </a:r>
          </a:p>
        </p:txBody>
      </p:sp>
    </p:spTree>
    <p:extLst>
      <p:ext uri="{BB962C8B-B14F-4D97-AF65-F5344CB8AC3E}">
        <p14:creationId xmlns:p14="http://schemas.microsoft.com/office/powerpoint/2010/main" val="29893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HMM is memoryless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At each time step </a:t>
                </a:r>
                <a:r>
                  <a:rPr 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/>
                  <a:t>, </a:t>
                </a:r>
                <a:r>
                  <a:rPr lang="en-US" dirty="0" smtClean="0"/>
                  <a:t>the </a:t>
                </a:r>
                <a:r>
                  <a:rPr lang="en-US" dirty="0"/>
                  <a:t>only thing that affects future states </a:t>
                </a:r>
                <a:r>
                  <a:rPr lang="en-US" dirty="0" smtClean="0"/>
                  <a:t>is </a:t>
                </a:r>
                <a:r>
                  <a:rPr lang="en-US" dirty="0"/>
                  <a:t>the current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| “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𝑤h𝑎𝑡𝑒𝑣𝑒𝑟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h𝑎𝑝𝑝𝑒𝑛𝑒𝑑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𝑠𝑜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𝑓𝑎𝑟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”)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0" t="-1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6611348" y="5450114"/>
            <a:ext cx="530225" cy="530225"/>
          </a:xfrm>
          <a:prstGeom prst="ellipse">
            <a:avLst/>
          </a:prstGeom>
          <a:solidFill>
            <a:srgbClr val="BBE0E3"/>
          </a:soli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6611348" y="3849914"/>
            <a:ext cx="530225" cy="530225"/>
          </a:xfrm>
          <a:prstGeom prst="ellipse">
            <a:avLst/>
          </a:prstGeom>
          <a:solidFill>
            <a:srgbClr val="BBE0E3"/>
          </a:soli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8059148" y="5450114"/>
            <a:ext cx="530225" cy="530225"/>
          </a:xfrm>
          <a:prstGeom prst="ellipse">
            <a:avLst/>
          </a:prstGeom>
          <a:solidFill>
            <a:srgbClr val="BBE0E3"/>
          </a:soli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8059148" y="3849914"/>
            <a:ext cx="530225" cy="530225"/>
          </a:xfrm>
          <a:prstGeom prst="ellipse">
            <a:avLst/>
          </a:prstGeom>
          <a:solidFill>
            <a:srgbClr val="BBE0E3"/>
          </a:soli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31" name="AutoShape 8"/>
          <p:cNvCxnSpPr>
            <a:cxnSpLocks noChangeShapeType="1"/>
            <a:stCxn id="28" idx="7"/>
            <a:endCxn id="30" idx="1"/>
          </p:cNvCxnSpPr>
          <p:nvPr/>
        </p:nvCxnSpPr>
        <p:spPr bwMode="auto">
          <a:xfrm>
            <a:off x="7063786" y="3908652"/>
            <a:ext cx="1073150" cy="0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9"/>
          <p:cNvCxnSpPr>
            <a:cxnSpLocks noChangeShapeType="1"/>
            <a:stCxn id="30" idx="3"/>
            <a:endCxn id="28" idx="5"/>
          </p:cNvCxnSpPr>
          <p:nvPr/>
        </p:nvCxnSpPr>
        <p:spPr bwMode="auto">
          <a:xfrm flipH="1">
            <a:off x="7063786" y="4321402"/>
            <a:ext cx="1073150" cy="0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10"/>
          <p:cNvCxnSpPr>
            <a:cxnSpLocks noChangeShapeType="1"/>
            <a:stCxn id="28" idx="5"/>
            <a:endCxn id="27" idx="7"/>
          </p:cNvCxnSpPr>
          <p:nvPr/>
        </p:nvCxnSpPr>
        <p:spPr bwMode="auto">
          <a:xfrm>
            <a:off x="7063786" y="4321402"/>
            <a:ext cx="0" cy="1187450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11"/>
          <p:cNvCxnSpPr>
            <a:cxnSpLocks noChangeShapeType="1"/>
            <a:stCxn id="27" idx="1"/>
            <a:endCxn id="28" idx="3"/>
          </p:cNvCxnSpPr>
          <p:nvPr/>
        </p:nvCxnSpPr>
        <p:spPr bwMode="auto">
          <a:xfrm flipV="1">
            <a:off x="6689136" y="4321402"/>
            <a:ext cx="0" cy="1187450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12"/>
          <p:cNvCxnSpPr>
            <a:cxnSpLocks noChangeShapeType="1"/>
            <a:stCxn id="28" idx="6"/>
            <a:endCxn id="29" idx="0"/>
          </p:cNvCxnSpPr>
          <p:nvPr/>
        </p:nvCxnSpPr>
        <p:spPr bwMode="auto">
          <a:xfrm>
            <a:off x="7160623" y="4115027"/>
            <a:ext cx="1163638" cy="1316037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13"/>
          <p:cNvCxnSpPr>
            <a:cxnSpLocks noChangeShapeType="1"/>
            <a:stCxn id="29" idx="2"/>
            <a:endCxn id="28" idx="4"/>
          </p:cNvCxnSpPr>
          <p:nvPr/>
        </p:nvCxnSpPr>
        <p:spPr bwMode="auto">
          <a:xfrm flipH="1" flipV="1">
            <a:off x="6876461" y="4399189"/>
            <a:ext cx="1163637" cy="1316038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4"/>
          <p:cNvCxnSpPr>
            <a:cxnSpLocks noChangeShapeType="1"/>
            <a:stCxn id="30" idx="5"/>
            <a:endCxn id="29" idx="7"/>
          </p:cNvCxnSpPr>
          <p:nvPr/>
        </p:nvCxnSpPr>
        <p:spPr bwMode="auto">
          <a:xfrm>
            <a:off x="8511586" y="4321402"/>
            <a:ext cx="0" cy="1187450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15"/>
          <p:cNvCxnSpPr>
            <a:cxnSpLocks noChangeShapeType="1"/>
            <a:stCxn id="29" idx="1"/>
            <a:endCxn id="30" idx="3"/>
          </p:cNvCxnSpPr>
          <p:nvPr/>
        </p:nvCxnSpPr>
        <p:spPr bwMode="auto">
          <a:xfrm flipV="1">
            <a:off x="8136936" y="4321402"/>
            <a:ext cx="0" cy="1187450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16"/>
          <p:cNvCxnSpPr>
            <a:cxnSpLocks noChangeShapeType="1"/>
            <a:stCxn id="27" idx="7"/>
            <a:endCxn id="29" idx="1"/>
          </p:cNvCxnSpPr>
          <p:nvPr/>
        </p:nvCxnSpPr>
        <p:spPr bwMode="auto">
          <a:xfrm>
            <a:off x="7063786" y="5508852"/>
            <a:ext cx="1073150" cy="0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17"/>
          <p:cNvCxnSpPr>
            <a:cxnSpLocks noChangeShapeType="1"/>
            <a:stCxn id="29" idx="3"/>
            <a:endCxn id="27" idx="5"/>
          </p:cNvCxnSpPr>
          <p:nvPr/>
        </p:nvCxnSpPr>
        <p:spPr bwMode="auto">
          <a:xfrm flipH="1">
            <a:off x="7063786" y="5921602"/>
            <a:ext cx="1073150" cy="0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18"/>
          <p:cNvCxnSpPr>
            <a:cxnSpLocks noChangeShapeType="1"/>
            <a:stCxn id="27" idx="0"/>
            <a:endCxn id="30" idx="2"/>
          </p:cNvCxnSpPr>
          <p:nvPr/>
        </p:nvCxnSpPr>
        <p:spPr bwMode="auto">
          <a:xfrm flipV="1">
            <a:off x="6876461" y="4115027"/>
            <a:ext cx="1163637" cy="1316037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19"/>
          <p:cNvCxnSpPr>
            <a:cxnSpLocks noChangeShapeType="1"/>
            <a:stCxn id="30" idx="4"/>
            <a:endCxn id="27" idx="6"/>
          </p:cNvCxnSpPr>
          <p:nvPr/>
        </p:nvCxnSpPr>
        <p:spPr bwMode="auto">
          <a:xfrm flipH="1">
            <a:off x="7160623" y="4399189"/>
            <a:ext cx="1163638" cy="1316038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20"/>
          <p:cNvCxnSpPr>
            <a:cxnSpLocks noChangeShapeType="1"/>
            <a:stCxn id="28" idx="0"/>
            <a:endCxn id="28" idx="2"/>
          </p:cNvCxnSpPr>
          <p:nvPr/>
        </p:nvCxnSpPr>
        <p:spPr bwMode="auto">
          <a:xfrm rot="-5400000" flipH="1" flipV="1">
            <a:off x="6592298" y="3830864"/>
            <a:ext cx="284163" cy="284163"/>
          </a:xfrm>
          <a:prstGeom prst="curvedConnector4">
            <a:avLst>
              <a:gd name="adj1" fmla="val -73741"/>
              <a:gd name="adj2" fmla="val 173741"/>
            </a:avLst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21"/>
          <p:cNvCxnSpPr>
            <a:cxnSpLocks noChangeShapeType="1"/>
            <a:stCxn id="30" idx="0"/>
            <a:endCxn id="30" idx="6"/>
          </p:cNvCxnSpPr>
          <p:nvPr/>
        </p:nvCxnSpPr>
        <p:spPr bwMode="auto">
          <a:xfrm rot="5400000" flipV="1">
            <a:off x="8324260" y="3830865"/>
            <a:ext cx="284163" cy="284162"/>
          </a:xfrm>
          <a:prstGeom prst="curvedConnector4">
            <a:avLst>
              <a:gd name="adj1" fmla="val -73741"/>
              <a:gd name="adj2" fmla="val 173741"/>
            </a:avLst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22"/>
          <p:cNvCxnSpPr>
            <a:cxnSpLocks noChangeShapeType="1"/>
            <a:stCxn id="29" idx="6"/>
            <a:endCxn id="29" idx="4"/>
          </p:cNvCxnSpPr>
          <p:nvPr/>
        </p:nvCxnSpPr>
        <p:spPr bwMode="auto">
          <a:xfrm flipH="1">
            <a:off x="8324261" y="5715227"/>
            <a:ext cx="284162" cy="284162"/>
          </a:xfrm>
          <a:prstGeom prst="curvedConnector4">
            <a:avLst>
              <a:gd name="adj1" fmla="val -73741"/>
              <a:gd name="adj2" fmla="val 173741"/>
            </a:avLst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23"/>
          <p:cNvCxnSpPr>
            <a:cxnSpLocks noChangeShapeType="1"/>
            <a:stCxn id="27" idx="4"/>
            <a:endCxn id="27" idx="2"/>
          </p:cNvCxnSpPr>
          <p:nvPr/>
        </p:nvCxnSpPr>
        <p:spPr bwMode="auto">
          <a:xfrm rot="16200000" flipV="1">
            <a:off x="6592299" y="5715226"/>
            <a:ext cx="284162" cy="284163"/>
          </a:xfrm>
          <a:prstGeom prst="curvedConnector4">
            <a:avLst>
              <a:gd name="adj1" fmla="val -73741"/>
              <a:gd name="adj2" fmla="val 173741"/>
            </a:avLst>
          </a:prstGeom>
          <a:noFill/>
          <a:ln w="31750">
            <a:solidFill>
              <a:srgbClr val="009999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7764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HMM is memoryless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At each time step </a:t>
                </a:r>
                <a:r>
                  <a:rPr 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/>
                  <a:t>, </a:t>
                </a:r>
                <a:r>
                  <a:rPr lang="en-US" dirty="0" smtClean="0"/>
                  <a:t>the </a:t>
                </a:r>
                <a:r>
                  <a:rPr lang="en-US" dirty="0"/>
                  <a:t>only thing that affects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the current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| “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𝑤h𝑎𝑡𝑒𝑣𝑒𝑟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h𝑎𝑝𝑝𝑒𝑛𝑒𝑑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𝑠𝑜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𝑓𝑎𝑟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”) 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0" t="-1680" r="-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  <p:sp>
        <p:nvSpPr>
          <p:cNvPr id="47" name="Oval 4"/>
          <p:cNvSpPr>
            <a:spLocks noChangeArrowheads="1"/>
          </p:cNvSpPr>
          <p:nvPr/>
        </p:nvSpPr>
        <p:spPr bwMode="auto">
          <a:xfrm>
            <a:off x="6872600" y="5450114"/>
            <a:ext cx="530225" cy="530225"/>
          </a:xfrm>
          <a:prstGeom prst="ellipse">
            <a:avLst/>
          </a:prstGeom>
          <a:solidFill>
            <a:srgbClr val="BBE0E3"/>
          </a:soli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6872600" y="3849914"/>
            <a:ext cx="530225" cy="530225"/>
          </a:xfrm>
          <a:prstGeom prst="ellipse">
            <a:avLst/>
          </a:prstGeom>
          <a:solidFill>
            <a:srgbClr val="BBE0E3"/>
          </a:soli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9" name="Oval 6"/>
          <p:cNvSpPr>
            <a:spLocks noChangeArrowheads="1"/>
          </p:cNvSpPr>
          <p:nvPr/>
        </p:nvSpPr>
        <p:spPr bwMode="auto">
          <a:xfrm>
            <a:off x="8320400" y="5450114"/>
            <a:ext cx="530225" cy="530225"/>
          </a:xfrm>
          <a:prstGeom prst="ellipse">
            <a:avLst/>
          </a:prstGeom>
          <a:solidFill>
            <a:srgbClr val="BBE0E3"/>
          </a:soli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8320400" y="3849914"/>
            <a:ext cx="530225" cy="530225"/>
          </a:xfrm>
          <a:prstGeom prst="ellipse">
            <a:avLst/>
          </a:prstGeom>
          <a:solidFill>
            <a:srgbClr val="BBE0E3"/>
          </a:soli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51" name="AutoShape 8"/>
          <p:cNvCxnSpPr>
            <a:cxnSpLocks noChangeShapeType="1"/>
            <a:stCxn id="48" idx="7"/>
            <a:endCxn id="50" idx="1"/>
          </p:cNvCxnSpPr>
          <p:nvPr/>
        </p:nvCxnSpPr>
        <p:spPr bwMode="auto">
          <a:xfrm>
            <a:off x="7325038" y="3908652"/>
            <a:ext cx="1073150" cy="0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9"/>
          <p:cNvCxnSpPr>
            <a:cxnSpLocks noChangeShapeType="1"/>
            <a:stCxn id="50" idx="3"/>
            <a:endCxn id="48" idx="5"/>
          </p:cNvCxnSpPr>
          <p:nvPr/>
        </p:nvCxnSpPr>
        <p:spPr bwMode="auto">
          <a:xfrm flipH="1">
            <a:off x="7325038" y="4321402"/>
            <a:ext cx="1073150" cy="0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10"/>
          <p:cNvCxnSpPr>
            <a:cxnSpLocks noChangeShapeType="1"/>
            <a:stCxn id="48" idx="5"/>
            <a:endCxn id="47" idx="7"/>
          </p:cNvCxnSpPr>
          <p:nvPr/>
        </p:nvCxnSpPr>
        <p:spPr bwMode="auto">
          <a:xfrm>
            <a:off x="7325038" y="4321402"/>
            <a:ext cx="0" cy="1187450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11"/>
          <p:cNvCxnSpPr>
            <a:cxnSpLocks noChangeShapeType="1"/>
            <a:stCxn id="47" idx="1"/>
            <a:endCxn id="48" idx="3"/>
          </p:cNvCxnSpPr>
          <p:nvPr/>
        </p:nvCxnSpPr>
        <p:spPr bwMode="auto">
          <a:xfrm flipV="1">
            <a:off x="6950388" y="4321402"/>
            <a:ext cx="0" cy="1187450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12"/>
          <p:cNvCxnSpPr>
            <a:cxnSpLocks noChangeShapeType="1"/>
            <a:stCxn id="48" idx="6"/>
            <a:endCxn id="49" idx="0"/>
          </p:cNvCxnSpPr>
          <p:nvPr/>
        </p:nvCxnSpPr>
        <p:spPr bwMode="auto">
          <a:xfrm>
            <a:off x="7421875" y="4115027"/>
            <a:ext cx="1163638" cy="1316037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13"/>
          <p:cNvCxnSpPr>
            <a:cxnSpLocks noChangeShapeType="1"/>
            <a:stCxn id="49" idx="2"/>
            <a:endCxn id="48" idx="4"/>
          </p:cNvCxnSpPr>
          <p:nvPr/>
        </p:nvCxnSpPr>
        <p:spPr bwMode="auto">
          <a:xfrm flipH="1" flipV="1">
            <a:off x="7137713" y="4399189"/>
            <a:ext cx="1163637" cy="1316038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14"/>
          <p:cNvCxnSpPr>
            <a:cxnSpLocks noChangeShapeType="1"/>
            <a:stCxn id="50" idx="5"/>
            <a:endCxn id="49" idx="7"/>
          </p:cNvCxnSpPr>
          <p:nvPr/>
        </p:nvCxnSpPr>
        <p:spPr bwMode="auto">
          <a:xfrm>
            <a:off x="8772838" y="4321402"/>
            <a:ext cx="0" cy="1187450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15"/>
          <p:cNvCxnSpPr>
            <a:cxnSpLocks noChangeShapeType="1"/>
            <a:stCxn id="49" idx="1"/>
            <a:endCxn id="50" idx="3"/>
          </p:cNvCxnSpPr>
          <p:nvPr/>
        </p:nvCxnSpPr>
        <p:spPr bwMode="auto">
          <a:xfrm flipV="1">
            <a:off x="8398188" y="4321402"/>
            <a:ext cx="0" cy="1187450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16"/>
          <p:cNvCxnSpPr>
            <a:cxnSpLocks noChangeShapeType="1"/>
            <a:stCxn id="47" idx="7"/>
            <a:endCxn id="49" idx="1"/>
          </p:cNvCxnSpPr>
          <p:nvPr/>
        </p:nvCxnSpPr>
        <p:spPr bwMode="auto">
          <a:xfrm>
            <a:off x="7325038" y="5508852"/>
            <a:ext cx="1073150" cy="0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AutoShape 17"/>
          <p:cNvCxnSpPr>
            <a:cxnSpLocks noChangeShapeType="1"/>
            <a:stCxn id="49" idx="3"/>
            <a:endCxn id="47" idx="5"/>
          </p:cNvCxnSpPr>
          <p:nvPr/>
        </p:nvCxnSpPr>
        <p:spPr bwMode="auto">
          <a:xfrm flipH="1">
            <a:off x="7325038" y="5921602"/>
            <a:ext cx="1073150" cy="0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AutoShape 18"/>
          <p:cNvCxnSpPr>
            <a:cxnSpLocks noChangeShapeType="1"/>
            <a:stCxn id="47" idx="0"/>
            <a:endCxn id="50" idx="2"/>
          </p:cNvCxnSpPr>
          <p:nvPr/>
        </p:nvCxnSpPr>
        <p:spPr bwMode="auto">
          <a:xfrm flipV="1">
            <a:off x="7137713" y="4115027"/>
            <a:ext cx="1163637" cy="1316037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AutoShape 19"/>
          <p:cNvCxnSpPr>
            <a:cxnSpLocks noChangeShapeType="1"/>
            <a:stCxn id="50" idx="4"/>
            <a:endCxn id="47" idx="6"/>
          </p:cNvCxnSpPr>
          <p:nvPr/>
        </p:nvCxnSpPr>
        <p:spPr bwMode="auto">
          <a:xfrm flipH="1">
            <a:off x="7421875" y="4399189"/>
            <a:ext cx="1163638" cy="1316038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AutoShape 20"/>
          <p:cNvCxnSpPr>
            <a:cxnSpLocks noChangeShapeType="1"/>
            <a:stCxn id="48" idx="0"/>
            <a:endCxn id="48" idx="2"/>
          </p:cNvCxnSpPr>
          <p:nvPr/>
        </p:nvCxnSpPr>
        <p:spPr bwMode="auto">
          <a:xfrm rot="-5400000" flipH="1" flipV="1">
            <a:off x="6853550" y="3830864"/>
            <a:ext cx="284163" cy="284163"/>
          </a:xfrm>
          <a:prstGeom prst="curvedConnector4">
            <a:avLst>
              <a:gd name="adj1" fmla="val -73741"/>
              <a:gd name="adj2" fmla="val 173741"/>
            </a:avLst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AutoShape 21"/>
          <p:cNvCxnSpPr>
            <a:cxnSpLocks noChangeShapeType="1"/>
            <a:stCxn id="50" idx="0"/>
            <a:endCxn id="50" idx="6"/>
          </p:cNvCxnSpPr>
          <p:nvPr/>
        </p:nvCxnSpPr>
        <p:spPr bwMode="auto">
          <a:xfrm rot="5400000" flipV="1">
            <a:off x="8585512" y="3830865"/>
            <a:ext cx="284163" cy="284162"/>
          </a:xfrm>
          <a:prstGeom prst="curvedConnector4">
            <a:avLst>
              <a:gd name="adj1" fmla="val -73741"/>
              <a:gd name="adj2" fmla="val 173741"/>
            </a:avLst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AutoShape 22"/>
          <p:cNvCxnSpPr>
            <a:cxnSpLocks noChangeShapeType="1"/>
            <a:stCxn id="49" idx="6"/>
            <a:endCxn id="49" idx="4"/>
          </p:cNvCxnSpPr>
          <p:nvPr/>
        </p:nvCxnSpPr>
        <p:spPr bwMode="auto">
          <a:xfrm flipH="1">
            <a:off x="8585513" y="5715227"/>
            <a:ext cx="284162" cy="284162"/>
          </a:xfrm>
          <a:prstGeom prst="curvedConnector4">
            <a:avLst>
              <a:gd name="adj1" fmla="val -73741"/>
              <a:gd name="adj2" fmla="val 173741"/>
            </a:avLst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AutoShape 23"/>
          <p:cNvCxnSpPr>
            <a:cxnSpLocks noChangeShapeType="1"/>
            <a:stCxn id="47" idx="4"/>
            <a:endCxn id="47" idx="2"/>
          </p:cNvCxnSpPr>
          <p:nvPr/>
        </p:nvCxnSpPr>
        <p:spPr bwMode="auto">
          <a:xfrm rot="16200000" flipV="1">
            <a:off x="6853551" y="5715226"/>
            <a:ext cx="284162" cy="284163"/>
          </a:xfrm>
          <a:prstGeom prst="curvedConnector4">
            <a:avLst>
              <a:gd name="adj1" fmla="val -73741"/>
              <a:gd name="adj2" fmla="val 173741"/>
            </a:avLst>
          </a:prstGeom>
          <a:noFill/>
          <a:ln w="31750">
            <a:solidFill>
              <a:srgbClr val="009999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5116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HMM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 smtClean="0"/>
                  <a:t>Definition: A hidden Markov model (HMM)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Alphabet</a:t>
                </a:r>
                <a:r>
                  <a:rPr lang="en-US" dirty="0" smtClean="0"/>
                  <a:t>	</a:t>
                </a:r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Set of states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={ 1, …,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Transition probabilities between any two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states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200025" lvl="1" indent="0">
                  <a:buNone/>
                </a:pPr>
                <a:r>
                  <a:rPr lang="en-US" b="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𝑡𝑟𝑎𝑛𝑠𝑖𝑡𝑖𝑜𝑛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𝑝𝑟𝑜𝑏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200025" lvl="1" indent="0">
                  <a:buNone/>
                </a:pPr>
                <a:r>
                  <a:rPr lang="en-US" b="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𝑖𝐾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𝑠𝑡𝑎𝑡𝑒𝑠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Start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200025" lvl="1" indent="0">
                  <a:buNone/>
                </a:pPr>
                <a:r>
                  <a:rPr lang="en-US" b="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Emission probabilities </a:t>
                </a:r>
                <a:r>
                  <a:rPr lang="en-US" dirty="0"/>
                  <a:t>within each </a:t>
                </a:r>
                <a:r>
                  <a:rPr lang="en-US" dirty="0" smtClean="0"/>
                  <a:t>state</a:t>
                </a:r>
              </a:p>
              <a:p>
                <a:pPr marL="200025" lvl="1" indent="0">
                  <a:buNone/>
                </a:pPr>
                <a:r>
                  <a:rPr lang="en-US" b="0" dirty="0"/>
                  <a:t> </a:t>
                </a:r>
                <a:r>
                  <a:rPr lang="en-US" b="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200025" lvl="1" indent="0">
                  <a:buNone/>
                </a:pPr>
                <a:r>
                  <a:rPr lang="en-US" b="0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=1, 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𝑠𝑡𝑎𝑡𝑒𝑠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6872600" y="5450114"/>
            <a:ext cx="530225" cy="530225"/>
          </a:xfrm>
          <a:prstGeom prst="ellipse">
            <a:avLst/>
          </a:prstGeom>
          <a:solidFill>
            <a:srgbClr val="BBE0E3"/>
          </a:soli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6872600" y="3849914"/>
            <a:ext cx="530225" cy="530225"/>
          </a:xfrm>
          <a:prstGeom prst="ellipse">
            <a:avLst/>
          </a:prstGeom>
          <a:solidFill>
            <a:srgbClr val="BBE0E3"/>
          </a:soli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8320400" y="5450114"/>
            <a:ext cx="530225" cy="530225"/>
          </a:xfrm>
          <a:prstGeom prst="ellipse">
            <a:avLst/>
          </a:prstGeom>
          <a:solidFill>
            <a:srgbClr val="BBE0E3"/>
          </a:soli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8320400" y="3849914"/>
            <a:ext cx="530225" cy="530225"/>
          </a:xfrm>
          <a:prstGeom prst="ellipse">
            <a:avLst/>
          </a:prstGeom>
          <a:solidFill>
            <a:srgbClr val="BBE0E3"/>
          </a:soli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11" name="AutoShape 8"/>
          <p:cNvCxnSpPr>
            <a:cxnSpLocks noChangeShapeType="1"/>
            <a:stCxn id="8" idx="7"/>
            <a:endCxn id="10" idx="1"/>
          </p:cNvCxnSpPr>
          <p:nvPr/>
        </p:nvCxnSpPr>
        <p:spPr bwMode="auto">
          <a:xfrm>
            <a:off x="7325038" y="3908652"/>
            <a:ext cx="1073150" cy="0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9"/>
          <p:cNvCxnSpPr>
            <a:cxnSpLocks noChangeShapeType="1"/>
            <a:stCxn id="10" idx="3"/>
            <a:endCxn id="8" idx="5"/>
          </p:cNvCxnSpPr>
          <p:nvPr/>
        </p:nvCxnSpPr>
        <p:spPr bwMode="auto">
          <a:xfrm flipH="1">
            <a:off x="7325038" y="4321402"/>
            <a:ext cx="1073150" cy="0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0"/>
          <p:cNvCxnSpPr>
            <a:cxnSpLocks noChangeShapeType="1"/>
            <a:stCxn id="8" idx="5"/>
            <a:endCxn id="7" idx="7"/>
          </p:cNvCxnSpPr>
          <p:nvPr/>
        </p:nvCxnSpPr>
        <p:spPr bwMode="auto">
          <a:xfrm>
            <a:off x="7325038" y="4321402"/>
            <a:ext cx="0" cy="1187450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1"/>
          <p:cNvCxnSpPr>
            <a:cxnSpLocks noChangeShapeType="1"/>
            <a:stCxn id="7" idx="1"/>
            <a:endCxn id="8" idx="3"/>
          </p:cNvCxnSpPr>
          <p:nvPr/>
        </p:nvCxnSpPr>
        <p:spPr bwMode="auto">
          <a:xfrm flipV="1">
            <a:off x="6950388" y="4321402"/>
            <a:ext cx="0" cy="1187450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2"/>
          <p:cNvCxnSpPr>
            <a:cxnSpLocks noChangeShapeType="1"/>
            <a:stCxn id="8" idx="6"/>
            <a:endCxn id="9" idx="0"/>
          </p:cNvCxnSpPr>
          <p:nvPr/>
        </p:nvCxnSpPr>
        <p:spPr bwMode="auto">
          <a:xfrm>
            <a:off x="7421875" y="4115027"/>
            <a:ext cx="1163638" cy="1316037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3"/>
          <p:cNvCxnSpPr>
            <a:cxnSpLocks noChangeShapeType="1"/>
            <a:stCxn id="9" idx="2"/>
            <a:endCxn id="8" idx="4"/>
          </p:cNvCxnSpPr>
          <p:nvPr/>
        </p:nvCxnSpPr>
        <p:spPr bwMode="auto">
          <a:xfrm flipH="1" flipV="1">
            <a:off x="7137713" y="4399189"/>
            <a:ext cx="1163637" cy="1316038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4"/>
          <p:cNvCxnSpPr>
            <a:cxnSpLocks noChangeShapeType="1"/>
            <a:stCxn id="10" idx="5"/>
            <a:endCxn id="9" idx="7"/>
          </p:cNvCxnSpPr>
          <p:nvPr/>
        </p:nvCxnSpPr>
        <p:spPr bwMode="auto">
          <a:xfrm>
            <a:off x="8772838" y="4321402"/>
            <a:ext cx="0" cy="1187450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5"/>
          <p:cNvCxnSpPr>
            <a:cxnSpLocks noChangeShapeType="1"/>
            <a:stCxn id="9" idx="1"/>
            <a:endCxn id="10" idx="3"/>
          </p:cNvCxnSpPr>
          <p:nvPr/>
        </p:nvCxnSpPr>
        <p:spPr bwMode="auto">
          <a:xfrm flipV="1">
            <a:off x="8398188" y="4321402"/>
            <a:ext cx="0" cy="1187450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6"/>
          <p:cNvCxnSpPr>
            <a:cxnSpLocks noChangeShapeType="1"/>
            <a:stCxn id="7" idx="7"/>
            <a:endCxn id="9" idx="1"/>
          </p:cNvCxnSpPr>
          <p:nvPr/>
        </p:nvCxnSpPr>
        <p:spPr bwMode="auto">
          <a:xfrm>
            <a:off x="7325038" y="5508852"/>
            <a:ext cx="1073150" cy="0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7"/>
          <p:cNvCxnSpPr>
            <a:cxnSpLocks noChangeShapeType="1"/>
            <a:stCxn id="9" idx="3"/>
            <a:endCxn id="7" idx="5"/>
          </p:cNvCxnSpPr>
          <p:nvPr/>
        </p:nvCxnSpPr>
        <p:spPr bwMode="auto">
          <a:xfrm flipH="1">
            <a:off x="7325038" y="5921602"/>
            <a:ext cx="1073150" cy="0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8"/>
          <p:cNvCxnSpPr>
            <a:cxnSpLocks noChangeShapeType="1"/>
            <a:stCxn id="7" idx="0"/>
            <a:endCxn id="10" idx="2"/>
          </p:cNvCxnSpPr>
          <p:nvPr/>
        </p:nvCxnSpPr>
        <p:spPr bwMode="auto">
          <a:xfrm flipV="1">
            <a:off x="7137713" y="4115027"/>
            <a:ext cx="1163637" cy="1316037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19"/>
          <p:cNvCxnSpPr>
            <a:cxnSpLocks noChangeShapeType="1"/>
            <a:stCxn id="10" idx="4"/>
            <a:endCxn id="7" idx="6"/>
          </p:cNvCxnSpPr>
          <p:nvPr/>
        </p:nvCxnSpPr>
        <p:spPr bwMode="auto">
          <a:xfrm flipH="1">
            <a:off x="7421875" y="4399189"/>
            <a:ext cx="1163638" cy="1316038"/>
          </a:xfrm>
          <a:prstGeom prst="straightConnector1">
            <a:avLst/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0"/>
          <p:cNvCxnSpPr>
            <a:cxnSpLocks noChangeShapeType="1"/>
            <a:stCxn id="8" idx="0"/>
            <a:endCxn id="8" idx="2"/>
          </p:cNvCxnSpPr>
          <p:nvPr/>
        </p:nvCxnSpPr>
        <p:spPr bwMode="auto">
          <a:xfrm rot="-5400000" flipH="1" flipV="1">
            <a:off x="6853550" y="3830864"/>
            <a:ext cx="284163" cy="284163"/>
          </a:xfrm>
          <a:prstGeom prst="curvedConnector4">
            <a:avLst>
              <a:gd name="adj1" fmla="val -73741"/>
              <a:gd name="adj2" fmla="val 173741"/>
            </a:avLst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1"/>
          <p:cNvCxnSpPr>
            <a:cxnSpLocks noChangeShapeType="1"/>
            <a:stCxn id="10" idx="0"/>
            <a:endCxn id="10" idx="6"/>
          </p:cNvCxnSpPr>
          <p:nvPr/>
        </p:nvCxnSpPr>
        <p:spPr bwMode="auto">
          <a:xfrm rot="5400000" flipV="1">
            <a:off x="8585512" y="3830865"/>
            <a:ext cx="284163" cy="284162"/>
          </a:xfrm>
          <a:prstGeom prst="curvedConnector4">
            <a:avLst>
              <a:gd name="adj1" fmla="val -73741"/>
              <a:gd name="adj2" fmla="val 173741"/>
            </a:avLst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22"/>
          <p:cNvCxnSpPr>
            <a:cxnSpLocks noChangeShapeType="1"/>
            <a:stCxn id="9" idx="6"/>
            <a:endCxn id="9" idx="4"/>
          </p:cNvCxnSpPr>
          <p:nvPr/>
        </p:nvCxnSpPr>
        <p:spPr bwMode="auto">
          <a:xfrm flipH="1">
            <a:off x="8585513" y="5715227"/>
            <a:ext cx="284162" cy="284162"/>
          </a:xfrm>
          <a:prstGeom prst="curvedConnector4">
            <a:avLst>
              <a:gd name="adj1" fmla="val -73741"/>
              <a:gd name="adj2" fmla="val 173741"/>
            </a:avLst>
          </a:prstGeom>
          <a:noFill/>
          <a:ln w="317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23"/>
          <p:cNvCxnSpPr>
            <a:cxnSpLocks noChangeShapeType="1"/>
            <a:stCxn id="7" idx="4"/>
            <a:endCxn id="7" idx="2"/>
          </p:cNvCxnSpPr>
          <p:nvPr/>
        </p:nvCxnSpPr>
        <p:spPr bwMode="auto">
          <a:xfrm rot="16200000" flipV="1">
            <a:off x="6853551" y="5715226"/>
            <a:ext cx="284162" cy="284163"/>
          </a:xfrm>
          <a:prstGeom prst="curvedConnector4">
            <a:avLst>
              <a:gd name="adj1" fmla="val -73741"/>
              <a:gd name="adj2" fmla="val 173741"/>
            </a:avLst>
          </a:prstGeom>
          <a:noFill/>
          <a:ln w="31750">
            <a:solidFill>
              <a:srgbClr val="009999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1924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parse of a sequence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a sequence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</a:p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rgbClr val="FF0000"/>
                    </a:solidFill>
                  </a:rPr>
                  <a:t>parse</a:t>
                </a:r>
                <a:r>
                  <a:rPr lang="en-US" dirty="0"/>
                  <a:t>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 is a sequence of </a:t>
                </a:r>
                <a:r>
                  <a:rPr lang="en-US" dirty="0" smtClean="0"/>
                  <a:t>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  <p:grpSp>
        <p:nvGrpSpPr>
          <p:cNvPr id="87" name="Group 4"/>
          <p:cNvGrpSpPr>
            <a:grpSpLocks/>
          </p:cNvGrpSpPr>
          <p:nvPr/>
        </p:nvGrpSpPr>
        <p:grpSpPr bwMode="auto">
          <a:xfrm>
            <a:off x="1524000" y="2391232"/>
            <a:ext cx="530225" cy="2587625"/>
            <a:chOff x="960" y="1680"/>
            <a:chExt cx="334" cy="1630"/>
          </a:xfrm>
        </p:grpSpPr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960" y="1680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9" name="Oval 6"/>
            <p:cNvSpPr>
              <a:spLocks noChangeArrowheads="1"/>
            </p:cNvSpPr>
            <p:nvPr/>
          </p:nvSpPr>
          <p:spPr bwMode="auto">
            <a:xfrm>
              <a:off x="960" y="2112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0" name="Oval 7"/>
            <p:cNvSpPr>
              <a:spLocks noChangeArrowheads="1"/>
            </p:cNvSpPr>
            <p:nvPr/>
          </p:nvSpPr>
          <p:spPr bwMode="auto">
            <a:xfrm>
              <a:off x="960" y="2976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91" name="Text Box 8"/>
            <p:cNvSpPr txBox="1">
              <a:spLocks noChangeArrowheads="1"/>
            </p:cNvSpPr>
            <p:nvPr/>
          </p:nvSpPr>
          <p:spPr bwMode="auto">
            <a:xfrm>
              <a:off x="1008" y="2592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92" name="Group 9"/>
          <p:cNvGrpSpPr>
            <a:grpSpLocks/>
          </p:cNvGrpSpPr>
          <p:nvPr/>
        </p:nvGrpSpPr>
        <p:grpSpPr bwMode="auto">
          <a:xfrm>
            <a:off x="2895600" y="2391232"/>
            <a:ext cx="530225" cy="2587625"/>
            <a:chOff x="1824" y="1680"/>
            <a:chExt cx="334" cy="1630"/>
          </a:xfrm>
        </p:grpSpPr>
        <p:sp>
          <p:nvSpPr>
            <p:cNvPr id="93" name="Oval 10"/>
            <p:cNvSpPr>
              <a:spLocks noChangeArrowheads="1"/>
            </p:cNvSpPr>
            <p:nvPr/>
          </p:nvSpPr>
          <p:spPr bwMode="auto">
            <a:xfrm>
              <a:off x="1824" y="1680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4" name="Oval 11"/>
            <p:cNvSpPr>
              <a:spLocks noChangeArrowheads="1"/>
            </p:cNvSpPr>
            <p:nvPr/>
          </p:nvSpPr>
          <p:spPr bwMode="auto">
            <a:xfrm>
              <a:off x="1824" y="2112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5" name="Oval 12"/>
            <p:cNvSpPr>
              <a:spLocks noChangeArrowheads="1"/>
            </p:cNvSpPr>
            <p:nvPr/>
          </p:nvSpPr>
          <p:spPr bwMode="auto">
            <a:xfrm>
              <a:off x="1824" y="2976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96" name="Text Box 13"/>
            <p:cNvSpPr txBox="1">
              <a:spLocks noChangeArrowheads="1"/>
            </p:cNvSpPr>
            <p:nvPr/>
          </p:nvSpPr>
          <p:spPr bwMode="auto">
            <a:xfrm>
              <a:off x="1872" y="2592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97" name="Group 14"/>
          <p:cNvGrpSpPr>
            <a:grpSpLocks/>
          </p:cNvGrpSpPr>
          <p:nvPr/>
        </p:nvGrpSpPr>
        <p:grpSpPr bwMode="auto">
          <a:xfrm>
            <a:off x="4267200" y="2391232"/>
            <a:ext cx="530225" cy="2587625"/>
            <a:chOff x="2688" y="1680"/>
            <a:chExt cx="334" cy="1630"/>
          </a:xfrm>
        </p:grpSpPr>
        <p:sp>
          <p:nvSpPr>
            <p:cNvPr id="98" name="Oval 15"/>
            <p:cNvSpPr>
              <a:spLocks noChangeArrowheads="1"/>
            </p:cNvSpPr>
            <p:nvPr/>
          </p:nvSpPr>
          <p:spPr bwMode="auto">
            <a:xfrm>
              <a:off x="2688" y="1680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9" name="Oval 16"/>
            <p:cNvSpPr>
              <a:spLocks noChangeArrowheads="1"/>
            </p:cNvSpPr>
            <p:nvPr/>
          </p:nvSpPr>
          <p:spPr bwMode="auto">
            <a:xfrm>
              <a:off x="2688" y="2112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00" name="Oval 17"/>
            <p:cNvSpPr>
              <a:spLocks noChangeArrowheads="1"/>
            </p:cNvSpPr>
            <p:nvPr/>
          </p:nvSpPr>
          <p:spPr bwMode="auto">
            <a:xfrm>
              <a:off x="2688" y="2976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101" name="Text Box 18"/>
            <p:cNvSpPr txBox="1">
              <a:spLocks noChangeArrowheads="1"/>
            </p:cNvSpPr>
            <p:nvPr/>
          </p:nvSpPr>
          <p:spPr bwMode="auto">
            <a:xfrm>
              <a:off x="2736" y="2592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102" name="Group 19"/>
          <p:cNvGrpSpPr>
            <a:grpSpLocks/>
          </p:cNvGrpSpPr>
          <p:nvPr/>
        </p:nvGrpSpPr>
        <p:grpSpPr bwMode="auto">
          <a:xfrm>
            <a:off x="5715000" y="2481720"/>
            <a:ext cx="457200" cy="2424112"/>
            <a:chOff x="3600" y="1737"/>
            <a:chExt cx="288" cy="1527"/>
          </a:xfrm>
        </p:grpSpPr>
        <p:sp>
          <p:nvSpPr>
            <p:cNvPr id="103" name="Text Box 20"/>
            <p:cNvSpPr txBox="1">
              <a:spLocks noChangeArrowheads="1"/>
            </p:cNvSpPr>
            <p:nvPr/>
          </p:nvSpPr>
          <p:spPr bwMode="auto">
            <a:xfrm>
              <a:off x="3628" y="1737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9999"/>
                  </a:solidFill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04" name="Text Box 21"/>
            <p:cNvSpPr txBox="1">
              <a:spLocks noChangeArrowheads="1"/>
            </p:cNvSpPr>
            <p:nvPr/>
          </p:nvSpPr>
          <p:spPr bwMode="auto">
            <a:xfrm>
              <a:off x="3628" y="2160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9999"/>
                  </a:solidFill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05" name="Text Box 22"/>
            <p:cNvSpPr txBox="1">
              <a:spLocks noChangeArrowheads="1"/>
            </p:cNvSpPr>
            <p:nvPr/>
          </p:nvSpPr>
          <p:spPr bwMode="auto">
            <a:xfrm>
              <a:off x="3600" y="3033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9999"/>
                  </a:solidFill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106" name="Group 23"/>
          <p:cNvGrpSpPr>
            <a:grpSpLocks/>
          </p:cNvGrpSpPr>
          <p:nvPr/>
        </p:nvGrpSpPr>
        <p:grpSpPr bwMode="auto">
          <a:xfrm>
            <a:off x="7089775" y="2391232"/>
            <a:ext cx="530225" cy="2587625"/>
            <a:chOff x="4466" y="1680"/>
            <a:chExt cx="334" cy="1630"/>
          </a:xfrm>
        </p:grpSpPr>
        <p:sp>
          <p:nvSpPr>
            <p:cNvPr id="107" name="Oval 24"/>
            <p:cNvSpPr>
              <a:spLocks noChangeArrowheads="1"/>
            </p:cNvSpPr>
            <p:nvPr/>
          </p:nvSpPr>
          <p:spPr bwMode="auto">
            <a:xfrm>
              <a:off x="4466" y="1680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08" name="Oval 25"/>
            <p:cNvSpPr>
              <a:spLocks noChangeArrowheads="1"/>
            </p:cNvSpPr>
            <p:nvPr/>
          </p:nvSpPr>
          <p:spPr bwMode="auto">
            <a:xfrm>
              <a:off x="4466" y="2112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09" name="Oval 26"/>
            <p:cNvSpPr>
              <a:spLocks noChangeArrowheads="1"/>
            </p:cNvSpPr>
            <p:nvPr/>
          </p:nvSpPr>
          <p:spPr bwMode="auto">
            <a:xfrm>
              <a:off x="4466" y="2976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110" name="Text Box 27"/>
            <p:cNvSpPr txBox="1">
              <a:spLocks noChangeArrowheads="1"/>
            </p:cNvSpPr>
            <p:nvPr/>
          </p:nvSpPr>
          <p:spPr bwMode="auto">
            <a:xfrm>
              <a:off x="4514" y="2592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sp>
        <p:nvSpPr>
          <p:cNvPr id="111" name="Line 28"/>
          <p:cNvSpPr>
            <a:spLocks noChangeShapeType="1"/>
          </p:cNvSpPr>
          <p:nvPr/>
        </p:nvSpPr>
        <p:spPr bwMode="auto">
          <a:xfrm>
            <a:off x="1752600" y="5363032"/>
            <a:ext cx="0" cy="38100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 Box 29"/>
              <p:cNvSpPr txBox="1">
                <a:spLocks noChangeArrowheads="1"/>
              </p:cNvSpPr>
              <p:nvPr/>
            </p:nvSpPr>
            <p:spPr bwMode="auto">
              <a:xfrm>
                <a:off x="1534398" y="5744032"/>
                <a:ext cx="56560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2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34398" y="5744032"/>
                <a:ext cx="565603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Line 30"/>
          <p:cNvSpPr>
            <a:spLocks noChangeShapeType="1"/>
          </p:cNvSpPr>
          <p:nvPr/>
        </p:nvSpPr>
        <p:spPr bwMode="auto">
          <a:xfrm>
            <a:off x="3116263" y="5363032"/>
            <a:ext cx="0" cy="38100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 Box 31"/>
              <p:cNvSpPr txBox="1">
                <a:spLocks noChangeArrowheads="1"/>
              </p:cNvSpPr>
              <p:nvPr/>
            </p:nvSpPr>
            <p:spPr bwMode="auto">
              <a:xfrm>
                <a:off x="2898060" y="5744032"/>
                <a:ext cx="57272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i="1" dirty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4" name="Text 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8060" y="5744032"/>
                <a:ext cx="572721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Line 32"/>
          <p:cNvSpPr>
            <a:spLocks noChangeShapeType="1"/>
          </p:cNvSpPr>
          <p:nvPr/>
        </p:nvSpPr>
        <p:spPr bwMode="auto">
          <a:xfrm>
            <a:off x="4487863" y="5363032"/>
            <a:ext cx="0" cy="38100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 Box 33"/>
              <p:cNvSpPr txBox="1">
                <a:spLocks noChangeArrowheads="1"/>
              </p:cNvSpPr>
              <p:nvPr/>
            </p:nvSpPr>
            <p:spPr bwMode="auto">
              <a:xfrm>
                <a:off x="4269660" y="5744032"/>
                <a:ext cx="57272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i="1" dirty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6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9660" y="5744032"/>
                <a:ext cx="572721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Line 34"/>
          <p:cNvSpPr>
            <a:spLocks noChangeShapeType="1"/>
          </p:cNvSpPr>
          <p:nvPr/>
        </p:nvSpPr>
        <p:spPr bwMode="auto">
          <a:xfrm>
            <a:off x="7307263" y="5363032"/>
            <a:ext cx="0" cy="38100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 Box 35"/>
              <p:cNvSpPr txBox="1">
                <a:spLocks noChangeArrowheads="1"/>
              </p:cNvSpPr>
              <p:nvPr/>
            </p:nvSpPr>
            <p:spPr bwMode="auto">
              <a:xfrm>
                <a:off x="7054850" y="5744032"/>
                <a:ext cx="6180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i="1" dirty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8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54850" y="5744032"/>
                <a:ext cx="618054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Oval 36"/>
          <p:cNvSpPr>
            <a:spLocks noChangeArrowheads="1"/>
          </p:cNvSpPr>
          <p:nvPr/>
        </p:nvSpPr>
        <p:spPr bwMode="auto">
          <a:xfrm>
            <a:off x="1524000" y="3077032"/>
            <a:ext cx="530225" cy="530225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2</a:t>
            </a:r>
          </a:p>
        </p:txBody>
      </p:sp>
      <p:grpSp>
        <p:nvGrpSpPr>
          <p:cNvPr id="120" name="Group 37"/>
          <p:cNvGrpSpPr>
            <a:grpSpLocks/>
          </p:cNvGrpSpPr>
          <p:nvPr/>
        </p:nvGrpSpPr>
        <p:grpSpPr bwMode="auto">
          <a:xfrm>
            <a:off x="2054225" y="2642057"/>
            <a:ext cx="841375" cy="2111374"/>
            <a:chOff x="1294" y="1838"/>
            <a:chExt cx="530" cy="1330"/>
          </a:xfrm>
        </p:grpSpPr>
        <p:grpSp>
          <p:nvGrpSpPr>
            <p:cNvPr id="121" name="Group 38"/>
            <p:cNvGrpSpPr>
              <a:grpSpLocks/>
            </p:cNvGrpSpPr>
            <p:nvPr/>
          </p:nvGrpSpPr>
          <p:grpSpPr bwMode="auto">
            <a:xfrm>
              <a:off x="1294" y="1838"/>
              <a:ext cx="530" cy="1296"/>
              <a:chOff x="1294" y="1838"/>
              <a:chExt cx="530" cy="1296"/>
            </a:xfrm>
          </p:grpSpPr>
          <p:cxnSp>
            <p:nvCxnSpPr>
              <p:cNvPr id="123" name="AutoShape 39"/>
              <p:cNvCxnSpPr>
                <a:cxnSpLocks noChangeShapeType="1"/>
                <a:stCxn id="88" idx="6"/>
                <a:endCxn id="93" idx="2"/>
              </p:cNvCxnSpPr>
              <p:nvPr/>
            </p:nvCxnSpPr>
            <p:spPr bwMode="auto">
              <a:xfrm>
                <a:off x="1294" y="1838"/>
                <a:ext cx="530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4" name="AutoShape 40"/>
              <p:cNvCxnSpPr>
                <a:cxnSpLocks noChangeShapeType="1"/>
                <a:stCxn id="88" idx="6"/>
                <a:endCxn id="94" idx="2"/>
              </p:cNvCxnSpPr>
              <p:nvPr/>
            </p:nvCxnSpPr>
            <p:spPr bwMode="auto">
              <a:xfrm>
                <a:off x="1294" y="1838"/>
                <a:ext cx="530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5" name="AutoShape 41"/>
              <p:cNvCxnSpPr>
                <a:cxnSpLocks noChangeShapeType="1"/>
                <a:stCxn id="88" idx="6"/>
                <a:endCxn id="95" idx="2"/>
              </p:cNvCxnSpPr>
              <p:nvPr/>
            </p:nvCxnSpPr>
            <p:spPr bwMode="auto">
              <a:xfrm>
                <a:off x="1294" y="1838"/>
                <a:ext cx="530" cy="1296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6" name="AutoShape 42"/>
              <p:cNvCxnSpPr>
                <a:cxnSpLocks noChangeShapeType="1"/>
                <a:stCxn id="89" idx="6"/>
                <a:endCxn id="93" idx="2"/>
              </p:cNvCxnSpPr>
              <p:nvPr/>
            </p:nvCxnSpPr>
            <p:spPr bwMode="auto">
              <a:xfrm flipV="1">
                <a:off x="1294" y="1838"/>
                <a:ext cx="530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" name="AutoShape 43"/>
              <p:cNvCxnSpPr>
                <a:cxnSpLocks noChangeShapeType="1"/>
                <a:stCxn id="89" idx="6"/>
                <a:endCxn id="94" idx="2"/>
              </p:cNvCxnSpPr>
              <p:nvPr/>
            </p:nvCxnSpPr>
            <p:spPr bwMode="auto">
              <a:xfrm>
                <a:off x="1294" y="2270"/>
                <a:ext cx="530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8" name="AutoShape 44"/>
              <p:cNvCxnSpPr>
                <a:cxnSpLocks noChangeShapeType="1"/>
                <a:stCxn id="89" idx="6"/>
                <a:endCxn id="95" idx="2"/>
              </p:cNvCxnSpPr>
              <p:nvPr/>
            </p:nvCxnSpPr>
            <p:spPr bwMode="auto">
              <a:xfrm>
                <a:off x="1294" y="2270"/>
                <a:ext cx="530" cy="864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9" name="AutoShape 45"/>
              <p:cNvCxnSpPr>
                <a:cxnSpLocks noChangeShapeType="1"/>
                <a:stCxn id="90" idx="6"/>
                <a:endCxn id="95" idx="2"/>
              </p:cNvCxnSpPr>
              <p:nvPr/>
            </p:nvCxnSpPr>
            <p:spPr bwMode="auto">
              <a:xfrm>
                <a:off x="1294" y="3134"/>
                <a:ext cx="530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22" name="Line 46"/>
            <p:cNvSpPr>
              <a:spLocks noChangeShapeType="1"/>
            </p:cNvSpPr>
            <p:nvPr/>
          </p:nvSpPr>
          <p:spPr bwMode="auto">
            <a:xfrm flipV="1">
              <a:off x="1296" y="1920"/>
              <a:ext cx="528" cy="1248"/>
            </a:xfrm>
            <a:prstGeom prst="line">
              <a:avLst/>
            </a:prstGeom>
            <a:noFill/>
            <a:ln w="12700">
              <a:solidFill>
                <a:srgbClr val="00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Group 47"/>
          <p:cNvGrpSpPr>
            <a:grpSpLocks/>
          </p:cNvGrpSpPr>
          <p:nvPr/>
        </p:nvGrpSpPr>
        <p:grpSpPr bwMode="auto">
          <a:xfrm>
            <a:off x="3429000" y="2696032"/>
            <a:ext cx="838200" cy="2057400"/>
            <a:chOff x="2160" y="1872"/>
            <a:chExt cx="528" cy="1296"/>
          </a:xfrm>
        </p:grpSpPr>
        <p:grpSp>
          <p:nvGrpSpPr>
            <p:cNvPr id="131" name="Group 48"/>
            <p:cNvGrpSpPr>
              <a:grpSpLocks/>
            </p:cNvGrpSpPr>
            <p:nvPr/>
          </p:nvGrpSpPr>
          <p:grpSpPr bwMode="auto">
            <a:xfrm>
              <a:off x="2160" y="1872"/>
              <a:ext cx="506" cy="1296"/>
              <a:chOff x="2160" y="1872"/>
              <a:chExt cx="506" cy="1296"/>
            </a:xfrm>
          </p:grpSpPr>
          <p:cxnSp>
            <p:nvCxnSpPr>
              <p:cNvPr id="133" name="AutoShape 49"/>
              <p:cNvCxnSpPr>
                <a:cxnSpLocks noChangeShapeType="1"/>
              </p:cNvCxnSpPr>
              <p:nvPr/>
            </p:nvCxnSpPr>
            <p:spPr bwMode="auto">
              <a:xfrm>
                <a:off x="2160" y="1872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4" name="AutoShape 50"/>
              <p:cNvCxnSpPr>
                <a:cxnSpLocks noChangeShapeType="1"/>
              </p:cNvCxnSpPr>
              <p:nvPr/>
            </p:nvCxnSpPr>
            <p:spPr bwMode="auto">
              <a:xfrm>
                <a:off x="2160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5" name="AutoShape 51"/>
              <p:cNvCxnSpPr>
                <a:cxnSpLocks noChangeShapeType="1"/>
              </p:cNvCxnSpPr>
              <p:nvPr/>
            </p:nvCxnSpPr>
            <p:spPr bwMode="auto">
              <a:xfrm>
                <a:off x="2160" y="1872"/>
                <a:ext cx="506" cy="1296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6" name="AutoShape 52"/>
              <p:cNvCxnSpPr>
                <a:cxnSpLocks noChangeShapeType="1"/>
              </p:cNvCxnSpPr>
              <p:nvPr/>
            </p:nvCxnSpPr>
            <p:spPr bwMode="auto">
              <a:xfrm flipV="1">
                <a:off x="2160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7" name="AutoShape 53"/>
              <p:cNvCxnSpPr>
                <a:cxnSpLocks noChangeShapeType="1"/>
              </p:cNvCxnSpPr>
              <p:nvPr/>
            </p:nvCxnSpPr>
            <p:spPr bwMode="auto">
              <a:xfrm>
                <a:off x="2160" y="2304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8" name="AutoShape 54"/>
              <p:cNvCxnSpPr>
                <a:cxnSpLocks noChangeShapeType="1"/>
              </p:cNvCxnSpPr>
              <p:nvPr/>
            </p:nvCxnSpPr>
            <p:spPr bwMode="auto">
              <a:xfrm>
                <a:off x="2160" y="2304"/>
                <a:ext cx="506" cy="864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9" name="AutoShape 55"/>
              <p:cNvCxnSpPr>
                <a:cxnSpLocks noChangeShapeType="1"/>
              </p:cNvCxnSpPr>
              <p:nvPr/>
            </p:nvCxnSpPr>
            <p:spPr bwMode="auto">
              <a:xfrm>
                <a:off x="2160" y="3168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32" name="Line 56"/>
            <p:cNvSpPr>
              <a:spLocks noChangeShapeType="1"/>
            </p:cNvSpPr>
            <p:nvPr/>
          </p:nvSpPr>
          <p:spPr bwMode="auto">
            <a:xfrm flipV="1">
              <a:off x="2160" y="1920"/>
              <a:ext cx="528" cy="1248"/>
            </a:xfrm>
            <a:prstGeom prst="line">
              <a:avLst/>
            </a:prstGeom>
            <a:noFill/>
            <a:ln w="12700">
              <a:solidFill>
                <a:srgbClr val="00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0" name="Group 57"/>
          <p:cNvGrpSpPr>
            <a:grpSpLocks/>
          </p:cNvGrpSpPr>
          <p:nvPr/>
        </p:nvGrpSpPr>
        <p:grpSpPr bwMode="auto">
          <a:xfrm>
            <a:off x="4800600" y="2696032"/>
            <a:ext cx="838200" cy="2057400"/>
            <a:chOff x="3024" y="1872"/>
            <a:chExt cx="528" cy="1296"/>
          </a:xfrm>
        </p:grpSpPr>
        <p:grpSp>
          <p:nvGrpSpPr>
            <p:cNvPr id="141" name="Group 58"/>
            <p:cNvGrpSpPr>
              <a:grpSpLocks/>
            </p:cNvGrpSpPr>
            <p:nvPr/>
          </p:nvGrpSpPr>
          <p:grpSpPr bwMode="auto">
            <a:xfrm>
              <a:off x="3024" y="1872"/>
              <a:ext cx="506" cy="1296"/>
              <a:chOff x="3024" y="1872"/>
              <a:chExt cx="506" cy="1296"/>
            </a:xfrm>
          </p:grpSpPr>
          <p:cxnSp>
            <p:nvCxnSpPr>
              <p:cNvPr id="143" name="AutoShape 59"/>
              <p:cNvCxnSpPr>
                <a:cxnSpLocks noChangeShapeType="1"/>
              </p:cNvCxnSpPr>
              <p:nvPr/>
            </p:nvCxnSpPr>
            <p:spPr bwMode="auto">
              <a:xfrm>
                <a:off x="3024" y="1872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4" name="AutoShape 60"/>
              <p:cNvCxnSpPr>
                <a:cxnSpLocks noChangeShapeType="1"/>
              </p:cNvCxnSpPr>
              <p:nvPr/>
            </p:nvCxnSpPr>
            <p:spPr bwMode="auto">
              <a:xfrm>
                <a:off x="3024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5" name="AutoShape 61"/>
              <p:cNvCxnSpPr>
                <a:cxnSpLocks noChangeShapeType="1"/>
              </p:cNvCxnSpPr>
              <p:nvPr/>
            </p:nvCxnSpPr>
            <p:spPr bwMode="auto">
              <a:xfrm>
                <a:off x="3024" y="1872"/>
                <a:ext cx="506" cy="1296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6" name="AutoShape 62"/>
              <p:cNvCxnSpPr>
                <a:cxnSpLocks noChangeShapeType="1"/>
              </p:cNvCxnSpPr>
              <p:nvPr/>
            </p:nvCxnSpPr>
            <p:spPr bwMode="auto">
              <a:xfrm flipV="1">
                <a:off x="3024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7" name="AutoShape 63"/>
              <p:cNvCxnSpPr>
                <a:cxnSpLocks noChangeShapeType="1"/>
              </p:cNvCxnSpPr>
              <p:nvPr/>
            </p:nvCxnSpPr>
            <p:spPr bwMode="auto">
              <a:xfrm>
                <a:off x="3024" y="2304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8" name="AutoShape 64"/>
              <p:cNvCxnSpPr>
                <a:cxnSpLocks noChangeShapeType="1"/>
              </p:cNvCxnSpPr>
              <p:nvPr/>
            </p:nvCxnSpPr>
            <p:spPr bwMode="auto">
              <a:xfrm>
                <a:off x="3024" y="2304"/>
                <a:ext cx="506" cy="864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9" name="AutoShape 65"/>
              <p:cNvCxnSpPr>
                <a:cxnSpLocks noChangeShapeType="1"/>
              </p:cNvCxnSpPr>
              <p:nvPr/>
            </p:nvCxnSpPr>
            <p:spPr bwMode="auto">
              <a:xfrm>
                <a:off x="3024" y="3168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42" name="Line 66"/>
            <p:cNvSpPr>
              <a:spLocks noChangeShapeType="1"/>
            </p:cNvSpPr>
            <p:nvPr/>
          </p:nvSpPr>
          <p:spPr bwMode="auto">
            <a:xfrm flipV="1">
              <a:off x="3024" y="1920"/>
              <a:ext cx="528" cy="1248"/>
            </a:xfrm>
            <a:prstGeom prst="line">
              <a:avLst/>
            </a:prstGeom>
            <a:noFill/>
            <a:ln w="12700">
              <a:solidFill>
                <a:srgbClr val="00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0" name="Group 67"/>
          <p:cNvGrpSpPr>
            <a:grpSpLocks/>
          </p:cNvGrpSpPr>
          <p:nvPr/>
        </p:nvGrpSpPr>
        <p:grpSpPr bwMode="auto">
          <a:xfrm>
            <a:off x="6248400" y="2696032"/>
            <a:ext cx="838200" cy="2057400"/>
            <a:chOff x="3936" y="1872"/>
            <a:chExt cx="528" cy="1296"/>
          </a:xfrm>
        </p:grpSpPr>
        <p:grpSp>
          <p:nvGrpSpPr>
            <p:cNvPr id="151" name="Group 68"/>
            <p:cNvGrpSpPr>
              <a:grpSpLocks/>
            </p:cNvGrpSpPr>
            <p:nvPr/>
          </p:nvGrpSpPr>
          <p:grpSpPr bwMode="auto">
            <a:xfrm>
              <a:off x="3938" y="1872"/>
              <a:ext cx="506" cy="1296"/>
              <a:chOff x="3938" y="1872"/>
              <a:chExt cx="506" cy="1296"/>
            </a:xfrm>
          </p:grpSpPr>
          <p:cxnSp>
            <p:nvCxnSpPr>
              <p:cNvPr id="153" name="AutoShape 69"/>
              <p:cNvCxnSpPr>
                <a:cxnSpLocks noChangeShapeType="1"/>
              </p:cNvCxnSpPr>
              <p:nvPr/>
            </p:nvCxnSpPr>
            <p:spPr bwMode="auto">
              <a:xfrm>
                <a:off x="3938" y="1872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4" name="AutoShape 70"/>
              <p:cNvCxnSpPr>
                <a:cxnSpLocks noChangeShapeType="1"/>
              </p:cNvCxnSpPr>
              <p:nvPr/>
            </p:nvCxnSpPr>
            <p:spPr bwMode="auto">
              <a:xfrm>
                <a:off x="3938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5" name="AutoShape 71"/>
              <p:cNvCxnSpPr>
                <a:cxnSpLocks noChangeShapeType="1"/>
              </p:cNvCxnSpPr>
              <p:nvPr/>
            </p:nvCxnSpPr>
            <p:spPr bwMode="auto">
              <a:xfrm>
                <a:off x="3938" y="1872"/>
                <a:ext cx="506" cy="1296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6" name="AutoShape 72"/>
              <p:cNvCxnSpPr>
                <a:cxnSpLocks noChangeShapeType="1"/>
              </p:cNvCxnSpPr>
              <p:nvPr/>
            </p:nvCxnSpPr>
            <p:spPr bwMode="auto">
              <a:xfrm flipV="1">
                <a:off x="3938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7" name="AutoShape 73"/>
              <p:cNvCxnSpPr>
                <a:cxnSpLocks noChangeShapeType="1"/>
              </p:cNvCxnSpPr>
              <p:nvPr/>
            </p:nvCxnSpPr>
            <p:spPr bwMode="auto">
              <a:xfrm>
                <a:off x="3938" y="2304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8" name="AutoShape 74"/>
              <p:cNvCxnSpPr>
                <a:cxnSpLocks noChangeShapeType="1"/>
              </p:cNvCxnSpPr>
              <p:nvPr/>
            </p:nvCxnSpPr>
            <p:spPr bwMode="auto">
              <a:xfrm>
                <a:off x="3938" y="2304"/>
                <a:ext cx="506" cy="864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9" name="AutoShape 75"/>
              <p:cNvCxnSpPr>
                <a:cxnSpLocks noChangeShapeType="1"/>
              </p:cNvCxnSpPr>
              <p:nvPr/>
            </p:nvCxnSpPr>
            <p:spPr bwMode="auto">
              <a:xfrm>
                <a:off x="3938" y="3168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52" name="Line 76"/>
            <p:cNvSpPr>
              <a:spLocks noChangeShapeType="1"/>
            </p:cNvSpPr>
            <p:nvPr/>
          </p:nvSpPr>
          <p:spPr bwMode="auto">
            <a:xfrm flipV="1">
              <a:off x="3936" y="1920"/>
              <a:ext cx="528" cy="1248"/>
            </a:xfrm>
            <a:prstGeom prst="line">
              <a:avLst/>
            </a:prstGeom>
            <a:noFill/>
            <a:ln w="12700">
              <a:solidFill>
                <a:srgbClr val="00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0" name="AutoShape 77"/>
          <p:cNvCxnSpPr>
            <a:cxnSpLocks noChangeShapeType="1"/>
            <a:stCxn id="119" idx="6"/>
            <a:endCxn id="93" idx="2"/>
          </p:cNvCxnSpPr>
          <p:nvPr/>
        </p:nvCxnSpPr>
        <p:spPr bwMode="auto">
          <a:xfrm flipV="1">
            <a:off x="2073275" y="2656345"/>
            <a:ext cx="803275" cy="685800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1" name="AutoShape 78"/>
          <p:cNvCxnSpPr>
            <a:cxnSpLocks noChangeShapeType="1"/>
          </p:cNvCxnSpPr>
          <p:nvPr/>
        </p:nvCxnSpPr>
        <p:spPr bwMode="auto">
          <a:xfrm>
            <a:off x="3429000" y="2656345"/>
            <a:ext cx="803275" cy="2057400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2" name="Oval 79"/>
          <p:cNvSpPr>
            <a:spLocks noChangeArrowheads="1"/>
          </p:cNvSpPr>
          <p:nvPr/>
        </p:nvSpPr>
        <p:spPr bwMode="auto">
          <a:xfrm>
            <a:off x="2895600" y="2391232"/>
            <a:ext cx="530225" cy="530225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63" name="Oval 80"/>
          <p:cNvSpPr>
            <a:spLocks noChangeArrowheads="1"/>
          </p:cNvSpPr>
          <p:nvPr/>
        </p:nvSpPr>
        <p:spPr bwMode="auto">
          <a:xfrm>
            <a:off x="4267200" y="4448632"/>
            <a:ext cx="530225" cy="530225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K</a:t>
            </a:r>
          </a:p>
        </p:txBody>
      </p:sp>
      <p:cxnSp>
        <p:nvCxnSpPr>
          <p:cNvPr id="164" name="AutoShape 81"/>
          <p:cNvCxnSpPr>
            <a:cxnSpLocks noChangeShapeType="1"/>
          </p:cNvCxnSpPr>
          <p:nvPr/>
        </p:nvCxnSpPr>
        <p:spPr bwMode="auto">
          <a:xfrm flipV="1">
            <a:off x="4800600" y="3686632"/>
            <a:ext cx="838200" cy="1066800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" name="AutoShape 82"/>
          <p:cNvCxnSpPr>
            <a:cxnSpLocks noChangeShapeType="1"/>
            <a:endCxn id="108" idx="2"/>
          </p:cNvCxnSpPr>
          <p:nvPr/>
        </p:nvCxnSpPr>
        <p:spPr bwMode="auto">
          <a:xfrm flipV="1">
            <a:off x="6248400" y="3342145"/>
            <a:ext cx="822325" cy="763587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6" name="Oval 83"/>
          <p:cNvSpPr>
            <a:spLocks noChangeArrowheads="1"/>
          </p:cNvSpPr>
          <p:nvPr/>
        </p:nvSpPr>
        <p:spPr bwMode="auto">
          <a:xfrm>
            <a:off x="7086600" y="3077032"/>
            <a:ext cx="530225" cy="530225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4018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5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500"/>
                            </p:stCondLst>
                            <p:childTnLst>
                              <p:par>
                                <p:cTn id="9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000"/>
                            </p:stCondLst>
                            <p:childTnLst>
                              <p:par>
                                <p:cTn id="10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4" grpId="0"/>
      <p:bldP spid="116" grpId="0"/>
      <p:bldP spid="118" grpId="0"/>
      <p:bldP spid="119" grpId="0" animBg="1"/>
      <p:bldP spid="162" grpId="0" animBg="1"/>
      <p:bldP spid="163" grpId="0" animBg="1"/>
      <p:bldP spid="16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Generating a sequence by the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a HMM, we can generate a sequence of length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 smtClean="0"/>
                  <a:t> as follows: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Start </a:t>
                </a:r>
                <a:r>
                  <a:rPr lang="en-US" dirty="0"/>
                  <a:t>at </a:t>
                </a:r>
                <a:r>
                  <a:rPr lang="en-US" dirty="0" smtClean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according to </a:t>
                </a:r>
                <a:r>
                  <a:rPr lang="en-US" dirty="0" err="1" smtClean="0"/>
                  <a:t>prob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Emit letter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according to </a:t>
                </a:r>
                <a:r>
                  <a:rPr lang="en-US" dirty="0" err="1"/>
                  <a:t>prob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Go to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according to </a:t>
                </a:r>
                <a:r>
                  <a:rPr lang="en-US" dirty="0" err="1"/>
                  <a:t>prob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… until emitting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56" t="-1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  <p:grpSp>
        <p:nvGrpSpPr>
          <p:cNvPr id="91" name="Group 4"/>
          <p:cNvGrpSpPr>
            <a:grpSpLocks/>
          </p:cNvGrpSpPr>
          <p:nvPr/>
        </p:nvGrpSpPr>
        <p:grpSpPr bwMode="auto">
          <a:xfrm>
            <a:off x="2408238" y="3810000"/>
            <a:ext cx="463550" cy="1708150"/>
            <a:chOff x="960" y="1680"/>
            <a:chExt cx="443" cy="1630"/>
          </a:xfrm>
        </p:grpSpPr>
        <p:sp>
          <p:nvSpPr>
            <p:cNvPr id="92" name="Oval 5"/>
            <p:cNvSpPr>
              <a:spLocks noChangeArrowheads="1"/>
            </p:cNvSpPr>
            <p:nvPr/>
          </p:nvSpPr>
          <p:spPr bwMode="auto">
            <a:xfrm>
              <a:off x="960" y="1680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3" name="Oval 6"/>
            <p:cNvSpPr>
              <a:spLocks noChangeArrowheads="1"/>
            </p:cNvSpPr>
            <p:nvPr/>
          </p:nvSpPr>
          <p:spPr bwMode="auto">
            <a:xfrm>
              <a:off x="960" y="2112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4" name="Oval 7"/>
            <p:cNvSpPr>
              <a:spLocks noChangeArrowheads="1"/>
            </p:cNvSpPr>
            <p:nvPr/>
          </p:nvSpPr>
          <p:spPr bwMode="auto">
            <a:xfrm>
              <a:off x="960" y="2976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95" name="Text Box 8"/>
            <p:cNvSpPr txBox="1">
              <a:spLocks noChangeArrowheads="1"/>
            </p:cNvSpPr>
            <p:nvPr/>
          </p:nvSpPr>
          <p:spPr bwMode="auto">
            <a:xfrm>
              <a:off x="1009" y="2592"/>
              <a:ext cx="394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96" name="Group 9"/>
          <p:cNvGrpSpPr>
            <a:grpSpLocks/>
          </p:cNvGrpSpPr>
          <p:nvPr/>
        </p:nvGrpSpPr>
        <p:grpSpPr bwMode="auto">
          <a:xfrm>
            <a:off x="3311525" y="3810000"/>
            <a:ext cx="463550" cy="1708150"/>
            <a:chOff x="1824" y="1680"/>
            <a:chExt cx="443" cy="1630"/>
          </a:xfrm>
        </p:grpSpPr>
        <p:sp>
          <p:nvSpPr>
            <p:cNvPr id="97" name="Oval 10"/>
            <p:cNvSpPr>
              <a:spLocks noChangeArrowheads="1"/>
            </p:cNvSpPr>
            <p:nvPr/>
          </p:nvSpPr>
          <p:spPr bwMode="auto">
            <a:xfrm>
              <a:off x="1824" y="1680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8" name="Oval 11"/>
            <p:cNvSpPr>
              <a:spLocks noChangeArrowheads="1"/>
            </p:cNvSpPr>
            <p:nvPr/>
          </p:nvSpPr>
          <p:spPr bwMode="auto">
            <a:xfrm>
              <a:off x="1824" y="2112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9" name="Oval 12"/>
            <p:cNvSpPr>
              <a:spLocks noChangeArrowheads="1"/>
            </p:cNvSpPr>
            <p:nvPr/>
          </p:nvSpPr>
          <p:spPr bwMode="auto">
            <a:xfrm>
              <a:off x="1824" y="2976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100" name="Text Box 13"/>
            <p:cNvSpPr txBox="1">
              <a:spLocks noChangeArrowheads="1"/>
            </p:cNvSpPr>
            <p:nvPr/>
          </p:nvSpPr>
          <p:spPr bwMode="auto">
            <a:xfrm>
              <a:off x="1873" y="2592"/>
              <a:ext cx="394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101" name="Group 14"/>
          <p:cNvGrpSpPr>
            <a:grpSpLocks/>
          </p:cNvGrpSpPr>
          <p:nvPr/>
        </p:nvGrpSpPr>
        <p:grpSpPr bwMode="auto">
          <a:xfrm>
            <a:off x="4214813" y="3810000"/>
            <a:ext cx="463550" cy="1708150"/>
            <a:chOff x="2688" y="1680"/>
            <a:chExt cx="443" cy="1630"/>
          </a:xfrm>
        </p:grpSpPr>
        <p:sp>
          <p:nvSpPr>
            <p:cNvPr id="102" name="Oval 15"/>
            <p:cNvSpPr>
              <a:spLocks noChangeArrowheads="1"/>
            </p:cNvSpPr>
            <p:nvPr/>
          </p:nvSpPr>
          <p:spPr bwMode="auto">
            <a:xfrm>
              <a:off x="2688" y="1680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03" name="Oval 16"/>
            <p:cNvSpPr>
              <a:spLocks noChangeArrowheads="1"/>
            </p:cNvSpPr>
            <p:nvPr/>
          </p:nvSpPr>
          <p:spPr bwMode="auto">
            <a:xfrm>
              <a:off x="2688" y="2112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04" name="Oval 17"/>
            <p:cNvSpPr>
              <a:spLocks noChangeArrowheads="1"/>
            </p:cNvSpPr>
            <p:nvPr/>
          </p:nvSpPr>
          <p:spPr bwMode="auto">
            <a:xfrm>
              <a:off x="2688" y="2976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105" name="Text Box 18"/>
            <p:cNvSpPr txBox="1">
              <a:spLocks noChangeArrowheads="1"/>
            </p:cNvSpPr>
            <p:nvPr/>
          </p:nvSpPr>
          <p:spPr bwMode="auto">
            <a:xfrm>
              <a:off x="2737" y="2592"/>
              <a:ext cx="394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106" name="Group 19"/>
          <p:cNvGrpSpPr>
            <a:grpSpLocks/>
          </p:cNvGrpSpPr>
          <p:nvPr/>
        </p:nvGrpSpPr>
        <p:grpSpPr bwMode="auto">
          <a:xfrm>
            <a:off x="5168900" y="3870325"/>
            <a:ext cx="442913" cy="1720850"/>
            <a:chOff x="3600" y="1737"/>
            <a:chExt cx="424" cy="1644"/>
          </a:xfrm>
        </p:grpSpPr>
        <p:sp>
          <p:nvSpPr>
            <p:cNvPr id="107" name="Text Box 20"/>
            <p:cNvSpPr txBox="1">
              <a:spLocks noChangeArrowheads="1"/>
            </p:cNvSpPr>
            <p:nvPr/>
          </p:nvSpPr>
          <p:spPr bwMode="auto">
            <a:xfrm>
              <a:off x="3627" y="1737"/>
              <a:ext cx="395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9999"/>
                  </a:solidFill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08" name="Text Box 21"/>
            <p:cNvSpPr txBox="1">
              <a:spLocks noChangeArrowheads="1"/>
            </p:cNvSpPr>
            <p:nvPr/>
          </p:nvSpPr>
          <p:spPr bwMode="auto">
            <a:xfrm>
              <a:off x="3629" y="2159"/>
              <a:ext cx="395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9999"/>
                  </a:solidFill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09" name="Text Box 22"/>
            <p:cNvSpPr txBox="1">
              <a:spLocks noChangeArrowheads="1"/>
            </p:cNvSpPr>
            <p:nvPr/>
          </p:nvSpPr>
          <p:spPr bwMode="auto">
            <a:xfrm>
              <a:off x="3600" y="3031"/>
              <a:ext cx="395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9999"/>
                  </a:solidFill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110" name="Group 23"/>
          <p:cNvGrpSpPr>
            <a:grpSpLocks/>
          </p:cNvGrpSpPr>
          <p:nvPr/>
        </p:nvGrpSpPr>
        <p:grpSpPr bwMode="auto">
          <a:xfrm>
            <a:off x="6075363" y="3810000"/>
            <a:ext cx="465137" cy="1708150"/>
            <a:chOff x="4466" y="1680"/>
            <a:chExt cx="445" cy="1630"/>
          </a:xfrm>
        </p:grpSpPr>
        <p:sp>
          <p:nvSpPr>
            <p:cNvPr id="111" name="Oval 24"/>
            <p:cNvSpPr>
              <a:spLocks noChangeArrowheads="1"/>
            </p:cNvSpPr>
            <p:nvPr/>
          </p:nvSpPr>
          <p:spPr bwMode="auto">
            <a:xfrm>
              <a:off x="4466" y="1680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2" name="Oval 25"/>
            <p:cNvSpPr>
              <a:spLocks noChangeArrowheads="1"/>
            </p:cNvSpPr>
            <p:nvPr/>
          </p:nvSpPr>
          <p:spPr bwMode="auto">
            <a:xfrm>
              <a:off x="4466" y="2112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3" name="Oval 26"/>
            <p:cNvSpPr>
              <a:spLocks noChangeArrowheads="1"/>
            </p:cNvSpPr>
            <p:nvPr/>
          </p:nvSpPr>
          <p:spPr bwMode="auto">
            <a:xfrm>
              <a:off x="4466" y="2976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114" name="Text Box 27"/>
            <p:cNvSpPr txBox="1">
              <a:spLocks noChangeArrowheads="1"/>
            </p:cNvSpPr>
            <p:nvPr/>
          </p:nvSpPr>
          <p:spPr bwMode="auto">
            <a:xfrm>
              <a:off x="4515" y="2592"/>
              <a:ext cx="396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sp>
        <p:nvSpPr>
          <p:cNvPr id="115" name="Line 28"/>
          <p:cNvSpPr>
            <a:spLocks noChangeShapeType="1"/>
          </p:cNvSpPr>
          <p:nvPr/>
        </p:nvSpPr>
        <p:spPr bwMode="auto">
          <a:xfrm>
            <a:off x="2559050" y="5770563"/>
            <a:ext cx="0" cy="252412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 Box 29"/>
              <p:cNvSpPr txBox="1">
                <a:spLocks noChangeArrowheads="1"/>
              </p:cNvSpPr>
              <p:nvPr/>
            </p:nvSpPr>
            <p:spPr bwMode="auto">
              <a:xfrm>
                <a:off x="2331587" y="5979433"/>
                <a:ext cx="56560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6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1587" y="5979433"/>
                <a:ext cx="56560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Line 30"/>
          <p:cNvSpPr>
            <a:spLocks noChangeShapeType="1"/>
          </p:cNvSpPr>
          <p:nvPr/>
        </p:nvSpPr>
        <p:spPr bwMode="auto">
          <a:xfrm>
            <a:off x="3457575" y="5770563"/>
            <a:ext cx="0" cy="252412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 Box 31"/>
              <p:cNvSpPr txBox="1">
                <a:spLocks noChangeArrowheads="1"/>
              </p:cNvSpPr>
              <p:nvPr/>
            </p:nvSpPr>
            <p:spPr bwMode="auto">
              <a:xfrm>
                <a:off x="3231699" y="5979433"/>
                <a:ext cx="57272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i="1" dirty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8" name="Text 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1699" y="5979433"/>
                <a:ext cx="572721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Line 32"/>
          <p:cNvSpPr>
            <a:spLocks noChangeShapeType="1"/>
          </p:cNvSpPr>
          <p:nvPr/>
        </p:nvSpPr>
        <p:spPr bwMode="auto">
          <a:xfrm>
            <a:off x="4360863" y="5770563"/>
            <a:ext cx="0" cy="252412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 Box 33"/>
              <p:cNvSpPr txBox="1">
                <a:spLocks noChangeArrowheads="1"/>
              </p:cNvSpPr>
              <p:nvPr/>
            </p:nvSpPr>
            <p:spPr bwMode="auto">
              <a:xfrm>
                <a:off x="4134987" y="5979433"/>
                <a:ext cx="57272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i="1" dirty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0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4987" y="5979433"/>
                <a:ext cx="57272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Line 34"/>
          <p:cNvSpPr>
            <a:spLocks noChangeShapeType="1"/>
          </p:cNvSpPr>
          <p:nvPr/>
        </p:nvSpPr>
        <p:spPr bwMode="auto">
          <a:xfrm>
            <a:off x="6218238" y="5770563"/>
            <a:ext cx="0" cy="252412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 Box 35"/>
              <p:cNvSpPr txBox="1">
                <a:spLocks noChangeArrowheads="1"/>
              </p:cNvSpPr>
              <p:nvPr/>
            </p:nvSpPr>
            <p:spPr bwMode="auto">
              <a:xfrm>
                <a:off x="5992362" y="5979433"/>
                <a:ext cx="6180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i="1" dirty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2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92362" y="5979433"/>
                <a:ext cx="618054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Oval 36"/>
          <p:cNvSpPr>
            <a:spLocks noChangeArrowheads="1"/>
          </p:cNvSpPr>
          <p:nvPr/>
        </p:nvSpPr>
        <p:spPr bwMode="auto">
          <a:xfrm>
            <a:off x="2408238" y="4262438"/>
            <a:ext cx="349250" cy="34925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2</a:t>
            </a:r>
          </a:p>
        </p:txBody>
      </p:sp>
      <p:grpSp>
        <p:nvGrpSpPr>
          <p:cNvPr id="124" name="Group 37"/>
          <p:cNvGrpSpPr>
            <a:grpSpLocks/>
          </p:cNvGrpSpPr>
          <p:nvPr/>
        </p:nvGrpSpPr>
        <p:grpSpPr bwMode="auto">
          <a:xfrm>
            <a:off x="2759075" y="3984625"/>
            <a:ext cx="552450" cy="1384300"/>
            <a:chOff x="1296" y="1847"/>
            <a:chExt cx="528" cy="1321"/>
          </a:xfrm>
        </p:grpSpPr>
        <p:grpSp>
          <p:nvGrpSpPr>
            <p:cNvPr id="125" name="Group 38"/>
            <p:cNvGrpSpPr>
              <a:grpSpLocks/>
            </p:cNvGrpSpPr>
            <p:nvPr/>
          </p:nvGrpSpPr>
          <p:grpSpPr bwMode="auto">
            <a:xfrm>
              <a:off x="1306" y="1847"/>
              <a:ext cx="506" cy="1296"/>
              <a:chOff x="1306" y="1847"/>
              <a:chExt cx="506" cy="1296"/>
            </a:xfrm>
          </p:grpSpPr>
          <p:cxnSp>
            <p:nvCxnSpPr>
              <p:cNvPr id="127" name="AutoShape 39"/>
              <p:cNvCxnSpPr>
                <a:cxnSpLocks noChangeShapeType="1"/>
                <a:stCxn id="92" idx="6"/>
                <a:endCxn id="97" idx="2"/>
              </p:cNvCxnSpPr>
              <p:nvPr/>
            </p:nvCxnSpPr>
            <p:spPr bwMode="auto">
              <a:xfrm>
                <a:off x="1306" y="1847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8" name="AutoShape 40"/>
              <p:cNvCxnSpPr>
                <a:cxnSpLocks noChangeShapeType="1"/>
                <a:stCxn id="92" idx="6"/>
                <a:endCxn id="98" idx="2"/>
              </p:cNvCxnSpPr>
              <p:nvPr/>
            </p:nvCxnSpPr>
            <p:spPr bwMode="auto">
              <a:xfrm>
                <a:off x="1306" y="1847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9" name="AutoShape 41"/>
              <p:cNvCxnSpPr>
                <a:cxnSpLocks noChangeShapeType="1"/>
                <a:stCxn id="92" idx="6"/>
                <a:endCxn id="99" idx="2"/>
              </p:cNvCxnSpPr>
              <p:nvPr/>
            </p:nvCxnSpPr>
            <p:spPr bwMode="auto">
              <a:xfrm>
                <a:off x="1306" y="1847"/>
                <a:ext cx="506" cy="1296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0" name="AutoShape 42"/>
              <p:cNvCxnSpPr>
                <a:cxnSpLocks noChangeShapeType="1"/>
                <a:stCxn id="93" idx="6"/>
                <a:endCxn id="97" idx="2"/>
              </p:cNvCxnSpPr>
              <p:nvPr/>
            </p:nvCxnSpPr>
            <p:spPr bwMode="auto">
              <a:xfrm flipV="1">
                <a:off x="1306" y="1847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1" name="AutoShape 43"/>
              <p:cNvCxnSpPr>
                <a:cxnSpLocks noChangeShapeType="1"/>
                <a:stCxn id="93" idx="6"/>
                <a:endCxn id="98" idx="2"/>
              </p:cNvCxnSpPr>
              <p:nvPr/>
            </p:nvCxnSpPr>
            <p:spPr bwMode="auto">
              <a:xfrm>
                <a:off x="1306" y="2279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2" name="AutoShape 44"/>
              <p:cNvCxnSpPr>
                <a:cxnSpLocks noChangeShapeType="1"/>
                <a:stCxn id="93" idx="6"/>
                <a:endCxn id="99" idx="2"/>
              </p:cNvCxnSpPr>
              <p:nvPr/>
            </p:nvCxnSpPr>
            <p:spPr bwMode="auto">
              <a:xfrm>
                <a:off x="1306" y="2279"/>
                <a:ext cx="506" cy="864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" name="AutoShape 45"/>
              <p:cNvCxnSpPr>
                <a:cxnSpLocks noChangeShapeType="1"/>
                <a:stCxn id="94" idx="6"/>
                <a:endCxn id="99" idx="2"/>
              </p:cNvCxnSpPr>
              <p:nvPr/>
            </p:nvCxnSpPr>
            <p:spPr bwMode="auto">
              <a:xfrm>
                <a:off x="1306" y="3143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26" name="Line 46"/>
            <p:cNvSpPr>
              <a:spLocks noChangeShapeType="1"/>
            </p:cNvSpPr>
            <p:nvPr/>
          </p:nvSpPr>
          <p:spPr bwMode="auto">
            <a:xfrm flipV="1">
              <a:off x="1296" y="1920"/>
              <a:ext cx="528" cy="1248"/>
            </a:xfrm>
            <a:prstGeom prst="line">
              <a:avLst/>
            </a:prstGeom>
            <a:noFill/>
            <a:ln w="12700">
              <a:solidFill>
                <a:srgbClr val="00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4" name="Group 47"/>
          <p:cNvGrpSpPr>
            <a:grpSpLocks/>
          </p:cNvGrpSpPr>
          <p:nvPr/>
        </p:nvGrpSpPr>
        <p:grpSpPr bwMode="auto">
          <a:xfrm>
            <a:off x="3663950" y="4011613"/>
            <a:ext cx="550863" cy="1357312"/>
            <a:chOff x="2160" y="1872"/>
            <a:chExt cx="528" cy="1296"/>
          </a:xfrm>
        </p:grpSpPr>
        <p:grpSp>
          <p:nvGrpSpPr>
            <p:cNvPr id="135" name="Group 48"/>
            <p:cNvGrpSpPr>
              <a:grpSpLocks/>
            </p:cNvGrpSpPr>
            <p:nvPr/>
          </p:nvGrpSpPr>
          <p:grpSpPr bwMode="auto">
            <a:xfrm>
              <a:off x="2160" y="1872"/>
              <a:ext cx="506" cy="1296"/>
              <a:chOff x="2160" y="1872"/>
              <a:chExt cx="506" cy="1296"/>
            </a:xfrm>
          </p:grpSpPr>
          <p:cxnSp>
            <p:nvCxnSpPr>
              <p:cNvPr id="137" name="AutoShape 49"/>
              <p:cNvCxnSpPr>
                <a:cxnSpLocks noChangeShapeType="1"/>
              </p:cNvCxnSpPr>
              <p:nvPr/>
            </p:nvCxnSpPr>
            <p:spPr bwMode="auto">
              <a:xfrm>
                <a:off x="2160" y="1872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8" name="AutoShape 50"/>
              <p:cNvCxnSpPr>
                <a:cxnSpLocks noChangeShapeType="1"/>
              </p:cNvCxnSpPr>
              <p:nvPr/>
            </p:nvCxnSpPr>
            <p:spPr bwMode="auto">
              <a:xfrm>
                <a:off x="2160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9" name="AutoShape 51"/>
              <p:cNvCxnSpPr>
                <a:cxnSpLocks noChangeShapeType="1"/>
              </p:cNvCxnSpPr>
              <p:nvPr/>
            </p:nvCxnSpPr>
            <p:spPr bwMode="auto">
              <a:xfrm>
                <a:off x="2160" y="1872"/>
                <a:ext cx="506" cy="1296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0" name="AutoShape 52"/>
              <p:cNvCxnSpPr>
                <a:cxnSpLocks noChangeShapeType="1"/>
              </p:cNvCxnSpPr>
              <p:nvPr/>
            </p:nvCxnSpPr>
            <p:spPr bwMode="auto">
              <a:xfrm flipV="1">
                <a:off x="2160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1" name="AutoShape 53"/>
              <p:cNvCxnSpPr>
                <a:cxnSpLocks noChangeShapeType="1"/>
              </p:cNvCxnSpPr>
              <p:nvPr/>
            </p:nvCxnSpPr>
            <p:spPr bwMode="auto">
              <a:xfrm>
                <a:off x="2160" y="2304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2" name="AutoShape 54"/>
              <p:cNvCxnSpPr>
                <a:cxnSpLocks noChangeShapeType="1"/>
              </p:cNvCxnSpPr>
              <p:nvPr/>
            </p:nvCxnSpPr>
            <p:spPr bwMode="auto">
              <a:xfrm>
                <a:off x="2160" y="2304"/>
                <a:ext cx="506" cy="864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" name="AutoShape 55"/>
              <p:cNvCxnSpPr>
                <a:cxnSpLocks noChangeShapeType="1"/>
              </p:cNvCxnSpPr>
              <p:nvPr/>
            </p:nvCxnSpPr>
            <p:spPr bwMode="auto">
              <a:xfrm>
                <a:off x="2160" y="3168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36" name="Line 56"/>
            <p:cNvSpPr>
              <a:spLocks noChangeShapeType="1"/>
            </p:cNvSpPr>
            <p:nvPr/>
          </p:nvSpPr>
          <p:spPr bwMode="auto">
            <a:xfrm flipV="1">
              <a:off x="2160" y="1920"/>
              <a:ext cx="528" cy="1248"/>
            </a:xfrm>
            <a:prstGeom prst="line">
              <a:avLst/>
            </a:prstGeom>
            <a:noFill/>
            <a:ln w="12700">
              <a:solidFill>
                <a:srgbClr val="00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4" name="Group 57"/>
          <p:cNvGrpSpPr>
            <a:grpSpLocks/>
          </p:cNvGrpSpPr>
          <p:nvPr/>
        </p:nvGrpSpPr>
        <p:grpSpPr bwMode="auto">
          <a:xfrm>
            <a:off x="4567238" y="4011613"/>
            <a:ext cx="550862" cy="1357312"/>
            <a:chOff x="3024" y="1872"/>
            <a:chExt cx="528" cy="1296"/>
          </a:xfrm>
        </p:grpSpPr>
        <p:grpSp>
          <p:nvGrpSpPr>
            <p:cNvPr id="145" name="Group 58"/>
            <p:cNvGrpSpPr>
              <a:grpSpLocks/>
            </p:cNvGrpSpPr>
            <p:nvPr/>
          </p:nvGrpSpPr>
          <p:grpSpPr bwMode="auto">
            <a:xfrm>
              <a:off x="3024" y="1872"/>
              <a:ext cx="506" cy="1296"/>
              <a:chOff x="3024" y="1872"/>
              <a:chExt cx="506" cy="1296"/>
            </a:xfrm>
          </p:grpSpPr>
          <p:cxnSp>
            <p:nvCxnSpPr>
              <p:cNvPr id="147" name="AutoShape 59"/>
              <p:cNvCxnSpPr>
                <a:cxnSpLocks noChangeShapeType="1"/>
              </p:cNvCxnSpPr>
              <p:nvPr/>
            </p:nvCxnSpPr>
            <p:spPr bwMode="auto">
              <a:xfrm>
                <a:off x="3024" y="1872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8" name="AutoShape 60"/>
              <p:cNvCxnSpPr>
                <a:cxnSpLocks noChangeShapeType="1"/>
              </p:cNvCxnSpPr>
              <p:nvPr/>
            </p:nvCxnSpPr>
            <p:spPr bwMode="auto">
              <a:xfrm>
                <a:off x="3024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9" name="AutoShape 61"/>
              <p:cNvCxnSpPr>
                <a:cxnSpLocks noChangeShapeType="1"/>
              </p:cNvCxnSpPr>
              <p:nvPr/>
            </p:nvCxnSpPr>
            <p:spPr bwMode="auto">
              <a:xfrm>
                <a:off x="3024" y="1872"/>
                <a:ext cx="506" cy="1296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0" name="AutoShape 62"/>
              <p:cNvCxnSpPr>
                <a:cxnSpLocks noChangeShapeType="1"/>
              </p:cNvCxnSpPr>
              <p:nvPr/>
            </p:nvCxnSpPr>
            <p:spPr bwMode="auto">
              <a:xfrm flipV="1">
                <a:off x="3024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1" name="AutoShape 63"/>
              <p:cNvCxnSpPr>
                <a:cxnSpLocks noChangeShapeType="1"/>
              </p:cNvCxnSpPr>
              <p:nvPr/>
            </p:nvCxnSpPr>
            <p:spPr bwMode="auto">
              <a:xfrm>
                <a:off x="3024" y="2304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2" name="AutoShape 64"/>
              <p:cNvCxnSpPr>
                <a:cxnSpLocks noChangeShapeType="1"/>
              </p:cNvCxnSpPr>
              <p:nvPr/>
            </p:nvCxnSpPr>
            <p:spPr bwMode="auto">
              <a:xfrm>
                <a:off x="3024" y="2304"/>
                <a:ext cx="506" cy="864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3" name="AutoShape 65"/>
              <p:cNvCxnSpPr>
                <a:cxnSpLocks noChangeShapeType="1"/>
              </p:cNvCxnSpPr>
              <p:nvPr/>
            </p:nvCxnSpPr>
            <p:spPr bwMode="auto">
              <a:xfrm>
                <a:off x="3024" y="3168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46" name="Line 66"/>
            <p:cNvSpPr>
              <a:spLocks noChangeShapeType="1"/>
            </p:cNvSpPr>
            <p:nvPr/>
          </p:nvSpPr>
          <p:spPr bwMode="auto">
            <a:xfrm flipV="1">
              <a:off x="3024" y="1920"/>
              <a:ext cx="528" cy="1248"/>
            </a:xfrm>
            <a:prstGeom prst="line">
              <a:avLst/>
            </a:prstGeom>
            <a:noFill/>
            <a:ln w="12700">
              <a:solidFill>
                <a:srgbClr val="00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4" name="Group 67"/>
          <p:cNvGrpSpPr>
            <a:grpSpLocks/>
          </p:cNvGrpSpPr>
          <p:nvPr/>
        </p:nvGrpSpPr>
        <p:grpSpPr bwMode="auto">
          <a:xfrm>
            <a:off x="5519738" y="4011613"/>
            <a:ext cx="552450" cy="1357312"/>
            <a:chOff x="3936" y="1872"/>
            <a:chExt cx="528" cy="1296"/>
          </a:xfrm>
        </p:grpSpPr>
        <p:grpSp>
          <p:nvGrpSpPr>
            <p:cNvPr id="155" name="Group 68"/>
            <p:cNvGrpSpPr>
              <a:grpSpLocks/>
            </p:cNvGrpSpPr>
            <p:nvPr/>
          </p:nvGrpSpPr>
          <p:grpSpPr bwMode="auto">
            <a:xfrm>
              <a:off x="3938" y="1872"/>
              <a:ext cx="506" cy="1296"/>
              <a:chOff x="3938" y="1872"/>
              <a:chExt cx="506" cy="1296"/>
            </a:xfrm>
          </p:grpSpPr>
          <p:cxnSp>
            <p:nvCxnSpPr>
              <p:cNvPr id="157" name="AutoShape 69"/>
              <p:cNvCxnSpPr>
                <a:cxnSpLocks noChangeShapeType="1"/>
              </p:cNvCxnSpPr>
              <p:nvPr/>
            </p:nvCxnSpPr>
            <p:spPr bwMode="auto">
              <a:xfrm>
                <a:off x="3938" y="1872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8" name="AutoShape 70"/>
              <p:cNvCxnSpPr>
                <a:cxnSpLocks noChangeShapeType="1"/>
              </p:cNvCxnSpPr>
              <p:nvPr/>
            </p:nvCxnSpPr>
            <p:spPr bwMode="auto">
              <a:xfrm>
                <a:off x="3938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9" name="AutoShape 71"/>
              <p:cNvCxnSpPr>
                <a:cxnSpLocks noChangeShapeType="1"/>
              </p:cNvCxnSpPr>
              <p:nvPr/>
            </p:nvCxnSpPr>
            <p:spPr bwMode="auto">
              <a:xfrm>
                <a:off x="3938" y="1872"/>
                <a:ext cx="506" cy="1296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0" name="AutoShape 72"/>
              <p:cNvCxnSpPr>
                <a:cxnSpLocks noChangeShapeType="1"/>
              </p:cNvCxnSpPr>
              <p:nvPr/>
            </p:nvCxnSpPr>
            <p:spPr bwMode="auto">
              <a:xfrm flipV="1">
                <a:off x="3938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1" name="AutoShape 73"/>
              <p:cNvCxnSpPr>
                <a:cxnSpLocks noChangeShapeType="1"/>
              </p:cNvCxnSpPr>
              <p:nvPr/>
            </p:nvCxnSpPr>
            <p:spPr bwMode="auto">
              <a:xfrm>
                <a:off x="3938" y="2304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2" name="AutoShape 74"/>
              <p:cNvCxnSpPr>
                <a:cxnSpLocks noChangeShapeType="1"/>
              </p:cNvCxnSpPr>
              <p:nvPr/>
            </p:nvCxnSpPr>
            <p:spPr bwMode="auto">
              <a:xfrm>
                <a:off x="3938" y="2304"/>
                <a:ext cx="506" cy="864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3" name="AutoShape 75"/>
              <p:cNvCxnSpPr>
                <a:cxnSpLocks noChangeShapeType="1"/>
              </p:cNvCxnSpPr>
              <p:nvPr/>
            </p:nvCxnSpPr>
            <p:spPr bwMode="auto">
              <a:xfrm>
                <a:off x="3938" y="3168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56" name="Line 76"/>
            <p:cNvSpPr>
              <a:spLocks noChangeShapeType="1"/>
            </p:cNvSpPr>
            <p:nvPr/>
          </p:nvSpPr>
          <p:spPr bwMode="auto">
            <a:xfrm flipV="1">
              <a:off x="3936" y="1920"/>
              <a:ext cx="528" cy="1248"/>
            </a:xfrm>
            <a:prstGeom prst="line">
              <a:avLst/>
            </a:prstGeom>
            <a:noFill/>
            <a:ln w="12700">
              <a:solidFill>
                <a:srgbClr val="00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4" name="AutoShape 77"/>
          <p:cNvCxnSpPr>
            <a:cxnSpLocks noChangeShapeType="1"/>
            <a:stCxn id="123" idx="6"/>
            <a:endCxn id="97" idx="2"/>
          </p:cNvCxnSpPr>
          <p:nvPr/>
        </p:nvCxnSpPr>
        <p:spPr bwMode="auto">
          <a:xfrm flipV="1">
            <a:off x="2770188" y="3984625"/>
            <a:ext cx="528637" cy="452438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" name="AutoShape 78"/>
          <p:cNvCxnSpPr>
            <a:cxnSpLocks noChangeShapeType="1"/>
          </p:cNvCxnSpPr>
          <p:nvPr/>
        </p:nvCxnSpPr>
        <p:spPr bwMode="auto">
          <a:xfrm>
            <a:off x="3663950" y="3984625"/>
            <a:ext cx="528638" cy="1357313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6" name="Oval 79"/>
          <p:cNvSpPr>
            <a:spLocks noChangeArrowheads="1"/>
          </p:cNvSpPr>
          <p:nvPr/>
        </p:nvSpPr>
        <p:spPr bwMode="auto">
          <a:xfrm>
            <a:off x="3311525" y="3810000"/>
            <a:ext cx="349250" cy="34925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67" name="Oval 80"/>
          <p:cNvSpPr>
            <a:spLocks noChangeArrowheads="1"/>
          </p:cNvSpPr>
          <p:nvPr/>
        </p:nvSpPr>
        <p:spPr bwMode="auto">
          <a:xfrm>
            <a:off x="4214813" y="5167313"/>
            <a:ext cx="349250" cy="350837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K</a:t>
            </a:r>
          </a:p>
        </p:txBody>
      </p:sp>
      <p:cxnSp>
        <p:nvCxnSpPr>
          <p:cNvPr id="168" name="AutoShape 81"/>
          <p:cNvCxnSpPr>
            <a:cxnSpLocks noChangeShapeType="1"/>
          </p:cNvCxnSpPr>
          <p:nvPr/>
        </p:nvCxnSpPr>
        <p:spPr bwMode="auto">
          <a:xfrm flipV="1">
            <a:off x="4567238" y="4664075"/>
            <a:ext cx="550862" cy="704850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9" name="AutoShape 82"/>
          <p:cNvCxnSpPr>
            <a:cxnSpLocks noChangeShapeType="1"/>
            <a:endCxn id="112" idx="2"/>
          </p:cNvCxnSpPr>
          <p:nvPr/>
        </p:nvCxnSpPr>
        <p:spPr bwMode="auto">
          <a:xfrm flipV="1">
            <a:off x="5513388" y="4438650"/>
            <a:ext cx="542925" cy="504825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0" name="Oval 83"/>
          <p:cNvSpPr>
            <a:spLocks noChangeArrowheads="1"/>
          </p:cNvSpPr>
          <p:nvPr/>
        </p:nvSpPr>
        <p:spPr bwMode="auto">
          <a:xfrm>
            <a:off x="6072188" y="4262438"/>
            <a:ext cx="349250" cy="34925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71" name="Oval 84"/>
          <p:cNvSpPr>
            <a:spLocks noChangeArrowheads="1"/>
          </p:cNvSpPr>
          <p:nvPr/>
        </p:nvSpPr>
        <p:spPr bwMode="auto">
          <a:xfrm>
            <a:off x="1333500" y="4664075"/>
            <a:ext cx="349250" cy="34925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172" name="AutoShape 85"/>
          <p:cNvCxnSpPr>
            <a:cxnSpLocks noChangeShapeType="1"/>
            <a:stCxn id="171" idx="6"/>
            <a:endCxn id="123" idx="2"/>
          </p:cNvCxnSpPr>
          <p:nvPr/>
        </p:nvCxnSpPr>
        <p:spPr bwMode="auto">
          <a:xfrm flipV="1">
            <a:off x="1701800" y="4437063"/>
            <a:ext cx="687388" cy="401637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 Box 86"/>
              <p:cNvSpPr txBox="1">
                <a:spLocks noChangeArrowheads="1"/>
              </p:cNvSpPr>
              <p:nvPr/>
            </p:nvSpPr>
            <p:spPr bwMode="auto">
              <a:xfrm>
                <a:off x="1716088" y="5659438"/>
                <a:ext cx="8483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solidFill>
                            <a:srgbClr val="333399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𝑒</m:t>
                      </m:r>
                      <m:r>
                        <a:rPr lang="en-US" altLang="en-US" i="1" baseline="-25000" dirty="0">
                          <a:solidFill>
                            <a:srgbClr val="333399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en-US" altLang="en-US" i="1" dirty="0">
                          <a:solidFill>
                            <a:srgbClr val="333399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333399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altLang="en-US" i="1" baseline="-25000" dirty="0">
                          <a:solidFill>
                            <a:srgbClr val="333399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altLang="en-US" i="1" dirty="0">
                          <a:solidFill>
                            <a:srgbClr val="333399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3" name="Text 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6088" y="5659438"/>
                <a:ext cx="848309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 Box 87"/>
              <p:cNvSpPr txBox="1">
                <a:spLocks noChangeArrowheads="1"/>
              </p:cNvSpPr>
              <p:nvPr/>
            </p:nvSpPr>
            <p:spPr bwMode="auto">
              <a:xfrm>
                <a:off x="1735138" y="4246563"/>
                <a:ext cx="54694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solidFill>
                            <a:srgbClr val="333399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US" altLang="en-US" i="1" baseline="-25000" dirty="0">
                          <a:solidFill>
                            <a:srgbClr val="333399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02</m:t>
                      </m:r>
                    </m:oMath>
                  </m:oMathPara>
                </a14:m>
                <a:endParaRPr lang="en-US" altLang="en-US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4" name="Text 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5138" y="4246563"/>
                <a:ext cx="54694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14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Likelihood of a parse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87829" y="856989"/>
                <a:ext cx="4185211" cy="54442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Given a sequence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:r>
                  <a:rPr lang="en-US" dirty="0"/>
                  <a:t>a </a:t>
                </a:r>
                <a:r>
                  <a:rPr lang="en-US" dirty="0" smtClean="0"/>
                  <a:t>parse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To find how likely this scenario is</a:t>
                </a:r>
                <a:r>
                  <a:rPr lang="en-US" dirty="0" smtClean="0"/>
                  <a:t>:  </a:t>
                </a:r>
                <a:r>
                  <a:rPr lang="en-US" dirty="0"/>
                  <a:t>(given our HMM)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829" y="856989"/>
                <a:ext cx="4185211" cy="5444238"/>
              </a:xfrm>
              <a:blipFill>
                <a:blip r:embed="rId2"/>
                <a:stretch>
                  <a:fillRect l="-2183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27</a:t>
            </a:fld>
            <a:endParaRPr lang="en-US" altLang="zh-TW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4873218" y="2943907"/>
            <a:ext cx="0" cy="268287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5822543" y="2943907"/>
            <a:ext cx="0" cy="268287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6778218" y="2943907"/>
            <a:ext cx="0" cy="268287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8740368" y="2943907"/>
            <a:ext cx="0" cy="268287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矩形 87"/>
              <p:cNvSpPr/>
              <p:nvPr/>
            </p:nvSpPr>
            <p:spPr>
              <a:xfrm>
                <a:off x="624734" y="4030819"/>
                <a:ext cx="8283408" cy="1223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err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 err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err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 err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)…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err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 dirty="0" err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  <m:r>
                        <a:rPr lang="en-US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err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 err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8" name="矩形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34" y="4030819"/>
                <a:ext cx="8283408" cy="1223540"/>
              </a:xfrm>
              <a:prstGeom prst="rect">
                <a:avLst/>
              </a:prstGeom>
              <a:blipFill>
                <a:blip r:embed="rId3"/>
                <a:stretch>
                  <a:fillRect l="-147" b="-3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 Box 29"/>
              <p:cNvSpPr txBox="1">
                <a:spLocks noChangeArrowheads="1"/>
              </p:cNvSpPr>
              <p:nvPr/>
            </p:nvSpPr>
            <p:spPr bwMode="auto">
              <a:xfrm>
                <a:off x="4714835" y="3094618"/>
                <a:ext cx="56560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0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4835" y="3094618"/>
                <a:ext cx="565603" cy="461665"/>
              </a:xfrm>
              <a:prstGeom prst="rect">
                <a:avLst/>
              </a:prstGeom>
              <a:blipFill>
                <a:blip r:embed="rId4"/>
                <a:stretch>
                  <a:fillRect b="-2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 Box 31"/>
              <p:cNvSpPr txBox="1">
                <a:spLocks noChangeArrowheads="1"/>
              </p:cNvSpPr>
              <p:nvPr/>
            </p:nvSpPr>
            <p:spPr bwMode="auto">
              <a:xfrm>
                <a:off x="5614947" y="3094618"/>
                <a:ext cx="57272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i="1" dirty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1" name="Text 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14947" y="3094618"/>
                <a:ext cx="572721" cy="461665"/>
              </a:xfrm>
              <a:prstGeom prst="rect">
                <a:avLst/>
              </a:prstGeom>
              <a:blipFill>
                <a:blip r:embed="rId5"/>
                <a:stretch>
                  <a:fillRect b="-2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 Box 33"/>
              <p:cNvSpPr txBox="1">
                <a:spLocks noChangeArrowheads="1"/>
              </p:cNvSpPr>
              <p:nvPr/>
            </p:nvSpPr>
            <p:spPr bwMode="auto">
              <a:xfrm>
                <a:off x="6518235" y="3094618"/>
                <a:ext cx="57272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i="1" dirty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18235" y="3094618"/>
                <a:ext cx="572721" cy="461665"/>
              </a:xfrm>
              <a:prstGeom prst="rect">
                <a:avLst/>
              </a:prstGeom>
              <a:blipFill>
                <a:blip r:embed="rId6"/>
                <a:stretch>
                  <a:fillRect b="-2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 Box 35"/>
              <p:cNvSpPr txBox="1">
                <a:spLocks noChangeArrowheads="1"/>
              </p:cNvSpPr>
              <p:nvPr/>
            </p:nvSpPr>
            <p:spPr bwMode="auto">
              <a:xfrm>
                <a:off x="8375610" y="3094618"/>
                <a:ext cx="6180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i="1" dirty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75610" y="3094618"/>
                <a:ext cx="618054" cy="461665"/>
              </a:xfrm>
              <a:prstGeom prst="rect">
                <a:avLst/>
              </a:prstGeom>
              <a:blipFill>
                <a:blip r:embed="rId7"/>
                <a:stretch>
                  <a:fillRect b="-2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9" name="Group 4"/>
          <p:cNvGrpSpPr>
            <a:grpSpLocks/>
          </p:cNvGrpSpPr>
          <p:nvPr/>
        </p:nvGrpSpPr>
        <p:grpSpPr bwMode="auto">
          <a:xfrm>
            <a:off x="4650528" y="917826"/>
            <a:ext cx="463550" cy="1828800"/>
            <a:chOff x="960" y="1680"/>
            <a:chExt cx="420" cy="1630"/>
          </a:xfrm>
        </p:grpSpPr>
        <p:sp>
          <p:nvSpPr>
            <p:cNvPr id="310" name="Oval 5"/>
            <p:cNvSpPr>
              <a:spLocks noChangeArrowheads="1"/>
            </p:cNvSpPr>
            <p:nvPr/>
          </p:nvSpPr>
          <p:spPr bwMode="auto">
            <a:xfrm>
              <a:off x="960" y="1680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11" name="Oval 6"/>
            <p:cNvSpPr>
              <a:spLocks noChangeArrowheads="1"/>
            </p:cNvSpPr>
            <p:nvPr/>
          </p:nvSpPr>
          <p:spPr bwMode="auto">
            <a:xfrm>
              <a:off x="960" y="2112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312" name="Oval 7"/>
            <p:cNvSpPr>
              <a:spLocks noChangeArrowheads="1"/>
            </p:cNvSpPr>
            <p:nvPr/>
          </p:nvSpPr>
          <p:spPr bwMode="auto">
            <a:xfrm>
              <a:off x="960" y="2976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313" name="Text Box 8"/>
            <p:cNvSpPr txBox="1">
              <a:spLocks noChangeArrowheads="1"/>
            </p:cNvSpPr>
            <p:nvPr/>
          </p:nvSpPr>
          <p:spPr bwMode="auto">
            <a:xfrm>
              <a:off x="1007" y="2593"/>
              <a:ext cx="37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314" name="Group 9"/>
          <p:cNvGrpSpPr>
            <a:grpSpLocks/>
          </p:cNvGrpSpPr>
          <p:nvPr/>
        </p:nvGrpSpPr>
        <p:grpSpPr bwMode="auto">
          <a:xfrm>
            <a:off x="5604616" y="917826"/>
            <a:ext cx="465137" cy="1828800"/>
            <a:chOff x="1824" y="1680"/>
            <a:chExt cx="420" cy="1630"/>
          </a:xfrm>
        </p:grpSpPr>
        <p:sp>
          <p:nvSpPr>
            <p:cNvPr id="315" name="Oval 10"/>
            <p:cNvSpPr>
              <a:spLocks noChangeArrowheads="1"/>
            </p:cNvSpPr>
            <p:nvPr/>
          </p:nvSpPr>
          <p:spPr bwMode="auto">
            <a:xfrm>
              <a:off x="1824" y="1680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16" name="Oval 11"/>
            <p:cNvSpPr>
              <a:spLocks noChangeArrowheads="1"/>
            </p:cNvSpPr>
            <p:nvPr/>
          </p:nvSpPr>
          <p:spPr bwMode="auto">
            <a:xfrm>
              <a:off x="1824" y="2112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317" name="Oval 12"/>
            <p:cNvSpPr>
              <a:spLocks noChangeArrowheads="1"/>
            </p:cNvSpPr>
            <p:nvPr/>
          </p:nvSpPr>
          <p:spPr bwMode="auto">
            <a:xfrm>
              <a:off x="1824" y="2976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318" name="Text Box 13"/>
            <p:cNvSpPr txBox="1">
              <a:spLocks noChangeArrowheads="1"/>
            </p:cNvSpPr>
            <p:nvPr/>
          </p:nvSpPr>
          <p:spPr bwMode="auto">
            <a:xfrm>
              <a:off x="1871" y="2593"/>
              <a:ext cx="37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319" name="Group 14"/>
          <p:cNvGrpSpPr>
            <a:grpSpLocks/>
          </p:cNvGrpSpPr>
          <p:nvPr/>
        </p:nvGrpSpPr>
        <p:grpSpPr bwMode="auto">
          <a:xfrm>
            <a:off x="6560291" y="917826"/>
            <a:ext cx="466725" cy="1828800"/>
            <a:chOff x="2688" y="1680"/>
            <a:chExt cx="423" cy="1630"/>
          </a:xfrm>
        </p:grpSpPr>
        <p:sp>
          <p:nvSpPr>
            <p:cNvPr id="320" name="Oval 15"/>
            <p:cNvSpPr>
              <a:spLocks noChangeArrowheads="1"/>
            </p:cNvSpPr>
            <p:nvPr/>
          </p:nvSpPr>
          <p:spPr bwMode="auto">
            <a:xfrm>
              <a:off x="2688" y="1680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21" name="Oval 16"/>
            <p:cNvSpPr>
              <a:spLocks noChangeArrowheads="1"/>
            </p:cNvSpPr>
            <p:nvPr/>
          </p:nvSpPr>
          <p:spPr bwMode="auto">
            <a:xfrm>
              <a:off x="2688" y="2112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322" name="Oval 17"/>
            <p:cNvSpPr>
              <a:spLocks noChangeArrowheads="1"/>
            </p:cNvSpPr>
            <p:nvPr/>
          </p:nvSpPr>
          <p:spPr bwMode="auto">
            <a:xfrm>
              <a:off x="2688" y="2976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323" name="Text Box 18"/>
            <p:cNvSpPr txBox="1">
              <a:spLocks noChangeArrowheads="1"/>
            </p:cNvSpPr>
            <p:nvPr/>
          </p:nvSpPr>
          <p:spPr bwMode="auto">
            <a:xfrm>
              <a:off x="2737" y="2593"/>
              <a:ext cx="37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324" name="Group 19"/>
          <p:cNvGrpSpPr>
            <a:grpSpLocks/>
          </p:cNvGrpSpPr>
          <p:nvPr/>
        </p:nvGrpSpPr>
        <p:grpSpPr bwMode="auto">
          <a:xfrm>
            <a:off x="7568353" y="981326"/>
            <a:ext cx="442913" cy="1822450"/>
            <a:chOff x="3600" y="1737"/>
            <a:chExt cx="401" cy="1624"/>
          </a:xfrm>
        </p:grpSpPr>
        <p:sp>
          <p:nvSpPr>
            <p:cNvPr id="325" name="Text Box 20"/>
            <p:cNvSpPr txBox="1">
              <a:spLocks noChangeArrowheads="1"/>
            </p:cNvSpPr>
            <p:nvPr/>
          </p:nvSpPr>
          <p:spPr bwMode="auto">
            <a:xfrm>
              <a:off x="3627" y="1737"/>
              <a:ext cx="37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9999"/>
                  </a:solidFill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26" name="Text Box 21"/>
            <p:cNvSpPr txBox="1">
              <a:spLocks noChangeArrowheads="1"/>
            </p:cNvSpPr>
            <p:nvPr/>
          </p:nvSpPr>
          <p:spPr bwMode="auto">
            <a:xfrm>
              <a:off x="3627" y="2159"/>
              <a:ext cx="37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9999"/>
                  </a:solidFill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27" name="Text Box 22"/>
            <p:cNvSpPr txBox="1">
              <a:spLocks noChangeArrowheads="1"/>
            </p:cNvSpPr>
            <p:nvPr/>
          </p:nvSpPr>
          <p:spPr bwMode="auto">
            <a:xfrm>
              <a:off x="3600" y="3034"/>
              <a:ext cx="37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9999"/>
                  </a:solidFill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328" name="Group 23"/>
          <p:cNvGrpSpPr>
            <a:grpSpLocks/>
          </p:cNvGrpSpPr>
          <p:nvPr/>
        </p:nvGrpSpPr>
        <p:grpSpPr bwMode="auto">
          <a:xfrm>
            <a:off x="8525616" y="917826"/>
            <a:ext cx="466725" cy="1828800"/>
            <a:chOff x="4466" y="1680"/>
            <a:chExt cx="422" cy="1630"/>
          </a:xfrm>
        </p:grpSpPr>
        <p:sp>
          <p:nvSpPr>
            <p:cNvPr id="329" name="Oval 24"/>
            <p:cNvSpPr>
              <a:spLocks noChangeArrowheads="1"/>
            </p:cNvSpPr>
            <p:nvPr/>
          </p:nvSpPr>
          <p:spPr bwMode="auto">
            <a:xfrm>
              <a:off x="4466" y="1680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30" name="Oval 25"/>
            <p:cNvSpPr>
              <a:spLocks noChangeArrowheads="1"/>
            </p:cNvSpPr>
            <p:nvPr/>
          </p:nvSpPr>
          <p:spPr bwMode="auto">
            <a:xfrm>
              <a:off x="4466" y="2112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331" name="Oval 26"/>
            <p:cNvSpPr>
              <a:spLocks noChangeArrowheads="1"/>
            </p:cNvSpPr>
            <p:nvPr/>
          </p:nvSpPr>
          <p:spPr bwMode="auto">
            <a:xfrm>
              <a:off x="4466" y="2976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332" name="Text Box 27"/>
            <p:cNvSpPr txBox="1">
              <a:spLocks noChangeArrowheads="1"/>
            </p:cNvSpPr>
            <p:nvPr/>
          </p:nvSpPr>
          <p:spPr bwMode="auto">
            <a:xfrm>
              <a:off x="4514" y="2593"/>
              <a:ext cx="37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sp>
        <p:nvSpPr>
          <p:cNvPr id="333" name="Oval 36"/>
          <p:cNvSpPr>
            <a:spLocks noChangeArrowheads="1"/>
          </p:cNvSpPr>
          <p:nvPr/>
        </p:nvSpPr>
        <p:spPr bwMode="auto">
          <a:xfrm>
            <a:off x="4650528" y="1402014"/>
            <a:ext cx="369888" cy="37465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2</a:t>
            </a:r>
          </a:p>
        </p:txBody>
      </p:sp>
      <p:grpSp>
        <p:nvGrpSpPr>
          <p:cNvPr id="334" name="Group 37"/>
          <p:cNvGrpSpPr>
            <a:grpSpLocks/>
          </p:cNvGrpSpPr>
          <p:nvPr/>
        </p:nvGrpSpPr>
        <p:grpSpPr bwMode="auto">
          <a:xfrm>
            <a:off x="5006556" y="1105577"/>
            <a:ext cx="614613" cy="1464320"/>
            <a:chOff x="1282" y="1318"/>
            <a:chExt cx="557" cy="1306"/>
          </a:xfrm>
        </p:grpSpPr>
        <p:grpSp>
          <p:nvGrpSpPr>
            <p:cNvPr id="335" name="Group 38"/>
            <p:cNvGrpSpPr>
              <a:grpSpLocks/>
            </p:cNvGrpSpPr>
            <p:nvPr/>
          </p:nvGrpSpPr>
          <p:grpSpPr bwMode="auto">
            <a:xfrm>
              <a:off x="1308" y="1318"/>
              <a:ext cx="531" cy="1297"/>
              <a:chOff x="1308" y="1318"/>
              <a:chExt cx="531" cy="1297"/>
            </a:xfrm>
          </p:grpSpPr>
          <p:cxnSp>
            <p:nvCxnSpPr>
              <p:cNvPr id="337" name="AutoShape 39"/>
              <p:cNvCxnSpPr>
                <a:cxnSpLocks noChangeShapeType="1"/>
                <a:stCxn id="310" idx="6"/>
                <a:endCxn id="315" idx="2"/>
              </p:cNvCxnSpPr>
              <p:nvPr/>
            </p:nvCxnSpPr>
            <p:spPr bwMode="auto">
              <a:xfrm>
                <a:off x="1308" y="1318"/>
                <a:ext cx="531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" name="AutoShape 40"/>
              <p:cNvCxnSpPr>
                <a:cxnSpLocks noChangeShapeType="1"/>
                <a:stCxn id="310" idx="6"/>
                <a:endCxn id="316" idx="2"/>
              </p:cNvCxnSpPr>
              <p:nvPr/>
            </p:nvCxnSpPr>
            <p:spPr bwMode="auto">
              <a:xfrm>
                <a:off x="1308" y="1318"/>
                <a:ext cx="531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" name="AutoShape 41"/>
              <p:cNvCxnSpPr>
                <a:cxnSpLocks noChangeShapeType="1"/>
                <a:stCxn id="310" idx="6"/>
                <a:endCxn id="317" idx="2"/>
              </p:cNvCxnSpPr>
              <p:nvPr/>
            </p:nvCxnSpPr>
            <p:spPr bwMode="auto">
              <a:xfrm>
                <a:off x="1308" y="1318"/>
                <a:ext cx="531" cy="1297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0" name="AutoShape 42"/>
              <p:cNvCxnSpPr>
                <a:cxnSpLocks noChangeShapeType="1"/>
                <a:stCxn id="311" idx="6"/>
                <a:endCxn id="315" idx="2"/>
              </p:cNvCxnSpPr>
              <p:nvPr/>
            </p:nvCxnSpPr>
            <p:spPr bwMode="auto">
              <a:xfrm flipV="1">
                <a:off x="1308" y="1318"/>
                <a:ext cx="531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1" name="AutoShape 43"/>
              <p:cNvCxnSpPr>
                <a:cxnSpLocks noChangeShapeType="1"/>
                <a:stCxn id="311" idx="6"/>
                <a:endCxn id="316" idx="2"/>
              </p:cNvCxnSpPr>
              <p:nvPr/>
            </p:nvCxnSpPr>
            <p:spPr bwMode="auto">
              <a:xfrm>
                <a:off x="1308" y="1750"/>
                <a:ext cx="531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2" name="AutoShape 44"/>
              <p:cNvCxnSpPr>
                <a:cxnSpLocks noChangeShapeType="1"/>
                <a:stCxn id="311" idx="6"/>
                <a:endCxn id="317" idx="2"/>
              </p:cNvCxnSpPr>
              <p:nvPr/>
            </p:nvCxnSpPr>
            <p:spPr bwMode="auto">
              <a:xfrm>
                <a:off x="1308" y="1750"/>
                <a:ext cx="531" cy="865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3" name="AutoShape 45"/>
              <p:cNvCxnSpPr>
                <a:cxnSpLocks noChangeShapeType="1"/>
                <a:stCxn id="312" idx="6"/>
                <a:endCxn id="317" idx="2"/>
              </p:cNvCxnSpPr>
              <p:nvPr/>
            </p:nvCxnSpPr>
            <p:spPr bwMode="auto">
              <a:xfrm>
                <a:off x="1308" y="2615"/>
                <a:ext cx="531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36" name="Line 46"/>
            <p:cNvSpPr>
              <a:spLocks noChangeShapeType="1"/>
            </p:cNvSpPr>
            <p:nvPr/>
          </p:nvSpPr>
          <p:spPr bwMode="auto">
            <a:xfrm flipV="1">
              <a:off x="1282" y="1376"/>
              <a:ext cx="528" cy="1248"/>
            </a:xfrm>
            <a:prstGeom prst="line">
              <a:avLst/>
            </a:prstGeom>
            <a:noFill/>
            <a:ln w="12700">
              <a:solidFill>
                <a:srgbClr val="00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4" name="Group 47"/>
          <p:cNvGrpSpPr>
            <a:grpSpLocks/>
          </p:cNvGrpSpPr>
          <p:nvPr/>
        </p:nvGrpSpPr>
        <p:grpSpPr bwMode="auto">
          <a:xfrm>
            <a:off x="5976091" y="1133726"/>
            <a:ext cx="584200" cy="1452563"/>
            <a:chOff x="2160" y="1872"/>
            <a:chExt cx="528" cy="1296"/>
          </a:xfrm>
        </p:grpSpPr>
        <p:grpSp>
          <p:nvGrpSpPr>
            <p:cNvPr id="345" name="Group 48"/>
            <p:cNvGrpSpPr>
              <a:grpSpLocks/>
            </p:cNvGrpSpPr>
            <p:nvPr/>
          </p:nvGrpSpPr>
          <p:grpSpPr bwMode="auto">
            <a:xfrm>
              <a:off x="2160" y="1872"/>
              <a:ext cx="506" cy="1296"/>
              <a:chOff x="2160" y="1872"/>
              <a:chExt cx="506" cy="1296"/>
            </a:xfrm>
          </p:grpSpPr>
          <p:cxnSp>
            <p:nvCxnSpPr>
              <p:cNvPr id="347" name="AutoShape 49"/>
              <p:cNvCxnSpPr>
                <a:cxnSpLocks noChangeShapeType="1"/>
              </p:cNvCxnSpPr>
              <p:nvPr/>
            </p:nvCxnSpPr>
            <p:spPr bwMode="auto">
              <a:xfrm>
                <a:off x="2160" y="1872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" name="AutoShape 50"/>
              <p:cNvCxnSpPr>
                <a:cxnSpLocks noChangeShapeType="1"/>
              </p:cNvCxnSpPr>
              <p:nvPr/>
            </p:nvCxnSpPr>
            <p:spPr bwMode="auto">
              <a:xfrm>
                <a:off x="2160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9" name="AutoShape 51"/>
              <p:cNvCxnSpPr>
                <a:cxnSpLocks noChangeShapeType="1"/>
              </p:cNvCxnSpPr>
              <p:nvPr/>
            </p:nvCxnSpPr>
            <p:spPr bwMode="auto">
              <a:xfrm>
                <a:off x="2160" y="1872"/>
                <a:ext cx="506" cy="1296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0" name="AutoShape 52"/>
              <p:cNvCxnSpPr>
                <a:cxnSpLocks noChangeShapeType="1"/>
              </p:cNvCxnSpPr>
              <p:nvPr/>
            </p:nvCxnSpPr>
            <p:spPr bwMode="auto">
              <a:xfrm flipV="1">
                <a:off x="2160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1" name="AutoShape 53"/>
              <p:cNvCxnSpPr>
                <a:cxnSpLocks noChangeShapeType="1"/>
              </p:cNvCxnSpPr>
              <p:nvPr/>
            </p:nvCxnSpPr>
            <p:spPr bwMode="auto">
              <a:xfrm>
                <a:off x="2160" y="2304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2" name="AutoShape 54"/>
              <p:cNvCxnSpPr>
                <a:cxnSpLocks noChangeShapeType="1"/>
              </p:cNvCxnSpPr>
              <p:nvPr/>
            </p:nvCxnSpPr>
            <p:spPr bwMode="auto">
              <a:xfrm>
                <a:off x="2160" y="2304"/>
                <a:ext cx="506" cy="864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3" name="AutoShape 55"/>
              <p:cNvCxnSpPr>
                <a:cxnSpLocks noChangeShapeType="1"/>
              </p:cNvCxnSpPr>
              <p:nvPr/>
            </p:nvCxnSpPr>
            <p:spPr bwMode="auto">
              <a:xfrm>
                <a:off x="2160" y="3168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46" name="Line 56"/>
            <p:cNvSpPr>
              <a:spLocks noChangeShapeType="1"/>
            </p:cNvSpPr>
            <p:nvPr/>
          </p:nvSpPr>
          <p:spPr bwMode="auto">
            <a:xfrm flipV="1">
              <a:off x="2160" y="1920"/>
              <a:ext cx="528" cy="1248"/>
            </a:xfrm>
            <a:prstGeom prst="line">
              <a:avLst/>
            </a:prstGeom>
            <a:noFill/>
            <a:ln w="12700">
              <a:solidFill>
                <a:srgbClr val="00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4" name="Group 57"/>
          <p:cNvGrpSpPr>
            <a:grpSpLocks/>
          </p:cNvGrpSpPr>
          <p:nvPr/>
        </p:nvGrpSpPr>
        <p:grpSpPr bwMode="auto">
          <a:xfrm>
            <a:off x="6931766" y="1133726"/>
            <a:ext cx="582612" cy="1452563"/>
            <a:chOff x="3024" y="1872"/>
            <a:chExt cx="528" cy="1296"/>
          </a:xfrm>
        </p:grpSpPr>
        <p:grpSp>
          <p:nvGrpSpPr>
            <p:cNvPr id="355" name="Group 58"/>
            <p:cNvGrpSpPr>
              <a:grpSpLocks/>
            </p:cNvGrpSpPr>
            <p:nvPr/>
          </p:nvGrpSpPr>
          <p:grpSpPr bwMode="auto">
            <a:xfrm>
              <a:off x="3024" y="1872"/>
              <a:ext cx="506" cy="1296"/>
              <a:chOff x="3024" y="1872"/>
              <a:chExt cx="506" cy="1296"/>
            </a:xfrm>
          </p:grpSpPr>
          <p:cxnSp>
            <p:nvCxnSpPr>
              <p:cNvPr id="357" name="AutoShape 59"/>
              <p:cNvCxnSpPr>
                <a:cxnSpLocks noChangeShapeType="1"/>
              </p:cNvCxnSpPr>
              <p:nvPr/>
            </p:nvCxnSpPr>
            <p:spPr bwMode="auto">
              <a:xfrm>
                <a:off x="3024" y="1872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8" name="AutoShape 60"/>
              <p:cNvCxnSpPr>
                <a:cxnSpLocks noChangeShapeType="1"/>
              </p:cNvCxnSpPr>
              <p:nvPr/>
            </p:nvCxnSpPr>
            <p:spPr bwMode="auto">
              <a:xfrm>
                <a:off x="3024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9" name="AutoShape 61"/>
              <p:cNvCxnSpPr>
                <a:cxnSpLocks noChangeShapeType="1"/>
              </p:cNvCxnSpPr>
              <p:nvPr/>
            </p:nvCxnSpPr>
            <p:spPr bwMode="auto">
              <a:xfrm>
                <a:off x="3024" y="1872"/>
                <a:ext cx="506" cy="1296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0" name="AutoShape 62"/>
              <p:cNvCxnSpPr>
                <a:cxnSpLocks noChangeShapeType="1"/>
              </p:cNvCxnSpPr>
              <p:nvPr/>
            </p:nvCxnSpPr>
            <p:spPr bwMode="auto">
              <a:xfrm flipV="1">
                <a:off x="3024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1" name="AutoShape 63"/>
              <p:cNvCxnSpPr>
                <a:cxnSpLocks noChangeShapeType="1"/>
              </p:cNvCxnSpPr>
              <p:nvPr/>
            </p:nvCxnSpPr>
            <p:spPr bwMode="auto">
              <a:xfrm>
                <a:off x="3024" y="2304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2" name="AutoShape 64"/>
              <p:cNvCxnSpPr>
                <a:cxnSpLocks noChangeShapeType="1"/>
              </p:cNvCxnSpPr>
              <p:nvPr/>
            </p:nvCxnSpPr>
            <p:spPr bwMode="auto">
              <a:xfrm>
                <a:off x="3024" y="2304"/>
                <a:ext cx="506" cy="864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3" name="AutoShape 65"/>
              <p:cNvCxnSpPr>
                <a:cxnSpLocks noChangeShapeType="1"/>
              </p:cNvCxnSpPr>
              <p:nvPr/>
            </p:nvCxnSpPr>
            <p:spPr bwMode="auto">
              <a:xfrm>
                <a:off x="3024" y="3168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56" name="Line 66"/>
            <p:cNvSpPr>
              <a:spLocks noChangeShapeType="1"/>
            </p:cNvSpPr>
            <p:nvPr/>
          </p:nvSpPr>
          <p:spPr bwMode="auto">
            <a:xfrm flipV="1">
              <a:off x="3024" y="1920"/>
              <a:ext cx="528" cy="1248"/>
            </a:xfrm>
            <a:prstGeom prst="line">
              <a:avLst/>
            </a:prstGeom>
            <a:noFill/>
            <a:ln w="12700">
              <a:solidFill>
                <a:srgbClr val="00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4" name="Group 67"/>
          <p:cNvGrpSpPr>
            <a:grpSpLocks/>
          </p:cNvGrpSpPr>
          <p:nvPr/>
        </p:nvGrpSpPr>
        <p:grpSpPr bwMode="auto">
          <a:xfrm>
            <a:off x="7939828" y="1133726"/>
            <a:ext cx="582613" cy="1452563"/>
            <a:chOff x="3936" y="1872"/>
            <a:chExt cx="528" cy="1296"/>
          </a:xfrm>
        </p:grpSpPr>
        <p:grpSp>
          <p:nvGrpSpPr>
            <p:cNvPr id="365" name="Group 68"/>
            <p:cNvGrpSpPr>
              <a:grpSpLocks/>
            </p:cNvGrpSpPr>
            <p:nvPr/>
          </p:nvGrpSpPr>
          <p:grpSpPr bwMode="auto">
            <a:xfrm>
              <a:off x="3938" y="1872"/>
              <a:ext cx="506" cy="1296"/>
              <a:chOff x="3938" y="1872"/>
              <a:chExt cx="506" cy="1296"/>
            </a:xfrm>
          </p:grpSpPr>
          <p:cxnSp>
            <p:nvCxnSpPr>
              <p:cNvPr id="367" name="AutoShape 69"/>
              <p:cNvCxnSpPr>
                <a:cxnSpLocks noChangeShapeType="1"/>
              </p:cNvCxnSpPr>
              <p:nvPr/>
            </p:nvCxnSpPr>
            <p:spPr bwMode="auto">
              <a:xfrm>
                <a:off x="3938" y="1872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8" name="AutoShape 70"/>
              <p:cNvCxnSpPr>
                <a:cxnSpLocks noChangeShapeType="1"/>
              </p:cNvCxnSpPr>
              <p:nvPr/>
            </p:nvCxnSpPr>
            <p:spPr bwMode="auto">
              <a:xfrm>
                <a:off x="3938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" name="AutoShape 71"/>
              <p:cNvCxnSpPr>
                <a:cxnSpLocks noChangeShapeType="1"/>
              </p:cNvCxnSpPr>
              <p:nvPr/>
            </p:nvCxnSpPr>
            <p:spPr bwMode="auto">
              <a:xfrm>
                <a:off x="3938" y="1872"/>
                <a:ext cx="506" cy="1296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0" name="AutoShape 72"/>
              <p:cNvCxnSpPr>
                <a:cxnSpLocks noChangeShapeType="1"/>
              </p:cNvCxnSpPr>
              <p:nvPr/>
            </p:nvCxnSpPr>
            <p:spPr bwMode="auto">
              <a:xfrm flipV="1">
                <a:off x="3938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1" name="AutoShape 73"/>
              <p:cNvCxnSpPr>
                <a:cxnSpLocks noChangeShapeType="1"/>
              </p:cNvCxnSpPr>
              <p:nvPr/>
            </p:nvCxnSpPr>
            <p:spPr bwMode="auto">
              <a:xfrm>
                <a:off x="3938" y="2304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2" name="AutoShape 74"/>
              <p:cNvCxnSpPr>
                <a:cxnSpLocks noChangeShapeType="1"/>
              </p:cNvCxnSpPr>
              <p:nvPr/>
            </p:nvCxnSpPr>
            <p:spPr bwMode="auto">
              <a:xfrm>
                <a:off x="3938" y="2304"/>
                <a:ext cx="506" cy="864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3" name="AutoShape 75"/>
              <p:cNvCxnSpPr>
                <a:cxnSpLocks noChangeShapeType="1"/>
              </p:cNvCxnSpPr>
              <p:nvPr/>
            </p:nvCxnSpPr>
            <p:spPr bwMode="auto">
              <a:xfrm>
                <a:off x="3938" y="3168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6" name="Line 76"/>
            <p:cNvSpPr>
              <a:spLocks noChangeShapeType="1"/>
            </p:cNvSpPr>
            <p:nvPr/>
          </p:nvSpPr>
          <p:spPr bwMode="auto">
            <a:xfrm flipV="1">
              <a:off x="3936" y="1920"/>
              <a:ext cx="528" cy="1248"/>
            </a:xfrm>
            <a:prstGeom prst="line">
              <a:avLst/>
            </a:prstGeom>
            <a:noFill/>
            <a:ln w="12700">
              <a:solidFill>
                <a:srgbClr val="00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74" name="AutoShape 77"/>
          <p:cNvCxnSpPr>
            <a:cxnSpLocks noChangeShapeType="1"/>
            <a:stCxn id="333" idx="6"/>
            <a:endCxn id="315" idx="2"/>
          </p:cNvCxnSpPr>
          <p:nvPr/>
        </p:nvCxnSpPr>
        <p:spPr bwMode="auto">
          <a:xfrm flipV="1">
            <a:off x="5033116" y="1105151"/>
            <a:ext cx="558800" cy="484188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5" name="AutoShape 78"/>
          <p:cNvCxnSpPr>
            <a:cxnSpLocks noChangeShapeType="1"/>
          </p:cNvCxnSpPr>
          <p:nvPr/>
        </p:nvCxnSpPr>
        <p:spPr bwMode="auto">
          <a:xfrm>
            <a:off x="5976091" y="1105151"/>
            <a:ext cx="560387" cy="1454150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6" name="Oval 79"/>
          <p:cNvSpPr>
            <a:spLocks noChangeArrowheads="1"/>
          </p:cNvSpPr>
          <p:nvPr/>
        </p:nvSpPr>
        <p:spPr bwMode="auto">
          <a:xfrm>
            <a:off x="5604616" y="917826"/>
            <a:ext cx="369887" cy="37465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377" name="Oval 80"/>
          <p:cNvSpPr>
            <a:spLocks noChangeArrowheads="1"/>
          </p:cNvSpPr>
          <p:nvPr/>
        </p:nvSpPr>
        <p:spPr bwMode="auto">
          <a:xfrm>
            <a:off x="6560291" y="2371976"/>
            <a:ext cx="369887" cy="37465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K</a:t>
            </a:r>
          </a:p>
        </p:txBody>
      </p:sp>
      <p:cxnSp>
        <p:nvCxnSpPr>
          <p:cNvPr id="378" name="AutoShape 81"/>
          <p:cNvCxnSpPr>
            <a:cxnSpLocks noChangeShapeType="1"/>
          </p:cNvCxnSpPr>
          <p:nvPr/>
        </p:nvCxnSpPr>
        <p:spPr bwMode="auto">
          <a:xfrm flipV="1">
            <a:off x="6931766" y="1833814"/>
            <a:ext cx="582612" cy="752475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" name="AutoShape 82"/>
          <p:cNvCxnSpPr>
            <a:cxnSpLocks noChangeShapeType="1"/>
            <a:endCxn id="330" idx="2"/>
          </p:cNvCxnSpPr>
          <p:nvPr/>
        </p:nvCxnSpPr>
        <p:spPr bwMode="auto">
          <a:xfrm flipV="1">
            <a:off x="7935066" y="1589339"/>
            <a:ext cx="571500" cy="539750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0" name="Oval 83"/>
          <p:cNvSpPr>
            <a:spLocks noChangeArrowheads="1"/>
          </p:cNvSpPr>
          <p:nvPr/>
        </p:nvSpPr>
        <p:spPr bwMode="auto">
          <a:xfrm>
            <a:off x="8522441" y="1402014"/>
            <a:ext cx="369887" cy="37465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9176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the dishonest casino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87828" y="856989"/>
                <a:ext cx="8556171" cy="5444238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/>
                  <a:t>Let the sequence of rolls be: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=1, 2, 1, 5, 6, 2, 1, 5, 2, 4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Then</a:t>
                </a:r>
                <a:r>
                  <a:rPr lang="en-US" dirty="0"/>
                  <a:t>, what is the likelihood of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𝐹𝑎𝑖𝑟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𝐹𝑎𝑖𝑟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𝐹𝑎𝑖𝑟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𝐹𝑎𝑖𝑟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𝐹𝑎𝑖𝑟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𝐹𝑎𝑖𝑟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𝐹𝑎𝑖𝑟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𝐹𝑎𝑖𝑟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𝐹𝑎𝑖𝑟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𝐹𝑎𝑖𝑟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 smtClean="0"/>
                  <a:t>(</a:t>
                </a:r>
                <a:r>
                  <a:rPr lang="en-US" dirty="0"/>
                  <a:t>say initial </a:t>
                </a:r>
                <a:r>
                  <a:rPr lang="en-US" dirty="0" err="1"/>
                  <a:t>probs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𝐹𝑎𝑖𝑟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=½,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𝐿𝑜𝑎𝑑𝑒𝑑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=½</m:t>
                    </m:r>
                  </m:oMath>
                </a14:m>
                <a:r>
                  <a:rPr lang="en-US" dirty="0"/>
                  <a:t>)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So, the likelihood the die is fair in this </a:t>
                </a:r>
                <a:r>
                  <a:rPr lang="en-US" dirty="0" smtClean="0"/>
                  <a:t>run is </a:t>
                </a:r>
                <a:r>
                  <a:rPr lang="en-US" dirty="0"/>
                  <a:t>just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0.521×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828" y="856989"/>
                <a:ext cx="8556171" cy="5444238"/>
              </a:xfrm>
              <a:blipFill>
                <a:blip r:embed="rId2"/>
                <a:stretch>
                  <a:fillRect l="-2137" t="-1568" b="-3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28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99141" y="3550080"/>
                <a:ext cx="8614229" cy="20559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 dirty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i="1" dirty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𝐹𝑎𝑖𝑟</m:t>
                          </m:r>
                        </m:e>
                      </m:d>
                      <m:r>
                        <a:rPr lang="en-US" sz="2400" i="1" dirty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𝐹𝑎𝑖𝑟</m:t>
                          </m:r>
                        </m:e>
                        <m:e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𝐹𝑎𝑖𝑟</m:t>
                          </m:r>
                        </m:e>
                      </m:d>
                      <m:r>
                        <a:rPr lang="en-US" sz="2400" i="1" dirty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𝐹𝑎𝑖𝑟</m:t>
                          </m:r>
                        </m:e>
                      </m:d>
                      <m:r>
                        <a:rPr lang="en-US" sz="2400" i="1" dirty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𝐹𝑎𝑖𝑟</m:t>
                          </m:r>
                        </m:e>
                        <m:e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𝐹𝑎𝑖𝑟</m:t>
                          </m:r>
                        </m:e>
                      </m:d>
                      <m:r>
                        <a:rPr lang="en-US" sz="2400" i="1" dirty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400" i="1" dirty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𝐹𝑎𝑖𝑟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dirty="0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dirty="0" smtClean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dirty="0" smtClean="0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dirty="0" smtClean="0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dirty="0" smtClean="0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2400" b="0" i="1" dirty="0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dirty="0" smtClean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0.95</m:t>
                              </m:r>
                            </m:e>
                          </m:d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sz="2400" i="1" dirty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=.00000000521158647211</m:t>
                      </m:r>
                      <m:r>
                        <a:rPr lang="en-US" sz="2400" b="0" i="1" dirty="0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≈0.5∗</m:t>
                      </m:r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41" y="3550080"/>
                <a:ext cx="8614229" cy="2055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80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the dishonest casino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 smtClean="0"/>
                  <a:t>What </a:t>
                </a:r>
                <a:r>
                  <a:rPr lang="en-US" dirty="0"/>
                  <a:t>is the likelihood of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𝐿𝑜𝑎𝑑𝑒𝑑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𝐿𝑜𝑎𝑑𝑒𝑑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𝐿𝑜𝑎𝑑𝑒𝑑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𝐿𝑜𝑎𝑑𝑒𝑑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𝐿𝑜𝑎𝑑𝑒𝑑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𝐿𝑜𝑎𝑑𝑒𝑑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𝐿𝑜𝑎𝑑𝑒𝑑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𝐿𝑜𝑎𝑑𝑒𝑑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𝐿𝑜𝑎𝑑𝑒𝑑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𝐿𝑜𝑎𝑑𝑒𝑑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Therefore, it’s somewhat more likely that all the rolls are done with the fair die, than that they are all done with the loaded die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0" t="-1568" r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69227" y="2551134"/>
                <a:ext cx="8140136" cy="20559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rgbClr val="006699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den>
                      </m:f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𝑃</m:t>
                      </m:r>
                      <m:d>
                        <m:dPr>
                          <m:ctrlPr>
                            <a:rPr lang="en-US" altLang="en-US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e>
                        <m:e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𝐿𝑜𝑎𝑑𝑒𝑑</m:t>
                          </m:r>
                        </m:e>
                      </m:d>
                      <m:r>
                        <a:rPr lang="en-US" altLang="en-US" sz="240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𝑃</m:t>
                      </m:r>
                      <m:d>
                        <m:dPr>
                          <m:ctrlPr>
                            <a:rPr lang="en-US" altLang="en-US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𝐿𝑜𝑎𝑑𝑒𝑑</m:t>
                          </m:r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, </m:t>
                          </m:r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𝐿𝑜𝑎𝑑𝑒𝑑</m:t>
                          </m:r>
                        </m:e>
                      </m:d>
                      <m:r>
                        <a:rPr lang="en-US" altLang="en-US" sz="240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…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𝑃</m:t>
                      </m:r>
                      <m:d>
                        <m:dPr>
                          <m:ctrlPr>
                            <a:rPr lang="en-US" altLang="en-US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4</m:t>
                          </m:r>
                        </m:e>
                        <m:e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𝐿𝑜𝑎𝑑𝑒𝑑</m:t>
                          </m:r>
                        </m:e>
                      </m:d>
                    </m:oMath>
                  </m:oMathPara>
                </a14:m>
                <a:endParaRPr lang="en-US" altLang="en-US" sz="2400" i="1" dirty="0" smtClean="0"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>
                  <a:spcBef>
                    <a:spcPct val="20000"/>
                  </a:spcBef>
                  <a:buClr>
                    <a:srgbClr val="006699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f>
                        <m:f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den>
                      </m:f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sSup>
                        <m:sSup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9</m:t>
                          </m:r>
                        </m:sup>
                      </m:sSup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d>
                        <m:d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sSup>
                        <m:sSup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0.95</m:t>
                              </m:r>
                            </m:e>
                          </m:d>
                        </m:e>
                        <m:sup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9</m:t>
                          </m:r>
                        </m:sup>
                      </m:sSup>
                      <m:r>
                        <a:rPr lang="en-US" altLang="en-US" sz="2400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=.00000000015756235243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≈.16×</m:t>
                      </m:r>
                      <m:sSup>
                        <m:sSup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10</m:t>
                          </m:r>
                        </m:e>
                        <m:sup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−9</m:t>
                          </m:r>
                        </m:sup>
                      </m:sSup>
                    </m:oMath>
                  </m:oMathPara>
                </a14:m>
                <a:endParaRPr lang="en-US" altLang="en-US" sz="240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27" y="2551134"/>
                <a:ext cx="8140136" cy="2055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72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speech recognition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 speech recognition(ASR) is the process by which a computer maps an acoustic speech signal to text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Challenges for researchers</a:t>
            </a:r>
          </a:p>
          <a:p>
            <a:pPr lvl="1"/>
            <a:r>
              <a:rPr lang="en-US" dirty="0" smtClean="0"/>
              <a:t>Linguistic factor</a:t>
            </a:r>
          </a:p>
          <a:p>
            <a:pPr lvl="1"/>
            <a:r>
              <a:rPr lang="en-US" dirty="0" smtClean="0"/>
              <a:t>Physiologic factor</a:t>
            </a:r>
          </a:p>
          <a:p>
            <a:pPr lvl="1"/>
            <a:r>
              <a:rPr lang="en-US" dirty="0" smtClean="0"/>
              <a:t>Environmental factor</a:t>
            </a: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347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the dishonest casino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 smtClean="0"/>
                  <a:t>Let the sequence of rolls be: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=1, 6, 6, 5, 6, 2, 6, 6, 3, 6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Now</a:t>
                </a:r>
                <a:r>
                  <a:rPr lang="en-US" dirty="0"/>
                  <a:t>, what is the likelihood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 smtClean="0"/>
                  <a:t>                                                                 , </a:t>
                </a:r>
                <a:r>
                  <a:rPr lang="en-US" dirty="0"/>
                  <a:t>same as before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What </a:t>
                </a:r>
                <a:r>
                  <a:rPr lang="en-US" dirty="0"/>
                  <a:t>is the likelihood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So</a:t>
                </a:r>
                <a:r>
                  <a:rPr lang="en-US" dirty="0"/>
                  <a:t>, it is 100 times more likely the die is loaded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30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89139" y="2147656"/>
                <a:ext cx="4684551" cy="9951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 dirty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dirty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dirty="0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dirty="0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 dirty="0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2400" i="1" dirty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dirty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0.95</m:t>
                              </m:r>
                            </m:e>
                          </m:d>
                        </m:e>
                        <m:sup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sz="2400" b="0" i="1" dirty="0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≈0.5×</m:t>
                      </m:r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39" y="2147656"/>
                <a:ext cx="4684551" cy="9951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87829" y="3831314"/>
                <a:ext cx="7817525" cy="1364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den>
                      </m:f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4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sSup>
                        <m:sSupPr>
                          <m:ctrlPr>
                            <a:rPr lang="en-US" alt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6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0.95</m:t>
                              </m:r>
                            </m:e>
                          </m:d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9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=.00000049238235134735</m:t>
                      </m:r>
                    </m:oMath>
                  </m:oMathPara>
                </a14:m>
                <a:endParaRPr lang="en-US" altLang="en-US" sz="2400" i="1" dirty="0" smtClean="0">
                  <a:solidFill>
                    <a:srgbClr val="000000"/>
                  </a:solidFill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≈0.5×</m:t>
                      </m:r>
                      <m:sSup>
                        <m:sSupPr>
                          <m:ctrlPr>
                            <a:rPr lang="en-US" alt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10</m:t>
                          </m:r>
                        </m:e>
                        <m:sup>
                          <m:r>
                            <a:rPr lang="en-US" alt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−7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29" y="3831314"/>
                <a:ext cx="7817525" cy="13644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35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three main questions on HMMs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87829" y="856989"/>
                <a:ext cx="8294914" cy="54442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Decoding</a:t>
                </a:r>
              </a:p>
              <a:p>
                <a:r>
                  <a:rPr lang="en-US" dirty="0" smtClean="0"/>
                  <a:t>GIVEN</a:t>
                </a:r>
                <a:r>
                  <a:rPr lang="en-US" dirty="0"/>
                  <a:t>	</a:t>
                </a:r>
                <a:r>
                  <a:rPr lang="en-US" dirty="0" smtClean="0"/>
                  <a:t>	a </a:t>
                </a:r>
                <a:r>
                  <a:rPr lang="en-US" dirty="0"/>
                  <a:t>HMM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 and a sequence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</a:t>
                </a:r>
              </a:p>
              <a:p>
                <a:r>
                  <a:rPr lang="en-US" dirty="0"/>
                  <a:t>FIND	</a:t>
                </a:r>
                <a:r>
                  <a:rPr lang="en-US" dirty="0" smtClean="0"/>
                  <a:t>	the </a:t>
                </a:r>
                <a:r>
                  <a:rPr lang="en-US" dirty="0"/>
                  <a:t>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of states that maximizes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Evaluation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GIVEN </a:t>
                </a:r>
                <a:r>
                  <a:rPr lang="en-US" dirty="0"/>
                  <a:t>	a HMM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 and a sequence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</a:t>
                </a:r>
              </a:p>
              <a:p>
                <a:r>
                  <a:rPr lang="en-US" dirty="0"/>
                  <a:t>FIND 	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𝑃𝑟𝑜𝑏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Learning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GIVEN		a HMM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with unspecified transition/emission probs., and a sequence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</a:t>
                </a:r>
              </a:p>
              <a:p>
                <a:r>
                  <a:rPr lang="en-US" dirty="0"/>
                  <a:t>FIND	</a:t>
                </a:r>
                <a:r>
                  <a:rPr lang="en-US" dirty="0" smtClean="0"/>
                  <a:t>	parameters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(.),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that maximize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829" y="856989"/>
                <a:ext cx="8294914" cy="5444238"/>
              </a:xfrm>
              <a:blipFill>
                <a:blip r:embed="rId2"/>
                <a:stretch>
                  <a:fillRect l="-1102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25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example: Teacher-mood-model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The observation is a probabilistic function of the state.</a:t>
            </a:r>
          </a:p>
          <a:p>
            <a:r>
              <a:rPr lang="en-US" dirty="0" smtClean="0"/>
              <a:t>Situation</a:t>
            </a:r>
            <a:r>
              <a:rPr lang="en-US" dirty="0"/>
              <a:t>:</a:t>
            </a:r>
          </a:p>
          <a:p>
            <a:r>
              <a:rPr lang="en-US" dirty="0"/>
              <a:t>Your school teacher gave three different types of daily homework assignments:</a:t>
            </a:r>
          </a:p>
          <a:p>
            <a:pPr lvl="1"/>
            <a:r>
              <a:rPr lang="en-US" dirty="0"/>
              <a:t>A: took about 5 minutes to complete</a:t>
            </a:r>
          </a:p>
          <a:p>
            <a:pPr lvl="1"/>
            <a:r>
              <a:rPr lang="en-US" dirty="0"/>
              <a:t>B: took about 1 hour to complete</a:t>
            </a:r>
          </a:p>
          <a:p>
            <a:pPr lvl="1"/>
            <a:r>
              <a:rPr lang="en-US" dirty="0"/>
              <a:t>C: took about 3 hours to complete</a:t>
            </a:r>
          </a:p>
          <a:p>
            <a:r>
              <a:rPr lang="en-US" dirty="0" smtClean="0"/>
              <a:t>Your </a:t>
            </a:r>
            <a:r>
              <a:rPr lang="en-US" dirty="0"/>
              <a:t>teacher did not reveal openly his mood to you daily, but you knew that your teacher was either in a bad, neutral, or a good mood for a whole day.</a:t>
            </a:r>
          </a:p>
          <a:p>
            <a:r>
              <a:rPr lang="en-US" dirty="0"/>
              <a:t>Mood changes occurred only overnight.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5922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example: Teacher-mood-model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87829" y="856989"/>
                <a:ext cx="4176676" cy="5444238"/>
              </a:xfrm>
            </p:spPr>
            <p:txBody>
              <a:bodyPr/>
              <a:lstStyle/>
              <a:p>
                <a:r>
                  <a:rPr lang="en-US" altLang="en-US" b="1" dirty="0" smtClean="0"/>
                  <a:t>Model parameters: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Alphabet</a:t>
                </a:r>
                <a:r>
                  <a:rPr lang="en-US" dirty="0"/>
                  <a:t>	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Set of states   </a:t>
                </a:r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20002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={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𝑔𝑜𝑜𝑑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𝑛𝑒𝑢𝑡𝑟𝑎𝑙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𝑏𝑎𝑑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Transition probabilities between any two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states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 smtClean="0">
                    <a:solidFill>
                      <a:srgbClr val="FF0000"/>
                    </a:solidFill>
                  </a:rPr>
                  <a:t>Emission </a:t>
                </a:r>
                <a:r>
                  <a:rPr lang="en-US" dirty="0">
                    <a:solidFill>
                      <a:srgbClr val="FF0000"/>
                    </a:solidFill>
                  </a:rPr>
                  <a:t>probabilities </a:t>
                </a:r>
                <a:r>
                  <a:rPr lang="en-US" dirty="0"/>
                  <a:t>within each </a:t>
                </a:r>
                <a:r>
                  <a:rPr lang="en-US" dirty="0" smtClean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200025" lvl="1" indent="0">
                  <a:buNone/>
                </a:pPr>
                <a:r>
                  <a:rPr lang="en-US" dirty="0"/>
                  <a:t>    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829" y="856989"/>
                <a:ext cx="4176676" cy="5444238"/>
              </a:xfrm>
              <a:blipFill>
                <a:blip r:embed="rId2"/>
                <a:stretch>
                  <a:fillRect l="-2187" t="-1568" r="-3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33</a:t>
            </a:fld>
            <a:endParaRPr lang="en-US" altLang="zh-TW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6" r="14681"/>
          <a:stretch/>
        </p:blipFill>
        <p:spPr>
          <a:xfrm>
            <a:off x="5117432" y="2467319"/>
            <a:ext cx="4026568" cy="3913188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55267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example: Teacher-mood-model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87829" y="856989"/>
                <a:ext cx="8020594" cy="5736316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/>
                  <a:t>One week, your teacher gave the following homework assignments:</a:t>
                </a:r>
              </a:p>
              <a:p>
                <a:endParaRPr lang="en-US" dirty="0"/>
              </a:p>
              <a:p>
                <a:endParaRPr lang="en-US" sz="1800" dirty="0"/>
              </a:p>
              <a:p>
                <a:r>
                  <a:rPr lang="en-US" cap="small" dirty="0" smtClean="0">
                    <a:solidFill>
                      <a:srgbClr val="FF0000"/>
                    </a:solidFill>
                  </a:rPr>
                  <a:t>Questions</a:t>
                </a:r>
              </a:p>
              <a:p>
                <a:r>
                  <a:rPr lang="en-US" dirty="0"/>
                  <a:t>What is the probability that he would assign this order of homework assignments?</a:t>
                </a:r>
              </a:p>
              <a:p>
                <a:pPr lvl="1"/>
                <a:r>
                  <a:rPr lang="en-US" dirty="0"/>
                  <a:t>Probability of a sequence - Forward algorithm</a:t>
                </a:r>
              </a:p>
              <a:p>
                <a:r>
                  <a:rPr lang="en-US" dirty="0" smtClean="0"/>
                  <a:t>What did his mood curve look like most likely that week?</a:t>
                </a:r>
              </a:p>
              <a:p>
                <a:pPr lvl="1"/>
                <a:r>
                  <a:rPr lang="en-US" dirty="0" smtClean="0"/>
                  <a:t>Searching for the most probable path – Viterbi algorithm</a:t>
                </a:r>
              </a:p>
              <a:p>
                <a:r>
                  <a:rPr lang="en-US" dirty="0" smtClean="0"/>
                  <a:t>How do we adjust the model parameters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to maximize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create a HMM for a given sequence set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829" y="856989"/>
                <a:ext cx="8020594" cy="5736316"/>
              </a:xfrm>
              <a:blipFill>
                <a:blip r:embed="rId2"/>
                <a:stretch>
                  <a:fillRect l="-1140" t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34</a:t>
            </a:fld>
            <a:endParaRPr lang="en-US" altLang="zh-TW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164835"/>
              </p:ext>
            </p:extLst>
          </p:nvPr>
        </p:nvGraphicFramePr>
        <p:xfrm>
          <a:off x="693496" y="1669716"/>
          <a:ext cx="780926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852">
                  <a:extLst>
                    <a:ext uri="{9D8B030D-6E8A-4147-A177-3AD203B41FA5}">
                      <a16:colId xmlns:a16="http://schemas.microsoft.com/office/drawing/2014/main" val="324748529"/>
                    </a:ext>
                  </a:extLst>
                </a:gridCol>
                <a:gridCol w="1561852">
                  <a:extLst>
                    <a:ext uri="{9D8B030D-6E8A-4147-A177-3AD203B41FA5}">
                      <a16:colId xmlns:a16="http://schemas.microsoft.com/office/drawing/2014/main" val="2762362886"/>
                    </a:ext>
                  </a:extLst>
                </a:gridCol>
                <a:gridCol w="1561852">
                  <a:extLst>
                    <a:ext uri="{9D8B030D-6E8A-4147-A177-3AD203B41FA5}">
                      <a16:colId xmlns:a16="http://schemas.microsoft.com/office/drawing/2014/main" val="1580701858"/>
                    </a:ext>
                  </a:extLst>
                </a:gridCol>
                <a:gridCol w="1561852">
                  <a:extLst>
                    <a:ext uri="{9D8B030D-6E8A-4147-A177-3AD203B41FA5}">
                      <a16:colId xmlns:a16="http://schemas.microsoft.com/office/drawing/2014/main" val="1282761939"/>
                    </a:ext>
                  </a:extLst>
                </a:gridCol>
                <a:gridCol w="1561852">
                  <a:extLst>
                    <a:ext uri="{9D8B030D-6E8A-4147-A177-3AD203B41FA5}">
                      <a16:colId xmlns:a16="http://schemas.microsoft.com/office/drawing/2014/main" val="864918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Monday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Tuesday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Wednesday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Thursday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Friday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9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211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31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HMM: Viterbi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cap="small" dirty="0" smtClean="0">
                    <a:solidFill>
                      <a:srgbClr val="FF0000"/>
                    </a:solidFill>
                  </a:rPr>
                  <a:t>Given</a:t>
                </a:r>
              </a:p>
              <a:p>
                <a:r>
                  <a:rPr lang="en-US" dirty="0"/>
                  <a:t>Hidden Markov model: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Observed symbol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dirty="0" smtClean="0"/>
                  <a:t>Most </a:t>
                </a:r>
                <a:r>
                  <a:rPr lang="en-US" dirty="0"/>
                  <a:t>probable path of states that resulted in symbol sequence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be the probability of the most probable path of the symbol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ending </a:t>
                </a:r>
                <a:r>
                  <a:rPr lang="en-US" dirty="0"/>
                  <a:t>in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en-US" dirty="0"/>
                  <a:t>Then</a:t>
                </a:r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35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169028" y="4244335"/>
                <a:ext cx="5572999" cy="1058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𝑖𝑙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𝑖𝑙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028" y="4244335"/>
                <a:ext cx="5572999" cy="1058751"/>
              </a:xfrm>
              <a:prstGeom prst="rect">
                <a:avLst/>
              </a:prstGeom>
              <a:blipFill>
                <a:blip r:embed="rId3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91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HMM: Viterbi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spcBef>
                    <a:spcPts val="2400"/>
                  </a:spcBef>
                  <a:spcAft>
                    <a:spcPts val="1200"/>
                  </a:spcAft>
                </a:pPr>
                <a:r>
                  <a:rPr lang="en-US" dirty="0" smtClean="0"/>
                  <a:t>Initialization: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dirty="0" err="1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 dirty="0" err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− 1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for all states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cap="small" smtClean="0">
                    <a:solidFill>
                      <a:srgbClr val="FF0000"/>
                    </a:solidFill>
                  </a:rPr>
                  <a:t>Algorithm</a:t>
                </a:r>
                <a:endParaRPr lang="en-US" cap="small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36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350991" y="1301283"/>
                <a:ext cx="2391680" cy="809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err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𝑠𝑡𝑎𝑡𝑒𝑠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991" y="1301283"/>
                <a:ext cx="2391680" cy="8092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7"/>
              <p:cNvSpPr/>
              <p:nvPr/>
            </p:nvSpPr>
            <p:spPr>
              <a:xfrm>
                <a:off x="587830" y="3711371"/>
                <a:ext cx="8020594" cy="21452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 marL="546100" indent="-273050" defTabSz="896938">
                  <a:tabLst>
                    <a:tab pos="7267575" algn="l"/>
                  </a:tabLst>
                </a:pPr>
                <a:r>
                  <a:rPr lang="en-US" sz="2400" dirty="0"/>
                  <a:t>Iteratively build up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546100" indent="-273050" defTabSz="896938">
                  <a:tabLst>
                    <a:tab pos="7267575" algn="l"/>
                  </a:tabLst>
                </a:pPr>
                <a:r>
                  <a:rPr lang="en-US" sz="2400" dirty="0"/>
                  <a:t>Store pointers to chosen path.</a:t>
                </a:r>
              </a:p>
              <a:p>
                <a:pPr marL="546100" indent="-273050" defTabSz="896938">
                  <a:tabLst>
                    <a:tab pos="7267575" algn="l"/>
                  </a:tabLst>
                </a:pPr>
                <a:r>
                  <a:rPr lang="en-US" sz="2400" dirty="0"/>
                  <a:t>Probability of most probable path in maximum entry in last column.</a:t>
                </a:r>
              </a:p>
              <a:p>
                <a:pPr marL="546100" indent="-273050" defTabSz="896938">
                  <a:tabLst>
                    <a:tab pos="7267575" algn="l"/>
                  </a:tabLst>
                </a:pPr>
                <a:r>
                  <a:rPr lang="en-US" sz="2400" dirty="0"/>
                  <a:t>Reconstruct path along pointers.</a:t>
                </a:r>
              </a:p>
            </p:txBody>
          </p:sp>
        </mc:Choice>
        <mc:Fallback xmlns="">
          <p:sp>
            <p:nvSpPr>
              <p:cNvPr id="8" name="圆角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30" y="3711371"/>
                <a:ext cx="8020594" cy="21452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07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HMM: Viterbi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 table</a:t>
            </a:r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65" y="2320553"/>
            <a:ext cx="8633522" cy="3230949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34594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HMM: Viterbi algorithm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700" dirty="0" smtClean="0"/>
          </a:p>
          <a:p>
            <a:r>
              <a:rPr lang="en-US" dirty="0" smtClean="0"/>
              <a:t>Initialization: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 b="12757"/>
          <a:stretch/>
        </p:blipFill>
        <p:spPr>
          <a:xfrm>
            <a:off x="202589" y="2294020"/>
            <a:ext cx="8791074" cy="30132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499825" y="877475"/>
                <a:ext cx="2391680" cy="809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𝑠𝑡𝑎𝑡𝑒𝑠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825" y="877475"/>
                <a:ext cx="2391680" cy="8092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54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HMM: </a:t>
            </a:r>
            <a:r>
              <a:rPr lang="en-US" altLang="en-US" dirty="0"/>
              <a:t>Viterbi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7"/>
          <a:stretch/>
        </p:blipFill>
        <p:spPr>
          <a:xfrm>
            <a:off x="241640" y="2374231"/>
            <a:ext cx="8712972" cy="31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8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of speech recognition </a:t>
            </a:r>
            <a:r>
              <a:rPr lang="en-US" altLang="zh-CN" dirty="0" smtClean="0"/>
              <a:t>system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Users</a:t>
            </a:r>
          </a:p>
          <a:p>
            <a:pPr lvl="1"/>
            <a:r>
              <a:rPr lang="en-US" dirty="0"/>
              <a:t>Speaker dependent </a:t>
            </a:r>
            <a:r>
              <a:rPr lang="en-US" dirty="0" smtClean="0"/>
              <a:t>system</a:t>
            </a:r>
          </a:p>
          <a:p>
            <a:pPr lvl="1"/>
            <a:r>
              <a:rPr lang="en-US" dirty="0"/>
              <a:t>Speaker independent </a:t>
            </a:r>
            <a:r>
              <a:rPr lang="en-US" dirty="0" smtClean="0"/>
              <a:t>system</a:t>
            </a:r>
          </a:p>
          <a:p>
            <a:pPr lvl="1"/>
            <a:r>
              <a:rPr lang="en-US" dirty="0"/>
              <a:t>Speaker adaptive system</a:t>
            </a:r>
          </a:p>
          <a:p>
            <a:r>
              <a:rPr lang="en-US" dirty="0" smtClean="0"/>
              <a:t>Vocabulary</a:t>
            </a:r>
          </a:p>
          <a:p>
            <a:pPr lvl="1"/>
            <a:r>
              <a:rPr lang="en-US" dirty="0"/>
              <a:t>small vocabulary : tens of word</a:t>
            </a:r>
          </a:p>
          <a:p>
            <a:pPr lvl="1"/>
            <a:r>
              <a:rPr lang="en-US" dirty="0"/>
              <a:t>medium vocabulary : hundreds of </a:t>
            </a:r>
            <a:r>
              <a:rPr lang="en-US" dirty="0" smtClean="0"/>
              <a:t>words</a:t>
            </a:r>
          </a:p>
          <a:p>
            <a:pPr lvl="1"/>
            <a:r>
              <a:rPr lang="en-US" dirty="0"/>
              <a:t>large vocabulary : thousands of </a:t>
            </a:r>
            <a:r>
              <a:rPr lang="en-US" dirty="0" smtClean="0"/>
              <a:t>words</a:t>
            </a:r>
          </a:p>
          <a:p>
            <a:pPr lvl="1"/>
            <a:r>
              <a:rPr lang="en-US" dirty="0"/>
              <a:t>very-large vocabulary : tens of thousands </a:t>
            </a:r>
            <a:r>
              <a:rPr lang="en-US" dirty="0" smtClean="0"/>
              <a:t>of words</a:t>
            </a:r>
          </a:p>
          <a:p>
            <a:r>
              <a:rPr lang="en-US" dirty="0"/>
              <a:t> Word pattern</a:t>
            </a:r>
          </a:p>
          <a:p>
            <a:pPr lvl="1"/>
            <a:r>
              <a:rPr lang="en-US" dirty="0"/>
              <a:t>isolated-word system : single words at a time </a:t>
            </a:r>
          </a:p>
          <a:p>
            <a:pPr lvl="1"/>
            <a:r>
              <a:rPr lang="en-US" dirty="0"/>
              <a:t>continuous speech system : words are connected together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835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HMM: </a:t>
            </a:r>
            <a:r>
              <a:rPr lang="en-US" altLang="en-US" dirty="0"/>
              <a:t>Viterbi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35"/>
          <a:stretch/>
        </p:blipFill>
        <p:spPr>
          <a:xfrm>
            <a:off x="236174" y="2398170"/>
            <a:ext cx="8723904" cy="322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2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HMM: </a:t>
            </a:r>
            <a:r>
              <a:rPr lang="en-US" altLang="en-US" dirty="0"/>
              <a:t>Viterbi algorithm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Maximum entry in last column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>
          <a:xfrm>
            <a:off x="275887" y="2363919"/>
            <a:ext cx="8644477" cy="308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3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HMM: </a:t>
            </a:r>
            <a:r>
              <a:rPr lang="en-US" altLang="en-US" dirty="0"/>
              <a:t>Viterbi algorithm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Reconstruct path along pointers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7"/>
          <a:stretch/>
        </p:blipFill>
        <p:spPr>
          <a:xfrm>
            <a:off x="216316" y="2181726"/>
            <a:ext cx="8763619" cy="320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6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HMM: Viterbi algorithm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small" dirty="0" smtClean="0">
                <a:solidFill>
                  <a:srgbClr val="FF0000"/>
                </a:solidFill>
              </a:rPr>
              <a:t>Question</a:t>
            </a:r>
            <a:endParaRPr lang="en-US" cap="small" dirty="0">
              <a:solidFill>
                <a:srgbClr val="FF0000"/>
              </a:solidFill>
            </a:endParaRPr>
          </a:p>
          <a:p>
            <a:r>
              <a:rPr lang="en-US" dirty="0" smtClean="0"/>
              <a:t>What </a:t>
            </a:r>
            <a:r>
              <a:rPr lang="en-US" dirty="0"/>
              <a:t>did his mood curve look like most </a:t>
            </a:r>
            <a:r>
              <a:rPr lang="en-US" dirty="0" smtClean="0"/>
              <a:t>likely </a:t>
            </a:r>
            <a:r>
              <a:rPr lang="en-US" dirty="0"/>
              <a:t>that week?</a:t>
            </a:r>
          </a:p>
          <a:p>
            <a:endParaRPr lang="en-US" dirty="0"/>
          </a:p>
          <a:p>
            <a:r>
              <a:rPr lang="en-US" cap="small" dirty="0" smtClean="0">
                <a:solidFill>
                  <a:srgbClr val="FF0000"/>
                </a:solidFill>
              </a:rPr>
              <a:t>Answer</a:t>
            </a:r>
          </a:p>
          <a:p>
            <a:r>
              <a:rPr lang="en-US" dirty="0" smtClean="0"/>
              <a:t>Most </a:t>
            </a:r>
            <a:r>
              <a:rPr lang="en-US" dirty="0"/>
              <a:t>probable mood curve: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43</a:t>
            </a:fld>
            <a:endParaRPr lang="en-US" altLang="zh-TW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247331"/>
              </p:ext>
            </p:extLst>
          </p:nvPr>
        </p:nvGraphicFramePr>
        <p:xfrm>
          <a:off x="288215" y="3579108"/>
          <a:ext cx="861982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637">
                  <a:extLst>
                    <a:ext uri="{9D8B030D-6E8A-4147-A177-3AD203B41FA5}">
                      <a16:colId xmlns:a16="http://schemas.microsoft.com/office/drawing/2014/main" val="292932253"/>
                    </a:ext>
                  </a:extLst>
                </a:gridCol>
                <a:gridCol w="1436637">
                  <a:extLst>
                    <a:ext uri="{9D8B030D-6E8A-4147-A177-3AD203B41FA5}">
                      <a16:colId xmlns:a16="http://schemas.microsoft.com/office/drawing/2014/main" val="324748529"/>
                    </a:ext>
                  </a:extLst>
                </a:gridCol>
                <a:gridCol w="1436637">
                  <a:extLst>
                    <a:ext uri="{9D8B030D-6E8A-4147-A177-3AD203B41FA5}">
                      <a16:colId xmlns:a16="http://schemas.microsoft.com/office/drawing/2014/main" val="2762362886"/>
                    </a:ext>
                  </a:extLst>
                </a:gridCol>
                <a:gridCol w="1436637">
                  <a:extLst>
                    <a:ext uri="{9D8B030D-6E8A-4147-A177-3AD203B41FA5}">
                      <a16:colId xmlns:a16="http://schemas.microsoft.com/office/drawing/2014/main" val="1580701858"/>
                    </a:ext>
                  </a:extLst>
                </a:gridCol>
                <a:gridCol w="1436637">
                  <a:extLst>
                    <a:ext uri="{9D8B030D-6E8A-4147-A177-3AD203B41FA5}">
                      <a16:colId xmlns:a16="http://schemas.microsoft.com/office/drawing/2014/main" val="1282761939"/>
                    </a:ext>
                  </a:extLst>
                </a:gridCol>
                <a:gridCol w="1436637">
                  <a:extLst>
                    <a:ext uri="{9D8B030D-6E8A-4147-A177-3AD203B41FA5}">
                      <a16:colId xmlns:a16="http://schemas.microsoft.com/office/drawing/2014/main" val="864918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Day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Monday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Tuesday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Wednesday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Thursday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Friday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9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Assignment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211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Mood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good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bad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neutral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good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bad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789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26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HMM: Parameter </a:t>
            </a:r>
            <a:r>
              <a:rPr lang="en-US" altLang="en-US" dirty="0"/>
              <a:t>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cap="small" dirty="0" smtClean="0">
                    <a:solidFill>
                      <a:srgbClr val="FF0000"/>
                    </a:solidFill>
                  </a:rPr>
                  <a:t>Question</a:t>
                </a:r>
              </a:p>
              <a:p>
                <a:r>
                  <a:rPr lang="en-US" dirty="0" smtClean="0"/>
                  <a:t>How do we know the transition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and the emission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r>
                  <a:rPr lang="en-US" cap="small" dirty="0" smtClean="0">
                    <a:solidFill>
                      <a:srgbClr val="FF0000"/>
                    </a:solidFill>
                  </a:rPr>
                  <a:t>Answer</a:t>
                </a:r>
              </a:p>
              <a:p>
                <a:r>
                  <a:rPr lang="en-US" dirty="0" smtClean="0"/>
                  <a:t>We use training sequences and construct maximum likelihood estimators.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44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107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HMM: Parameter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cap="small" dirty="0" smtClean="0">
                    <a:solidFill>
                      <a:srgbClr val="FF0000"/>
                    </a:solidFill>
                  </a:rPr>
                  <a:t>Case 1</a:t>
                </a:r>
                <a:r>
                  <a:rPr lang="en-US" cap="small" dirty="0"/>
                  <a:t>	</a:t>
                </a:r>
                <a:r>
                  <a:rPr lang="en-US" cap="small" dirty="0" smtClean="0"/>
                  <a:t>   </a:t>
                </a:r>
                <a:r>
                  <a:rPr lang="en-US" dirty="0" smtClean="0"/>
                  <a:t>State sequences of training sequences are known</a:t>
                </a:r>
              </a:p>
              <a:p>
                <a:r>
                  <a:rPr lang="en-US" dirty="0" smtClean="0"/>
                  <a:t>We construct Maximum Likelihood estimators.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be the number of transitions from state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/>
                  <a:t> to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 smtClean="0"/>
                  <a:t> in training data ( + constant)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be the number of emissions of symbol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/>
                  <a:t> from state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/>
                  <a:t> in training data ( + constant)</a:t>
                </a:r>
              </a:p>
              <a:p>
                <a:r>
                  <a:rPr lang="en-US" dirty="0" smtClean="0"/>
                  <a:t>Transition estimator:</a:t>
                </a:r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r>
                  <a:rPr lang="en-US" dirty="0" smtClean="0"/>
                  <a:t>Emission estimator: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45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200400" y="3978442"/>
                <a:ext cx="1820755" cy="844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978442"/>
                <a:ext cx="1820755" cy="8440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888391" y="5344919"/>
                <a:ext cx="2444772" cy="8144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391" y="5344919"/>
                <a:ext cx="2444772" cy="8144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06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HMM: Parameter estimation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small" dirty="0" smtClean="0">
                <a:solidFill>
                  <a:srgbClr val="FF0000"/>
                </a:solidFill>
              </a:rPr>
              <a:t>Case 2</a:t>
            </a:r>
            <a:r>
              <a:rPr lang="en-US" dirty="0" smtClean="0"/>
              <a:t>    State sequences of training sequences are not known</a:t>
            </a:r>
          </a:p>
          <a:p>
            <a:r>
              <a:rPr lang="en-US" cap="small" dirty="0" smtClean="0">
                <a:solidFill>
                  <a:srgbClr val="FF0000"/>
                </a:solidFill>
              </a:rPr>
              <a:t>Viterbi training    </a:t>
            </a:r>
            <a:r>
              <a:rPr lang="en-US" dirty="0" smtClean="0"/>
              <a:t>We iteratively use the Viterbi algorithm to compute the most probable paths and set the parameters (from case 1) according to this data</a:t>
            </a:r>
          </a:p>
          <a:p>
            <a:r>
              <a:rPr lang="en-US" dirty="0" smtClean="0"/>
              <a:t>Algorithm sketch: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46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7"/>
              <p:cNvSpPr/>
              <p:nvPr/>
            </p:nvSpPr>
            <p:spPr>
              <a:xfrm>
                <a:off x="771259" y="2955763"/>
                <a:ext cx="7837164" cy="3405621"/>
              </a:xfrm>
              <a:prstGeom prst="roundRect">
                <a:avLst>
                  <a:gd name="adj" fmla="val 7122"/>
                </a:avLst>
              </a:prstGeom>
              <a:solidFill>
                <a:schemeClr val="bg1">
                  <a:lumMod val="95000"/>
                </a:schemeClr>
              </a:solidFill>
              <a:ln w="381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90488" lvl="0" indent="455613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E48312"/>
                  </a:buClr>
                  <a:buSzPct val="100000"/>
                  <a:buFont typeface="Calibri" panose="020F0502020204030204" pitchFamily="34" charset="0"/>
                  <a:buChar char=" "/>
                </a:pPr>
                <a:r>
                  <a:rPr 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Initialization: Pick arbitrary model parameters</a:t>
                </a:r>
              </a:p>
              <a:p>
                <a:pPr marL="90488" lvl="0" indent="455613">
                  <a:lnSpc>
                    <a:spcPct val="90000"/>
                  </a:lnSpc>
                  <a:spcAft>
                    <a:spcPts val="200"/>
                  </a:spcAft>
                  <a:buClr>
                    <a:srgbClr val="E48312"/>
                  </a:buClr>
                  <a:buSzPct val="100000"/>
                  <a:buFont typeface="Calibri" panose="020F0502020204030204" pitchFamily="34" charset="0"/>
                  <a:buChar char=" "/>
                </a:pPr>
                <a:r>
                  <a:rPr 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Repeat</a:t>
                </a:r>
              </a:p>
              <a:p>
                <a:pPr marL="90488" lvl="0" indent="455613">
                  <a:lnSpc>
                    <a:spcPct val="90000"/>
                  </a:lnSpc>
                  <a:spcAft>
                    <a:spcPts val="200"/>
                  </a:spcAft>
                  <a:buClr>
                    <a:srgbClr val="E48312"/>
                  </a:buClr>
                  <a:buSzPct val="100000"/>
                  <a:buFont typeface="Calibri" panose="020F0502020204030204" pitchFamily="34" charset="0"/>
                  <a:buChar char=" "/>
                </a:pPr>
                <a:r>
                  <a:rPr 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:r>
                  <a:rPr 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Set </a:t>
                </a:r>
                <a:r>
                  <a:rPr 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to their constant value</a:t>
                </a:r>
              </a:p>
              <a:p>
                <a:pPr marL="90488" lvl="0" indent="455613">
                  <a:lnSpc>
                    <a:spcPct val="90000"/>
                  </a:lnSpc>
                  <a:spcAft>
                    <a:spcPts val="200"/>
                  </a:spcAft>
                  <a:buClr>
                    <a:srgbClr val="E48312"/>
                  </a:buClr>
                  <a:buSzPct val="100000"/>
                  <a:buFont typeface="Calibri" panose="020F0502020204030204" pitchFamily="34" charset="0"/>
                  <a:buChar char=" "/>
                </a:pPr>
                <a:r>
                  <a:rPr 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:r>
                  <a:rPr 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 </a:t>
                </a:r>
                <a:r>
                  <a:rPr 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each training sequence</a:t>
                </a:r>
              </a:p>
              <a:p>
                <a:pPr marL="90488" lvl="0" indent="455613">
                  <a:lnSpc>
                    <a:spcPct val="90000"/>
                  </a:lnSpc>
                  <a:spcAft>
                    <a:spcPts val="200"/>
                  </a:spcAft>
                  <a:buClr>
                    <a:srgbClr val="E48312"/>
                  </a:buClr>
                  <a:buSzPct val="100000"/>
                  <a:buFont typeface="Calibri" panose="020F0502020204030204" pitchFamily="34" charset="0"/>
                  <a:buChar char=" "/>
                </a:pPr>
                <a:r>
                  <a:rPr 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:r>
                  <a:rPr 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</a:t>
                </a:r>
                <a:r>
                  <a:rPr 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Compute most probable state paths (Viterbi)</a:t>
                </a:r>
              </a:p>
              <a:p>
                <a:pPr marL="90488" lvl="0" indent="455613">
                  <a:lnSpc>
                    <a:spcPct val="90000"/>
                  </a:lnSpc>
                  <a:spcAft>
                    <a:spcPts val="200"/>
                  </a:spcAft>
                  <a:buClr>
                    <a:srgbClr val="E48312"/>
                  </a:buClr>
                  <a:buSzPct val="100000"/>
                  <a:buFont typeface="Calibri" panose="020F0502020204030204" pitchFamily="34" charset="0"/>
                  <a:buChar char=" "/>
                </a:pPr>
                <a:r>
                  <a:rPr 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:r>
                  <a:rPr 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</a:t>
                </a:r>
                <a:r>
                  <a:rPr 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Add contribution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Calibri" panose="020F0502020204030204" pitchFamily="34" charset="0"/>
                </a:endParaRPr>
              </a:p>
              <a:p>
                <a:pPr marL="90488" lvl="0" indent="455613">
                  <a:lnSpc>
                    <a:spcPct val="90000"/>
                  </a:lnSpc>
                  <a:spcAft>
                    <a:spcPts val="200"/>
                  </a:spcAft>
                  <a:buClr>
                    <a:srgbClr val="E48312"/>
                  </a:buClr>
                  <a:buSzPct val="100000"/>
                  <a:buFont typeface="Calibri" panose="020F0502020204030204" pitchFamily="34" charset="0"/>
                  <a:buChar char=" "/>
                </a:pPr>
                <a:r>
                  <a:rPr 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 pitchFamily="34" charset="0"/>
                  </a:rPr>
                  <a:t>   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sz="240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Calibri" panose="020F0502020204030204" pitchFamily="34" charset="0"/>
                </a:endParaRPr>
              </a:p>
              <a:p>
                <a:pPr marL="90488" lvl="0" indent="455613">
                  <a:lnSpc>
                    <a:spcPct val="90000"/>
                  </a:lnSpc>
                  <a:spcAft>
                    <a:spcPts val="1200"/>
                  </a:spcAft>
                  <a:buClr>
                    <a:srgbClr val="E48312"/>
                  </a:buClr>
                  <a:buSzPct val="100000"/>
                  <a:buFont typeface="Calibri" panose="020F0502020204030204" pitchFamily="34" charset="0"/>
                  <a:buChar char=" "/>
                </a:pPr>
                <a:r>
                  <a:rPr 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 pitchFamily="34" charset="0"/>
                  </a:rPr>
                  <a:t>Until stopping criterion is reached </a:t>
                </a:r>
              </a:p>
            </p:txBody>
          </p:sp>
        </mc:Choice>
        <mc:Fallback xmlns="">
          <p:sp>
            <p:nvSpPr>
              <p:cNvPr id="8" name="圆角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59" y="2955763"/>
                <a:ext cx="7837164" cy="3405621"/>
              </a:xfrm>
              <a:prstGeom prst="roundRect">
                <a:avLst>
                  <a:gd name="adj" fmla="val 7122"/>
                </a:avLst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614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 </a:t>
            </a:r>
            <a:r>
              <a:rPr lang="en-US" altLang="zh-CN" dirty="0" smtClean="0"/>
              <a:t>in ASR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How HMM can used to classify feature sequences to known classes.</a:t>
            </a:r>
          </a:p>
          <a:p>
            <a:pPr lvl="1"/>
            <a:r>
              <a:rPr lang="en-US" dirty="0" smtClean="0"/>
              <a:t>Make </a:t>
            </a:r>
            <a:r>
              <a:rPr lang="en-US" dirty="0"/>
              <a:t>a HMM to each class.</a:t>
            </a:r>
          </a:p>
          <a:p>
            <a:r>
              <a:rPr lang="en-US" dirty="0" smtClean="0"/>
              <a:t>By determining </a:t>
            </a:r>
            <a:r>
              <a:rPr lang="en-US" dirty="0"/>
              <a:t>the probability of a sequence to the HMMs, we can decide which HMM could most probable generate the sequence.</a:t>
            </a:r>
          </a:p>
          <a:p>
            <a:r>
              <a:rPr lang="en-US" dirty="0" smtClean="0"/>
              <a:t>There </a:t>
            </a:r>
            <a:r>
              <a:rPr lang="en-US" dirty="0"/>
              <a:t>are several idea what to model:</a:t>
            </a:r>
          </a:p>
          <a:p>
            <a:pPr lvl="1"/>
            <a:r>
              <a:rPr lang="en-US" dirty="0"/>
              <a:t>Isolated word recognition ( HMM for each known </a:t>
            </a:r>
            <a:r>
              <a:rPr lang="en-US" dirty="0" smtClean="0"/>
              <a:t>word)</a:t>
            </a:r>
          </a:p>
          <a:p>
            <a:pPr lvl="1"/>
            <a:r>
              <a:rPr lang="en-US" dirty="0" smtClean="0"/>
              <a:t>Usable </a:t>
            </a:r>
            <a:r>
              <a:rPr lang="en-US" dirty="0"/>
              <a:t>just on small dictionaries. (digit recognition etc</a:t>
            </a:r>
            <a:r>
              <a:rPr lang="en-US" dirty="0" smtClean="0"/>
              <a:t>.)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states usually &gt;=4. </a:t>
            </a:r>
            <a:r>
              <a:rPr lang="en-US" dirty="0" smtClean="0"/>
              <a:t>Left-to-right </a:t>
            </a:r>
            <a:r>
              <a:rPr lang="en-US" dirty="0"/>
              <a:t>HMM</a:t>
            </a:r>
          </a:p>
          <a:p>
            <a:r>
              <a:rPr lang="en-US" dirty="0" err="1" smtClean="0"/>
              <a:t>Monophone</a:t>
            </a:r>
            <a:r>
              <a:rPr lang="en-US" dirty="0" smtClean="0"/>
              <a:t> </a:t>
            </a:r>
            <a:r>
              <a:rPr lang="en-US" dirty="0"/>
              <a:t>acoustic model ( HMM for each phone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~</a:t>
            </a:r>
            <a:r>
              <a:rPr lang="en-US" dirty="0"/>
              <a:t>50 HMM</a:t>
            </a:r>
          </a:p>
          <a:p>
            <a:r>
              <a:rPr lang="en-US" dirty="0" err="1" smtClean="0"/>
              <a:t>Triphone</a:t>
            </a:r>
            <a:r>
              <a:rPr lang="en-US" dirty="0" smtClean="0"/>
              <a:t> </a:t>
            </a:r>
            <a:r>
              <a:rPr lang="en-US" dirty="0"/>
              <a:t>acoustic model (HMM for each three phone </a:t>
            </a:r>
            <a:r>
              <a:rPr lang="en-US" dirty="0" smtClean="0"/>
              <a:t>sequence)</a:t>
            </a:r>
          </a:p>
          <a:p>
            <a:pPr lvl="1"/>
            <a:r>
              <a:rPr lang="en-US" dirty="0" smtClean="0"/>
              <a:t>50^3 </a:t>
            </a:r>
            <a:r>
              <a:rPr lang="en-US" dirty="0"/>
              <a:t>= 125000 </a:t>
            </a:r>
            <a:r>
              <a:rPr lang="en-US" dirty="0" err="1" smtClean="0"/>
              <a:t>triphones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 err="1"/>
              <a:t>triphone</a:t>
            </a:r>
            <a:r>
              <a:rPr lang="en-US" dirty="0"/>
              <a:t> has 3 </a:t>
            </a:r>
            <a:r>
              <a:rPr lang="en-US" dirty="0" smtClean="0"/>
              <a:t>state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47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014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</a:t>
            </a:r>
            <a:r>
              <a:rPr lang="en-US" altLang="zh-CN" dirty="0"/>
              <a:t>in ASR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Hierarchical system of HMMs</a:t>
            </a:r>
          </a:p>
          <a:p>
            <a:pPr lvl="2">
              <a:buNone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48</a:t>
            </a:fld>
            <a:endParaRPr lang="en-US" altLang="zh-TW"/>
          </a:p>
        </p:txBody>
      </p:sp>
      <p:sp>
        <p:nvSpPr>
          <p:cNvPr id="48" name="Oval 4"/>
          <p:cNvSpPr>
            <a:spLocks noChangeArrowheads="1"/>
          </p:cNvSpPr>
          <p:nvPr/>
        </p:nvSpPr>
        <p:spPr bwMode="auto">
          <a:xfrm>
            <a:off x="1959430" y="2492627"/>
            <a:ext cx="76200" cy="76200"/>
          </a:xfrm>
          <a:prstGeom prst="ellipse">
            <a:avLst/>
          </a:prstGeom>
          <a:solidFill>
            <a:srgbClr val="CC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9" name="AutoShape 6"/>
          <p:cNvCxnSpPr>
            <a:cxnSpLocks noChangeShapeType="1"/>
            <a:stCxn id="48" idx="4"/>
            <a:endCxn id="48" idx="7"/>
          </p:cNvCxnSpPr>
          <p:nvPr/>
        </p:nvCxnSpPr>
        <p:spPr bwMode="auto">
          <a:xfrm rot="5400000" flipH="1" flipV="1">
            <a:off x="1978480" y="2522790"/>
            <a:ext cx="65087" cy="26988"/>
          </a:xfrm>
          <a:prstGeom prst="curvedConnector5">
            <a:avLst>
              <a:gd name="adj1" fmla="val -351218"/>
              <a:gd name="adj2" fmla="val 988236"/>
              <a:gd name="adj3" fmla="val 468292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2492830" y="2492627"/>
            <a:ext cx="76200" cy="76200"/>
          </a:xfrm>
          <a:prstGeom prst="ellipse">
            <a:avLst/>
          </a:prstGeom>
          <a:solidFill>
            <a:srgbClr val="CC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51" name="AutoShape 8"/>
          <p:cNvCxnSpPr>
            <a:cxnSpLocks noChangeShapeType="1"/>
            <a:stCxn id="50" idx="4"/>
            <a:endCxn id="50" idx="7"/>
          </p:cNvCxnSpPr>
          <p:nvPr/>
        </p:nvCxnSpPr>
        <p:spPr bwMode="auto">
          <a:xfrm rot="5400000" flipH="1" flipV="1">
            <a:off x="2511880" y="2522790"/>
            <a:ext cx="65087" cy="26988"/>
          </a:xfrm>
          <a:prstGeom prst="curvedConnector5">
            <a:avLst>
              <a:gd name="adj1" fmla="val -351218"/>
              <a:gd name="adj2" fmla="val 988236"/>
              <a:gd name="adj3" fmla="val 468292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Oval 9"/>
          <p:cNvSpPr>
            <a:spLocks noChangeArrowheads="1"/>
          </p:cNvSpPr>
          <p:nvPr/>
        </p:nvSpPr>
        <p:spPr bwMode="auto">
          <a:xfrm>
            <a:off x="2950030" y="2492627"/>
            <a:ext cx="76200" cy="76200"/>
          </a:xfrm>
          <a:prstGeom prst="ellipse">
            <a:avLst/>
          </a:prstGeom>
          <a:solidFill>
            <a:srgbClr val="CC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53" name="AutoShape 10"/>
          <p:cNvCxnSpPr>
            <a:cxnSpLocks noChangeShapeType="1"/>
            <a:stCxn id="52" idx="4"/>
            <a:endCxn id="52" idx="7"/>
          </p:cNvCxnSpPr>
          <p:nvPr/>
        </p:nvCxnSpPr>
        <p:spPr bwMode="auto">
          <a:xfrm rot="5400000" flipH="1" flipV="1">
            <a:off x="2969080" y="2522790"/>
            <a:ext cx="65087" cy="26988"/>
          </a:xfrm>
          <a:prstGeom prst="curvedConnector5">
            <a:avLst>
              <a:gd name="adj1" fmla="val -351218"/>
              <a:gd name="adj2" fmla="val 988236"/>
              <a:gd name="adj3" fmla="val 468292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11"/>
          <p:cNvCxnSpPr>
            <a:cxnSpLocks noChangeShapeType="1"/>
            <a:stCxn id="48" idx="4"/>
            <a:endCxn id="50" idx="4"/>
          </p:cNvCxnSpPr>
          <p:nvPr/>
        </p:nvCxnSpPr>
        <p:spPr bwMode="auto">
          <a:xfrm rot="16200000" flipH="1">
            <a:off x="2263436" y="2302921"/>
            <a:ext cx="1588" cy="5334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12"/>
          <p:cNvCxnSpPr>
            <a:cxnSpLocks noChangeShapeType="1"/>
            <a:stCxn id="50" idx="4"/>
            <a:endCxn id="52" idx="5"/>
          </p:cNvCxnSpPr>
          <p:nvPr/>
        </p:nvCxnSpPr>
        <p:spPr bwMode="auto">
          <a:xfrm rot="5400000" flipH="1" flipV="1">
            <a:off x="2767468" y="2321177"/>
            <a:ext cx="11112" cy="484188"/>
          </a:xfrm>
          <a:prstGeom prst="curvedConnector3">
            <a:avLst>
              <a:gd name="adj1" fmla="val -205714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Text Box 13"/>
          <p:cNvSpPr txBox="1">
            <a:spLocks noChangeArrowheads="1"/>
          </p:cNvSpPr>
          <p:nvPr/>
        </p:nvSpPr>
        <p:spPr bwMode="auto">
          <a:xfrm>
            <a:off x="1654630" y="2873627"/>
            <a:ext cx="206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767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HMM of a triphone</a:t>
            </a:r>
          </a:p>
        </p:txBody>
      </p:sp>
      <p:sp>
        <p:nvSpPr>
          <p:cNvPr id="57" name="Oval 14"/>
          <p:cNvSpPr>
            <a:spLocks noChangeArrowheads="1"/>
          </p:cNvSpPr>
          <p:nvPr/>
        </p:nvSpPr>
        <p:spPr bwMode="auto">
          <a:xfrm>
            <a:off x="4321630" y="2492627"/>
            <a:ext cx="76200" cy="76200"/>
          </a:xfrm>
          <a:prstGeom prst="ellipse">
            <a:avLst/>
          </a:prstGeom>
          <a:solidFill>
            <a:srgbClr val="CC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58" name="AutoShape 15"/>
          <p:cNvCxnSpPr>
            <a:cxnSpLocks noChangeShapeType="1"/>
            <a:stCxn id="57" idx="4"/>
            <a:endCxn id="57" idx="7"/>
          </p:cNvCxnSpPr>
          <p:nvPr/>
        </p:nvCxnSpPr>
        <p:spPr bwMode="auto">
          <a:xfrm rot="5400000" flipH="1" flipV="1">
            <a:off x="4340680" y="2522790"/>
            <a:ext cx="65087" cy="26988"/>
          </a:xfrm>
          <a:prstGeom prst="curvedConnector5">
            <a:avLst>
              <a:gd name="adj1" fmla="val -351218"/>
              <a:gd name="adj2" fmla="val 988236"/>
              <a:gd name="adj3" fmla="val 468292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55030" y="2492627"/>
            <a:ext cx="76200" cy="76200"/>
          </a:xfrm>
          <a:prstGeom prst="ellipse">
            <a:avLst/>
          </a:prstGeom>
          <a:solidFill>
            <a:srgbClr val="CC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60" name="AutoShape 17"/>
          <p:cNvCxnSpPr>
            <a:cxnSpLocks noChangeShapeType="1"/>
            <a:stCxn id="59" idx="4"/>
            <a:endCxn id="59" idx="7"/>
          </p:cNvCxnSpPr>
          <p:nvPr/>
        </p:nvCxnSpPr>
        <p:spPr bwMode="auto">
          <a:xfrm rot="5400000" flipH="1" flipV="1">
            <a:off x="4874080" y="2522790"/>
            <a:ext cx="65087" cy="26988"/>
          </a:xfrm>
          <a:prstGeom prst="curvedConnector5">
            <a:avLst>
              <a:gd name="adj1" fmla="val -351218"/>
              <a:gd name="adj2" fmla="val 988236"/>
              <a:gd name="adj3" fmla="val 468292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Oval 18"/>
          <p:cNvSpPr>
            <a:spLocks noChangeArrowheads="1"/>
          </p:cNvSpPr>
          <p:nvPr/>
        </p:nvSpPr>
        <p:spPr bwMode="auto">
          <a:xfrm>
            <a:off x="5312230" y="2492627"/>
            <a:ext cx="76200" cy="76200"/>
          </a:xfrm>
          <a:prstGeom prst="ellipse">
            <a:avLst/>
          </a:prstGeom>
          <a:solidFill>
            <a:srgbClr val="CC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62" name="AutoShape 19"/>
          <p:cNvCxnSpPr>
            <a:cxnSpLocks noChangeShapeType="1"/>
            <a:stCxn id="61" idx="4"/>
            <a:endCxn id="61" idx="7"/>
          </p:cNvCxnSpPr>
          <p:nvPr/>
        </p:nvCxnSpPr>
        <p:spPr bwMode="auto">
          <a:xfrm rot="5400000" flipH="1" flipV="1">
            <a:off x="5331280" y="2522790"/>
            <a:ext cx="65087" cy="26988"/>
          </a:xfrm>
          <a:prstGeom prst="curvedConnector5">
            <a:avLst>
              <a:gd name="adj1" fmla="val -351218"/>
              <a:gd name="adj2" fmla="val 988236"/>
              <a:gd name="adj3" fmla="val 468292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20"/>
          <p:cNvCxnSpPr>
            <a:cxnSpLocks noChangeShapeType="1"/>
            <a:stCxn id="57" idx="4"/>
            <a:endCxn id="59" idx="4"/>
          </p:cNvCxnSpPr>
          <p:nvPr/>
        </p:nvCxnSpPr>
        <p:spPr bwMode="auto">
          <a:xfrm rot="16200000" flipH="1">
            <a:off x="4625636" y="2302921"/>
            <a:ext cx="1588" cy="5334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21"/>
          <p:cNvCxnSpPr>
            <a:cxnSpLocks noChangeShapeType="1"/>
            <a:stCxn id="59" idx="4"/>
            <a:endCxn id="61" idx="5"/>
          </p:cNvCxnSpPr>
          <p:nvPr/>
        </p:nvCxnSpPr>
        <p:spPr bwMode="auto">
          <a:xfrm rot="5400000" flipH="1" flipV="1">
            <a:off x="5129668" y="2321177"/>
            <a:ext cx="11112" cy="484188"/>
          </a:xfrm>
          <a:prstGeom prst="curvedConnector3">
            <a:avLst>
              <a:gd name="adj1" fmla="val -205714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Text Box 22"/>
          <p:cNvSpPr txBox="1">
            <a:spLocks noChangeArrowheads="1"/>
          </p:cNvSpPr>
          <p:nvPr/>
        </p:nvSpPr>
        <p:spPr bwMode="auto">
          <a:xfrm>
            <a:off x="4016830" y="2873627"/>
            <a:ext cx="206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767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HMM of a triphone</a:t>
            </a:r>
          </a:p>
        </p:txBody>
      </p:sp>
      <p:sp>
        <p:nvSpPr>
          <p:cNvPr id="66" name="Oval 23"/>
          <p:cNvSpPr>
            <a:spLocks noChangeArrowheads="1"/>
          </p:cNvSpPr>
          <p:nvPr/>
        </p:nvSpPr>
        <p:spPr bwMode="auto">
          <a:xfrm>
            <a:off x="6455230" y="2492627"/>
            <a:ext cx="76200" cy="76200"/>
          </a:xfrm>
          <a:prstGeom prst="ellipse">
            <a:avLst/>
          </a:prstGeom>
          <a:solidFill>
            <a:srgbClr val="CC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67" name="AutoShape 24"/>
          <p:cNvCxnSpPr>
            <a:cxnSpLocks noChangeShapeType="1"/>
            <a:stCxn id="66" idx="4"/>
            <a:endCxn id="66" idx="7"/>
          </p:cNvCxnSpPr>
          <p:nvPr/>
        </p:nvCxnSpPr>
        <p:spPr bwMode="auto">
          <a:xfrm rot="5400000" flipH="1" flipV="1">
            <a:off x="6474280" y="2522790"/>
            <a:ext cx="65087" cy="26988"/>
          </a:xfrm>
          <a:prstGeom prst="curvedConnector5">
            <a:avLst>
              <a:gd name="adj1" fmla="val -351218"/>
              <a:gd name="adj2" fmla="val 988236"/>
              <a:gd name="adj3" fmla="val 468292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Oval 25"/>
          <p:cNvSpPr>
            <a:spLocks noChangeArrowheads="1"/>
          </p:cNvSpPr>
          <p:nvPr/>
        </p:nvSpPr>
        <p:spPr bwMode="auto">
          <a:xfrm>
            <a:off x="6988630" y="2492627"/>
            <a:ext cx="76200" cy="76200"/>
          </a:xfrm>
          <a:prstGeom prst="ellipse">
            <a:avLst/>
          </a:prstGeom>
          <a:solidFill>
            <a:srgbClr val="CC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69" name="AutoShape 26"/>
          <p:cNvCxnSpPr>
            <a:cxnSpLocks noChangeShapeType="1"/>
            <a:stCxn id="68" idx="4"/>
            <a:endCxn id="68" idx="7"/>
          </p:cNvCxnSpPr>
          <p:nvPr/>
        </p:nvCxnSpPr>
        <p:spPr bwMode="auto">
          <a:xfrm rot="5400000" flipH="1" flipV="1">
            <a:off x="7007680" y="2522790"/>
            <a:ext cx="65087" cy="26988"/>
          </a:xfrm>
          <a:prstGeom prst="curvedConnector5">
            <a:avLst>
              <a:gd name="adj1" fmla="val -351218"/>
              <a:gd name="adj2" fmla="val 988236"/>
              <a:gd name="adj3" fmla="val 468292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Oval 27"/>
          <p:cNvSpPr>
            <a:spLocks noChangeArrowheads="1"/>
          </p:cNvSpPr>
          <p:nvPr/>
        </p:nvSpPr>
        <p:spPr bwMode="auto">
          <a:xfrm>
            <a:off x="7445830" y="2492627"/>
            <a:ext cx="76200" cy="76200"/>
          </a:xfrm>
          <a:prstGeom prst="ellipse">
            <a:avLst/>
          </a:prstGeom>
          <a:solidFill>
            <a:srgbClr val="CC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71" name="AutoShape 28"/>
          <p:cNvCxnSpPr>
            <a:cxnSpLocks noChangeShapeType="1"/>
            <a:stCxn id="70" idx="4"/>
            <a:endCxn id="70" idx="7"/>
          </p:cNvCxnSpPr>
          <p:nvPr/>
        </p:nvCxnSpPr>
        <p:spPr bwMode="auto">
          <a:xfrm rot="5400000" flipH="1" flipV="1">
            <a:off x="7464880" y="2522790"/>
            <a:ext cx="65087" cy="26988"/>
          </a:xfrm>
          <a:prstGeom prst="curvedConnector5">
            <a:avLst>
              <a:gd name="adj1" fmla="val -351218"/>
              <a:gd name="adj2" fmla="val 988236"/>
              <a:gd name="adj3" fmla="val 468292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AutoShape 29"/>
          <p:cNvCxnSpPr>
            <a:cxnSpLocks noChangeShapeType="1"/>
            <a:stCxn id="66" idx="4"/>
            <a:endCxn id="68" idx="4"/>
          </p:cNvCxnSpPr>
          <p:nvPr/>
        </p:nvCxnSpPr>
        <p:spPr bwMode="auto">
          <a:xfrm rot="16200000" flipH="1">
            <a:off x="6759236" y="2302921"/>
            <a:ext cx="1588" cy="5334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AutoShape 30"/>
          <p:cNvCxnSpPr>
            <a:cxnSpLocks noChangeShapeType="1"/>
            <a:stCxn id="68" idx="4"/>
            <a:endCxn id="70" idx="5"/>
          </p:cNvCxnSpPr>
          <p:nvPr/>
        </p:nvCxnSpPr>
        <p:spPr bwMode="auto">
          <a:xfrm rot="5400000" flipH="1" flipV="1">
            <a:off x="7263268" y="2321177"/>
            <a:ext cx="11112" cy="484188"/>
          </a:xfrm>
          <a:prstGeom prst="curvedConnector3">
            <a:avLst>
              <a:gd name="adj1" fmla="val -205714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Text Box 31"/>
          <p:cNvSpPr txBox="1">
            <a:spLocks noChangeArrowheads="1"/>
          </p:cNvSpPr>
          <p:nvPr/>
        </p:nvSpPr>
        <p:spPr bwMode="auto">
          <a:xfrm>
            <a:off x="6150430" y="2873627"/>
            <a:ext cx="206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767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HMM of a triphone</a:t>
            </a:r>
          </a:p>
        </p:txBody>
      </p:sp>
      <p:cxnSp>
        <p:nvCxnSpPr>
          <p:cNvPr id="75" name="AutoShape 32"/>
          <p:cNvCxnSpPr>
            <a:cxnSpLocks noChangeShapeType="1"/>
            <a:stCxn id="79" idx="7"/>
            <a:endCxn id="80" idx="2"/>
          </p:cNvCxnSpPr>
          <p:nvPr/>
        </p:nvCxnSpPr>
        <p:spPr bwMode="auto">
          <a:xfrm rot="5400000" flipV="1">
            <a:off x="3565187" y="1926683"/>
            <a:ext cx="80962" cy="1127125"/>
          </a:xfrm>
          <a:prstGeom prst="curvedConnector4">
            <a:avLst>
              <a:gd name="adj1" fmla="val -323528"/>
              <a:gd name="adj2" fmla="val 59435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33"/>
          <p:cNvCxnSpPr>
            <a:cxnSpLocks noChangeShapeType="1"/>
            <a:stCxn id="79" idx="5"/>
            <a:endCxn id="66" idx="3"/>
          </p:cNvCxnSpPr>
          <p:nvPr/>
        </p:nvCxnSpPr>
        <p:spPr bwMode="auto">
          <a:xfrm rot="5400000" flipH="1" flipV="1">
            <a:off x="4727236" y="872584"/>
            <a:ext cx="53975" cy="3424238"/>
          </a:xfrm>
          <a:prstGeom prst="curvedConnector3">
            <a:avLst>
              <a:gd name="adj1" fmla="val -48529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AutoShape 34"/>
          <p:cNvCxnSpPr>
            <a:cxnSpLocks noChangeShapeType="1"/>
            <a:stCxn id="61" idx="7"/>
            <a:endCxn id="66" idx="1"/>
          </p:cNvCxnSpPr>
          <p:nvPr/>
        </p:nvCxnSpPr>
        <p:spPr bwMode="auto">
          <a:xfrm rot="5400000" flipV="1">
            <a:off x="5921037" y="1960021"/>
            <a:ext cx="1587" cy="1089025"/>
          </a:xfrm>
          <a:prstGeom prst="curvedConnector3">
            <a:avLst>
              <a:gd name="adj1" fmla="val -1510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Text Box 35"/>
          <p:cNvSpPr txBox="1">
            <a:spLocks noChangeArrowheads="1"/>
          </p:cNvSpPr>
          <p:nvPr/>
        </p:nvSpPr>
        <p:spPr bwMode="auto">
          <a:xfrm>
            <a:off x="3054302" y="3731879"/>
            <a:ext cx="3948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767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Higher level HMM of a word</a:t>
            </a:r>
          </a:p>
        </p:txBody>
      </p:sp>
      <p:sp>
        <p:nvSpPr>
          <p:cNvPr id="79" name="Oval 36"/>
          <p:cNvSpPr>
            <a:spLocks noChangeArrowheads="1"/>
          </p:cNvSpPr>
          <p:nvPr/>
        </p:nvSpPr>
        <p:spPr bwMode="auto">
          <a:xfrm>
            <a:off x="1807030" y="2416427"/>
            <a:ext cx="1447800" cy="228600"/>
          </a:xfrm>
          <a:prstGeom prst="ellipse">
            <a:avLst/>
          </a:prstGeom>
          <a:solidFill>
            <a:srgbClr val="CCCCFF">
              <a:alpha val="34000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0" name="Oval 37"/>
          <p:cNvSpPr>
            <a:spLocks noChangeArrowheads="1"/>
          </p:cNvSpPr>
          <p:nvPr/>
        </p:nvSpPr>
        <p:spPr bwMode="auto">
          <a:xfrm>
            <a:off x="4169230" y="2416427"/>
            <a:ext cx="1447800" cy="228600"/>
          </a:xfrm>
          <a:prstGeom prst="ellipse">
            <a:avLst/>
          </a:prstGeom>
          <a:solidFill>
            <a:srgbClr val="CCCCFF">
              <a:alpha val="34000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1" name="Oval 38"/>
          <p:cNvSpPr>
            <a:spLocks noChangeArrowheads="1"/>
          </p:cNvSpPr>
          <p:nvPr/>
        </p:nvSpPr>
        <p:spPr bwMode="auto">
          <a:xfrm>
            <a:off x="6302830" y="2416427"/>
            <a:ext cx="1447800" cy="228600"/>
          </a:xfrm>
          <a:prstGeom prst="ellipse">
            <a:avLst/>
          </a:prstGeom>
          <a:solidFill>
            <a:srgbClr val="CCCCFF">
              <a:alpha val="34000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82" name="AutoShape 39"/>
          <p:cNvCxnSpPr>
            <a:cxnSpLocks noChangeShapeType="1"/>
            <a:stCxn id="79" idx="6"/>
            <a:endCxn id="79" idx="2"/>
          </p:cNvCxnSpPr>
          <p:nvPr/>
        </p:nvCxnSpPr>
        <p:spPr bwMode="auto">
          <a:xfrm flipH="1">
            <a:off x="1807030" y="2530727"/>
            <a:ext cx="1447800" cy="1588"/>
          </a:xfrm>
          <a:prstGeom prst="curvedConnector5">
            <a:avLst>
              <a:gd name="adj1" fmla="val -15792"/>
              <a:gd name="adj2" fmla="val -21600000"/>
              <a:gd name="adj3" fmla="val 115792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AutoShape 40"/>
          <p:cNvCxnSpPr>
            <a:cxnSpLocks noChangeShapeType="1"/>
            <a:stCxn id="80" idx="6"/>
            <a:endCxn id="80" idx="2"/>
          </p:cNvCxnSpPr>
          <p:nvPr/>
        </p:nvCxnSpPr>
        <p:spPr bwMode="auto">
          <a:xfrm flipH="1">
            <a:off x="4169230" y="2530727"/>
            <a:ext cx="1447800" cy="1588"/>
          </a:xfrm>
          <a:prstGeom prst="curvedConnector5">
            <a:avLst>
              <a:gd name="adj1" fmla="val -15792"/>
              <a:gd name="adj2" fmla="val -21600000"/>
              <a:gd name="adj3" fmla="val 115792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AutoShape 41"/>
          <p:cNvCxnSpPr>
            <a:cxnSpLocks noChangeShapeType="1"/>
            <a:stCxn id="81" idx="2"/>
            <a:endCxn id="81" idx="6"/>
          </p:cNvCxnSpPr>
          <p:nvPr/>
        </p:nvCxnSpPr>
        <p:spPr bwMode="auto">
          <a:xfrm rot="10800000" flipH="1" flipV="1">
            <a:off x="6302830" y="2530727"/>
            <a:ext cx="1447800" cy="1588"/>
          </a:xfrm>
          <a:prstGeom prst="curvedConnector5">
            <a:avLst>
              <a:gd name="adj1" fmla="val -15792"/>
              <a:gd name="adj2" fmla="val -21600000"/>
              <a:gd name="adj3" fmla="val 115792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AutoShape 42"/>
          <p:cNvCxnSpPr>
            <a:cxnSpLocks noChangeShapeType="1"/>
            <a:stCxn id="80" idx="5"/>
            <a:endCxn id="81" idx="2"/>
          </p:cNvCxnSpPr>
          <p:nvPr/>
        </p:nvCxnSpPr>
        <p:spPr bwMode="auto">
          <a:xfrm rot="5400000" flipH="1" flipV="1">
            <a:off x="5813086" y="2121946"/>
            <a:ext cx="80963" cy="898525"/>
          </a:xfrm>
          <a:prstGeom prst="curvedConnector4">
            <a:avLst>
              <a:gd name="adj1" fmla="val -323528"/>
              <a:gd name="adj2" fmla="val 61838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Text Box 43"/>
          <p:cNvSpPr txBox="1">
            <a:spLocks noChangeArrowheads="1"/>
          </p:cNvSpPr>
          <p:nvPr/>
        </p:nvSpPr>
        <p:spPr bwMode="auto">
          <a:xfrm>
            <a:off x="2488818" y="4702427"/>
            <a:ext cx="39703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6767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Language model</a:t>
            </a:r>
          </a:p>
        </p:txBody>
      </p:sp>
      <p:sp>
        <p:nvSpPr>
          <p:cNvPr id="87" name="AutoShape 44"/>
          <p:cNvSpPr>
            <a:spLocks/>
          </p:cNvSpPr>
          <p:nvPr/>
        </p:nvSpPr>
        <p:spPr bwMode="auto">
          <a:xfrm rot="16200000">
            <a:off x="4464002" y="1159127"/>
            <a:ext cx="419100" cy="4762500"/>
          </a:xfrm>
          <a:prstGeom prst="leftBrace">
            <a:avLst>
              <a:gd name="adj1" fmla="val 9469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" name="AutoShape 45"/>
          <p:cNvSpPr>
            <a:spLocks/>
          </p:cNvSpPr>
          <p:nvPr/>
        </p:nvSpPr>
        <p:spPr bwMode="auto">
          <a:xfrm rot="16200000">
            <a:off x="4412868" y="873377"/>
            <a:ext cx="419100" cy="7620000"/>
          </a:xfrm>
          <a:prstGeom prst="leftBrace">
            <a:avLst>
              <a:gd name="adj1" fmla="val 151515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47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Speech recognition based on HMM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Acoustic processing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Acoustic modeling: Hidden Markov Model</a:t>
            </a:r>
          </a:p>
          <a:p>
            <a:pPr lvl="1"/>
            <a:r>
              <a:rPr lang="en-US" dirty="0" smtClean="0"/>
              <a:t>Language </a:t>
            </a:r>
            <a:r>
              <a:rPr lang="en-US" dirty="0" smtClean="0"/>
              <a:t>modeling</a:t>
            </a:r>
            <a:endParaRPr 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49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962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human do it?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GB" altLang="en-US" dirty="0" smtClean="0"/>
          </a:p>
          <a:p>
            <a:r>
              <a:rPr lang="en-GB" altLang="en-US" dirty="0" smtClean="0"/>
              <a:t>Articulation produces sound </a:t>
            </a:r>
            <a:r>
              <a:rPr lang="en-GB" altLang="en-US" dirty="0"/>
              <a:t>waves </a:t>
            </a:r>
            <a:endParaRPr lang="en-GB" altLang="en-US" dirty="0" smtClean="0"/>
          </a:p>
          <a:p>
            <a:r>
              <a:rPr lang="en-GB" altLang="en-US" dirty="0" smtClean="0"/>
              <a:t>Which the </a:t>
            </a:r>
            <a:r>
              <a:rPr lang="en-GB" altLang="en-US" dirty="0"/>
              <a:t>ear conveys to the </a:t>
            </a:r>
            <a:r>
              <a:rPr lang="en-GB" altLang="en-US" dirty="0" smtClean="0"/>
              <a:t>brain </a:t>
            </a:r>
          </a:p>
          <a:p>
            <a:r>
              <a:rPr lang="en-GB" altLang="en-US" dirty="0" smtClean="0"/>
              <a:t>for </a:t>
            </a:r>
            <a:r>
              <a:rPr lang="en-GB" altLang="en-US" dirty="0"/>
              <a:t>processing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7" name="Picture 4" descr="VocalTra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29" y="856989"/>
            <a:ext cx="2376487" cy="226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e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604" y="1001452"/>
            <a:ext cx="2795587" cy="200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bra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504" y="3304914"/>
            <a:ext cx="2919412" cy="234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854" y="1793614"/>
            <a:ext cx="3024187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04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Language models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cap="small" dirty="0" smtClean="0">
                    <a:solidFill>
                      <a:srgbClr val="FF0000"/>
                    </a:solidFill>
                  </a:rPr>
                  <a:t>Definition</a:t>
                </a:r>
                <a:r>
                  <a:rPr lang="en-US" dirty="0" smtClean="0"/>
                  <a:t>    probability </a:t>
                </a:r>
                <a:r>
                  <a:rPr lang="en-US" dirty="0"/>
                  <a:t>distribution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over sequences </a:t>
                </a:r>
                <a:r>
                  <a:rPr lang="en-US" dirty="0"/>
                  <a:t>of </a:t>
                </a:r>
                <a:r>
                  <a:rPr lang="en-US" dirty="0" smtClean="0"/>
                  <a:t>words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Critical </a:t>
                </a:r>
                <a:r>
                  <a:rPr lang="en-US" dirty="0"/>
                  <a:t>component of a speech </a:t>
                </a:r>
                <a:r>
                  <a:rPr lang="en-US" dirty="0" smtClean="0"/>
                  <a:t>recognition system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/>
                  <a:t>F</a:t>
                </a:r>
                <a:r>
                  <a:rPr lang="en-US" dirty="0" smtClean="0"/>
                  <a:t>or </a:t>
                </a:r>
                <a:r>
                  <a:rPr lang="en-US" dirty="0"/>
                  <a:t>example</a:t>
                </a:r>
                <a:r>
                  <a:rPr lang="en-US" dirty="0"/>
                  <a:t>, , what is the likelihood of the next </a:t>
                </a:r>
                <a:r>
                  <a:rPr lang="en-US" dirty="0" smtClean="0"/>
                  <a:t>letter given </a:t>
                </a:r>
                <a:r>
                  <a:rPr lang="en-US" dirty="0"/>
                  <a:t>the sequence "for </a:t>
                </a:r>
                <a:r>
                  <a:rPr lang="en-US" dirty="0" smtClean="0"/>
                  <a:t>ex“?</a:t>
                </a:r>
                <a:endParaRPr lang="en-US" dirty="0" smtClean="0"/>
              </a:p>
              <a:p>
                <a:r>
                  <a:rPr lang="en-US" dirty="0"/>
                  <a:t>Problems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/>
                  <a:t>Learning: use large text corpus (e.g., </a:t>
                </a:r>
                <a:r>
                  <a:rPr lang="en-US" dirty="0" smtClean="0"/>
                  <a:t>several million </a:t>
                </a:r>
                <a:r>
                  <a:rPr lang="en-US" dirty="0"/>
                  <a:t>words) to estimate . Models in </a:t>
                </a:r>
                <a:r>
                  <a:rPr lang="en-US" dirty="0" smtClean="0"/>
                  <a:t>this course</a:t>
                </a:r>
                <a:r>
                  <a:rPr lang="en-US" dirty="0"/>
                  <a:t>: </a:t>
                </a:r>
                <a:r>
                  <a:rPr lang="en-US" i="1" dirty="0">
                    <a:solidFill>
                      <a:srgbClr val="0070C0"/>
                    </a:solidFill>
                  </a:rPr>
                  <a:t>n</a:t>
                </a:r>
                <a:r>
                  <a:rPr lang="en-US" dirty="0">
                    <a:solidFill>
                      <a:srgbClr val="0070C0"/>
                    </a:solidFill>
                  </a:rPr>
                  <a:t>-gram models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0070C0"/>
                    </a:solidFill>
                  </a:rPr>
                  <a:t>maximum entropy models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/>
                  <a:t>Efficiency: computational representation and use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50</a:t>
            </a:fld>
            <a:endParaRPr lang="en-US" altLang="zh-TW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952265"/>
              </p:ext>
            </p:extLst>
          </p:nvPr>
        </p:nvGraphicFramePr>
        <p:xfrm>
          <a:off x="32085" y="4557292"/>
          <a:ext cx="90798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252">
                  <a:extLst>
                    <a:ext uri="{9D8B030D-6E8A-4147-A177-3AD203B41FA5}">
                      <a16:colId xmlns:a16="http://schemas.microsoft.com/office/drawing/2014/main" val="4239223642"/>
                    </a:ext>
                  </a:extLst>
                </a:gridCol>
                <a:gridCol w="1237014">
                  <a:extLst>
                    <a:ext uri="{9D8B030D-6E8A-4147-A177-3AD203B41FA5}">
                      <a16:colId xmlns:a16="http://schemas.microsoft.com/office/drawing/2014/main" val="460430107"/>
                    </a:ext>
                  </a:extLst>
                </a:gridCol>
                <a:gridCol w="1555641">
                  <a:extLst>
                    <a:ext uri="{9D8B030D-6E8A-4147-A177-3AD203B41FA5}">
                      <a16:colId xmlns:a16="http://schemas.microsoft.com/office/drawing/2014/main" val="3373209159"/>
                    </a:ext>
                  </a:extLst>
                </a:gridCol>
                <a:gridCol w="1555641">
                  <a:extLst>
                    <a:ext uri="{9D8B030D-6E8A-4147-A177-3AD203B41FA5}">
                      <a16:colId xmlns:a16="http://schemas.microsoft.com/office/drawing/2014/main" val="1310177455"/>
                    </a:ext>
                  </a:extLst>
                </a:gridCol>
                <a:gridCol w="1555641">
                  <a:extLst>
                    <a:ext uri="{9D8B030D-6E8A-4147-A177-3AD203B41FA5}">
                      <a16:colId xmlns:a16="http://schemas.microsoft.com/office/drawing/2014/main" val="772774868"/>
                    </a:ext>
                  </a:extLst>
                </a:gridCol>
                <a:gridCol w="1555641">
                  <a:extLst>
                    <a:ext uri="{9D8B030D-6E8A-4147-A177-3AD203B41FA5}">
                      <a16:colId xmlns:a16="http://schemas.microsoft.com/office/drawing/2014/main" val="221038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Sample 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1-gram 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2-gram 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3-gram sequence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8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Computational linguistics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 to be or not to be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…, to, be, or, not, to, be,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…, to be, be or, or not, not to, to be,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…, to be or, be or not, or not to, not to be, 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5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3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-Gram </a:t>
            </a:r>
            <a:r>
              <a:rPr lang="en-US" dirty="0" smtClean="0"/>
              <a:t>models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Definition   </a:t>
                </a:r>
                <a:r>
                  <a:rPr lang="en-US" dirty="0" smtClean="0"/>
                  <a:t> an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-gram model is a probability distribution </a:t>
                </a:r>
                <a:r>
                  <a:rPr lang="en-US" dirty="0"/>
                  <a:t>based on the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/>
                  <a:t>th order </a:t>
                </a:r>
                <a:r>
                  <a:rPr lang="en-US" dirty="0" smtClean="0"/>
                  <a:t>Markov assumption</a:t>
                </a:r>
              </a:p>
              <a:p>
                <a:pPr algn="ctr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Most </a:t>
                </a:r>
                <a:r>
                  <a:rPr lang="en-US" dirty="0"/>
                  <a:t>widely used language models</a:t>
                </a:r>
                <a:endParaRPr lang="en-US" dirty="0" smtClean="0"/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Consequence</a:t>
                </a:r>
                <a:r>
                  <a:rPr lang="en-US" dirty="0" smtClean="0"/>
                  <a:t>    by </a:t>
                </a:r>
                <a:r>
                  <a:rPr lang="en-US" dirty="0"/>
                  <a:t>the chain rule</a:t>
                </a:r>
                <a:r>
                  <a:rPr lang="en-US" dirty="0" smtClean="0"/>
                  <a:t>,</a:t>
                </a:r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51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339574" y="3009978"/>
                <a:ext cx="6517104" cy="1138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574" y="3009978"/>
                <a:ext cx="6517104" cy="11382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86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</a:t>
            </a:r>
            <a:r>
              <a:rPr lang="en-US" dirty="0" smtClean="0"/>
              <a:t>likelihood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cap="small" dirty="0" smtClean="0">
                    <a:solidFill>
                      <a:srgbClr val="FF0000"/>
                    </a:solidFill>
                  </a:rPr>
                  <a:t>Likelihood</a:t>
                </a:r>
                <a:r>
                  <a:rPr lang="en-US" dirty="0" smtClean="0"/>
                  <a:t>    Probability of observing sample under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dirty="0" smtClean="0"/>
                  <a:t>, which, given the independence assumption is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Principle    Select distribution maximizing sample probability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                        or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52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793023" y="1620252"/>
                <a:ext cx="3560334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023" y="1620252"/>
                <a:ext cx="3560334" cy="100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843870" y="3253336"/>
                <a:ext cx="3458639" cy="2170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𝒫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∏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𝒫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70" y="3253336"/>
                <a:ext cx="3458639" cy="2170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82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Bernoulli trials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cap="small" dirty="0" smtClean="0">
                    <a:solidFill>
                      <a:srgbClr val="FF0000"/>
                    </a:solidFill>
                  </a:rPr>
                  <a:t>Problem</a:t>
                </a:r>
                <a:r>
                  <a:rPr lang="en-US" dirty="0" smtClean="0"/>
                  <a:t>    Find </a:t>
                </a:r>
                <a:r>
                  <a:rPr lang="en-US" dirty="0"/>
                  <a:t>most likely Bernoulli </a:t>
                </a:r>
                <a:r>
                  <a:rPr lang="en-US" dirty="0" smtClean="0"/>
                  <a:t>distribution, given </a:t>
                </a:r>
                <a:r>
                  <a:rPr lang="en-US" dirty="0"/>
                  <a:t>sequence of coin </a:t>
                </a:r>
                <a:r>
                  <a:rPr lang="en-US" dirty="0" smtClean="0"/>
                  <a:t>flips</a:t>
                </a:r>
              </a:p>
              <a:p>
                <a:pPr algn="ctr"/>
                <a:r>
                  <a:rPr lang="de-DE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H, T, T, H, T, H, T, H, H, H, T, T, . . . , H</a:t>
                </a:r>
                <a:r>
                  <a:rPr lang="de-DE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Bernoulli distribution: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Likelihood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#(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=#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+#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cap="small" dirty="0" smtClean="0">
                    <a:solidFill>
                      <a:srgbClr val="FF0000"/>
                    </a:solidFill>
                  </a:rPr>
                  <a:t>Solution</a:t>
                </a:r>
                <a:r>
                  <a:rPr lang="en-US" dirty="0" smtClean="0"/>
                  <a:t>   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dirty="0" smtClean="0"/>
                  <a:t> </a:t>
                </a:r>
                <a:r>
                  <a:rPr lang="en-US" dirty="0"/>
                  <a:t>is differentiable and concave;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53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416421" y="5303361"/>
                <a:ext cx="6363409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𝑑𝑙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)+#(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421" y="5303361"/>
                <a:ext cx="6363409" cy="782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69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Definitions:</a:t>
                </a:r>
              </a:p>
              <a:p>
                <a:pPr lvl="1"/>
                <a:r>
                  <a:rPr lang="en-US" i="1" dirty="0"/>
                  <a:t>n</a:t>
                </a:r>
                <a:r>
                  <a:rPr lang="en-US" dirty="0"/>
                  <a:t>-gram: sequence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/>
                  <a:t> consecutive words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 smtClean="0"/>
                  <a:t>: sample </a:t>
                </a:r>
                <a:r>
                  <a:rPr lang="en-US" dirty="0"/>
                  <a:t>or corpus of </a:t>
                </a:r>
                <a:r>
                  <a:rPr lang="en-US" dirty="0" smtClean="0"/>
                  <a:t>size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 count of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ML </a:t>
                </a:r>
                <a:r>
                  <a:rPr lang="en-US" dirty="0" smtClean="0"/>
                  <a:t>estimates   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But,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!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54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195609" y="2843281"/>
                <a:ext cx="4805033" cy="861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609" y="2843281"/>
                <a:ext cx="4805033" cy="861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25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-Gram </a:t>
            </a:r>
            <a:r>
              <a:rPr lang="en-US" dirty="0" smtClean="0"/>
              <a:t>model problems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cap="small" dirty="0" smtClean="0">
                    <a:solidFill>
                      <a:srgbClr val="FF0000"/>
                    </a:solidFill>
                  </a:rPr>
                  <a:t>Sparsity</a:t>
                </a:r>
                <a:r>
                  <a:rPr lang="en-US" dirty="0" smtClean="0"/>
                  <a:t>    Assigning </a:t>
                </a:r>
                <a:r>
                  <a:rPr lang="en-US" dirty="0"/>
                  <a:t>probability zero to sequences </a:t>
                </a:r>
                <a:r>
                  <a:rPr lang="en-US" dirty="0" smtClean="0"/>
                  <a:t>not found </a:t>
                </a:r>
                <a:r>
                  <a:rPr lang="en-US" dirty="0"/>
                  <a:t>in the </a:t>
                </a:r>
                <a:r>
                  <a:rPr lang="en-US" dirty="0" smtClean="0"/>
                  <a:t>sample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 smtClean="0"/>
                  <a:t> speech </a:t>
                </a:r>
                <a:r>
                  <a:rPr lang="en-US" dirty="0"/>
                  <a:t>recognition errors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/>
                  <a:t>Smoothing: adjusting ML estimates to </a:t>
                </a:r>
                <a:r>
                  <a:rPr lang="en-US" dirty="0" smtClean="0"/>
                  <a:t>reserve probability </a:t>
                </a:r>
                <a:r>
                  <a:rPr lang="en-US" dirty="0"/>
                  <a:t>mass for unseen events. </a:t>
                </a:r>
                <a:r>
                  <a:rPr lang="en-US" dirty="0" smtClean="0"/>
                  <a:t>Central techniques </a:t>
                </a:r>
                <a:r>
                  <a:rPr lang="en-US" dirty="0"/>
                  <a:t>in language modeling.</a:t>
                </a:r>
              </a:p>
              <a:p>
                <a:pPr lvl="1"/>
                <a:r>
                  <a:rPr lang="en-US" dirty="0" smtClean="0"/>
                  <a:t>Class-based </a:t>
                </a:r>
                <a:r>
                  <a:rPr lang="en-US" dirty="0"/>
                  <a:t>models: create models based </a:t>
                </a:r>
                <a:r>
                  <a:rPr lang="en-US" dirty="0" smtClean="0"/>
                  <a:t>on classes </a:t>
                </a:r>
                <a:r>
                  <a:rPr lang="en-US" dirty="0"/>
                  <a:t>(e.g., DAY) or phrases.</a:t>
                </a:r>
              </a:p>
              <a:p>
                <a:r>
                  <a:rPr lang="en-US" cap="small" dirty="0" smtClean="0">
                    <a:solidFill>
                      <a:srgbClr val="FF0000"/>
                    </a:solidFill>
                  </a:rPr>
                  <a:t>Representation</a:t>
                </a:r>
                <a:r>
                  <a:rPr lang="en-US" dirty="0" smtClean="0"/>
                  <a:t>   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=100,000</m:t>
                    </m:r>
                  </m:oMath>
                </a14:m>
                <a:r>
                  <a:rPr lang="en-US" dirty="0" smtClean="0"/>
                  <a:t>, the number of bigrams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dirty="0" smtClean="0"/>
                  <a:t>, the number of trigrams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Weighted automata: exploiting sparsity.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1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55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684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</a:t>
            </a:r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form: interpolation of </a:t>
            </a:r>
            <a:r>
              <a:rPr lang="en-US" i="1" dirty="0"/>
              <a:t>n</a:t>
            </a:r>
            <a:r>
              <a:rPr lang="en-US" dirty="0"/>
              <a:t>-gram models, e.g</a:t>
            </a:r>
            <a:r>
              <a:rPr lang="en-US" dirty="0" smtClean="0"/>
              <a:t>., trigram</a:t>
            </a:r>
            <a:r>
              <a:rPr lang="en-US" dirty="0"/>
              <a:t>, bigram, unigram frequencies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widely used techniques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Katz Back-off models (Katz, 1987).</a:t>
            </a:r>
          </a:p>
          <a:p>
            <a:pPr lvl="1"/>
            <a:r>
              <a:rPr lang="en-US" dirty="0" smtClean="0"/>
              <a:t>Interpolated </a:t>
            </a:r>
            <a:r>
              <a:rPr lang="en-US" dirty="0"/>
              <a:t>models (</a:t>
            </a:r>
            <a:r>
              <a:rPr lang="en-US" dirty="0" err="1"/>
              <a:t>Jelinek</a:t>
            </a:r>
            <a:r>
              <a:rPr lang="en-US" dirty="0"/>
              <a:t> and Mercer, 1980).</a:t>
            </a:r>
          </a:p>
          <a:p>
            <a:pPr lvl="1"/>
            <a:r>
              <a:rPr lang="en-US" dirty="0" err="1" smtClean="0"/>
              <a:t>Kneser</a:t>
            </a:r>
            <a:r>
              <a:rPr lang="en-US" dirty="0" smtClean="0"/>
              <a:t>-Ney </a:t>
            </a:r>
            <a:r>
              <a:rPr lang="en-US" dirty="0"/>
              <a:t>models (</a:t>
            </a:r>
            <a:r>
              <a:rPr lang="en-US" dirty="0" err="1"/>
              <a:t>Kneser</a:t>
            </a:r>
            <a:r>
              <a:rPr lang="en-US" dirty="0"/>
              <a:t> and Ney, 1995).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56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10262" y="1756609"/>
                <a:ext cx="75757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62" y="1756609"/>
                <a:ext cx="7575728" cy="369332"/>
              </a:xfrm>
              <a:prstGeom prst="rect">
                <a:avLst/>
              </a:prstGeom>
              <a:blipFill>
                <a:blip r:embed="rId2"/>
                <a:stretch>
                  <a:fillRect r="-241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32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How might computers do it?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Digitization</a:t>
            </a:r>
            <a:endParaRPr lang="en-GB" altLang="en-US" dirty="0"/>
          </a:p>
          <a:p>
            <a:r>
              <a:rPr lang="en-GB" altLang="en-US" dirty="0"/>
              <a:t>Acoustic analysis of the speech signal</a:t>
            </a:r>
          </a:p>
          <a:p>
            <a:r>
              <a:rPr lang="en-GB" altLang="en-US" dirty="0"/>
              <a:t>Linguistic </a:t>
            </a:r>
            <a:r>
              <a:rPr lang="en-GB" altLang="en-US" dirty="0" smtClean="0"/>
              <a:t>interpretation</a:t>
            </a:r>
            <a:endParaRPr lang="en-GB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744" y="3800737"/>
            <a:ext cx="3402229" cy="135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56" y="2433900"/>
            <a:ext cx="180022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my number i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025" y="4067467"/>
            <a:ext cx="3690938" cy="189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41619" y="3368937"/>
            <a:ext cx="210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Acoustic waveform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654731" y="3368937"/>
            <a:ext cx="170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dirty="0"/>
              <a:t>Acoustic signal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534456" y="6034350"/>
            <a:ext cx="213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Speech recognition</a:t>
            </a:r>
          </a:p>
        </p:txBody>
      </p:sp>
      <p:pic>
        <p:nvPicPr>
          <p:cNvPr id="13" name="Picture 13" descr="micropho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08244">
            <a:off x="2606188" y="2401356"/>
            <a:ext cx="525462" cy="145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56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 smtClean="0"/>
              <a:t>Speech recognition based on HMM</a:t>
            </a:r>
          </a:p>
          <a:p>
            <a:pPr lvl="1"/>
            <a:r>
              <a:rPr lang="en-US" altLang="zh-CN" dirty="0" smtClean="0"/>
              <a:t>Acoustic processing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Acoustic modeling: Hidden Markov Model</a:t>
            </a:r>
          </a:p>
          <a:p>
            <a:pPr lvl="1"/>
            <a:r>
              <a:rPr lang="en-US" dirty="0" smtClean="0"/>
              <a:t>Language modeling</a:t>
            </a:r>
          </a:p>
          <a:p>
            <a:pPr lvl="1"/>
            <a:r>
              <a:rPr lang="en-US" dirty="0" smtClean="0"/>
              <a:t>Statistical approach</a:t>
            </a:r>
          </a:p>
          <a:p>
            <a:pPr lvl="1"/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448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Acoustic processing</a:t>
            </a:r>
            <a:r>
              <a:rPr 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wave for the words “speech lab” looks like: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  <p:pic>
        <p:nvPicPr>
          <p:cNvPr id="8" name="Picture 1026" descr="D:\carp\wa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1" y="2577192"/>
            <a:ext cx="71437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1027"/>
          <p:cNvSpPr txBox="1">
            <a:spLocks noChangeArrowheads="1"/>
          </p:cNvSpPr>
          <p:nvPr/>
        </p:nvSpPr>
        <p:spPr bwMode="auto">
          <a:xfrm>
            <a:off x="1337311" y="2100942"/>
            <a:ext cx="6456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   s             p       ee         ch           l     a          b</a:t>
            </a:r>
          </a:p>
        </p:txBody>
      </p:sp>
      <p:sp>
        <p:nvSpPr>
          <p:cNvPr id="10" name="Text Box 1028"/>
          <p:cNvSpPr txBox="1">
            <a:spLocks noChangeArrowheads="1"/>
          </p:cNvSpPr>
          <p:nvPr/>
        </p:nvSpPr>
        <p:spPr bwMode="auto">
          <a:xfrm>
            <a:off x="2958149" y="4691742"/>
            <a:ext cx="51609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altLang="en-US" sz="1400" dirty="0">
                <a:latin typeface="Arial" panose="020B0604020202020204" pitchFamily="34" charset="0"/>
              </a:rPr>
              <a:t>Graphs from Simon </a:t>
            </a:r>
            <a:r>
              <a:rPr lang="en-US" altLang="en-US" sz="1400" dirty="0" err="1">
                <a:latin typeface="Arial" panose="020B0604020202020204" pitchFamily="34" charset="0"/>
              </a:rPr>
              <a:t>Arnfield’s</a:t>
            </a:r>
            <a:r>
              <a:rPr lang="en-US" altLang="en-US" sz="1400" dirty="0">
                <a:latin typeface="Arial" panose="020B0604020202020204" pitchFamily="34" charset="0"/>
              </a:rPr>
              <a:t> web tutorial on speech, Sheffield:</a:t>
            </a:r>
          </a:p>
          <a:p>
            <a:pPr algn="r"/>
            <a:r>
              <a:rPr lang="en-US" altLang="en-US" sz="1400" dirty="0">
                <a:latin typeface="Arial" panose="020B0604020202020204" pitchFamily="34" charset="0"/>
              </a:rPr>
              <a:t>http://lethe.leeds.ac.uk/research/cogn/speech/tutorial/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11" name="Picture 1029" descr="D:\carp\l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886" y="3710667"/>
            <a:ext cx="54578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030"/>
          <p:cNvSpPr txBox="1">
            <a:spLocks noChangeArrowheads="1"/>
          </p:cNvSpPr>
          <p:nvPr/>
        </p:nvSpPr>
        <p:spPr bwMode="auto">
          <a:xfrm>
            <a:off x="705486" y="3594780"/>
            <a:ext cx="15065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altLang="en-US">
                <a:latin typeface="Arial" panose="020B0604020202020204" pitchFamily="34" charset="0"/>
              </a:rPr>
              <a:t>“l” to “a”</a:t>
            </a:r>
          </a:p>
          <a:p>
            <a:pPr algn="r"/>
            <a:r>
              <a:rPr lang="en-US" altLang="en-US">
                <a:latin typeface="Arial" panose="020B0604020202020204" pitchFamily="34" charset="0"/>
              </a:rPr>
              <a:t>transition:</a:t>
            </a:r>
          </a:p>
        </p:txBody>
      </p:sp>
      <p:sp>
        <p:nvSpPr>
          <p:cNvPr id="13" name="Line 1031"/>
          <p:cNvSpPr>
            <a:spLocks noChangeShapeType="1"/>
          </p:cNvSpPr>
          <p:nvPr/>
        </p:nvSpPr>
        <p:spPr bwMode="auto">
          <a:xfrm flipH="1">
            <a:off x="2632711" y="3320142"/>
            <a:ext cx="3505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032"/>
          <p:cNvSpPr>
            <a:spLocks noChangeShapeType="1"/>
          </p:cNvSpPr>
          <p:nvPr/>
        </p:nvSpPr>
        <p:spPr bwMode="auto">
          <a:xfrm>
            <a:off x="6366511" y="3320142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8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Acoustic </a:t>
            </a:r>
            <a:r>
              <a:rPr lang="en-US" altLang="en-US" dirty="0" smtClean="0"/>
              <a:t>sampling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10 </a:t>
            </a:r>
            <a:r>
              <a:rPr lang="en-US" altLang="en-US" dirty="0" err="1"/>
              <a:t>ms</a:t>
            </a:r>
            <a:r>
              <a:rPr lang="en-US" altLang="en-US" dirty="0"/>
              <a:t> frame (</a:t>
            </a:r>
            <a:r>
              <a:rPr lang="en-US" altLang="en-US" dirty="0" err="1"/>
              <a:t>ms</a:t>
            </a:r>
            <a:r>
              <a:rPr lang="en-US" altLang="en-US" dirty="0"/>
              <a:t> = millisecond = 1/1000 second)</a:t>
            </a:r>
          </a:p>
          <a:p>
            <a:r>
              <a:rPr lang="en-US" altLang="en-US" dirty="0"/>
              <a:t>~25 </a:t>
            </a:r>
            <a:r>
              <a:rPr lang="en-US" altLang="en-US" dirty="0" err="1"/>
              <a:t>ms</a:t>
            </a:r>
            <a:r>
              <a:rPr lang="en-US" altLang="en-US" dirty="0"/>
              <a:t> window around frame to smooth signal processing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5/11/2018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  <p:grpSp>
        <p:nvGrpSpPr>
          <p:cNvPr id="31" name="组合 30"/>
          <p:cNvGrpSpPr/>
          <p:nvPr/>
        </p:nvGrpSpPr>
        <p:grpSpPr>
          <a:xfrm>
            <a:off x="1264025" y="2197100"/>
            <a:ext cx="7145338" cy="3276600"/>
            <a:chOff x="1524000" y="2590800"/>
            <a:chExt cx="7145338" cy="3276600"/>
          </a:xfrm>
        </p:grpSpPr>
        <p:pic>
          <p:nvPicPr>
            <p:cNvPr id="7" name="Picture 1026" descr="D:\carp\la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2590800"/>
              <a:ext cx="5457825" cy="6762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oup 1027"/>
            <p:cNvGrpSpPr>
              <a:grpSpLocks/>
            </p:cNvGrpSpPr>
            <p:nvPr/>
          </p:nvGrpSpPr>
          <p:grpSpPr bwMode="auto">
            <a:xfrm>
              <a:off x="1524000" y="3155950"/>
              <a:ext cx="1676400" cy="2057400"/>
              <a:chOff x="816" y="2640"/>
              <a:chExt cx="1056" cy="672"/>
            </a:xfrm>
            <a:effectLst/>
          </p:grpSpPr>
          <p:grpSp>
            <p:nvGrpSpPr>
              <p:cNvPr id="9" name="Group 1028"/>
              <p:cNvGrpSpPr>
                <a:grpSpLocks/>
              </p:cNvGrpSpPr>
              <p:nvPr/>
            </p:nvGrpSpPr>
            <p:grpSpPr bwMode="auto">
              <a:xfrm>
                <a:off x="816" y="2640"/>
                <a:ext cx="1056" cy="144"/>
                <a:chOff x="960" y="2640"/>
                <a:chExt cx="624" cy="144"/>
              </a:xfrm>
            </p:grpSpPr>
            <p:sp>
              <p:nvSpPr>
                <p:cNvPr id="11" name="Line 1029"/>
                <p:cNvSpPr>
                  <a:spLocks noChangeShapeType="1"/>
                </p:cNvSpPr>
                <p:nvPr/>
              </p:nvSpPr>
              <p:spPr bwMode="auto">
                <a:xfrm>
                  <a:off x="960" y="2640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" name="Line 1030"/>
                <p:cNvSpPr>
                  <a:spLocks noChangeShapeType="1"/>
                </p:cNvSpPr>
                <p:nvPr/>
              </p:nvSpPr>
              <p:spPr bwMode="auto">
                <a:xfrm>
                  <a:off x="960" y="2784"/>
                  <a:ext cx="6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1031"/>
                <p:cNvSpPr>
                  <a:spLocks noChangeShapeType="1"/>
                </p:cNvSpPr>
                <p:nvPr/>
              </p:nvSpPr>
              <p:spPr bwMode="auto">
                <a:xfrm>
                  <a:off x="1584" y="2640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" name="Line 1032"/>
              <p:cNvSpPr>
                <a:spLocks noChangeShapeType="1"/>
              </p:cNvSpPr>
              <p:nvPr/>
            </p:nvSpPr>
            <p:spPr bwMode="auto">
              <a:xfrm>
                <a:off x="1344" y="2784"/>
                <a:ext cx="0" cy="52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" name="Text Box 1033"/>
            <p:cNvSpPr txBox="1">
              <a:spLocks noChangeArrowheads="1"/>
            </p:cNvSpPr>
            <p:nvPr/>
          </p:nvSpPr>
          <p:spPr bwMode="auto">
            <a:xfrm>
              <a:off x="1892300" y="3276600"/>
              <a:ext cx="806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800">
                  <a:latin typeface="Arial" panose="020B0604020202020204" pitchFamily="34" charset="0"/>
                </a:rPr>
                <a:t>25 ms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grpSp>
          <p:nvGrpSpPr>
            <p:cNvPr id="15" name="Group 1034"/>
            <p:cNvGrpSpPr>
              <a:grpSpLocks/>
            </p:cNvGrpSpPr>
            <p:nvPr/>
          </p:nvGrpSpPr>
          <p:grpSpPr bwMode="auto">
            <a:xfrm>
              <a:off x="2133600" y="3689350"/>
              <a:ext cx="1676400" cy="1524000"/>
              <a:chOff x="816" y="2640"/>
              <a:chExt cx="1056" cy="672"/>
            </a:xfrm>
            <a:effectLst/>
          </p:grpSpPr>
          <p:grpSp>
            <p:nvGrpSpPr>
              <p:cNvPr id="16" name="Group 1035"/>
              <p:cNvGrpSpPr>
                <a:grpSpLocks/>
              </p:cNvGrpSpPr>
              <p:nvPr/>
            </p:nvGrpSpPr>
            <p:grpSpPr bwMode="auto">
              <a:xfrm>
                <a:off x="816" y="2640"/>
                <a:ext cx="1056" cy="144"/>
                <a:chOff x="960" y="2640"/>
                <a:chExt cx="624" cy="144"/>
              </a:xfrm>
            </p:grpSpPr>
            <p:sp>
              <p:nvSpPr>
                <p:cNvPr id="18" name="Line 1036"/>
                <p:cNvSpPr>
                  <a:spLocks noChangeShapeType="1"/>
                </p:cNvSpPr>
                <p:nvPr/>
              </p:nvSpPr>
              <p:spPr bwMode="auto">
                <a:xfrm>
                  <a:off x="960" y="2640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1037"/>
                <p:cNvSpPr>
                  <a:spLocks noChangeShapeType="1"/>
                </p:cNvSpPr>
                <p:nvPr/>
              </p:nvSpPr>
              <p:spPr bwMode="auto">
                <a:xfrm>
                  <a:off x="960" y="2784"/>
                  <a:ext cx="6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1038"/>
                <p:cNvSpPr>
                  <a:spLocks noChangeShapeType="1"/>
                </p:cNvSpPr>
                <p:nvPr/>
              </p:nvSpPr>
              <p:spPr bwMode="auto">
                <a:xfrm>
                  <a:off x="1584" y="2640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1039"/>
              <p:cNvSpPr>
                <a:spLocks noChangeShapeType="1"/>
              </p:cNvSpPr>
              <p:nvPr/>
            </p:nvSpPr>
            <p:spPr bwMode="auto">
              <a:xfrm>
                <a:off x="1344" y="2784"/>
                <a:ext cx="0" cy="52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1040"/>
            <p:cNvGrpSpPr>
              <a:grpSpLocks/>
            </p:cNvGrpSpPr>
            <p:nvPr/>
          </p:nvGrpSpPr>
          <p:grpSpPr bwMode="auto">
            <a:xfrm>
              <a:off x="2743200" y="4146550"/>
              <a:ext cx="1676400" cy="1066800"/>
              <a:chOff x="816" y="2640"/>
              <a:chExt cx="1056" cy="672"/>
            </a:xfrm>
            <a:effectLst/>
          </p:grpSpPr>
          <p:grpSp>
            <p:nvGrpSpPr>
              <p:cNvPr id="22" name="Group 1041"/>
              <p:cNvGrpSpPr>
                <a:grpSpLocks/>
              </p:cNvGrpSpPr>
              <p:nvPr/>
            </p:nvGrpSpPr>
            <p:grpSpPr bwMode="auto">
              <a:xfrm>
                <a:off x="816" y="2640"/>
                <a:ext cx="1056" cy="144"/>
                <a:chOff x="960" y="2640"/>
                <a:chExt cx="624" cy="144"/>
              </a:xfrm>
            </p:grpSpPr>
            <p:sp>
              <p:nvSpPr>
                <p:cNvPr id="24" name="Line 1042"/>
                <p:cNvSpPr>
                  <a:spLocks noChangeShapeType="1"/>
                </p:cNvSpPr>
                <p:nvPr/>
              </p:nvSpPr>
              <p:spPr bwMode="auto">
                <a:xfrm>
                  <a:off x="960" y="2640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043"/>
                <p:cNvSpPr>
                  <a:spLocks noChangeShapeType="1"/>
                </p:cNvSpPr>
                <p:nvPr/>
              </p:nvSpPr>
              <p:spPr bwMode="auto">
                <a:xfrm>
                  <a:off x="960" y="2784"/>
                  <a:ext cx="6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044"/>
                <p:cNvSpPr>
                  <a:spLocks noChangeShapeType="1"/>
                </p:cNvSpPr>
                <p:nvPr/>
              </p:nvSpPr>
              <p:spPr bwMode="auto">
                <a:xfrm>
                  <a:off x="1584" y="2640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" name="Line 1045"/>
              <p:cNvSpPr>
                <a:spLocks noChangeShapeType="1"/>
              </p:cNvSpPr>
              <p:nvPr/>
            </p:nvSpPr>
            <p:spPr bwMode="auto">
              <a:xfrm>
                <a:off x="1344" y="2784"/>
                <a:ext cx="0" cy="52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" name="Text Box 1046"/>
            <p:cNvSpPr txBox="1">
              <a:spLocks noChangeArrowheads="1"/>
            </p:cNvSpPr>
            <p:nvPr/>
          </p:nvSpPr>
          <p:spPr bwMode="auto">
            <a:xfrm>
              <a:off x="2286000" y="4756150"/>
              <a:ext cx="742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800">
                  <a:latin typeface="Arial" panose="020B0604020202020204" pitchFamily="34" charset="0"/>
                </a:rPr>
                <a:t>10ms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28" name="Text Box 1047"/>
            <p:cNvSpPr txBox="1">
              <a:spLocks noChangeArrowheads="1"/>
            </p:cNvSpPr>
            <p:nvPr/>
          </p:nvSpPr>
          <p:spPr bwMode="auto">
            <a:xfrm>
              <a:off x="4859338" y="3870325"/>
              <a:ext cx="8191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3600" b="1">
                  <a:latin typeface="Arial" panose="020B0604020202020204" pitchFamily="34" charset="0"/>
                </a:rPr>
                <a:t>. . .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Text Box 1048"/>
            <p:cNvSpPr txBox="1">
              <a:spLocks noChangeArrowheads="1"/>
            </p:cNvSpPr>
            <p:nvPr/>
          </p:nvSpPr>
          <p:spPr bwMode="auto">
            <a:xfrm>
              <a:off x="2170112" y="5325356"/>
              <a:ext cx="199548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dirty="0">
                  <a:latin typeface="Arial" panose="020B0604020202020204" pitchFamily="34" charset="0"/>
                </a:rPr>
                <a:t>a</a:t>
              </a:r>
              <a:r>
                <a:rPr lang="en-US" altLang="en-US" baseline="-25000" dirty="0">
                  <a:latin typeface="Arial" panose="020B0604020202020204" pitchFamily="34" charset="0"/>
                </a:rPr>
                <a:t>1     </a:t>
              </a:r>
              <a:r>
                <a:rPr lang="en-US" altLang="en-US" baseline="-25000" dirty="0" smtClean="0">
                  <a:latin typeface="Arial" panose="020B0604020202020204" pitchFamily="34" charset="0"/>
                </a:rPr>
                <a:t>     </a:t>
              </a:r>
              <a:r>
                <a:rPr lang="en-US" altLang="en-US" b="1" dirty="0">
                  <a:latin typeface="Arial" panose="020B0604020202020204" pitchFamily="34" charset="0"/>
                </a:rPr>
                <a:t>a</a:t>
              </a:r>
              <a:r>
                <a:rPr lang="en-US" altLang="en-US" baseline="-25000" dirty="0">
                  <a:latin typeface="Arial" panose="020B0604020202020204" pitchFamily="34" charset="0"/>
                </a:rPr>
                <a:t>2     </a:t>
              </a:r>
              <a:r>
                <a:rPr lang="en-US" altLang="en-US" baseline="-25000" dirty="0" smtClean="0">
                  <a:latin typeface="Arial" panose="020B0604020202020204" pitchFamily="34" charset="0"/>
                </a:rPr>
                <a:t>     </a:t>
              </a:r>
              <a:r>
                <a:rPr lang="en-US" altLang="en-US" b="1" dirty="0">
                  <a:latin typeface="Arial" panose="020B0604020202020204" pitchFamily="34" charset="0"/>
                </a:rPr>
                <a:t>a</a:t>
              </a:r>
              <a:r>
                <a:rPr lang="en-US" altLang="en-US" baseline="-25000" dirty="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0" name="Rectangle 1049"/>
            <p:cNvSpPr>
              <a:spLocks noChangeArrowheads="1"/>
            </p:cNvSpPr>
            <p:nvPr/>
          </p:nvSpPr>
          <p:spPr bwMode="auto">
            <a:xfrm>
              <a:off x="4808538" y="5045075"/>
              <a:ext cx="3860800" cy="82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>
                  <a:latin typeface="Arial" panose="020B0604020202020204" pitchFamily="34" charset="0"/>
                </a:rPr>
                <a:t>Result:</a:t>
              </a:r>
            </a:p>
            <a:p>
              <a:r>
                <a:rPr lang="en-US" altLang="en-US" b="1">
                  <a:latin typeface="Arial" panose="020B0604020202020204" pitchFamily="34" charset="0"/>
                </a:rPr>
                <a:t>Acoustic Feature Vectors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</p:grpSp>
      <p:pic>
        <p:nvPicPr>
          <p:cNvPr id="32" name="Picture 2" descr="pr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90501"/>
            <a:ext cx="9144000" cy="57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3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8E2CEDC-0980-4B0E-8298-101051342058}" vid="{9EBC82F2-6DA7-4229-ABAA-8A09377D7A8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石板</Template>
  <TotalTime>11064</TotalTime>
  <Words>2228</Words>
  <Application>Microsoft Office PowerPoint</Application>
  <PresentationFormat>全屏显示(4:3)</PresentationFormat>
  <Paragraphs>731</Paragraphs>
  <Slides>56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8" baseType="lpstr">
      <vt:lpstr>Arial Unicode MS</vt:lpstr>
      <vt:lpstr>新細明體</vt:lpstr>
      <vt:lpstr>等线</vt:lpstr>
      <vt:lpstr>宋体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主题1</vt:lpstr>
      <vt:lpstr>Automatic Speech Recognition</vt:lpstr>
      <vt:lpstr>Outline</vt:lpstr>
      <vt:lpstr>What is speech recognition?</vt:lpstr>
      <vt:lpstr>Classification of speech recognition system</vt:lpstr>
      <vt:lpstr>How do human do it?</vt:lpstr>
      <vt:lpstr>How might computers do it?</vt:lpstr>
      <vt:lpstr>Outline</vt:lpstr>
      <vt:lpstr>Acoustic processing </vt:lpstr>
      <vt:lpstr>Acoustic sampling</vt:lpstr>
      <vt:lpstr>Spectral analysis</vt:lpstr>
      <vt:lpstr>Mel-frequency cepstrum coefficients</vt:lpstr>
      <vt:lpstr>Mel-frequency cepstrum coefficients</vt:lpstr>
      <vt:lpstr>Outline</vt:lpstr>
      <vt:lpstr>Acoustic modeling: Hidden Markov Model</vt:lpstr>
      <vt:lpstr>Acoustic modeling: Hidden Markov Model</vt:lpstr>
      <vt:lpstr>HMM</vt:lpstr>
      <vt:lpstr>HMM</vt:lpstr>
      <vt:lpstr>Question # 1 – Decoding</vt:lpstr>
      <vt:lpstr>Question # 2 – Evaluation</vt:lpstr>
      <vt:lpstr>Question # 3 – Learning</vt:lpstr>
      <vt:lpstr>The dishonest casino model</vt:lpstr>
      <vt:lpstr>An HMM is memoryless</vt:lpstr>
      <vt:lpstr>An HMM is memoryless</vt:lpstr>
      <vt:lpstr>Definition of HMM</vt:lpstr>
      <vt:lpstr>A parse of a sequence</vt:lpstr>
      <vt:lpstr>Generating a sequence by the model</vt:lpstr>
      <vt:lpstr>Likelihood of a parse</vt:lpstr>
      <vt:lpstr>Example: the dishonest casino</vt:lpstr>
      <vt:lpstr>Example: the dishonest casino</vt:lpstr>
      <vt:lpstr>Example: the dishonest casino</vt:lpstr>
      <vt:lpstr>The three main questions on HMMs</vt:lpstr>
      <vt:lpstr>Another example: Teacher-mood-model</vt:lpstr>
      <vt:lpstr>Another example: Teacher-mood-model</vt:lpstr>
      <vt:lpstr>Another example: Teacher-mood-model</vt:lpstr>
      <vt:lpstr>HMM: Viterbi algorithm</vt:lpstr>
      <vt:lpstr>HMM: Viterbi algorithm</vt:lpstr>
      <vt:lpstr>HMM: Viterbi algorithm</vt:lpstr>
      <vt:lpstr>HMM: Viterbi algorithm</vt:lpstr>
      <vt:lpstr>HMM: Viterbi algorithm</vt:lpstr>
      <vt:lpstr>HMM: Viterbi algorithm</vt:lpstr>
      <vt:lpstr>HMM: Viterbi algorithm</vt:lpstr>
      <vt:lpstr>HMM: Viterbi algorithm</vt:lpstr>
      <vt:lpstr>HMM: Viterbi algorithm</vt:lpstr>
      <vt:lpstr>HMM: Parameter estimation</vt:lpstr>
      <vt:lpstr>HMM: Parameter estimation</vt:lpstr>
      <vt:lpstr>HMM: Parameter estimation</vt:lpstr>
      <vt:lpstr>HMM in ASR</vt:lpstr>
      <vt:lpstr>HMM in ASR</vt:lpstr>
      <vt:lpstr>Outline</vt:lpstr>
      <vt:lpstr>Language models</vt:lpstr>
      <vt:lpstr>N-Gram models</vt:lpstr>
      <vt:lpstr>Maximum likelihood</vt:lpstr>
      <vt:lpstr>Example: Bernoulli trials</vt:lpstr>
      <vt:lpstr>Maximum Likelihood Estimation</vt:lpstr>
      <vt:lpstr>N-Gram model problems</vt:lpstr>
      <vt:lpstr>Smoothing techniques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Recognition</dc:title>
  <dc:creator>Ying Shen</dc:creator>
  <cp:lastModifiedBy>Ying Shen</cp:lastModifiedBy>
  <cp:revision>270</cp:revision>
  <dcterms:created xsi:type="dcterms:W3CDTF">2015-04-16T02:13:02Z</dcterms:created>
  <dcterms:modified xsi:type="dcterms:W3CDTF">2018-05-11T04:43:32Z</dcterms:modified>
</cp:coreProperties>
</file>