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6"/>
  </p:notesMasterIdLst>
  <p:sldIdLst>
    <p:sldId id="256" r:id="rId2"/>
    <p:sldId id="298" r:id="rId3"/>
    <p:sldId id="257" r:id="rId4"/>
    <p:sldId id="259" r:id="rId5"/>
    <p:sldId id="260" r:id="rId6"/>
    <p:sldId id="261" r:id="rId7"/>
    <p:sldId id="315" r:id="rId8"/>
    <p:sldId id="287" r:id="rId9"/>
    <p:sldId id="289" r:id="rId10"/>
    <p:sldId id="290" r:id="rId11"/>
    <p:sldId id="293" r:id="rId12"/>
    <p:sldId id="294" r:id="rId13"/>
    <p:sldId id="344" r:id="rId14"/>
    <p:sldId id="316" r:id="rId15"/>
    <p:sldId id="295" r:id="rId16"/>
    <p:sldId id="297" r:id="rId17"/>
    <p:sldId id="300" r:id="rId18"/>
    <p:sldId id="304" r:id="rId19"/>
    <p:sldId id="314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19" r:id="rId33"/>
    <p:sldId id="320" r:id="rId34"/>
    <p:sldId id="321" r:id="rId35"/>
    <p:sldId id="318" r:id="rId36"/>
    <p:sldId id="345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84" autoAdjust="0"/>
  </p:normalViewPr>
  <p:slideViewPr>
    <p:cSldViewPr snapToGrid="0">
      <p:cViewPr varScale="1">
        <p:scale>
          <a:sx n="60" d="100"/>
          <a:sy n="60" d="100"/>
        </p:scale>
        <p:origin x="16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EAF28-6E22-45A9-894F-24E421E13C7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BD5A3-6767-4DCF-92A3-F17AA27B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那我们为什么要在声谱图中表示语音呢？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首先，音素（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）的属性可以更好的在这里面观察出来。另外，通过观察共振峰和它们的转变可以更好的识别声音。隐马尔科夫模型（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Markov Models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）就是隐含地对声谱图进行建模以达到好的识别性能。还有一个作用就是它可以直观的评估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to speech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）的好坏，直接对比合成的语音和自然的语音声谱图的匹配度即可。</a:t>
            </a:r>
          </a:p>
          <a:p>
            <a:r>
              <a:rPr lang="en-US" dirty="0" smtClean="0"/>
              <a:t>http://blog.csdn.net/zouxy09/article/details/9156785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BD5A3-6767-4DCF-92A3-F17AA27B7F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http://www.speech.cs.cmu.edu/15-492/slides/03_mfcc.pdf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BD5A3-6767-4DCF-92A3-F17AA27B7F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A7B787-18E2-44D7-B774-6CC54B389EB4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77AB6-A536-43F3-9826-6CD10DB7A8A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165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72A7EB-9AB4-4B30-988D-85F033EA7FD3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49EC9-DD13-454A-BEC9-CFD8877B7E7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213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FC6185-EF0B-4D5D-B802-CCFF3CBE2328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42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0FE1A20-854F-4752-8431-01006330E4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73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900" indent="-339725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7794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CB390-B355-4D3F-AD23-03B188E146A9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C3B0A-9A00-4550-ACAD-06E36F74457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1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549EF-D2EE-4450-9E21-48E712CA21AE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5E233-F18C-4DC5-93D6-052FE4DA49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4688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DC1D88-1914-415C-999F-BED9629D92A4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A789B-D082-4F85-A170-B06446C3BDF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0369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4AF493-AAAA-4D62-AF42-1A8C95D49560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527AC-74EB-4EE5-94EE-190C0152E5D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502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AE7A52-1148-45C5-907D-D75BF38D5D27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1F828-2D39-48F5-B4EE-EC7CCB58113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982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450C6C1-3A05-42C8-AA47-3709D3733B9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D47578-4A8C-4275-B392-43F1AAA4A0B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022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FF93FE-6C95-482E-91CE-3B92E3250C70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462DA-4C31-479E-96E8-20A498E018B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96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9D084F-7581-4643-A243-CF6CADA94DCC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Automatic Speech Recognition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87979"/>
          </a:xfrm>
        </p:spPr>
        <p:txBody>
          <a:bodyPr>
            <a:normAutofit/>
          </a:bodyPr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smtClean="0"/>
              <a:t>School of software engineering</a:t>
            </a:r>
          </a:p>
          <a:p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Spectral </a:t>
            </a:r>
            <a:r>
              <a:rPr lang="en-US" altLang="en-US" dirty="0" smtClean="0"/>
              <a:t>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Frequency gives pitch; amplitude gives volume</a:t>
            </a:r>
          </a:p>
          <a:p>
            <a:pPr lvl="1"/>
            <a:r>
              <a:rPr lang="en-US" altLang="en-US" dirty="0"/>
              <a:t>sampling at ~8 kHz phone, ~16 kHz mic (kHz=1000 cycles/sec</a:t>
            </a:r>
            <a:r>
              <a:rPr lang="en-US" altLang="en-US" dirty="0" smtClean="0"/>
              <a:t>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r>
              <a:rPr lang="en-US" altLang="en-US" dirty="0"/>
              <a:t>Fourier transform of wave yields a spectrogram</a:t>
            </a:r>
          </a:p>
          <a:p>
            <a:pPr lvl="1"/>
            <a:r>
              <a:rPr lang="en-US" altLang="en-US" dirty="0"/>
              <a:t>darkness indicates energy at each frequency</a:t>
            </a:r>
          </a:p>
          <a:p>
            <a:pPr lvl="1"/>
            <a:r>
              <a:rPr lang="en-US" altLang="en-US" dirty="0"/>
              <a:t>hundreds to thousands of frequency samples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7" name="Picture 1027" descr="D:\carp\wav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15" y="2018393"/>
            <a:ext cx="7143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1329353" y="1542143"/>
            <a:ext cx="6456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   s             p       </a:t>
            </a:r>
            <a:r>
              <a:rPr lang="en-US" altLang="en-US" dirty="0" err="1">
                <a:latin typeface="Arial" panose="020B0604020202020204" pitchFamily="34" charset="0"/>
              </a:rPr>
              <a:t>ee</a:t>
            </a:r>
            <a:r>
              <a:rPr lang="en-US" altLang="en-US" dirty="0">
                <a:latin typeface="Arial" panose="020B0604020202020204" pitchFamily="34" charset="0"/>
              </a:rPr>
              <a:t>         </a:t>
            </a:r>
            <a:r>
              <a:rPr lang="en-US" altLang="en-US" dirty="0" err="1">
                <a:latin typeface="Arial" panose="020B0604020202020204" pitchFamily="34" charset="0"/>
              </a:rPr>
              <a:t>ch</a:t>
            </a:r>
            <a:r>
              <a:rPr lang="en-US" altLang="en-US" dirty="0">
                <a:latin typeface="Arial" panose="020B0604020202020204" pitchFamily="34" charset="0"/>
              </a:rPr>
              <a:t>           l     a          b</a:t>
            </a:r>
          </a:p>
        </p:txBody>
      </p:sp>
      <p:pic>
        <p:nvPicPr>
          <p:cNvPr id="9" name="Picture 1029" descr="D:\carp\spec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65" y="4715780"/>
            <a:ext cx="7143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30"/>
          <p:cNvSpPr txBox="1">
            <a:spLocks noChangeArrowheads="1"/>
          </p:cNvSpPr>
          <p:nvPr/>
        </p:nvSpPr>
        <p:spPr bwMode="auto">
          <a:xfrm rot="16111298">
            <a:off x="373677" y="5066618"/>
            <a:ext cx="1076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frequency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" name="Text Box 1031"/>
          <p:cNvSpPr txBox="1">
            <a:spLocks noChangeArrowheads="1"/>
          </p:cNvSpPr>
          <p:nvPr/>
        </p:nvSpPr>
        <p:spPr bwMode="auto">
          <a:xfrm rot="16221585">
            <a:off x="227627" y="2213656"/>
            <a:ext cx="1063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latin typeface="Arial" panose="020B0604020202020204" pitchFamily="34" charset="0"/>
              </a:rPr>
              <a:t>amplitude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Mel-frequency </a:t>
            </a:r>
            <a:r>
              <a:rPr lang="en-US" altLang="zh-CN" dirty="0" err="1" smtClean="0"/>
              <a:t>cepstrum</a:t>
            </a:r>
            <a:r>
              <a:rPr lang="en-US" altLang="zh-CN" dirty="0" smtClean="0"/>
              <a:t> coefficients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MFCC are mostly used features in state-of-art </a:t>
            </a:r>
            <a:r>
              <a:rPr lang="en-US" dirty="0" smtClean="0"/>
              <a:t>speech recognition </a:t>
            </a:r>
            <a:r>
              <a:rPr lang="en-US" dirty="0"/>
              <a:t>system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76" y="1600199"/>
            <a:ext cx="7877790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Mel-frequency </a:t>
            </a:r>
            <a:r>
              <a:rPr lang="en-US" altLang="zh-CN" dirty="0" err="1"/>
              <a:t>cepstrum</a:t>
            </a:r>
            <a:r>
              <a:rPr lang="en-US" altLang="zh-CN" dirty="0"/>
              <a:t> coefficients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"/>
          <a:stretch/>
        </p:blipFill>
        <p:spPr>
          <a:xfrm>
            <a:off x="1262238" y="839321"/>
            <a:ext cx="6020306" cy="551237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48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Statistical speech recognition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77" y="934295"/>
            <a:ext cx="6778697" cy="53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Speech recognition based on HMM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Acoustic processing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Acoustic modeling: Hidden Markov Model</a:t>
            </a:r>
          </a:p>
          <a:p>
            <a:pPr lvl="1"/>
            <a:r>
              <a:rPr lang="en-US" dirty="0" smtClean="0"/>
              <a:t>Language modeling</a:t>
            </a:r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43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Acoustic modeling: Hidden Markov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 smtClean="0"/>
                  <a:t>Acoustic models,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are used to compute the probability of observing the acoustic evidence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dirty="0" smtClean="0"/>
                  <a:t> when the speaker utters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dirty="0" smtClean="0"/>
                  <a:t>The variability in the speech signal due to factors like environment, pronunciation, phonetic context, physiological characteristics of the speaker make the estimation a very complex task.</a:t>
                </a:r>
              </a:p>
              <a:p>
                <a:r>
                  <a:rPr lang="en-US" dirty="0" smtClean="0"/>
                  <a:t>The most effective acoustic modeling is based on a structure referred to as Hidden Markov Models (HMM).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98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5617028" cy="5444238"/>
          </a:xfrm>
        </p:spPr>
        <p:txBody>
          <a:bodyPr>
            <a:noAutofit/>
          </a:bodyPr>
          <a:lstStyle/>
          <a:p>
            <a:r>
              <a:rPr lang="en-US" altLang="en-US" dirty="0"/>
              <a:t>Example: The dishonest </a:t>
            </a:r>
            <a:r>
              <a:rPr lang="en-US" altLang="en-US" dirty="0" smtClean="0"/>
              <a:t>casino</a:t>
            </a:r>
          </a:p>
          <a:p>
            <a:r>
              <a:rPr lang="en-US" altLang="en-US" dirty="0"/>
              <a:t>A casino has two dice: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Fair die</a:t>
            </a:r>
          </a:p>
          <a:p>
            <a:pPr marL="200025" lvl="1" indent="338138"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P(1</a:t>
            </a:r>
            <a:r>
              <a:rPr lang="en-US" altLang="en-US" dirty="0">
                <a:solidFill>
                  <a:srgbClr val="0070C0"/>
                </a:solidFill>
              </a:rPr>
              <a:t>) = P(2) = P(3) = P(4) = P(5) = P(6) = 1/6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Loaded die</a:t>
            </a:r>
          </a:p>
          <a:p>
            <a:pPr marL="200025" lvl="1" indent="338138">
              <a:buNone/>
            </a:pPr>
            <a:r>
              <a:rPr lang="en-US" altLang="en-US" dirty="0">
                <a:solidFill>
                  <a:srgbClr val="FF0000"/>
                </a:solidFill>
              </a:rPr>
              <a:t>P(1) = P(2) = P(3) = P(4) = P(5) = 1/10</a:t>
            </a:r>
          </a:p>
          <a:p>
            <a:pPr marL="200025" lvl="1" indent="338138">
              <a:buNone/>
            </a:pPr>
            <a:r>
              <a:rPr lang="en-US" altLang="en-US" dirty="0">
                <a:solidFill>
                  <a:srgbClr val="FF0000"/>
                </a:solidFill>
              </a:rPr>
              <a:t>P(6) = 1/2</a:t>
            </a:r>
          </a:p>
          <a:p>
            <a:r>
              <a:rPr lang="en-US" altLang="en-US" dirty="0"/>
              <a:t>Casino player switches between fair and loaded die with probability 1/20 at each </a:t>
            </a:r>
            <a:r>
              <a:rPr lang="en-US" altLang="en-US" dirty="0" smtClean="0"/>
              <a:t>turn</a:t>
            </a:r>
            <a:endParaRPr lang="en-US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9" name="Picture 4" descr="two d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55391"/>
            <a:ext cx="24384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asino play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2479391"/>
            <a:ext cx="3048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  <a:p>
            <a:pPr lvl="1"/>
            <a:r>
              <a:rPr lang="en-US" dirty="0"/>
              <a:t>You bet $1</a:t>
            </a:r>
          </a:p>
          <a:p>
            <a:pPr lvl="1"/>
            <a:r>
              <a:rPr lang="en-US" dirty="0"/>
              <a:t>You roll (always with a fair die)</a:t>
            </a:r>
          </a:p>
          <a:p>
            <a:pPr lvl="1"/>
            <a:r>
              <a:rPr lang="en-US" dirty="0"/>
              <a:t>Casino player rolls (maybe with fair die, maybe with loaded die)</a:t>
            </a:r>
          </a:p>
          <a:p>
            <a:pPr lvl="1"/>
            <a:r>
              <a:rPr lang="en-US" dirty="0"/>
              <a:t>Highest number wins $2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2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dishonest casino model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828800" y="1955806"/>
            <a:ext cx="1712686" cy="1676400"/>
          </a:xfrm>
          <a:prstGeom prst="ellipse">
            <a:avLst/>
          </a:prstGeom>
          <a:solidFill>
            <a:srgbClr val="99CCFF"/>
          </a:solidFill>
          <a:ln w="38100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FAIR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602514" y="1955806"/>
            <a:ext cx="1636486" cy="167640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LOADED</a:t>
            </a:r>
          </a:p>
        </p:txBody>
      </p:sp>
      <p:cxnSp>
        <p:nvCxnSpPr>
          <p:cNvPr id="9" name="AutoShape 5"/>
          <p:cNvCxnSpPr>
            <a:cxnSpLocks noChangeShapeType="1"/>
            <a:stCxn id="7" idx="7"/>
            <a:endCxn id="8" idx="1"/>
          </p:cNvCxnSpPr>
          <p:nvPr/>
        </p:nvCxnSpPr>
        <p:spPr bwMode="auto">
          <a:xfrm rot="5400000" flipH="1" flipV="1">
            <a:off x="4566420" y="925558"/>
            <a:ext cx="12700" cy="2551503"/>
          </a:xfrm>
          <a:prstGeom prst="curvedConnector3">
            <a:avLst>
              <a:gd name="adj1" fmla="val 3733094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6"/>
          <p:cNvCxnSpPr>
            <a:cxnSpLocks noChangeShapeType="1"/>
            <a:stCxn id="8" idx="3"/>
            <a:endCxn id="7" idx="5"/>
          </p:cNvCxnSpPr>
          <p:nvPr/>
        </p:nvCxnSpPr>
        <p:spPr bwMode="auto">
          <a:xfrm rot="5400000">
            <a:off x="4566421" y="2110952"/>
            <a:ext cx="12700" cy="2551503"/>
          </a:xfrm>
          <a:prstGeom prst="curvedConnector3">
            <a:avLst>
              <a:gd name="adj1" fmla="val 3733094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7"/>
          <p:cNvCxnSpPr>
            <a:cxnSpLocks noChangeShapeType="1"/>
            <a:stCxn id="8" idx="7"/>
            <a:endCxn id="8" idx="6"/>
          </p:cNvCxnSpPr>
          <p:nvPr/>
        </p:nvCxnSpPr>
        <p:spPr bwMode="auto">
          <a:xfrm rot="16200000" flipH="1">
            <a:off x="6822822" y="2377828"/>
            <a:ext cx="592697" cy="239658"/>
          </a:xfrm>
          <a:prstGeom prst="curvedConnector4">
            <a:avLst>
              <a:gd name="adj1" fmla="val -79991"/>
              <a:gd name="adj2" fmla="val 195386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7" idx="1"/>
            <a:endCxn id="7" idx="2"/>
          </p:cNvCxnSpPr>
          <p:nvPr/>
        </p:nvCxnSpPr>
        <p:spPr bwMode="auto">
          <a:xfrm rot="16200000" flipH="1" flipV="1">
            <a:off x="1657860" y="2372248"/>
            <a:ext cx="592697" cy="250817"/>
          </a:xfrm>
          <a:prstGeom prst="curvedConnector4">
            <a:avLst>
              <a:gd name="adj1" fmla="val -79991"/>
              <a:gd name="adj2" fmla="val 191142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257675" y="1120781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0.05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267200" y="4013206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0.05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467600" y="1346206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0.95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38200" y="1346206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0.95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09600" y="4356100"/>
            <a:ext cx="153920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P(1|F)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P(2|F)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P(3|F)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P(4|F)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P(5|F)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P(6|F) = 1/6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086600" y="4356100"/>
            <a:ext cx="16674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P(1|L)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P(2|L)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P(3|L)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P(4|L)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P(5|L)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P(6|L) = 1/2</a:t>
            </a:r>
          </a:p>
        </p:txBody>
      </p:sp>
    </p:spTree>
    <p:extLst>
      <p:ext uri="{BB962C8B-B14F-4D97-AF65-F5344CB8AC3E}">
        <p14:creationId xmlns:p14="http://schemas.microsoft.com/office/powerpoint/2010/main" val="2989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three main questions on HMMs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9" y="856989"/>
                <a:ext cx="8294914" cy="54442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Decoding</a:t>
                </a:r>
              </a:p>
              <a:p>
                <a:r>
                  <a:rPr lang="en-US" dirty="0" smtClean="0"/>
                  <a:t>GIVEN</a:t>
                </a:r>
                <a:r>
                  <a:rPr lang="en-US" dirty="0"/>
                  <a:t>	</a:t>
                </a:r>
                <a:r>
                  <a:rPr lang="en-US" dirty="0" smtClean="0"/>
                  <a:t>	a </a:t>
                </a:r>
                <a:r>
                  <a:rPr lang="en-US" dirty="0"/>
                  <a:t>HMM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 and a sequence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FIND	</a:t>
                </a:r>
                <a:r>
                  <a:rPr lang="en-US" dirty="0" smtClean="0"/>
                  <a:t>	the </a:t>
                </a:r>
                <a:r>
                  <a:rPr lang="en-US" dirty="0"/>
                  <a:t>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states that maximizes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Evaluation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GIVEN </a:t>
                </a:r>
                <a:r>
                  <a:rPr lang="en-US" dirty="0"/>
                  <a:t>	a HMM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 and a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FIND 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Learning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GIVEN		a HMM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with unspecified transition/emission probs., and a sequence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FIND	</a:t>
                </a:r>
                <a:r>
                  <a:rPr lang="en-US" dirty="0" smtClean="0"/>
                  <a:t>	parameters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(.),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that maximize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856989"/>
                <a:ext cx="8294914" cy="5444238"/>
              </a:xfrm>
              <a:blipFill>
                <a:blip r:embed="rId2"/>
                <a:stretch>
                  <a:fillRect l="-110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2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Speech recognition based on HMM</a:t>
            </a:r>
          </a:p>
          <a:p>
            <a:pPr lvl="1"/>
            <a:r>
              <a:rPr lang="en-US" altLang="zh-CN" dirty="0" smtClean="0"/>
              <a:t>Acoustic processing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Acoustic modeling: Hidden Markov Model</a:t>
            </a:r>
          </a:p>
          <a:p>
            <a:pPr lvl="1"/>
            <a:r>
              <a:rPr lang="en-US" dirty="0" smtClean="0"/>
              <a:t>Language modeling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52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r>
              <a:rPr lang="en-US" dirty="0"/>
              <a:t>: Teacher-mood-model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observation is a probabilistic function of the state.</a:t>
            </a:r>
          </a:p>
          <a:p>
            <a:r>
              <a:rPr lang="en-US" dirty="0" smtClean="0"/>
              <a:t>Situation</a:t>
            </a:r>
            <a:r>
              <a:rPr lang="en-US" dirty="0"/>
              <a:t>:</a:t>
            </a:r>
          </a:p>
          <a:p>
            <a:r>
              <a:rPr lang="en-US" dirty="0"/>
              <a:t>Your school teacher gave three different types of daily homework assignments:</a:t>
            </a:r>
          </a:p>
          <a:p>
            <a:pPr lvl="1"/>
            <a:r>
              <a:rPr lang="en-US" dirty="0"/>
              <a:t>A: took about 5 minutes to complete</a:t>
            </a:r>
          </a:p>
          <a:p>
            <a:pPr lvl="1"/>
            <a:r>
              <a:rPr lang="en-US" dirty="0"/>
              <a:t>B: took about 1 hour to complete</a:t>
            </a:r>
          </a:p>
          <a:p>
            <a:pPr lvl="1"/>
            <a:r>
              <a:rPr lang="en-US" dirty="0"/>
              <a:t>C: took about 3 hours to complete</a:t>
            </a:r>
          </a:p>
          <a:p>
            <a:r>
              <a:rPr lang="en-US" dirty="0" smtClean="0"/>
              <a:t>Your </a:t>
            </a:r>
            <a:r>
              <a:rPr lang="en-US" dirty="0"/>
              <a:t>teacher did not reveal openly his mood to you daily, but you knew that your teacher was either in a bad, neutral, or a good mood for a whole day.</a:t>
            </a:r>
          </a:p>
          <a:p>
            <a:r>
              <a:rPr lang="en-US" dirty="0"/>
              <a:t>Mood changes occurred only overnight.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92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Teacher-mood-model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9" y="856989"/>
                <a:ext cx="4176676" cy="5444238"/>
              </a:xfrm>
            </p:spPr>
            <p:txBody>
              <a:bodyPr/>
              <a:lstStyle/>
              <a:p>
                <a:r>
                  <a:rPr lang="en-US" altLang="en-US" b="1" dirty="0" smtClean="0"/>
                  <a:t>Model parameters: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Alphabet</a:t>
                </a:r>
                <a:r>
                  <a:rPr lang="en-US" dirty="0"/>
                  <a:t>	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Set of states   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2000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𝑛𝑒𝑢𝑡𝑟𝑎𝑙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𝑏𝑎𝑑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Transition probabilities between any two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states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Emission </a:t>
                </a:r>
                <a:r>
                  <a:rPr lang="en-US" dirty="0">
                    <a:solidFill>
                      <a:srgbClr val="FF0000"/>
                    </a:solidFill>
                  </a:rPr>
                  <a:t>probabilities </a:t>
                </a:r>
                <a:r>
                  <a:rPr lang="en-US" dirty="0"/>
                  <a:t>within each </a:t>
                </a:r>
                <a:r>
                  <a:rPr lang="en-US" dirty="0" smtClean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00025" lvl="1" indent="0">
                  <a:buNone/>
                </a:pPr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856989"/>
                <a:ext cx="4176676" cy="5444238"/>
              </a:xfrm>
              <a:blipFill>
                <a:blip r:embed="rId2"/>
                <a:stretch>
                  <a:fillRect l="-2187" t="-1568" r="-3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r="14681"/>
          <a:stretch/>
        </p:blipFill>
        <p:spPr>
          <a:xfrm>
            <a:off x="5117432" y="2467319"/>
            <a:ext cx="4026568" cy="391318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5526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r>
              <a:rPr lang="en-US" dirty="0"/>
              <a:t>: Teacher-mood-model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9" y="856989"/>
                <a:ext cx="8020594" cy="5736316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One week, your teacher gave the following homework assignments:</a:t>
                </a:r>
              </a:p>
              <a:p>
                <a:endParaRPr lang="en-US" dirty="0"/>
              </a:p>
              <a:p>
                <a:endParaRPr lang="en-US" sz="1800" dirty="0"/>
              </a:p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Questions</a:t>
                </a:r>
              </a:p>
              <a:p>
                <a:r>
                  <a:rPr lang="en-US" dirty="0"/>
                  <a:t>What is the probability that he would assign this order of homework assignments?</a:t>
                </a:r>
              </a:p>
              <a:p>
                <a:pPr lvl="1"/>
                <a:r>
                  <a:rPr lang="en-US" dirty="0"/>
                  <a:t>Probability of a sequence - Forward algorithm</a:t>
                </a:r>
              </a:p>
              <a:p>
                <a:r>
                  <a:rPr lang="en-US" dirty="0" smtClean="0"/>
                  <a:t>What did his mood curve look like most likely that week?</a:t>
                </a:r>
              </a:p>
              <a:p>
                <a:pPr lvl="1"/>
                <a:r>
                  <a:rPr lang="en-US" dirty="0" smtClean="0"/>
                  <a:t>Searching for the most probable path – Viterbi algorithm</a:t>
                </a:r>
              </a:p>
              <a:p>
                <a:r>
                  <a:rPr lang="en-US" dirty="0" smtClean="0"/>
                  <a:t>How do we adjust the model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maximize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create a HMM for a given sequence set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856989"/>
                <a:ext cx="8020594" cy="5736316"/>
              </a:xfrm>
              <a:blipFill>
                <a:blip r:embed="rId2"/>
                <a:stretch>
                  <a:fillRect l="-1140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64835"/>
              </p:ext>
            </p:extLst>
          </p:nvPr>
        </p:nvGraphicFramePr>
        <p:xfrm>
          <a:off x="693496" y="1669716"/>
          <a:ext cx="780926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852">
                  <a:extLst>
                    <a:ext uri="{9D8B030D-6E8A-4147-A177-3AD203B41FA5}">
                      <a16:colId xmlns:a16="http://schemas.microsoft.com/office/drawing/2014/main" val="324748529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2762362886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1580701858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1282761939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86491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Monday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Tuesday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Wednesday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Thursday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Friday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21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3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HMM: Viterbi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Given</a:t>
                </a:r>
              </a:p>
              <a:p>
                <a:r>
                  <a:rPr lang="en-US" dirty="0"/>
                  <a:t>Hidden Markov model: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Observed symbol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Most </a:t>
                </a:r>
                <a:r>
                  <a:rPr lang="en-US" dirty="0"/>
                  <a:t>probable path of states that resulted in symbol sequence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be the probability of the most probable path of the symbol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ending </a:t>
                </a:r>
                <a:r>
                  <a:rPr lang="en-US" dirty="0"/>
                  <a:t>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Then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69028" y="4244335"/>
                <a:ext cx="5572999" cy="1058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𝑖𝑙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28" y="4244335"/>
                <a:ext cx="5572999" cy="1058751"/>
              </a:xfrm>
              <a:prstGeom prst="rect">
                <a:avLst/>
              </a:prstGeom>
              <a:blipFill>
                <a:blip r:embed="rId3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9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spcBef>
                    <a:spcPts val="2400"/>
                  </a:spcBef>
                  <a:spcAft>
                    <a:spcPts val="1200"/>
                  </a:spcAft>
                </a:pPr>
                <a:r>
                  <a:rPr lang="en-US" dirty="0" smtClean="0"/>
                  <a:t>Initialization: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err="1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for all 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cap="small" smtClean="0">
                    <a:solidFill>
                      <a:srgbClr val="FF0000"/>
                    </a:solidFill>
                  </a:rPr>
                  <a:t>Algorithm</a:t>
                </a:r>
                <a:endParaRPr lang="en-US" cap="small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350991" y="1301283"/>
                <a:ext cx="2391680" cy="809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𝑠𝑡𝑎𝑡𝑒𝑠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991" y="1301283"/>
                <a:ext cx="2391680" cy="809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587830" y="3711371"/>
                <a:ext cx="8020594" cy="21452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Iteratively build up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Store pointers to chosen path.</a:t>
                </a:r>
              </a:p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Probability of most probable path in maximum entry in last column.</a:t>
                </a:r>
              </a:p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Reconstruct path along pointers.</a:t>
                </a:r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30" y="3711371"/>
                <a:ext cx="8020594" cy="21452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0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HMM: Viterbi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table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5" y="2320553"/>
            <a:ext cx="8633522" cy="323094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4594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HMM: Viterbi 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700" dirty="0" smtClean="0"/>
          </a:p>
          <a:p>
            <a:r>
              <a:rPr lang="en-US" dirty="0" smtClean="0"/>
              <a:t>Initialization: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 b="12757"/>
          <a:stretch/>
        </p:blipFill>
        <p:spPr>
          <a:xfrm>
            <a:off x="202589" y="2294020"/>
            <a:ext cx="8791074" cy="3013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99825" y="877475"/>
                <a:ext cx="2391680" cy="809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𝑠𝑡𝑎𝑡𝑒𝑠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825" y="877475"/>
                <a:ext cx="2391680" cy="809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5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HMM: </a:t>
            </a:r>
            <a:r>
              <a:rPr lang="en-US" altLang="en-US" dirty="0"/>
              <a:t>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7"/>
          <a:stretch/>
        </p:blipFill>
        <p:spPr>
          <a:xfrm>
            <a:off x="241640" y="2374231"/>
            <a:ext cx="8712972" cy="31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HMM: </a:t>
            </a:r>
            <a:r>
              <a:rPr lang="en-US" altLang="en-US" dirty="0"/>
              <a:t>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5"/>
          <a:stretch/>
        </p:blipFill>
        <p:spPr>
          <a:xfrm>
            <a:off x="236174" y="2398170"/>
            <a:ext cx="8723904" cy="32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HMM: </a:t>
            </a:r>
            <a:r>
              <a:rPr lang="en-US" altLang="en-US" dirty="0"/>
              <a:t>Viterbi algorithm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entry in last column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>
          <a:xfrm>
            <a:off x="275887" y="2363919"/>
            <a:ext cx="8644477" cy="30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speech recognition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speech recognition(ASR) is the process by which a computer maps an acoustic speech signal to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Challenges for researchers</a:t>
            </a:r>
          </a:p>
          <a:p>
            <a:pPr lvl="1"/>
            <a:r>
              <a:rPr lang="en-US" dirty="0" smtClean="0"/>
              <a:t>Linguistic factor</a:t>
            </a:r>
          </a:p>
          <a:p>
            <a:pPr lvl="1"/>
            <a:r>
              <a:rPr lang="en-US" dirty="0" smtClean="0"/>
              <a:t>Physiologic factor</a:t>
            </a:r>
          </a:p>
          <a:p>
            <a:pPr lvl="1"/>
            <a:r>
              <a:rPr lang="en-US" dirty="0" smtClean="0"/>
              <a:t>Environmental factor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34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HMM: </a:t>
            </a:r>
            <a:r>
              <a:rPr lang="en-US" altLang="en-US" dirty="0"/>
              <a:t>Viterbi algorithm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Reconstruct path along pointers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7"/>
          <a:stretch/>
        </p:blipFill>
        <p:spPr>
          <a:xfrm>
            <a:off x="216316" y="2181726"/>
            <a:ext cx="8763619" cy="32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Viterbi 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rgbClr val="FF0000"/>
                </a:solidFill>
              </a:rPr>
              <a:t>Question</a:t>
            </a:r>
            <a:endParaRPr lang="en-US" cap="small" dirty="0">
              <a:solidFill>
                <a:srgbClr val="FF0000"/>
              </a:solidFill>
            </a:endParaRPr>
          </a:p>
          <a:p>
            <a:r>
              <a:rPr lang="en-US" dirty="0" smtClean="0"/>
              <a:t>What </a:t>
            </a:r>
            <a:r>
              <a:rPr lang="en-US" dirty="0"/>
              <a:t>did his mood curve look like most </a:t>
            </a:r>
            <a:r>
              <a:rPr lang="en-US" dirty="0" smtClean="0"/>
              <a:t>likely </a:t>
            </a:r>
            <a:r>
              <a:rPr lang="en-US" dirty="0"/>
              <a:t>that week?</a:t>
            </a:r>
          </a:p>
          <a:p>
            <a:endParaRPr lang="en-US" dirty="0"/>
          </a:p>
          <a:p>
            <a:r>
              <a:rPr lang="en-US" cap="small" dirty="0" smtClean="0">
                <a:solidFill>
                  <a:srgbClr val="FF0000"/>
                </a:solidFill>
              </a:rPr>
              <a:t>Answer</a:t>
            </a:r>
          </a:p>
          <a:p>
            <a:r>
              <a:rPr lang="en-US" dirty="0" smtClean="0"/>
              <a:t>Most </a:t>
            </a:r>
            <a:r>
              <a:rPr lang="en-US" dirty="0"/>
              <a:t>probable mood curve: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247331"/>
              </p:ext>
            </p:extLst>
          </p:nvPr>
        </p:nvGraphicFramePr>
        <p:xfrm>
          <a:off x="288215" y="3579108"/>
          <a:ext cx="861982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637">
                  <a:extLst>
                    <a:ext uri="{9D8B030D-6E8A-4147-A177-3AD203B41FA5}">
                      <a16:colId xmlns:a16="http://schemas.microsoft.com/office/drawing/2014/main" val="292932253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324748529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2762362886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1580701858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1282761939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86491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Monday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Tuesday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Wednesday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Thursday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Friday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Assignment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21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Mood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good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bad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neutral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good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bad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78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2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HMM: Parameter </a:t>
            </a:r>
            <a:r>
              <a:rPr lang="en-US" altLang="en-US" dirty="0"/>
              <a:t>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Question</a:t>
                </a:r>
              </a:p>
              <a:p>
                <a:r>
                  <a:rPr lang="en-US" dirty="0" smtClean="0"/>
                  <a:t>How do we know the transition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and the emission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Answer</a:t>
                </a:r>
              </a:p>
              <a:p>
                <a:r>
                  <a:rPr lang="en-US" dirty="0" smtClean="0"/>
                  <a:t>We use training sequences and construct maximum likelihood estimators.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10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Case 1</a:t>
                </a:r>
                <a:r>
                  <a:rPr lang="en-US" cap="small" dirty="0"/>
                  <a:t>	</a:t>
                </a:r>
                <a:r>
                  <a:rPr lang="en-US" cap="small" dirty="0" smtClean="0"/>
                  <a:t>   </a:t>
                </a:r>
                <a:r>
                  <a:rPr lang="en-US" dirty="0" smtClean="0"/>
                  <a:t>State sequences of training sequences are known</a:t>
                </a:r>
              </a:p>
              <a:p>
                <a:r>
                  <a:rPr lang="en-US" dirty="0" smtClean="0"/>
                  <a:t>We construct Maximum Likelihood estimators.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be the number of transitions from state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 in training data ( + constant)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the number of emissions of symbol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from state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in training data ( + constant)</a:t>
                </a:r>
              </a:p>
              <a:p>
                <a:r>
                  <a:rPr lang="en-US" dirty="0" smtClean="0"/>
                  <a:t>Transition estimator:</a:t>
                </a:r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r>
                  <a:rPr lang="en-US" dirty="0" smtClean="0"/>
                  <a:t>Emission estimator: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00400" y="3978442"/>
                <a:ext cx="1820755" cy="844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978442"/>
                <a:ext cx="1820755" cy="844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88391" y="5344919"/>
                <a:ext cx="2444772" cy="814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391" y="5344919"/>
                <a:ext cx="2444772" cy="8144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0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Parameter estimation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rgbClr val="FF0000"/>
                </a:solidFill>
              </a:rPr>
              <a:t>Case 2</a:t>
            </a:r>
            <a:r>
              <a:rPr lang="en-US" dirty="0" smtClean="0"/>
              <a:t>    State sequences of training sequences are not known</a:t>
            </a:r>
          </a:p>
          <a:p>
            <a:r>
              <a:rPr lang="en-US" cap="small" dirty="0" smtClean="0">
                <a:solidFill>
                  <a:srgbClr val="FF0000"/>
                </a:solidFill>
              </a:rPr>
              <a:t>Viterbi training    </a:t>
            </a:r>
            <a:r>
              <a:rPr lang="en-US" dirty="0" smtClean="0"/>
              <a:t>We iteratively use the Viterbi algorithm to compute the most probable paths and set the parameters (from case 1) according to this data</a:t>
            </a:r>
          </a:p>
          <a:p>
            <a:r>
              <a:rPr lang="en-US" dirty="0" smtClean="0"/>
              <a:t>Algorithm sketch: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771259" y="2955763"/>
                <a:ext cx="7837164" cy="3405621"/>
              </a:xfrm>
              <a:prstGeom prst="roundRect">
                <a:avLst>
                  <a:gd name="adj" fmla="val 7122"/>
                </a:avLst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90488" lvl="0" indent="455613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Initialization: Pick arbitrary model parameters</a:t>
                </a:r>
              </a:p>
              <a:p>
                <a:pPr marL="90488" lvl="0" indent="455613">
                  <a:lnSpc>
                    <a:spcPct val="90000"/>
                  </a:lnSpc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Repeat</a:t>
                </a:r>
              </a:p>
              <a:p>
                <a:pPr marL="90488" lvl="0" indent="455613">
                  <a:lnSpc>
                    <a:spcPct val="90000"/>
                  </a:lnSpc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to their constant value</a:t>
                </a:r>
              </a:p>
              <a:p>
                <a:pPr marL="90488" lvl="0" indent="455613">
                  <a:lnSpc>
                    <a:spcPct val="90000"/>
                  </a:lnSpc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each training sequence</a:t>
                </a:r>
              </a:p>
              <a:p>
                <a:pPr marL="90488" lvl="0" indent="455613">
                  <a:lnSpc>
                    <a:spcPct val="90000"/>
                  </a:lnSpc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Compute most probable state paths (Viterbi)</a:t>
                </a:r>
              </a:p>
              <a:p>
                <a:pPr marL="90488" lvl="0" indent="455613">
                  <a:lnSpc>
                    <a:spcPct val="90000"/>
                  </a:lnSpc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Add contribution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Calibri" panose="020F0502020204030204" pitchFamily="34" charset="0"/>
                </a:endParaRPr>
              </a:p>
              <a:p>
                <a:pPr marL="90488" lvl="0" indent="455613">
                  <a:lnSpc>
                    <a:spcPct val="90000"/>
                  </a:lnSpc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</a:rPr>
                  <a:t>   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24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Calibri" panose="020F0502020204030204" pitchFamily="34" charset="0"/>
                </a:endParaRPr>
              </a:p>
              <a:p>
                <a:pPr marL="90488" lvl="0" indent="455613">
                  <a:lnSpc>
                    <a:spcPct val="90000"/>
                  </a:lnSpc>
                  <a:spcAft>
                    <a:spcPts val="1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 pitchFamily="34" charset="0"/>
                  </a:rPr>
                  <a:t>Until stopping criterion is reached </a:t>
                </a:r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59" y="2955763"/>
                <a:ext cx="7837164" cy="3405621"/>
              </a:xfrm>
              <a:prstGeom prst="roundRect">
                <a:avLst>
                  <a:gd name="adj" fmla="val 7122"/>
                </a:avLst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1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</a:t>
            </a:r>
            <a:r>
              <a:rPr lang="en-US" altLang="zh-CN" dirty="0" smtClean="0"/>
              <a:t>in ASR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How HMM can used to classify feature sequences to known classes.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a HMM to each class.</a:t>
            </a:r>
          </a:p>
          <a:p>
            <a:r>
              <a:rPr lang="en-US" dirty="0" smtClean="0"/>
              <a:t>By determining </a:t>
            </a:r>
            <a:r>
              <a:rPr lang="en-US" dirty="0"/>
              <a:t>the probability of a sequence to the HMMs, we can decide which HMM could most probable generate the sequence.</a:t>
            </a:r>
          </a:p>
          <a:p>
            <a:r>
              <a:rPr lang="en-US" dirty="0" smtClean="0"/>
              <a:t>There </a:t>
            </a:r>
            <a:r>
              <a:rPr lang="en-US" dirty="0"/>
              <a:t>are several idea what to model:</a:t>
            </a:r>
          </a:p>
          <a:p>
            <a:pPr lvl="1"/>
            <a:r>
              <a:rPr lang="en-US" dirty="0"/>
              <a:t>Isolated word recognition ( HMM for each known </a:t>
            </a:r>
            <a:r>
              <a:rPr lang="en-US" dirty="0" smtClean="0"/>
              <a:t>word)</a:t>
            </a:r>
          </a:p>
          <a:p>
            <a:pPr lvl="1"/>
            <a:r>
              <a:rPr lang="en-US" dirty="0" smtClean="0"/>
              <a:t>Usable </a:t>
            </a:r>
            <a:r>
              <a:rPr lang="en-US" dirty="0"/>
              <a:t>just on small dictionaries. (digit recognition etc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states usually &gt;=4. </a:t>
            </a:r>
            <a:r>
              <a:rPr lang="en-US" dirty="0" smtClean="0"/>
              <a:t>Left-to-right </a:t>
            </a:r>
            <a:r>
              <a:rPr lang="en-US" dirty="0"/>
              <a:t>HMM</a:t>
            </a:r>
          </a:p>
          <a:p>
            <a:r>
              <a:rPr lang="en-US" dirty="0" err="1" smtClean="0"/>
              <a:t>Monophone</a:t>
            </a:r>
            <a:r>
              <a:rPr lang="en-US" dirty="0" smtClean="0"/>
              <a:t> </a:t>
            </a:r>
            <a:r>
              <a:rPr lang="en-US" dirty="0"/>
              <a:t>acoustic model ( HMM for each phone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~</a:t>
            </a:r>
            <a:r>
              <a:rPr lang="en-US" dirty="0"/>
              <a:t>50 HMM</a:t>
            </a:r>
          </a:p>
          <a:p>
            <a:r>
              <a:rPr lang="en-US" dirty="0" err="1" smtClean="0"/>
              <a:t>Triphone</a:t>
            </a:r>
            <a:r>
              <a:rPr lang="en-US" dirty="0" smtClean="0"/>
              <a:t> </a:t>
            </a:r>
            <a:r>
              <a:rPr lang="en-US" dirty="0"/>
              <a:t>acoustic model (HMM for each three phone </a:t>
            </a:r>
            <a:r>
              <a:rPr lang="en-US" dirty="0" smtClean="0"/>
              <a:t>sequence)</a:t>
            </a:r>
          </a:p>
          <a:p>
            <a:pPr lvl="1"/>
            <a:r>
              <a:rPr lang="en-US" dirty="0" smtClean="0"/>
              <a:t>50^3 </a:t>
            </a:r>
            <a:r>
              <a:rPr lang="en-US" dirty="0"/>
              <a:t>= 125000 </a:t>
            </a:r>
            <a:r>
              <a:rPr lang="en-US" dirty="0" err="1" smtClean="0"/>
              <a:t>triphones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err="1"/>
              <a:t>triphone</a:t>
            </a:r>
            <a:r>
              <a:rPr lang="en-US" dirty="0"/>
              <a:t> has 3 </a:t>
            </a:r>
            <a:r>
              <a:rPr lang="en-US" dirty="0" smtClean="0"/>
              <a:t>state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01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Hierarchical </a:t>
            </a:r>
            <a:r>
              <a:rPr lang="en-US" altLang="en-US" dirty="0" smtClean="0"/>
              <a:t>modelling </a:t>
            </a:r>
            <a:r>
              <a:rPr lang="en-US" altLang="en-US" smtClean="0"/>
              <a:t>of speech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85" y="856989"/>
            <a:ext cx="6599268" cy="55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41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Speech recognition based on HMM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Acoustic processing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Acoustic modeling: Hidden Markov Model</a:t>
            </a:r>
          </a:p>
          <a:p>
            <a:pPr lvl="1"/>
            <a:r>
              <a:rPr lang="en-US" dirty="0" smtClean="0"/>
              <a:t>Language modeling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96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Definition</a:t>
                </a:r>
                <a:r>
                  <a:rPr lang="en-US" dirty="0" smtClean="0"/>
                  <a:t>    probability </a:t>
                </a:r>
                <a:r>
                  <a:rPr lang="en-US" dirty="0"/>
                  <a:t>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over sequences </a:t>
                </a:r>
                <a:r>
                  <a:rPr lang="en-US" dirty="0"/>
                  <a:t>of </a:t>
                </a:r>
                <a:r>
                  <a:rPr lang="en-US" dirty="0" smtClean="0"/>
                  <a:t>words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Critical </a:t>
                </a:r>
                <a:r>
                  <a:rPr lang="en-US" dirty="0"/>
                  <a:t>component of a speech </a:t>
                </a:r>
                <a:r>
                  <a:rPr lang="en-US" dirty="0" smtClean="0"/>
                  <a:t>recognition system.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:r>
                  <a:rPr lang="en-US" dirty="0"/>
                  <a:t>example, , what is the likelihood of the next </a:t>
                </a:r>
                <a:r>
                  <a:rPr lang="en-US" dirty="0" smtClean="0"/>
                  <a:t>letter given </a:t>
                </a:r>
                <a:r>
                  <a:rPr lang="en-US" dirty="0"/>
                  <a:t>the sequence "for </a:t>
                </a:r>
                <a:r>
                  <a:rPr lang="en-US" dirty="0" smtClean="0"/>
                  <a:t>ex“?</a:t>
                </a:r>
              </a:p>
              <a:p>
                <a:r>
                  <a:rPr lang="en-US" dirty="0"/>
                  <a:t>Problems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Learning: use large text corpus (e.g., </a:t>
                </a:r>
                <a:r>
                  <a:rPr lang="en-US" dirty="0" smtClean="0"/>
                  <a:t>several million </a:t>
                </a:r>
                <a:r>
                  <a:rPr lang="en-US" dirty="0"/>
                  <a:t>words) to estimate . Models in </a:t>
                </a:r>
                <a:r>
                  <a:rPr lang="en-US" dirty="0" smtClean="0"/>
                  <a:t>this course</a:t>
                </a:r>
                <a:r>
                  <a:rPr lang="en-US" dirty="0"/>
                  <a:t>: </a:t>
                </a:r>
                <a:r>
                  <a:rPr lang="en-US" i="1" dirty="0">
                    <a:solidFill>
                      <a:srgbClr val="0070C0"/>
                    </a:solidFill>
                  </a:rPr>
                  <a:t>n</a:t>
                </a:r>
                <a:r>
                  <a:rPr lang="en-US" dirty="0">
                    <a:solidFill>
                      <a:srgbClr val="0070C0"/>
                    </a:solidFill>
                  </a:rPr>
                  <a:t>-gram models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70C0"/>
                    </a:solidFill>
                  </a:rPr>
                  <a:t>maximum entropy models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/>
                  <a:t>Efficiency: computational representation and use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52265"/>
              </p:ext>
            </p:extLst>
          </p:nvPr>
        </p:nvGraphicFramePr>
        <p:xfrm>
          <a:off x="32085" y="4557292"/>
          <a:ext cx="90798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252">
                  <a:extLst>
                    <a:ext uri="{9D8B030D-6E8A-4147-A177-3AD203B41FA5}">
                      <a16:colId xmlns:a16="http://schemas.microsoft.com/office/drawing/2014/main" val="4239223642"/>
                    </a:ext>
                  </a:extLst>
                </a:gridCol>
                <a:gridCol w="1237014">
                  <a:extLst>
                    <a:ext uri="{9D8B030D-6E8A-4147-A177-3AD203B41FA5}">
                      <a16:colId xmlns:a16="http://schemas.microsoft.com/office/drawing/2014/main" val="460430107"/>
                    </a:ext>
                  </a:extLst>
                </a:gridCol>
                <a:gridCol w="1555641">
                  <a:extLst>
                    <a:ext uri="{9D8B030D-6E8A-4147-A177-3AD203B41FA5}">
                      <a16:colId xmlns:a16="http://schemas.microsoft.com/office/drawing/2014/main" val="3373209159"/>
                    </a:ext>
                  </a:extLst>
                </a:gridCol>
                <a:gridCol w="1555641">
                  <a:extLst>
                    <a:ext uri="{9D8B030D-6E8A-4147-A177-3AD203B41FA5}">
                      <a16:colId xmlns:a16="http://schemas.microsoft.com/office/drawing/2014/main" val="1310177455"/>
                    </a:ext>
                  </a:extLst>
                </a:gridCol>
                <a:gridCol w="1555641">
                  <a:extLst>
                    <a:ext uri="{9D8B030D-6E8A-4147-A177-3AD203B41FA5}">
                      <a16:colId xmlns:a16="http://schemas.microsoft.com/office/drawing/2014/main" val="772774868"/>
                    </a:ext>
                  </a:extLst>
                </a:gridCol>
                <a:gridCol w="1555641">
                  <a:extLst>
                    <a:ext uri="{9D8B030D-6E8A-4147-A177-3AD203B41FA5}">
                      <a16:colId xmlns:a16="http://schemas.microsoft.com/office/drawing/2014/main" val="221038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1-gram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2-gram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3-gram sequence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8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Computational linguistics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to be or not to be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…, to, be, or, not, to, be,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…, to be, be or, or not, not to, to be,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…, to be or, be or not, or not to, not to be, 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-Gram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Definition   </a:t>
                </a:r>
                <a:r>
                  <a:rPr lang="en-US" dirty="0" smtClean="0"/>
                  <a:t> an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-gram model is a probability distribution </a:t>
                </a:r>
                <a:r>
                  <a:rPr lang="en-US" dirty="0"/>
                  <a:t>based on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th order </a:t>
                </a:r>
                <a:r>
                  <a:rPr lang="en-US" dirty="0" smtClean="0"/>
                  <a:t>Markov assumption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Most </a:t>
                </a:r>
                <a:r>
                  <a:rPr lang="en-US" dirty="0"/>
                  <a:t>widely used language models</a:t>
                </a:r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Consequence</a:t>
                </a:r>
                <a:r>
                  <a:rPr lang="en-US" dirty="0" smtClean="0"/>
                  <a:t>    by </a:t>
                </a:r>
                <a:r>
                  <a:rPr lang="en-US" dirty="0"/>
                  <a:t>the chain rule</a:t>
                </a:r>
                <a:r>
                  <a:rPr lang="en-US" dirty="0" smtClean="0"/>
                  <a:t>,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39574" y="3009978"/>
                <a:ext cx="6517104" cy="1138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574" y="3009978"/>
                <a:ext cx="6517104" cy="1138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8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speech recognition </a:t>
            </a:r>
            <a:r>
              <a:rPr lang="en-US" altLang="zh-CN" dirty="0" smtClean="0"/>
              <a:t>system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Users</a:t>
            </a:r>
          </a:p>
          <a:p>
            <a:pPr lvl="1"/>
            <a:r>
              <a:rPr lang="en-US" dirty="0"/>
              <a:t>Speaker dependent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Speaker independent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Speaker adaptive system</a:t>
            </a:r>
          </a:p>
          <a:p>
            <a:r>
              <a:rPr lang="en-US" dirty="0" smtClean="0"/>
              <a:t>Vocabulary</a:t>
            </a:r>
          </a:p>
          <a:p>
            <a:pPr lvl="1"/>
            <a:r>
              <a:rPr lang="en-US" dirty="0"/>
              <a:t>small vocabulary : tens of word</a:t>
            </a:r>
          </a:p>
          <a:p>
            <a:pPr lvl="1"/>
            <a:r>
              <a:rPr lang="en-US" dirty="0"/>
              <a:t>medium vocabulary : hundreds of </a:t>
            </a:r>
            <a:r>
              <a:rPr lang="en-US" dirty="0" smtClean="0"/>
              <a:t>words</a:t>
            </a:r>
          </a:p>
          <a:p>
            <a:pPr lvl="1"/>
            <a:r>
              <a:rPr lang="en-US" dirty="0"/>
              <a:t>large vocabulary : thousands of </a:t>
            </a:r>
            <a:r>
              <a:rPr lang="en-US" dirty="0" smtClean="0"/>
              <a:t>words</a:t>
            </a:r>
          </a:p>
          <a:p>
            <a:pPr lvl="1"/>
            <a:r>
              <a:rPr lang="en-US" dirty="0"/>
              <a:t>very-large vocabulary : tens of thousands </a:t>
            </a:r>
            <a:r>
              <a:rPr lang="en-US" dirty="0" smtClean="0"/>
              <a:t>of words</a:t>
            </a:r>
          </a:p>
          <a:p>
            <a:r>
              <a:rPr lang="en-US" dirty="0"/>
              <a:t> Word pattern</a:t>
            </a:r>
          </a:p>
          <a:p>
            <a:pPr lvl="1"/>
            <a:r>
              <a:rPr lang="en-US" dirty="0"/>
              <a:t>isolated-word system : single words at a time </a:t>
            </a:r>
          </a:p>
          <a:p>
            <a:pPr lvl="1"/>
            <a:r>
              <a:rPr lang="en-US" dirty="0"/>
              <a:t>continuous speech system : words are connected together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83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smtClean="0"/>
              <a:t>likelihood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Likelihood</a:t>
                </a:r>
                <a:r>
                  <a:rPr lang="en-US" dirty="0" smtClean="0"/>
                  <a:t>    Probability of observing sample under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 smtClean="0"/>
                  <a:t>, which, given the independence assumption is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Principle    Select distribution maximizing sample probability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                    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793023" y="1620252"/>
                <a:ext cx="3560334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023" y="1620252"/>
                <a:ext cx="3560334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43870" y="3253336"/>
                <a:ext cx="3458639" cy="217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𝒫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𝒫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70" y="3253336"/>
                <a:ext cx="3458639" cy="2170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8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Bernoulli trials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Problem</a:t>
                </a:r>
                <a:r>
                  <a:rPr lang="en-US" dirty="0" smtClean="0"/>
                  <a:t>    Find </a:t>
                </a:r>
                <a:r>
                  <a:rPr lang="en-US" dirty="0"/>
                  <a:t>most likely Bernoulli </a:t>
                </a:r>
                <a:r>
                  <a:rPr lang="en-US" dirty="0" smtClean="0"/>
                  <a:t>distribution, given </a:t>
                </a:r>
                <a:r>
                  <a:rPr lang="en-US" dirty="0"/>
                  <a:t>sequence of coin </a:t>
                </a:r>
                <a:r>
                  <a:rPr lang="en-US" dirty="0" smtClean="0"/>
                  <a:t>flips</a:t>
                </a:r>
              </a:p>
              <a:p>
                <a:pPr algn="ctr"/>
                <a:r>
                  <a:rPr lang="de-DE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H, T, T, H, T, H, T, H, H, H, T, T, . . . , H</a:t>
                </a:r>
                <a:r>
                  <a:rPr lang="de-DE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Bernoulli distribution: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Likelihood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=#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+#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Solution</a:t>
                </a:r>
                <a:r>
                  <a:rPr lang="en-US" dirty="0" smtClean="0"/>
                  <a:t>   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smtClean="0"/>
                  <a:t> </a:t>
                </a:r>
                <a:r>
                  <a:rPr lang="en-US" dirty="0"/>
                  <a:t>is differentiable and concave;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16421" y="5303361"/>
                <a:ext cx="6363409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)+#(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21" y="5303361"/>
                <a:ext cx="6363409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6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Definitions: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-gram: sequence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 consecutive words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: sample </a:t>
                </a:r>
                <a:r>
                  <a:rPr lang="en-US" dirty="0"/>
                  <a:t>or corpus of </a:t>
                </a:r>
                <a:r>
                  <a:rPr lang="en-US" dirty="0" smtClean="0"/>
                  <a:t>size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count of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ML </a:t>
                </a:r>
                <a:r>
                  <a:rPr lang="en-US" dirty="0" smtClean="0"/>
                  <a:t>estimates   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But,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!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195609" y="2843281"/>
                <a:ext cx="4805033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09" y="2843281"/>
                <a:ext cx="4805033" cy="861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2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-Gram </a:t>
            </a:r>
            <a:r>
              <a:rPr lang="en-US" dirty="0" smtClean="0"/>
              <a:t>model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Sparsity</a:t>
                </a:r>
                <a:r>
                  <a:rPr lang="en-US" dirty="0" smtClean="0"/>
                  <a:t>    Assigning </a:t>
                </a:r>
                <a:r>
                  <a:rPr lang="en-US" dirty="0"/>
                  <a:t>probability zero to sequences </a:t>
                </a:r>
                <a:r>
                  <a:rPr lang="en-US" dirty="0" smtClean="0"/>
                  <a:t>not found </a:t>
                </a:r>
                <a:r>
                  <a:rPr lang="en-US" dirty="0"/>
                  <a:t>in the </a:t>
                </a: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smtClean="0"/>
                  <a:t> speech </a:t>
                </a:r>
                <a:r>
                  <a:rPr lang="en-US" dirty="0"/>
                  <a:t>recognition errors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/>
                  <a:t>Smoothing: adjusting ML estimates to </a:t>
                </a:r>
                <a:r>
                  <a:rPr lang="en-US" dirty="0" smtClean="0"/>
                  <a:t>reserve probability </a:t>
                </a:r>
                <a:r>
                  <a:rPr lang="en-US" dirty="0"/>
                  <a:t>mass for unseen events. </a:t>
                </a:r>
                <a:r>
                  <a:rPr lang="en-US" dirty="0" smtClean="0"/>
                  <a:t>Central techniques </a:t>
                </a:r>
                <a:r>
                  <a:rPr lang="en-US" dirty="0"/>
                  <a:t>in language modeling.</a:t>
                </a:r>
              </a:p>
              <a:p>
                <a:pPr lvl="1"/>
                <a:r>
                  <a:rPr lang="en-US" dirty="0" smtClean="0"/>
                  <a:t>Class-based </a:t>
                </a:r>
                <a:r>
                  <a:rPr lang="en-US" dirty="0"/>
                  <a:t>models: create models based </a:t>
                </a:r>
                <a:r>
                  <a:rPr lang="en-US" dirty="0" smtClean="0"/>
                  <a:t>on classes </a:t>
                </a:r>
                <a:r>
                  <a:rPr lang="en-US" dirty="0"/>
                  <a:t>(e.g., DAY) or phrases.</a:t>
                </a:r>
              </a:p>
              <a:p>
                <a:r>
                  <a:rPr lang="en-US" cap="small" dirty="0" smtClean="0">
                    <a:solidFill>
                      <a:srgbClr val="FF0000"/>
                    </a:solidFill>
                  </a:rPr>
                  <a:t>Representation</a:t>
                </a:r>
                <a:r>
                  <a:rPr lang="en-US" dirty="0" smtClean="0"/>
                  <a:t>   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=100,000</m:t>
                    </m:r>
                  </m:oMath>
                </a14:m>
                <a:r>
                  <a:rPr lang="en-US" dirty="0" smtClean="0"/>
                  <a:t>, the number of bigrams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 smtClean="0"/>
                  <a:t>, the number of trigrams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Weighted automata: exploiting sparsity.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68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form: interpolation of </a:t>
            </a:r>
            <a:r>
              <a:rPr lang="en-US" i="1" dirty="0"/>
              <a:t>n</a:t>
            </a:r>
            <a:r>
              <a:rPr lang="en-US" dirty="0"/>
              <a:t>-gram models, e.g</a:t>
            </a:r>
            <a:r>
              <a:rPr lang="en-US" dirty="0" smtClean="0"/>
              <a:t>., trigram</a:t>
            </a:r>
            <a:r>
              <a:rPr lang="en-US" dirty="0"/>
              <a:t>, bigram, unigram frequencies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widely used techniques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Katz Back-off models (Katz, 1987).</a:t>
            </a:r>
          </a:p>
          <a:p>
            <a:pPr lvl="1"/>
            <a:r>
              <a:rPr lang="en-US" dirty="0" smtClean="0"/>
              <a:t>Interpolated </a:t>
            </a:r>
            <a:r>
              <a:rPr lang="en-US" dirty="0"/>
              <a:t>models (</a:t>
            </a:r>
            <a:r>
              <a:rPr lang="en-US" dirty="0" err="1"/>
              <a:t>Jelinek</a:t>
            </a:r>
            <a:r>
              <a:rPr lang="en-US" dirty="0"/>
              <a:t> and Mercer, 1980).</a:t>
            </a:r>
          </a:p>
          <a:p>
            <a:pPr lvl="1"/>
            <a:r>
              <a:rPr lang="en-US" dirty="0" err="1" smtClean="0"/>
              <a:t>Kneser</a:t>
            </a:r>
            <a:r>
              <a:rPr lang="en-US" dirty="0" smtClean="0"/>
              <a:t>-Ney </a:t>
            </a:r>
            <a:r>
              <a:rPr lang="en-US" dirty="0"/>
              <a:t>models (</a:t>
            </a:r>
            <a:r>
              <a:rPr lang="en-US" dirty="0" err="1"/>
              <a:t>Kneser</a:t>
            </a:r>
            <a:r>
              <a:rPr lang="en-US" dirty="0"/>
              <a:t> and Ney, 1995).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10262" y="1756609"/>
                <a:ext cx="75757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2" y="1756609"/>
                <a:ext cx="7575728" cy="369332"/>
              </a:xfrm>
              <a:prstGeom prst="rect">
                <a:avLst/>
              </a:prstGeom>
              <a:blipFill>
                <a:blip r:embed="rId2"/>
                <a:stretch>
                  <a:fillRect r="-24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3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human do it?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altLang="en-US" dirty="0" smtClean="0"/>
          </a:p>
          <a:p>
            <a:r>
              <a:rPr lang="en-GB" altLang="en-US" dirty="0" smtClean="0"/>
              <a:t>Articulation produces sound </a:t>
            </a:r>
            <a:r>
              <a:rPr lang="en-GB" altLang="en-US" dirty="0"/>
              <a:t>waves </a:t>
            </a:r>
            <a:endParaRPr lang="en-GB" altLang="en-US" dirty="0" smtClean="0"/>
          </a:p>
          <a:p>
            <a:r>
              <a:rPr lang="en-GB" altLang="en-US" dirty="0" smtClean="0"/>
              <a:t>Which the </a:t>
            </a:r>
            <a:r>
              <a:rPr lang="en-GB" altLang="en-US" dirty="0"/>
              <a:t>ear conveys to the </a:t>
            </a:r>
            <a:r>
              <a:rPr lang="en-GB" altLang="en-US" dirty="0" smtClean="0"/>
              <a:t>brain </a:t>
            </a:r>
          </a:p>
          <a:p>
            <a:r>
              <a:rPr lang="en-GB" altLang="en-US" dirty="0" smtClean="0"/>
              <a:t>for </a:t>
            </a:r>
            <a:r>
              <a:rPr lang="en-GB" altLang="en-US" dirty="0"/>
              <a:t>processing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7" name="Picture 4" descr="VocalTr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856989"/>
            <a:ext cx="2376487" cy="226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604" y="1001452"/>
            <a:ext cx="2795587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r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504" y="3304914"/>
            <a:ext cx="2919412" cy="23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54" y="1793614"/>
            <a:ext cx="302418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0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How might computers do it?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Digitization</a:t>
            </a:r>
            <a:endParaRPr lang="en-GB" altLang="en-US" dirty="0"/>
          </a:p>
          <a:p>
            <a:r>
              <a:rPr lang="en-GB" altLang="en-US" dirty="0"/>
              <a:t>Acoustic analysis of the speech signal</a:t>
            </a:r>
          </a:p>
          <a:p>
            <a:r>
              <a:rPr lang="en-GB" altLang="en-US" dirty="0"/>
              <a:t>Linguistic </a:t>
            </a:r>
            <a:r>
              <a:rPr lang="en-GB" altLang="en-US" dirty="0" smtClean="0"/>
              <a:t>interpretation</a:t>
            </a:r>
            <a:endParaRPr lang="en-GB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44" y="3800737"/>
            <a:ext cx="3402229" cy="135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6" y="2433900"/>
            <a:ext cx="18002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my number 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025" y="4067467"/>
            <a:ext cx="3690938" cy="189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41619" y="3368937"/>
            <a:ext cx="210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Acoustic waveform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654731" y="3368937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Acoustic signal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534456" y="6034350"/>
            <a:ext cx="213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Speech recognition</a:t>
            </a:r>
          </a:p>
        </p:txBody>
      </p:sp>
      <p:pic>
        <p:nvPicPr>
          <p:cNvPr id="13" name="Picture 13" descr="micropho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8244">
            <a:off x="2606188" y="2401356"/>
            <a:ext cx="525462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5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Speech recognition based on HMM</a:t>
            </a:r>
          </a:p>
          <a:p>
            <a:pPr lvl="1"/>
            <a:r>
              <a:rPr lang="en-US" altLang="zh-CN" dirty="0" smtClean="0"/>
              <a:t>Acoustic processing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Acoustic modeling: Hidden Markov Model</a:t>
            </a:r>
          </a:p>
          <a:p>
            <a:pPr lvl="1"/>
            <a:r>
              <a:rPr lang="en-US" dirty="0" smtClean="0"/>
              <a:t>Language modeling</a:t>
            </a:r>
          </a:p>
          <a:p>
            <a:pPr lvl="1"/>
            <a:r>
              <a:rPr lang="en-US" dirty="0" smtClean="0"/>
              <a:t>Statistical approach</a:t>
            </a:r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44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Acoustic processing</a:t>
            </a:r>
            <a:r>
              <a:rPr 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wave for the words “speech lab” looks like: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8" name="Picture 1026" descr="D:\carp\wa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1" y="2577192"/>
            <a:ext cx="7143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1337311" y="2100942"/>
            <a:ext cx="6456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   s             p       ee         ch           l     a          b</a:t>
            </a:r>
          </a:p>
        </p:txBody>
      </p:sp>
      <p:sp>
        <p:nvSpPr>
          <p:cNvPr id="10" name="Text Box 1028"/>
          <p:cNvSpPr txBox="1">
            <a:spLocks noChangeArrowheads="1"/>
          </p:cNvSpPr>
          <p:nvPr/>
        </p:nvSpPr>
        <p:spPr bwMode="auto">
          <a:xfrm>
            <a:off x="2958149" y="4691742"/>
            <a:ext cx="51609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altLang="en-US" sz="1400" dirty="0">
                <a:latin typeface="Arial" panose="020B0604020202020204" pitchFamily="34" charset="0"/>
              </a:rPr>
              <a:t>Graphs from Simon </a:t>
            </a:r>
            <a:r>
              <a:rPr lang="en-US" altLang="en-US" sz="1400" dirty="0" err="1">
                <a:latin typeface="Arial" panose="020B0604020202020204" pitchFamily="34" charset="0"/>
              </a:rPr>
              <a:t>Arnfield’s</a:t>
            </a:r>
            <a:r>
              <a:rPr lang="en-US" altLang="en-US" sz="1400" dirty="0">
                <a:latin typeface="Arial" panose="020B0604020202020204" pitchFamily="34" charset="0"/>
              </a:rPr>
              <a:t> web tutorial on speech, Sheffield:</a:t>
            </a:r>
          </a:p>
          <a:p>
            <a:pPr algn="r"/>
            <a:r>
              <a:rPr lang="en-US" altLang="en-US" sz="1400" dirty="0">
                <a:latin typeface="Arial" panose="020B0604020202020204" pitchFamily="34" charset="0"/>
              </a:rPr>
              <a:t>http://lethe.leeds.ac.uk/research/cogn/speech/tutorial/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11" name="Picture 1029" descr="D:\carp\l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886" y="3710667"/>
            <a:ext cx="5457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030"/>
          <p:cNvSpPr txBox="1">
            <a:spLocks noChangeArrowheads="1"/>
          </p:cNvSpPr>
          <p:nvPr/>
        </p:nvSpPr>
        <p:spPr bwMode="auto">
          <a:xfrm>
            <a:off x="705486" y="3594780"/>
            <a:ext cx="1506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altLang="en-US">
                <a:latin typeface="Arial" panose="020B0604020202020204" pitchFamily="34" charset="0"/>
              </a:rPr>
              <a:t>“l” to “a”</a:t>
            </a:r>
          </a:p>
          <a:p>
            <a:pPr algn="r"/>
            <a:r>
              <a:rPr lang="en-US" altLang="en-US">
                <a:latin typeface="Arial" panose="020B0604020202020204" pitchFamily="34" charset="0"/>
              </a:rPr>
              <a:t>transition:</a:t>
            </a:r>
          </a:p>
        </p:txBody>
      </p:sp>
      <p:sp>
        <p:nvSpPr>
          <p:cNvPr id="13" name="Line 1031"/>
          <p:cNvSpPr>
            <a:spLocks noChangeShapeType="1"/>
          </p:cNvSpPr>
          <p:nvPr/>
        </p:nvSpPr>
        <p:spPr bwMode="auto">
          <a:xfrm flipH="1">
            <a:off x="2632711" y="3320142"/>
            <a:ext cx="3505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32"/>
          <p:cNvSpPr>
            <a:spLocks noChangeShapeType="1"/>
          </p:cNvSpPr>
          <p:nvPr/>
        </p:nvSpPr>
        <p:spPr bwMode="auto">
          <a:xfrm>
            <a:off x="6366511" y="3320142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Acoustic </a:t>
            </a:r>
            <a:r>
              <a:rPr lang="en-US" altLang="en-US" dirty="0" smtClean="0"/>
              <a:t>sampling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10 </a:t>
            </a:r>
            <a:r>
              <a:rPr lang="en-US" altLang="en-US" dirty="0" err="1"/>
              <a:t>ms</a:t>
            </a:r>
            <a:r>
              <a:rPr lang="en-US" altLang="en-US" dirty="0"/>
              <a:t> frame (</a:t>
            </a:r>
            <a:r>
              <a:rPr lang="en-US" altLang="en-US" dirty="0" err="1"/>
              <a:t>ms</a:t>
            </a:r>
            <a:r>
              <a:rPr lang="en-US" altLang="en-US" dirty="0"/>
              <a:t> = millisecond = 1/1000 second)</a:t>
            </a:r>
          </a:p>
          <a:p>
            <a:r>
              <a:rPr lang="en-US" altLang="en-US" dirty="0"/>
              <a:t>~25 </a:t>
            </a:r>
            <a:r>
              <a:rPr lang="en-US" altLang="en-US" dirty="0" err="1"/>
              <a:t>ms</a:t>
            </a:r>
            <a:r>
              <a:rPr lang="en-US" altLang="en-US" dirty="0"/>
              <a:t> window around frame to smooth signal processing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3/13/2019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Human Computer Interaction</a:t>
            </a:r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grpSp>
        <p:nvGrpSpPr>
          <p:cNvPr id="31" name="组合 30"/>
          <p:cNvGrpSpPr/>
          <p:nvPr/>
        </p:nvGrpSpPr>
        <p:grpSpPr>
          <a:xfrm>
            <a:off x="1264025" y="2197100"/>
            <a:ext cx="7145338" cy="3276600"/>
            <a:chOff x="1524000" y="2590800"/>
            <a:chExt cx="7145338" cy="3276600"/>
          </a:xfrm>
        </p:grpSpPr>
        <p:pic>
          <p:nvPicPr>
            <p:cNvPr id="7" name="Picture 1026" descr="D:\carp\la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590800"/>
              <a:ext cx="5457825" cy="6762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1027"/>
            <p:cNvGrpSpPr>
              <a:grpSpLocks/>
            </p:cNvGrpSpPr>
            <p:nvPr/>
          </p:nvGrpSpPr>
          <p:grpSpPr bwMode="auto">
            <a:xfrm>
              <a:off x="1524000" y="3155950"/>
              <a:ext cx="1676400" cy="2057400"/>
              <a:chOff x="816" y="2640"/>
              <a:chExt cx="1056" cy="672"/>
            </a:xfrm>
            <a:effectLst/>
          </p:grpSpPr>
          <p:grpSp>
            <p:nvGrpSpPr>
              <p:cNvPr id="9" name="Group 1028"/>
              <p:cNvGrpSpPr>
                <a:grpSpLocks/>
              </p:cNvGrpSpPr>
              <p:nvPr/>
            </p:nvGrpSpPr>
            <p:grpSpPr bwMode="auto">
              <a:xfrm>
                <a:off x="816" y="2640"/>
                <a:ext cx="1056" cy="144"/>
                <a:chOff x="960" y="2640"/>
                <a:chExt cx="624" cy="144"/>
              </a:xfrm>
            </p:grpSpPr>
            <p:sp>
              <p:nvSpPr>
                <p:cNvPr id="11" name="Line 1029"/>
                <p:cNvSpPr>
                  <a:spLocks noChangeShapeType="1"/>
                </p:cNvSpPr>
                <p:nvPr/>
              </p:nvSpPr>
              <p:spPr bwMode="auto">
                <a:xfrm>
                  <a:off x="960" y="264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Line 1030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6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1031"/>
                <p:cNvSpPr>
                  <a:spLocks noChangeShapeType="1"/>
                </p:cNvSpPr>
                <p:nvPr/>
              </p:nvSpPr>
              <p:spPr bwMode="auto">
                <a:xfrm>
                  <a:off x="1584" y="264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" name="Line 1032"/>
              <p:cNvSpPr>
                <a:spLocks noChangeShapeType="1"/>
              </p:cNvSpPr>
              <p:nvPr/>
            </p:nvSpPr>
            <p:spPr bwMode="auto">
              <a:xfrm>
                <a:off x="1344" y="2784"/>
                <a:ext cx="0" cy="5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Text Box 1033"/>
            <p:cNvSpPr txBox="1">
              <a:spLocks noChangeArrowheads="1"/>
            </p:cNvSpPr>
            <p:nvPr/>
          </p:nvSpPr>
          <p:spPr bwMode="auto">
            <a:xfrm>
              <a:off x="1892300" y="3276600"/>
              <a:ext cx="806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>
                  <a:latin typeface="Arial" panose="020B0604020202020204" pitchFamily="34" charset="0"/>
                </a:rPr>
                <a:t>25 ms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15" name="Group 1034"/>
            <p:cNvGrpSpPr>
              <a:grpSpLocks/>
            </p:cNvGrpSpPr>
            <p:nvPr/>
          </p:nvGrpSpPr>
          <p:grpSpPr bwMode="auto">
            <a:xfrm>
              <a:off x="2133600" y="3689350"/>
              <a:ext cx="1676400" cy="1524000"/>
              <a:chOff x="816" y="2640"/>
              <a:chExt cx="1056" cy="672"/>
            </a:xfrm>
            <a:effectLst/>
          </p:grpSpPr>
          <p:grpSp>
            <p:nvGrpSpPr>
              <p:cNvPr id="16" name="Group 1035"/>
              <p:cNvGrpSpPr>
                <a:grpSpLocks/>
              </p:cNvGrpSpPr>
              <p:nvPr/>
            </p:nvGrpSpPr>
            <p:grpSpPr bwMode="auto">
              <a:xfrm>
                <a:off x="816" y="2640"/>
                <a:ext cx="1056" cy="144"/>
                <a:chOff x="960" y="2640"/>
                <a:chExt cx="624" cy="144"/>
              </a:xfrm>
            </p:grpSpPr>
            <p:sp>
              <p:nvSpPr>
                <p:cNvPr id="18" name="Line 1036"/>
                <p:cNvSpPr>
                  <a:spLocks noChangeShapeType="1"/>
                </p:cNvSpPr>
                <p:nvPr/>
              </p:nvSpPr>
              <p:spPr bwMode="auto">
                <a:xfrm>
                  <a:off x="960" y="264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1037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6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1038"/>
                <p:cNvSpPr>
                  <a:spLocks noChangeShapeType="1"/>
                </p:cNvSpPr>
                <p:nvPr/>
              </p:nvSpPr>
              <p:spPr bwMode="auto">
                <a:xfrm>
                  <a:off x="1584" y="264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1039"/>
              <p:cNvSpPr>
                <a:spLocks noChangeShapeType="1"/>
              </p:cNvSpPr>
              <p:nvPr/>
            </p:nvSpPr>
            <p:spPr bwMode="auto">
              <a:xfrm>
                <a:off x="1344" y="2784"/>
                <a:ext cx="0" cy="5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1040"/>
            <p:cNvGrpSpPr>
              <a:grpSpLocks/>
            </p:cNvGrpSpPr>
            <p:nvPr/>
          </p:nvGrpSpPr>
          <p:grpSpPr bwMode="auto">
            <a:xfrm>
              <a:off x="2743200" y="4146550"/>
              <a:ext cx="1676400" cy="1066800"/>
              <a:chOff x="816" y="2640"/>
              <a:chExt cx="1056" cy="672"/>
            </a:xfrm>
            <a:effectLst/>
          </p:grpSpPr>
          <p:grpSp>
            <p:nvGrpSpPr>
              <p:cNvPr id="22" name="Group 1041"/>
              <p:cNvGrpSpPr>
                <a:grpSpLocks/>
              </p:cNvGrpSpPr>
              <p:nvPr/>
            </p:nvGrpSpPr>
            <p:grpSpPr bwMode="auto">
              <a:xfrm>
                <a:off x="816" y="2640"/>
                <a:ext cx="1056" cy="144"/>
                <a:chOff x="960" y="2640"/>
                <a:chExt cx="624" cy="144"/>
              </a:xfrm>
            </p:grpSpPr>
            <p:sp>
              <p:nvSpPr>
                <p:cNvPr id="24" name="Line 1042"/>
                <p:cNvSpPr>
                  <a:spLocks noChangeShapeType="1"/>
                </p:cNvSpPr>
                <p:nvPr/>
              </p:nvSpPr>
              <p:spPr bwMode="auto">
                <a:xfrm>
                  <a:off x="960" y="264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043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6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044"/>
                <p:cNvSpPr>
                  <a:spLocks noChangeShapeType="1"/>
                </p:cNvSpPr>
                <p:nvPr/>
              </p:nvSpPr>
              <p:spPr bwMode="auto">
                <a:xfrm>
                  <a:off x="1584" y="2640"/>
                  <a:ext cx="0" cy="1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Line 1045"/>
              <p:cNvSpPr>
                <a:spLocks noChangeShapeType="1"/>
              </p:cNvSpPr>
              <p:nvPr/>
            </p:nvSpPr>
            <p:spPr bwMode="auto">
              <a:xfrm>
                <a:off x="1344" y="2784"/>
                <a:ext cx="0" cy="5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Text Box 1046"/>
            <p:cNvSpPr txBox="1">
              <a:spLocks noChangeArrowheads="1"/>
            </p:cNvSpPr>
            <p:nvPr/>
          </p:nvSpPr>
          <p:spPr bwMode="auto">
            <a:xfrm>
              <a:off x="2286000" y="4756150"/>
              <a:ext cx="742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800">
                  <a:latin typeface="Arial" panose="020B0604020202020204" pitchFamily="34" charset="0"/>
                </a:rPr>
                <a:t>10ms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8" name="Text Box 1047"/>
            <p:cNvSpPr txBox="1">
              <a:spLocks noChangeArrowheads="1"/>
            </p:cNvSpPr>
            <p:nvPr/>
          </p:nvSpPr>
          <p:spPr bwMode="auto">
            <a:xfrm>
              <a:off x="4859338" y="3870325"/>
              <a:ext cx="8191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3600" b="1">
                  <a:latin typeface="Arial" panose="020B0604020202020204" pitchFamily="34" charset="0"/>
                </a:rPr>
                <a:t>. . .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Text Box 1048"/>
            <p:cNvSpPr txBox="1">
              <a:spLocks noChangeArrowheads="1"/>
            </p:cNvSpPr>
            <p:nvPr/>
          </p:nvSpPr>
          <p:spPr bwMode="auto">
            <a:xfrm>
              <a:off x="2170112" y="5325356"/>
              <a:ext cx="19954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>
                  <a:latin typeface="Arial" panose="020B0604020202020204" pitchFamily="34" charset="0"/>
                </a:rPr>
                <a:t>a</a:t>
              </a:r>
              <a:r>
                <a:rPr lang="en-US" altLang="en-US" baseline="-25000" dirty="0">
                  <a:latin typeface="Arial" panose="020B0604020202020204" pitchFamily="34" charset="0"/>
                </a:rPr>
                <a:t>1     </a:t>
              </a:r>
              <a:r>
                <a:rPr lang="en-US" altLang="en-US" baseline="-25000" dirty="0" smtClean="0">
                  <a:latin typeface="Arial" panose="020B0604020202020204" pitchFamily="34" charset="0"/>
                </a:rPr>
                <a:t>     </a:t>
              </a:r>
              <a:r>
                <a:rPr lang="en-US" altLang="en-US" b="1" dirty="0">
                  <a:latin typeface="Arial" panose="020B0604020202020204" pitchFamily="34" charset="0"/>
                </a:rPr>
                <a:t>a</a:t>
              </a:r>
              <a:r>
                <a:rPr lang="en-US" altLang="en-US" baseline="-25000" dirty="0">
                  <a:latin typeface="Arial" panose="020B0604020202020204" pitchFamily="34" charset="0"/>
                </a:rPr>
                <a:t>2     </a:t>
              </a:r>
              <a:r>
                <a:rPr lang="en-US" altLang="en-US" baseline="-25000" dirty="0" smtClean="0">
                  <a:latin typeface="Arial" panose="020B0604020202020204" pitchFamily="34" charset="0"/>
                </a:rPr>
                <a:t>     </a:t>
              </a:r>
              <a:r>
                <a:rPr lang="en-US" altLang="en-US" b="1" dirty="0">
                  <a:latin typeface="Arial" panose="020B0604020202020204" pitchFamily="34" charset="0"/>
                </a:rPr>
                <a:t>a</a:t>
              </a:r>
              <a:r>
                <a:rPr lang="en-US" altLang="en-US" baseline="-250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0" name="Rectangle 1049"/>
            <p:cNvSpPr>
              <a:spLocks noChangeArrowheads="1"/>
            </p:cNvSpPr>
            <p:nvPr/>
          </p:nvSpPr>
          <p:spPr bwMode="auto">
            <a:xfrm>
              <a:off x="4808538" y="5045075"/>
              <a:ext cx="386080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Result:</a:t>
              </a:r>
            </a:p>
            <a:p>
              <a:r>
                <a:rPr lang="en-US" altLang="en-US" b="1">
                  <a:latin typeface="Arial" panose="020B0604020202020204" pitchFamily="34" charset="0"/>
                </a:rPr>
                <a:t>Acoustic Feature Vectors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pic>
        <p:nvPicPr>
          <p:cNvPr id="32" name="Picture 2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0501"/>
            <a:ext cx="9144000" cy="57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11079</TotalTime>
  <Words>1598</Words>
  <Application>Microsoft Office PowerPoint</Application>
  <PresentationFormat>全屏显示(4:3)</PresentationFormat>
  <Paragraphs>473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新細明體</vt:lpstr>
      <vt:lpstr>等线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主题1</vt:lpstr>
      <vt:lpstr>Automatic Speech Recognition</vt:lpstr>
      <vt:lpstr>Outline</vt:lpstr>
      <vt:lpstr>What is speech recognition?</vt:lpstr>
      <vt:lpstr>Classification of speech recognition system</vt:lpstr>
      <vt:lpstr>How do human do it?</vt:lpstr>
      <vt:lpstr>How might computers do it?</vt:lpstr>
      <vt:lpstr>Outline</vt:lpstr>
      <vt:lpstr>Acoustic processing </vt:lpstr>
      <vt:lpstr>Acoustic sampling</vt:lpstr>
      <vt:lpstr>Spectral analysis</vt:lpstr>
      <vt:lpstr>Mel-frequency cepstrum coefficients</vt:lpstr>
      <vt:lpstr>Mel-frequency cepstrum coefficients</vt:lpstr>
      <vt:lpstr>Statistical speech recognition</vt:lpstr>
      <vt:lpstr>Outline</vt:lpstr>
      <vt:lpstr>Acoustic modeling: Hidden Markov Model</vt:lpstr>
      <vt:lpstr>HMM</vt:lpstr>
      <vt:lpstr>HMM</vt:lpstr>
      <vt:lpstr>The dishonest casino model</vt:lpstr>
      <vt:lpstr>The three main questions on HMMs</vt:lpstr>
      <vt:lpstr>Example: Teacher-mood-model</vt:lpstr>
      <vt:lpstr>Example: Teacher-mood-model</vt:lpstr>
      <vt:lpstr>Example: Teacher-mood-model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Parameter estimation</vt:lpstr>
      <vt:lpstr>HMM: Parameter estimation</vt:lpstr>
      <vt:lpstr>HMM: Parameter estimation</vt:lpstr>
      <vt:lpstr>HMM in ASR</vt:lpstr>
      <vt:lpstr>Hierarchical modelling of speech</vt:lpstr>
      <vt:lpstr>Outline</vt:lpstr>
      <vt:lpstr>Language models</vt:lpstr>
      <vt:lpstr>N-Gram models</vt:lpstr>
      <vt:lpstr>Maximum likelihood</vt:lpstr>
      <vt:lpstr>Example: Bernoulli trials</vt:lpstr>
      <vt:lpstr>Maximum Likelihood Estimation</vt:lpstr>
      <vt:lpstr>N-Gram model problems</vt:lpstr>
      <vt:lpstr>Smoothing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</dc:title>
  <dc:creator>Ying Shen</dc:creator>
  <cp:lastModifiedBy>Ying Shen</cp:lastModifiedBy>
  <cp:revision>282</cp:revision>
  <dcterms:created xsi:type="dcterms:W3CDTF">2015-04-16T02:13:02Z</dcterms:created>
  <dcterms:modified xsi:type="dcterms:W3CDTF">2019-03-13T02:19:56Z</dcterms:modified>
</cp:coreProperties>
</file>