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8" r:id="rId20"/>
    <p:sldId id="279" r:id="rId21"/>
    <p:sldId id="274" r:id="rId22"/>
    <p:sldId id="276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34" autoAdjust="0"/>
  </p:normalViewPr>
  <p:slideViewPr>
    <p:cSldViewPr snapToGrid="0">
      <p:cViewPr varScale="1">
        <p:scale>
          <a:sx n="65" d="100"/>
          <a:sy n="65" d="100"/>
        </p:scale>
        <p:origin x="14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7E4E8-8EF9-4E99-8EE9-40AFD40956B5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191BC-4E01-4D69-A370-12B6234A6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18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ayakkailas/Deeplearning_Image_Similarity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191BC-4E01-4D69-A370-12B6234A64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33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Formulation: Expressing the search</a:t>
            </a:r>
          </a:p>
          <a:p>
            <a:r>
              <a:rPr lang="en-US" dirty="0" smtClean="0"/>
              <a:t>Initiation of action: Launching the search</a:t>
            </a:r>
          </a:p>
          <a:p>
            <a:r>
              <a:rPr lang="en-US" dirty="0" smtClean="0"/>
              <a:t>Review of results: Reading messages and outcome</a:t>
            </a:r>
          </a:p>
          <a:p>
            <a:r>
              <a:rPr lang="en-US" dirty="0" smtClean="0"/>
              <a:t>Refinement: Formulating the next step</a:t>
            </a:r>
          </a:p>
          <a:p>
            <a:r>
              <a:rPr lang="en-US" dirty="0" smtClean="0"/>
              <a:t>Use: Compiling or disseminating insight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504C9-A449-4DFC-821B-2841C70D73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85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source codes</a:t>
            </a:r>
            <a:r>
              <a:rPr lang="en-US" altLang="zh-CN" baseline="0" dirty="0" smtClean="0">
                <a:hlinkClick r:id="rId3"/>
              </a:rPr>
              <a:t> are from</a:t>
            </a:r>
            <a:r>
              <a:rPr lang="en-US" altLang="zh-CN" dirty="0" smtClean="0">
                <a:hlinkClick r:id="rId3"/>
              </a:rPr>
              <a:t>: https://github.com/vinayakkailas/Deeplearning_Image_Similarity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191BC-4E01-4D69-A370-12B6234A64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46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2035-420A-412E-B0C5-7FC79E63BE0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8801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13D6-4293-4870-B95C-EE3143C3C671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80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zh-CN" sz="1800" smtClean="0">
                <a:solidFill>
                  <a:srgbClr val="000000"/>
                </a:solidFill>
                <a:latin typeface="Arial" panose="020B0604020202020204" pitchFamily="34" charset="0"/>
              </a:rPr>
              <a:t>3/13/2017</a:t>
            </a:r>
            <a:endParaRPr lang="en-US" altLang="zh-CN" sz="1800" smtClean="0">
              <a:solidFill>
                <a:srgbClr val="000000"/>
              </a:solidFill>
              <a:latin typeface="Arial" panose="020B0604020202020204" pitchFamily="34" charset="0"/>
              <a:ea typeface="나눔고딕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latin typeface="Arial" panose="020B0604020202020204" pitchFamily="34" charset="0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fld id="{B78DA410-25D1-46D1-B986-352309A88C4C}" type="slidenum">
              <a:rPr lang="en-US" altLang="zh-CN" smtClean="0">
                <a:latin typeface="Arial" panose="020B0604020202020204" pitchFamily="34" charset="0"/>
              </a:rPr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8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71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6C019CF-9C6A-42AF-80D7-6218BB1D2787}" type="slidenum">
              <a:rPr lang="en-US" altLang="zh-CN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43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3900" indent="-339725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333375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‹#›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463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B9FD-DF84-41CF-A096-5B5A2F25A698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82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FB05-0CB9-456E-A92F-29BDC2B5787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148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762-6E67-4999-AB10-5EFD7A370D6A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86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4E51-F6DE-42E6-B213-FBD78D78A20E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4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4762-AC7B-4CFB-B8DC-2E4FB9F7C4BC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1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en-US" smtClean="0">
                <a:solidFill>
                  <a:srgbClr val="FFFFFF"/>
                </a:solidFill>
              </a:rPr>
              <a:t>HUMAN COMPUTER INTERACTION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B1899-DB40-442C-8E13-A7DB20E981D4}" type="slidenum">
              <a:rPr lang="en-US" altLang="zh-CN" smtClean="0">
                <a:solidFill>
                  <a:srgbClr val="FFFFFF"/>
                </a:solidFill>
              </a:rPr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5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solidFill>
                  <a:srgbClr val="000000"/>
                </a:solidFill>
              </a:rPr>
              <a:t>3/13/2017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90AE-7B9D-4968-BCA0-A8DEE3F733D3}" type="slidenum">
              <a:rPr lang="en-US" altLang="zh-CN" smtClean="0"/>
              <a:pPr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5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zh-CN" sz="1800" smtClean="0">
                <a:solidFill>
                  <a:srgbClr val="000000"/>
                </a:solidFill>
                <a:latin typeface="Arial" panose="020B0604020202020204" pitchFamily="34" charset="0"/>
              </a:rPr>
              <a:t>3/13/2017</a:t>
            </a:r>
            <a:endParaRPr lang="en-US" altLang="zh-CN" sz="1800" smtClean="0">
              <a:solidFill>
                <a:srgbClr val="000000"/>
              </a:solidFill>
              <a:latin typeface="Arial" panose="020B0604020202020204" pitchFamily="34" charset="0"/>
              <a:ea typeface="나눔고딕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latin typeface="Arial" panose="020B0604020202020204" pitchFamily="34" charset="0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 fontAlgn="base" latinLnBrk="1">
              <a:spcBef>
                <a:spcPct val="0"/>
              </a:spcBef>
              <a:spcAft>
                <a:spcPct val="0"/>
              </a:spcAft>
            </a:pPr>
            <a:fld id="{B78DA410-25D1-46D1-B986-352309A88C4C}" type="slidenum">
              <a:rPr lang="en-US" altLang="zh-CN" smtClean="0">
                <a:latin typeface="Arial" panose="020B0604020202020204" pitchFamily="34" charset="0"/>
              </a:rPr>
              <a:pPr defTabSz="457200" fontAlgn="base" latinLnBrk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8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6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13" indent="-3317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113" indent="-3333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2: </a:t>
            </a:r>
            <a:r>
              <a:rPr lang="en-US" altLang="zh-CN" dirty="0" smtClean="0"/>
              <a:t>Information Retrieval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722989"/>
          </a:xfrm>
        </p:spPr>
        <p:txBody>
          <a:bodyPr>
            <a:normAutofit/>
          </a:bodyPr>
          <a:lstStyle/>
          <a:p>
            <a:r>
              <a:rPr lang="en-US" dirty="0" smtClean="0"/>
              <a:t>Ying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smtClean="0"/>
              <a:t>School of software engineering</a:t>
            </a:r>
          </a:p>
          <a:p>
            <a:r>
              <a:rPr lang="en-US" dirty="0" err="1" smtClean="0"/>
              <a:t>tongji</a:t>
            </a:r>
            <a:r>
              <a:rPr lang="en-US" dirty="0" smtClean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83489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– Web search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Refinement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160" y="4949640"/>
            <a:ext cx="1854203" cy="365125"/>
          </a:xfrm>
        </p:spPr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242838" y="4949640"/>
            <a:ext cx="3617103" cy="365125"/>
          </a:xfrm>
        </p:spPr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03543" y="4949640"/>
            <a:ext cx="984019" cy="365125"/>
          </a:xfrm>
        </p:spPr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10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r="2598" b="2811"/>
          <a:stretch/>
        </p:blipFill>
        <p:spPr>
          <a:xfrm>
            <a:off x="2374678" y="1582258"/>
            <a:ext cx="6233745" cy="3646925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/>
          <a:srcRect t="71190" r="16760"/>
          <a:stretch/>
        </p:blipFill>
        <p:spPr>
          <a:xfrm>
            <a:off x="0" y="4017817"/>
            <a:ext cx="5248073" cy="367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9" name="圆角右箭头 48"/>
          <p:cNvSpPr/>
          <p:nvPr/>
        </p:nvSpPr>
        <p:spPr>
          <a:xfrm rot="10800000">
            <a:off x="5248072" y="2744603"/>
            <a:ext cx="2043061" cy="1535853"/>
          </a:xfrm>
          <a:prstGeom prst="bentArrow">
            <a:avLst>
              <a:gd name="adj1" fmla="val 8426"/>
              <a:gd name="adj2" fmla="val 10297"/>
              <a:gd name="adj3" fmla="val 14860"/>
              <a:gd name="adj4" fmla="val 36652"/>
            </a:avLst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-51568" y="3562903"/>
            <a:ext cx="2675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Change search parameters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– Image search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Formulation and Initiation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11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68" y="1234560"/>
            <a:ext cx="5942857" cy="22190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1" y="3453608"/>
            <a:ext cx="7780952" cy="28476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853" y="164880"/>
            <a:ext cx="1504762" cy="3228571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398481" y="2327552"/>
            <a:ext cx="4732316" cy="6927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Input keywords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stCxn id="13" idx="2"/>
          </p:cNvCxnSpPr>
          <p:nvPr/>
        </p:nvCxnSpPr>
        <p:spPr>
          <a:xfrm>
            <a:off x="5793748" y="2201247"/>
            <a:ext cx="319032" cy="377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23422" y="1831915"/>
            <a:ext cx="194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Initiate the action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>
            <a:stCxn id="18" idx="0"/>
          </p:cNvCxnSpPr>
          <p:nvPr/>
        </p:nvCxnSpPr>
        <p:spPr>
          <a:xfrm flipH="1" flipV="1">
            <a:off x="5453304" y="2822770"/>
            <a:ext cx="340444" cy="6187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693321" y="3441546"/>
            <a:ext cx="220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Search using pictures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>
            <a:stCxn id="23" idx="0"/>
          </p:cNvCxnSpPr>
          <p:nvPr/>
        </p:nvCxnSpPr>
        <p:spPr>
          <a:xfrm flipH="1" flipV="1">
            <a:off x="7275289" y="632094"/>
            <a:ext cx="970326" cy="44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275289" y="1074094"/>
            <a:ext cx="194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Auto-completion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" name="直接箭头连接符 25"/>
          <p:cNvCxnSpPr>
            <a:stCxn id="27" idx="2"/>
          </p:cNvCxnSpPr>
          <p:nvPr/>
        </p:nvCxnSpPr>
        <p:spPr>
          <a:xfrm>
            <a:off x="2626887" y="3919058"/>
            <a:ext cx="1998476" cy="19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934506" y="3549726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Suggestions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1934507" y="3919058"/>
            <a:ext cx="692380" cy="19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626887" y="3919058"/>
            <a:ext cx="4798457" cy="19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3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Image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12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1055"/>
          <a:stretch/>
        </p:blipFill>
        <p:spPr>
          <a:xfrm>
            <a:off x="26443" y="1475670"/>
            <a:ext cx="9093494" cy="4885714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094510" y="1525244"/>
            <a:ext cx="1080654" cy="343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85092" y="1526849"/>
            <a:ext cx="132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Search term</a:t>
            </a:r>
          </a:p>
        </p:txBody>
      </p:sp>
      <p:cxnSp>
        <p:nvCxnSpPr>
          <p:cNvPr id="10" name="直接箭头连接符 9"/>
          <p:cNvCxnSpPr>
            <a:stCxn id="11" idx="2"/>
          </p:cNvCxnSpPr>
          <p:nvPr/>
        </p:nvCxnSpPr>
        <p:spPr>
          <a:xfrm>
            <a:off x="822961" y="2310098"/>
            <a:ext cx="811876" cy="211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30580" y="1940766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Suggestions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4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Image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Refinement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13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1055"/>
          <a:stretch/>
        </p:blipFill>
        <p:spPr>
          <a:xfrm>
            <a:off x="26443" y="1475670"/>
            <a:ext cx="9093494" cy="48857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704" y="831717"/>
            <a:ext cx="3190476" cy="47619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V="1">
            <a:off x="6858001" y="1235804"/>
            <a:ext cx="27708" cy="289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188576" y="476701"/>
            <a:ext cx="2675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Change search parameters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01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– Document search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Formulation and Initiation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14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83" y="1434174"/>
            <a:ext cx="8114286" cy="36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89" y="3994519"/>
            <a:ext cx="7598103" cy="2464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2764639" y="3150064"/>
            <a:ext cx="148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Simple 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78034" y="5197108"/>
            <a:ext cx="1772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Advanced search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6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Document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results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15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17290"/>
          <a:stretch/>
        </p:blipFill>
        <p:spPr>
          <a:xfrm>
            <a:off x="68428" y="1399308"/>
            <a:ext cx="9009524" cy="4710545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2677164" y="2184437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箭头连接符 10"/>
          <p:cNvCxnSpPr>
            <a:stCxn id="12" idx="1"/>
          </p:cNvCxnSpPr>
          <p:nvPr/>
        </p:nvCxnSpPr>
        <p:spPr>
          <a:xfrm flipH="1">
            <a:off x="4519820" y="2263007"/>
            <a:ext cx="704571" cy="73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24391" y="2078341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Overview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12191" y="5140935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Highlight search terms 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352800" y="5319668"/>
            <a:ext cx="1859391" cy="302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81397" y="2447673"/>
            <a:ext cx="2018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Categorize results using metadata 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1045492" y="3094004"/>
            <a:ext cx="704570" cy="337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986054" y="3294832"/>
            <a:ext cx="230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Change </a:t>
            </a:r>
            <a:r>
              <a:rPr lang="en-US" dirty="0">
                <a:solidFill>
                  <a:srgbClr val="FF0000"/>
                </a:solidFill>
              </a:rPr>
              <a:t>of sequencing 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507043" y="3431075"/>
            <a:ext cx="605284" cy="43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54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Document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Refinement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16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17290"/>
          <a:stretch/>
        </p:blipFill>
        <p:spPr>
          <a:xfrm>
            <a:off x="68428" y="1399308"/>
            <a:ext cx="9009524" cy="471054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6504017" y="2538288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接箭头连接符 8"/>
          <p:cNvCxnSpPr>
            <a:stCxn id="10" idx="2"/>
            <a:endCxn id="8" idx="0"/>
          </p:cNvCxnSpPr>
          <p:nvPr/>
        </p:nvCxnSpPr>
        <p:spPr>
          <a:xfrm>
            <a:off x="7425344" y="2311601"/>
            <a:ext cx="0" cy="226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242197" y="1942269"/>
            <a:ext cx="236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Progressive </a:t>
            </a:r>
            <a:r>
              <a:rPr lang="en-US" dirty="0">
                <a:solidFill>
                  <a:srgbClr val="FF0000"/>
                </a:solidFill>
              </a:rPr>
              <a:t>refinement</a:t>
            </a:r>
          </a:p>
        </p:txBody>
      </p:sp>
    </p:spTree>
    <p:extLst>
      <p:ext uri="{BB962C8B-B14F-4D97-AF65-F5344CB8AC3E}">
        <p14:creationId xmlns:p14="http://schemas.microsoft.com/office/powerpoint/2010/main" val="36964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Document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17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817" y="986941"/>
            <a:ext cx="4790476" cy="531428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5147" y="5056908"/>
            <a:ext cx="179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Possible actions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1598108" y="5356073"/>
            <a:ext cx="1079056" cy="184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885817" y="5532520"/>
            <a:ext cx="2977128" cy="4710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4033807" y="6129866"/>
            <a:ext cx="179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Feedback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25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 packages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Python (64bit)</a:t>
            </a:r>
          </a:p>
          <a:p>
            <a:r>
              <a:rPr lang="en-US" altLang="zh-CN" dirty="0" smtClean="0"/>
              <a:t>Flask</a:t>
            </a:r>
            <a:endParaRPr lang="en-US" altLang="zh-CN" dirty="0" smtClean="0"/>
          </a:p>
          <a:p>
            <a:r>
              <a:rPr lang="en-US" altLang="zh-CN" dirty="0" smtClean="0"/>
              <a:t>PyQt5 (</a:t>
            </a:r>
            <a:r>
              <a:rPr lang="en-US" altLang="zh-CN" dirty="0" smtClean="0">
                <a:solidFill>
                  <a:srgbClr val="FF0000"/>
                </a:solidFill>
              </a:rPr>
              <a:t>v5.11.3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numpy</a:t>
            </a:r>
            <a:endParaRPr lang="en-US" altLang="zh-CN" dirty="0" smtClean="0"/>
          </a:p>
          <a:p>
            <a:r>
              <a:rPr lang="en-US" altLang="zh-CN" dirty="0" err="1" smtClean="0"/>
              <a:t>tensorflow</a:t>
            </a:r>
            <a:endParaRPr lang="en-US" altLang="zh-CN" dirty="0" smtClean="0"/>
          </a:p>
          <a:p>
            <a:r>
              <a:rPr lang="en-US" altLang="zh-CN" dirty="0" smtClean="0"/>
              <a:t>Flask-</a:t>
            </a:r>
            <a:r>
              <a:rPr lang="en-US" altLang="zh-CN" dirty="0" err="1" smtClean="0"/>
              <a:t>HTTPAuth</a:t>
            </a:r>
            <a:endParaRPr lang="en-US" altLang="zh-CN" dirty="0" smtClean="0"/>
          </a:p>
          <a:p>
            <a:r>
              <a:rPr lang="en-US" altLang="zh-CN" dirty="0" err="1" smtClean="0"/>
              <a:t>scipy</a:t>
            </a:r>
            <a:endParaRPr lang="en-US" altLang="zh-CN" dirty="0" smtClean="0"/>
          </a:p>
          <a:p>
            <a:r>
              <a:rPr lang="en-US" altLang="zh-CN" dirty="0" err="1"/>
              <a:t>imageio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</a:rPr>
              <a:t>matplotlib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sklearn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/>
              <a:t>...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18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20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run server/image_vectorizer.py</a:t>
            </a:r>
          </a:p>
          <a:p>
            <a:pPr lvl="1"/>
            <a:r>
              <a:rPr lang="en-US" altLang="zh-CN" dirty="0"/>
              <a:t>Run image </a:t>
            </a:r>
            <a:r>
              <a:rPr lang="en-US" altLang="zh-CN" dirty="0" err="1"/>
              <a:t>vectorizer</a:t>
            </a:r>
            <a:r>
              <a:rPr lang="en-US" altLang="zh-CN" dirty="0"/>
              <a:t> which passes each data through an inception-v3 model and collects the bottleneck layer vectors and stores in disc. Edit dataset paths accordingly </a:t>
            </a:r>
            <a:r>
              <a:rPr lang="en-US" altLang="zh-CN" dirty="0" smtClean="0"/>
              <a:t>inside </a:t>
            </a:r>
            <a:r>
              <a:rPr lang="en-US" altLang="zh-CN" dirty="0"/>
              <a:t>the image_vectorizer.py</a:t>
            </a:r>
          </a:p>
          <a:p>
            <a:pPr lvl="1"/>
            <a:r>
              <a:rPr lang="en-US" altLang="zh-CN" dirty="0" smtClean="0"/>
              <a:t>This </a:t>
            </a:r>
            <a:r>
              <a:rPr lang="en-US" altLang="zh-CN" dirty="0"/>
              <a:t>will generate two files namely, </a:t>
            </a:r>
            <a:r>
              <a:rPr lang="en-US" altLang="zh-CN" dirty="0" err="1"/>
              <a:t>image_list.pickle</a:t>
            </a:r>
            <a:r>
              <a:rPr lang="en-US" altLang="zh-CN" dirty="0"/>
              <a:t> and saved_features.txt. Keep them inside lib folder where search.py script is available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run server/rest-server.py</a:t>
            </a:r>
          </a:p>
          <a:p>
            <a:pPr lvl="1"/>
            <a:r>
              <a:rPr lang="en-US" altLang="zh-CN" dirty="0"/>
              <a:t>Start the server by running rest-server.py. This project uses flask based REST implementation for UI</a:t>
            </a:r>
          </a:p>
          <a:p>
            <a:r>
              <a:rPr lang="en-US" altLang="zh-CN" dirty="0"/>
              <a:t>Once the server starts up, access the 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en-US" altLang="zh-CN" dirty="0"/>
              <a:t>(for example</a:t>
            </a:r>
            <a:r>
              <a:rPr lang="en-US" altLang="zh-CN" dirty="0" smtClean="0"/>
              <a:t>) 0.0.0.1:5000 </a:t>
            </a:r>
            <a:r>
              <a:rPr lang="en-US" altLang="zh-CN" dirty="0"/>
              <a:t>to </a:t>
            </a:r>
            <a:r>
              <a:rPr lang="en-US" altLang="zh-CN" dirty="0"/>
              <a:t>get the UI. Now upload any file and see 9 similar images. You can change the value of K from 9 to any values, but </a:t>
            </a:r>
            <a:r>
              <a:rPr lang="en-US" altLang="zh-CN" dirty="0" smtClean="0"/>
              <a:t>don’t forget </a:t>
            </a:r>
            <a:r>
              <a:rPr lang="en-US" altLang="zh-CN" dirty="0"/>
              <a:t>to update the html file accordingly for displaying.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19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8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Five-stage search framework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five-stage search framework help to coordinate design practices and satisfy the needs of all users</a:t>
            </a:r>
          </a:p>
          <a:p>
            <a:pPr lvl="1"/>
            <a:r>
              <a:rPr lang="en-US" dirty="0" smtClean="0"/>
              <a:t>Formulation</a:t>
            </a:r>
          </a:p>
          <a:p>
            <a:pPr lvl="1"/>
            <a:r>
              <a:rPr lang="en-US" dirty="0" smtClean="0"/>
              <a:t>Initiation of action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/>
              <a:t>Review of results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/>
              <a:t>Refinement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/>
              <a:t>Use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Five-stages can be repeated until users’ needs are met</a:t>
            </a:r>
          </a:p>
          <a:p>
            <a:r>
              <a:rPr lang="en-US" dirty="0" smtClean="0"/>
              <a:t>If users’ are unsatisfied with the results, they should be able to have additional options and change their queries easily</a:t>
            </a: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5/19/2021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Human-computer interaction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6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20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5" y="796832"/>
            <a:ext cx="6342857" cy="41714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476" y="4070919"/>
            <a:ext cx="6609524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2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and implement an image search system (interface) according to the Five-Stage Framework</a:t>
            </a:r>
          </a:p>
          <a:p>
            <a:r>
              <a:rPr lang="en-US" dirty="0" smtClean="0"/>
              <a:t>The searching interface has the following features:</a:t>
            </a:r>
          </a:p>
          <a:p>
            <a:pPr lvl="1"/>
            <a:r>
              <a:rPr lang="en-US" dirty="0" smtClean="0"/>
              <a:t>It contains an </a:t>
            </a:r>
            <a:r>
              <a:rPr lang="en-US" altLang="zh-CN" dirty="0" smtClean="0"/>
              <a:t>input box to upload an image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Formulation</a:t>
            </a:r>
            <a:r>
              <a:rPr lang="en-US" dirty="0" smtClean="0"/>
              <a:t>);</a:t>
            </a:r>
          </a:p>
          <a:p>
            <a:pPr lvl="1"/>
            <a:r>
              <a:rPr lang="en-US" dirty="0"/>
              <a:t>Users can preview the query </a:t>
            </a:r>
            <a:r>
              <a:rPr lang="en-US" dirty="0" smtClean="0"/>
              <a:t>image in the searching window (</a:t>
            </a:r>
            <a:r>
              <a:rPr lang="en-US" dirty="0">
                <a:solidFill>
                  <a:srgbClr val="FF0000"/>
                </a:solidFill>
              </a:rPr>
              <a:t>Formulation</a:t>
            </a:r>
            <a:r>
              <a:rPr lang="en-US" dirty="0"/>
              <a:t>);</a:t>
            </a:r>
          </a:p>
          <a:p>
            <a:pPr lvl="1"/>
            <a:r>
              <a:rPr lang="en-US" dirty="0" smtClean="0"/>
              <a:t>It has a search button (</a:t>
            </a:r>
            <a:r>
              <a:rPr lang="en-US" dirty="0" smtClean="0">
                <a:solidFill>
                  <a:srgbClr val="FF0000"/>
                </a:solidFill>
              </a:rPr>
              <a:t>Initiation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Provide an overview of the results (e.g. the total number of results) (</a:t>
            </a:r>
            <a:r>
              <a:rPr lang="en-US" dirty="0">
                <a:solidFill>
                  <a:srgbClr val="FF0000"/>
                </a:solidFill>
              </a:rPr>
              <a:t>Review</a:t>
            </a:r>
            <a:r>
              <a:rPr lang="en-US" dirty="0" smtClean="0"/>
              <a:t>);</a:t>
            </a:r>
          </a:p>
          <a:p>
            <a:pPr lvl="1"/>
            <a:r>
              <a:rPr lang="en-US" dirty="0"/>
              <a:t>Allow changing search parameters (e.g. select </a:t>
            </a:r>
            <a:r>
              <a:rPr lang="en-US"/>
              <a:t>certain </a:t>
            </a:r>
            <a:r>
              <a:rPr lang="en-US" smtClean="0"/>
              <a:t>category/tag) </a:t>
            </a:r>
            <a:r>
              <a:rPr lang="en-US" dirty="0"/>
              <a:t>when reviewing results (</a:t>
            </a:r>
            <a:r>
              <a:rPr lang="en-US" dirty="0">
                <a:solidFill>
                  <a:srgbClr val="FF0000"/>
                </a:solidFill>
              </a:rPr>
              <a:t>Refinement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Users can take some actions, e.g. </a:t>
            </a:r>
            <a:r>
              <a:rPr lang="en-US" dirty="0" smtClean="0"/>
              <a:t>add selected images </a:t>
            </a:r>
            <a:r>
              <a:rPr lang="en-US" dirty="0"/>
              <a:t>to a favorite </a:t>
            </a:r>
            <a:r>
              <a:rPr lang="en-US" dirty="0" smtClean="0"/>
              <a:t>list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Use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Other functions you would like to add in.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21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report should contains the following contents (in English):</a:t>
            </a:r>
          </a:p>
          <a:p>
            <a:pPr lvl="1"/>
            <a:r>
              <a:rPr lang="en-US" dirty="0" smtClean="0"/>
              <a:t>Describe the requirements of an </a:t>
            </a:r>
            <a:r>
              <a:rPr lang="en-US" altLang="zh-CN" dirty="0" smtClean="0"/>
              <a:t>image</a:t>
            </a:r>
            <a:r>
              <a:rPr lang="en-US" dirty="0" smtClean="0"/>
              <a:t> search task;</a:t>
            </a:r>
          </a:p>
          <a:p>
            <a:pPr lvl="1"/>
            <a:r>
              <a:rPr lang="en-US" dirty="0" smtClean="0"/>
              <a:t>Show </a:t>
            </a:r>
            <a:r>
              <a:rPr lang="en-US" dirty="0"/>
              <a:t>your designs </a:t>
            </a:r>
            <a:r>
              <a:rPr lang="en-US" dirty="0" smtClean="0"/>
              <a:t>for five stages and give a brief description </a:t>
            </a:r>
            <a:r>
              <a:rPr lang="en-US" dirty="0"/>
              <a:t>for features </a:t>
            </a:r>
            <a:r>
              <a:rPr lang="en-US" dirty="0" smtClean="0"/>
              <a:t>that you implement.</a:t>
            </a:r>
          </a:p>
          <a:p>
            <a:r>
              <a:rPr lang="en-US" dirty="0" smtClean="0"/>
              <a:t>Submit your work (code and report)</a:t>
            </a:r>
          </a:p>
          <a:p>
            <a:pPr lvl="1"/>
            <a:r>
              <a:rPr lang="en-US" altLang="zh-CN" dirty="0" smtClean="0"/>
              <a:t>Prepare a readme file to illustrate how to run your program</a:t>
            </a:r>
          </a:p>
          <a:p>
            <a:pPr lvl="1"/>
            <a:r>
              <a:rPr lang="en-US" altLang="zh-CN" dirty="0" smtClean="0"/>
              <a:t>Compress the codes and the report into a zip file: ID_name_lab2.zip</a:t>
            </a:r>
          </a:p>
          <a:p>
            <a:pPr lvl="1"/>
            <a:r>
              <a:rPr lang="en-US" altLang="zh-CN" dirty="0" smtClean="0"/>
              <a:t>Submitted to canvas.tongji.edu.cn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22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5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Formulation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simple and advance search</a:t>
            </a:r>
          </a:p>
          <a:p>
            <a:r>
              <a:rPr lang="en-US" dirty="0"/>
              <a:t>Limit the search using structured fields such as year, media, or location</a:t>
            </a:r>
          </a:p>
          <a:p>
            <a:r>
              <a:rPr lang="en-US" dirty="0"/>
              <a:t>Recognize phrases to allow entry of names, such as “George Washington”</a:t>
            </a:r>
          </a:p>
          <a:p>
            <a:r>
              <a:rPr lang="en-US" dirty="0"/>
              <a:t>Permit variants to allow relaxation of search constraints (e.g. phonetic variations)</a:t>
            </a:r>
          </a:p>
          <a:p>
            <a:r>
              <a:rPr lang="en-US" dirty="0"/>
              <a:t>Control the size of the initial result set</a:t>
            </a:r>
          </a:p>
          <a:p>
            <a:r>
              <a:rPr lang="en-US" dirty="0"/>
              <a:t>Use scoping of source carefully</a:t>
            </a:r>
          </a:p>
          <a:p>
            <a:r>
              <a:rPr lang="en-US" dirty="0"/>
              <a:t>Provide suggestions, hints, and common sources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3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Initiation of action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 actions are initiated by buttons with consistent labels (such as “Search”)</a:t>
            </a:r>
          </a:p>
          <a:p>
            <a:r>
              <a:rPr lang="en-US" dirty="0" smtClean="0"/>
              <a:t>Implicit actions are initiated by changes to a parameter and update results immediately</a:t>
            </a:r>
          </a:p>
          <a:p>
            <a:r>
              <a:rPr lang="en-US" dirty="0" smtClean="0"/>
              <a:t>Guide users to successful or past queries with auto-complete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4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4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results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829" y="856988"/>
            <a:ext cx="8020594" cy="560279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Keep search terms and constrains visible</a:t>
            </a:r>
          </a:p>
          <a:p>
            <a:r>
              <a:rPr lang="en-US" dirty="0" smtClean="0"/>
              <a:t>Provide an overview of results (e.g. total number)</a:t>
            </a:r>
          </a:p>
          <a:p>
            <a:r>
              <a:rPr lang="en-US" dirty="0" smtClean="0"/>
              <a:t>Categorize results using metadata (by attribute value, topics, etc.)</a:t>
            </a:r>
          </a:p>
          <a:p>
            <a:r>
              <a:rPr lang="en-US" dirty="0" smtClean="0"/>
              <a:t>Provide descriptive previews of each result item</a:t>
            </a:r>
          </a:p>
          <a:p>
            <a:r>
              <a:rPr lang="en-US" dirty="0" smtClean="0"/>
              <a:t>Highlight search terms in results</a:t>
            </a:r>
          </a:p>
          <a:p>
            <a:r>
              <a:rPr lang="en-US" dirty="0" smtClean="0"/>
              <a:t>Allow examination of selected items</a:t>
            </a:r>
          </a:p>
          <a:p>
            <a:r>
              <a:rPr lang="en-US" dirty="0" smtClean="0"/>
              <a:t>Provide visualizations when appropriate (e.g. maps or timelines)</a:t>
            </a:r>
          </a:p>
          <a:p>
            <a:r>
              <a:rPr lang="en-US" dirty="0" smtClean="0"/>
              <a:t>Allow adjustment of the size of the result set and which fields are displayed</a:t>
            </a:r>
          </a:p>
          <a:p>
            <a:r>
              <a:rPr lang="en-US" dirty="0" smtClean="0"/>
              <a:t>Allow change of sequencing (alphabetical, chronological, relevance ranked, etc.)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5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6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Guide users in progressive refinement with meaningful messages</a:t>
            </a:r>
          </a:p>
          <a:p>
            <a:r>
              <a:rPr lang="en-US" dirty="0" smtClean="0"/>
              <a:t>Make changing of search parameters convenient</a:t>
            </a:r>
          </a:p>
          <a:p>
            <a:r>
              <a:rPr lang="en-US" dirty="0" smtClean="0"/>
              <a:t>Provide related searches</a:t>
            </a:r>
          </a:p>
          <a:p>
            <a:r>
              <a:rPr lang="en-US" dirty="0" smtClean="0"/>
              <a:t>Provide suggestions for error correction (without forcing correction)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6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5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Imbed actions in results when possible</a:t>
            </a:r>
          </a:p>
          <a:p>
            <a:r>
              <a:rPr lang="en-US" dirty="0" smtClean="0"/>
              <a:t>Allow queries, setting, and results to be saved, annotated, and sent to other applications</a:t>
            </a:r>
          </a:p>
          <a:p>
            <a:r>
              <a:rPr lang="en-US" dirty="0" smtClean="0"/>
              <a:t>Explore collecting explicit feedback (ratings, reviews, like, etc.)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7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5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09459" y="1776899"/>
            <a:ext cx="8908997" cy="2324038"/>
            <a:chOff x="109459" y="1056472"/>
            <a:chExt cx="8908997" cy="23240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459" y="1215030"/>
              <a:ext cx="8772319" cy="2165480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398481" y="2687782"/>
              <a:ext cx="4732316" cy="6927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Input keywords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286140" y="1056472"/>
              <a:ext cx="4732316" cy="6927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FF0000"/>
                </a:solidFill>
              </a:endParaRPr>
            </a:p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Choose scope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5874327" y="2798618"/>
              <a:ext cx="1066800" cy="2355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6947027" y="2613952"/>
              <a:ext cx="194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Initiate the action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– Web search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Formulation and Initiation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999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– Web search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/>
              <a:t>of </a:t>
            </a:r>
            <a:r>
              <a:rPr lang="en-US" dirty="0" smtClean="0"/>
              <a:t>results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160" y="4949640"/>
            <a:ext cx="1854203" cy="365125"/>
          </a:xfrm>
        </p:spPr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33238" y="4949640"/>
            <a:ext cx="3617103" cy="365125"/>
          </a:xfrm>
        </p:spPr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93943" y="4949640"/>
            <a:ext cx="984019" cy="365125"/>
          </a:xfrm>
        </p:spPr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9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r="2598" b="2811"/>
          <a:stretch/>
        </p:blipFill>
        <p:spPr>
          <a:xfrm>
            <a:off x="1765078" y="1582258"/>
            <a:ext cx="6233745" cy="3646925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1916597" y="2812469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3759252" y="2964873"/>
            <a:ext cx="674666" cy="110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433918" y="2867889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Suggestions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633238" y="1636082"/>
            <a:ext cx="795979" cy="343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39146" y="1637687"/>
            <a:ext cx="132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Search term</a:t>
            </a:r>
          </a:p>
        </p:txBody>
      </p:sp>
      <p:sp>
        <p:nvSpPr>
          <p:cNvPr id="25" name="椭圆 24"/>
          <p:cNvSpPr/>
          <p:nvPr/>
        </p:nvSpPr>
        <p:spPr>
          <a:xfrm>
            <a:off x="1916597" y="2481368"/>
            <a:ext cx="1842654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3759252" y="2633772"/>
            <a:ext cx="478369" cy="13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221982" y="2455679"/>
            <a:ext cx="138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Overview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759251" y="4630821"/>
            <a:ext cx="2153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descriptive previews </a:t>
            </a:r>
          </a:p>
        </p:txBody>
      </p:sp>
      <p:sp>
        <p:nvSpPr>
          <p:cNvPr id="30" name="矩形 29"/>
          <p:cNvSpPr/>
          <p:nvPr/>
        </p:nvSpPr>
        <p:spPr>
          <a:xfrm>
            <a:off x="4649129" y="3741626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Highlight search terms 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2031227" y="3480844"/>
            <a:ext cx="2617903" cy="445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2190034" y="3950194"/>
            <a:ext cx="2459095" cy="257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3099199" y="3545055"/>
            <a:ext cx="1549930" cy="375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673410" y="5000153"/>
            <a:ext cx="1458117" cy="2529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直接箭头连接符 34"/>
          <p:cNvCxnSpPr>
            <a:stCxn id="37" idx="0"/>
            <a:endCxn id="34" idx="4"/>
          </p:cNvCxnSpPr>
          <p:nvPr/>
        </p:nvCxnSpPr>
        <p:spPr>
          <a:xfrm flipV="1">
            <a:off x="2320276" y="5253084"/>
            <a:ext cx="82193" cy="172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869642" y="5425222"/>
            <a:ext cx="90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Source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2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8C2558B-9711-49AC-81A7-11A66F460492}" vid="{05DA8888-0785-44AB-9EE5-D00F882EB54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4157</TotalTime>
  <Words>958</Words>
  <Application>Microsoft Office PowerPoint</Application>
  <PresentationFormat>全屏显示(4:3)</PresentationFormat>
  <Paragraphs>205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나눔고딕</vt:lpstr>
      <vt:lpstr>宋体</vt:lpstr>
      <vt:lpstr>Arial</vt:lpstr>
      <vt:lpstr>Calibri</vt:lpstr>
      <vt:lpstr>Calibri Light</vt:lpstr>
      <vt:lpstr>Times New Roman</vt:lpstr>
      <vt:lpstr>Wingdings</vt:lpstr>
      <vt:lpstr>主题1</vt:lpstr>
      <vt:lpstr>Lab 2: Information Retrieval</vt:lpstr>
      <vt:lpstr>Five-stage search framework</vt:lpstr>
      <vt:lpstr>Formulation</vt:lpstr>
      <vt:lpstr>Initiation of action</vt:lpstr>
      <vt:lpstr>Review of results</vt:lpstr>
      <vt:lpstr>Refinement</vt:lpstr>
      <vt:lpstr>Use</vt:lpstr>
      <vt:lpstr>Examples – Web search</vt:lpstr>
      <vt:lpstr>Examples – Web search</vt:lpstr>
      <vt:lpstr>Examples – Web search</vt:lpstr>
      <vt:lpstr>Examples – Image search</vt:lpstr>
      <vt:lpstr>Examples – Image search</vt:lpstr>
      <vt:lpstr>Examples – Image search</vt:lpstr>
      <vt:lpstr>Examples – Document search</vt:lpstr>
      <vt:lpstr>Examples – Document search</vt:lpstr>
      <vt:lpstr>Examples – Document search</vt:lpstr>
      <vt:lpstr>Examples – Document search</vt:lpstr>
      <vt:lpstr>Install packages</vt:lpstr>
      <vt:lpstr>How to run</vt:lpstr>
      <vt:lpstr>How to run</vt:lpstr>
      <vt:lpstr>Assignment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Expression Recognition</dc:title>
  <dc:creator>lin</dc:creator>
  <cp:lastModifiedBy>Ying</cp:lastModifiedBy>
  <cp:revision>293</cp:revision>
  <dcterms:created xsi:type="dcterms:W3CDTF">2017-05-05T23:49:17Z</dcterms:created>
  <dcterms:modified xsi:type="dcterms:W3CDTF">2021-05-20T02:41:19Z</dcterms:modified>
</cp:coreProperties>
</file>