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7" r:id="rId28"/>
    <p:sldId id="298" r:id="rId29"/>
    <p:sldId id="299" r:id="rId30"/>
    <p:sldId id="300" r:id="rId31"/>
    <p:sldId id="274" r:id="rId32"/>
    <p:sldId id="294" r:id="rId33"/>
    <p:sldId id="296" r:id="rId34"/>
    <p:sldId id="301" r:id="rId35"/>
    <p:sldId id="295" r:id="rId36"/>
    <p:sldId id="302" r:id="rId37"/>
    <p:sldId id="303" r:id="rId38"/>
    <p:sldId id="304" r:id="rId39"/>
    <p:sldId id="305" r:id="rId40"/>
    <p:sldId id="306" r:id="rId41"/>
    <p:sldId id="285" r:id="rId42"/>
    <p:sldId id="286" r:id="rId43"/>
    <p:sldId id="287" r:id="rId44"/>
    <p:sldId id="288" r:id="rId45"/>
    <p:sldId id="291" r:id="rId46"/>
    <p:sldId id="289" r:id="rId47"/>
    <p:sldId id="293" r:id="rId48"/>
    <p:sldId id="290" r:id="rId49"/>
    <p:sldId id="307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800" dirty="0"/>
              </a:p>
              <a:p>
                <a:pPr marL="90488" indent="5334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is the mean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general case, 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use the least square method to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Firstly,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:r>
                  <a:rPr lang="en-US" dirty="0"/>
                  <a:t>differentiation</a:t>
                </a:r>
                <a:endParaRPr lang="en-US" dirty="0" smtClean="0"/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Function </a:t>
                </a:r>
                <a:r>
                  <a:rPr lang="en-US" dirty="0"/>
                  <a:t>is </a:t>
                </a:r>
                <a:r>
                  <a:rPr lang="en-US" dirty="0" smtClean="0"/>
                  <a:t>a </a:t>
                </a:r>
                <a:r>
                  <a:rPr lang="en-US" dirty="0"/>
                  <a:t>vector and the variable is a </a:t>
                </a:r>
                <a:r>
                  <a:rPr lang="en-US" dirty="0" smtClean="0"/>
                  <a:t>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 smtClean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4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82550" indent="360363">
                  <a:buNone/>
                </a:pPr>
                <a:r>
                  <a:rPr lang="en-US" dirty="0" smtClean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the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with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attributes</a:t>
                </a:r>
              </a:p>
              <a:p>
                <a:r>
                  <a:rPr lang="en-US" dirty="0" smtClean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90488" indent="352425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Once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will be determined.</a:t>
                </a:r>
              </a:p>
              <a:p>
                <a:r>
                  <a:rPr lang="en-US" dirty="0" smtClean="0"/>
                  <a:t>For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 smtClean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 smtClean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dirty="0"/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not a </a:t>
                </a: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full-rank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matrix</a:t>
                </a:r>
              </a:p>
              <a:p>
                <a:pPr marL="88900" indent="0">
                  <a:buNone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19332" y="3434713"/>
                <a:ext cx="3357586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332" y="3434713"/>
                <a:ext cx="3357586" cy="481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do we perform classification task using linear model?</a:t>
                </a:r>
              </a:p>
              <a:p>
                <a:r>
                  <a:rPr lang="en-US" dirty="0" smtClean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→ {0, 1}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we have to find a “surrogate function”</a:t>
                </a:r>
              </a:p>
              <a:p>
                <a:r>
                  <a:rPr lang="en-US" dirty="0" smtClean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: log odds/logit</a:t>
                </a:r>
              </a:p>
              <a:p>
                <a:r>
                  <a:rPr lang="en-US" dirty="0" smtClean="0"/>
                  <a:t>Advantages of logistic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Task: Determine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1.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2.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Pre-requisite: maximum likelihood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be the set containing all the samples from class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. Suppose these samples </a:t>
                </a:r>
                <a:r>
                  <a:rPr lang="en-US" dirty="0"/>
                  <a:t>are </a:t>
                </a:r>
                <a:r>
                  <a:rPr lang="en-US" dirty="0" smtClean="0"/>
                  <a:t>independent </a:t>
                </a:r>
                <a:r>
                  <a:rPr lang="en-US" dirty="0"/>
                  <a:t>and identically </a:t>
                </a:r>
                <a:r>
                  <a:rPr lang="en-US" dirty="0" smtClean="0"/>
                  <a:t>distributed (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511922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511922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552576" cy="1403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552576" cy="1403589"/>
              </a:xfrm>
              <a:prstGeom prst="rect">
                <a:avLst/>
              </a:prstGeom>
              <a:blipFill>
                <a:blip r:embed="rId3"/>
                <a:stretch>
                  <a:fillRect l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9420" cy="507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9420" cy="507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If </a:t>
                </a:r>
                <a:r>
                  <a:rPr lang="en-US" dirty="0" smtClean="0"/>
                  <a:t>the </a:t>
                </a:r>
                <a:r>
                  <a:rPr lang="en-US" dirty="0"/>
                  <a:t>probability density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318105" cy="1883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318105" cy="1883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the task of a linear regression is to learn a linear model which can predict a value </a:t>
                </a:r>
                <a:r>
                  <a:rPr lang="en-US" dirty="0"/>
                  <a:t>for </a:t>
                </a:r>
                <a:r>
                  <a:rPr lang="en-US" dirty="0" smtClean="0"/>
                  <a:t>a new </a:t>
                </a:r>
                <a:r>
                  <a:rPr lang="en-US" dirty="0"/>
                  <a:t>sample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 smtClean="0"/>
                  <a:t>that close to its true value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2.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using maximum likelihood method</a:t>
                </a:r>
              </a:p>
              <a:p>
                <a:r>
                  <a:rPr lang="en-US" dirty="0" smtClean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 the likelihood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4997970"/>
                <a:ext cx="5273816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4997970"/>
                <a:ext cx="5273816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Pre-requisite: Newton’s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</a:t>
            </a:r>
            <a:r>
              <a:rPr lang="en-US" dirty="0"/>
              <a:t>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  <p:pic>
        <p:nvPicPr>
          <p:cNvPr id="6146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21" y="2528650"/>
            <a:ext cx="2872479" cy="33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Taylor series expansion </a:t>
                </a:r>
                <a:r>
                  <a:rPr lang="en-US" dirty="0" smtClean="0"/>
                  <a:t>around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The direction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0    Given </a:t>
                </a:r>
                <a:r>
                  <a:rPr lang="en-US" dirty="0"/>
                  <a:t>x0, set k := 0. </a:t>
                </a:r>
                <a:endParaRPr lang="en-US" dirty="0" smtClean="0"/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then stop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r>
                  <a:rPr lang="en-US" dirty="0" smtClean="0"/>
                  <a:t>Using Newton’s method,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/>
                  <a:t> iteration,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1860" y="1096880"/>
                <a:ext cx="620266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60" y="1096880"/>
                <a:ext cx="6202660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650021" cy="618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650021" cy="618054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and second derivatives of are given in the book</a:t>
            </a:r>
          </a:p>
          <a:p>
            <a:r>
              <a:rPr lang="en-US" dirty="0" smtClean="0"/>
              <a:t>Assignment 1:</a:t>
            </a:r>
          </a:p>
          <a:p>
            <a:r>
              <a:rPr lang="en-US" dirty="0" smtClean="0"/>
              <a:t>Implemented logistic regression model using </a:t>
            </a:r>
            <a:r>
              <a:rPr lang="en-US" dirty="0" err="1" smtClean="0"/>
              <a:t>matlab</a:t>
            </a:r>
            <a:r>
              <a:rPr lang="en-US" dirty="0" smtClean="0"/>
              <a:t> (R, Python, or any language you are familiar)</a:t>
            </a:r>
          </a:p>
          <a:p>
            <a:r>
              <a:rPr lang="en-US" dirty="0" smtClean="0"/>
              <a:t>You can use any dataset in UCI repository to validate your model</a:t>
            </a:r>
          </a:p>
          <a:p>
            <a:r>
              <a:rPr lang="en-US" dirty="0" smtClean="0"/>
              <a:t>Plot a figure like this →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r>
              <a:rPr lang="en-US" dirty="0"/>
              <a:t>: Lagrange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Lagrange multiplier is a strategy for finding the local extremum </a:t>
                </a:r>
                <a:r>
                  <a:rPr lang="en-US" dirty="0"/>
                  <a:t>of a function subject to equality constraints</a:t>
                </a:r>
              </a:p>
              <a:p>
                <a:r>
                  <a:rPr lang="en-US" dirty="0" smtClean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 with constraints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/>
                <a:t> equations!</a:t>
              </a:r>
              <a:endParaRPr lang="en-US" sz="2400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among all the points lying on the </a:t>
                </a:r>
                <a:r>
                  <a:rPr lang="en-US" dirty="0" smtClean="0"/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identify the one having the least distance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under </a:t>
                </a:r>
                <a:r>
                  <a:rPr lang="en-US" dirty="0"/>
                  <a:t>the </a:t>
                </a:r>
                <a:r>
                  <a:rPr lang="en-US" dirty="0" smtClean="0"/>
                  <a:t>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/>
                  <a:t>among all the points lying on the </a:t>
                </a:r>
                <a:r>
                  <a:rPr lang="en-US" dirty="0"/>
                  <a:t>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/>
                  <a:t>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</a:t>
            </a:r>
            <a:r>
              <a:rPr lang="en-US" dirty="0" smtClean="0"/>
              <a:t>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samples, the sample mean vector, and the covariance matrix of class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, respectively.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class is:</a:t>
                </a:r>
              </a:p>
              <a:p>
                <a:endParaRPr lang="en-US" sz="2000" dirty="0" smtClean="0"/>
              </a:p>
              <a:p>
                <a:endParaRPr lang="en-US" altLang="en-US" sz="800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dirty="0"/>
                  <a:t>variance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class is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327513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327513" cy="894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57617" y="4237856"/>
                <a:ext cx="686585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237856"/>
                <a:ext cx="6865854" cy="894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Using Lagrange </a:t>
                </a:r>
                <a:r>
                  <a:rPr lang="en-US" dirty="0"/>
                  <a:t>multiplier </a:t>
                </a:r>
                <a:r>
                  <a:rPr lang="en-US" dirty="0" smtClean="0"/>
                  <a:t>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multiclass classification</a:t>
                </a:r>
              </a:p>
              <a:p>
                <a:pPr lvl="1"/>
                <a:r>
                  <a:rPr lang="en-US" dirty="0" smtClean="0"/>
                  <a:t>One vs. One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One vs. Rest (</a:t>
                </a:r>
                <a:r>
                  <a:rPr lang="en-US" dirty="0" err="1" smtClean="0"/>
                  <a:t>OvR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“+”</a:t>
                </a:r>
                <a:endParaRPr lang="en-US" sz="240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“-”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 smtClean="0"/>
                  <a:t>Many </a:t>
                </a:r>
                <a:r>
                  <a:rPr lang="en-US" dirty="0"/>
                  <a:t>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Error correcting output codes</a:t>
                </a:r>
              </a:p>
              <a:p>
                <a:r>
                  <a:rPr lang="en-US" dirty="0" smtClean="0"/>
                  <a:t>Encode</a:t>
                </a:r>
              </a:p>
              <a:p>
                <a:r>
                  <a:rPr lang="en-US" dirty="0" smtClean="0"/>
                  <a:t>Decode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Hamming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Euclidian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Class-imbalance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previous problems, we assume that the numbers of samples from different classes are about the same.</a:t>
                </a:r>
              </a:p>
              <a:p>
                <a:r>
                  <a:rPr lang="en-US" dirty="0" smtClean="0"/>
                  <a:t>However, if the proportions of samples from different classes vary greatly,  the learning process will be influenced.</a:t>
                </a:r>
              </a:p>
              <a:p>
                <a:pPr lvl="1"/>
                <a:r>
                  <a:rPr lang="en-US" dirty="0" smtClean="0"/>
                  <a:t>E.g. 998 negatives vs. 2 positives</a:t>
                </a:r>
                <a:endParaRPr lang="en-US" dirty="0"/>
              </a:p>
              <a:p>
                <a:r>
                  <a:rPr lang="en-US" dirty="0" smtClean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When # of positives and negatives are </a:t>
                </a:r>
                <a:r>
                  <a:rPr lang="en-US" altLang="zh-CN" dirty="0" smtClean="0"/>
                  <a:t>the same: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negative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be the number of negatives</a:t>
                </a:r>
              </a:p>
              <a:p>
                <a:r>
                  <a:rPr lang="en-US" dirty="0" smtClean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  <a:endParaRPr lang="en-US" dirty="0"/>
              </a:p>
              <a:p>
                <a:r>
                  <a:rPr lang="en-US" dirty="0" smtClean="0"/>
                  <a:t>Rescaling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minimize MSE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 smtClean="0"/>
          </a:p>
          <a:p>
            <a:r>
              <a:rPr lang="en-US" dirty="0" smtClean="0"/>
              <a:t>Oversampling</a:t>
            </a:r>
          </a:p>
          <a:p>
            <a:r>
              <a:rPr lang="en-US" dirty="0" smtClean="0"/>
              <a:t>Threshold-moving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determining the fitting model based on MSE is called the least square method</a:t>
            </a:r>
          </a:p>
          <a:p>
            <a:r>
              <a:rPr lang="en-US" dirty="0" smtClean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stationary point </a:t>
            </a:r>
            <a:r>
              <a:rPr lang="en-US" dirty="0" smtClean="0"/>
              <a:t>of </a:t>
            </a:r>
            <a:r>
              <a:rPr lang="en-US" dirty="0"/>
              <a:t>a differentiable function of one variable is a point of the domain of the function where the derivative is </a:t>
            </a:r>
            <a:r>
              <a:rPr lang="en-US" dirty="0" smtClean="0"/>
              <a:t>zero</a:t>
            </a:r>
          </a:p>
          <a:p>
            <a:r>
              <a:rPr lang="en-US" dirty="0"/>
              <a:t>Single-variable </a:t>
            </a:r>
            <a:r>
              <a:rPr lang="en-US" dirty="0" smtClean="0"/>
              <a:t>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Two-variables function: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</a:t>
            </a:r>
            <a:r>
              <a:rPr lang="en-US" dirty="0" smtClean="0"/>
              <a:t>in its domain. </a:t>
            </a:r>
            <a:r>
              <a:rPr lang="en-US" dirty="0"/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Proposition: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be a differentiable function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variables defined on the convex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let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be in the interior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is convex then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is a global minimizer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if and only if it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3381375" y="5392911"/>
            <a:ext cx="400050" cy="42653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210175" y="5123036"/>
            <a:ext cx="685800" cy="952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is a convex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extremum can be achieved at the stationary point, i.e.</a:t>
                </a:r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10/20/2016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632200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6029</TotalTime>
  <Words>1397</Words>
  <Application>Microsoft Office PowerPoint</Application>
  <PresentationFormat>全屏显示(4:3)</PresentationFormat>
  <Paragraphs>688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宋体</vt:lpstr>
      <vt:lpstr>Arial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 Shen</cp:lastModifiedBy>
  <cp:revision>278</cp:revision>
  <dcterms:created xsi:type="dcterms:W3CDTF">2016-07-23T03:09:55Z</dcterms:created>
  <dcterms:modified xsi:type="dcterms:W3CDTF">2016-10-21T04:51:14Z</dcterms:modified>
</cp:coreProperties>
</file>