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57" r:id="rId3"/>
    <p:sldId id="268" r:id="rId4"/>
    <p:sldId id="270" r:id="rId5"/>
    <p:sldId id="271" r:id="rId6"/>
    <p:sldId id="272" r:id="rId7"/>
    <p:sldId id="269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08" r:id="rId44"/>
    <p:sldId id="309" r:id="rId45"/>
    <p:sldId id="310" r:id="rId46"/>
    <p:sldId id="311" r:id="rId47"/>
    <p:sldId id="312" r:id="rId48"/>
    <p:sldId id="313" r:id="rId49"/>
    <p:sldId id="314" r:id="rId50"/>
    <p:sldId id="315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33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59786"/>
            <a:ext cx="9141619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0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6A95B6-00CD-4766-88BC-A24D9E9FA30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9B1AD-42B7-4F5C-A724-E9E0C00BDC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8"/>
          <p:cNvSpPr/>
          <p:nvPr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7532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6A95B6-00CD-4766-88BC-A24D9E9FA30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9B1AD-42B7-4F5C-A724-E9E0C00BDC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813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6A95B6-00CD-4766-88BC-A24D9E9FA30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9B1AD-42B7-4F5C-A724-E9E0C00BDC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0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59786"/>
            <a:ext cx="9141619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0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6A95B6-00CD-4766-88BC-A24D9E9FA30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9B1AD-42B7-4F5C-A724-E9E0C00BDC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8"/>
          <p:cNvSpPr/>
          <p:nvPr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1399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6A95B6-00CD-4766-88BC-A24D9E9FA30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9B1AD-42B7-4F5C-A724-E9E0C00BDC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144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6A95B6-00CD-4766-88BC-A24D9E9FA30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9B1AD-42B7-4F5C-A724-E9E0C00BDC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6728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6A95B6-00CD-4766-88BC-A24D9E9FA30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9B1AD-42B7-4F5C-A724-E9E0C00BDC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344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6A95B6-00CD-4766-88BC-A24D9E9FA30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9B1AD-42B7-4F5C-A724-E9E0C00BDC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587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6A95B6-00CD-4766-88BC-A24D9E9FA30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9B1AD-42B7-4F5C-A724-E9E0C00BDC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4014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6A95B6-00CD-4766-88BC-A24D9E9FA30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9B1AD-42B7-4F5C-A724-E9E0C00BDC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3176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036A95B6-00CD-4766-88BC-A24D9E9FA30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8F9B1AD-42B7-4F5C-A724-E9E0C00BDC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4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6A95B6-00CD-4766-88BC-A24D9E9FA30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9B1AD-42B7-4F5C-A724-E9E0C00BDC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4045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6A95B6-00CD-4766-88BC-A24D9E9FA30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9B1AD-42B7-4F5C-A724-E9E0C00BDC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1257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6A95B6-00CD-4766-88BC-A24D9E9FA30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9B1AD-42B7-4F5C-A724-E9E0C00BDC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1041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6A95B6-00CD-4766-88BC-A24D9E9FA30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9B1AD-42B7-4F5C-A724-E9E0C00BDC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68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6A95B6-00CD-4766-88BC-A24D9E9FA30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9B1AD-42B7-4F5C-A724-E9E0C00BDC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59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6A95B6-00CD-4766-88BC-A24D9E9FA30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9B1AD-42B7-4F5C-A724-E9E0C00BDC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884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6A95B6-00CD-4766-88BC-A24D9E9FA30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9B1AD-42B7-4F5C-A724-E9E0C00BDC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412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6A95B6-00CD-4766-88BC-A24D9E9FA30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9B1AD-42B7-4F5C-A724-E9E0C00BDC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475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6A95B6-00CD-4766-88BC-A24D9E9FA30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9B1AD-42B7-4F5C-A724-E9E0C00BDC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659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036A95B6-00CD-4766-88BC-A24D9E9FA30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8F9B1AD-42B7-4F5C-A724-E9E0C00BDC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632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6A95B6-00CD-4766-88BC-A24D9E9FA30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9B1AD-42B7-4F5C-A724-E9E0C00BDC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775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59786"/>
            <a:ext cx="9144001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7829" y="116785"/>
            <a:ext cx="8020594" cy="6800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829" y="856989"/>
            <a:ext cx="8020594" cy="54442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36A95B6-00CD-4766-88BC-A24D9E9FA30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8F9B1AD-42B7-4F5C-A724-E9E0C00BDC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87829" y="796832"/>
            <a:ext cx="802059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04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59786"/>
            <a:ext cx="9144001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7829" y="116785"/>
            <a:ext cx="8020594" cy="6800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829" y="856989"/>
            <a:ext cx="8020594" cy="54442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36A95B6-00CD-4766-88BC-A24D9E9FA30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8F9B1AD-42B7-4F5C-A724-E9E0C00BDC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87829" y="796832"/>
            <a:ext cx="802059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400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Decision Tree</a:t>
            </a: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411779"/>
          </a:xfrm>
        </p:spPr>
        <p:txBody>
          <a:bodyPr>
            <a:normAutofit/>
          </a:bodyPr>
          <a:lstStyle/>
          <a:p>
            <a:r>
              <a:rPr lang="en-US" dirty="0"/>
              <a:t>Ying </a:t>
            </a:r>
            <a:r>
              <a:rPr lang="en-US" dirty="0" err="1"/>
              <a:t>shen</a:t>
            </a:r>
            <a:endParaRPr lang="en-US" dirty="0"/>
          </a:p>
          <a:p>
            <a:r>
              <a:rPr lang="en-US" dirty="0" err="1"/>
              <a:t>Sse</a:t>
            </a:r>
            <a:r>
              <a:rPr lang="en-US" dirty="0"/>
              <a:t>, </a:t>
            </a:r>
            <a:r>
              <a:rPr lang="en-US" dirty="0" err="1"/>
              <a:t>tongji</a:t>
            </a:r>
            <a:r>
              <a:rPr lang="en-US" dirty="0"/>
              <a:t> university</a:t>
            </a:r>
          </a:p>
          <a:p>
            <a:r>
              <a:rPr lang="en-US" dirty="0"/>
              <a:t>Sep. 2016</a:t>
            </a:r>
          </a:p>
        </p:txBody>
      </p:sp>
    </p:spTree>
    <p:extLst>
      <p:ext uri="{BB962C8B-B14F-4D97-AF65-F5344CB8AC3E}">
        <p14:creationId xmlns:p14="http://schemas.microsoft.com/office/powerpoint/2010/main" val="35500984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construction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trees that are too large are susceptible to a phenomenon known as </a:t>
            </a:r>
            <a:r>
              <a:rPr lang="en-US" dirty="0" err="1"/>
              <a:t>overfitting</a:t>
            </a:r>
            <a:r>
              <a:rPr lang="en-US" dirty="0"/>
              <a:t>.</a:t>
            </a:r>
          </a:p>
          <a:p>
            <a:r>
              <a:rPr lang="en-US" dirty="0" smtClean="0"/>
              <a:t>A </a:t>
            </a:r>
            <a:r>
              <a:rPr lang="en-US" dirty="0"/>
              <a:t>tree pruning step can be performed to reduce the size of the decision tree.</a:t>
            </a:r>
          </a:p>
          <a:p>
            <a:r>
              <a:rPr lang="en-US" dirty="0" smtClean="0"/>
              <a:t>Pruning </a:t>
            </a:r>
            <a:r>
              <a:rPr lang="en-US" dirty="0"/>
              <a:t>helps by trimming the tree branches in a way that improves the generalization error.</a:t>
            </a:r>
          </a:p>
        </p:txBody>
      </p:sp>
    </p:spTree>
    <p:extLst>
      <p:ext uri="{BB962C8B-B14F-4D97-AF65-F5344CB8AC3E}">
        <p14:creationId xmlns:p14="http://schemas.microsoft.com/office/powerpoint/2010/main" val="3717132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test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recursive step of the tree-growing process must select an attribute test condition to divide the records into smaller subsets.</a:t>
            </a:r>
          </a:p>
          <a:p>
            <a:r>
              <a:rPr lang="en-US" dirty="0" smtClean="0"/>
              <a:t>To </a:t>
            </a:r>
            <a:r>
              <a:rPr lang="en-US" dirty="0"/>
              <a:t>implement this step, the algorithm must provide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method for specifying the test condition for different attribute types and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objective measure for evaluating the goodness of each test condition.</a:t>
            </a:r>
          </a:p>
        </p:txBody>
      </p:sp>
    </p:spTree>
    <p:extLst>
      <p:ext uri="{BB962C8B-B14F-4D97-AF65-F5344CB8AC3E}">
        <p14:creationId xmlns:p14="http://schemas.microsoft.com/office/powerpoint/2010/main" val="3717132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test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attributes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test condition for a binary attribute generates two possible outcomes.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124200"/>
            <a:ext cx="367665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7132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test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Nominal attributes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nominal attribute can produce binary or </a:t>
            </a:r>
            <a:r>
              <a:rPr lang="en-US" dirty="0" err="1" smtClean="0"/>
              <a:t>multiway</a:t>
            </a:r>
            <a:r>
              <a:rPr lang="en-US" dirty="0" smtClean="0"/>
              <a:t> splits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There </a:t>
            </a:r>
            <a:r>
              <a:rPr lang="en-US" dirty="0"/>
              <a:t>are </a:t>
            </a:r>
            <a:r>
              <a:rPr lang="en-US" dirty="0" smtClean="0"/>
              <a:t>2</a:t>
            </a:r>
            <a:r>
              <a:rPr lang="en-US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aseline="30000" dirty="0" smtClean="0"/>
              <a:t>-1</a:t>
            </a:r>
            <a:r>
              <a:rPr lang="en-US" dirty="0" smtClean="0"/>
              <a:t>-1 </a:t>
            </a:r>
            <a:r>
              <a:rPr lang="en-US" dirty="0"/>
              <a:t>ways of creating a binary partition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/>
              <a:t> attribute values.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a </a:t>
            </a:r>
            <a:r>
              <a:rPr lang="en-US" dirty="0" err="1" smtClean="0"/>
              <a:t>multiway</a:t>
            </a:r>
            <a:r>
              <a:rPr lang="en-US" dirty="0" smtClean="0"/>
              <a:t> split</a:t>
            </a:r>
            <a:r>
              <a:rPr lang="en-US" dirty="0"/>
              <a:t>, the number of outcomes depends on the number of distinct values for the corresponding attribute.</a:t>
            </a:r>
          </a:p>
        </p:txBody>
      </p:sp>
    </p:spTree>
    <p:extLst>
      <p:ext uri="{BB962C8B-B14F-4D97-AF65-F5344CB8AC3E}">
        <p14:creationId xmlns:p14="http://schemas.microsoft.com/office/powerpoint/2010/main" val="1268912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test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29"/>
          <a:stretch/>
        </p:blipFill>
        <p:spPr bwMode="auto">
          <a:xfrm>
            <a:off x="1178651" y="1066800"/>
            <a:ext cx="6838950" cy="4747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9652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test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Ordinal attributes</a:t>
            </a:r>
          </a:p>
          <a:p>
            <a:pPr lvl="1"/>
            <a:r>
              <a:rPr lang="en-US" dirty="0" smtClean="0"/>
              <a:t>Ordinal </a:t>
            </a:r>
            <a:r>
              <a:rPr lang="en-US" dirty="0"/>
              <a:t>attributes can also produce binary or </a:t>
            </a:r>
            <a:r>
              <a:rPr lang="en-US" dirty="0" err="1" smtClean="0"/>
              <a:t>multiway</a:t>
            </a:r>
            <a:r>
              <a:rPr lang="en-US" dirty="0" smtClean="0"/>
              <a:t> splits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Ordinal </a:t>
            </a:r>
            <a:r>
              <a:rPr lang="en-US" dirty="0"/>
              <a:t>attributes can be grouped as long as the grouping does not violate the order property of the attribute values.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238" y="2743200"/>
            <a:ext cx="5057775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179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test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Continuous attributes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test condition can be expressed as a comparison test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/>
              <a:t> or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/>
              <a:t> with binary outcomes, or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range query with outcomes of the form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dirty="0" smtClean="0"/>
              <a:t>, </a:t>
            </a:r>
            <a:r>
              <a:rPr lang="en-US" dirty="0"/>
              <a:t>for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the binary case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decision tree algorithm must consider all possible split positions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/>
              <a:t>, and</a:t>
            </a:r>
          </a:p>
          <a:p>
            <a:pPr lvl="2"/>
            <a:r>
              <a:rPr lang="en-US" dirty="0" smtClean="0"/>
              <a:t>Select </a:t>
            </a:r>
            <a:r>
              <a:rPr lang="en-US" dirty="0"/>
              <a:t>the one that produces the best partition.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the </a:t>
            </a:r>
            <a:r>
              <a:rPr lang="en-US" dirty="0" err="1" smtClean="0"/>
              <a:t>multiway</a:t>
            </a:r>
            <a:r>
              <a:rPr lang="en-US" dirty="0" smtClean="0"/>
              <a:t> split</a:t>
            </a:r>
            <a:r>
              <a:rPr lang="en-US" dirty="0"/>
              <a:t>,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algorithm must consider multiple split positions.</a:t>
            </a:r>
          </a:p>
        </p:txBody>
      </p:sp>
    </p:spTree>
    <p:extLst>
      <p:ext uri="{BB962C8B-B14F-4D97-AF65-F5344CB8AC3E}">
        <p14:creationId xmlns:p14="http://schemas.microsoft.com/office/powerpoint/2010/main" val="175760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test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2181225"/>
            <a:ext cx="632460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406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construction: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credit risk estimation</a:t>
            </a:r>
          </a:p>
          <a:p>
            <a:r>
              <a:rPr lang="en-US" dirty="0" smtClean="0"/>
              <a:t>An </a:t>
            </a:r>
            <a:r>
              <a:rPr lang="en-US" dirty="0"/>
              <a:t>individual’s credit risk depends on such attributes as </a:t>
            </a:r>
            <a:r>
              <a:rPr lang="en-US" b="1" dirty="0"/>
              <a:t>credit history, current debt, </a:t>
            </a:r>
            <a:r>
              <a:rPr lang="en-US" b="1" dirty="0" smtClean="0"/>
              <a:t>collateral </a:t>
            </a:r>
            <a:r>
              <a:rPr lang="en-US" dirty="0" smtClean="0"/>
              <a:t>and </a:t>
            </a:r>
            <a:r>
              <a:rPr lang="en-US" b="1" dirty="0"/>
              <a:t>income</a:t>
            </a:r>
            <a:r>
              <a:rPr lang="en-US" dirty="0"/>
              <a:t>.</a:t>
            </a:r>
          </a:p>
          <a:p>
            <a:r>
              <a:rPr lang="en-US" dirty="0" smtClean="0"/>
              <a:t>For </a:t>
            </a:r>
            <a:r>
              <a:rPr lang="en-US" dirty="0"/>
              <a:t>this example, there exists a decision tree which can correctly classify all the objects.</a:t>
            </a:r>
          </a:p>
        </p:txBody>
      </p:sp>
    </p:spTree>
    <p:extLst>
      <p:ext uri="{BB962C8B-B14F-4D97-AF65-F5344CB8AC3E}">
        <p14:creationId xmlns:p14="http://schemas.microsoft.com/office/powerpoint/2010/main" val="365406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construction: Example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099" y="990600"/>
            <a:ext cx="5754053" cy="4880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406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solve a classification problem by asking a series of carefully crafted questions about the attributes of the test record.</a:t>
            </a:r>
          </a:p>
          <a:p>
            <a:r>
              <a:rPr lang="en-US" dirty="0" smtClean="0"/>
              <a:t>Each </a:t>
            </a:r>
            <a:r>
              <a:rPr lang="en-US" dirty="0"/>
              <a:t>time we receive an answer, a follow-up question is asked.</a:t>
            </a:r>
          </a:p>
          <a:p>
            <a:r>
              <a:rPr lang="en-US" dirty="0" smtClean="0"/>
              <a:t>This </a:t>
            </a:r>
            <a:r>
              <a:rPr lang="en-US" dirty="0"/>
              <a:t>process is continued until we reach a conclusion about the class label of the record.</a:t>
            </a:r>
          </a:p>
        </p:txBody>
      </p:sp>
    </p:spTree>
    <p:extLst>
      <p:ext uri="{BB962C8B-B14F-4D97-AF65-F5344CB8AC3E}">
        <p14:creationId xmlns:p14="http://schemas.microsoft.com/office/powerpoint/2010/main" val="1706639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construction: Example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381" y="1219200"/>
            <a:ext cx="6587490" cy="4447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707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construction: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decision tree, each internal node represents a test on some attribute, such as </a:t>
            </a:r>
            <a:r>
              <a:rPr lang="en-US" b="1" dirty="0"/>
              <a:t>credit </a:t>
            </a:r>
            <a:r>
              <a:rPr lang="en-US" b="1" dirty="0" smtClean="0"/>
              <a:t>history </a:t>
            </a:r>
            <a:r>
              <a:rPr lang="en-US" dirty="0" smtClean="0"/>
              <a:t>or </a:t>
            </a:r>
            <a:r>
              <a:rPr lang="en-US" b="1" dirty="0"/>
              <a:t>debt</a:t>
            </a:r>
            <a:r>
              <a:rPr lang="en-US" dirty="0"/>
              <a:t>.</a:t>
            </a:r>
          </a:p>
          <a:p>
            <a:r>
              <a:rPr lang="en-US" dirty="0" smtClean="0"/>
              <a:t>Each </a:t>
            </a:r>
            <a:r>
              <a:rPr lang="en-US" dirty="0"/>
              <a:t>possible value of that attribute corresponds to a branch of the tree.</a:t>
            </a:r>
          </a:p>
          <a:p>
            <a:r>
              <a:rPr lang="en-US" dirty="0" smtClean="0"/>
              <a:t>Leaf </a:t>
            </a:r>
            <a:r>
              <a:rPr lang="en-US" dirty="0"/>
              <a:t>nodes represent classifications, such as </a:t>
            </a:r>
            <a:r>
              <a:rPr lang="en-US" b="1" dirty="0" smtClean="0"/>
              <a:t>low</a:t>
            </a:r>
            <a:r>
              <a:rPr lang="en-US" dirty="0" smtClean="0"/>
              <a:t> or </a:t>
            </a:r>
            <a:r>
              <a:rPr lang="en-US" b="1" dirty="0"/>
              <a:t>moderate</a:t>
            </a:r>
            <a:r>
              <a:rPr lang="en-US" dirty="0"/>
              <a:t> </a:t>
            </a:r>
            <a:r>
              <a:rPr lang="en-US" b="1" dirty="0"/>
              <a:t>risk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261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construction: Example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38" y="1745545"/>
            <a:ext cx="7572375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699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construction: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income is selected as the root attribute to be tested.</a:t>
            </a:r>
          </a:p>
          <a:p>
            <a:r>
              <a:rPr lang="en-US" dirty="0" smtClean="0"/>
              <a:t>This </a:t>
            </a:r>
            <a:r>
              <a:rPr lang="en-US" dirty="0"/>
              <a:t>partitions the example set as shown in the figure.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590800"/>
            <a:ext cx="741045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480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construction: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the partition {1,4,7,11} consists entirely of high-risk individuals, a leaf node is created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80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construction: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partition {2,3,12,14}</a:t>
            </a:r>
          </a:p>
          <a:p>
            <a:pPr lvl="1"/>
            <a:r>
              <a:rPr lang="en-US" b="1" dirty="0"/>
              <a:t>credit history </a:t>
            </a:r>
            <a:r>
              <a:rPr lang="en-US" dirty="0"/>
              <a:t>is selected as the attribute to be tested.</a:t>
            </a:r>
          </a:p>
          <a:p>
            <a:pPr lvl="1"/>
            <a:r>
              <a:rPr lang="en-US" dirty="0"/>
              <a:t>This further divides this partition into {2,3}, {14} and {12}.</a:t>
            </a:r>
          </a:p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09800"/>
            <a:ext cx="7462838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480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theoretic test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attribute of an instance contributes a certain amount of information to the classification process.</a:t>
            </a:r>
          </a:p>
          <a:p>
            <a:r>
              <a:rPr lang="en-US" dirty="0" smtClean="0"/>
              <a:t>We </a:t>
            </a:r>
            <a:r>
              <a:rPr lang="en-US" dirty="0"/>
              <a:t>measure the amount of information gained by the selection of each attribute.</a:t>
            </a:r>
          </a:p>
          <a:p>
            <a:r>
              <a:rPr lang="en-US" dirty="0" smtClean="0"/>
              <a:t>We </a:t>
            </a:r>
            <a:r>
              <a:rPr lang="en-US" dirty="0"/>
              <a:t>then select the attribute that provides the greatest information gain.</a:t>
            </a:r>
          </a:p>
        </p:txBody>
      </p:sp>
    </p:spTree>
    <p:extLst>
      <p:ext uri="{BB962C8B-B14F-4D97-AF65-F5344CB8AC3E}">
        <p14:creationId xmlns:p14="http://schemas.microsoft.com/office/powerpoint/2010/main" val="206056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theoretic test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theory provides a mathematical basis for measuring the information content of a message.</a:t>
            </a:r>
          </a:p>
          <a:p>
            <a:r>
              <a:rPr lang="en-US" dirty="0" smtClean="0"/>
              <a:t>We </a:t>
            </a:r>
            <a:r>
              <a:rPr lang="en-US" dirty="0"/>
              <a:t>may think of a message as an instance in a collection of possible messages.</a:t>
            </a:r>
          </a:p>
          <a:p>
            <a:r>
              <a:rPr lang="en-US" dirty="0" smtClean="0"/>
              <a:t>The </a:t>
            </a:r>
            <a:r>
              <a:rPr lang="en-US" dirty="0"/>
              <a:t>information content of a message depends on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size of this collection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frequency with which each possible message occurs.</a:t>
            </a:r>
          </a:p>
        </p:txBody>
      </p:sp>
    </p:spTree>
    <p:extLst>
      <p:ext uri="{BB962C8B-B14F-4D97-AF65-F5344CB8AC3E}">
        <p14:creationId xmlns:p14="http://schemas.microsoft.com/office/powerpoint/2010/main" val="306942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theoretic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amount of information in a message with occurrence probability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dirty="0"/>
                  <a:t> is defined as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</a:t>
                </a:r>
                <a:r>
                  <a:rPr lang="en-US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Suppose </a:t>
                </a:r>
                <a:r>
                  <a:rPr lang="en-US" dirty="0"/>
                  <a:t>we are given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a </a:t>
                </a:r>
                <a:r>
                  <a:rPr lang="en-US" dirty="0"/>
                  <a:t>collection of messages,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={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</a:t>
                </a:r>
                <a:r>
                  <a:rPr lang="en-US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,…..,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</a:p>
              <a:p>
                <a:pPr lvl="1"/>
                <a:r>
                  <a:rPr lang="en-US" dirty="0" smtClean="0"/>
                  <a:t>the </a:t>
                </a:r>
                <a:r>
                  <a:rPr lang="en-US" dirty="0"/>
                  <a:t>occurrence probability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dirty="0"/>
                  <a:t> for each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We </a:t>
                </a:r>
                <a:r>
                  <a:rPr lang="en-US" dirty="0"/>
                  <a:t>define the entropy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 smtClean="0"/>
                  <a:t> as </a:t>
                </a:r>
                <a:r>
                  <a:rPr lang="en-US" dirty="0"/>
                  <a:t>the expected information content of a message in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𝐼</m:t>
                      </m:r>
                      <m:r>
                        <a:rPr lang="en-US" sz="2400" b="0" i="1" smtClean="0">
                          <a:latin typeface="Cambria Math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𝐾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400" dirty="0" smtClean="0"/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information is measured in bits.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2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942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theoretic test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measure the information content of a set of training instances from the probabilities of occurrences of the different classes.</a:t>
            </a:r>
          </a:p>
          <a:p>
            <a:r>
              <a:rPr lang="en-US" dirty="0" smtClean="0"/>
              <a:t>In </a:t>
            </a:r>
            <a:r>
              <a:rPr lang="en-US" dirty="0"/>
              <a:t>our example</a:t>
            </a:r>
          </a:p>
          <a:p>
            <a:pPr lvl="1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(high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risk)=6/14</a:t>
            </a:r>
          </a:p>
          <a:p>
            <a:pPr lvl="1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(moderate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risk)=3/14</a:t>
            </a:r>
          </a:p>
          <a:p>
            <a:pPr lvl="1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(low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risk)=5/14</a:t>
            </a:r>
          </a:p>
        </p:txBody>
      </p:sp>
    </p:spTree>
    <p:extLst>
      <p:ext uri="{BB962C8B-B14F-4D97-AF65-F5344CB8AC3E}">
        <p14:creationId xmlns:p14="http://schemas.microsoft.com/office/powerpoint/2010/main" val="306942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series of questions and answers can be organized in the form of a decision tree.</a:t>
            </a:r>
          </a:p>
          <a:p>
            <a:r>
              <a:rPr lang="en-US" dirty="0" smtClean="0"/>
              <a:t>It </a:t>
            </a:r>
            <a:r>
              <a:rPr lang="en-US" dirty="0"/>
              <a:t>is a hierarchical structure consisting of nodes and directed edges.</a:t>
            </a:r>
          </a:p>
          <a:p>
            <a:r>
              <a:rPr lang="en-US" dirty="0" smtClean="0"/>
              <a:t>The </a:t>
            </a:r>
            <a:r>
              <a:rPr lang="en-US" dirty="0"/>
              <a:t>tree has three types of nodes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root node that has no incoming edges, and zero or more outgoing edges.</a:t>
            </a:r>
          </a:p>
          <a:p>
            <a:pPr lvl="1"/>
            <a:r>
              <a:rPr lang="en-US" dirty="0" smtClean="0"/>
              <a:t>Internal </a:t>
            </a:r>
            <a:r>
              <a:rPr lang="en-US" dirty="0"/>
              <a:t>nodes, each of which has exactly one incoming edge and two or more outgoing edges.</a:t>
            </a:r>
          </a:p>
          <a:p>
            <a:pPr lvl="1"/>
            <a:r>
              <a:rPr lang="en-US" dirty="0" smtClean="0"/>
              <a:t>Leaf </a:t>
            </a:r>
            <a:r>
              <a:rPr lang="en-US" dirty="0"/>
              <a:t>or terminal nodes, each of which has exactly one incoming edge and no outgoing edges.</a:t>
            </a:r>
          </a:p>
        </p:txBody>
      </p:sp>
    </p:spTree>
    <p:extLst>
      <p:ext uri="{BB962C8B-B14F-4D97-AF65-F5344CB8AC3E}">
        <p14:creationId xmlns:p14="http://schemas.microsoft.com/office/powerpoint/2010/main" val="10468219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theoretic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set of training instances is denoted as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</a:p>
              <a:p>
                <a:r>
                  <a:rPr lang="en-US" dirty="0" smtClean="0"/>
                  <a:t>We </a:t>
                </a:r>
                <a:r>
                  <a:rPr lang="en-US" dirty="0"/>
                  <a:t>can calculate the information content of the tree using the previous </a:t>
                </a:r>
                <a:r>
                  <a:rPr lang="en-US" dirty="0" smtClean="0"/>
                  <a:t>equation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𝑈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6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14</m:t>
                        </m:r>
                      </m:den>
                    </m:f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6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14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14</m:t>
                        </m:r>
                      </m:den>
                    </m:f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/>
                                  </a:rPr>
                                  <m:t>14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5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14</m:t>
                        </m:r>
                      </m:den>
                    </m:f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/>
                                  </a:rPr>
                                  <m:t>14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6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14</m:t>
                        </m:r>
                      </m:den>
                    </m:f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−1.222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14</m:t>
                        </m:r>
                      </m:den>
                    </m:f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−2.222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5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14</m:t>
                        </m:r>
                      </m:den>
                    </m:f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−1.485</m:t>
                        </m:r>
                      </m:e>
                    </m:d>
                  </m:oMath>
                </a14:m>
                <a:endParaRPr lang="en-US" sz="2400" b="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=1.531</m:t>
                    </m:r>
                  </m:oMath>
                </a14:m>
                <a:r>
                  <a:rPr lang="en-US" sz="2400" dirty="0" smtClean="0"/>
                  <a:t> bits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482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942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theoretic test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information gain provided by making a test at a node is the difference between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amount of information needed to complete the classification before performing the test.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amount of information needed to complete the classification after performing the test.</a:t>
            </a:r>
          </a:p>
          <a:p>
            <a:r>
              <a:rPr lang="en-US" dirty="0" smtClean="0"/>
              <a:t>The </a:t>
            </a:r>
            <a:r>
              <a:rPr lang="en-US" dirty="0"/>
              <a:t>latter is defined as the weighted average of the information in all its </a:t>
            </a:r>
            <a:r>
              <a:rPr lang="en-US" dirty="0" err="1"/>
              <a:t>subtrees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942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theoretic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If we select attribute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dirty="0"/>
                  <a:t>, with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 smtClean="0"/>
                  <a:t> </a:t>
                </a:r>
                <a:r>
                  <a:rPr lang="en-US" dirty="0"/>
                  <a:t>values, this will partition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dirty="0"/>
                  <a:t> into subsets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average information required to complete the classification after selecting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dirty="0" smtClean="0"/>
                  <a:t> is</a:t>
                </a:r>
              </a:p>
              <a:p>
                <a:endParaRPr lang="en-US" sz="800" dirty="0" smtClean="0"/>
              </a:p>
              <a:p>
                <a:pPr marL="0" indent="0" algn="ctr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𝑈</m:t>
                                </m:r>
                              </m:e>
                            </m:d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942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theoretic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information gain from attribute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dirty="0" smtClean="0"/>
                  <a:t> is computed as follows.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𝑔𝑎𝑖𝑛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𝑈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If </a:t>
                </a:r>
                <a:r>
                  <a:rPr lang="en-US" dirty="0"/>
                  <a:t>the attribute </a:t>
                </a:r>
                <a:r>
                  <a:rPr lang="en-US" b="1" dirty="0" smtClean="0"/>
                  <a:t>income</a:t>
                </a:r>
                <a:r>
                  <a:rPr lang="en-US" dirty="0" smtClean="0"/>
                  <a:t> is </a:t>
                </a:r>
                <a:r>
                  <a:rPr lang="en-US" dirty="0"/>
                  <a:t>chosen, the examples are partitioned as follows</a:t>
                </a:r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 smtClean="0"/>
                  <a:t>{</a:t>
                </a:r>
                <a:r>
                  <a:rPr lang="en-US" dirty="0"/>
                  <a:t>1,4,7,11</a:t>
                </a:r>
                <a:r>
                  <a:rPr lang="en-US" dirty="0" smtClean="0"/>
                  <a:t>}</a:t>
                </a:r>
              </a:p>
              <a:p>
                <a:pPr lvl="1"/>
                <a:r>
                  <a:rPr lang="en-US" dirty="0" smtClean="0"/>
                  <a:t>{</a:t>
                </a:r>
                <a:r>
                  <a:rPr lang="en-US" dirty="0"/>
                  <a:t>2,3,12,14</a:t>
                </a:r>
                <a:r>
                  <a:rPr lang="en-US" dirty="0" smtClean="0"/>
                  <a:t>}</a:t>
                </a:r>
              </a:p>
              <a:p>
                <a:pPr lvl="1"/>
                <a:r>
                  <a:rPr lang="en-US" dirty="0" smtClean="0"/>
                  <a:t>{</a:t>
                </a:r>
                <a:r>
                  <a:rPr lang="en-US" dirty="0"/>
                  <a:t>5,6,8,9,10,13}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482" r="-2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942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theoretic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The expected information needed to complete the classification is</a:t>
                </a:r>
              </a:p>
              <a:p>
                <a:endParaRPr lang="en-US" sz="800" dirty="0" smtClean="0"/>
              </a:p>
              <a:p>
                <a:pPr marL="0" lv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𝐼</m:t>
                        </m:r>
                      </m:e>
                    </m:acc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𝑖𝑛𝑐𝑜𝑚𝑒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14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14</m:t>
                        </m:r>
                      </m:den>
                    </m:f>
                    <m:r>
                      <a:rPr lang="en-US" sz="2400" i="1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6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14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𝐼</m:t>
                    </m:r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0" lvl="0" indent="0">
                  <a:buNone/>
                </a:pPr>
                <a:r>
                  <a:rPr lang="en-US" sz="2400" dirty="0"/>
                  <a:t>             </a:t>
                </a:r>
                <a:r>
                  <a:rPr lang="en-US" sz="2400" dirty="0" smtClean="0"/>
                  <a:t>     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14</m:t>
                        </m:r>
                      </m:den>
                    </m:f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0.0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14</m:t>
                        </m:r>
                      </m:den>
                    </m:f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1.0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6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14</m:t>
                        </m:r>
                      </m:den>
                    </m:f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0.650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0" lvl="0" indent="0">
                  <a:buNone/>
                </a:pPr>
                <a:r>
                  <a:rPr lang="en-US" sz="2400" dirty="0"/>
                  <a:t>         </a:t>
                </a:r>
                <a:r>
                  <a:rPr lang="en-US" sz="2400" dirty="0" smtClean="0"/>
                  <a:t>         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0.564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bits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88" t="-1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942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theoretic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information gain can be computed as follows:</a:t>
                </a:r>
              </a:p>
              <a:p>
                <a:endParaRPr lang="en-US" sz="800" dirty="0" smtClean="0"/>
              </a:p>
              <a:p>
                <a:pPr marL="0" indent="0">
                  <a:buNone/>
                </a:pPr>
                <a:r>
                  <a:rPr lang="en-US" sz="2400" b="0" dirty="0" smtClean="0"/>
                  <a:t>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𝑔𝑎𝑖𝑛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𝑖𝑛𝑐𝑜𝑚𝑒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𝑈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/>
                          </a:rPr>
                          <m:t>𝐼</m:t>
                        </m:r>
                      </m:e>
                    </m:acc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</a:rPr>
                      <m:t>𝑖𝑛𝑐𝑜𝑚𝑒</m:t>
                    </m:r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=1.531−0.564</m:t>
                    </m:r>
                  </m:oMath>
                </a14:m>
                <a:endParaRPr lang="en-US" sz="2400" b="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        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=0.967</m:t>
                    </m:r>
                  </m:oMath>
                </a14:m>
                <a:r>
                  <a:rPr lang="en-US" sz="2400" dirty="0" smtClean="0"/>
                  <a:t> bits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942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theoretic test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Similarly, we can show that</a:t>
            </a:r>
          </a:p>
          <a:p>
            <a:pPr lvl="1"/>
            <a:r>
              <a:rPr lang="en-US" dirty="0" smtClean="0"/>
              <a:t>gain(credit </a:t>
            </a:r>
            <a:r>
              <a:rPr lang="en-US" dirty="0"/>
              <a:t>history)=0.266</a:t>
            </a:r>
          </a:p>
          <a:p>
            <a:pPr lvl="1"/>
            <a:r>
              <a:rPr lang="en-US" dirty="0" smtClean="0"/>
              <a:t>gain(debt</a:t>
            </a:r>
            <a:r>
              <a:rPr lang="en-US" dirty="0"/>
              <a:t>)=0.063</a:t>
            </a:r>
          </a:p>
          <a:p>
            <a:pPr lvl="1"/>
            <a:r>
              <a:rPr lang="en-US" dirty="0" smtClean="0"/>
              <a:t>gain(collateral</a:t>
            </a:r>
            <a:r>
              <a:rPr lang="en-US" dirty="0"/>
              <a:t>)=0.207</a:t>
            </a:r>
          </a:p>
          <a:p>
            <a:r>
              <a:rPr lang="en-US" dirty="0" smtClean="0"/>
              <a:t>The attribute </a:t>
            </a:r>
            <a:r>
              <a:rPr lang="en-US" b="1" dirty="0" smtClean="0"/>
              <a:t>income </a:t>
            </a:r>
            <a:r>
              <a:rPr lang="en-US" dirty="0" smtClean="0"/>
              <a:t>will be selected, since it provides the greatest information gain.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2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attributes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attribute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/>
              <a:t> has continuous numeric values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/>
              <a:t>, we can apply a binary test.</a:t>
            </a:r>
          </a:p>
          <a:p>
            <a:r>
              <a:rPr lang="en-US" dirty="0" smtClean="0"/>
              <a:t>The </a:t>
            </a:r>
            <a:r>
              <a:rPr lang="en-US" dirty="0"/>
              <a:t>outcome of the test depends on a threshold value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/>
              <a:t>.</a:t>
            </a:r>
          </a:p>
          <a:p>
            <a:r>
              <a:rPr lang="en-US" dirty="0" smtClean="0"/>
              <a:t>There </a:t>
            </a:r>
            <a:r>
              <a:rPr lang="en-US" dirty="0"/>
              <a:t>are two possible outcomes:</a:t>
            </a:r>
          </a:p>
          <a:p>
            <a:pPr lvl="1"/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training set is then partitioned into 2 subsets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/>
              <a:t>and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33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attributes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apply sorting to values of attribute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/>
              <a:t> to result in the sequence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,…,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Any </a:t>
            </a:r>
            <a:r>
              <a:rPr lang="en-US" dirty="0"/>
              <a:t>threshold between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 smtClean="0"/>
              <a:t> and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dirty="0" smtClean="0"/>
              <a:t>will </a:t>
            </a:r>
            <a:r>
              <a:rPr lang="en-US" dirty="0"/>
              <a:t>divide the set into two subsets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dirty="0" smtClean="0"/>
              <a:t>There </a:t>
            </a:r>
            <a:r>
              <a:rPr lang="en-US" dirty="0"/>
              <a:t>are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dirty="0"/>
              <a:t> possible splits.</a:t>
            </a:r>
          </a:p>
        </p:txBody>
      </p:sp>
    </p:spTree>
    <p:extLst>
      <p:ext uri="{BB962C8B-B14F-4D97-AF65-F5344CB8AC3E}">
        <p14:creationId xmlns:p14="http://schemas.microsoft.com/office/powerpoint/2010/main" val="179249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attributes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1,…,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en-US" dirty="0" smtClean="0"/>
                  <a:t>, the corresponding threshold is chosen as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(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)/2</a:t>
                </a:r>
                <a:r>
                  <a:rPr lang="en-US" dirty="0" smtClean="0"/>
                  <a:t>.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dirty="0" smtClean="0"/>
                  <a:t>We </a:t>
                </a:r>
                <a:r>
                  <a:rPr lang="en-US" dirty="0"/>
                  <a:t>can then evaluate the gain in information for each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</a:p>
              <a:p>
                <a:pPr marL="457200" lvl="1" indent="0">
                  <a:spcBef>
                    <a:spcPts val="24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cs typeface="Times New Roman" panose="02020603050405020304" pitchFamily="18" charset="0"/>
                        </a:rPr>
                        <m:t>𝑔𝑎𝑖𝑛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  <a:cs typeface="Times New Roman" panose="020206030504050203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  <a:cs typeface="Times New Roman" panose="020206030504050203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</m:acc>
                      <m:r>
                        <a:rPr lang="en-US" sz="2400" b="0" i="1" smtClean="0">
                          <a:latin typeface="Cambria Math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2550" lvl="1" indent="0">
                  <a:buNone/>
                </a:pPr>
                <a:r>
                  <a:rPr lang="en-US" sz="2400" dirty="0" smtClean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0" i="1" smtClean="0"/>
                        </m:ctrlPr>
                      </m:accPr>
                      <m:e>
                        <m:r>
                          <a:rPr lang="en-US" sz="2400" b="0" i="1" smtClean="0"/>
                          <m:t>𝐼</m:t>
                        </m:r>
                      </m:e>
                    </m:acc>
                    <m:r>
                      <a:rPr lang="en-US" sz="2400" b="0" i="1" smtClean="0"/>
                      <m:t>(</m:t>
                    </m:r>
                    <m:r>
                      <a:rPr lang="en-US" sz="2400" b="0" i="1" smtClean="0"/>
                      <m:t>𝑃</m:t>
                    </m:r>
                    <m:r>
                      <a:rPr lang="en-US" sz="2400" b="0" i="1" smtClean="0"/>
                      <m:t>,</m:t>
                    </m:r>
                    <m:sSub>
                      <m:sSubPr>
                        <m:ctrlPr>
                          <a:rPr lang="en-US" sz="2400" b="0" i="1" smtClean="0"/>
                        </m:ctrlPr>
                      </m:sSubPr>
                      <m:e>
                        <m:r>
                          <a:rPr lang="en-US" sz="2400" b="0" i="1" smtClean="0"/>
                          <m:t>𝑇</m:t>
                        </m:r>
                      </m:e>
                      <m:sub>
                        <m:r>
                          <a:rPr lang="en-US" sz="2400" b="0" i="1" smtClean="0"/>
                          <m:t>𝑟</m:t>
                        </m:r>
                      </m:sub>
                    </m:sSub>
                    <m:r>
                      <a:rPr lang="en-US" sz="2400" b="0" i="1" smtClean="0"/>
                      <m:t>)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is a function of </a:t>
                </a:r>
                <a:r>
                  <a:rPr lang="en-US" sz="2400" i="1" dirty="0">
                    <a:cs typeface="Times New Roman" panose="02020603050405020304" pitchFamily="18" charset="0"/>
                  </a:rPr>
                  <a:t>T</a:t>
                </a:r>
                <a:r>
                  <a:rPr lang="en-US" sz="2400" i="1" baseline="-25000" dirty="0">
                    <a:cs typeface="Times New Roman" panose="02020603050405020304" pitchFamily="18" charset="0"/>
                  </a:rPr>
                  <a:t>r</a:t>
                </a:r>
                <a:r>
                  <a:rPr lang="en-US" sz="2400" dirty="0" smtClean="0"/>
                  <a:t>.</a:t>
                </a:r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threshold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dirty="0" smtClean="0"/>
                  <a:t> which </a:t>
                </a:r>
                <a:r>
                  <a:rPr lang="en-US" dirty="0"/>
                  <a:t>maximizes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gain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dirty="0" smtClean="0"/>
                  <a:t> </a:t>
                </a:r>
                <a:r>
                  <a:rPr lang="en-US" dirty="0"/>
                  <a:t>is then chosen.</a:t>
                </a: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6" t="-1680" r="-1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343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a decision tree, each leaf node is assigned a class label.</a:t>
            </a:r>
          </a:p>
          <a:p>
            <a:r>
              <a:rPr lang="en-US" dirty="0" smtClean="0"/>
              <a:t>The </a:t>
            </a:r>
            <a:r>
              <a:rPr lang="en-US" dirty="0"/>
              <a:t>non-terminal nodes, which include the root and other internal nodes, contain attribute test conditions to separate records that have different characteristics.</a:t>
            </a:r>
          </a:p>
        </p:txBody>
      </p:sp>
    </p:spTree>
    <p:extLst>
      <p:ext uri="{BB962C8B-B14F-4D97-AF65-F5344CB8AC3E}">
        <p14:creationId xmlns:p14="http://schemas.microsoft.com/office/powerpoint/2010/main" val="3302331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Impurity measures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measures developed for selecting the best split are often based on the degree of impurity of the child nodes.</a:t>
                </a:r>
              </a:p>
              <a:p>
                <a:r>
                  <a:rPr lang="en-US" dirty="0" smtClean="0"/>
                  <a:t>Besides </a:t>
                </a:r>
                <a:r>
                  <a:rPr lang="en-US" dirty="0"/>
                  <a:t>entropy, other examples of impurity measures </a:t>
                </a:r>
                <a:r>
                  <a:rPr lang="en-US" dirty="0" smtClean="0"/>
                  <a:t>include</a:t>
                </a:r>
              </a:p>
              <a:p>
                <a:pPr lvl="1"/>
                <a:r>
                  <a:rPr lang="en-US" dirty="0" err="1" smtClean="0"/>
                  <a:t>Gini</a:t>
                </a:r>
                <a:r>
                  <a:rPr lang="en-US" dirty="0" smtClean="0"/>
                  <a:t> index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𝐺</m:t>
                      </m:r>
                      <m:r>
                        <a:rPr lang="en-US" sz="2000" b="0" i="1" smtClean="0">
                          <a:latin typeface="Cambria Math"/>
                        </a:rPr>
                        <m:t>=1−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𝐾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𝑝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 smtClean="0"/>
              </a:p>
              <a:p>
                <a:pPr lvl="1"/>
                <a:r>
                  <a:rPr lang="en-US" dirty="0" smtClean="0"/>
                  <a:t>Classification error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r>
                        <a:rPr lang="en-US" b="0" i="1" smtClean="0">
                          <a:latin typeface="Cambria Math"/>
                        </a:rPr>
                        <m:t>=1−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213" b="-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933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Impurity measures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following figure, we compare the values of the impurity measures for binary classification problems.</a:t>
            </a:r>
          </a:p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/>
              <a:t> </a:t>
            </a:r>
            <a:r>
              <a:rPr lang="en-US" dirty="0"/>
              <a:t>refers to the fraction of records that belong to one of the two classes.</a:t>
            </a:r>
          </a:p>
          <a:p>
            <a:r>
              <a:rPr lang="en-US" dirty="0" smtClean="0"/>
              <a:t>All </a:t>
            </a:r>
            <a:r>
              <a:rPr lang="en-US" dirty="0"/>
              <a:t>three measures attain their maximum value when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=0.5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minimum values of the measures are attained when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/>
              <a:t> </a:t>
            </a:r>
            <a:r>
              <a:rPr lang="en-US" dirty="0"/>
              <a:t>equals 0 or 1.</a:t>
            </a:r>
          </a:p>
        </p:txBody>
      </p:sp>
    </p:spTree>
    <p:extLst>
      <p:ext uri="{BB962C8B-B14F-4D97-AF65-F5344CB8AC3E}">
        <p14:creationId xmlns:p14="http://schemas.microsoft.com/office/powerpoint/2010/main" val="195743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Impurity measures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71"/>
          <a:stretch/>
        </p:blipFill>
        <p:spPr bwMode="auto">
          <a:xfrm>
            <a:off x="1228725" y="1676400"/>
            <a:ext cx="6772275" cy="4430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34601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Gain ratio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Impurity measures such as entropy and </a:t>
            </a:r>
            <a:r>
              <a:rPr lang="en-US" dirty="0" err="1" smtClean="0"/>
              <a:t>Gini</a:t>
            </a:r>
            <a:r>
              <a:rPr lang="en-US" dirty="0" smtClean="0"/>
              <a:t> index </a:t>
            </a:r>
            <a:r>
              <a:rPr lang="en-US" dirty="0"/>
              <a:t>tend to favor attributes that have a large number of possible values.</a:t>
            </a:r>
          </a:p>
          <a:p>
            <a:r>
              <a:rPr lang="en-US" dirty="0" smtClean="0"/>
              <a:t>In </a:t>
            </a:r>
            <a:r>
              <a:rPr lang="en-US" dirty="0"/>
              <a:t>many cases, a test condition that results in a large number of outcomes may not be desirable.</a:t>
            </a:r>
          </a:p>
          <a:p>
            <a:r>
              <a:rPr lang="en-US" dirty="0" smtClean="0"/>
              <a:t>This </a:t>
            </a:r>
            <a:r>
              <a:rPr lang="en-US" dirty="0"/>
              <a:t>is because the number of records associated with each partition is too small to enable us to make any reliable predictions.</a:t>
            </a:r>
          </a:p>
        </p:txBody>
      </p:sp>
    </p:spTree>
    <p:extLst>
      <p:ext uri="{BB962C8B-B14F-4D97-AF65-F5344CB8AC3E}">
        <p14:creationId xmlns:p14="http://schemas.microsoft.com/office/powerpoint/2010/main" val="17964237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Gain ratio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To solve this problem, we can modify the splitting criterion to take into account the number of possible attribute values.</a:t>
                </a:r>
              </a:p>
              <a:p>
                <a:r>
                  <a:rPr lang="en-US" dirty="0" smtClean="0"/>
                  <a:t>In </a:t>
                </a:r>
                <a:r>
                  <a:rPr lang="en-US" dirty="0"/>
                  <a:t>the case of information gain, we can use the gain ratio which is defined as </a:t>
                </a:r>
                <a:r>
                  <a:rPr lang="en-US" dirty="0" smtClean="0"/>
                  <a:t>follows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𝐺𝑎𝑖𝑛</m:t>
                      </m:r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r>
                        <a:rPr lang="en-US" sz="2400" b="0" i="1" smtClean="0">
                          <a:latin typeface="Cambria Math"/>
                        </a:rPr>
                        <m:t>𝑅𝑎𝑡𝑖𝑜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𝐺𝑎𝑖𝑛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𝑆𝑝𝑙𝑖𝑡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𝐼𝑛𝑓𝑜</m:t>
                          </m:r>
                        </m:den>
                      </m:f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where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𝑆𝑝𝑙𝑖𝑡</m:t>
                      </m:r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r>
                        <a:rPr lang="en-US" sz="2400" b="0" i="1" smtClean="0">
                          <a:latin typeface="Cambria Math"/>
                        </a:rPr>
                        <m:t>𝐼𝑛𝑓𝑜</m:t>
                      </m:r>
                      <m:r>
                        <a:rPr lang="en-US" sz="2400" b="0" i="1" smtClean="0">
                          <a:latin typeface="Cambria Math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</m:d>
                            </m:den>
                          </m:f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213" r="-1259" b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70970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Oblique decision tree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test condition described so far involve using only a single attribute at a time.</a:t>
            </a:r>
          </a:p>
          <a:p>
            <a:r>
              <a:rPr lang="en-US" dirty="0" smtClean="0"/>
              <a:t>The </a:t>
            </a:r>
            <a:r>
              <a:rPr lang="en-US" dirty="0"/>
              <a:t>tree-growing procedure can be viewed as the process of partitioning the attribute space into disjoint regions.</a:t>
            </a:r>
          </a:p>
          <a:p>
            <a:r>
              <a:rPr lang="en-US" dirty="0" smtClean="0"/>
              <a:t>The </a:t>
            </a:r>
            <a:r>
              <a:rPr lang="en-US" dirty="0"/>
              <a:t>border between two neighboring regions of different classes is known as a decision boundary.</a:t>
            </a:r>
          </a:p>
        </p:txBody>
      </p:sp>
    </p:spTree>
    <p:extLst>
      <p:ext uri="{BB962C8B-B14F-4D97-AF65-F5344CB8AC3E}">
        <p14:creationId xmlns:p14="http://schemas.microsoft.com/office/powerpoint/2010/main" val="6779517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Oblique decision tree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the test condition involves only a single attribute, the decision boundaries are rectilinear, i.e., parallel to the coordinate axes.</a:t>
            </a:r>
          </a:p>
          <a:p>
            <a:r>
              <a:rPr lang="en-US" dirty="0" smtClean="0"/>
              <a:t>This </a:t>
            </a:r>
            <a:r>
              <a:rPr lang="en-US" dirty="0"/>
              <a:t>limits the expressiveness of the decision tree representation for modeling complex relationships among continuous </a:t>
            </a:r>
            <a:r>
              <a:rPr lang="en-US" dirty="0" smtClean="0"/>
              <a:t>attributes.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5710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Oblique decision tree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01008"/>
            <a:ext cx="7410450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45529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Oblique decision tree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An oblique decision tree allows test conditions that involve more than one attribute.</a:t>
            </a:r>
          </a:p>
          <a:p>
            <a:r>
              <a:rPr lang="en-US" sz="2600" dirty="0" smtClean="0"/>
              <a:t>The </a:t>
            </a:r>
            <a:r>
              <a:rPr lang="en-US" sz="2600" dirty="0"/>
              <a:t>following figure illustrates a data set that cannot be classified effectively by a conventional decision tree.</a:t>
            </a:r>
          </a:p>
          <a:p>
            <a:r>
              <a:rPr lang="en-US" sz="2600" dirty="0" smtClean="0"/>
              <a:t>This </a:t>
            </a:r>
            <a:r>
              <a:rPr lang="en-US" sz="2600" dirty="0"/>
              <a:t>data set can be easily represented by a single node of an oblique decision tree with the test condition </a:t>
            </a:r>
            <a:r>
              <a:rPr lang="en-US" sz="2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&lt;1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 smtClean="0"/>
              <a:t>However</a:t>
            </a:r>
            <a:r>
              <a:rPr lang="en-US" sz="2600" dirty="0"/>
              <a:t>, finding the optimal test condition for a given node can be computationally expensive.</a:t>
            </a:r>
          </a:p>
        </p:txBody>
      </p:sp>
    </p:spTree>
    <p:extLst>
      <p:ext uri="{BB962C8B-B14F-4D97-AF65-F5344CB8AC3E}">
        <p14:creationId xmlns:p14="http://schemas.microsoft.com/office/powerpoint/2010/main" val="8168627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Oblique decision tree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2047875"/>
            <a:ext cx="7334250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0232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Classifying a test record is straightforward once a decision tree has been constructed.</a:t>
            </a:r>
          </a:p>
          <a:p>
            <a:r>
              <a:rPr lang="en-US" sz="2600" dirty="0" smtClean="0"/>
              <a:t>Starting </a:t>
            </a:r>
            <a:r>
              <a:rPr lang="en-US" sz="2600" dirty="0"/>
              <a:t>from the root node, we apply the test condition.</a:t>
            </a:r>
          </a:p>
          <a:p>
            <a:r>
              <a:rPr lang="en-US" sz="2600" dirty="0" smtClean="0"/>
              <a:t>We </a:t>
            </a:r>
            <a:r>
              <a:rPr lang="en-US" sz="2600" dirty="0"/>
              <a:t>then follow the appropriate branch based on the outcome of the test.</a:t>
            </a:r>
          </a:p>
          <a:p>
            <a:r>
              <a:rPr lang="en-US" sz="2600" dirty="0" smtClean="0"/>
              <a:t>This </a:t>
            </a:r>
            <a:r>
              <a:rPr lang="en-US" sz="2600" dirty="0"/>
              <a:t>will lead us either to</a:t>
            </a:r>
          </a:p>
          <a:p>
            <a:pPr lvl="1"/>
            <a:r>
              <a:rPr lang="en-US" dirty="0" smtClean="0"/>
              <a:t>Another </a:t>
            </a:r>
            <a:r>
              <a:rPr lang="en-US" dirty="0"/>
              <a:t>internal node, for which a new test condition is applied, or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leaf node.</a:t>
            </a:r>
          </a:p>
          <a:p>
            <a:r>
              <a:rPr lang="en-US" sz="2600" dirty="0" smtClean="0"/>
              <a:t>The </a:t>
            </a:r>
            <a:r>
              <a:rPr lang="en-US" sz="2600" dirty="0"/>
              <a:t>class label associated with the leaf node is then assigned to the record.</a:t>
            </a:r>
          </a:p>
        </p:txBody>
      </p:sp>
    </p:spTree>
    <p:extLst>
      <p:ext uri="{BB962C8B-B14F-4D97-AF65-F5344CB8AC3E}">
        <p14:creationId xmlns:p14="http://schemas.microsoft.com/office/powerpoint/2010/main" val="3302331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construction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Efficient algorithms have been developed to induce a reasonably accurate, although suboptimal, decision tree in a reasonable amount of time.</a:t>
            </a:r>
          </a:p>
          <a:p>
            <a:r>
              <a:rPr lang="en-US" dirty="0" smtClean="0"/>
              <a:t>These </a:t>
            </a:r>
            <a:r>
              <a:rPr lang="en-US" dirty="0"/>
              <a:t>algorithms usually employ a greedy strategy that makes a series of locally optimal decisions about which attribute to use for partitioning the data.</a:t>
            </a:r>
          </a:p>
        </p:txBody>
      </p:sp>
    </p:spTree>
    <p:extLst>
      <p:ext uri="{BB962C8B-B14F-4D97-AF65-F5344CB8AC3E}">
        <p14:creationId xmlns:p14="http://schemas.microsoft.com/office/powerpoint/2010/main" val="6097288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construction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decision tree is grown in a recursive fashion by partitioning the training records into successively purer subsets.</a:t>
            </a:r>
          </a:p>
          <a:p>
            <a:r>
              <a:rPr lang="en-US" dirty="0" smtClean="0"/>
              <a:t>We </a:t>
            </a:r>
            <a:r>
              <a:rPr lang="en-US" dirty="0"/>
              <a:t>suppose</a:t>
            </a:r>
          </a:p>
          <a:p>
            <a:pPr lvl="1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/>
              <a:t> is </a:t>
            </a:r>
            <a:r>
              <a:rPr lang="en-US" dirty="0"/>
              <a:t>the set of training records that are associated with node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/>
              <a:t>.</a:t>
            </a:r>
          </a:p>
          <a:p>
            <a:pPr lvl="1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,…,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dirty="0"/>
              <a:t>is the set of class labels.</a:t>
            </a:r>
          </a:p>
        </p:txBody>
      </p:sp>
    </p:spTree>
    <p:extLst>
      <p:ext uri="{BB962C8B-B14F-4D97-AF65-F5344CB8AC3E}">
        <p14:creationId xmlns:p14="http://schemas.microsoft.com/office/powerpoint/2010/main" val="160571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construction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If all the records in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600" dirty="0" smtClean="0"/>
              <a:t> belong </a:t>
            </a:r>
            <a:r>
              <a:rPr lang="en-US" sz="2600" dirty="0"/>
              <a:t>to the same class </a:t>
            </a:r>
            <a:r>
              <a:rPr lang="en-US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600" dirty="0" smtClean="0"/>
              <a:t>, </a:t>
            </a:r>
            <a:r>
              <a:rPr lang="en-US" sz="2600" dirty="0"/>
              <a:t>then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600" dirty="0"/>
              <a:t> is a leaf node labeled as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600" dirty="0" smtClean="0"/>
              <a:t>.</a:t>
            </a:r>
            <a:endParaRPr lang="en-US" sz="2600" dirty="0"/>
          </a:p>
          <a:p>
            <a:r>
              <a:rPr lang="en-US" sz="2600" dirty="0" smtClean="0"/>
              <a:t>If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600" dirty="0" smtClean="0"/>
              <a:t> contains </a:t>
            </a:r>
            <a:r>
              <a:rPr lang="en-US" sz="2600" dirty="0"/>
              <a:t>records that belong to more than one class,</a:t>
            </a:r>
          </a:p>
          <a:p>
            <a:pPr lvl="1"/>
            <a:r>
              <a:rPr lang="en-US" sz="2200" dirty="0" smtClean="0"/>
              <a:t>An </a:t>
            </a:r>
            <a:r>
              <a:rPr lang="en-US" sz="2200" dirty="0"/>
              <a:t>attribute test condition is selected to partition the records into smaller subsets.</a:t>
            </a:r>
          </a:p>
          <a:p>
            <a:pPr lvl="1"/>
            <a:r>
              <a:rPr lang="en-US" sz="2200" dirty="0" smtClean="0"/>
              <a:t>A </a:t>
            </a:r>
            <a:r>
              <a:rPr lang="en-US" sz="2200" dirty="0"/>
              <a:t>child node is created for each outcome of the test condition.</a:t>
            </a:r>
          </a:p>
          <a:p>
            <a:pPr lvl="1"/>
            <a:r>
              <a:rPr lang="en-US" sz="2200" dirty="0" smtClean="0"/>
              <a:t>The </a:t>
            </a:r>
            <a:r>
              <a:rPr lang="en-US" sz="2200" dirty="0"/>
              <a:t>records in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dirty="0" smtClean="0"/>
              <a:t> are </a:t>
            </a:r>
            <a:r>
              <a:rPr lang="en-US" sz="2200" dirty="0"/>
              <a:t>distributed to the children based on the outcomes.</a:t>
            </a:r>
          </a:p>
          <a:p>
            <a:r>
              <a:rPr lang="en-US" sz="2600" dirty="0" smtClean="0"/>
              <a:t>The </a:t>
            </a:r>
            <a:r>
              <a:rPr lang="en-US" sz="2600" dirty="0"/>
              <a:t>algorithm is then recursively applied to each child </a:t>
            </a:r>
            <a:r>
              <a:rPr lang="en-US" sz="2600" dirty="0" smtClean="0"/>
              <a:t>node.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909953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construction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node, let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 smtClean="0"/>
              <a:t> </a:t>
            </a:r>
            <a:r>
              <a:rPr lang="en-US" dirty="0"/>
              <a:t>denotes the fraction of training records from class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/>
              <a:t>.</a:t>
            </a:r>
          </a:p>
          <a:p>
            <a:r>
              <a:rPr lang="en-US" dirty="0" smtClean="0"/>
              <a:t>In </a:t>
            </a:r>
            <a:r>
              <a:rPr lang="en-US" dirty="0"/>
              <a:t>most cases, the leaf node is assigned to the class that has the majority number of training records.</a:t>
            </a:r>
          </a:p>
          <a:p>
            <a:r>
              <a:rPr lang="en-US" dirty="0" smtClean="0"/>
              <a:t>The </a:t>
            </a:r>
            <a:r>
              <a:rPr lang="en-US" dirty="0"/>
              <a:t>fraction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 smtClean="0"/>
              <a:t> </a:t>
            </a:r>
            <a:r>
              <a:rPr lang="en-US" dirty="0"/>
              <a:t>for a node can also be used to estimate the probability that a record assigned to that node belongs to class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32946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1_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Override1.xml><?xml version="1.0" encoding="utf-8"?>
<a:themeOverride xmlns:a="http://schemas.openxmlformats.org/drawingml/2006/main">
  <a:clrScheme name="回顾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2.xml><?xml version="1.0" encoding="utf-8"?>
<a:themeOverride xmlns:a="http://schemas.openxmlformats.org/drawingml/2006/main">
  <a:clrScheme name="回顾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3.xml><?xml version="1.0" encoding="utf-8"?>
<a:themeOverride xmlns:a="http://schemas.openxmlformats.org/drawingml/2006/main">
  <a:clrScheme name="回顾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4.xml><?xml version="1.0" encoding="utf-8"?>
<a:themeOverride xmlns:a="http://schemas.openxmlformats.org/drawingml/2006/main">
  <a:clrScheme name="回顾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5.xml><?xml version="1.0" encoding="utf-8"?>
<a:themeOverride xmlns:a="http://schemas.openxmlformats.org/drawingml/2006/main">
  <a:clrScheme name="回顾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6.xml><?xml version="1.0" encoding="utf-8"?>
<a:themeOverride xmlns:a="http://schemas.openxmlformats.org/drawingml/2006/main">
  <a:clrScheme name="回顾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2145</TotalTime>
  <Words>1970</Words>
  <Application>Microsoft Office PowerPoint</Application>
  <PresentationFormat>全屏显示(4:3)</PresentationFormat>
  <Paragraphs>221</Paragraphs>
  <Slides>49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49</vt:i4>
      </vt:variant>
    </vt:vector>
  </HeadingPairs>
  <TitlesOfParts>
    <vt:vector size="56" baseType="lpstr">
      <vt:lpstr>宋体</vt:lpstr>
      <vt:lpstr>Calibri</vt:lpstr>
      <vt:lpstr>Calibri Light</vt:lpstr>
      <vt:lpstr>Cambria Math</vt:lpstr>
      <vt:lpstr>Times New Roman</vt:lpstr>
      <vt:lpstr>回顾</vt:lpstr>
      <vt:lpstr>1_回顾</vt:lpstr>
      <vt:lpstr>Decision Tree</vt:lpstr>
      <vt:lpstr>Decision tree</vt:lpstr>
      <vt:lpstr>Decision tree</vt:lpstr>
      <vt:lpstr>Decision tree</vt:lpstr>
      <vt:lpstr>Decision tree</vt:lpstr>
      <vt:lpstr>Decision tree construction</vt:lpstr>
      <vt:lpstr>Decision tree construction</vt:lpstr>
      <vt:lpstr>Decision tree construction</vt:lpstr>
      <vt:lpstr>Decision tree construction</vt:lpstr>
      <vt:lpstr>Decision tree construction</vt:lpstr>
      <vt:lpstr>Attribute test</vt:lpstr>
      <vt:lpstr>Attribute test</vt:lpstr>
      <vt:lpstr>Attribute test</vt:lpstr>
      <vt:lpstr>Attribute test</vt:lpstr>
      <vt:lpstr>Attribute test</vt:lpstr>
      <vt:lpstr>Attribute test</vt:lpstr>
      <vt:lpstr>Attribute test</vt:lpstr>
      <vt:lpstr>Decision tree construction: Example</vt:lpstr>
      <vt:lpstr>Decision tree construction: Example</vt:lpstr>
      <vt:lpstr>Decision tree construction: Example</vt:lpstr>
      <vt:lpstr>Decision tree construction: Example</vt:lpstr>
      <vt:lpstr>Decision tree construction: Example</vt:lpstr>
      <vt:lpstr>Decision tree construction: Example</vt:lpstr>
      <vt:lpstr>Decision tree construction: Example</vt:lpstr>
      <vt:lpstr>Decision tree construction: Example</vt:lpstr>
      <vt:lpstr>Information theoretic test</vt:lpstr>
      <vt:lpstr>Information theoretic test</vt:lpstr>
      <vt:lpstr>Information theoretic test</vt:lpstr>
      <vt:lpstr>Information theoretic test</vt:lpstr>
      <vt:lpstr>Information theoretic test</vt:lpstr>
      <vt:lpstr>Information theoretic test</vt:lpstr>
      <vt:lpstr>Information theoretic test</vt:lpstr>
      <vt:lpstr>Information theoretic test</vt:lpstr>
      <vt:lpstr>Information theoretic test</vt:lpstr>
      <vt:lpstr>Information theoretic test</vt:lpstr>
      <vt:lpstr>Information theoretic test</vt:lpstr>
      <vt:lpstr>Continuous attributes</vt:lpstr>
      <vt:lpstr>Continuous attributes</vt:lpstr>
      <vt:lpstr>Continuous attributes</vt:lpstr>
      <vt:lpstr>Impurity measures</vt:lpstr>
      <vt:lpstr>Impurity measures</vt:lpstr>
      <vt:lpstr>Impurity measures</vt:lpstr>
      <vt:lpstr>Gain ratio</vt:lpstr>
      <vt:lpstr>Gain ratio</vt:lpstr>
      <vt:lpstr>Oblique decision tree</vt:lpstr>
      <vt:lpstr>Oblique decision tree</vt:lpstr>
      <vt:lpstr>Oblique decision tree</vt:lpstr>
      <vt:lpstr>Oblique decision tree</vt:lpstr>
      <vt:lpstr>Oblique decision tree</vt:lpstr>
    </vt:vector>
  </TitlesOfParts>
  <Company>Tongji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</dc:title>
  <dc:creator>Ying Shen</dc:creator>
  <cp:lastModifiedBy>Ying Shen</cp:lastModifiedBy>
  <cp:revision>145</cp:revision>
  <dcterms:created xsi:type="dcterms:W3CDTF">2013-10-01T08:08:36Z</dcterms:created>
  <dcterms:modified xsi:type="dcterms:W3CDTF">2016-09-07T06:12:20Z</dcterms:modified>
</cp:coreProperties>
</file>